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53"/>
  </p:notesMasterIdLst>
  <p:handoutMasterIdLst>
    <p:handoutMasterId r:id="rId54"/>
  </p:handoutMasterIdLst>
  <p:sldIdLst>
    <p:sldId id="256" r:id="rId6"/>
    <p:sldId id="430" r:id="rId7"/>
    <p:sldId id="447" r:id="rId8"/>
    <p:sldId id="423" r:id="rId9"/>
    <p:sldId id="425" r:id="rId10"/>
    <p:sldId id="426" r:id="rId11"/>
    <p:sldId id="496" r:id="rId12"/>
    <p:sldId id="497" r:id="rId13"/>
    <p:sldId id="498" r:id="rId14"/>
    <p:sldId id="427" r:id="rId15"/>
    <p:sldId id="431" r:id="rId16"/>
    <p:sldId id="456" r:id="rId17"/>
    <p:sldId id="444" r:id="rId18"/>
    <p:sldId id="449" r:id="rId19"/>
    <p:sldId id="453" r:id="rId20"/>
    <p:sldId id="459" r:id="rId21"/>
    <p:sldId id="500" r:id="rId22"/>
    <p:sldId id="470" r:id="rId23"/>
    <p:sldId id="501" r:id="rId24"/>
    <p:sldId id="502" r:id="rId25"/>
    <p:sldId id="472" r:id="rId26"/>
    <p:sldId id="503" r:id="rId27"/>
    <p:sldId id="504" r:id="rId28"/>
    <p:sldId id="505" r:id="rId29"/>
    <p:sldId id="506" r:id="rId30"/>
    <p:sldId id="520" r:id="rId31"/>
    <p:sldId id="507" r:id="rId32"/>
    <p:sldId id="508" r:id="rId33"/>
    <p:sldId id="509" r:id="rId34"/>
    <p:sldId id="463" r:id="rId35"/>
    <p:sldId id="510" r:id="rId36"/>
    <p:sldId id="511" r:id="rId37"/>
    <p:sldId id="518" r:id="rId38"/>
    <p:sldId id="475" r:id="rId39"/>
    <p:sldId id="521" r:id="rId40"/>
    <p:sldId id="512" r:id="rId41"/>
    <p:sldId id="476" r:id="rId42"/>
    <p:sldId id="513" r:id="rId43"/>
    <p:sldId id="514" r:id="rId44"/>
    <p:sldId id="522" r:id="rId45"/>
    <p:sldId id="515" r:id="rId46"/>
    <p:sldId id="516" r:id="rId47"/>
    <p:sldId id="524" r:id="rId48"/>
    <p:sldId id="517" r:id="rId49"/>
    <p:sldId id="488" r:id="rId50"/>
    <p:sldId id="490" r:id="rId51"/>
    <p:sldId id="441" r:id="rId52"/>
  </p:sldIdLst>
  <p:sldSz cx="12192000" cy="6858000"/>
  <p:notesSz cx="6858000" cy="9239250"/>
  <p:embeddedFontLst>
    <p:embeddedFont>
      <p:font typeface="Calibri" panose="020F0502020204030204" pitchFamily="34" charset="0"/>
      <p:regular r:id="rId55"/>
      <p:bold r:id="rId56"/>
      <p:italic r:id="rId57"/>
      <p:boldItalic r:id="rId58"/>
    </p:embeddedFont>
    <p:embeddedFont>
      <p:font typeface="Source Sans Pro" panose="020B0503030403020204" pitchFamily="34" charset="0"/>
      <p:regular r:id="rId59"/>
      <p:bold r:id="rId60"/>
      <p:italic r:id="rId61"/>
      <p:bold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e Gallerano" initials="AG" lastIdx="3" clrIdx="0">
    <p:extLst>
      <p:ext uri="{19B8F6BF-5375-455C-9EA6-DF929625EA0E}">
        <p15:presenceInfo xmlns:p15="http://schemas.microsoft.com/office/powerpoint/2012/main" userId="S-1-5-21-2077504941-3110522328-3205064618-12272" providerId="AD"/>
      </p:ext>
    </p:extLst>
  </p:cmAuthor>
  <p:cmAuthor id="2" name="Gwynne Kizer Mashon" initials="GKM" lastIdx="20" clrIdx="1">
    <p:extLst>
      <p:ext uri="{19B8F6BF-5375-455C-9EA6-DF929625EA0E}">
        <p15:presenceInfo xmlns:p15="http://schemas.microsoft.com/office/powerpoint/2012/main" userId="S-1-5-21-2077504941-3110522328-3205064618-89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9BBAFF"/>
    <a:srgbClr val="0E1D61"/>
    <a:srgbClr val="6415CD"/>
    <a:srgbClr val="001E61"/>
    <a:srgbClr val="91D9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67093" autoAdjust="0"/>
  </p:normalViewPr>
  <p:slideViewPr>
    <p:cSldViewPr snapToGrid="0">
      <p:cViewPr varScale="1">
        <p:scale>
          <a:sx n="77" d="100"/>
          <a:sy n="77" d="100"/>
        </p:scale>
        <p:origin x="1740" y="90"/>
      </p:cViewPr>
      <p:guideLst/>
    </p:cSldViewPr>
  </p:slideViewPr>
  <p:outlineViewPr>
    <p:cViewPr>
      <p:scale>
        <a:sx n="33" d="100"/>
        <a:sy n="33" d="100"/>
      </p:scale>
      <p:origin x="0" y="-938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font" Target="fonts/font1.fntdata"/><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font" Target="fonts/font7.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2.fntdata"/><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5.fntdata"/><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62"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3.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6.fntdata"/><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_rels/data10.xml.rels><?xml version="1.0" encoding="UTF-8" standalone="yes"?>
<Relationships xmlns="http://schemas.openxmlformats.org/package/2006/relationships"><Relationship Id="rId1" Type="http://schemas.openxmlformats.org/officeDocument/2006/relationships/hyperlink" Target="https://www.google.com/search?q=legal+aid+chicago&amp;rlz=1C1GCEB_enUS906US906&amp;oq=legal+aid+chi&amp;gs_lcrp=EgZjaHJvbWUqDwgAECMYJxjjAhiABBiKBTIPCAAQIxgnGOMCGIAEGIoFMhUIARAuGCcYrwEYxwEYgAQYigUYjgUyBggCEEUYOTIHCAMQABiABDIHCAQQABiABDIGCAUQRRhBMgYIBhBFGDwyBggHEEUYPKgCALACAQ&amp;sourceid=chrome&amp;ie=UTF-8" TargetMode="External"/></Relationships>
</file>

<file path=ppt/diagrams/_rels/data11.xml.rels><?xml version="1.0" encoding="UTF-8" standalone="yes"?>
<Relationships xmlns="http://schemas.openxmlformats.org/package/2006/relationships"><Relationship Id="rId1" Type="http://schemas.openxmlformats.org/officeDocument/2006/relationships/hyperlink" Target="https://www.google.com/search?q=legal+aid+chicago&amp;rlz=1C1GCEB_enUS906US906&amp;oq=legal+aid+chi&amp;gs_lcrp=EgZjaHJvbWUqDwgAECMYJxjjAhiABBiKBTIPCAAQIxgnGOMCGIAEGIoFMhUIARAuGCcYrwEYxwEYgAQYigUYjgUyBggCEEUYOTIHCAMQABiABDIHCAQQABiABDIGCAUQRRhBMgYIBhBFGDwyBggHEEUYPKgCALACAQ&amp;sourceid=chrome&amp;ie=UTF-8" TargetMode="External"/></Relationships>
</file>

<file path=ppt/diagrams/_rels/data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image" Target="../media/image37.jpeg"/></Relationships>
</file>

<file path=ppt/diagrams/_rels/data1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image" Target="../media/image37.jpeg"/></Relationships>
</file>

<file path=ppt/diagrams/_rels/data1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image" Target="../media/image45.jpg"/></Relationships>
</file>

<file path=ppt/diagrams/_rels/data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png"/><Relationship Id="rId5" Type="http://schemas.openxmlformats.org/officeDocument/2006/relationships/image" Target="../media/image16.jpeg"/><Relationship Id="rId4" Type="http://schemas.openxmlformats.org/officeDocument/2006/relationships/image" Target="../media/image15.png"/></Relationships>
</file>

<file path=ppt/diagrams/_rels/data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image" Target="../media/image21.jpeg"/><Relationship Id="rId4" Type="http://schemas.openxmlformats.org/officeDocument/2006/relationships/image" Target="../media/image24.png"/></Relationships>
</file>

<file path=ppt/diagrams/_rels/drawing10.xml.rels><?xml version="1.0" encoding="UTF-8" standalone="yes"?>
<Relationships xmlns="http://schemas.openxmlformats.org/package/2006/relationships"><Relationship Id="rId1" Type="http://schemas.openxmlformats.org/officeDocument/2006/relationships/hyperlink" Target="https://www.google.com/search?q=legal+aid+chicago&amp;rlz=1C1GCEB_enUS906US906&amp;oq=legal+aid+chi&amp;gs_lcrp=EgZjaHJvbWUqDwgAECMYJxjjAhiABBiKBTIPCAAQIxgnGOMCGIAEGIoFMhUIARAuGCcYrwEYxwEYgAQYigUYjgUyBggCEEUYOTIHCAMQABiABDIHCAQQABiABDIGCAUQRRhBMgYIBhBFGDwyBggHEEUYPKgCALACAQ&amp;sourceid=chrome&amp;ie=UTF-8" TargetMode="External"/></Relationships>
</file>

<file path=ppt/diagrams/_rels/drawing11.xml.rels><?xml version="1.0" encoding="UTF-8" standalone="yes"?>
<Relationships xmlns="http://schemas.openxmlformats.org/package/2006/relationships"><Relationship Id="rId1" Type="http://schemas.openxmlformats.org/officeDocument/2006/relationships/hyperlink" Target="https://www.google.com/search?q=legal+aid+chicago&amp;rlz=1C1GCEB_enUS906US906&amp;oq=legal+aid+chi&amp;gs_lcrp=EgZjaHJvbWUqDwgAECMYJxjjAhiABBiKBTIPCAAQIxgnGOMCGIAEGIoFMhUIARAuGCcYrwEYxwEYgAQYigUYjgUyBggCEEUYOTIHCAMQABiABDIHCAQQABiABDIGCAUQRRhBMgYIBhBFGDwyBggHEEUYPKgCALACAQ&amp;sourceid=chrome&amp;ie=UTF-8" TargetMode="External"/></Relationships>
</file>

<file path=ppt/diagrams/_rels/drawing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image" Target="../media/image37.jpeg"/></Relationships>
</file>

<file path=ppt/diagrams/_rels/drawing1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image" Target="../media/image37.jpeg"/></Relationships>
</file>

<file path=ppt/diagrams/_rels/drawing1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image" Target="../media/image45.jpg"/></Relationships>
</file>

<file path=ppt/diagrams/_rels/drawing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png"/><Relationship Id="rId5" Type="http://schemas.openxmlformats.org/officeDocument/2006/relationships/image" Target="../media/image16.jpeg"/><Relationship Id="rId4" Type="http://schemas.openxmlformats.org/officeDocument/2006/relationships/image" Target="../media/image15.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image" Target="../media/image21.jpe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703DB9-3AD9-4E14-A2E7-2AE23E80D8A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2B8D8FC-FF77-43F0-8913-05B24F6EF231}">
      <dgm:prSet phldrT="[Text]" custT="1"/>
      <dgm:spPr/>
      <dgm:t>
        <a:bodyPr/>
        <a:lstStyle/>
        <a:p>
          <a:r>
            <a:rPr lang="en-US" sz="3200" b="1" dirty="0" smtClean="0"/>
            <a:t>Learning Costs</a:t>
          </a:r>
          <a:endParaRPr lang="en-US" sz="3200" dirty="0"/>
        </a:p>
      </dgm:t>
    </dgm:pt>
    <dgm:pt modelId="{28B41788-DAB4-43AD-B2F2-B8556BA59620}" type="parTrans" cxnId="{60D91ED1-C5F8-486D-B5AC-D994096D9D34}">
      <dgm:prSet/>
      <dgm:spPr/>
      <dgm:t>
        <a:bodyPr/>
        <a:lstStyle/>
        <a:p>
          <a:endParaRPr lang="en-US"/>
        </a:p>
      </dgm:t>
    </dgm:pt>
    <dgm:pt modelId="{6F48D3DC-B1C2-4D5D-9A27-8513789D6BA1}" type="sibTrans" cxnId="{60D91ED1-C5F8-486D-B5AC-D994096D9D34}">
      <dgm:prSet/>
      <dgm:spPr/>
      <dgm:t>
        <a:bodyPr/>
        <a:lstStyle/>
        <a:p>
          <a:endParaRPr lang="en-US"/>
        </a:p>
      </dgm:t>
    </dgm:pt>
    <dgm:pt modelId="{94DBD45F-8C65-4A3D-A518-33626D2A5986}">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b="1" dirty="0" smtClean="0"/>
            <a:t>Psychological Costs </a:t>
          </a:r>
          <a:endParaRPr lang="en-US" sz="2400" dirty="0"/>
        </a:p>
      </dgm:t>
    </dgm:pt>
    <dgm:pt modelId="{641DF506-F09C-4F10-8D60-81B9BA9816DF}" type="parTrans" cxnId="{1242BEC0-159E-4FCE-A7A0-405D28E7DD09}">
      <dgm:prSet/>
      <dgm:spPr/>
      <dgm:t>
        <a:bodyPr/>
        <a:lstStyle/>
        <a:p>
          <a:endParaRPr lang="en-US"/>
        </a:p>
      </dgm:t>
    </dgm:pt>
    <dgm:pt modelId="{D61585F0-DA87-4DC5-952A-8E3FB3950ABE}" type="sibTrans" cxnId="{1242BEC0-159E-4FCE-A7A0-405D28E7DD09}">
      <dgm:prSet/>
      <dgm:spPr/>
      <dgm:t>
        <a:bodyPr/>
        <a:lstStyle/>
        <a:p>
          <a:endParaRPr lang="en-US"/>
        </a:p>
      </dgm:t>
    </dgm:pt>
    <dgm:pt modelId="{65636797-2D66-49D9-9FB9-906EC20F8D19}">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b="1" dirty="0" smtClean="0"/>
            <a:t>Compliance Costs</a:t>
          </a:r>
          <a:endParaRPr lang="en-US" sz="2400" dirty="0"/>
        </a:p>
      </dgm:t>
    </dgm:pt>
    <dgm:pt modelId="{4448FDBB-D247-4285-97A2-66A51A0BDDB2}" type="parTrans" cxnId="{32786398-F758-46E8-A7C7-7EAB8A690A2A}">
      <dgm:prSet/>
      <dgm:spPr/>
      <dgm:t>
        <a:bodyPr/>
        <a:lstStyle/>
        <a:p>
          <a:endParaRPr lang="en-US"/>
        </a:p>
      </dgm:t>
    </dgm:pt>
    <dgm:pt modelId="{55189E59-2F13-46A0-94BC-BF4E7E31C036}" type="sibTrans" cxnId="{32786398-F758-46E8-A7C7-7EAB8A690A2A}">
      <dgm:prSet/>
      <dgm:spPr/>
      <dgm:t>
        <a:bodyPr/>
        <a:lstStyle/>
        <a:p>
          <a:endParaRPr lang="en-US"/>
        </a:p>
      </dgm:t>
    </dgm:pt>
    <dgm:pt modelId="{7528F5BC-89D1-47D9-9F8D-AAB5F47611AF}">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b="1" dirty="0" smtClean="0"/>
            <a:t>Redemption Costs</a:t>
          </a:r>
          <a:endParaRPr lang="en-US" sz="2400" dirty="0"/>
        </a:p>
      </dgm:t>
    </dgm:pt>
    <dgm:pt modelId="{AAFC0FC0-6777-4222-BD3C-44FF0A4BB72F}" type="sibTrans" cxnId="{D4B33461-4F7A-452D-B36C-D8E3C63C7780}">
      <dgm:prSet/>
      <dgm:spPr/>
      <dgm:t>
        <a:bodyPr/>
        <a:lstStyle/>
        <a:p>
          <a:endParaRPr lang="en-US"/>
        </a:p>
      </dgm:t>
    </dgm:pt>
    <dgm:pt modelId="{2BF23C24-080C-40A5-81E8-C2BCDABDB854}" type="parTrans" cxnId="{D4B33461-4F7A-452D-B36C-D8E3C63C7780}">
      <dgm:prSet/>
      <dgm:spPr/>
      <dgm:t>
        <a:bodyPr/>
        <a:lstStyle/>
        <a:p>
          <a:endParaRPr lang="en-US"/>
        </a:p>
      </dgm:t>
    </dgm:pt>
    <dgm:pt modelId="{1F7B901B-B859-497B-B47C-6168767C828E}" type="pres">
      <dgm:prSet presAssocID="{31703DB9-3AD9-4E14-A2E7-2AE23E80D8A9}" presName="Name0" presStyleCnt="0">
        <dgm:presLayoutVars>
          <dgm:chMax val="7"/>
          <dgm:chPref val="7"/>
          <dgm:dir/>
        </dgm:presLayoutVars>
      </dgm:prSet>
      <dgm:spPr/>
      <dgm:t>
        <a:bodyPr/>
        <a:lstStyle/>
        <a:p>
          <a:endParaRPr lang="en-US"/>
        </a:p>
      </dgm:t>
    </dgm:pt>
    <dgm:pt modelId="{40451370-421F-41FB-BF03-750893FE93CC}" type="pres">
      <dgm:prSet presAssocID="{31703DB9-3AD9-4E14-A2E7-2AE23E80D8A9}" presName="Name1" presStyleCnt="0"/>
      <dgm:spPr/>
    </dgm:pt>
    <dgm:pt modelId="{EBC44754-4DB8-4C45-B0A9-5E28FF8F682D}" type="pres">
      <dgm:prSet presAssocID="{31703DB9-3AD9-4E14-A2E7-2AE23E80D8A9}" presName="cycle" presStyleCnt="0"/>
      <dgm:spPr/>
    </dgm:pt>
    <dgm:pt modelId="{F5D423DC-B9DF-41EF-9537-0F58E780CB5E}" type="pres">
      <dgm:prSet presAssocID="{31703DB9-3AD9-4E14-A2E7-2AE23E80D8A9}" presName="srcNode" presStyleLbl="node1" presStyleIdx="0" presStyleCnt="4"/>
      <dgm:spPr/>
    </dgm:pt>
    <dgm:pt modelId="{C4311C7D-383B-4C6F-A912-7F0F819AC9E8}" type="pres">
      <dgm:prSet presAssocID="{31703DB9-3AD9-4E14-A2E7-2AE23E80D8A9}" presName="conn" presStyleLbl="parChTrans1D2" presStyleIdx="0" presStyleCnt="1"/>
      <dgm:spPr/>
      <dgm:t>
        <a:bodyPr/>
        <a:lstStyle/>
        <a:p>
          <a:endParaRPr lang="en-US"/>
        </a:p>
      </dgm:t>
    </dgm:pt>
    <dgm:pt modelId="{6A65565F-7F76-449D-A91F-2035E424AF4F}" type="pres">
      <dgm:prSet presAssocID="{31703DB9-3AD9-4E14-A2E7-2AE23E80D8A9}" presName="extraNode" presStyleLbl="node1" presStyleIdx="0" presStyleCnt="4"/>
      <dgm:spPr/>
    </dgm:pt>
    <dgm:pt modelId="{B187E8CB-6E10-40CF-BE79-1CBD9A799C29}" type="pres">
      <dgm:prSet presAssocID="{31703DB9-3AD9-4E14-A2E7-2AE23E80D8A9}" presName="dstNode" presStyleLbl="node1" presStyleIdx="0" presStyleCnt="4"/>
      <dgm:spPr/>
    </dgm:pt>
    <dgm:pt modelId="{90ADFFED-396F-49B0-ACAB-CA42EC2391AE}" type="pres">
      <dgm:prSet presAssocID="{A2B8D8FC-FF77-43F0-8913-05B24F6EF231}" presName="text_1" presStyleLbl="node1" presStyleIdx="0" presStyleCnt="4">
        <dgm:presLayoutVars>
          <dgm:bulletEnabled val="1"/>
        </dgm:presLayoutVars>
      </dgm:prSet>
      <dgm:spPr/>
      <dgm:t>
        <a:bodyPr/>
        <a:lstStyle/>
        <a:p>
          <a:endParaRPr lang="en-US"/>
        </a:p>
      </dgm:t>
    </dgm:pt>
    <dgm:pt modelId="{EBEBDB9D-E9D7-4934-9695-7ADA7794B80A}" type="pres">
      <dgm:prSet presAssocID="{A2B8D8FC-FF77-43F0-8913-05B24F6EF231}" presName="accent_1" presStyleCnt="0"/>
      <dgm:spPr/>
    </dgm:pt>
    <dgm:pt modelId="{CEEBF798-67E5-4F44-8B00-365936864ACF}" type="pres">
      <dgm:prSet presAssocID="{A2B8D8FC-FF77-43F0-8913-05B24F6EF231}" presName="accentRepeatNode" presStyleLbl="solidFgAcc1" presStyleIdx="0" presStyleCnt="4"/>
      <dgm:spPr/>
    </dgm:pt>
    <dgm:pt modelId="{AA9E4D6D-2DE5-47BF-BB27-62AADB5F65CB}" type="pres">
      <dgm:prSet presAssocID="{94DBD45F-8C65-4A3D-A518-33626D2A5986}" presName="text_2" presStyleLbl="node1" presStyleIdx="1" presStyleCnt="4">
        <dgm:presLayoutVars>
          <dgm:bulletEnabled val="1"/>
        </dgm:presLayoutVars>
      </dgm:prSet>
      <dgm:spPr/>
      <dgm:t>
        <a:bodyPr/>
        <a:lstStyle/>
        <a:p>
          <a:endParaRPr lang="en-US"/>
        </a:p>
      </dgm:t>
    </dgm:pt>
    <dgm:pt modelId="{40335F48-8925-41C1-8785-C6B52EA49CAA}" type="pres">
      <dgm:prSet presAssocID="{94DBD45F-8C65-4A3D-A518-33626D2A5986}" presName="accent_2" presStyleCnt="0"/>
      <dgm:spPr/>
    </dgm:pt>
    <dgm:pt modelId="{91CAE61D-14C9-4F8E-84DB-CF6C7A56BD70}" type="pres">
      <dgm:prSet presAssocID="{94DBD45F-8C65-4A3D-A518-33626D2A5986}" presName="accentRepeatNode" presStyleLbl="solidFgAcc1" presStyleIdx="1" presStyleCnt="4"/>
      <dgm:spPr/>
    </dgm:pt>
    <dgm:pt modelId="{6ABFAB82-AE32-4259-A732-87B28DCF4A7D}" type="pres">
      <dgm:prSet presAssocID="{65636797-2D66-49D9-9FB9-906EC20F8D19}" presName="text_3" presStyleLbl="node1" presStyleIdx="2" presStyleCnt="4">
        <dgm:presLayoutVars>
          <dgm:bulletEnabled val="1"/>
        </dgm:presLayoutVars>
      </dgm:prSet>
      <dgm:spPr/>
      <dgm:t>
        <a:bodyPr/>
        <a:lstStyle/>
        <a:p>
          <a:endParaRPr lang="en-US"/>
        </a:p>
      </dgm:t>
    </dgm:pt>
    <dgm:pt modelId="{2E0806E5-0B99-46C8-8E22-4B0565BB8ECD}" type="pres">
      <dgm:prSet presAssocID="{65636797-2D66-49D9-9FB9-906EC20F8D19}" presName="accent_3" presStyleCnt="0"/>
      <dgm:spPr/>
    </dgm:pt>
    <dgm:pt modelId="{904C9B98-9476-41AD-8674-026F035682AD}" type="pres">
      <dgm:prSet presAssocID="{65636797-2D66-49D9-9FB9-906EC20F8D19}" presName="accentRepeatNode" presStyleLbl="solidFgAcc1" presStyleIdx="2" presStyleCnt="4"/>
      <dgm:spPr/>
    </dgm:pt>
    <dgm:pt modelId="{F5F8CB2E-4696-45C5-838D-3973C1116C1B}" type="pres">
      <dgm:prSet presAssocID="{7528F5BC-89D1-47D9-9F8D-AAB5F47611AF}" presName="text_4" presStyleLbl="node1" presStyleIdx="3" presStyleCnt="4">
        <dgm:presLayoutVars>
          <dgm:bulletEnabled val="1"/>
        </dgm:presLayoutVars>
      </dgm:prSet>
      <dgm:spPr/>
      <dgm:t>
        <a:bodyPr/>
        <a:lstStyle/>
        <a:p>
          <a:endParaRPr lang="en-US"/>
        </a:p>
      </dgm:t>
    </dgm:pt>
    <dgm:pt modelId="{A52AAEA2-F632-4552-B7AB-6528E1BA18D9}" type="pres">
      <dgm:prSet presAssocID="{7528F5BC-89D1-47D9-9F8D-AAB5F47611AF}" presName="accent_4" presStyleCnt="0"/>
      <dgm:spPr/>
    </dgm:pt>
    <dgm:pt modelId="{539395D8-A502-4814-8D25-AA0B85BB11B4}" type="pres">
      <dgm:prSet presAssocID="{7528F5BC-89D1-47D9-9F8D-AAB5F47611AF}" presName="accentRepeatNode" presStyleLbl="solidFgAcc1" presStyleIdx="3" presStyleCnt="4"/>
      <dgm:spPr/>
    </dgm:pt>
  </dgm:ptLst>
  <dgm:cxnLst>
    <dgm:cxn modelId="{60D91ED1-C5F8-486D-B5AC-D994096D9D34}" srcId="{31703DB9-3AD9-4E14-A2E7-2AE23E80D8A9}" destId="{A2B8D8FC-FF77-43F0-8913-05B24F6EF231}" srcOrd="0" destOrd="0" parTransId="{28B41788-DAB4-43AD-B2F2-B8556BA59620}" sibTransId="{6F48D3DC-B1C2-4D5D-9A27-8513789D6BA1}"/>
    <dgm:cxn modelId="{75DADB26-5746-4303-B282-3E72399BFA42}" type="presOf" srcId="{6F48D3DC-B1C2-4D5D-9A27-8513789D6BA1}" destId="{C4311C7D-383B-4C6F-A912-7F0F819AC9E8}" srcOrd="0" destOrd="0" presId="urn:microsoft.com/office/officeart/2008/layout/VerticalCurvedList"/>
    <dgm:cxn modelId="{7F38B411-86FA-4184-BF51-DC1276F0FA38}" type="presOf" srcId="{65636797-2D66-49D9-9FB9-906EC20F8D19}" destId="{6ABFAB82-AE32-4259-A732-87B28DCF4A7D}" srcOrd="0" destOrd="0" presId="urn:microsoft.com/office/officeart/2008/layout/VerticalCurvedList"/>
    <dgm:cxn modelId="{D4B33461-4F7A-452D-B36C-D8E3C63C7780}" srcId="{31703DB9-3AD9-4E14-A2E7-2AE23E80D8A9}" destId="{7528F5BC-89D1-47D9-9F8D-AAB5F47611AF}" srcOrd="3" destOrd="0" parTransId="{2BF23C24-080C-40A5-81E8-C2BCDABDB854}" sibTransId="{AAFC0FC0-6777-4222-BD3C-44FF0A4BB72F}"/>
    <dgm:cxn modelId="{08DB522F-C5BC-4F79-960B-5B7850F615E7}" type="presOf" srcId="{7528F5BC-89D1-47D9-9F8D-AAB5F47611AF}" destId="{F5F8CB2E-4696-45C5-838D-3973C1116C1B}" srcOrd="0" destOrd="0" presId="urn:microsoft.com/office/officeart/2008/layout/VerticalCurvedList"/>
    <dgm:cxn modelId="{1242BEC0-159E-4FCE-A7A0-405D28E7DD09}" srcId="{31703DB9-3AD9-4E14-A2E7-2AE23E80D8A9}" destId="{94DBD45F-8C65-4A3D-A518-33626D2A5986}" srcOrd="1" destOrd="0" parTransId="{641DF506-F09C-4F10-8D60-81B9BA9816DF}" sibTransId="{D61585F0-DA87-4DC5-952A-8E3FB3950ABE}"/>
    <dgm:cxn modelId="{32786398-F758-46E8-A7C7-7EAB8A690A2A}" srcId="{31703DB9-3AD9-4E14-A2E7-2AE23E80D8A9}" destId="{65636797-2D66-49D9-9FB9-906EC20F8D19}" srcOrd="2" destOrd="0" parTransId="{4448FDBB-D247-4285-97A2-66A51A0BDDB2}" sibTransId="{55189E59-2F13-46A0-94BC-BF4E7E31C036}"/>
    <dgm:cxn modelId="{5EA7C7E6-B1B8-4720-8151-A5C45C1063F6}" type="presOf" srcId="{94DBD45F-8C65-4A3D-A518-33626D2A5986}" destId="{AA9E4D6D-2DE5-47BF-BB27-62AADB5F65CB}" srcOrd="0" destOrd="0" presId="urn:microsoft.com/office/officeart/2008/layout/VerticalCurvedList"/>
    <dgm:cxn modelId="{13E145D5-2EE6-4376-B39B-2D313DC14A2D}" type="presOf" srcId="{31703DB9-3AD9-4E14-A2E7-2AE23E80D8A9}" destId="{1F7B901B-B859-497B-B47C-6168767C828E}" srcOrd="0" destOrd="0" presId="urn:microsoft.com/office/officeart/2008/layout/VerticalCurvedList"/>
    <dgm:cxn modelId="{1698F172-7A0A-4133-A205-AE198FBC7AD4}" type="presOf" srcId="{A2B8D8FC-FF77-43F0-8913-05B24F6EF231}" destId="{90ADFFED-396F-49B0-ACAB-CA42EC2391AE}" srcOrd="0" destOrd="0" presId="urn:microsoft.com/office/officeart/2008/layout/VerticalCurvedList"/>
    <dgm:cxn modelId="{FE1BBDC5-3C99-4A51-8A97-498CA751CB05}" type="presParOf" srcId="{1F7B901B-B859-497B-B47C-6168767C828E}" destId="{40451370-421F-41FB-BF03-750893FE93CC}" srcOrd="0" destOrd="0" presId="urn:microsoft.com/office/officeart/2008/layout/VerticalCurvedList"/>
    <dgm:cxn modelId="{BAC52F83-4BD0-42F4-AF90-82B2B2B85536}" type="presParOf" srcId="{40451370-421F-41FB-BF03-750893FE93CC}" destId="{EBC44754-4DB8-4C45-B0A9-5E28FF8F682D}" srcOrd="0" destOrd="0" presId="urn:microsoft.com/office/officeart/2008/layout/VerticalCurvedList"/>
    <dgm:cxn modelId="{559A2D28-63C5-4471-A27E-E2FD8B243390}" type="presParOf" srcId="{EBC44754-4DB8-4C45-B0A9-5E28FF8F682D}" destId="{F5D423DC-B9DF-41EF-9537-0F58E780CB5E}" srcOrd="0" destOrd="0" presId="urn:microsoft.com/office/officeart/2008/layout/VerticalCurvedList"/>
    <dgm:cxn modelId="{93339D51-9CD7-42CE-B5F3-F29D02C02219}" type="presParOf" srcId="{EBC44754-4DB8-4C45-B0A9-5E28FF8F682D}" destId="{C4311C7D-383B-4C6F-A912-7F0F819AC9E8}" srcOrd="1" destOrd="0" presId="urn:microsoft.com/office/officeart/2008/layout/VerticalCurvedList"/>
    <dgm:cxn modelId="{A8E65F9D-41A5-4E19-B363-12FEB90AC952}" type="presParOf" srcId="{EBC44754-4DB8-4C45-B0A9-5E28FF8F682D}" destId="{6A65565F-7F76-449D-A91F-2035E424AF4F}" srcOrd="2" destOrd="0" presId="urn:microsoft.com/office/officeart/2008/layout/VerticalCurvedList"/>
    <dgm:cxn modelId="{D4B6C64E-BE72-4885-B360-D7566FBEE6C0}" type="presParOf" srcId="{EBC44754-4DB8-4C45-B0A9-5E28FF8F682D}" destId="{B187E8CB-6E10-40CF-BE79-1CBD9A799C29}" srcOrd="3" destOrd="0" presId="urn:microsoft.com/office/officeart/2008/layout/VerticalCurvedList"/>
    <dgm:cxn modelId="{F29A6EE8-607C-4438-99A5-8B0F82FB4655}" type="presParOf" srcId="{40451370-421F-41FB-BF03-750893FE93CC}" destId="{90ADFFED-396F-49B0-ACAB-CA42EC2391AE}" srcOrd="1" destOrd="0" presId="urn:microsoft.com/office/officeart/2008/layout/VerticalCurvedList"/>
    <dgm:cxn modelId="{4FB87A8F-C31E-4080-90E6-3DC27C6B53B0}" type="presParOf" srcId="{40451370-421F-41FB-BF03-750893FE93CC}" destId="{EBEBDB9D-E9D7-4934-9695-7ADA7794B80A}" srcOrd="2" destOrd="0" presId="urn:microsoft.com/office/officeart/2008/layout/VerticalCurvedList"/>
    <dgm:cxn modelId="{87A2939C-A653-475D-A62A-B62A2E4B563E}" type="presParOf" srcId="{EBEBDB9D-E9D7-4934-9695-7ADA7794B80A}" destId="{CEEBF798-67E5-4F44-8B00-365936864ACF}" srcOrd="0" destOrd="0" presId="urn:microsoft.com/office/officeart/2008/layout/VerticalCurvedList"/>
    <dgm:cxn modelId="{ECA3C2E6-DF5F-422A-A5BE-4A539D14887C}" type="presParOf" srcId="{40451370-421F-41FB-BF03-750893FE93CC}" destId="{AA9E4D6D-2DE5-47BF-BB27-62AADB5F65CB}" srcOrd="3" destOrd="0" presId="urn:microsoft.com/office/officeart/2008/layout/VerticalCurvedList"/>
    <dgm:cxn modelId="{B1B6354B-3F47-4307-BC05-F090CC245ED9}" type="presParOf" srcId="{40451370-421F-41FB-BF03-750893FE93CC}" destId="{40335F48-8925-41C1-8785-C6B52EA49CAA}" srcOrd="4" destOrd="0" presId="urn:microsoft.com/office/officeart/2008/layout/VerticalCurvedList"/>
    <dgm:cxn modelId="{9196BCE8-BC43-44D1-AC12-3A11DAA2B663}" type="presParOf" srcId="{40335F48-8925-41C1-8785-C6B52EA49CAA}" destId="{91CAE61D-14C9-4F8E-84DB-CF6C7A56BD70}" srcOrd="0" destOrd="0" presId="urn:microsoft.com/office/officeart/2008/layout/VerticalCurvedList"/>
    <dgm:cxn modelId="{B5F570E7-0D6B-457C-9C3B-195CAD830161}" type="presParOf" srcId="{40451370-421F-41FB-BF03-750893FE93CC}" destId="{6ABFAB82-AE32-4259-A732-87B28DCF4A7D}" srcOrd="5" destOrd="0" presId="urn:microsoft.com/office/officeart/2008/layout/VerticalCurvedList"/>
    <dgm:cxn modelId="{347DF1CC-7408-480D-BAB6-8F68C02E0BA5}" type="presParOf" srcId="{40451370-421F-41FB-BF03-750893FE93CC}" destId="{2E0806E5-0B99-46C8-8E22-4B0565BB8ECD}" srcOrd="6" destOrd="0" presId="urn:microsoft.com/office/officeart/2008/layout/VerticalCurvedList"/>
    <dgm:cxn modelId="{2B3C8A5F-CA32-488D-BBBD-49BD2781DA9B}" type="presParOf" srcId="{2E0806E5-0B99-46C8-8E22-4B0565BB8ECD}" destId="{904C9B98-9476-41AD-8674-026F035682AD}" srcOrd="0" destOrd="0" presId="urn:microsoft.com/office/officeart/2008/layout/VerticalCurvedList"/>
    <dgm:cxn modelId="{E5C67361-ED81-47C4-8BFC-C1AA4E6441A1}" type="presParOf" srcId="{40451370-421F-41FB-BF03-750893FE93CC}" destId="{F5F8CB2E-4696-45C5-838D-3973C1116C1B}" srcOrd="7" destOrd="0" presId="urn:microsoft.com/office/officeart/2008/layout/VerticalCurvedList"/>
    <dgm:cxn modelId="{7640E8EC-17BB-4B50-A229-ED887A613FAE}" type="presParOf" srcId="{40451370-421F-41FB-BF03-750893FE93CC}" destId="{A52AAEA2-F632-4552-B7AB-6528E1BA18D9}" srcOrd="8" destOrd="0" presId="urn:microsoft.com/office/officeart/2008/layout/VerticalCurvedList"/>
    <dgm:cxn modelId="{706A8464-377B-4F54-8E12-E254FABBC2D2}" type="presParOf" srcId="{A52AAEA2-F632-4552-B7AB-6528E1BA18D9}" destId="{539395D8-A502-4814-8D25-AA0B85BB11B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6B8E9D-887A-424D-96AD-8714C88A74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833B71A-1E7F-4051-8C98-2952FA42DDF0}">
      <dgm:prSet phldrT="[Text]" custT="1"/>
      <dgm:spPr/>
      <dgm:t>
        <a:bodyPr/>
        <a:lstStyle/>
        <a:p>
          <a:r>
            <a:rPr lang="en-US" sz="1800" b="1" dirty="0" smtClean="0"/>
            <a:t>Educate Yourself</a:t>
          </a:r>
          <a:endParaRPr lang="en-US" sz="1800" b="1" dirty="0"/>
        </a:p>
      </dgm:t>
    </dgm:pt>
    <dgm:pt modelId="{B248A62C-F682-4320-9130-FF6492CF3A64}" type="parTrans" cxnId="{579EDB3D-0038-4F9E-B39D-3C76890C966D}">
      <dgm:prSet/>
      <dgm:spPr/>
      <dgm:t>
        <a:bodyPr/>
        <a:lstStyle/>
        <a:p>
          <a:endParaRPr lang="en-US"/>
        </a:p>
      </dgm:t>
    </dgm:pt>
    <dgm:pt modelId="{C4F69DF1-0A47-40FB-B091-5D72008F7929}" type="sibTrans" cxnId="{579EDB3D-0038-4F9E-B39D-3C76890C966D}">
      <dgm:prSet/>
      <dgm:spPr/>
      <dgm:t>
        <a:bodyPr/>
        <a:lstStyle/>
        <a:p>
          <a:endParaRPr lang="en-US"/>
        </a:p>
      </dgm:t>
    </dgm:pt>
    <dgm:pt modelId="{F3C0E551-E73F-4779-AE3A-6FB6B86FF02F}">
      <dgm:prSet custT="1"/>
      <dgm:spPr>
        <a:solidFill>
          <a:schemeClr val="accent1">
            <a:tint val="40000"/>
            <a:hueOff val="0"/>
            <a:satOff val="0"/>
            <a:lumOff val="0"/>
          </a:schemeClr>
        </a:solidFill>
        <a:ln>
          <a:solidFill>
            <a:schemeClr val="tx1"/>
          </a:solidFill>
        </a:ln>
      </dgm:spPr>
      <dgm:t>
        <a:bodyPr/>
        <a:lstStyle/>
        <a:p>
          <a:r>
            <a:rPr lang="en-US" sz="1800" dirty="0" smtClean="0"/>
            <a:t>SHPA trainings</a:t>
          </a:r>
        </a:p>
      </dgm:t>
    </dgm:pt>
    <dgm:pt modelId="{74BAEAE2-ED4D-4115-BD94-FDBE0BA9C508}" type="parTrans" cxnId="{65A637F9-7127-477A-B27D-8DBE57658BC1}">
      <dgm:prSet/>
      <dgm:spPr/>
      <dgm:t>
        <a:bodyPr/>
        <a:lstStyle/>
        <a:p>
          <a:endParaRPr lang="en-US"/>
        </a:p>
      </dgm:t>
    </dgm:pt>
    <dgm:pt modelId="{7FBAF4B7-69F7-4C4A-BBB1-CBCE55C48378}" type="sibTrans" cxnId="{65A637F9-7127-477A-B27D-8DBE57658BC1}">
      <dgm:prSet/>
      <dgm:spPr/>
      <dgm:t>
        <a:bodyPr/>
        <a:lstStyle/>
        <a:p>
          <a:endParaRPr lang="en-US"/>
        </a:p>
      </dgm:t>
    </dgm:pt>
    <dgm:pt modelId="{6F512D5E-B447-46C5-8220-7A015D4FA114}">
      <dgm:prSet custT="1"/>
      <dgm:spPr/>
      <dgm:t>
        <a:bodyPr/>
        <a:lstStyle/>
        <a:p>
          <a:r>
            <a:rPr lang="en-US" sz="1800" b="1" dirty="0" smtClean="0"/>
            <a:t>Educate your clients and Connect them to Help when Needed</a:t>
          </a:r>
        </a:p>
      </dgm:t>
    </dgm:pt>
    <dgm:pt modelId="{35671C8C-376C-4520-B09D-99B269D684D3}" type="parTrans" cxnId="{023A3ED8-95D9-4595-9587-65740A34A3E6}">
      <dgm:prSet/>
      <dgm:spPr/>
      <dgm:t>
        <a:bodyPr/>
        <a:lstStyle/>
        <a:p>
          <a:endParaRPr lang="en-US"/>
        </a:p>
      </dgm:t>
    </dgm:pt>
    <dgm:pt modelId="{9CA6EE58-E885-48E8-8F33-FF601CB95714}" type="sibTrans" cxnId="{023A3ED8-95D9-4595-9587-65740A34A3E6}">
      <dgm:prSet/>
      <dgm:spPr/>
      <dgm:t>
        <a:bodyPr/>
        <a:lstStyle/>
        <a:p>
          <a:endParaRPr lang="en-US"/>
        </a:p>
      </dgm:t>
    </dgm:pt>
    <dgm:pt modelId="{6E6A401E-5590-4714-A0FE-82D33B577F9D}">
      <dgm:prSet custT="1"/>
      <dgm:spPr/>
      <dgm:t>
        <a:bodyPr/>
        <a:lstStyle/>
        <a:p>
          <a:r>
            <a:rPr lang="en-US" sz="1800" b="1" dirty="0" smtClean="0"/>
            <a:t>Encourage clients to apply for any and all benefits they might want</a:t>
          </a:r>
        </a:p>
      </dgm:t>
    </dgm:pt>
    <dgm:pt modelId="{7262B684-0910-4898-B1B0-B0342778A345}" type="parTrans" cxnId="{6955C32F-2772-4148-AC3C-B0F9F5D135BB}">
      <dgm:prSet/>
      <dgm:spPr/>
      <dgm:t>
        <a:bodyPr/>
        <a:lstStyle/>
        <a:p>
          <a:endParaRPr lang="en-US"/>
        </a:p>
      </dgm:t>
    </dgm:pt>
    <dgm:pt modelId="{3DFC2561-FDC8-4EE9-9DA9-DF213C1A518E}" type="sibTrans" cxnId="{6955C32F-2772-4148-AC3C-B0F9F5D135BB}">
      <dgm:prSet/>
      <dgm:spPr/>
      <dgm:t>
        <a:bodyPr/>
        <a:lstStyle/>
        <a:p>
          <a:endParaRPr lang="en-US"/>
        </a:p>
      </dgm:t>
    </dgm:pt>
    <dgm:pt modelId="{861C4715-EC03-4D33-9644-6F6D3FF65252}">
      <dgm:prSet custT="1"/>
      <dgm:spPr>
        <a:solidFill>
          <a:schemeClr val="accent1">
            <a:tint val="40000"/>
            <a:hueOff val="0"/>
            <a:satOff val="0"/>
            <a:lumOff val="0"/>
          </a:schemeClr>
        </a:solidFill>
        <a:ln>
          <a:solidFill>
            <a:schemeClr val="tx1"/>
          </a:solidFill>
        </a:ln>
      </dgm:spPr>
      <dgm:t>
        <a:bodyPr/>
        <a:lstStyle/>
        <a:p>
          <a:r>
            <a:rPr lang="en-US" sz="1800" dirty="0" smtClean="0"/>
            <a:t>In City of Chicago, Legal Aid Chicago </a:t>
          </a:r>
          <a:r>
            <a:rPr lang="en-US" sz="1800" b="0" i="0" dirty="0" smtClean="0">
              <a:hlinkClick xmlns:r="http://schemas.openxmlformats.org/officeDocument/2006/relationships" r:id="rId1"/>
            </a:rPr>
            <a:t>(312) 341-1070</a:t>
          </a:r>
          <a:endParaRPr lang="en-US" sz="1800" dirty="0" smtClean="0"/>
        </a:p>
      </dgm:t>
    </dgm:pt>
    <dgm:pt modelId="{F75A43CD-0945-4D5F-BFAF-4944F5290B78}" type="parTrans" cxnId="{1E12F1CA-547E-47FA-B20C-01BD45AF48B2}">
      <dgm:prSet/>
      <dgm:spPr/>
      <dgm:t>
        <a:bodyPr/>
        <a:lstStyle/>
        <a:p>
          <a:endParaRPr lang="en-US"/>
        </a:p>
      </dgm:t>
    </dgm:pt>
    <dgm:pt modelId="{66C35AE2-32D5-4F10-A9EB-DC354BB8D2BB}" type="sibTrans" cxnId="{1E12F1CA-547E-47FA-B20C-01BD45AF48B2}">
      <dgm:prSet/>
      <dgm:spPr/>
      <dgm:t>
        <a:bodyPr/>
        <a:lstStyle/>
        <a:p>
          <a:endParaRPr lang="en-US"/>
        </a:p>
      </dgm:t>
    </dgm:pt>
    <dgm:pt modelId="{983B243E-14A6-4231-A263-4401A5BFE99A}">
      <dgm:prSet custT="1"/>
      <dgm:spPr>
        <a:solidFill>
          <a:schemeClr val="accent1">
            <a:tint val="40000"/>
            <a:hueOff val="0"/>
            <a:satOff val="0"/>
            <a:lumOff val="0"/>
          </a:schemeClr>
        </a:solidFill>
        <a:ln>
          <a:solidFill>
            <a:schemeClr val="tx1"/>
          </a:solidFill>
        </a:ln>
      </dgm:spPr>
      <dgm:t>
        <a:bodyPr/>
        <a:lstStyle/>
        <a:p>
          <a:r>
            <a:rPr lang="en-US" sz="1800" dirty="0" smtClean="0"/>
            <a:t>Other experts in your area</a:t>
          </a:r>
        </a:p>
      </dgm:t>
    </dgm:pt>
    <dgm:pt modelId="{CB5883B5-E763-4E57-820C-223615D65CD0}" type="parTrans" cxnId="{A0E570BD-2872-4A40-94C3-C2A52DCA05ED}">
      <dgm:prSet/>
      <dgm:spPr/>
      <dgm:t>
        <a:bodyPr/>
        <a:lstStyle/>
        <a:p>
          <a:endParaRPr lang="en-US"/>
        </a:p>
      </dgm:t>
    </dgm:pt>
    <dgm:pt modelId="{2873459B-0EE8-4D1C-B16A-7745A6AA0FBB}" type="sibTrans" cxnId="{A0E570BD-2872-4A40-94C3-C2A52DCA05ED}">
      <dgm:prSet/>
      <dgm:spPr/>
      <dgm:t>
        <a:bodyPr/>
        <a:lstStyle/>
        <a:p>
          <a:endParaRPr lang="en-US"/>
        </a:p>
      </dgm:t>
    </dgm:pt>
    <dgm:pt modelId="{ACBF616F-6C60-44E8-A5DB-2346D1033307}">
      <dgm:prSet custT="1"/>
      <dgm:spPr>
        <a:solidFill>
          <a:schemeClr val="accent1">
            <a:tint val="40000"/>
            <a:hueOff val="0"/>
            <a:satOff val="0"/>
            <a:lumOff val="0"/>
          </a:schemeClr>
        </a:solidFill>
        <a:ln>
          <a:solidFill>
            <a:schemeClr val="tx1"/>
          </a:solidFill>
        </a:ln>
      </dgm:spPr>
      <dgm:t>
        <a:bodyPr/>
        <a:lstStyle/>
        <a:p>
          <a:r>
            <a:rPr lang="en-US" sz="2000" dirty="0" smtClean="0"/>
            <a:t>There’s no punishment for applying for something they’re not eligible for</a:t>
          </a:r>
        </a:p>
      </dgm:t>
    </dgm:pt>
    <dgm:pt modelId="{6C15FC10-A6F1-41BF-8BB2-A28C239B7FBF}" type="parTrans" cxnId="{B185A8B8-23E6-426B-99CE-E88FF9430F0E}">
      <dgm:prSet/>
      <dgm:spPr/>
      <dgm:t>
        <a:bodyPr/>
        <a:lstStyle/>
        <a:p>
          <a:endParaRPr lang="en-US"/>
        </a:p>
      </dgm:t>
    </dgm:pt>
    <dgm:pt modelId="{0F18677D-3C08-4C55-8C0D-187C04E5B0BF}" type="sibTrans" cxnId="{B185A8B8-23E6-426B-99CE-E88FF9430F0E}">
      <dgm:prSet/>
      <dgm:spPr/>
      <dgm:t>
        <a:bodyPr/>
        <a:lstStyle/>
        <a:p>
          <a:endParaRPr lang="en-US"/>
        </a:p>
      </dgm:t>
    </dgm:pt>
    <dgm:pt modelId="{1D1D8C12-D801-4942-9696-AC1D7D2B8722}">
      <dgm:prSet custT="1"/>
      <dgm:spPr>
        <a:solidFill>
          <a:schemeClr val="accent1">
            <a:tint val="40000"/>
            <a:hueOff val="0"/>
            <a:satOff val="0"/>
            <a:lumOff val="0"/>
          </a:schemeClr>
        </a:solidFill>
        <a:ln>
          <a:solidFill>
            <a:schemeClr val="tx1"/>
          </a:solidFill>
        </a:ln>
      </dgm:spPr>
      <dgm:t>
        <a:bodyPr/>
        <a:lstStyle/>
        <a:p>
          <a:r>
            <a:rPr lang="en-US" sz="1800" dirty="0" smtClean="0"/>
            <a:t>Help them understand WHO can apply for benefits for family members (IDHS PM 02-04-03)</a:t>
          </a:r>
        </a:p>
      </dgm:t>
    </dgm:pt>
    <dgm:pt modelId="{A4AC2838-2EE3-4A96-BF6A-8E54106F10B6}" type="parTrans" cxnId="{47E2338E-1576-4FC0-BE8E-766460F9C5DE}">
      <dgm:prSet/>
      <dgm:spPr/>
      <dgm:t>
        <a:bodyPr/>
        <a:lstStyle/>
        <a:p>
          <a:endParaRPr lang="en-US"/>
        </a:p>
      </dgm:t>
    </dgm:pt>
    <dgm:pt modelId="{087F506E-E947-4B62-B6A8-A14BF4ED01C6}" type="sibTrans" cxnId="{47E2338E-1576-4FC0-BE8E-766460F9C5DE}">
      <dgm:prSet/>
      <dgm:spPr/>
      <dgm:t>
        <a:bodyPr/>
        <a:lstStyle/>
        <a:p>
          <a:endParaRPr lang="en-US"/>
        </a:p>
      </dgm:t>
    </dgm:pt>
    <dgm:pt modelId="{EFF68072-D712-46F7-9823-8130F7AC95C3}">
      <dgm:prSet custT="1"/>
      <dgm:spPr>
        <a:solidFill>
          <a:schemeClr val="accent1">
            <a:tint val="40000"/>
            <a:hueOff val="0"/>
            <a:satOff val="0"/>
            <a:lumOff val="0"/>
          </a:schemeClr>
        </a:solidFill>
        <a:ln>
          <a:solidFill>
            <a:schemeClr val="tx1"/>
          </a:solidFill>
        </a:ln>
      </dgm:spPr>
      <dgm:t>
        <a:bodyPr/>
        <a:lstStyle/>
        <a:p>
          <a:r>
            <a:rPr lang="en-US" sz="1800" dirty="0" smtClean="0"/>
            <a:t>Learn about benefits available so you can help your clients maximize benefits and learn about when you might want to ask for additional help</a:t>
          </a:r>
        </a:p>
      </dgm:t>
    </dgm:pt>
    <dgm:pt modelId="{B80663BA-68F7-4969-A588-F7A4E7FDA0FD}" type="parTrans" cxnId="{6E3E5610-0322-491D-9C1A-6D1E388F1EA6}">
      <dgm:prSet/>
      <dgm:spPr/>
      <dgm:t>
        <a:bodyPr/>
        <a:lstStyle/>
        <a:p>
          <a:endParaRPr lang="en-US"/>
        </a:p>
      </dgm:t>
    </dgm:pt>
    <dgm:pt modelId="{3D7BDDF9-5B3D-42FD-9A77-48446A90B41D}" type="sibTrans" cxnId="{6E3E5610-0322-491D-9C1A-6D1E388F1EA6}">
      <dgm:prSet/>
      <dgm:spPr/>
      <dgm:t>
        <a:bodyPr/>
        <a:lstStyle/>
        <a:p>
          <a:endParaRPr lang="en-US"/>
        </a:p>
      </dgm:t>
    </dgm:pt>
    <dgm:pt modelId="{9F619603-6B52-4450-A0DE-7F0CA4A53ABE}">
      <dgm:prSet custT="1"/>
      <dgm:spPr>
        <a:solidFill>
          <a:schemeClr val="accent1">
            <a:tint val="40000"/>
            <a:hueOff val="0"/>
            <a:satOff val="0"/>
            <a:lumOff val="0"/>
          </a:schemeClr>
        </a:solidFill>
        <a:ln>
          <a:solidFill>
            <a:schemeClr val="tx1"/>
          </a:solidFill>
        </a:ln>
      </dgm:spPr>
      <dgm:t>
        <a:bodyPr/>
        <a:lstStyle/>
        <a:p>
          <a:r>
            <a:rPr lang="en-US" sz="1800" dirty="0" smtClean="0"/>
            <a:t>IDHS and IDHFS website and trainings</a:t>
          </a:r>
        </a:p>
      </dgm:t>
    </dgm:pt>
    <dgm:pt modelId="{407394C0-1C7A-41A4-9AA7-25A36B851F32}" type="parTrans" cxnId="{D85BD5DE-62A5-4D9C-8DE3-AB5ECBE3BA8F}">
      <dgm:prSet/>
      <dgm:spPr/>
      <dgm:t>
        <a:bodyPr/>
        <a:lstStyle/>
        <a:p>
          <a:endParaRPr lang="en-US"/>
        </a:p>
      </dgm:t>
    </dgm:pt>
    <dgm:pt modelId="{211D96DA-5ECD-4418-BE0D-9BFCE36BF8E4}" type="sibTrans" cxnId="{D85BD5DE-62A5-4D9C-8DE3-AB5ECBE3BA8F}">
      <dgm:prSet/>
      <dgm:spPr/>
      <dgm:t>
        <a:bodyPr/>
        <a:lstStyle/>
        <a:p>
          <a:endParaRPr lang="en-US"/>
        </a:p>
      </dgm:t>
    </dgm:pt>
    <dgm:pt modelId="{554986E7-6AA1-4EEE-8ECC-B772A2DEE191}">
      <dgm:prSet custT="1"/>
      <dgm:spPr>
        <a:solidFill>
          <a:schemeClr val="accent1">
            <a:tint val="40000"/>
            <a:hueOff val="0"/>
            <a:satOff val="0"/>
            <a:lumOff val="0"/>
          </a:schemeClr>
        </a:solidFill>
        <a:ln>
          <a:solidFill>
            <a:schemeClr val="tx1"/>
          </a:solidFill>
        </a:ln>
      </dgm:spPr>
      <dgm:t>
        <a:bodyPr/>
        <a:lstStyle/>
        <a:p>
          <a:r>
            <a:rPr lang="en-US" sz="1800" dirty="0" smtClean="0"/>
            <a:t>Other resources:</a:t>
          </a:r>
        </a:p>
      </dgm:t>
    </dgm:pt>
    <dgm:pt modelId="{782BE58B-6BE1-4155-9A84-193527D9CD9D}" type="parTrans" cxnId="{62D22E99-EE2C-4FFE-85D0-CB5489DB860D}">
      <dgm:prSet/>
      <dgm:spPr/>
      <dgm:t>
        <a:bodyPr/>
        <a:lstStyle/>
        <a:p>
          <a:endParaRPr lang="en-US"/>
        </a:p>
      </dgm:t>
    </dgm:pt>
    <dgm:pt modelId="{8A9C7755-D29C-49CF-B47E-BCE888E4C6E2}" type="sibTrans" cxnId="{62D22E99-EE2C-4FFE-85D0-CB5489DB860D}">
      <dgm:prSet/>
      <dgm:spPr/>
      <dgm:t>
        <a:bodyPr/>
        <a:lstStyle/>
        <a:p>
          <a:endParaRPr lang="en-US"/>
        </a:p>
      </dgm:t>
    </dgm:pt>
    <dgm:pt modelId="{7ECD07BC-479C-4151-B688-3A3918EB2922}">
      <dgm:prSet custT="1"/>
      <dgm:spPr>
        <a:solidFill>
          <a:schemeClr val="accent1">
            <a:tint val="40000"/>
            <a:hueOff val="0"/>
            <a:satOff val="0"/>
            <a:lumOff val="0"/>
          </a:schemeClr>
        </a:solidFill>
        <a:ln>
          <a:solidFill>
            <a:schemeClr val="tx1"/>
          </a:solidFill>
        </a:ln>
      </dgm:spPr>
      <dgm:t>
        <a:bodyPr/>
        <a:lstStyle/>
        <a:p>
          <a:r>
            <a:rPr lang="en-US" sz="1800" dirty="0" smtClean="0"/>
            <a:t>Food Depositories</a:t>
          </a:r>
        </a:p>
      </dgm:t>
    </dgm:pt>
    <dgm:pt modelId="{E441F2E2-595A-453A-80B6-BF82082472CC}" type="parTrans" cxnId="{C773E6A3-D5F8-4234-9A1A-A6862584DFD2}">
      <dgm:prSet/>
      <dgm:spPr/>
      <dgm:t>
        <a:bodyPr/>
        <a:lstStyle/>
        <a:p>
          <a:endParaRPr lang="en-US"/>
        </a:p>
      </dgm:t>
    </dgm:pt>
    <dgm:pt modelId="{2DD2EDD9-DD3F-48EC-951A-E898FCC0DEB2}" type="sibTrans" cxnId="{C773E6A3-D5F8-4234-9A1A-A6862584DFD2}">
      <dgm:prSet/>
      <dgm:spPr/>
      <dgm:t>
        <a:bodyPr/>
        <a:lstStyle/>
        <a:p>
          <a:endParaRPr lang="en-US"/>
        </a:p>
      </dgm:t>
    </dgm:pt>
    <dgm:pt modelId="{FD5FC65C-0A14-4B81-9592-0B2804FB0FB8}">
      <dgm:prSet custT="1"/>
      <dgm:spPr>
        <a:solidFill>
          <a:schemeClr val="accent1">
            <a:tint val="40000"/>
            <a:hueOff val="0"/>
            <a:satOff val="0"/>
            <a:lumOff val="0"/>
          </a:schemeClr>
        </a:solidFill>
        <a:ln>
          <a:solidFill>
            <a:schemeClr val="tx1"/>
          </a:solidFill>
        </a:ln>
      </dgm:spPr>
      <dgm:t>
        <a:bodyPr/>
        <a:lstStyle/>
        <a:p>
          <a:r>
            <a:rPr lang="en-US" sz="1800" dirty="0" smtClean="0"/>
            <a:t>Other local and national organizations</a:t>
          </a:r>
        </a:p>
      </dgm:t>
    </dgm:pt>
    <dgm:pt modelId="{664DB489-A550-4E1D-B978-53F1B1067E34}" type="parTrans" cxnId="{BCC626D0-C295-4A45-94F8-904F05B327A3}">
      <dgm:prSet/>
      <dgm:spPr/>
      <dgm:t>
        <a:bodyPr/>
        <a:lstStyle/>
        <a:p>
          <a:endParaRPr lang="en-US"/>
        </a:p>
      </dgm:t>
    </dgm:pt>
    <dgm:pt modelId="{6712A59D-E80D-4706-9668-8801DE84C242}" type="sibTrans" cxnId="{BCC626D0-C295-4A45-94F8-904F05B327A3}">
      <dgm:prSet/>
      <dgm:spPr/>
      <dgm:t>
        <a:bodyPr/>
        <a:lstStyle/>
        <a:p>
          <a:endParaRPr lang="en-US"/>
        </a:p>
      </dgm:t>
    </dgm:pt>
    <dgm:pt modelId="{168FD7FF-3DE0-4B39-A507-D51C7CCD5603}">
      <dgm:prSet custT="1"/>
      <dgm:spPr>
        <a:solidFill>
          <a:schemeClr val="accent1">
            <a:tint val="40000"/>
            <a:hueOff val="0"/>
            <a:satOff val="0"/>
            <a:lumOff val="0"/>
          </a:schemeClr>
        </a:solidFill>
        <a:ln>
          <a:solidFill>
            <a:schemeClr val="tx1"/>
          </a:solidFill>
        </a:ln>
      </dgm:spPr>
      <dgm:t>
        <a:bodyPr/>
        <a:lstStyle/>
        <a:p>
          <a:r>
            <a:rPr lang="en-US" sz="1800" dirty="0" smtClean="0"/>
            <a:t>Legal aids</a:t>
          </a:r>
        </a:p>
      </dgm:t>
    </dgm:pt>
    <dgm:pt modelId="{9E33CA6C-1A5B-4D1D-89C6-6E1B42D40EED}" type="parTrans" cxnId="{22BE3148-FD27-4D93-B694-9C7E6D8E6E53}">
      <dgm:prSet/>
      <dgm:spPr/>
      <dgm:t>
        <a:bodyPr/>
        <a:lstStyle/>
        <a:p>
          <a:endParaRPr lang="en-US"/>
        </a:p>
      </dgm:t>
    </dgm:pt>
    <dgm:pt modelId="{FBB80FA2-0F17-4B0E-9053-D7227F5C7BCA}" type="sibTrans" cxnId="{22BE3148-FD27-4D93-B694-9C7E6D8E6E53}">
      <dgm:prSet/>
      <dgm:spPr/>
      <dgm:t>
        <a:bodyPr/>
        <a:lstStyle/>
        <a:p>
          <a:endParaRPr lang="en-US"/>
        </a:p>
      </dgm:t>
    </dgm:pt>
    <dgm:pt modelId="{B5354FD5-4DD5-49E1-A73E-3ACBF8C75512}">
      <dgm:prSet custT="1"/>
      <dgm:spPr>
        <a:solidFill>
          <a:schemeClr val="accent1">
            <a:tint val="40000"/>
            <a:hueOff val="0"/>
            <a:satOff val="0"/>
            <a:lumOff val="0"/>
          </a:schemeClr>
        </a:solidFill>
        <a:ln>
          <a:solidFill>
            <a:schemeClr val="tx1"/>
          </a:solidFill>
        </a:ln>
      </dgm:spPr>
      <dgm:t>
        <a:bodyPr/>
        <a:lstStyle/>
        <a:p>
          <a:r>
            <a:rPr lang="en-US" sz="1800" dirty="0" smtClean="0"/>
            <a:t>SNAP and Medicaid Assisters</a:t>
          </a:r>
        </a:p>
      </dgm:t>
    </dgm:pt>
    <dgm:pt modelId="{530B7F1D-80E9-45A4-B7FF-F86D435CDDAF}" type="parTrans" cxnId="{AC31401F-0A32-4634-BCCC-0E78F4B2990E}">
      <dgm:prSet/>
      <dgm:spPr/>
      <dgm:t>
        <a:bodyPr/>
        <a:lstStyle/>
        <a:p>
          <a:endParaRPr lang="en-US"/>
        </a:p>
      </dgm:t>
    </dgm:pt>
    <dgm:pt modelId="{FBE221B6-DDD8-41F0-9039-A84E4DC6CA86}" type="sibTrans" cxnId="{AC31401F-0A32-4634-BCCC-0E78F4B2990E}">
      <dgm:prSet/>
      <dgm:spPr/>
      <dgm:t>
        <a:bodyPr/>
        <a:lstStyle/>
        <a:p>
          <a:endParaRPr lang="en-US"/>
        </a:p>
      </dgm:t>
    </dgm:pt>
    <dgm:pt modelId="{F9E61FCB-D610-4268-A08F-CDE7A088B39F}">
      <dgm:prSet custT="1"/>
      <dgm:spPr>
        <a:solidFill>
          <a:schemeClr val="accent1">
            <a:tint val="40000"/>
            <a:hueOff val="0"/>
            <a:satOff val="0"/>
            <a:lumOff val="0"/>
          </a:schemeClr>
        </a:solidFill>
        <a:ln>
          <a:solidFill>
            <a:schemeClr val="tx1"/>
          </a:solidFill>
        </a:ln>
      </dgm:spPr>
      <dgm:t>
        <a:bodyPr/>
        <a:lstStyle/>
        <a:p>
          <a:r>
            <a:rPr lang="en-US" sz="1800" dirty="0" smtClean="0"/>
            <a:t>FQHCs</a:t>
          </a:r>
        </a:p>
      </dgm:t>
    </dgm:pt>
    <dgm:pt modelId="{2BD2A224-DF9C-445C-A85B-BA43DED464DC}" type="parTrans" cxnId="{E8979119-170E-4463-92E7-4B7EE331A584}">
      <dgm:prSet/>
      <dgm:spPr/>
      <dgm:t>
        <a:bodyPr/>
        <a:lstStyle/>
        <a:p>
          <a:endParaRPr lang="en-US"/>
        </a:p>
      </dgm:t>
    </dgm:pt>
    <dgm:pt modelId="{BB58CABF-3ADB-491B-B7F9-F1FCF1A215BD}" type="sibTrans" cxnId="{E8979119-170E-4463-92E7-4B7EE331A584}">
      <dgm:prSet/>
      <dgm:spPr/>
      <dgm:t>
        <a:bodyPr/>
        <a:lstStyle/>
        <a:p>
          <a:endParaRPr lang="en-US"/>
        </a:p>
      </dgm:t>
    </dgm:pt>
    <dgm:pt modelId="{D0F34215-182E-4E74-9A86-7E859066D3CB}">
      <dgm:prSet custT="1"/>
      <dgm:spPr>
        <a:solidFill>
          <a:schemeClr val="accent1">
            <a:tint val="40000"/>
            <a:hueOff val="0"/>
            <a:satOff val="0"/>
            <a:lumOff val="0"/>
          </a:schemeClr>
        </a:solidFill>
        <a:ln>
          <a:solidFill>
            <a:schemeClr val="tx1"/>
          </a:solidFill>
        </a:ln>
      </dgm:spPr>
      <dgm:t>
        <a:bodyPr/>
        <a:lstStyle/>
        <a:p>
          <a:endParaRPr lang="en-US" sz="1800" dirty="0" smtClean="0"/>
        </a:p>
      </dgm:t>
    </dgm:pt>
    <dgm:pt modelId="{DBEE2C08-E3BB-4079-8C31-B3DD9E26FA8B}" type="parTrans" cxnId="{DAE5B4C2-AF0C-474A-B534-363A76A30096}">
      <dgm:prSet/>
      <dgm:spPr/>
      <dgm:t>
        <a:bodyPr/>
        <a:lstStyle/>
        <a:p>
          <a:endParaRPr lang="en-US"/>
        </a:p>
      </dgm:t>
    </dgm:pt>
    <dgm:pt modelId="{8CAC4389-F920-4130-A6EB-32CB6283E32F}" type="sibTrans" cxnId="{DAE5B4C2-AF0C-474A-B534-363A76A30096}">
      <dgm:prSet/>
      <dgm:spPr/>
      <dgm:t>
        <a:bodyPr/>
        <a:lstStyle/>
        <a:p>
          <a:endParaRPr lang="en-US"/>
        </a:p>
      </dgm:t>
    </dgm:pt>
    <dgm:pt modelId="{801F9BBA-49E7-4027-B2B3-A025F2F4695F}">
      <dgm:prSet custT="1"/>
      <dgm:spPr>
        <a:solidFill>
          <a:schemeClr val="accent1">
            <a:tint val="40000"/>
            <a:hueOff val="0"/>
            <a:satOff val="0"/>
            <a:lumOff val="0"/>
          </a:schemeClr>
        </a:solidFill>
        <a:ln>
          <a:solidFill>
            <a:schemeClr val="tx1"/>
          </a:solidFill>
        </a:ln>
      </dgm:spPr>
      <dgm:t>
        <a:bodyPr/>
        <a:lstStyle/>
        <a:p>
          <a:r>
            <a:rPr lang="en-US" sz="2000" dirty="0" smtClean="0"/>
            <a:t>There’s no financial cost for applying</a:t>
          </a:r>
        </a:p>
      </dgm:t>
    </dgm:pt>
    <dgm:pt modelId="{F0689785-003B-45F7-8C9E-EDDB869BF634}" type="parTrans" cxnId="{FAC63113-9280-4337-A14B-8D6DD8DDE45B}">
      <dgm:prSet/>
      <dgm:spPr/>
      <dgm:t>
        <a:bodyPr/>
        <a:lstStyle/>
        <a:p>
          <a:endParaRPr lang="en-US"/>
        </a:p>
      </dgm:t>
    </dgm:pt>
    <dgm:pt modelId="{B28D602E-BB9B-4AD4-B01C-00B0C5086AFC}" type="sibTrans" cxnId="{FAC63113-9280-4337-A14B-8D6DD8DDE45B}">
      <dgm:prSet/>
      <dgm:spPr/>
      <dgm:t>
        <a:bodyPr/>
        <a:lstStyle/>
        <a:p>
          <a:endParaRPr lang="en-US"/>
        </a:p>
      </dgm:t>
    </dgm:pt>
    <dgm:pt modelId="{C70846D8-A020-4AE8-B4C7-3A68A85E53D3}" type="pres">
      <dgm:prSet presAssocID="{C56B8E9D-887A-424D-96AD-8714C88A74E3}" presName="Name0" presStyleCnt="0">
        <dgm:presLayoutVars>
          <dgm:dir/>
          <dgm:animLvl val="lvl"/>
          <dgm:resizeHandles val="exact"/>
        </dgm:presLayoutVars>
      </dgm:prSet>
      <dgm:spPr/>
      <dgm:t>
        <a:bodyPr/>
        <a:lstStyle/>
        <a:p>
          <a:endParaRPr lang="en-US"/>
        </a:p>
      </dgm:t>
    </dgm:pt>
    <dgm:pt modelId="{BF2D9376-3CFF-4E71-BC6F-B838AADFE883}" type="pres">
      <dgm:prSet presAssocID="{F833B71A-1E7F-4051-8C98-2952FA42DDF0}" presName="composite" presStyleCnt="0"/>
      <dgm:spPr/>
    </dgm:pt>
    <dgm:pt modelId="{8EA85158-FECE-4825-968A-2AB434C2A68F}" type="pres">
      <dgm:prSet presAssocID="{F833B71A-1E7F-4051-8C98-2952FA42DDF0}" presName="parTx" presStyleLbl="alignNode1" presStyleIdx="0" presStyleCnt="3" custScaleX="106640">
        <dgm:presLayoutVars>
          <dgm:chMax val="0"/>
          <dgm:chPref val="0"/>
          <dgm:bulletEnabled val="1"/>
        </dgm:presLayoutVars>
      </dgm:prSet>
      <dgm:spPr/>
      <dgm:t>
        <a:bodyPr/>
        <a:lstStyle/>
        <a:p>
          <a:endParaRPr lang="en-US"/>
        </a:p>
      </dgm:t>
    </dgm:pt>
    <dgm:pt modelId="{E903D4B4-EF71-4E4D-9BD5-0AE9001A3971}" type="pres">
      <dgm:prSet presAssocID="{F833B71A-1E7F-4051-8C98-2952FA42DDF0}" presName="desTx" presStyleLbl="alignAccFollowNode1" presStyleIdx="0" presStyleCnt="3" custScaleX="106640" custLinFactNeighborX="-2620" custLinFactNeighborY="11977">
        <dgm:presLayoutVars>
          <dgm:bulletEnabled val="1"/>
        </dgm:presLayoutVars>
      </dgm:prSet>
      <dgm:spPr/>
      <dgm:t>
        <a:bodyPr/>
        <a:lstStyle/>
        <a:p>
          <a:endParaRPr lang="en-US"/>
        </a:p>
      </dgm:t>
    </dgm:pt>
    <dgm:pt modelId="{AF1E7BD6-4588-416D-8365-23779C0ACCBF}" type="pres">
      <dgm:prSet presAssocID="{C4F69DF1-0A47-40FB-B091-5D72008F7929}" presName="space" presStyleCnt="0"/>
      <dgm:spPr/>
    </dgm:pt>
    <dgm:pt modelId="{4FFA56FF-4306-4BC5-BFA6-C618D9A67FFD}" type="pres">
      <dgm:prSet presAssocID="{6F512D5E-B447-46C5-8220-7A015D4FA114}" presName="composite" presStyleCnt="0"/>
      <dgm:spPr/>
    </dgm:pt>
    <dgm:pt modelId="{41FF224A-39DB-4B1E-B55B-3FADF764AB94}" type="pres">
      <dgm:prSet presAssocID="{6F512D5E-B447-46C5-8220-7A015D4FA114}" presName="parTx" presStyleLbl="alignNode1" presStyleIdx="1" presStyleCnt="3" custScaleX="106640">
        <dgm:presLayoutVars>
          <dgm:chMax val="0"/>
          <dgm:chPref val="0"/>
          <dgm:bulletEnabled val="1"/>
        </dgm:presLayoutVars>
      </dgm:prSet>
      <dgm:spPr/>
      <dgm:t>
        <a:bodyPr/>
        <a:lstStyle/>
        <a:p>
          <a:endParaRPr lang="en-US"/>
        </a:p>
      </dgm:t>
    </dgm:pt>
    <dgm:pt modelId="{477176F3-1702-4606-83DA-99A2A6EE14E4}" type="pres">
      <dgm:prSet presAssocID="{6F512D5E-B447-46C5-8220-7A015D4FA114}" presName="desTx" presStyleLbl="alignAccFollowNode1" presStyleIdx="1" presStyleCnt="3" custScaleX="106640">
        <dgm:presLayoutVars>
          <dgm:bulletEnabled val="1"/>
        </dgm:presLayoutVars>
      </dgm:prSet>
      <dgm:spPr/>
      <dgm:t>
        <a:bodyPr/>
        <a:lstStyle/>
        <a:p>
          <a:endParaRPr lang="en-US"/>
        </a:p>
      </dgm:t>
    </dgm:pt>
    <dgm:pt modelId="{FC80418D-18B6-466C-90E8-42F67BF88578}" type="pres">
      <dgm:prSet presAssocID="{9CA6EE58-E885-48E8-8F33-FF601CB95714}" presName="space" presStyleCnt="0"/>
      <dgm:spPr/>
    </dgm:pt>
    <dgm:pt modelId="{B1EA0F29-AAAA-4E22-A481-894481A8219E}" type="pres">
      <dgm:prSet presAssocID="{6E6A401E-5590-4714-A0FE-82D33B577F9D}" presName="composite" presStyleCnt="0"/>
      <dgm:spPr/>
    </dgm:pt>
    <dgm:pt modelId="{47822C01-BD3C-4499-8A15-AC44B894E543}" type="pres">
      <dgm:prSet presAssocID="{6E6A401E-5590-4714-A0FE-82D33B577F9D}" presName="parTx" presStyleLbl="alignNode1" presStyleIdx="2" presStyleCnt="3" custScaleX="106640">
        <dgm:presLayoutVars>
          <dgm:chMax val="0"/>
          <dgm:chPref val="0"/>
          <dgm:bulletEnabled val="1"/>
        </dgm:presLayoutVars>
      </dgm:prSet>
      <dgm:spPr/>
      <dgm:t>
        <a:bodyPr/>
        <a:lstStyle/>
        <a:p>
          <a:endParaRPr lang="en-US"/>
        </a:p>
      </dgm:t>
    </dgm:pt>
    <dgm:pt modelId="{A2285E45-8C3A-478D-895E-D0F2E1631B00}" type="pres">
      <dgm:prSet presAssocID="{6E6A401E-5590-4714-A0FE-82D33B577F9D}" presName="desTx" presStyleLbl="alignAccFollowNode1" presStyleIdx="2" presStyleCnt="3" custScaleX="106640" custLinFactNeighborX="1123" custLinFactNeighborY="13272">
        <dgm:presLayoutVars>
          <dgm:bulletEnabled val="1"/>
        </dgm:presLayoutVars>
      </dgm:prSet>
      <dgm:spPr/>
      <dgm:t>
        <a:bodyPr/>
        <a:lstStyle/>
        <a:p>
          <a:endParaRPr lang="en-US"/>
        </a:p>
      </dgm:t>
    </dgm:pt>
  </dgm:ptLst>
  <dgm:cxnLst>
    <dgm:cxn modelId="{C773E6A3-D5F8-4234-9A1A-A6862584DFD2}" srcId="{554986E7-6AA1-4EEE-8ECC-B772A2DEE191}" destId="{7ECD07BC-479C-4151-B688-3A3918EB2922}" srcOrd="0" destOrd="0" parTransId="{E441F2E2-595A-453A-80B6-BF82082472CC}" sibTransId="{2DD2EDD9-DD3F-48EC-951A-E898FCC0DEB2}"/>
    <dgm:cxn modelId="{1E12F1CA-547E-47FA-B20C-01BD45AF48B2}" srcId="{6F512D5E-B447-46C5-8220-7A015D4FA114}" destId="{861C4715-EC03-4D33-9644-6F6D3FF65252}" srcOrd="0" destOrd="0" parTransId="{F75A43CD-0945-4D5F-BFAF-4944F5290B78}" sibTransId="{66C35AE2-32D5-4F10-A9EB-DC354BB8D2BB}"/>
    <dgm:cxn modelId="{E8979119-170E-4463-92E7-4B7EE331A584}" srcId="{983B243E-14A6-4231-A263-4401A5BFE99A}" destId="{F9E61FCB-D610-4268-A08F-CDE7A088B39F}" srcOrd="2" destOrd="0" parTransId="{2BD2A224-DF9C-445C-A85B-BA43DED464DC}" sibTransId="{BB58CABF-3ADB-491B-B7F9-F1FCF1A215BD}"/>
    <dgm:cxn modelId="{58E36184-EC74-4EDE-8E75-1080A00DB745}" type="presOf" srcId="{6F512D5E-B447-46C5-8220-7A015D4FA114}" destId="{41FF224A-39DB-4B1E-B55B-3FADF764AB94}" srcOrd="0" destOrd="0" presId="urn:microsoft.com/office/officeart/2005/8/layout/hList1"/>
    <dgm:cxn modelId="{BF236DFF-552A-4731-BD82-B60DADBCF48D}" type="presOf" srcId="{D0F34215-182E-4E74-9A86-7E859066D3CB}" destId="{477176F3-1702-4606-83DA-99A2A6EE14E4}" srcOrd="0" destOrd="5" presId="urn:microsoft.com/office/officeart/2005/8/layout/hList1"/>
    <dgm:cxn modelId="{6955C32F-2772-4148-AC3C-B0F9F5D135BB}" srcId="{C56B8E9D-887A-424D-96AD-8714C88A74E3}" destId="{6E6A401E-5590-4714-A0FE-82D33B577F9D}" srcOrd="2" destOrd="0" parTransId="{7262B684-0910-4898-B1B0-B0342778A345}" sibTransId="{3DFC2561-FDC8-4EE9-9DA9-DF213C1A518E}"/>
    <dgm:cxn modelId="{02AB5659-EB85-4125-BC99-3570B0E7F1AB}" type="presOf" srcId="{C56B8E9D-887A-424D-96AD-8714C88A74E3}" destId="{C70846D8-A020-4AE8-B4C7-3A68A85E53D3}" srcOrd="0" destOrd="0" presId="urn:microsoft.com/office/officeart/2005/8/layout/hList1"/>
    <dgm:cxn modelId="{7A1E61FD-8A04-4392-8B3F-FAD5FE98D2E2}" type="presOf" srcId="{7ECD07BC-479C-4151-B688-3A3918EB2922}" destId="{E903D4B4-EF71-4E4D-9BD5-0AE9001A3971}" srcOrd="0" destOrd="4" presId="urn:microsoft.com/office/officeart/2005/8/layout/hList1"/>
    <dgm:cxn modelId="{579EDB3D-0038-4F9E-B39D-3C76890C966D}" srcId="{C56B8E9D-887A-424D-96AD-8714C88A74E3}" destId="{F833B71A-1E7F-4051-8C98-2952FA42DDF0}" srcOrd="0" destOrd="0" parTransId="{B248A62C-F682-4320-9130-FF6492CF3A64}" sibTransId="{C4F69DF1-0A47-40FB-B091-5D72008F7929}"/>
    <dgm:cxn modelId="{C9EC6E69-D3F0-4015-80F2-6615480F171B}" type="presOf" srcId="{168FD7FF-3DE0-4B39-A507-D51C7CCD5603}" destId="{477176F3-1702-4606-83DA-99A2A6EE14E4}" srcOrd="0" destOrd="2" presId="urn:microsoft.com/office/officeart/2005/8/layout/hList1"/>
    <dgm:cxn modelId="{1910D59B-5AEE-4F25-879C-2FB0851697AF}" type="presOf" srcId="{F3C0E551-E73F-4779-AE3A-6FB6B86FF02F}" destId="{E903D4B4-EF71-4E4D-9BD5-0AE9001A3971}" srcOrd="0" destOrd="1" presId="urn:microsoft.com/office/officeart/2005/8/layout/hList1"/>
    <dgm:cxn modelId="{7CDA78DE-3FE8-4BEB-AC8A-568E92C13EAD}" type="presOf" srcId="{1D1D8C12-D801-4942-9696-AC1D7D2B8722}" destId="{477176F3-1702-4606-83DA-99A2A6EE14E4}" srcOrd="0" destOrd="6" presId="urn:microsoft.com/office/officeart/2005/8/layout/hList1"/>
    <dgm:cxn modelId="{65A637F9-7127-477A-B27D-8DBE57658BC1}" srcId="{F833B71A-1E7F-4051-8C98-2952FA42DDF0}" destId="{F3C0E551-E73F-4779-AE3A-6FB6B86FF02F}" srcOrd="1" destOrd="0" parTransId="{74BAEAE2-ED4D-4115-BD94-FDBE0BA9C508}" sibTransId="{7FBAF4B7-69F7-4C4A-BBB1-CBCE55C48378}"/>
    <dgm:cxn modelId="{D85BD5DE-62A5-4D9C-8DE3-AB5ECBE3BA8F}" srcId="{F833B71A-1E7F-4051-8C98-2952FA42DDF0}" destId="{9F619603-6B52-4450-A0DE-7F0CA4A53ABE}" srcOrd="2" destOrd="0" parTransId="{407394C0-1C7A-41A4-9AA7-25A36B851F32}" sibTransId="{211D96DA-5ECD-4418-BE0D-9BFCE36BF8E4}"/>
    <dgm:cxn modelId="{47E2338E-1576-4FC0-BE8E-766460F9C5DE}" srcId="{6F512D5E-B447-46C5-8220-7A015D4FA114}" destId="{1D1D8C12-D801-4942-9696-AC1D7D2B8722}" srcOrd="2" destOrd="0" parTransId="{A4AC2838-2EE3-4A96-BF6A-8E54106F10B6}" sibTransId="{087F506E-E947-4B62-B6A8-A14BF4ED01C6}"/>
    <dgm:cxn modelId="{31E86493-66BE-4013-9D12-AE9835EDCD54}" type="presOf" srcId="{F833B71A-1E7F-4051-8C98-2952FA42DDF0}" destId="{8EA85158-FECE-4825-968A-2AB434C2A68F}" srcOrd="0" destOrd="0" presId="urn:microsoft.com/office/officeart/2005/8/layout/hList1"/>
    <dgm:cxn modelId="{16698497-8876-4154-B47F-4886ADF44262}" type="presOf" srcId="{801F9BBA-49E7-4027-B2B3-A025F2F4695F}" destId="{A2285E45-8C3A-478D-895E-D0F2E1631B00}" srcOrd="0" destOrd="0" presId="urn:microsoft.com/office/officeart/2005/8/layout/hList1"/>
    <dgm:cxn modelId="{22BE3148-FD27-4D93-B694-9C7E6D8E6E53}" srcId="{983B243E-14A6-4231-A263-4401A5BFE99A}" destId="{168FD7FF-3DE0-4B39-A507-D51C7CCD5603}" srcOrd="0" destOrd="0" parTransId="{9E33CA6C-1A5B-4D1D-89C6-6E1B42D40EED}" sibTransId="{FBB80FA2-0F17-4B0E-9053-D7227F5C7BCA}"/>
    <dgm:cxn modelId="{DAE5B4C2-AF0C-474A-B534-363A76A30096}" srcId="{983B243E-14A6-4231-A263-4401A5BFE99A}" destId="{D0F34215-182E-4E74-9A86-7E859066D3CB}" srcOrd="3" destOrd="0" parTransId="{DBEE2C08-E3BB-4079-8C31-B3DD9E26FA8B}" sibTransId="{8CAC4389-F920-4130-A6EB-32CB6283E32F}"/>
    <dgm:cxn modelId="{FAC63113-9280-4337-A14B-8D6DD8DDE45B}" srcId="{6E6A401E-5590-4714-A0FE-82D33B577F9D}" destId="{801F9BBA-49E7-4027-B2B3-A025F2F4695F}" srcOrd="0" destOrd="0" parTransId="{F0689785-003B-45F7-8C9E-EDDB869BF634}" sibTransId="{B28D602E-BB9B-4AD4-B01C-00B0C5086AFC}"/>
    <dgm:cxn modelId="{B185A8B8-23E6-426B-99CE-E88FF9430F0E}" srcId="{6E6A401E-5590-4714-A0FE-82D33B577F9D}" destId="{ACBF616F-6C60-44E8-A5DB-2346D1033307}" srcOrd="1" destOrd="0" parTransId="{6C15FC10-A6F1-41BF-8BB2-A28C239B7FBF}" sibTransId="{0F18677D-3C08-4C55-8C0D-187C04E5B0BF}"/>
    <dgm:cxn modelId="{76953347-A113-4037-935E-11CEE70AB85F}" type="presOf" srcId="{554986E7-6AA1-4EEE-8ECC-B772A2DEE191}" destId="{E903D4B4-EF71-4E4D-9BD5-0AE9001A3971}" srcOrd="0" destOrd="3" presId="urn:microsoft.com/office/officeart/2005/8/layout/hList1"/>
    <dgm:cxn modelId="{DD2D3B21-FF25-44E8-B348-8A49054E7897}" type="presOf" srcId="{9F619603-6B52-4450-A0DE-7F0CA4A53ABE}" destId="{E903D4B4-EF71-4E4D-9BD5-0AE9001A3971}" srcOrd="0" destOrd="2" presId="urn:microsoft.com/office/officeart/2005/8/layout/hList1"/>
    <dgm:cxn modelId="{023A3ED8-95D9-4595-9587-65740A34A3E6}" srcId="{C56B8E9D-887A-424D-96AD-8714C88A74E3}" destId="{6F512D5E-B447-46C5-8220-7A015D4FA114}" srcOrd="1" destOrd="0" parTransId="{35671C8C-376C-4520-B09D-99B269D684D3}" sibTransId="{9CA6EE58-E885-48E8-8F33-FF601CB95714}"/>
    <dgm:cxn modelId="{BA48BA04-E390-4602-8DE4-26FCDC5AB34B}" type="presOf" srcId="{6E6A401E-5590-4714-A0FE-82D33B577F9D}" destId="{47822C01-BD3C-4499-8A15-AC44B894E543}" srcOrd="0" destOrd="0" presId="urn:microsoft.com/office/officeart/2005/8/layout/hList1"/>
    <dgm:cxn modelId="{D0B3106E-81E5-42C9-BFBB-B52C62A35885}" type="presOf" srcId="{EFF68072-D712-46F7-9823-8130F7AC95C3}" destId="{E903D4B4-EF71-4E4D-9BD5-0AE9001A3971}" srcOrd="0" destOrd="0" presId="urn:microsoft.com/office/officeart/2005/8/layout/hList1"/>
    <dgm:cxn modelId="{AC31401F-0A32-4634-BCCC-0E78F4B2990E}" srcId="{983B243E-14A6-4231-A263-4401A5BFE99A}" destId="{B5354FD5-4DD5-49E1-A73E-3ACBF8C75512}" srcOrd="1" destOrd="0" parTransId="{530B7F1D-80E9-45A4-B7FF-F86D435CDDAF}" sibTransId="{FBE221B6-DDD8-41F0-9039-A84E4DC6CA86}"/>
    <dgm:cxn modelId="{0E2C6325-A0B3-4B6A-B9B2-F8C4A5DC5421}" type="presOf" srcId="{FD5FC65C-0A14-4B81-9592-0B2804FB0FB8}" destId="{E903D4B4-EF71-4E4D-9BD5-0AE9001A3971}" srcOrd="0" destOrd="5" presId="urn:microsoft.com/office/officeart/2005/8/layout/hList1"/>
    <dgm:cxn modelId="{DA09A255-DA2F-4957-9552-C05363230022}" type="presOf" srcId="{B5354FD5-4DD5-49E1-A73E-3ACBF8C75512}" destId="{477176F3-1702-4606-83DA-99A2A6EE14E4}" srcOrd="0" destOrd="3" presId="urn:microsoft.com/office/officeart/2005/8/layout/hList1"/>
    <dgm:cxn modelId="{6E3E5610-0322-491D-9C1A-6D1E388F1EA6}" srcId="{F833B71A-1E7F-4051-8C98-2952FA42DDF0}" destId="{EFF68072-D712-46F7-9823-8130F7AC95C3}" srcOrd="0" destOrd="0" parTransId="{B80663BA-68F7-4969-A588-F7A4E7FDA0FD}" sibTransId="{3D7BDDF9-5B3D-42FD-9A77-48446A90B41D}"/>
    <dgm:cxn modelId="{E056927D-7BA0-42B1-A5D2-0AF84AA411BA}" type="presOf" srcId="{ACBF616F-6C60-44E8-A5DB-2346D1033307}" destId="{A2285E45-8C3A-478D-895E-D0F2E1631B00}" srcOrd="0" destOrd="1" presId="urn:microsoft.com/office/officeart/2005/8/layout/hList1"/>
    <dgm:cxn modelId="{634B4163-7C13-417A-AA33-06CE3C27833F}" type="presOf" srcId="{861C4715-EC03-4D33-9644-6F6D3FF65252}" destId="{477176F3-1702-4606-83DA-99A2A6EE14E4}" srcOrd="0" destOrd="0" presId="urn:microsoft.com/office/officeart/2005/8/layout/hList1"/>
    <dgm:cxn modelId="{A0E570BD-2872-4A40-94C3-C2A52DCA05ED}" srcId="{6F512D5E-B447-46C5-8220-7A015D4FA114}" destId="{983B243E-14A6-4231-A263-4401A5BFE99A}" srcOrd="1" destOrd="0" parTransId="{CB5883B5-E763-4E57-820C-223615D65CD0}" sibTransId="{2873459B-0EE8-4D1C-B16A-7745A6AA0FBB}"/>
    <dgm:cxn modelId="{BCC626D0-C295-4A45-94F8-904F05B327A3}" srcId="{554986E7-6AA1-4EEE-8ECC-B772A2DEE191}" destId="{FD5FC65C-0A14-4B81-9592-0B2804FB0FB8}" srcOrd="1" destOrd="0" parTransId="{664DB489-A550-4E1D-B978-53F1B1067E34}" sibTransId="{6712A59D-E80D-4706-9668-8801DE84C242}"/>
    <dgm:cxn modelId="{63A0EE0A-07BE-4945-A5CA-88F155FFC61D}" type="presOf" srcId="{F9E61FCB-D610-4268-A08F-CDE7A088B39F}" destId="{477176F3-1702-4606-83DA-99A2A6EE14E4}" srcOrd="0" destOrd="4" presId="urn:microsoft.com/office/officeart/2005/8/layout/hList1"/>
    <dgm:cxn modelId="{62D22E99-EE2C-4FFE-85D0-CB5489DB860D}" srcId="{F833B71A-1E7F-4051-8C98-2952FA42DDF0}" destId="{554986E7-6AA1-4EEE-8ECC-B772A2DEE191}" srcOrd="3" destOrd="0" parTransId="{782BE58B-6BE1-4155-9A84-193527D9CD9D}" sibTransId="{8A9C7755-D29C-49CF-B47E-BCE888E4C6E2}"/>
    <dgm:cxn modelId="{C8DDBDC5-D292-4EEF-9AAF-029E597177E6}" type="presOf" srcId="{983B243E-14A6-4231-A263-4401A5BFE99A}" destId="{477176F3-1702-4606-83DA-99A2A6EE14E4}" srcOrd="0" destOrd="1" presId="urn:microsoft.com/office/officeart/2005/8/layout/hList1"/>
    <dgm:cxn modelId="{ACFEFA99-2F4C-45C4-9BC9-9E5601891B3B}" type="presParOf" srcId="{C70846D8-A020-4AE8-B4C7-3A68A85E53D3}" destId="{BF2D9376-3CFF-4E71-BC6F-B838AADFE883}" srcOrd="0" destOrd="0" presId="urn:microsoft.com/office/officeart/2005/8/layout/hList1"/>
    <dgm:cxn modelId="{2B5199F5-B92D-4603-B3D7-27DD1FF4B282}" type="presParOf" srcId="{BF2D9376-3CFF-4E71-BC6F-B838AADFE883}" destId="{8EA85158-FECE-4825-968A-2AB434C2A68F}" srcOrd="0" destOrd="0" presId="urn:microsoft.com/office/officeart/2005/8/layout/hList1"/>
    <dgm:cxn modelId="{FF2D5600-4DE5-4CC6-86C5-94D73BA7F008}" type="presParOf" srcId="{BF2D9376-3CFF-4E71-BC6F-B838AADFE883}" destId="{E903D4B4-EF71-4E4D-9BD5-0AE9001A3971}" srcOrd="1" destOrd="0" presId="urn:microsoft.com/office/officeart/2005/8/layout/hList1"/>
    <dgm:cxn modelId="{3428AEA6-6DDB-4410-9487-A345E843D59B}" type="presParOf" srcId="{C70846D8-A020-4AE8-B4C7-3A68A85E53D3}" destId="{AF1E7BD6-4588-416D-8365-23779C0ACCBF}" srcOrd="1" destOrd="0" presId="urn:microsoft.com/office/officeart/2005/8/layout/hList1"/>
    <dgm:cxn modelId="{3D40ADF7-B1CC-4FC4-A7C5-C5BE67DB638B}" type="presParOf" srcId="{C70846D8-A020-4AE8-B4C7-3A68A85E53D3}" destId="{4FFA56FF-4306-4BC5-BFA6-C618D9A67FFD}" srcOrd="2" destOrd="0" presId="urn:microsoft.com/office/officeart/2005/8/layout/hList1"/>
    <dgm:cxn modelId="{EEDBD5FD-5F3F-489B-A43F-2B5A0283EBE7}" type="presParOf" srcId="{4FFA56FF-4306-4BC5-BFA6-C618D9A67FFD}" destId="{41FF224A-39DB-4B1E-B55B-3FADF764AB94}" srcOrd="0" destOrd="0" presId="urn:microsoft.com/office/officeart/2005/8/layout/hList1"/>
    <dgm:cxn modelId="{150D6137-103C-4A92-A18D-A61CDD0458AD}" type="presParOf" srcId="{4FFA56FF-4306-4BC5-BFA6-C618D9A67FFD}" destId="{477176F3-1702-4606-83DA-99A2A6EE14E4}" srcOrd="1" destOrd="0" presId="urn:microsoft.com/office/officeart/2005/8/layout/hList1"/>
    <dgm:cxn modelId="{66A54FCF-D10C-40DB-A8DC-A57825049B92}" type="presParOf" srcId="{C70846D8-A020-4AE8-B4C7-3A68A85E53D3}" destId="{FC80418D-18B6-466C-90E8-42F67BF88578}" srcOrd="3" destOrd="0" presId="urn:microsoft.com/office/officeart/2005/8/layout/hList1"/>
    <dgm:cxn modelId="{67F43CEA-FED8-41E3-8107-A82BF65436A9}" type="presParOf" srcId="{C70846D8-A020-4AE8-B4C7-3A68A85E53D3}" destId="{B1EA0F29-AAAA-4E22-A481-894481A8219E}" srcOrd="4" destOrd="0" presId="urn:microsoft.com/office/officeart/2005/8/layout/hList1"/>
    <dgm:cxn modelId="{CA1405F0-3583-43A8-9DDD-50B2F4BED2AC}" type="presParOf" srcId="{B1EA0F29-AAAA-4E22-A481-894481A8219E}" destId="{47822C01-BD3C-4499-8A15-AC44B894E543}" srcOrd="0" destOrd="0" presId="urn:microsoft.com/office/officeart/2005/8/layout/hList1"/>
    <dgm:cxn modelId="{2D9F6BFC-31AD-47FE-8760-00D86E439BEA}" type="presParOf" srcId="{B1EA0F29-AAAA-4E22-A481-894481A8219E}" destId="{A2285E45-8C3A-478D-895E-D0F2E1631B0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56B8E9D-887A-424D-96AD-8714C88A74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833B71A-1E7F-4051-8C98-2952FA42DDF0}">
      <dgm:prSet phldrT="[Text]"/>
      <dgm:spPr/>
      <dgm:t>
        <a:bodyPr/>
        <a:lstStyle/>
        <a:p>
          <a:r>
            <a:rPr lang="en-US" b="1" dirty="0" smtClean="0"/>
            <a:t>Help Client Apply</a:t>
          </a:r>
          <a:endParaRPr lang="en-US" b="1" dirty="0"/>
        </a:p>
      </dgm:t>
    </dgm:pt>
    <dgm:pt modelId="{B248A62C-F682-4320-9130-FF6492CF3A64}" type="parTrans" cxnId="{579EDB3D-0038-4F9E-B39D-3C76890C966D}">
      <dgm:prSet/>
      <dgm:spPr/>
      <dgm:t>
        <a:bodyPr/>
        <a:lstStyle/>
        <a:p>
          <a:endParaRPr lang="en-US"/>
        </a:p>
      </dgm:t>
    </dgm:pt>
    <dgm:pt modelId="{C4F69DF1-0A47-40FB-B091-5D72008F7929}" type="sibTrans" cxnId="{579EDB3D-0038-4F9E-B39D-3C76890C966D}">
      <dgm:prSet/>
      <dgm:spPr/>
      <dgm:t>
        <a:bodyPr/>
        <a:lstStyle/>
        <a:p>
          <a:endParaRPr lang="en-US"/>
        </a:p>
      </dgm:t>
    </dgm:pt>
    <dgm:pt modelId="{6F512D5E-B447-46C5-8220-7A015D4FA114}">
      <dgm:prSet/>
      <dgm:spPr/>
      <dgm:t>
        <a:bodyPr/>
        <a:lstStyle/>
        <a:p>
          <a:r>
            <a:rPr lang="en-US" b="1" dirty="0" smtClean="0"/>
            <a:t>Direct Clients to Other Services</a:t>
          </a:r>
        </a:p>
      </dgm:t>
    </dgm:pt>
    <dgm:pt modelId="{35671C8C-376C-4520-B09D-99B269D684D3}" type="parTrans" cxnId="{023A3ED8-95D9-4595-9587-65740A34A3E6}">
      <dgm:prSet/>
      <dgm:spPr/>
      <dgm:t>
        <a:bodyPr/>
        <a:lstStyle/>
        <a:p>
          <a:endParaRPr lang="en-US"/>
        </a:p>
      </dgm:t>
    </dgm:pt>
    <dgm:pt modelId="{9CA6EE58-E885-48E8-8F33-FF601CB95714}" type="sibTrans" cxnId="{023A3ED8-95D9-4595-9587-65740A34A3E6}">
      <dgm:prSet/>
      <dgm:spPr/>
      <dgm:t>
        <a:bodyPr/>
        <a:lstStyle/>
        <a:p>
          <a:endParaRPr lang="en-US"/>
        </a:p>
      </dgm:t>
    </dgm:pt>
    <dgm:pt modelId="{6E6A401E-5590-4714-A0FE-82D33B577F9D}">
      <dgm:prSet/>
      <dgm:spPr/>
      <dgm:t>
        <a:bodyPr/>
        <a:lstStyle/>
        <a:p>
          <a:r>
            <a:rPr lang="en-US" b="1" dirty="0" smtClean="0"/>
            <a:t>Allay Their Fears</a:t>
          </a:r>
        </a:p>
      </dgm:t>
    </dgm:pt>
    <dgm:pt modelId="{7262B684-0910-4898-B1B0-B0342778A345}" type="parTrans" cxnId="{6955C32F-2772-4148-AC3C-B0F9F5D135BB}">
      <dgm:prSet/>
      <dgm:spPr/>
      <dgm:t>
        <a:bodyPr/>
        <a:lstStyle/>
        <a:p>
          <a:endParaRPr lang="en-US"/>
        </a:p>
      </dgm:t>
    </dgm:pt>
    <dgm:pt modelId="{3DFC2561-FDC8-4EE9-9DA9-DF213C1A518E}" type="sibTrans" cxnId="{6955C32F-2772-4148-AC3C-B0F9F5D135BB}">
      <dgm:prSet/>
      <dgm:spPr/>
      <dgm:t>
        <a:bodyPr/>
        <a:lstStyle/>
        <a:p>
          <a:endParaRPr lang="en-US"/>
        </a:p>
      </dgm:t>
    </dgm:pt>
    <dgm:pt modelId="{861C4715-EC03-4D33-9644-6F6D3FF65252}">
      <dgm:prSet/>
      <dgm:spPr>
        <a:ln>
          <a:solidFill>
            <a:schemeClr val="tx1">
              <a:alpha val="90000"/>
            </a:schemeClr>
          </a:solidFill>
        </a:ln>
      </dgm:spPr>
      <dgm:t>
        <a:bodyPr/>
        <a:lstStyle/>
        <a:p>
          <a:r>
            <a:rPr lang="en-US" dirty="0" smtClean="0"/>
            <a:t>In City of Chicago, Legal Aid Chicago </a:t>
          </a:r>
          <a:r>
            <a:rPr lang="en-US" b="0" i="0" dirty="0" smtClean="0">
              <a:hlinkClick xmlns:r="http://schemas.openxmlformats.org/officeDocument/2006/relationships" r:id="rId1"/>
            </a:rPr>
            <a:t>(312) 341-1070</a:t>
          </a:r>
          <a:endParaRPr lang="en-US" dirty="0" smtClean="0"/>
        </a:p>
      </dgm:t>
    </dgm:pt>
    <dgm:pt modelId="{F75A43CD-0945-4D5F-BFAF-4944F5290B78}" type="parTrans" cxnId="{1E12F1CA-547E-47FA-B20C-01BD45AF48B2}">
      <dgm:prSet/>
      <dgm:spPr/>
      <dgm:t>
        <a:bodyPr/>
        <a:lstStyle/>
        <a:p>
          <a:endParaRPr lang="en-US"/>
        </a:p>
      </dgm:t>
    </dgm:pt>
    <dgm:pt modelId="{66C35AE2-32D5-4F10-A9EB-DC354BB8D2BB}" type="sibTrans" cxnId="{1E12F1CA-547E-47FA-B20C-01BD45AF48B2}">
      <dgm:prSet/>
      <dgm:spPr/>
      <dgm:t>
        <a:bodyPr/>
        <a:lstStyle/>
        <a:p>
          <a:endParaRPr lang="en-US"/>
        </a:p>
      </dgm:t>
    </dgm:pt>
    <dgm:pt modelId="{983B243E-14A6-4231-A263-4401A5BFE99A}">
      <dgm:prSet/>
      <dgm:spPr>
        <a:ln>
          <a:solidFill>
            <a:schemeClr val="tx1">
              <a:alpha val="90000"/>
            </a:schemeClr>
          </a:solidFill>
        </a:ln>
      </dgm:spPr>
      <dgm:t>
        <a:bodyPr/>
        <a:lstStyle/>
        <a:p>
          <a:r>
            <a:rPr lang="en-US" dirty="0" smtClean="0"/>
            <a:t>Other experts in your area</a:t>
          </a:r>
        </a:p>
      </dgm:t>
    </dgm:pt>
    <dgm:pt modelId="{CB5883B5-E763-4E57-820C-223615D65CD0}" type="parTrans" cxnId="{A0E570BD-2872-4A40-94C3-C2A52DCA05ED}">
      <dgm:prSet/>
      <dgm:spPr/>
      <dgm:t>
        <a:bodyPr/>
        <a:lstStyle/>
        <a:p>
          <a:endParaRPr lang="en-US"/>
        </a:p>
      </dgm:t>
    </dgm:pt>
    <dgm:pt modelId="{2873459B-0EE8-4D1C-B16A-7745A6AA0FBB}" type="sibTrans" cxnId="{A0E570BD-2872-4A40-94C3-C2A52DCA05ED}">
      <dgm:prSet/>
      <dgm:spPr/>
      <dgm:t>
        <a:bodyPr/>
        <a:lstStyle/>
        <a:p>
          <a:endParaRPr lang="en-US"/>
        </a:p>
      </dgm:t>
    </dgm:pt>
    <dgm:pt modelId="{EFF68072-D712-46F7-9823-8130F7AC95C3}">
      <dgm:prSet/>
      <dgm:spPr>
        <a:ln>
          <a:solidFill>
            <a:schemeClr val="tx1">
              <a:alpha val="90000"/>
            </a:schemeClr>
          </a:solidFill>
        </a:ln>
      </dgm:spPr>
      <dgm:t>
        <a:bodyPr/>
        <a:lstStyle/>
        <a:p>
          <a:r>
            <a:rPr lang="en-US" dirty="0" smtClean="0"/>
            <a:t>Help Clients Complete application on MMC so you can help them understand the questions</a:t>
          </a:r>
        </a:p>
      </dgm:t>
    </dgm:pt>
    <dgm:pt modelId="{B80663BA-68F7-4969-A588-F7A4E7FDA0FD}" type="parTrans" cxnId="{6E3E5610-0322-491D-9C1A-6D1E388F1EA6}">
      <dgm:prSet/>
      <dgm:spPr/>
      <dgm:t>
        <a:bodyPr/>
        <a:lstStyle/>
        <a:p>
          <a:endParaRPr lang="en-US"/>
        </a:p>
      </dgm:t>
    </dgm:pt>
    <dgm:pt modelId="{3D7BDDF9-5B3D-42FD-9A77-48446A90B41D}" type="sibTrans" cxnId="{6E3E5610-0322-491D-9C1A-6D1E388F1EA6}">
      <dgm:prSet/>
      <dgm:spPr/>
      <dgm:t>
        <a:bodyPr/>
        <a:lstStyle/>
        <a:p>
          <a:endParaRPr lang="en-US"/>
        </a:p>
      </dgm:t>
    </dgm:pt>
    <dgm:pt modelId="{B5354FD5-4DD5-49E1-A73E-3ACBF8C75512}">
      <dgm:prSet/>
      <dgm:spPr>
        <a:ln>
          <a:solidFill>
            <a:schemeClr val="tx1">
              <a:alpha val="90000"/>
            </a:schemeClr>
          </a:solidFill>
        </a:ln>
      </dgm:spPr>
      <dgm:t>
        <a:bodyPr/>
        <a:lstStyle/>
        <a:p>
          <a:r>
            <a:rPr lang="en-US" dirty="0" smtClean="0"/>
            <a:t>SNAP and Medicaid Assisters</a:t>
          </a:r>
        </a:p>
      </dgm:t>
    </dgm:pt>
    <dgm:pt modelId="{530B7F1D-80E9-45A4-B7FF-F86D435CDDAF}" type="parTrans" cxnId="{AC31401F-0A32-4634-BCCC-0E78F4B2990E}">
      <dgm:prSet/>
      <dgm:spPr/>
      <dgm:t>
        <a:bodyPr/>
        <a:lstStyle/>
        <a:p>
          <a:endParaRPr lang="en-US"/>
        </a:p>
      </dgm:t>
    </dgm:pt>
    <dgm:pt modelId="{FBE221B6-DDD8-41F0-9039-A84E4DC6CA86}" type="sibTrans" cxnId="{AC31401F-0A32-4634-BCCC-0E78F4B2990E}">
      <dgm:prSet/>
      <dgm:spPr/>
      <dgm:t>
        <a:bodyPr/>
        <a:lstStyle/>
        <a:p>
          <a:endParaRPr lang="en-US"/>
        </a:p>
      </dgm:t>
    </dgm:pt>
    <dgm:pt modelId="{F9E61FCB-D610-4268-A08F-CDE7A088B39F}">
      <dgm:prSet/>
      <dgm:spPr>
        <a:ln>
          <a:solidFill>
            <a:schemeClr val="tx1">
              <a:alpha val="90000"/>
            </a:schemeClr>
          </a:solidFill>
        </a:ln>
      </dgm:spPr>
      <dgm:t>
        <a:bodyPr/>
        <a:lstStyle/>
        <a:p>
          <a:r>
            <a:rPr lang="en-US" dirty="0" smtClean="0"/>
            <a:t>FQHCs</a:t>
          </a:r>
        </a:p>
      </dgm:t>
    </dgm:pt>
    <dgm:pt modelId="{2BD2A224-DF9C-445C-A85B-BA43DED464DC}" type="parTrans" cxnId="{E8979119-170E-4463-92E7-4B7EE331A584}">
      <dgm:prSet/>
      <dgm:spPr/>
      <dgm:t>
        <a:bodyPr/>
        <a:lstStyle/>
        <a:p>
          <a:endParaRPr lang="en-US"/>
        </a:p>
      </dgm:t>
    </dgm:pt>
    <dgm:pt modelId="{BB58CABF-3ADB-491B-B7F9-F1FCF1A215BD}" type="sibTrans" cxnId="{E8979119-170E-4463-92E7-4B7EE331A584}">
      <dgm:prSet/>
      <dgm:spPr/>
      <dgm:t>
        <a:bodyPr/>
        <a:lstStyle/>
        <a:p>
          <a:endParaRPr lang="en-US"/>
        </a:p>
      </dgm:t>
    </dgm:pt>
    <dgm:pt modelId="{D0F34215-182E-4E74-9A86-7E859066D3CB}">
      <dgm:prSet/>
      <dgm:spPr>
        <a:ln>
          <a:solidFill>
            <a:schemeClr val="tx1">
              <a:alpha val="90000"/>
            </a:schemeClr>
          </a:solidFill>
        </a:ln>
      </dgm:spPr>
      <dgm:t>
        <a:bodyPr/>
        <a:lstStyle/>
        <a:p>
          <a:endParaRPr lang="en-US" dirty="0" smtClean="0"/>
        </a:p>
      </dgm:t>
    </dgm:pt>
    <dgm:pt modelId="{DBEE2C08-E3BB-4079-8C31-B3DD9E26FA8B}" type="parTrans" cxnId="{DAE5B4C2-AF0C-474A-B534-363A76A30096}">
      <dgm:prSet/>
      <dgm:spPr/>
      <dgm:t>
        <a:bodyPr/>
        <a:lstStyle/>
        <a:p>
          <a:endParaRPr lang="en-US"/>
        </a:p>
      </dgm:t>
    </dgm:pt>
    <dgm:pt modelId="{8CAC4389-F920-4130-A6EB-32CB6283E32F}" type="sibTrans" cxnId="{DAE5B4C2-AF0C-474A-B534-363A76A30096}">
      <dgm:prSet/>
      <dgm:spPr/>
      <dgm:t>
        <a:bodyPr/>
        <a:lstStyle/>
        <a:p>
          <a:endParaRPr lang="en-US"/>
        </a:p>
      </dgm:t>
    </dgm:pt>
    <dgm:pt modelId="{801F9BBA-49E7-4027-B2B3-A025F2F4695F}">
      <dgm:prSet/>
      <dgm:spPr>
        <a:ln>
          <a:solidFill>
            <a:schemeClr val="tx1">
              <a:alpha val="90000"/>
            </a:schemeClr>
          </a:solidFill>
        </a:ln>
      </dgm:spPr>
      <dgm:t>
        <a:bodyPr/>
        <a:lstStyle/>
        <a:p>
          <a:r>
            <a:rPr lang="en-US" dirty="0" smtClean="0"/>
            <a:t>Explain that client won’t be punished for getting questions wrong as long as they’re not lying or hiding information on purpose</a:t>
          </a:r>
        </a:p>
      </dgm:t>
    </dgm:pt>
    <dgm:pt modelId="{F0689785-003B-45F7-8C9E-EDDB869BF634}" type="parTrans" cxnId="{FAC63113-9280-4337-A14B-8D6DD8DDE45B}">
      <dgm:prSet/>
      <dgm:spPr/>
      <dgm:t>
        <a:bodyPr/>
        <a:lstStyle/>
        <a:p>
          <a:endParaRPr lang="en-US"/>
        </a:p>
      </dgm:t>
    </dgm:pt>
    <dgm:pt modelId="{B28D602E-BB9B-4AD4-B01C-00B0C5086AFC}" type="sibTrans" cxnId="{FAC63113-9280-4337-A14B-8D6DD8DDE45B}">
      <dgm:prSet/>
      <dgm:spPr/>
      <dgm:t>
        <a:bodyPr/>
        <a:lstStyle/>
        <a:p>
          <a:endParaRPr lang="en-US"/>
        </a:p>
      </dgm:t>
    </dgm:pt>
    <dgm:pt modelId="{02F216A2-7EC5-4912-BBF4-837B19D83C5D}">
      <dgm:prSet/>
      <dgm:spPr>
        <a:ln>
          <a:solidFill>
            <a:schemeClr val="tx1">
              <a:alpha val="90000"/>
            </a:schemeClr>
          </a:solidFill>
        </a:ln>
      </dgm:spPr>
      <dgm:t>
        <a:bodyPr/>
        <a:lstStyle/>
        <a:p>
          <a:r>
            <a:rPr lang="en-US" dirty="0" smtClean="0"/>
            <a:t>Encourage them to use the notes section if applying online</a:t>
          </a:r>
        </a:p>
      </dgm:t>
    </dgm:pt>
    <dgm:pt modelId="{8CA77CD0-20CD-4441-AB10-2A60D15410D5}" type="parTrans" cxnId="{A619F039-55B2-4616-B995-06D55B9C980F}">
      <dgm:prSet/>
      <dgm:spPr/>
      <dgm:t>
        <a:bodyPr/>
        <a:lstStyle/>
        <a:p>
          <a:endParaRPr lang="en-US"/>
        </a:p>
      </dgm:t>
    </dgm:pt>
    <dgm:pt modelId="{C29725E5-59C4-4181-8F6D-B05D32D28781}" type="sibTrans" cxnId="{A619F039-55B2-4616-B995-06D55B9C980F}">
      <dgm:prSet/>
      <dgm:spPr/>
      <dgm:t>
        <a:bodyPr/>
        <a:lstStyle/>
        <a:p>
          <a:endParaRPr lang="en-US"/>
        </a:p>
      </dgm:t>
    </dgm:pt>
    <dgm:pt modelId="{C70846D8-A020-4AE8-B4C7-3A68A85E53D3}" type="pres">
      <dgm:prSet presAssocID="{C56B8E9D-887A-424D-96AD-8714C88A74E3}" presName="Name0" presStyleCnt="0">
        <dgm:presLayoutVars>
          <dgm:dir/>
          <dgm:animLvl val="lvl"/>
          <dgm:resizeHandles val="exact"/>
        </dgm:presLayoutVars>
      </dgm:prSet>
      <dgm:spPr/>
      <dgm:t>
        <a:bodyPr/>
        <a:lstStyle/>
        <a:p>
          <a:endParaRPr lang="en-US"/>
        </a:p>
      </dgm:t>
    </dgm:pt>
    <dgm:pt modelId="{BF2D9376-3CFF-4E71-BC6F-B838AADFE883}" type="pres">
      <dgm:prSet presAssocID="{F833B71A-1E7F-4051-8C98-2952FA42DDF0}" presName="composite" presStyleCnt="0"/>
      <dgm:spPr/>
    </dgm:pt>
    <dgm:pt modelId="{8EA85158-FECE-4825-968A-2AB434C2A68F}" type="pres">
      <dgm:prSet presAssocID="{F833B71A-1E7F-4051-8C98-2952FA42DDF0}" presName="parTx" presStyleLbl="alignNode1" presStyleIdx="0" presStyleCnt="3">
        <dgm:presLayoutVars>
          <dgm:chMax val="0"/>
          <dgm:chPref val="0"/>
          <dgm:bulletEnabled val="1"/>
        </dgm:presLayoutVars>
      </dgm:prSet>
      <dgm:spPr/>
      <dgm:t>
        <a:bodyPr/>
        <a:lstStyle/>
        <a:p>
          <a:endParaRPr lang="en-US"/>
        </a:p>
      </dgm:t>
    </dgm:pt>
    <dgm:pt modelId="{E903D4B4-EF71-4E4D-9BD5-0AE9001A3971}" type="pres">
      <dgm:prSet presAssocID="{F833B71A-1E7F-4051-8C98-2952FA42DDF0}" presName="desTx" presStyleLbl="alignAccFollowNode1" presStyleIdx="0" presStyleCnt="3">
        <dgm:presLayoutVars>
          <dgm:bulletEnabled val="1"/>
        </dgm:presLayoutVars>
      </dgm:prSet>
      <dgm:spPr/>
      <dgm:t>
        <a:bodyPr/>
        <a:lstStyle/>
        <a:p>
          <a:endParaRPr lang="en-US"/>
        </a:p>
      </dgm:t>
    </dgm:pt>
    <dgm:pt modelId="{AF1E7BD6-4588-416D-8365-23779C0ACCBF}" type="pres">
      <dgm:prSet presAssocID="{C4F69DF1-0A47-40FB-B091-5D72008F7929}" presName="space" presStyleCnt="0"/>
      <dgm:spPr/>
    </dgm:pt>
    <dgm:pt modelId="{4FFA56FF-4306-4BC5-BFA6-C618D9A67FFD}" type="pres">
      <dgm:prSet presAssocID="{6F512D5E-B447-46C5-8220-7A015D4FA114}" presName="composite" presStyleCnt="0"/>
      <dgm:spPr/>
    </dgm:pt>
    <dgm:pt modelId="{41FF224A-39DB-4B1E-B55B-3FADF764AB94}" type="pres">
      <dgm:prSet presAssocID="{6F512D5E-B447-46C5-8220-7A015D4FA114}" presName="parTx" presStyleLbl="alignNode1" presStyleIdx="1" presStyleCnt="3">
        <dgm:presLayoutVars>
          <dgm:chMax val="0"/>
          <dgm:chPref val="0"/>
          <dgm:bulletEnabled val="1"/>
        </dgm:presLayoutVars>
      </dgm:prSet>
      <dgm:spPr/>
      <dgm:t>
        <a:bodyPr/>
        <a:lstStyle/>
        <a:p>
          <a:endParaRPr lang="en-US"/>
        </a:p>
      </dgm:t>
    </dgm:pt>
    <dgm:pt modelId="{477176F3-1702-4606-83DA-99A2A6EE14E4}" type="pres">
      <dgm:prSet presAssocID="{6F512D5E-B447-46C5-8220-7A015D4FA114}" presName="desTx" presStyleLbl="alignAccFollowNode1" presStyleIdx="1" presStyleCnt="3">
        <dgm:presLayoutVars>
          <dgm:bulletEnabled val="1"/>
        </dgm:presLayoutVars>
      </dgm:prSet>
      <dgm:spPr/>
      <dgm:t>
        <a:bodyPr/>
        <a:lstStyle/>
        <a:p>
          <a:endParaRPr lang="en-US"/>
        </a:p>
      </dgm:t>
    </dgm:pt>
    <dgm:pt modelId="{FC80418D-18B6-466C-90E8-42F67BF88578}" type="pres">
      <dgm:prSet presAssocID="{9CA6EE58-E885-48E8-8F33-FF601CB95714}" presName="space" presStyleCnt="0"/>
      <dgm:spPr/>
    </dgm:pt>
    <dgm:pt modelId="{B1EA0F29-AAAA-4E22-A481-894481A8219E}" type="pres">
      <dgm:prSet presAssocID="{6E6A401E-5590-4714-A0FE-82D33B577F9D}" presName="composite" presStyleCnt="0"/>
      <dgm:spPr/>
    </dgm:pt>
    <dgm:pt modelId="{47822C01-BD3C-4499-8A15-AC44B894E543}" type="pres">
      <dgm:prSet presAssocID="{6E6A401E-5590-4714-A0FE-82D33B577F9D}" presName="parTx" presStyleLbl="alignNode1" presStyleIdx="2" presStyleCnt="3">
        <dgm:presLayoutVars>
          <dgm:chMax val="0"/>
          <dgm:chPref val="0"/>
          <dgm:bulletEnabled val="1"/>
        </dgm:presLayoutVars>
      </dgm:prSet>
      <dgm:spPr/>
      <dgm:t>
        <a:bodyPr/>
        <a:lstStyle/>
        <a:p>
          <a:endParaRPr lang="en-US"/>
        </a:p>
      </dgm:t>
    </dgm:pt>
    <dgm:pt modelId="{A2285E45-8C3A-478D-895E-D0F2E1631B00}" type="pres">
      <dgm:prSet presAssocID="{6E6A401E-5590-4714-A0FE-82D33B577F9D}" presName="desTx" presStyleLbl="alignAccFollowNode1" presStyleIdx="2" presStyleCnt="3">
        <dgm:presLayoutVars>
          <dgm:bulletEnabled val="1"/>
        </dgm:presLayoutVars>
      </dgm:prSet>
      <dgm:spPr/>
      <dgm:t>
        <a:bodyPr/>
        <a:lstStyle/>
        <a:p>
          <a:endParaRPr lang="en-US"/>
        </a:p>
      </dgm:t>
    </dgm:pt>
  </dgm:ptLst>
  <dgm:cxnLst>
    <dgm:cxn modelId="{37B1526D-CEE6-402D-84AC-8542C0EB4D5C}" type="presOf" srcId="{02F216A2-7EC5-4912-BBF4-837B19D83C5D}" destId="{A2285E45-8C3A-478D-895E-D0F2E1631B00}" srcOrd="0" destOrd="1" presId="urn:microsoft.com/office/officeart/2005/8/layout/hList1"/>
    <dgm:cxn modelId="{BA48BA04-E390-4602-8DE4-26FCDC5AB34B}" type="presOf" srcId="{6E6A401E-5590-4714-A0FE-82D33B577F9D}" destId="{47822C01-BD3C-4499-8A15-AC44B894E543}" srcOrd="0" destOrd="0" presId="urn:microsoft.com/office/officeart/2005/8/layout/hList1"/>
    <dgm:cxn modelId="{A619F039-55B2-4616-B995-06D55B9C980F}" srcId="{6E6A401E-5590-4714-A0FE-82D33B577F9D}" destId="{02F216A2-7EC5-4912-BBF4-837B19D83C5D}" srcOrd="1" destOrd="0" parTransId="{8CA77CD0-20CD-4441-AB10-2A60D15410D5}" sibTransId="{C29725E5-59C4-4181-8F6D-B05D32D28781}"/>
    <dgm:cxn modelId="{16698497-8876-4154-B47F-4886ADF44262}" type="presOf" srcId="{801F9BBA-49E7-4027-B2B3-A025F2F4695F}" destId="{A2285E45-8C3A-478D-895E-D0F2E1631B00}" srcOrd="0" destOrd="0" presId="urn:microsoft.com/office/officeart/2005/8/layout/hList1"/>
    <dgm:cxn modelId="{DA09A255-DA2F-4957-9552-C05363230022}" type="presOf" srcId="{B5354FD5-4DD5-49E1-A73E-3ACBF8C75512}" destId="{477176F3-1702-4606-83DA-99A2A6EE14E4}" srcOrd="0" destOrd="2" presId="urn:microsoft.com/office/officeart/2005/8/layout/hList1"/>
    <dgm:cxn modelId="{31E86493-66BE-4013-9D12-AE9835EDCD54}" type="presOf" srcId="{F833B71A-1E7F-4051-8C98-2952FA42DDF0}" destId="{8EA85158-FECE-4825-968A-2AB434C2A68F}" srcOrd="0" destOrd="0" presId="urn:microsoft.com/office/officeart/2005/8/layout/hList1"/>
    <dgm:cxn modelId="{6E3E5610-0322-491D-9C1A-6D1E388F1EA6}" srcId="{F833B71A-1E7F-4051-8C98-2952FA42DDF0}" destId="{EFF68072-D712-46F7-9823-8130F7AC95C3}" srcOrd="0" destOrd="0" parTransId="{B80663BA-68F7-4969-A588-F7A4E7FDA0FD}" sibTransId="{3D7BDDF9-5B3D-42FD-9A77-48446A90B41D}"/>
    <dgm:cxn modelId="{6955C32F-2772-4148-AC3C-B0F9F5D135BB}" srcId="{C56B8E9D-887A-424D-96AD-8714C88A74E3}" destId="{6E6A401E-5590-4714-A0FE-82D33B577F9D}" srcOrd="2" destOrd="0" parTransId="{7262B684-0910-4898-B1B0-B0342778A345}" sibTransId="{3DFC2561-FDC8-4EE9-9DA9-DF213C1A518E}"/>
    <dgm:cxn modelId="{C8DDBDC5-D292-4EEF-9AAF-029E597177E6}" type="presOf" srcId="{983B243E-14A6-4231-A263-4401A5BFE99A}" destId="{477176F3-1702-4606-83DA-99A2A6EE14E4}" srcOrd="0" destOrd="1" presId="urn:microsoft.com/office/officeart/2005/8/layout/hList1"/>
    <dgm:cxn modelId="{E8979119-170E-4463-92E7-4B7EE331A584}" srcId="{983B243E-14A6-4231-A263-4401A5BFE99A}" destId="{F9E61FCB-D610-4268-A08F-CDE7A088B39F}" srcOrd="1" destOrd="0" parTransId="{2BD2A224-DF9C-445C-A85B-BA43DED464DC}" sibTransId="{BB58CABF-3ADB-491B-B7F9-F1FCF1A215BD}"/>
    <dgm:cxn modelId="{58E36184-EC74-4EDE-8E75-1080A00DB745}" type="presOf" srcId="{6F512D5E-B447-46C5-8220-7A015D4FA114}" destId="{41FF224A-39DB-4B1E-B55B-3FADF764AB94}" srcOrd="0" destOrd="0" presId="urn:microsoft.com/office/officeart/2005/8/layout/hList1"/>
    <dgm:cxn modelId="{DAE5B4C2-AF0C-474A-B534-363A76A30096}" srcId="{983B243E-14A6-4231-A263-4401A5BFE99A}" destId="{D0F34215-182E-4E74-9A86-7E859066D3CB}" srcOrd="2" destOrd="0" parTransId="{DBEE2C08-E3BB-4079-8C31-B3DD9E26FA8B}" sibTransId="{8CAC4389-F920-4130-A6EB-32CB6283E32F}"/>
    <dgm:cxn modelId="{63A0EE0A-07BE-4945-A5CA-88F155FFC61D}" type="presOf" srcId="{F9E61FCB-D610-4268-A08F-CDE7A088B39F}" destId="{477176F3-1702-4606-83DA-99A2A6EE14E4}" srcOrd="0" destOrd="3" presId="urn:microsoft.com/office/officeart/2005/8/layout/hList1"/>
    <dgm:cxn modelId="{BF236DFF-552A-4731-BD82-B60DADBCF48D}" type="presOf" srcId="{D0F34215-182E-4E74-9A86-7E859066D3CB}" destId="{477176F3-1702-4606-83DA-99A2A6EE14E4}" srcOrd="0" destOrd="4" presId="urn:microsoft.com/office/officeart/2005/8/layout/hList1"/>
    <dgm:cxn modelId="{023A3ED8-95D9-4595-9587-65740A34A3E6}" srcId="{C56B8E9D-887A-424D-96AD-8714C88A74E3}" destId="{6F512D5E-B447-46C5-8220-7A015D4FA114}" srcOrd="1" destOrd="0" parTransId="{35671C8C-376C-4520-B09D-99B269D684D3}" sibTransId="{9CA6EE58-E885-48E8-8F33-FF601CB95714}"/>
    <dgm:cxn modelId="{634B4163-7C13-417A-AA33-06CE3C27833F}" type="presOf" srcId="{861C4715-EC03-4D33-9644-6F6D3FF65252}" destId="{477176F3-1702-4606-83DA-99A2A6EE14E4}" srcOrd="0" destOrd="0" presId="urn:microsoft.com/office/officeart/2005/8/layout/hList1"/>
    <dgm:cxn modelId="{1E12F1CA-547E-47FA-B20C-01BD45AF48B2}" srcId="{6F512D5E-B447-46C5-8220-7A015D4FA114}" destId="{861C4715-EC03-4D33-9644-6F6D3FF65252}" srcOrd="0" destOrd="0" parTransId="{F75A43CD-0945-4D5F-BFAF-4944F5290B78}" sibTransId="{66C35AE2-32D5-4F10-A9EB-DC354BB8D2BB}"/>
    <dgm:cxn modelId="{579EDB3D-0038-4F9E-B39D-3C76890C966D}" srcId="{C56B8E9D-887A-424D-96AD-8714C88A74E3}" destId="{F833B71A-1E7F-4051-8C98-2952FA42DDF0}" srcOrd="0" destOrd="0" parTransId="{B248A62C-F682-4320-9130-FF6492CF3A64}" sibTransId="{C4F69DF1-0A47-40FB-B091-5D72008F7929}"/>
    <dgm:cxn modelId="{A0E570BD-2872-4A40-94C3-C2A52DCA05ED}" srcId="{6F512D5E-B447-46C5-8220-7A015D4FA114}" destId="{983B243E-14A6-4231-A263-4401A5BFE99A}" srcOrd="1" destOrd="0" parTransId="{CB5883B5-E763-4E57-820C-223615D65CD0}" sibTransId="{2873459B-0EE8-4D1C-B16A-7745A6AA0FBB}"/>
    <dgm:cxn modelId="{AC31401F-0A32-4634-BCCC-0E78F4B2990E}" srcId="{983B243E-14A6-4231-A263-4401A5BFE99A}" destId="{B5354FD5-4DD5-49E1-A73E-3ACBF8C75512}" srcOrd="0" destOrd="0" parTransId="{530B7F1D-80E9-45A4-B7FF-F86D435CDDAF}" sibTransId="{FBE221B6-DDD8-41F0-9039-A84E4DC6CA86}"/>
    <dgm:cxn modelId="{02AB5659-EB85-4125-BC99-3570B0E7F1AB}" type="presOf" srcId="{C56B8E9D-887A-424D-96AD-8714C88A74E3}" destId="{C70846D8-A020-4AE8-B4C7-3A68A85E53D3}" srcOrd="0" destOrd="0" presId="urn:microsoft.com/office/officeart/2005/8/layout/hList1"/>
    <dgm:cxn modelId="{D0B3106E-81E5-42C9-BFBB-B52C62A35885}" type="presOf" srcId="{EFF68072-D712-46F7-9823-8130F7AC95C3}" destId="{E903D4B4-EF71-4E4D-9BD5-0AE9001A3971}" srcOrd="0" destOrd="0" presId="urn:microsoft.com/office/officeart/2005/8/layout/hList1"/>
    <dgm:cxn modelId="{FAC63113-9280-4337-A14B-8D6DD8DDE45B}" srcId="{6E6A401E-5590-4714-A0FE-82D33B577F9D}" destId="{801F9BBA-49E7-4027-B2B3-A025F2F4695F}" srcOrd="0" destOrd="0" parTransId="{F0689785-003B-45F7-8C9E-EDDB869BF634}" sibTransId="{B28D602E-BB9B-4AD4-B01C-00B0C5086AFC}"/>
    <dgm:cxn modelId="{ACFEFA99-2F4C-45C4-9BC9-9E5601891B3B}" type="presParOf" srcId="{C70846D8-A020-4AE8-B4C7-3A68A85E53D3}" destId="{BF2D9376-3CFF-4E71-BC6F-B838AADFE883}" srcOrd="0" destOrd="0" presId="urn:microsoft.com/office/officeart/2005/8/layout/hList1"/>
    <dgm:cxn modelId="{2B5199F5-B92D-4603-B3D7-27DD1FF4B282}" type="presParOf" srcId="{BF2D9376-3CFF-4E71-BC6F-B838AADFE883}" destId="{8EA85158-FECE-4825-968A-2AB434C2A68F}" srcOrd="0" destOrd="0" presId="urn:microsoft.com/office/officeart/2005/8/layout/hList1"/>
    <dgm:cxn modelId="{FF2D5600-4DE5-4CC6-86C5-94D73BA7F008}" type="presParOf" srcId="{BF2D9376-3CFF-4E71-BC6F-B838AADFE883}" destId="{E903D4B4-EF71-4E4D-9BD5-0AE9001A3971}" srcOrd="1" destOrd="0" presId="urn:microsoft.com/office/officeart/2005/8/layout/hList1"/>
    <dgm:cxn modelId="{3428AEA6-6DDB-4410-9487-A345E843D59B}" type="presParOf" srcId="{C70846D8-A020-4AE8-B4C7-3A68A85E53D3}" destId="{AF1E7BD6-4588-416D-8365-23779C0ACCBF}" srcOrd="1" destOrd="0" presId="urn:microsoft.com/office/officeart/2005/8/layout/hList1"/>
    <dgm:cxn modelId="{3D40ADF7-B1CC-4FC4-A7C5-C5BE67DB638B}" type="presParOf" srcId="{C70846D8-A020-4AE8-B4C7-3A68A85E53D3}" destId="{4FFA56FF-4306-4BC5-BFA6-C618D9A67FFD}" srcOrd="2" destOrd="0" presId="urn:microsoft.com/office/officeart/2005/8/layout/hList1"/>
    <dgm:cxn modelId="{EEDBD5FD-5F3F-489B-A43F-2B5A0283EBE7}" type="presParOf" srcId="{4FFA56FF-4306-4BC5-BFA6-C618D9A67FFD}" destId="{41FF224A-39DB-4B1E-B55B-3FADF764AB94}" srcOrd="0" destOrd="0" presId="urn:microsoft.com/office/officeart/2005/8/layout/hList1"/>
    <dgm:cxn modelId="{150D6137-103C-4A92-A18D-A61CDD0458AD}" type="presParOf" srcId="{4FFA56FF-4306-4BC5-BFA6-C618D9A67FFD}" destId="{477176F3-1702-4606-83DA-99A2A6EE14E4}" srcOrd="1" destOrd="0" presId="urn:microsoft.com/office/officeart/2005/8/layout/hList1"/>
    <dgm:cxn modelId="{66A54FCF-D10C-40DB-A8DC-A57825049B92}" type="presParOf" srcId="{C70846D8-A020-4AE8-B4C7-3A68A85E53D3}" destId="{FC80418D-18B6-466C-90E8-42F67BF88578}" srcOrd="3" destOrd="0" presId="urn:microsoft.com/office/officeart/2005/8/layout/hList1"/>
    <dgm:cxn modelId="{67F43CEA-FED8-41E3-8107-A82BF65436A9}" type="presParOf" srcId="{C70846D8-A020-4AE8-B4C7-3A68A85E53D3}" destId="{B1EA0F29-AAAA-4E22-A481-894481A8219E}" srcOrd="4" destOrd="0" presId="urn:microsoft.com/office/officeart/2005/8/layout/hList1"/>
    <dgm:cxn modelId="{CA1405F0-3583-43A8-9DDD-50B2F4BED2AC}" type="presParOf" srcId="{B1EA0F29-AAAA-4E22-A481-894481A8219E}" destId="{47822C01-BD3C-4499-8A15-AC44B894E543}" srcOrd="0" destOrd="0" presId="urn:microsoft.com/office/officeart/2005/8/layout/hList1"/>
    <dgm:cxn modelId="{2D9F6BFC-31AD-47FE-8760-00D86E439BEA}" type="presParOf" srcId="{B1EA0F29-AAAA-4E22-A481-894481A8219E}" destId="{A2285E45-8C3A-478D-895E-D0F2E1631B0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9D946E-A861-4087-A7F8-BCB1BE3081A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17E6E14F-6DE8-423E-9779-7C86289558D1}">
      <dgm:prSet phldrT="[Text]"/>
      <dgm:spPr/>
      <dgm:t>
        <a:bodyPr/>
        <a:lstStyle/>
        <a:p>
          <a:r>
            <a:rPr lang="en-US" dirty="0" smtClean="0"/>
            <a:t>Homeless Status</a:t>
          </a:r>
          <a:endParaRPr lang="en-US" dirty="0"/>
        </a:p>
      </dgm:t>
    </dgm:pt>
    <dgm:pt modelId="{C1672545-F7BA-49EC-889E-6D4943C6A648}" type="parTrans" cxnId="{4CF30340-FE5B-40DE-9477-EC9E65670D7A}">
      <dgm:prSet/>
      <dgm:spPr/>
      <dgm:t>
        <a:bodyPr/>
        <a:lstStyle/>
        <a:p>
          <a:endParaRPr lang="en-US"/>
        </a:p>
      </dgm:t>
    </dgm:pt>
    <dgm:pt modelId="{8DAE0F73-3853-449C-AA78-D2A3FE3EF799}" type="sibTrans" cxnId="{4CF30340-FE5B-40DE-9477-EC9E65670D7A}">
      <dgm:prSet/>
      <dgm:spPr/>
      <dgm:t>
        <a:bodyPr/>
        <a:lstStyle/>
        <a:p>
          <a:endParaRPr lang="en-US"/>
        </a:p>
      </dgm:t>
    </dgm:pt>
    <dgm:pt modelId="{80163CFB-3EB5-4ACF-9A1C-2235FA11A49A}">
      <dgm:prSet phldrT="[Text]"/>
      <dgm:spPr/>
      <dgm:t>
        <a:bodyPr/>
        <a:lstStyle/>
        <a:p>
          <a:r>
            <a:rPr lang="en-US" dirty="0" smtClean="0"/>
            <a:t>Applicant is asked if they are “homeless” but never provided the definitions IDHS uses </a:t>
          </a:r>
          <a:endParaRPr lang="en-US" dirty="0"/>
        </a:p>
      </dgm:t>
    </dgm:pt>
    <dgm:pt modelId="{B5AC2170-46E1-440F-84D4-FB7557EB05BE}" type="parTrans" cxnId="{183B92D1-DA02-47B2-97E6-2289B949E9ED}">
      <dgm:prSet/>
      <dgm:spPr/>
      <dgm:t>
        <a:bodyPr/>
        <a:lstStyle/>
        <a:p>
          <a:endParaRPr lang="en-US"/>
        </a:p>
      </dgm:t>
    </dgm:pt>
    <dgm:pt modelId="{4EF3E2E3-8C1C-4877-BB48-61CBB7A3D447}" type="sibTrans" cxnId="{183B92D1-DA02-47B2-97E6-2289B949E9ED}">
      <dgm:prSet/>
      <dgm:spPr/>
      <dgm:t>
        <a:bodyPr/>
        <a:lstStyle/>
        <a:p>
          <a:endParaRPr lang="en-US"/>
        </a:p>
      </dgm:t>
    </dgm:pt>
    <dgm:pt modelId="{71F53818-93DC-4C45-84BF-3C98C96CCCD5}">
      <dgm:prSet phldrT="[Text]"/>
      <dgm:spPr/>
      <dgm:t>
        <a:bodyPr/>
        <a:lstStyle/>
        <a:p>
          <a:r>
            <a:rPr lang="en-US" dirty="0" smtClean="0"/>
            <a:t>AABD Cash budgeting</a:t>
          </a:r>
          <a:endParaRPr lang="en-US" dirty="0"/>
        </a:p>
      </dgm:t>
    </dgm:pt>
    <dgm:pt modelId="{9CE5A95D-5461-48EB-A6E4-9AF392FB8D7F}" type="parTrans" cxnId="{BD36A301-A072-44C1-9188-D27AE384576C}">
      <dgm:prSet/>
      <dgm:spPr/>
      <dgm:t>
        <a:bodyPr/>
        <a:lstStyle/>
        <a:p>
          <a:endParaRPr lang="en-US"/>
        </a:p>
      </dgm:t>
    </dgm:pt>
    <dgm:pt modelId="{73522E90-B5B2-443A-A583-23F048CCC610}" type="sibTrans" cxnId="{BD36A301-A072-44C1-9188-D27AE384576C}">
      <dgm:prSet/>
      <dgm:spPr/>
      <dgm:t>
        <a:bodyPr/>
        <a:lstStyle/>
        <a:p>
          <a:endParaRPr lang="en-US"/>
        </a:p>
      </dgm:t>
    </dgm:pt>
    <dgm:pt modelId="{E3104B78-0DA4-4B34-9C48-E2935AE94329}">
      <dgm:prSet phldrT="[Text]"/>
      <dgm:spPr/>
      <dgm:t>
        <a:bodyPr/>
        <a:lstStyle/>
        <a:p>
          <a:r>
            <a:rPr lang="en-US" dirty="0" smtClean="0"/>
            <a:t>Complicated financial eligibility, which requires information about: cost of basic phone plan from phone provider, details about medical conditions impacting ability to climb stairs</a:t>
          </a:r>
          <a:endParaRPr lang="en-US" dirty="0"/>
        </a:p>
      </dgm:t>
    </dgm:pt>
    <dgm:pt modelId="{B15667E2-D4EA-4A54-96F9-5B677F764C91}" type="parTrans" cxnId="{9140807C-BF37-40A6-AA32-154797883DAE}">
      <dgm:prSet/>
      <dgm:spPr/>
      <dgm:t>
        <a:bodyPr/>
        <a:lstStyle/>
        <a:p>
          <a:endParaRPr lang="en-US"/>
        </a:p>
      </dgm:t>
    </dgm:pt>
    <dgm:pt modelId="{E2741DB9-EBE6-4EFF-A7EC-9D3324AE2D44}" type="sibTrans" cxnId="{9140807C-BF37-40A6-AA32-154797883DAE}">
      <dgm:prSet/>
      <dgm:spPr/>
      <dgm:t>
        <a:bodyPr/>
        <a:lstStyle/>
        <a:p>
          <a:endParaRPr lang="en-US"/>
        </a:p>
      </dgm:t>
    </dgm:pt>
    <dgm:pt modelId="{92A0822B-18EB-44F2-978F-689C920FE10D}">
      <dgm:prSet phldrT="[Text]"/>
      <dgm:spPr/>
      <dgm:t>
        <a:bodyPr/>
        <a:lstStyle/>
        <a:p>
          <a:r>
            <a:rPr lang="en-US" dirty="0" smtClean="0"/>
            <a:t>Domestic Violence</a:t>
          </a:r>
          <a:endParaRPr lang="en-US" dirty="0"/>
        </a:p>
      </dgm:t>
    </dgm:pt>
    <dgm:pt modelId="{2361D410-D91D-4499-BEB7-FE9869C5AF1A}" type="parTrans" cxnId="{7EEEDF5C-E167-429B-8EF7-CB5A7CF0DC12}">
      <dgm:prSet/>
      <dgm:spPr/>
      <dgm:t>
        <a:bodyPr/>
        <a:lstStyle/>
        <a:p>
          <a:endParaRPr lang="en-US"/>
        </a:p>
      </dgm:t>
    </dgm:pt>
    <dgm:pt modelId="{8DC27875-005B-40EE-BC28-8CC4BBFA8EE2}" type="sibTrans" cxnId="{7EEEDF5C-E167-429B-8EF7-CB5A7CF0DC12}">
      <dgm:prSet/>
      <dgm:spPr/>
      <dgm:t>
        <a:bodyPr/>
        <a:lstStyle/>
        <a:p>
          <a:endParaRPr lang="en-US"/>
        </a:p>
      </dgm:t>
    </dgm:pt>
    <dgm:pt modelId="{8EEF0CB7-DC52-462A-9499-111CC2860A36}">
      <dgm:prSet phldrT="[Text]"/>
      <dgm:spPr/>
      <dgm:t>
        <a:bodyPr/>
        <a:lstStyle/>
        <a:p>
          <a:r>
            <a:rPr lang="en-US" dirty="0" smtClean="0"/>
            <a:t>Family Violence exceptions allow survivors to opt out of certain requirements for Medical and Cash benefits; This results in applicants choosing between benefits they need and safety.</a:t>
          </a:r>
          <a:endParaRPr lang="en-US" dirty="0"/>
        </a:p>
      </dgm:t>
    </dgm:pt>
    <dgm:pt modelId="{5E84C00D-934A-459A-B18B-B231D9CAAE87}" type="parTrans" cxnId="{5EB19DBF-4774-402D-B990-FFC115EEC70C}">
      <dgm:prSet/>
      <dgm:spPr/>
      <dgm:t>
        <a:bodyPr/>
        <a:lstStyle/>
        <a:p>
          <a:endParaRPr lang="en-US"/>
        </a:p>
      </dgm:t>
    </dgm:pt>
    <dgm:pt modelId="{87356EA9-9A34-4580-A91B-29EE9FA911ED}" type="sibTrans" cxnId="{5EB19DBF-4774-402D-B990-FFC115EEC70C}">
      <dgm:prSet/>
      <dgm:spPr/>
      <dgm:t>
        <a:bodyPr/>
        <a:lstStyle/>
        <a:p>
          <a:endParaRPr lang="en-US"/>
        </a:p>
      </dgm:t>
    </dgm:pt>
    <dgm:pt modelId="{F974895D-C15C-4998-B897-70B859915A4A}" type="pres">
      <dgm:prSet presAssocID="{419D946E-A861-4087-A7F8-BCB1BE3081A3}" presName="theList" presStyleCnt="0">
        <dgm:presLayoutVars>
          <dgm:dir/>
          <dgm:animLvl val="lvl"/>
          <dgm:resizeHandles val="exact"/>
        </dgm:presLayoutVars>
      </dgm:prSet>
      <dgm:spPr/>
      <dgm:t>
        <a:bodyPr/>
        <a:lstStyle/>
        <a:p>
          <a:endParaRPr lang="en-US"/>
        </a:p>
      </dgm:t>
    </dgm:pt>
    <dgm:pt modelId="{4861EDE5-F5BB-45D6-AD9D-A0D1BB4F68D6}" type="pres">
      <dgm:prSet presAssocID="{17E6E14F-6DE8-423E-9779-7C86289558D1}" presName="compNode" presStyleCnt="0"/>
      <dgm:spPr/>
    </dgm:pt>
    <dgm:pt modelId="{6634B22B-7A1C-43CF-A670-26A32976B963}" type="pres">
      <dgm:prSet presAssocID="{17E6E14F-6DE8-423E-9779-7C86289558D1}" presName="aNode" presStyleLbl="bgShp" presStyleIdx="0" presStyleCnt="3"/>
      <dgm:spPr/>
      <dgm:t>
        <a:bodyPr/>
        <a:lstStyle/>
        <a:p>
          <a:endParaRPr lang="en-US"/>
        </a:p>
      </dgm:t>
    </dgm:pt>
    <dgm:pt modelId="{1ABE0B0F-7469-4E36-AA09-306DA22297A3}" type="pres">
      <dgm:prSet presAssocID="{17E6E14F-6DE8-423E-9779-7C86289558D1}" presName="textNode" presStyleLbl="bgShp" presStyleIdx="0" presStyleCnt="3"/>
      <dgm:spPr/>
      <dgm:t>
        <a:bodyPr/>
        <a:lstStyle/>
        <a:p>
          <a:endParaRPr lang="en-US"/>
        </a:p>
      </dgm:t>
    </dgm:pt>
    <dgm:pt modelId="{D28AC625-9BC0-4F1A-A002-36A73742943D}" type="pres">
      <dgm:prSet presAssocID="{17E6E14F-6DE8-423E-9779-7C86289558D1}" presName="compChildNode" presStyleCnt="0"/>
      <dgm:spPr/>
    </dgm:pt>
    <dgm:pt modelId="{207512B8-6CD4-4C2C-B85F-CB129BA3730D}" type="pres">
      <dgm:prSet presAssocID="{17E6E14F-6DE8-423E-9779-7C86289558D1}" presName="theInnerList" presStyleCnt="0"/>
      <dgm:spPr/>
    </dgm:pt>
    <dgm:pt modelId="{F0EECBBC-1078-45F4-BC5A-49EF90F87A2D}" type="pres">
      <dgm:prSet presAssocID="{80163CFB-3EB5-4ACF-9A1C-2235FA11A49A}" presName="childNode" presStyleLbl="node1" presStyleIdx="0" presStyleCnt="3">
        <dgm:presLayoutVars>
          <dgm:bulletEnabled val="1"/>
        </dgm:presLayoutVars>
      </dgm:prSet>
      <dgm:spPr/>
      <dgm:t>
        <a:bodyPr/>
        <a:lstStyle/>
        <a:p>
          <a:endParaRPr lang="en-US"/>
        </a:p>
      </dgm:t>
    </dgm:pt>
    <dgm:pt modelId="{20A42A58-C346-479B-A33E-3A4FFF6F8941}" type="pres">
      <dgm:prSet presAssocID="{17E6E14F-6DE8-423E-9779-7C86289558D1}" presName="aSpace" presStyleCnt="0"/>
      <dgm:spPr/>
    </dgm:pt>
    <dgm:pt modelId="{13FAA6C5-2120-4975-A0AF-F063F0AFC3C4}" type="pres">
      <dgm:prSet presAssocID="{71F53818-93DC-4C45-84BF-3C98C96CCCD5}" presName="compNode" presStyleCnt="0"/>
      <dgm:spPr/>
    </dgm:pt>
    <dgm:pt modelId="{274E4FEB-4879-4652-BA36-204B8065DA07}" type="pres">
      <dgm:prSet presAssocID="{71F53818-93DC-4C45-84BF-3C98C96CCCD5}" presName="aNode" presStyleLbl="bgShp" presStyleIdx="1" presStyleCnt="3"/>
      <dgm:spPr/>
      <dgm:t>
        <a:bodyPr/>
        <a:lstStyle/>
        <a:p>
          <a:endParaRPr lang="en-US"/>
        </a:p>
      </dgm:t>
    </dgm:pt>
    <dgm:pt modelId="{2537DFBF-9961-4A59-BA75-C99513F43CD8}" type="pres">
      <dgm:prSet presAssocID="{71F53818-93DC-4C45-84BF-3C98C96CCCD5}" presName="textNode" presStyleLbl="bgShp" presStyleIdx="1" presStyleCnt="3"/>
      <dgm:spPr/>
      <dgm:t>
        <a:bodyPr/>
        <a:lstStyle/>
        <a:p>
          <a:endParaRPr lang="en-US"/>
        </a:p>
      </dgm:t>
    </dgm:pt>
    <dgm:pt modelId="{EA19AD55-D2A1-4DB8-84A3-A36F6ECBD295}" type="pres">
      <dgm:prSet presAssocID="{71F53818-93DC-4C45-84BF-3C98C96CCCD5}" presName="compChildNode" presStyleCnt="0"/>
      <dgm:spPr/>
    </dgm:pt>
    <dgm:pt modelId="{3036199C-A473-419B-8A40-9424E1B3017F}" type="pres">
      <dgm:prSet presAssocID="{71F53818-93DC-4C45-84BF-3C98C96CCCD5}" presName="theInnerList" presStyleCnt="0"/>
      <dgm:spPr/>
    </dgm:pt>
    <dgm:pt modelId="{A1171889-6CE1-4962-B9E1-F2C08268233D}" type="pres">
      <dgm:prSet presAssocID="{E3104B78-0DA4-4B34-9C48-E2935AE94329}" presName="childNode" presStyleLbl="node1" presStyleIdx="1" presStyleCnt="3">
        <dgm:presLayoutVars>
          <dgm:bulletEnabled val="1"/>
        </dgm:presLayoutVars>
      </dgm:prSet>
      <dgm:spPr/>
      <dgm:t>
        <a:bodyPr/>
        <a:lstStyle/>
        <a:p>
          <a:endParaRPr lang="en-US"/>
        </a:p>
      </dgm:t>
    </dgm:pt>
    <dgm:pt modelId="{64199474-D54B-428B-907C-354AE3B75DED}" type="pres">
      <dgm:prSet presAssocID="{71F53818-93DC-4C45-84BF-3C98C96CCCD5}" presName="aSpace" presStyleCnt="0"/>
      <dgm:spPr/>
    </dgm:pt>
    <dgm:pt modelId="{7CC66374-549D-4BF1-A5A4-834E29077C74}" type="pres">
      <dgm:prSet presAssocID="{92A0822B-18EB-44F2-978F-689C920FE10D}" presName="compNode" presStyleCnt="0"/>
      <dgm:spPr/>
    </dgm:pt>
    <dgm:pt modelId="{3A2176BA-BE83-40CD-A909-D7C665B1C2B1}" type="pres">
      <dgm:prSet presAssocID="{92A0822B-18EB-44F2-978F-689C920FE10D}" presName="aNode" presStyleLbl="bgShp" presStyleIdx="2" presStyleCnt="3"/>
      <dgm:spPr/>
      <dgm:t>
        <a:bodyPr/>
        <a:lstStyle/>
        <a:p>
          <a:endParaRPr lang="en-US"/>
        </a:p>
      </dgm:t>
    </dgm:pt>
    <dgm:pt modelId="{16001955-E9D8-4AD9-8EAE-2B8975D67F1C}" type="pres">
      <dgm:prSet presAssocID="{92A0822B-18EB-44F2-978F-689C920FE10D}" presName="textNode" presStyleLbl="bgShp" presStyleIdx="2" presStyleCnt="3"/>
      <dgm:spPr/>
      <dgm:t>
        <a:bodyPr/>
        <a:lstStyle/>
        <a:p>
          <a:endParaRPr lang="en-US"/>
        </a:p>
      </dgm:t>
    </dgm:pt>
    <dgm:pt modelId="{43825E94-A55B-487D-9721-609654629A1E}" type="pres">
      <dgm:prSet presAssocID="{92A0822B-18EB-44F2-978F-689C920FE10D}" presName="compChildNode" presStyleCnt="0"/>
      <dgm:spPr/>
    </dgm:pt>
    <dgm:pt modelId="{FAA3B721-7C90-4AA2-B98D-092109B94A4F}" type="pres">
      <dgm:prSet presAssocID="{92A0822B-18EB-44F2-978F-689C920FE10D}" presName="theInnerList" presStyleCnt="0"/>
      <dgm:spPr/>
    </dgm:pt>
    <dgm:pt modelId="{2A5A9B57-FD67-4414-8FB0-EDF57444CFD3}" type="pres">
      <dgm:prSet presAssocID="{8EEF0CB7-DC52-462A-9499-111CC2860A36}" presName="childNode" presStyleLbl="node1" presStyleIdx="2" presStyleCnt="3">
        <dgm:presLayoutVars>
          <dgm:bulletEnabled val="1"/>
        </dgm:presLayoutVars>
      </dgm:prSet>
      <dgm:spPr/>
      <dgm:t>
        <a:bodyPr/>
        <a:lstStyle/>
        <a:p>
          <a:endParaRPr lang="en-US"/>
        </a:p>
      </dgm:t>
    </dgm:pt>
  </dgm:ptLst>
  <dgm:cxnLst>
    <dgm:cxn modelId="{183B92D1-DA02-47B2-97E6-2289B949E9ED}" srcId="{17E6E14F-6DE8-423E-9779-7C86289558D1}" destId="{80163CFB-3EB5-4ACF-9A1C-2235FA11A49A}" srcOrd="0" destOrd="0" parTransId="{B5AC2170-46E1-440F-84D4-FB7557EB05BE}" sibTransId="{4EF3E2E3-8C1C-4877-BB48-61CBB7A3D447}"/>
    <dgm:cxn modelId="{5EB19DBF-4774-402D-B990-FFC115EEC70C}" srcId="{92A0822B-18EB-44F2-978F-689C920FE10D}" destId="{8EEF0CB7-DC52-462A-9499-111CC2860A36}" srcOrd="0" destOrd="0" parTransId="{5E84C00D-934A-459A-B18B-B231D9CAAE87}" sibTransId="{87356EA9-9A34-4580-A91B-29EE9FA911ED}"/>
    <dgm:cxn modelId="{DA17571C-AF0B-41B6-94EF-18B34DDE8F09}" type="presOf" srcId="{92A0822B-18EB-44F2-978F-689C920FE10D}" destId="{16001955-E9D8-4AD9-8EAE-2B8975D67F1C}" srcOrd="1" destOrd="0" presId="urn:microsoft.com/office/officeart/2005/8/layout/lProcess2"/>
    <dgm:cxn modelId="{2633A535-60AC-4008-9EBE-E3E91A2B22F2}" type="presOf" srcId="{419D946E-A861-4087-A7F8-BCB1BE3081A3}" destId="{F974895D-C15C-4998-B897-70B859915A4A}" srcOrd="0" destOrd="0" presId="urn:microsoft.com/office/officeart/2005/8/layout/lProcess2"/>
    <dgm:cxn modelId="{C3969268-AA1C-44A9-8215-6DFE6630AA77}" type="presOf" srcId="{8EEF0CB7-DC52-462A-9499-111CC2860A36}" destId="{2A5A9B57-FD67-4414-8FB0-EDF57444CFD3}" srcOrd="0" destOrd="0" presId="urn:microsoft.com/office/officeart/2005/8/layout/lProcess2"/>
    <dgm:cxn modelId="{91A0C3C0-A447-43E3-90BD-FB041E3F1269}" type="presOf" srcId="{E3104B78-0DA4-4B34-9C48-E2935AE94329}" destId="{A1171889-6CE1-4962-B9E1-F2C08268233D}" srcOrd="0" destOrd="0" presId="urn:microsoft.com/office/officeart/2005/8/layout/lProcess2"/>
    <dgm:cxn modelId="{BD36A301-A072-44C1-9188-D27AE384576C}" srcId="{419D946E-A861-4087-A7F8-BCB1BE3081A3}" destId="{71F53818-93DC-4C45-84BF-3C98C96CCCD5}" srcOrd="1" destOrd="0" parTransId="{9CE5A95D-5461-48EB-A6E4-9AF392FB8D7F}" sibTransId="{73522E90-B5B2-443A-A583-23F048CCC610}"/>
    <dgm:cxn modelId="{01FE9A59-4A6B-449E-B6E9-2B80ED611046}" type="presOf" srcId="{71F53818-93DC-4C45-84BF-3C98C96CCCD5}" destId="{274E4FEB-4879-4652-BA36-204B8065DA07}" srcOrd="0" destOrd="0" presId="urn:microsoft.com/office/officeart/2005/8/layout/lProcess2"/>
    <dgm:cxn modelId="{914E93A8-2E84-4245-B9EA-69CC5F4FA79E}" type="presOf" srcId="{92A0822B-18EB-44F2-978F-689C920FE10D}" destId="{3A2176BA-BE83-40CD-A909-D7C665B1C2B1}" srcOrd="0" destOrd="0" presId="urn:microsoft.com/office/officeart/2005/8/layout/lProcess2"/>
    <dgm:cxn modelId="{7EEEDF5C-E167-429B-8EF7-CB5A7CF0DC12}" srcId="{419D946E-A861-4087-A7F8-BCB1BE3081A3}" destId="{92A0822B-18EB-44F2-978F-689C920FE10D}" srcOrd="2" destOrd="0" parTransId="{2361D410-D91D-4499-BEB7-FE9869C5AF1A}" sibTransId="{8DC27875-005B-40EE-BC28-8CC4BBFA8EE2}"/>
    <dgm:cxn modelId="{84D8CFC8-C1B8-4ECD-BF24-27C10F4BCF45}" type="presOf" srcId="{17E6E14F-6DE8-423E-9779-7C86289558D1}" destId="{1ABE0B0F-7469-4E36-AA09-306DA22297A3}" srcOrd="1" destOrd="0" presId="urn:microsoft.com/office/officeart/2005/8/layout/lProcess2"/>
    <dgm:cxn modelId="{5F2E27CE-D4C8-42EA-BA79-CC7D8694DFF0}" type="presOf" srcId="{71F53818-93DC-4C45-84BF-3C98C96CCCD5}" destId="{2537DFBF-9961-4A59-BA75-C99513F43CD8}" srcOrd="1" destOrd="0" presId="urn:microsoft.com/office/officeart/2005/8/layout/lProcess2"/>
    <dgm:cxn modelId="{1E4E14A6-279D-41EE-A5FF-F6378EC4B994}" type="presOf" srcId="{80163CFB-3EB5-4ACF-9A1C-2235FA11A49A}" destId="{F0EECBBC-1078-45F4-BC5A-49EF90F87A2D}" srcOrd="0" destOrd="0" presId="urn:microsoft.com/office/officeart/2005/8/layout/lProcess2"/>
    <dgm:cxn modelId="{962A1E30-64F4-4380-B81B-481F62E61B36}" type="presOf" srcId="{17E6E14F-6DE8-423E-9779-7C86289558D1}" destId="{6634B22B-7A1C-43CF-A670-26A32976B963}" srcOrd="0" destOrd="0" presId="urn:microsoft.com/office/officeart/2005/8/layout/lProcess2"/>
    <dgm:cxn modelId="{4CF30340-FE5B-40DE-9477-EC9E65670D7A}" srcId="{419D946E-A861-4087-A7F8-BCB1BE3081A3}" destId="{17E6E14F-6DE8-423E-9779-7C86289558D1}" srcOrd="0" destOrd="0" parTransId="{C1672545-F7BA-49EC-889E-6D4943C6A648}" sibTransId="{8DAE0F73-3853-449C-AA78-D2A3FE3EF799}"/>
    <dgm:cxn modelId="{9140807C-BF37-40A6-AA32-154797883DAE}" srcId="{71F53818-93DC-4C45-84BF-3C98C96CCCD5}" destId="{E3104B78-0DA4-4B34-9C48-E2935AE94329}" srcOrd="0" destOrd="0" parTransId="{B15667E2-D4EA-4A54-96F9-5B677F764C91}" sibTransId="{E2741DB9-EBE6-4EFF-A7EC-9D3324AE2D44}"/>
    <dgm:cxn modelId="{7DD11CB9-2E17-41B7-8792-2D539D926167}" type="presParOf" srcId="{F974895D-C15C-4998-B897-70B859915A4A}" destId="{4861EDE5-F5BB-45D6-AD9D-A0D1BB4F68D6}" srcOrd="0" destOrd="0" presId="urn:microsoft.com/office/officeart/2005/8/layout/lProcess2"/>
    <dgm:cxn modelId="{888E326A-9B57-4553-B49F-0C5DAE0D04F7}" type="presParOf" srcId="{4861EDE5-F5BB-45D6-AD9D-A0D1BB4F68D6}" destId="{6634B22B-7A1C-43CF-A670-26A32976B963}" srcOrd="0" destOrd="0" presId="urn:microsoft.com/office/officeart/2005/8/layout/lProcess2"/>
    <dgm:cxn modelId="{BA86DA3A-7B8F-44D8-B3D6-EE0A6B344BE0}" type="presParOf" srcId="{4861EDE5-F5BB-45D6-AD9D-A0D1BB4F68D6}" destId="{1ABE0B0F-7469-4E36-AA09-306DA22297A3}" srcOrd="1" destOrd="0" presId="urn:microsoft.com/office/officeart/2005/8/layout/lProcess2"/>
    <dgm:cxn modelId="{46A4EFA7-3E63-473C-9C0A-85770446D491}" type="presParOf" srcId="{4861EDE5-F5BB-45D6-AD9D-A0D1BB4F68D6}" destId="{D28AC625-9BC0-4F1A-A002-36A73742943D}" srcOrd="2" destOrd="0" presId="urn:microsoft.com/office/officeart/2005/8/layout/lProcess2"/>
    <dgm:cxn modelId="{B5C53FF9-7C13-47C6-AA4E-FC2E675CCE33}" type="presParOf" srcId="{D28AC625-9BC0-4F1A-A002-36A73742943D}" destId="{207512B8-6CD4-4C2C-B85F-CB129BA3730D}" srcOrd="0" destOrd="0" presId="urn:microsoft.com/office/officeart/2005/8/layout/lProcess2"/>
    <dgm:cxn modelId="{AEB35BCD-D83F-4985-BFCB-D5F76F668D2D}" type="presParOf" srcId="{207512B8-6CD4-4C2C-B85F-CB129BA3730D}" destId="{F0EECBBC-1078-45F4-BC5A-49EF90F87A2D}" srcOrd="0" destOrd="0" presId="urn:microsoft.com/office/officeart/2005/8/layout/lProcess2"/>
    <dgm:cxn modelId="{5CC00467-6460-430A-B6BA-D7BDA4E77D25}" type="presParOf" srcId="{F974895D-C15C-4998-B897-70B859915A4A}" destId="{20A42A58-C346-479B-A33E-3A4FFF6F8941}" srcOrd="1" destOrd="0" presId="urn:microsoft.com/office/officeart/2005/8/layout/lProcess2"/>
    <dgm:cxn modelId="{30714EA9-4EA5-4B90-8C6B-68DEA39220DD}" type="presParOf" srcId="{F974895D-C15C-4998-B897-70B859915A4A}" destId="{13FAA6C5-2120-4975-A0AF-F063F0AFC3C4}" srcOrd="2" destOrd="0" presId="urn:microsoft.com/office/officeart/2005/8/layout/lProcess2"/>
    <dgm:cxn modelId="{010694EB-C0BC-4798-ADE6-FFF535F0F12D}" type="presParOf" srcId="{13FAA6C5-2120-4975-A0AF-F063F0AFC3C4}" destId="{274E4FEB-4879-4652-BA36-204B8065DA07}" srcOrd="0" destOrd="0" presId="urn:microsoft.com/office/officeart/2005/8/layout/lProcess2"/>
    <dgm:cxn modelId="{BF606DB9-C886-4542-8526-8F4CBE486571}" type="presParOf" srcId="{13FAA6C5-2120-4975-A0AF-F063F0AFC3C4}" destId="{2537DFBF-9961-4A59-BA75-C99513F43CD8}" srcOrd="1" destOrd="0" presId="urn:microsoft.com/office/officeart/2005/8/layout/lProcess2"/>
    <dgm:cxn modelId="{03CD1294-AC31-424B-B3C8-0D9C4202B0A9}" type="presParOf" srcId="{13FAA6C5-2120-4975-A0AF-F063F0AFC3C4}" destId="{EA19AD55-D2A1-4DB8-84A3-A36F6ECBD295}" srcOrd="2" destOrd="0" presId="urn:microsoft.com/office/officeart/2005/8/layout/lProcess2"/>
    <dgm:cxn modelId="{49944539-92F7-49A3-AAC1-AD291C7E75B3}" type="presParOf" srcId="{EA19AD55-D2A1-4DB8-84A3-A36F6ECBD295}" destId="{3036199C-A473-419B-8A40-9424E1B3017F}" srcOrd="0" destOrd="0" presId="urn:microsoft.com/office/officeart/2005/8/layout/lProcess2"/>
    <dgm:cxn modelId="{7FF70AA7-5BA9-43A5-AD23-945394FF1317}" type="presParOf" srcId="{3036199C-A473-419B-8A40-9424E1B3017F}" destId="{A1171889-6CE1-4962-B9E1-F2C08268233D}" srcOrd="0" destOrd="0" presId="urn:microsoft.com/office/officeart/2005/8/layout/lProcess2"/>
    <dgm:cxn modelId="{2582D35C-7454-4FF1-8526-00799FB8CCD0}" type="presParOf" srcId="{F974895D-C15C-4998-B897-70B859915A4A}" destId="{64199474-D54B-428B-907C-354AE3B75DED}" srcOrd="3" destOrd="0" presId="urn:microsoft.com/office/officeart/2005/8/layout/lProcess2"/>
    <dgm:cxn modelId="{5831F21F-4D9D-4B71-BBBE-630FAE99B803}" type="presParOf" srcId="{F974895D-C15C-4998-B897-70B859915A4A}" destId="{7CC66374-549D-4BF1-A5A4-834E29077C74}" srcOrd="4" destOrd="0" presId="urn:microsoft.com/office/officeart/2005/8/layout/lProcess2"/>
    <dgm:cxn modelId="{D5FA12B8-B32B-43DD-B41E-D536F9345415}" type="presParOf" srcId="{7CC66374-549D-4BF1-A5A4-834E29077C74}" destId="{3A2176BA-BE83-40CD-A909-D7C665B1C2B1}" srcOrd="0" destOrd="0" presId="urn:microsoft.com/office/officeart/2005/8/layout/lProcess2"/>
    <dgm:cxn modelId="{5B573510-85CD-4897-B0C7-C46DE9F1E0D9}" type="presParOf" srcId="{7CC66374-549D-4BF1-A5A4-834E29077C74}" destId="{16001955-E9D8-4AD9-8EAE-2B8975D67F1C}" srcOrd="1" destOrd="0" presId="urn:microsoft.com/office/officeart/2005/8/layout/lProcess2"/>
    <dgm:cxn modelId="{DFBBF3C9-F0C2-47FB-B323-1B051FC2E591}" type="presParOf" srcId="{7CC66374-549D-4BF1-A5A4-834E29077C74}" destId="{43825E94-A55B-487D-9721-609654629A1E}" srcOrd="2" destOrd="0" presId="urn:microsoft.com/office/officeart/2005/8/layout/lProcess2"/>
    <dgm:cxn modelId="{960D15DB-4ABE-43B4-A304-907E1E65E3EA}" type="presParOf" srcId="{43825E94-A55B-487D-9721-609654629A1E}" destId="{FAA3B721-7C90-4AA2-B98D-092109B94A4F}" srcOrd="0" destOrd="0" presId="urn:microsoft.com/office/officeart/2005/8/layout/lProcess2"/>
    <dgm:cxn modelId="{74DE8341-D866-45DA-931F-51C39F0A6218}" type="presParOf" srcId="{FAA3B721-7C90-4AA2-B98D-092109B94A4F}" destId="{2A5A9B57-FD67-4414-8FB0-EDF57444CFD3}"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56B8E9D-887A-424D-96AD-8714C88A74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833B71A-1E7F-4051-8C98-2952FA42DDF0}">
      <dgm:prSet phldrT="[Text]"/>
      <dgm:spPr/>
      <dgm:t>
        <a:bodyPr/>
        <a:lstStyle/>
        <a:p>
          <a:r>
            <a:rPr lang="en-US" b="1" dirty="0" smtClean="0"/>
            <a:t>Educate Yourself and Your Clients</a:t>
          </a:r>
          <a:endParaRPr lang="en-US" b="1" dirty="0"/>
        </a:p>
      </dgm:t>
    </dgm:pt>
    <dgm:pt modelId="{B248A62C-F682-4320-9130-FF6492CF3A64}" type="parTrans" cxnId="{579EDB3D-0038-4F9E-B39D-3C76890C966D}">
      <dgm:prSet/>
      <dgm:spPr/>
      <dgm:t>
        <a:bodyPr/>
        <a:lstStyle/>
        <a:p>
          <a:endParaRPr lang="en-US"/>
        </a:p>
      </dgm:t>
    </dgm:pt>
    <dgm:pt modelId="{C4F69DF1-0A47-40FB-B091-5D72008F7929}" type="sibTrans" cxnId="{579EDB3D-0038-4F9E-B39D-3C76890C966D}">
      <dgm:prSet/>
      <dgm:spPr/>
      <dgm:t>
        <a:bodyPr/>
        <a:lstStyle/>
        <a:p>
          <a:endParaRPr lang="en-US"/>
        </a:p>
      </dgm:t>
    </dgm:pt>
    <dgm:pt modelId="{6F512D5E-B447-46C5-8220-7A015D4FA114}">
      <dgm:prSet/>
      <dgm:spPr/>
      <dgm:t>
        <a:bodyPr/>
        <a:lstStyle/>
        <a:p>
          <a:r>
            <a:rPr lang="en-US" b="1" dirty="0" smtClean="0"/>
            <a:t>Help/Encourage Client to be Proactive</a:t>
          </a:r>
        </a:p>
      </dgm:t>
    </dgm:pt>
    <dgm:pt modelId="{35671C8C-376C-4520-B09D-99B269D684D3}" type="parTrans" cxnId="{023A3ED8-95D9-4595-9587-65740A34A3E6}">
      <dgm:prSet/>
      <dgm:spPr/>
      <dgm:t>
        <a:bodyPr/>
        <a:lstStyle/>
        <a:p>
          <a:endParaRPr lang="en-US"/>
        </a:p>
      </dgm:t>
    </dgm:pt>
    <dgm:pt modelId="{9CA6EE58-E885-48E8-8F33-FF601CB95714}" type="sibTrans" cxnId="{023A3ED8-95D9-4595-9587-65740A34A3E6}">
      <dgm:prSet/>
      <dgm:spPr/>
      <dgm:t>
        <a:bodyPr/>
        <a:lstStyle/>
        <a:p>
          <a:endParaRPr lang="en-US"/>
        </a:p>
      </dgm:t>
    </dgm:pt>
    <dgm:pt modelId="{6E6A401E-5590-4714-A0FE-82D33B577F9D}">
      <dgm:prSet/>
      <dgm:spPr/>
      <dgm:t>
        <a:bodyPr/>
        <a:lstStyle/>
        <a:p>
          <a:r>
            <a:rPr lang="en-US" b="1" dirty="0" smtClean="0"/>
            <a:t>Appeal Incorrect Decisions</a:t>
          </a:r>
        </a:p>
      </dgm:t>
    </dgm:pt>
    <dgm:pt modelId="{7262B684-0910-4898-B1B0-B0342778A345}" type="parTrans" cxnId="{6955C32F-2772-4148-AC3C-B0F9F5D135BB}">
      <dgm:prSet/>
      <dgm:spPr/>
      <dgm:t>
        <a:bodyPr/>
        <a:lstStyle/>
        <a:p>
          <a:endParaRPr lang="en-US"/>
        </a:p>
      </dgm:t>
    </dgm:pt>
    <dgm:pt modelId="{3DFC2561-FDC8-4EE9-9DA9-DF213C1A518E}" type="sibTrans" cxnId="{6955C32F-2772-4148-AC3C-B0F9F5D135BB}">
      <dgm:prSet/>
      <dgm:spPr/>
      <dgm:t>
        <a:bodyPr/>
        <a:lstStyle/>
        <a:p>
          <a:endParaRPr lang="en-US"/>
        </a:p>
      </dgm:t>
    </dgm:pt>
    <dgm:pt modelId="{861C4715-EC03-4D33-9644-6F6D3FF65252}">
      <dgm:prSet custT="1"/>
      <dgm:spPr>
        <a:ln>
          <a:solidFill>
            <a:schemeClr val="tx1">
              <a:alpha val="90000"/>
            </a:schemeClr>
          </a:solidFill>
        </a:ln>
      </dgm:spPr>
      <dgm:t>
        <a:bodyPr/>
        <a:lstStyle/>
        <a:p>
          <a:r>
            <a:rPr lang="en-US" sz="1800" dirty="0" smtClean="0"/>
            <a:t>List  relevant PM in the notes of the application</a:t>
          </a:r>
        </a:p>
      </dgm:t>
    </dgm:pt>
    <dgm:pt modelId="{F75A43CD-0945-4D5F-BFAF-4944F5290B78}" type="parTrans" cxnId="{1E12F1CA-547E-47FA-B20C-01BD45AF48B2}">
      <dgm:prSet/>
      <dgm:spPr/>
      <dgm:t>
        <a:bodyPr/>
        <a:lstStyle/>
        <a:p>
          <a:endParaRPr lang="en-US"/>
        </a:p>
      </dgm:t>
    </dgm:pt>
    <dgm:pt modelId="{66C35AE2-32D5-4F10-A9EB-DC354BB8D2BB}" type="sibTrans" cxnId="{1E12F1CA-547E-47FA-B20C-01BD45AF48B2}">
      <dgm:prSet/>
      <dgm:spPr/>
      <dgm:t>
        <a:bodyPr/>
        <a:lstStyle/>
        <a:p>
          <a:endParaRPr lang="en-US"/>
        </a:p>
      </dgm:t>
    </dgm:pt>
    <dgm:pt modelId="{EFF68072-D712-46F7-9823-8130F7AC95C3}">
      <dgm:prSet/>
      <dgm:spPr>
        <a:ln>
          <a:solidFill>
            <a:schemeClr val="tx1">
              <a:alpha val="90000"/>
            </a:schemeClr>
          </a:solidFill>
        </a:ln>
      </dgm:spPr>
      <dgm:t>
        <a:bodyPr/>
        <a:lstStyle/>
        <a:p>
          <a:r>
            <a:rPr lang="en-US" dirty="0" smtClean="0"/>
            <a:t>If you serve a certain population, learn about some of the special rules that might have a big impact on eligibility for that population</a:t>
          </a:r>
        </a:p>
      </dgm:t>
    </dgm:pt>
    <dgm:pt modelId="{B80663BA-68F7-4969-A588-F7A4E7FDA0FD}" type="parTrans" cxnId="{6E3E5610-0322-491D-9C1A-6D1E388F1EA6}">
      <dgm:prSet/>
      <dgm:spPr/>
      <dgm:t>
        <a:bodyPr/>
        <a:lstStyle/>
        <a:p>
          <a:endParaRPr lang="en-US"/>
        </a:p>
      </dgm:t>
    </dgm:pt>
    <dgm:pt modelId="{3D7BDDF9-5B3D-42FD-9A77-48446A90B41D}" type="sibTrans" cxnId="{6E3E5610-0322-491D-9C1A-6D1E388F1EA6}">
      <dgm:prSet/>
      <dgm:spPr/>
      <dgm:t>
        <a:bodyPr/>
        <a:lstStyle/>
        <a:p>
          <a:endParaRPr lang="en-US"/>
        </a:p>
      </dgm:t>
    </dgm:pt>
    <dgm:pt modelId="{D0F34215-182E-4E74-9A86-7E859066D3CB}">
      <dgm:prSet/>
      <dgm:spPr>
        <a:ln>
          <a:solidFill>
            <a:schemeClr val="tx1">
              <a:alpha val="90000"/>
            </a:schemeClr>
          </a:solidFill>
        </a:ln>
      </dgm:spPr>
      <dgm:t>
        <a:bodyPr/>
        <a:lstStyle/>
        <a:p>
          <a:endParaRPr lang="en-US" sz="1600" dirty="0" smtClean="0"/>
        </a:p>
      </dgm:t>
    </dgm:pt>
    <dgm:pt modelId="{DBEE2C08-E3BB-4079-8C31-B3DD9E26FA8B}" type="parTrans" cxnId="{DAE5B4C2-AF0C-474A-B534-363A76A30096}">
      <dgm:prSet/>
      <dgm:spPr/>
      <dgm:t>
        <a:bodyPr/>
        <a:lstStyle/>
        <a:p>
          <a:endParaRPr lang="en-US"/>
        </a:p>
      </dgm:t>
    </dgm:pt>
    <dgm:pt modelId="{8CAC4389-F920-4130-A6EB-32CB6283E32F}" type="sibTrans" cxnId="{DAE5B4C2-AF0C-474A-B534-363A76A30096}">
      <dgm:prSet/>
      <dgm:spPr/>
      <dgm:t>
        <a:bodyPr/>
        <a:lstStyle/>
        <a:p>
          <a:endParaRPr lang="en-US"/>
        </a:p>
      </dgm:t>
    </dgm:pt>
    <dgm:pt modelId="{801F9BBA-49E7-4027-B2B3-A025F2F4695F}">
      <dgm:prSet custT="1"/>
      <dgm:spPr>
        <a:ln>
          <a:solidFill>
            <a:schemeClr val="tx1">
              <a:alpha val="90000"/>
            </a:schemeClr>
          </a:solidFill>
        </a:ln>
      </dgm:spPr>
      <dgm:t>
        <a:bodyPr/>
        <a:lstStyle/>
        <a:p>
          <a:r>
            <a:rPr lang="en-US" sz="1800" dirty="0" smtClean="0"/>
            <a:t>If DHS failed to consider eligibility for specific provisions - esp. if you asked DHS to do it or submitted relevant evidence – then you likely can successfully appeal that decision.</a:t>
          </a:r>
        </a:p>
      </dgm:t>
    </dgm:pt>
    <dgm:pt modelId="{F0689785-003B-45F7-8C9E-EDDB869BF634}" type="parTrans" cxnId="{FAC63113-9280-4337-A14B-8D6DD8DDE45B}">
      <dgm:prSet/>
      <dgm:spPr/>
      <dgm:t>
        <a:bodyPr/>
        <a:lstStyle/>
        <a:p>
          <a:endParaRPr lang="en-US"/>
        </a:p>
      </dgm:t>
    </dgm:pt>
    <dgm:pt modelId="{B28D602E-BB9B-4AD4-B01C-00B0C5086AFC}" type="sibTrans" cxnId="{FAC63113-9280-4337-A14B-8D6DD8DDE45B}">
      <dgm:prSet/>
      <dgm:spPr/>
      <dgm:t>
        <a:bodyPr/>
        <a:lstStyle/>
        <a:p>
          <a:endParaRPr lang="en-US"/>
        </a:p>
      </dgm:t>
    </dgm:pt>
    <dgm:pt modelId="{C3E4290B-15D3-4274-9536-8EB216E7168E}">
      <dgm:prSet/>
      <dgm:spPr>
        <a:ln>
          <a:solidFill>
            <a:schemeClr val="tx1">
              <a:alpha val="90000"/>
            </a:schemeClr>
          </a:solidFill>
        </a:ln>
      </dgm:spPr>
      <dgm:t>
        <a:bodyPr/>
        <a:lstStyle/>
        <a:p>
          <a:r>
            <a:rPr lang="en-US" dirty="0" smtClean="0"/>
            <a:t>Elderly or People with Disabilities: AABD</a:t>
          </a:r>
        </a:p>
      </dgm:t>
    </dgm:pt>
    <dgm:pt modelId="{4EF977CE-AA0E-42DC-A6BE-E8B13A69A09D}" type="parTrans" cxnId="{A2435484-5CD3-4AE6-A33A-013E82172E7B}">
      <dgm:prSet/>
      <dgm:spPr/>
      <dgm:t>
        <a:bodyPr/>
        <a:lstStyle/>
        <a:p>
          <a:endParaRPr lang="en-US"/>
        </a:p>
      </dgm:t>
    </dgm:pt>
    <dgm:pt modelId="{43967335-9DFB-43FE-B9B4-C5DD4473E17D}" type="sibTrans" cxnId="{A2435484-5CD3-4AE6-A33A-013E82172E7B}">
      <dgm:prSet/>
      <dgm:spPr/>
      <dgm:t>
        <a:bodyPr/>
        <a:lstStyle/>
        <a:p>
          <a:endParaRPr lang="en-US"/>
        </a:p>
      </dgm:t>
    </dgm:pt>
    <dgm:pt modelId="{CA884D85-3CDC-469E-B231-E5A006084E25}">
      <dgm:prSet/>
      <dgm:spPr>
        <a:ln>
          <a:solidFill>
            <a:schemeClr val="tx1">
              <a:alpha val="90000"/>
            </a:schemeClr>
          </a:solidFill>
        </a:ln>
      </dgm:spPr>
      <dgm:t>
        <a:bodyPr/>
        <a:lstStyle/>
        <a:p>
          <a:r>
            <a:rPr lang="en-US" dirty="0" smtClean="0"/>
            <a:t>College Students: SNAP Rules and Medicaid Households</a:t>
          </a:r>
        </a:p>
      </dgm:t>
    </dgm:pt>
    <dgm:pt modelId="{662DD4C6-7342-4C94-98BB-F748F0072860}" type="parTrans" cxnId="{5C69EFB4-28BF-45FA-8AC3-C2C8B6F6F81D}">
      <dgm:prSet/>
      <dgm:spPr/>
      <dgm:t>
        <a:bodyPr/>
        <a:lstStyle/>
        <a:p>
          <a:endParaRPr lang="en-US"/>
        </a:p>
      </dgm:t>
    </dgm:pt>
    <dgm:pt modelId="{4CFBD347-F70A-4D3C-8C53-20B97D94E3AF}" type="sibTrans" cxnId="{5C69EFB4-28BF-45FA-8AC3-C2C8B6F6F81D}">
      <dgm:prSet/>
      <dgm:spPr/>
      <dgm:t>
        <a:bodyPr/>
        <a:lstStyle/>
        <a:p>
          <a:endParaRPr lang="en-US"/>
        </a:p>
      </dgm:t>
    </dgm:pt>
    <dgm:pt modelId="{7C5C0E97-5BA7-4A7F-8451-1875DB538D5A}">
      <dgm:prSet/>
      <dgm:spPr>
        <a:ln>
          <a:solidFill>
            <a:schemeClr val="tx1">
              <a:alpha val="90000"/>
            </a:schemeClr>
          </a:solidFill>
        </a:ln>
      </dgm:spPr>
      <dgm:t>
        <a:bodyPr/>
        <a:lstStyle/>
        <a:p>
          <a:r>
            <a:rPr lang="en-US" dirty="0" smtClean="0"/>
            <a:t>Domestic Violence Survivors: Family Violence Exceptions</a:t>
          </a:r>
        </a:p>
      </dgm:t>
    </dgm:pt>
    <dgm:pt modelId="{0F6F13C9-7FBB-479A-9AED-88C9E5FB3E7E}" type="parTrans" cxnId="{3FFC217B-8533-4AFF-9F05-825056F3ECCF}">
      <dgm:prSet/>
      <dgm:spPr/>
      <dgm:t>
        <a:bodyPr/>
        <a:lstStyle/>
        <a:p>
          <a:endParaRPr lang="en-US"/>
        </a:p>
      </dgm:t>
    </dgm:pt>
    <dgm:pt modelId="{4A0FDDD8-6DAC-418D-A9FE-E3E08097F784}" type="sibTrans" cxnId="{3FFC217B-8533-4AFF-9F05-825056F3ECCF}">
      <dgm:prSet/>
      <dgm:spPr/>
      <dgm:t>
        <a:bodyPr/>
        <a:lstStyle/>
        <a:p>
          <a:endParaRPr lang="en-US"/>
        </a:p>
      </dgm:t>
    </dgm:pt>
    <dgm:pt modelId="{09F479D0-467F-4594-AB09-F3586A3FC936}">
      <dgm:prSet/>
      <dgm:spPr>
        <a:ln>
          <a:solidFill>
            <a:schemeClr val="tx1">
              <a:alpha val="90000"/>
            </a:schemeClr>
          </a:solidFill>
        </a:ln>
      </dgm:spPr>
      <dgm:t>
        <a:bodyPr/>
        <a:lstStyle/>
        <a:p>
          <a:endParaRPr lang="en-US" sz="1600" dirty="0" smtClean="0"/>
        </a:p>
      </dgm:t>
    </dgm:pt>
    <dgm:pt modelId="{39716A8E-F0CF-4B98-B140-B75CAFBCB04F}" type="parTrans" cxnId="{5033BA04-AD59-4F57-B6BF-9E44FD753BD7}">
      <dgm:prSet/>
      <dgm:spPr/>
      <dgm:t>
        <a:bodyPr/>
        <a:lstStyle/>
        <a:p>
          <a:endParaRPr lang="en-US"/>
        </a:p>
      </dgm:t>
    </dgm:pt>
    <dgm:pt modelId="{802F8F3F-1239-4D0A-B68E-564B91E2637F}" type="sibTrans" cxnId="{5033BA04-AD59-4F57-B6BF-9E44FD753BD7}">
      <dgm:prSet/>
      <dgm:spPr/>
      <dgm:t>
        <a:bodyPr/>
        <a:lstStyle/>
        <a:p>
          <a:endParaRPr lang="en-US"/>
        </a:p>
      </dgm:t>
    </dgm:pt>
    <dgm:pt modelId="{469A8272-334F-4661-9192-7B4F5A766BF9}">
      <dgm:prSet custT="1"/>
      <dgm:spPr>
        <a:ln>
          <a:solidFill>
            <a:schemeClr val="tx1">
              <a:alpha val="90000"/>
            </a:schemeClr>
          </a:solidFill>
        </a:ln>
      </dgm:spPr>
      <dgm:t>
        <a:bodyPr/>
        <a:lstStyle/>
        <a:p>
          <a:r>
            <a:rPr lang="en-US" sz="1800" dirty="0" smtClean="0"/>
            <a:t>Submit evidence you think DHS might need, even if DHS doesn’t request it</a:t>
          </a:r>
        </a:p>
      </dgm:t>
    </dgm:pt>
    <dgm:pt modelId="{037171CE-A15A-44EA-8014-ACC5AEFDD08D}" type="parTrans" cxnId="{25114270-1801-4591-9277-D93055984DC1}">
      <dgm:prSet/>
      <dgm:spPr/>
      <dgm:t>
        <a:bodyPr/>
        <a:lstStyle/>
        <a:p>
          <a:endParaRPr lang="en-US"/>
        </a:p>
      </dgm:t>
    </dgm:pt>
    <dgm:pt modelId="{67F691CD-BC31-467A-9A34-EB27345F60A4}" type="sibTrans" cxnId="{25114270-1801-4591-9277-D93055984DC1}">
      <dgm:prSet/>
      <dgm:spPr/>
      <dgm:t>
        <a:bodyPr/>
        <a:lstStyle/>
        <a:p>
          <a:endParaRPr lang="en-US"/>
        </a:p>
      </dgm:t>
    </dgm:pt>
    <dgm:pt modelId="{1FDA80C6-5513-4DD1-990C-039EFD65477A}">
      <dgm:prSet/>
      <dgm:spPr>
        <a:ln>
          <a:solidFill>
            <a:schemeClr val="tx1">
              <a:alpha val="90000"/>
            </a:schemeClr>
          </a:solidFill>
        </a:ln>
      </dgm:spPr>
      <dgm:t>
        <a:bodyPr/>
        <a:lstStyle/>
        <a:p>
          <a:r>
            <a:rPr lang="en-US" dirty="0" smtClean="0"/>
            <a:t>Ask for help if needed</a:t>
          </a:r>
        </a:p>
      </dgm:t>
    </dgm:pt>
    <dgm:pt modelId="{DD754922-96AD-46D5-8250-516692153A7A}" type="parTrans" cxnId="{40E4AF7B-1366-4549-B283-5EF62AC58749}">
      <dgm:prSet/>
      <dgm:spPr/>
      <dgm:t>
        <a:bodyPr/>
        <a:lstStyle/>
        <a:p>
          <a:endParaRPr lang="en-US"/>
        </a:p>
      </dgm:t>
    </dgm:pt>
    <dgm:pt modelId="{FD5629C4-E035-445D-BE6E-D755F4A11605}" type="sibTrans" cxnId="{40E4AF7B-1366-4549-B283-5EF62AC58749}">
      <dgm:prSet/>
      <dgm:spPr/>
      <dgm:t>
        <a:bodyPr/>
        <a:lstStyle/>
        <a:p>
          <a:endParaRPr lang="en-US"/>
        </a:p>
      </dgm:t>
    </dgm:pt>
    <dgm:pt modelId="{C70846D8-A020-4AE8-B4C7-3A68A85E53D3}" type="pres">
      <dgm:prSet presAssocID="{C56B8E9D-887A-424D-96AD-8714C88A74E3}" presName="Name0" presStyleCnt="0">
        <dgm:presLayoutVars>
          <dgm:dir/>
          <dgm:animLvl val="lvl"/>
          <dgm:resizeHandles val="exact"/>
        </dgm:presLayoutVars>
      </dgm:prSet>
      <dgm:spPr/>
      <dgm:t>
        <a:bodyPr/>
        <a:lstStyle/>
        <a:p>
          <a:endParaRPr lang="en-US"/>
        </a:p>
      </dgm:t>
    </dgm:pt>
    <dgm:pt modelId="{BF2D9376-3CFF-4E71-BC6F-B838AADFE883}" type="pres">
      <dgm:prSet presAssocID="{F833B71A-1E7F-4051-8C98-2952FA42DDF0}" presName="composite" presStyleCnt="0"/>
      <dgm:spPr/>
    </dgm:pt>
    <dgm:pt modelId="{8EA85158-FECE-4825-968A-2AB434C2A68F}" type="pres">
      <dgm:prSet presAssocID="{F833B71A-1E7F-4051-8C98-2952FA42DDF0}" presName="parTx" presStyleLbl="alignNode1" presStyleIdx="0" presStyleCnt="3">
        <dgm:presLayoutVars>
          <dgm:chMax val="0"/>
          <dgm:chPref val="0"/>
          <dgm:bulletEnabled val="1"/>
        </dgm:presLayoutVars>
      </dgm:prSet>
      <dgm:spPr/>
      <dgm:t>
        <a:bodyPr/>
        <a:lstStyle/>
        <a:p>
          <a:endParaRPr lang="en-US"/>
        </a:p>
      </dgm:t>
    </dgm:pt>
    <dgm:pt modelId="{E903D4B4-EF71-4E4D-9BD5-0AE9001A3971}" type="pres">
      <dgm:prSet presAssocID="{F833B71A-1E7F-4051-8C98-2952FA42DDF0}" presName="desTx" presStyleLbl="alignAccFollowNode1" presStyleIdx="0" presStyleCnt="3">
        <dgm:presLayoutVars>
          <dgm:bulletEnabled val="1"/>
        </dgm:presLayoutVars>
      </dgm:prSet>
      <dgm:spPr/>
      <dgm:t>
        <a:bodyPr/>
        <a:lstStyle/>
        <a:p>
          <a:endParaRPr lang="en-US"/>
        </a:p>
      </dgm:t>
    </dgm:pt>
    <dgm:pt modelId="{AF1E7BD6-4588-416D-8365-23779C0ACCBF}" type="pres">
      <dgm:prSet presAssocID="{C4F69DF1-0A47-40FB-B091-5D72008F7929}" presName="space" presStyleCnt="0"/>
      <dgm:spPr/>
    </dgm:pt>
    <dgm:pt modelId="{4FFA56FF-4306-4BC5-BFA6-C618D9A67FFD}" type="pres">
      <dgm:prSet presAssocID="{6F512D5E-B447-46C5-8220-7A015D4FA114}" presName="composite" presStyleCnt="0"/>
      <dgm:spPr/>
    </dgm:pt>
    <dgm:pt modelId="{41FF224A-39DB-4B1E-B55B-3FADF764AB94}" type="pres">
      <dgm:prSet presAssocID="{6F512D5E-B447-46C5-8220-7A015D4FA114}" presName="parTx" presStyleLbl="alignNode1" presStyleIdx="1" presStyleCnt="3">
        <dgm:presLayoutVars>
          <dgm:chMax val="0"/>
          <dgm:chPref val="0"/>
          <dgm:bulletEnabled val="1"/>
        </dgm:presLayoutVars>
      </dgm:prSet>
      <dgm:spPr/>
      <dgm:t>
        <a:bodyPr/>
        <a:lstStyle/>
        <a:p>
          <a:endParaRPr lang="en-US"/>
        </a:p>
      </dgm:t>
    </dgm:pt>
    <dgm:pt modelId="{477176F3-1702-4606-83DA-99A2A6EE14E4}" type="pres">
      <dgm:prSet presAssocID="{6F512D5E-B447-46C5-8220-7A015D4FA114}" presName="desTx" presStyleLbl="alignAccFollowNode1" presStyleIdx="1" presStyleCnt="3">
        <dgm:presLayoutVars>
          <dgm:bulletEnabled val="1"/>
        </dgm:presLayoutVars>
      </dgm:prSet>
      <dgm:spPr/>
      <dgm:t>
        <a:bodyPr/>
        <a:lstStyle/>
        <a:p>
          <a:endParaRPr lang="en-US"/>
        </a:p>
      </dgm:t>
    </dgm:pt>
    <dgm:pt modelId="{FC80418D-18B6-466C-90E8-42F67BF88578}" type="pres">
      <dgm:prSet presAssocID="{9CA6EE58-E885-48E8-8F33-FF601CB95714}" presName="space" presStyleCnt="0"/>
      <dgm:spPr/>
    </dgm:pt>
    <dgm:pt modelId="{B1EA0F29-AAAA-4E22-A481-894481A8219E}" type="pres">
      <dgm:prSet presAssocID="{6E6A401E-5590-4714-A0FE-82D33B577F9D}" presName="composite" presStyleCnt="0"/>
      <dgm:spPr/>
    </dgm:pt>
    <dgm:pt modelId="{47822C01-BD3C-4499-8A15-AC44B894E543}" type="pres">
      <dgm:prSet presAssocID="{6E6A401E-5590-4714-A0FE-82D33B577F9D}" presName="parTx" presStyleLbl="alignNode1" presStyleIdx="2" presStyleCnt="3">
        <dgm:presLayoutVars>
          <dgm:chMax val="0"/>
          <dgm:chPref val="0"/>
          <dgm:bulletEnabled val="1"/>
        </dgm:presLayoutVars>
      </dgm:prSet>
      <dgm:spPr/>
      <dgm:t>
        <a:bodyPr/>
        <a:lstStyle/>
        <a:p>
          <a:endParaRPr lang="en-US"/>
        </a:p>
      </dgm:t>
    </dgm:pt>
    <dgm:pt modelId="{A2285E45-8C3A-478D-895E-D0F2E1631B00}" type="pres">
      <dgm:prSet presAssocID="{6E6A401E-5590-4714-A0FE-82D33B577F9D}" presName="desTx" presStyleLbl="alignAccFollowNode1" presStyleIdx="2" presStyleCnt="3">
        <dgm:presLayoutVars>
          <dgm:bulletEnabled val="1"/>
        </dgm:presLayoutVars>
      </dgm:prSet>
      <dgm:spPr/>
      <dgm:t>
        <a:bodyPr/>
        <a:lstStyle/>
        <a:p>
          <a:endParaRPr lang="en-US"/>
        </a:p>
      </dgm:t>
    </dgm:pt>
  </dgm:ptLst>
  <dgm:cxnLst>
    <dgm:cxn modelId="{40E4AF7B-1366-4549-B283-5EF62AC58749}" srcId="{F833B71A-1E7F-4051-8C98-2952FA42DDF0}" destId="{1FDA80C6-5513-4DD1-990C-039EFD65477A}" srcOrd="1" destOrd="0" parTransId="{DD754922-96AD-46D5-8250-516692153A7A}" sibTransId="{FD5629C4-E035-445D-BE6E-D755F4A11605}"/>
    <dgm:cxn modelId="{16698497-8876-4154-B47F-4886ADF44262}" type="presOf" srcId="{801F9BBA-49E7-4027-B2B3-A025F2F4695F}" destId="{A2285E45-8C3A-478D-895E-D0F2E1631B00}" srcOrd="0" destOrd="0" presId="urn:microsoft.com/office/officeart/2005/8/layout/hList1"/>
    <dgm:cxn modelId="{3FFC217B-8533-4AFF-9F05-825056F3ECCF}" srcId="{EFF68072-D712-46F7-9823-8130F7AC95C3}" destId="{7C5C0E97-5BA7-4A7F-8451-1875DB538D5A}" srcOrd="2" destOrd="0" parTransId="{0F6F13C9-7FBB-479A-9AED-88C9E5FB3E7E}" sibTransId="{4A0FDDD8-6DAC-418D-A9FE-E3E08097F784}"/>
    <dgm:cxn modelId="{FAC63113-9280-4337-A14B-8D6DD8DDE45B}" srcId="{6E6A401E-5590-4714-A0FE-82D33B577F9D}" destId="{801F9BBA-49E7-4027-B2B3-A025F2F4695F}" srcOrd="0" destOrd="0" parTransId="{F0689785-003B-45F7-8C9E-EDDB869BF634}" sibTransId="{B28D602E-BB9B-4AD4-B01C-00B0C5086AFC}"/>
    <dgm:cxn modelId="{5457AF21-99D8-458F-B904-4EAC6EDC7417}" type="presOf" srcId="{1FDA80C6-5513-4DD1-990C-039EFD65477A}" destId="{E903D4B4-EF71-4E4D-9BD5-0AE9001A3971}" srcOrd="0" destOrd="4" presId="urn:microsoft.com/office/officeart/2005/8/layout/hList1"/>
    <dgm:cxn modelId="{B0CE2237-93D0-4EDF-A524-041D4ACE5CC9}" type="presOf" srcId="{469A8272-334F-4661-9192-7B4F5A766BF9}" destId="{477176F3-1702-4606-83DA-99A2A6EE14E4}" srcOrd="0" destOrd="1" presId="urn:microsoft.com/office/officeart/2005/8/layout/hList1"/>
    <dgm:cxn modelId="{023A3ED8-95D9-4595-9587-65740A34A3E6}" srcId="{C56B8E9D-887A-424D-96AD-8714C88A74E3}" destId="{6F512D5E-B447-46C5-8220-7A015D4FA114}" srcOrd="1" destOrd="0" parTransId="{35671C8C-376C-4520-B09D-99B269D684D3}" sibTransId="{9CA6EE58-E885-48E8-8F33-FF601CB95714}"/>
    <dgm:cxn modelId="{ED6404DF-8501-4AB6-8077-6712CB1FAE32}" type="presOf" srcId="{C3E4290B-15D3-4274-9536-8EB216E7168E}" destId="{E903D4B4-EF71-4E4D-9BD5-0AE9001A3971}" srcOrd="0" destOrd="1" presId="urn:microsoft.com/office/officeart/2005/8/layout/hList1"/>
    <dgm:cxn modelId="{31E86493-66BE-4013-9D12-AE9835EDCD54}" type="presOf" srcId="{F833B71A-1E7F-4051-8C98-2952FA42DDF0}" destId="{8EA85158-FECE-4825-968A-2AB434C2A68F}" srcOrd="0" destOrd="0" presId="urn:microsoft.com/office/officeart/2005/8/layout/hList1"/>
    <dgm:cxn modelId="{25114270-1801-4591-9277-D93055984DC1}" srcId="{6F512D5E-B447-46C5-8220-7A015D4FA114}" destId="{469A8272-334F-4661-9192-7B4F5A766BF9}" srcOrd="1" destOrd="0" parTransId="{037171CE-A15A-44EA-8014-ACC5AEFDD08D}" sibTransId="{67F691CD-BC31-467A-9A34-EB27345F60A4}"/>
    <dgm:cxn modelId="{A2435484-5CD3-4AE6-A33A-013E82172E7B}" srcId="{EFF68072-D712-46F7-9823-8130F7AC95C3}" destId="{C3E4290B-15D3-4274-9536-8EB216E7168E}" srcOrd="0" destOrd="0" parTransId="{4EF977CE-AA0E-42DC-A6BE-E8B13A69A09D}" sibTransId="{43967335-9DFB-43FE-B9B4-C5DD4473E17D}"/>
    <dgm:cxn modelId="{58E36184-EC74-4EDE-8E75-1080A00DB745}" type="presOf" srcId="{6F512D5E-B447-46C5-8220-7A015D4FA114}" destId="{41FF224A-39DB-4B1E-B55B-3FADF764AB94}" srcOrd="0" destOrd="0" presId="urn:microsoft.com/office/officeart/2005/8/layout/hList1"/>
    <dgm:cxn modelId="{5033BA04-AD59-4F57-B6BF-9E44FD753BD7}" srcId="{6F512D5E-B447-46C5-8220-7A015D4FA114}" destId="{09F479D0-467F-4594-AB09-F3586A3FC936}" srcOrd="2" destOrd="0" parTransId="{39716A8E-F0CF-4B98-B140-B75CAFBCB04F}" sibTransId="{802F8F3F-1239-4D0A-B68E-564B91E2637F}"/>
    <dgm:cxn modelId="{C2CF647B-7DFF-4237-97AB-4193F301682D}" type="presOf" srcId="{09F479D0-467F-4594-AB09-F3586A3FC936}" destId="{477176F3-1702-4606-83DA-99A2A6EE14E4}" srcOrd="0" destOrd="2" presId="urn:microsoft.com/office/officeart/2005/8/layout/hList1"/>
    <dgm:cxn modelId="{6955C32F-2772-4148-AC3C-B0F9F5D135BB}" srcId="{C56B8E9D-887A-424D-96AD-8714C88A74E3}" destId="{6E6A401E-5590-4714-A0FE-82D33B577F9D}" srcOrd="2" destOrd="0" parTransId="{7262B684-0910-4898-B1B0-B0342778A345}" sibTransId="{3DFC2561-FDC8-4EE9-9DA9-DF213C1A518E}"/>
    <dgm:cxn modelId="{BA48BA04-E390-4602-8DE4-26FCDC5AB34B}" type="presOf" srcId="{6E6A401E-5590-4714-A0FE-82D33B577F9D}" destId="{47822C01-BD3C-4499-8A15-AC44B894E543}" srcOrd="0" destOrd="0" presId="urn:microsoft.com/office/officeart/2005/8/layout/hList1"/>
    <dgm:cxn modelId="{1E12F1CA-547E-47FA-B20C-01BD45AF48B2}" srcId="{6F512D5E-B447-46C5-8220-7A015D4FA114}" destId="{861C4715-EC03-4D33-9644-6F6D3FF65252}" srcOrd="0" destOrd="0" parTransId="{F75A43CD-0945-4D5F-BFAF-4944F5290B78}" sibTransId="{66C35AE2-32D5-4F10-A9EB-DC354BB8D2BB}"/>
    <dgm:cxn modelId="{BF236DFF-552A-4731-BD82-B60DADBCF48D}" type="presOf" srcId="{D0F34215-182E-4E74-9A86-7E859066D3CB}" destId="{477176F3-1702-4606-83DA-99A2A6EE14E4}" srcOrd="0" destOrd="3" presId="urn:microsoft.com/office/officeart/2005/8/layout/hList1"/>
    <dgm:cxn modelId="{02AB5659-EB85-4125-BC99-3570B0E7F1AB}" type="presOf" srcId="{C56B8E9D-887A-424D-96AD-8714C88A74E3}" destId="{C70846D8-A020-4AE8-B4C7-3A68A85E53D3}" srcOrd="0" destOrd="0" presId="urn:microsoft.com/office/officeart/2005/8/layout/hList1"/>
    <dgm:cxn modelId="{6E3E5610-0322-491D-9C1A-6D1E388F1EA6}" srcId="{F833B71A-1E7F-4051-8C98-2952FA42DDF0}" destId="{EFF68072-D712-46F7-9823-8130F7AC95C3}" srcOrd="0" destOrd="0" parTransId="{B80663BA-68F7-4969-A588-F7A4E7FDA0FD}" sibTransId="{3D7BDDF9-5B3D-42FD-9A77-48446A90B41D}"/>
    <dgm:cxn modelId="{5C69EFB4-28BF-45FA-8AC3-C2C8B6F6F81D}" srcId="{EFF68072-D712-46F7-9823-8130F7AC95C3}" destId="{CA884D85-3CDC-469E-B231-E5A006084E25}" srcOrd="1" destOrd="0" parTransId="{662DD4C6-7342-4C94-98BB-F748F0072860}" sibTransId="{4CFBD347-F70A-4D3C-8C53-20B97D94E3AF}"/>
    <dgm:cxn modelId="{579EDB3D-0038-4F9E-B39D-3C76890C966D}" srcId="{C56B8E9D-887A-424D-96AD-8714C88A74E3}" destId="{F833B71A-1E7F-4051-8C98-2952FA42DDF0}" srcOrd="0" destOrd="0" parTransId="{B248A62C-F682-4320-9130-FF6492CF3A64}" sibTransId="{C4F69DF1-0A47-40FB-B091-5D72008F7929}"/>
    <dgm:cxn modelId="{D0B3106E-81E5-42C9-BFBB-B52C62A35885}" type="presOf" srcId="{EFF68072-D712-46F7-9823-8130F7AC95C3}" destId="{E903D4B4-EF71-4E4D-9BD5-0AE9001A3971}" srcOrd="0" destOrd="0" presId="urn:microsoft.com/office/officeart/2005/8/layout/hList1"/>
    <dgm:cxn modelId="{634B4163-7C13-417A-AA33-06CE3C27833F}" type="presOf" srcId="{861C4715-EC03-4D33-9644-6F6D3FF65252}" destId="{477176F3-1702-4606-83DA-99A2A6EE14E4}" srcOrd="0" destOrd="0" presId="urn:microsoft.com/office/officeart/2005/8/layout/hList1"/>
    <dgm:cxn modelId="{0D17BF01-3862-4586-B21E-6952030AA644}" type="presOf" srcId="{7C5C0E97-5BA7-4A7F-8451-1875DB538D5A}" destId="{E903D4B4-EF71-4E4D-9BD5-0AE9001A3971}" srcOrd="0" destOrd="3" presId="urn:microsoft.com/office/officeart/2005/8/layout/hList1"/>
    <dgm:cxn modelId="{DAE5B4C2-AF0C-474A-B534-363A76A30096}" srcId="{6F512D5E-B447-46C5-8220-7A015D4FA114}" destId="{D0F34215-182E-4E74-9A86-7E859066D3CB}" srcOrd="3" destOrd="0" parTransId="{DBEE2C08-E3BB-4079-8C31-B3DD9E26FA8B}" sibTransId="{8CAC4389-F920-4130-A6EB-32CB6283E32F}"/>
    <dgm:cxn modelId="{B0A78795-BDF7-47CC-8268-0C1DBE56FAB9}" type="presOf" srcId="{CA884D85-3CDC-469E-B231-E5A006084E25}" destId="{E903D4B4-EF71-4E4D-9BD5-0AE9001A3971}" srcOrd="0" destOrd="2" presId="urn:microsoft.com/office/officeart/2005/8/layout/hList1"/>
    <dgm:cxn modelId="{ACFEFA99-2F4C-45C4-9BC9-9E5601891B3B}" type="presParOf" srcId="{C70846D8-A020-4AE8-B4C7-3A68A85E53D3}" destId="{BF2D9376-3CFF-4E71-BC6F-B838AADFE883}" srcOrd="0" destOrd="0" presId="urn:microsoft.com/office/officeart/2005/8/layout/hList1"/>
    <dgm:cxn modelId="{2B5199F5-B92D-4603-B3D7-27DD1FF4B282}" type="presParOf" srcId="{BF2D9376-3CFF-4E71-BC6F-B838AADFE883}" destId="{8EA85158-FECE-4825-968A-2AB434C2A68F}" srcOrd="0" destOrd="0" presId="urn:microsoft.com/office/officeart/2005/8/layout/hList1"/>
    <dgm:cxn modelId="{FF2D5600-4DE5-4CC6-86C5-94D73BA7F008}" type="presParOf" srcId="{BF2D9376-3CFF-4E71-BC6F-B838AADFE883}" destId="{E903D4B4-EF71-4E4D-9BD5-0AE9001A3971}" srcOrd="1" destOrd="0" presId="urn:microsoft.com/office/officeart/2005/8/layout/hList1"/>
    <dgm:cxn modelId="{3428AEA6-6DDB-4410-9487-A345E843D59B}" type="presParOf" srcId="{C70846D8-A020-4AE8-B4C7-3A68A85E53D3}" destId="{AF1E7BD6-4588-416D-8365-23779C0ACCBF}" srcOrd="1" destOrd="0" presId="urn:microsoft.com/office/officeart/2005/8/layout/hList1"/>
    <dgm:cxn modelId="{3D40ADF7-B1CC-4FC4-A7C5-C5BE67DB638B}" type="presParOf" srcId="{C70846D8-A020-4AE8-B4C7-3A68A85E53D3}" destId="{4FFA56FF-4306-4BC5-BFA6-C618D9A67FFD}" srcOrd="2" destOrd="0" presId="urn:microsoft.com/office/officeart/2005/8/layout/hList1"/>
    <dgm:cxn modelId="{EEDBD5FD-5F3F-489B-A43F-2B5A0283EBE7}" type="presParOf" srcId="{4FFA56FF-4306-4BC5-BFA6-C618D9A67FFD}" destId="{41FF224A-39DB-4B1E-B55B-3FADF764AB94}" srcOrd="0" destOrd="0" presId="urn:microsoft.com/office/officeart/2005/8/layout/hList1"/>
    <dgm:cxn modelId="{150D6137-103C-4A92-A18D-A61CDD0458AD}" type="presParOf" srcId="{4FFA56FF-4306-4BC5-BFA6-C618D9A67FFD}" destId="{477176F3-1702-4606-83DA-99A2A6EE14E4}" srcOrd="1" destOrd="0" presId="urn:microsoft.com/office/officeart/2005/8/layout/hList1"/>
    <dgm:cxn modelId="{66A54FCF-D10C-40DB-A8DC-A57825049B92}" type="presParOf" srcId="{C70846D8-A020-4AE8-B4C7-3A68A85E53D3}" destId="{FC80418D-18B6-466C-90E8-42F67BF88578}" srcOrd="3" destOrd="0" presId="urn:microsoft.com/office/officeart/2005/8/layout/hList1"/>
    <dgm:cxn modelId="{67F43CEA-FED8-41E3-8107-A82BF65436A9}" type="presParOf" srcId="{C70846D8-A020-4AE8-B4C7-3A68A85E53D3}" destId="{B1EA0F29-AAAA-4E22-A481-894481A8219E}" srcOrd="4" destOrd="0" presId="urn:microsoft.com/office/officeart/2005/8/layout/hList1"/>
    <dgm:cxn modelId="{CA1405F0-3583-43A8-9DDD-50B2F4BED2AC}" type="presParOf" srcId="{B1EA0F29-AAAA-4E22-A481-894481A8219E}" destId="{47822C01-BD3C-4499-8A15-AC44B894E543}" srcOrd="0" destOrd="0" presId="urn:microsoft.com/office/officeart/2005/8/layout/hList1"/>
    <dgm:cxn modelId="{2D9F6BFC-31AD-47FE-8760-00D86E439BEA}" type="presParOf" srcId="{B1EA0F29-AAAA-4E22-A481-894481A8219E}" destId="{A2285E45-8C3A-478D-895E-D0F2E1631B0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56B8E9D-887A-424D-96AD-8714C88A74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833B71A-1E7F-4051-8C98-2952FA42DDF0}">
      <dgm:prSet phldrT="[Text]"/>
      <dgm:spPr/>
      <dgm:t>
        <a:bodyPr/>
        <a:lstStyle/>
        <a:p>
          <a:r>
            <a:rPr lang="en-US" b="1" dirty="0" smtClean="0"/>
            <a:t>Help Clients Set Up Email Accounts</a:t>
          </a:r>
          <a:endParaRPr lang="en-US" b="1" dirty="0"/>
        </a:p>
      </dgm:t>
    </dgm:pt>
    <dgm:pt modelId="{B248A62C-F682-4320-9130-FF6492CF3A64}" type="parTrans" cxnId="{579EDB3D-0038-4F9E-B39D-3C76890C966D}">
      <dgm:prSet/>
      <dgm:spPr/>
      <dgm:t>
        <a:bodyPr/>
        <a:lstStyle/>
        <a:p>
          <a:endParaRPr lang="en-US"/>
        </a:p>
      </dgm:t>
    </dgm:pt>
    <dgm:pt modelId="{C4F69DF1-0A47-40FB-B091-5D72008F7929}" type="sibTrans" cxnId="{579EDB3D-0038-4F9E-B39D-3C76890C966D}">
      <dgm:prSet/>
      <dgm:spPr/>
      <dgm:t>
        <a:bodyPr/>
        <a:lstStyle/>
        <a:p>
          <a:endParaRPr lang="en-US"/>
        </a:p>
      </dgm:t>
    </dgm:pt>
    <dgm:pt modelId="{6F512D5E-B447-46C5-8220-7A015D4FA114}">
      <dgm:prSet/>
      <dgm:spPr/>
      <dgm:t>
        <a:bodyPr/>
        <a:lstStyle/>
        <a:p>
          <a:r>
            <a:rPr lang="en-US" b="1" dirty="0" smtClean="0"/>
            <a:t>Educate Clients on Other ways to Submit Applications</a:t>
          </a:r>
        </a:p>
      </dgm:t>
    </dgm:pt>
    <dgm:pt modelId="{35671C8C-376C-4520-B09D-99B269D684D3}" type="parTrans" cxnId="{023A3ED8-95D9-4595-9587-65740A34A3E6}">
      <dgm:prSet/>
      <dgm:spPr/>
      <dgm:t>
        <a:bodyPr/>
        <a:lstStyle/>
        <a:p>
          <a:endParaRPr lang="en-US"/>
        </a:p>
      </dgm:t>
    </dgm:pt>
    <dgm:pt modelId="{9CA6EE58-E885-48E8-8F33-FF601CB95714}" type="sibTrans" cxnId="{023A3ED8-95D9-4595-9587-65740A34A3E6}">
      <dgm:prSet/>
      <dgm:spPr/>
      <dgm:t>
        <a:bodyPr/>
        <a:lstStyle/>
        <a:p>
          <a:endParaRPr lang="en-US"/>
        </a:p>
      </dgm:t>
    </dgm:pt>
    <dgm:pt modelId="{6E6A401E-5590-4714-A0FE-82D33B577F9D}">
      <dgm:prSet/>
      <dgm:spPr/>
      <dgm:t>
        <a:bodyPr/>
        <a:lstStyle/>
        <a:p>
          <a:r>
            <a:rPr lang="en-US" b="1" dirty="0" smtClean="0"/>
            <a:t>Educate Clients on Other ways to manage benefits</a:t>
          </a:r>
        </a:p>
      </dgm:t>
    </dgm:pt>
    <dgm:pt modelId="{7262B684-0910-4898-B1B0-B0342778A345}" type="parTrans" cxnId="{6955C32F-2772-4148-AC3C-B0F9F5D135BB}">
      <dgm:prSet/>
      <dgm:spPr/>
      <dgm:t>
        <a:bodyPr/>
        <a:lstStyle/>
        <a:p>
          <a:endParaRPr lang="en-US"/>
        </a:p>
      </dgm:t>
    </dgm:pt>
    <dgm:pt modelId="{3DFC2561-FDC8-4EE9-9DA9-DF213C1A518E}" type="sibTrans" cxnId="{6955C32F-2772-4148-AC3C-B0F9F5D135BB}">
      <dgm:prSet/>
      <dgm:spPr/>
      <dgm:t>
        <a:bodyPr/>
        <a:lstStyle/>
        <a:p>
          <a:endParaRPr lang="en-US"/>
        </a:p>
      </dgm:t>
    </dgm:pt>
    <dgm:pt modelId="{861C4715-EC03-4D33-9644-6F6D3FF65252}">
      <dgm:prSet custT="1"/>
      <dgm:spPr>
        <a:ln>
          <a:solidFill>
            <a:schemeClr val="tx1">
              <a:alpha val="90000"/>
            </a:schemeClr>
          </a:solidFill>
        </a:ln>
      </dgm:spPr>
      <dgm:t>
        <a:bodyPr/>
        <a:lstStyle/>
        <a:p>
          <a:r>
            <a:rPr lang="en-US" sz="2000" dirty="0" smtClean="0"/>
            <a:t>In-Person</a:t>
          </a:r>
        </a:p>
      </dgm:t>
    </dgm:pt>
    <dgm:pt modelId="{F75A43CD-0945-4D5F-BFAF-4944F5290B78}" type="parTrans" cxnId="{1E12F1CA-547E-47FA-B20C-01BD45AF48B2}">
      <dgm:prSet/>
      <dgm:spPr/>
      <dgm:t>
        <a:bodyPr/>
        <a:lstStyle/>
        <a:p>
          <a:endParaRPr lang="en-US"/>
        </a:p>
      </dgm:t>
    </dgm:pt>
    <dgm:pt modelId="{66C35AE2-32D5-4F10-A9EB-DC354BB8D2BB}" type="sibTrans" cxnId="{1E12F1CA-547E-47FA-B20C-01BD45AF48B2}">
      <dgm:prSet/>
      <dgm:spPr/>
      <dgm:t>
        <a:bodyPr/>
        <a:lstStyle/>
        <a:p>
          <a:endParaRPr lang="en-US"/>
        </a:p>
      </dgm:t>
    </dgm:pt>
    <dgm:pt modelId="{EFF68072-D712-46F7-9823-8130F7AC95C3}">
      <dgm:prSet custT="1"/>
      <dgm:spPr>
        <a:ln>
          <a:solidFill>
            <a:schemeClr val="tx1">
              <a:alpha val="90000"/>
            </a:schemeClr>
          </a:solidFill>
        </a:ln>
      </dgm:spPr>
      <dgm:t>
        <a:bodyPr/>
        <a:lstStyle/>
        <a:p>
          <a:r>
            <a:rPr lang="en-US" sz="1800" dirty="0" smtClean="0"/>
            <a:t>Ensure clients know how to access their accounts so they can use them for multi-factor verification</a:t>
          </a:r>
        </a:p>
      </dgm:t>
    </dgm:pt>
    <dgm:pt modelId="{B80663BA-68F7-4969-A588-F7A4E7FDA0FD}" type="parTrans" cxnId="{6E3E5610-0322-491D-9C1A-6D1E388F1EA6}">
      <dgm:prSet/>
      <dgm:spPr/>
      <dgm:t>
        <a:bodyPr/>
        <a:lstStyle/>
        <a:p>
          <a:endParaRPr lang="en-US"/>
        </a:p>
      </dgm:t>
    </dgm:pt>
    <dgm:pt modelId="{3D7BDDF9-5B3D-42FD-9A77-48446A90B41D}" type="sibTrans" cxnId="{6E3E5610-0322-491D-9C1A-6D1E388F1EA6}">
      <dgm:prSet/>
      <dgm:spPr/>
      <dgm:t>
        <a:bodyPr/>
        <a:lstStyle/>
        <a:p>
          <a:endParaRPr lang="en-US"/>
        </a:p>
      </dgm:t>
    </dgm:pt>
    <dgm:pt modelId="{D0F34215-182E-4E74-9A86-7E859066D3CB}">
      <dgm:prSet/>
      <dgm:spPr>
        <a:ln>
          <a:solidFill>
            <a:schemeClr val="tx1">
              <a:alpha val="90000"/>
            </a:schemeClr>
          </a:solidFill>
        </a:ln>
      </dgm:spPr>
      <dgm:t>
        <a:bodyPr/>
        <a:lstStyle/>
        <a:p>
          <a:endParaRPr lang="en-US" sz="1600" dirty="0" smtClean="0"/>
        </a:p>
      </dgm:t>
    </dgm:pt>
    <dgm:pt modelId="{DBEE2C08-E3BB-4079-8C31-B3DD9E26FA8B}" type="parTrans" cxnId="{DAE5B4C2-AF0C-474A-B534-363A76A30096}">
      <dgm:prSet/>
      <dgm:spPr/>
      <dgm:t>
        <a:bodyPr/>
        <a:lstStyle/>
        <a:p>
          <a:endParaRPr lang="en-US"/>
        </a:p>
      </dgm:t>
    </dgm:pt>
    <dgm:pt modelId="{8CAC4389-F920-4130-A6EB-32CB6283E32F}" type="sibTrans" cxnId="{DAE5B4C2-AF0C-474A-B534-363A76A30096}">
      <dgm:prSet/>
      <dgm:spPr/>
      <dgm:t>
        <a:bodyPr/>
        <a:lstStyle/>
        <a:p>
          <a:endParaRPr lang="en-US"/>
        </a:p>
      </dgm:t>
    </dgm:pt>
    <dgm:pt modelId="{801F9BBA-49E7-4027-B2B3-A025F2F4695F}">
      <dgm:prSet custT="1"/>
      <dgm:spPr>
        <a:ln>
          <a:solidFill>
            <a:schemeClr val="tx1">
              <a:alpha val="90000"/>
            </a:schemeClr>
          </a:solidFill>
        </a:ln>
      </dgm:spPr>
      <dgm:t>
        <a:bodyPr/>
        <a:lstStyle/>
        <a:p>
          <a:r>
            <a:rPr lang="en-US" sz="2000" dirty="0" smtClean="0"/>
            <a:t>Checking EBT Card Balance</a:t>
          </a:r>
        </a:p>
      </dgm:t>
    </dgm:pt>
    <dgm:pt modelId="{F0689785-003B-45F7-8C9E-EDDB869BF634}" type="parTrans" cxnId="{FAC63113-9280-4337-A14B-8D6DD8DDE45B}">
      <dgm:prSet/>
      <dgm:spPr/>
      <dgm:t>
        <a:bodyPr/>
        <a:lstStyle/>
        <a:p>
          <a:endParaRPr lang="en-US"/>
        </a:p>
      </dgm:t>
    </dgm:pt>
    <dgm:pt modelId="{B28D602E-BB9B-4AD4-B01C-00B0C5086AFC}" type="sibTrans" cxnId="{FAC63113-9280-4337-A14B-8D6DD8DDE45B}">
      <dgm:prSet/>
      <dgm:spPr/>
      <dgm:t>
        <a:bodyPr/>
        <a:lstStyle/>
        <a:p>
          <a:endParaRPr lang="en-US"/>
        </a:p>
      </dgm:t>
    </dgm:pt>
    <dgm:pt modelId="{09F479D0-467F-4594-AB09-F3586A3FC936}">
      <dgm:prSet/>
      <dgm:spPr>
        <a:ln>
          <a:solidFill>
            <a:schemeClr val="tx1">
              <a:alpha val="90000"/>
            </a:schemeClr>
          </a:solidFill>
        </a:ln>
      </dgm:spPr>
      <dgm:t>
        <a:bodyPr/>
        <a:lstStyle/>
        <a:p>
          <a:endParaRPr lang="en-US" sz="1600" dirty="0" smtClean="0"/>
        </a:p>
      </dgm:t>
    </dgm:pt>
    <dgm:pt modelId="{39716A8E-F0CF-4B98-B140-B75CAFBCB04F}" type="parTrans" cxnId="{5033BA04-AD59-4F57-B6BF-9E44FD753BD7}">
      <dgm:prSet/>
      <dgm:spPr/>
      <dgm:t>
        <a:bodyPr/>
        <a:lstStyle/>
        <a:p>
          <a:endParaRPr lang="en-US"/>
        </a:p>
      </dgm:t>
    </dgm:pt>
    <dgm:pt modelId="{802F8F3F-1239-4D0A-B68E-564B91E2637F}" type="sibTrans" cxnId="{5033BA04-AD59-4F57-B6BF-9E44FD753BD7}">
      <dgm:prSet/>
      <dgm:spPr/>
      <dgm:t>
        <a:bodyPr/>
        <a:lstStyle/>
        <a:p>
          <a:endParaRPr lang="en-US"/>
        </a:p>
      </dgm:t>
    </dgm:pt>
    <dgm:pt modelId="{255CFC56-2B23-4059-AD03-B78ED606FE3A}">
      <dgm:prSet custT="1"/>
      <dgm:spPr>
        <a:ln>
          <a:solidFill>
            <a:schemeClr val="tx1">
              <a:alpha val="90000"/>
            </a:schemeClr>
          </a:solidFill>
        </a:ln>
      </dgm:spPr>
      <dgm:t>
        <a:bodyPr/>
        <a:lstStyle/>
        <a:p>
          <a:r>
            <a:rPr lang="en-US" sz="1800" dirty="0" smtClean="0"/>
            <a:t>Check with your agency regarding potential ethical or legal concerns with accessing or helping clients to access their email accounts</a:t>
          </a:r>
        </a:p>
      </dgm:t>
    </dgm:pt>
    <dgm:pt modelId="{C6239BD6-3C1A-475D-AE45-E48398663C25}" type="parTrans" cxnId="{7ABD4AC4-56EB-48EC-AC23-83185957E5E3}">
      <dgm:prSet/>
      <dgm:spPr/>
      <dgm:t>
        <a:bodyPr/>
        <a:lstStyle/>
        <a:p>
          <a:endParaRPr lang="en-US"/>
        </a:p>
      </dgm:t>
    </dgm:pt>
    <dgm:pt modelId="{4EAEAB15-813F-4093-87F5-B9B68BD63A92}" type="sibTrans" cxnId="{7ABD4AC4-56EB-48EC-AC23-83185957E5E3}">
      <dgm:prSet/>
      <dgm:spPr/>
      <dgm:t>
        <a:bodyPr/>
        <a:lstStyle/>
        <a:p>
          <a:endParaRPr lang="en-US"/>
        </a:p>
      </dgm:t>
    </dgm:pt>
    <dgm:pt modelId="{A349EF80-68CC-4950-A816-7AC58EDE8430}">
      <dgm:prSet custT="1"/>
      <dgm:spPr>
        <a:ln>
          <a:solidFill>
            <a:schemeClr val="tx1">
              <a:alpha val="90000"/>
            </a:schemeClr>
          </a:solidFill>
        </a:ln>
      </dgm:spPr>
      <dgm:t>
        <a:bodyPr/>
        <a:lstStyle/>
        <a:p>
          <a:r>
            <a:rPr lang="en-US" sz="2000" dirty="0" smtClean="0"/>
            <a:t>IDHS Help Line</a:t>
          </a:r>
        </a:p>
      </dgm:t>
    </dgm:pt>
    <dgm:pt modelId="{2EE6A76D-22AE-45B3-9569-21F4D6617A3C}" type="parTrans" cxnId="{906043B4-1BA3-4CA1-821B-7A40F67BE339}">
      <dgm:prSet/>
      <dgm:spPr/>
      <dgm:t>
        <a:bodyPr/>
        <a:lstStyle/>
        <a:p>
          <a:endParaRPr lang="en-US"/>
        </a:p>
      </dgm:t>
    </dgm:pt>
    <dgm:pt modelId="{19ECD233-2EA1-4CD0-BF21-7A60BF9A7E5B}" type="sibTrans" cxnId="{906043B4-1BA3-4CA1-821B-7A40F67BE339}">
      <dgm:prSet/>
      <dgm:spPr/>
      <dgm:t>
        <a:bodyPr/>
        <a:lstStyle/>
        <a:p>
          <a:endParaRPr lang="en-US"/>
        </a:p>
      </dgm:t>
    </dgm:pt>
    <dgm:pt modelId="{90A23965-BAD4-48D7-9321-D110843A5DC7}">
      <dgm:prSet custT="1"/>
      <dgm:spPr>
        <a:ln>
          <a:solidFill>
            <a:schemeClr val="tx1">
              <a:alpha val="90000"/>
            </a:schemeClr>
          </a:solidFill>
        </a:ln>
      </dgm:spPr>
      <dgm:t>
        <a:bodyPr/>
        <a:lstStyle/>
        <a:p>
          <a:r>
            <a:rPr lang="en-US" sz="2000" dirty="0" smtClean="0"/>
            <a:t>Assisters</a:t>
          </a:r>
        </a:p>
      </dgm:t>
    </dgm:pt>
    <dgm:pt modelId="{5B10E399-126E-41E1-A7EA-52F8AC43F98C}" type="parTrans" cxnId="{6F6D2D36-2B53-45E0-AB04-5956612C672C}">
      <dgm:prSet/>
      <dgm:spPr/>
      <dgm:t>
        <a:bodyPr/>
        <a:lstStyle/>
        <a:p>
          <a:endParaRPr lang="en-US"/>
        </a:p>
      </dgm:t>
    </dgm:pt>
    <dgm:pt modelId="{0FDC6214-65FE-4476-A9D2-0F3ABCD3E7FC}" type="sibTrans" cxnId="{6F6D2D36-2B53-45E0-AB04-5956612C672C}">
      <dgm:prSet/>
      <dgm:spPr/>
      <dgm:t>
        <a:bodyPr/>
        <a:lstStyle/>
        <a:p>
          <a:endParaRPr lang="en-US"/>
        </a:p>
      </dgm:t>
    </dgm:pt>
    <dgm:pt modelId="{FCEA518B-53A8-43D0-B0F1-D4D5FC0D1571}">
      <dgm:prSet custT="1"/>
      <dgm:spPr>
        <a:ln>
          <a:solidFill>
            <a:schemeClr val="tx1">
              <a:alpha val="90000"/>
            </a:schemeClr>
          </a:solidFill>
        </a:ln>
      </dgm:spPr>
      <dgm:t>
        <a:bodyPr/>
        <a:lstStyle/>
        <a:p>
          <a:r>
            <a:rPr lang="en-US" sz="2000" dirty="0" smtClean="0"/>
            <a:t>Checking RIN Status</a:t>
          </a:r>
        </a:p>
      </dgm:t>
    </dgm:pt>
    <dgm:pt modelId="{7E7A9D3E-629A-45FD-9E9A-822DEB450C86}" type="parTrans" cxnId="{56C12B2E-ACFF-42AC-BE27-9F8864EA909F}">
      <dgm:prSet/>
      <dgm:spPr/>
      <dgm:t>
        <a:bodyPr/>
        <a:lstStyle/>
        <a:p>
          <a:endParaRPr lang="en-US"/>
        </a:p>
      </dgm:t>
    </dgm:pt>
    <dgm:pt modelId="{FA9CA559-876B-49D2-93D1-03EBF8695B0F}" type="sibTrans" cxnId="{56C12B2E-ACFF-42AC-BE27-9F8864EA909F}">
      <dgm:prSet/>
      <dgm:spPr/>
      <dgm:t>
        <a:bodyPr/>
        <a:lstStyle/>
        <a:p>
          <a:endParaRPr lang="en-US"/>
        </a:p>
      </dgm:t>
    </dgm:pt>
    <dgm:pt modelId="{C4EA218F-0408-4296-8E80-E9EEF511D098}">
      <dgm:prSet custT="1"/>
      <dgm:spPr>
        <a:ln>
          <a:solidFill>
            <a:schemeClr val="tx1">
              <a:alpha val="90000"/>
            </a:schemeClr>
          </a:solidFill>
        </a:ln>
      </dgm:spPr>
      <dgm:t>
        <a:bodyPr/>
        <a:lstStyle/>
        <a:p>
          <a:r>
            <a:rPr lang="en-US" sz="2000" dirty="0" smtClean="0"/>
            <a:t>Submitting documents:</a:t>
          </a:r>
        </a:p>
      </dgm:t>
    </dgm:pt>
    <dgm:pt modelId="{01E57C7E-9DC5-433D-A483-D06B5B77657F}" type="parTrans" cxnId="{9B164825-9736-4DC4-81DD-51091894DFFE}">
      <dgm:prSet/>
      <dgm:spPr/>
      <dgm:t>
        <a:bodyPr/>
        <a:lstStyle/>
        <a:p>
          <a:endParaRPr lang="en-US"/>
        </a:p>
      </dgm:t>
    </dgm:pt>
    <dgm:pt modelId="{821B2D4C-E8DB-498C-AD24-870E93DED60A}" type="sibTrans" cxnId="{9B164825-9736-4DC4-81DD-51091894DFFE}">
      <dgm:prSet/>
      <dgm:spPr/>
      <dgm:t>
        <a:bodyPr/>
        <a:lstStyle/>
        <a:p>
          <a:endParaRPr lang="en-US"/>
        </a:p>
      </dgm:t>
    </dgm:pt>
    <dgm:pt modelId="{52AEB181-FDED-41FA-B918-1444261C6416}">
      <dgm:prSet custT="1"/>
      <dgm:spPr>
        <a:ln>
          <a:solidFill>
            <a:schemeClr val="tx1">
              <a:alpha val="90000"/>
            </a:schemeClr>
          </a:solidFill>
        </a:ln>
      </dgm:spPr>
      <dgm:t>
        <a:bodyPr/>
        <a:lstStyle/>
        <a:p>
          <a:r>
            <a:rPr lang="en-US" sz="2000" dirty="0" smtClean="0"/>
            <a:t>In-Person</a:t>
          </a:r>
        </a:p>
      </dgm:t>
    </dgm:pt>
    <dgm:pt modelId="{DD6CE662-C202-4BBD-991A-4BD892261F30}" type="parTrans" cxnId="{AA7FB65A-443B-431B-8822-12B776408EEB}">
      <dgm:prSet/>
      <dgm:spPr/>
      <dgm:t>
        <a:bodyPr/>
        <a:lstStyle/>
        <a:p>
          <a:endParaRPr lang="en-US"/>
        </a:p>
      </dgm:t>
    </dgm:pt>
    <dgm:pt modelId="{FB676FE1-7CCB-4D34-AA54-3CB9D7E1A659}" type="sibTrans" cxnId="{AA7FB65A-443B-431B-8822-12B776408EEB}">
      <dgm:prSet/>
      <dgm:spPr/>
      <dgm:t>
        <a:bodyPr/>
        <a:lstStyle/>
        <a:p>
          <a:endParaRPr lang="en-US"/>
        </a:p>
      </dgm:t>
    </dgm:pt>
    <dgm:pt modelId="{60AC1AEF-AB5C-4BFC-A496-91C6261F2D69}">
      <dgm:prSet custT="1"/>
      <dgm:spPr>
        <a:ln>
          <a:solidFill>
            <a:schemeClr val="tx1">
              <a:alpha val="90000"/>
            </a:schemeClr>
          </a:solidFill>
        </a:ln>
      </dgm:spPr>
      <dgm:t>
        <a:bodyPr/>
        <a:lstStyle/>
        <a:p>
          <a:r>
            <a:rPr lang="en-US" sz="2000" dirty="0" smtClean="0"/>
            <a:t>Phone</a:t>
          </a:r>
        </a:p>
      </dgm:t>
    </dgm:pt>
    <dgm:pt modelId="{10B0B94C-CA6E-48BF-A7C0-ECC322EC6FD3}" type="parTrans" cxnId="{3C270C79-C7D7-4F71-B6AC-6AB165B96850}">
      <dgm:prSet/>
      <dgm:spPr/>
      <dgm:t>
        <a:bodyPr/>
        <a:lstStyle/>
        <a:p>
          <a:endParaRPr lang="en-US"/>
        </a:p>
      </dgm:t>
    </dgm:pt>
    <dgm:pt modelId="{B34E2500-3D52-4FCA-9550-80A0E97A1A5A}" type="sibTrans" cxnId="{3C270C79-C7D7-4F71-B6AC-6AB165B96850}">
      <dgm:prSet/>
      <dgm:spPr/>
      <dgm:t>
        <a:bodyPr/>
        <a:lstStyle/>
        <a:p>
          <a:endParaRPr lang="en-US"/>
        </a:p>
      </dgm:t>
    </dgm:pt>
    <dgm:pt modelId="{CE0073AB-FC4D-4DCB-9FDC-62D850DB458A}">
      <dgm:prSet custT="1"/>
      <dgm:spPr>
        <a:ln>
          <a:solidFill>
            <a:schemeClr val="tx1">
              <a:alpha val="90000"/>
            </a:schemeClr>
          </a:solidFill>
        </a:ln>
      </dgm:spPr>
      <dgm:t>
        <a:bodyPr/>
        <a:lstStyle/>
        <a:p>
          <a:r>
            <a:rPr lang="en-US" sz="2000" dirty="0" smtClean="0"/>
            <a:t>Fax</a:t>
          </a:r>
        </a:p>
      </dgm:t>
    </dgm:pt>
    <dgm:pt modelId="{5B02FECD-4C86-45B2-8C5F-A9506EA452BF}" type="parTrans" cxnId="{F1055230-D6F0-45ED-AC64-068C9D2909E7}">
      <dgm:prSet/>
      <dgm:spPr/>
      <dgm:t>
        <a:bodyPr/>
        <a:lstStyle/>
        <a:p>
          <a:endParaRPr lang="en-US"/>
        </a:p>
      </dgm:t>
    </dgm:pt>
    <dgm:pt modelId="{958E9074-70BC-45A7-8768-AEC324B71D85}" type="sibTrans" cxnId="{F1055230-D6F0-45ED-AC64-068C9D2909E7}">
      <dgm:prSet/>
      <dgm:spPr/>
      <dgm:t>
        <a:bodyPr/>
        <a:lstStyle/>
        <a:p>
          <a:endParaRPr lang="en-US"/>
        </a:p>
      </dgm:t>
    </dgm:pt>
    <dgm:pt modelId="{E89F43D2-E2F0-41FD-94DA-746B88283C26}">
      <dgm:prSet custT="1"/>
      <dgm:spPr>
        <a:ln>
          <a:solidFill>
            <a:schemeClr val="tx1">
              <a:alpha val="90000"/>
            </a:schemeClr>
          </a:solidFill>
        </a:ln>
      </dgm:spPr>
      <dgm:t>
        <a:bodyPr/>
        <a:lstStyle/>
        <a:p>
          <a:r>
            <a:rPr lang="en-US" sz="2000" dirty="0" smtClean="0"/>
            <a:t>Email</a:t>
          </a:r>
        </a:p>
      </dgm:t>
    </dgm:pt>
    <dgm:pt modelId="{AA142336-5273-4821-A8CA-FE3BBE27D3D5}" type="parTrans" cxnId="{3D6753E9-84EF-45CD-8BB1-7D8CE599642F}">
      <dgm:prSet/>
      <dgm:spPr/>
      <dgm:t>
        <a:bodyPr/>
        <a:lstStyle/>
        <a:p>
          <a:endParaRPr lang="en-US"/>
        </a:p>
      </dgm:t>
    </dgm:pt>
    <dgm:pt modelId="{4DEA80E2-D767-4A06-8F88-3BA44779C35E}" type="sibTrans" cxnId="{3D6753E9-84EF-45CD-8BB1-7D8CE599642F}">
      <dgm:prSet/>
      <dgm:spPr/>
      <dgm:t>
        <a:bodyPr/>
        <a:lstStyle/>
        <a:p>
          <a:endParaRPr lang="en-US"/>
        </a:p>
      </dgm:t>
    </dgm:pt>
    <dgm:pt modelId="{C70846D8-A020-4AE8-B4C7-3A68A85E53D3}" type="pres">
      <dgm:prSet presAssocID="{C56B8E9D-887A-424D-96AD-8714C88A74E3}" presName="Name0" presStyleCnt="0">
        <dgm:presLayoutVars>
          <dgm:dir/>
          <dgm:animLvl val="lvl"/>
          <dgm:resizeHandles val="exact"/>
        </dgm:presLayoutVars>
      </dgm:prSet>
      <dgm:spPr/>
      <dgm:t>
        <a:bodyPr/>
        <a:lstStyle/>
        <a:p>
          <a:endParaRPr lang="en-US"/>
        </a:p>
      </dgm:t>
    </dgm:pt>
    <dgm:pt modelId="{BF2D9376-3CFF-4E71-BC6F-B838AADFE883}" type="pres">
      <dgm:prSet presAssocID="{F833B71A-1E7F-4051-8C98-2952FA42DDF0}" presName="composite" presStyleCnt="0"/>
      <dgm:spPr/>
    </dgm:pt>
    <dgm:pt modelId="{8EA85158-FECE-4825-968A-2AB434C2A68F}" type="pres">
      <dgm:prSet presAssocID="{F833B71A-1E7F-4051-8C98-2952FA42DDF0}" presName="parTx" presStyleLbl="alignNode1" presStyleIdx="0" presStyleCnt="3">
        <dgm:presLayoutVars>
          <dgm:chMax val="0"/>
          <dgm:chPref val="0"/>
          <dgm:bulletEnabled val="1"/>
        </dgm:presLayoutVars>
      </dgm:prSet>
      <dgm:spPr/>
      <dgm:t>
        <a:bodyPr/>
        <a:lstStyle/>
        <a:p>
          <a:endParaRPr lang="en-US"/>
        </a:p>
      </dgm:t>
    </dgm:pt>
    <dgm:pt modelId="{E903D4B4-EF71-4E4D-9BD5-0AE9001A3971}" type="pres">
      <dgm:prSet presAssocID="{F833B71A-1E7F-4051-8C98-2952FA42DDF0}" presName="desTx" presStyleLbl="alignAccFollowNode1" presStyleIdx="0" presStyleCnt="3">
        <dgm:presLayoutVars>
          <dgm:bulletEnabled val="1"/>
        </dgm:presLayoutVars>
      </dgm:prSet>
      <dgm:spPr/>
      <dgm:t>
        <a:bodyPr/>
        <a:lstStyle/>
        <a:p>
          <a:endParaRPr lang="en-US"/>
        </a:p>
      </dgm:t>
    </dgm:pt>
    <dgm:pt modelId="{AF1E7BD6-4588-416D-8365-23779C0ACCBF}" type="pres">
      <dgm:prSet presAssocID="{C4F69DF1-0A47-40FB-B091-5D72008F7929}" presName="space" presStyleCnt="0"/>
      <dgm:spPr/>
    </dgm:pt>
    <dgm:pt modelId="{4FFA56FF-4306-4BC5-BFA6-C618D9A67FFD}" type="pres">
      <dgm:prSet presAssocID="{6F512D5E-B447-46C5-8220-7A015D4FA114}" presName="composite" presStyleCnt="0"/>
      <dgm:spPr/>
    </dgm:pt>
    <dgm:pt modelId="{41FF224A-39DB-4B1E-B55B-3FADF764AB94}" type="pres">
      <dgm:prSet presAssocID="{6F512D5E-B447-46C5-8220-7A015D4FA114}" presName="parTx" presStyleLbl="alignNode1" presStyleIdx="1" presStyleCnt="3">
        <dgm:presLayoutVars>
          <dgm:chMax val="0"/>
          <dgm:chPref val="0"/>
          <dgm:bulletEnabled val="1"/>
        </dgm:presLayoutVars>
      </dgm:prSet>
      <dgm:spPr/>
      <dgm:t>
        <a:bodyPr/>
        <a:lstStyle/>
        <a:p>
          <a:endParaRPr lang="en-US"/>
        </a:p>
      </dgm:t>
    </dgm:pt>
    <dgm:pt modelId="{477176F3-1702-4606-83DA-99A2A6EE14E4}" type="pres">
      <dgm:prSet presAssocID="{6F512D5E-B447-46C5-8220-7A015D4FA114}" presName="desTx" presStyleLbl="alignAccFollowNode1" presStyleIdx="1" presStyleCnt="3">
        <dgm:presLayoutVars>
          <dgm:bulletEnabled val="1"/>
        </dgm:presLayoutVars>
      </dgm:prSet>
      <dgm:spPr/>
      <dgm:t>
        <a:bodyPr/>
        <a:lstStyle/>
        <a:p>
          <a:endParaRPr lang="en-US"/>
        </a:p>
      </dgm:t>
    </dgm:pt>
    <dgm:pt modelId="{FC80418D-18B6-466C-90E8-42F67BF88578}" type="pres">
      <dgm:prSet presAssocID="{9CA6EE58-E885-48E8-8F33-FF601CB95714}" presName="space" presStyleCnt="0"/>
      <dgm:spPr/>
    </dgm:pt>
    <dgm:pt modelId="{B1EA0F29-AAAA-4E22-A481-894481A8219E}" type="pres">
      <dgm:prSet presAssocID="{6E6A401E-5590-4714-A0FE-82D33B577F9D}" presName="composite" presStyleCnt="0"/>
      <dgm:spPr/>
    </dgm:pt>
    <dgm:pt modelId="{47822C01-BD3C-4499-8A15-AC44B894E543}" type="pres">
      <dgm:prSet presAssocID="{6E6A401E-5590-4714-A0FE-82D33B577F9D}" presName="parTx" presStyleLbl="alignNode1" presStyleIdx="2" presStyleCnt="3">
        <dgm:presLayoutVars>
          <dgm:chMax val="0"/>
          <dgm:chPref val="0"/>
          <dgm:bulletEnabled val="1"/>
        </dgm:presLayoutVars>
      </dgm:prSet>
      <dgm:spPr/>
      <dgm:t>
        <a:bodyPr/>
        <a:lstStyle/>
        <a:p>
          <a:endParaRPr lang="en-US"/>
        </a:p>
      </dgm:t>
    </dgm:pt>
    <dgm:pt modelId="{A2285E45-8C3A-478D-895E-D0F2E1631B00}" type="pres">
      <dgm:prSet presAssocID="{6E6A401E-5590-4714-A0FE-82D33B577F9D}" presName="desTx" presStyleLbl="alignAccFollowNode1" presStyleIdx="2" presStyleCnt="3">
        <dgm:presLayoutVars>
          <dgm:bulletEnabled val="1"/>
        </dgm:presLayoutVars>
      </dgm:prSet>
      <dgm:spPr/>
      <dgm:t>
        <a:bodyPr/>
        <a:lstStyle/>
        <a:p>
          <a:endParaRPr lang="en-US"/>
        </a:p>
      </dgm:t>
    </dgm:pt>
  </dgm:ptLst>
  <dgm:cxnLst>
    <dgm:cxn modelId="{7ABD4AC4-56EB-48EC-AC23-83185957E5E3}" srcId="{F833B71A-1E7F-4051-8C98-2952FA42DDF0}" destId="{255CFC56-2B23-4059-AD03-B78ED606FE3A}" srcOrd="1" destOrd="0" parTransId="{C6239BD6-3C1A-475D-AE45-E48398663C25}" sibTransId="{4EAEAB15-813F-4093-87F5-B9B68BD63A92}"/>
    <dgm:cxn modelId="{56C12B2E-ACFF-42AC-BE27-9F8864EA909F}" srcId="{6E6A401E-5590-4714-A0FE-82D33B577F9D}" destId="{FCEA518B-53A8-43D0-B0F1-D4D5FC0D1571}" srcOrd="1" destOrd="0" parTransId="{7E7A9D3E-629A-45FD-9E9A-822DEB450C86}" sibTransId="{FA9CA559-876B-49D2-93D1-03EBF8695B0F}"/>
    <dgm:cxn modelId="{16698497-8876-4154-B47F-4886ADF44262}" type="presOf" srcId="{801F9BBA-49E7-4027-B2B3-A025F2F4695F}" destId="{A2285E45-8C3A-478D-895E-D0F2E1631B00}" srcOrd="0" destOrd="0" presId="urn:microsoft.com/office/officeart/2005/8/layout/hList1"/>
    <dgm:cxn modelId="{FAC63113-9280-4337-A14B-8D6DD8DDE45B}" srcId="{6E6A401E-5590-4714-A0FE-82D33B577F9D}" destId="{801F9BBA-49E7-4027-B2B3-A025F2F4695F}" srcOrd="0" destOrd="0" parTransId="{F0689785-003B-45F7-8C9E-EDDB869BF634}" sibTransId="{B28D602E-BB9B-4AD4-B01C-00B0C5086AFC}"/>
    <dgm:cxn modelId="{023A3ED8-95D9-4595-9587-65740A34A3E6}" srcId="{C56B8E9D-887A-424D-96AD-8714C88A74E3}" destId="{6F512D5E-B447-46C5-8220-7A015D4FA114}" srcOrd="1" destOrd="0" parTransId="{35671C8C-376C-4520-B09D-99B269D684D3}" sibTransId="{9CA6EE58-E885-48E8-8F33-FF601CB95714}"/>
    <dgm:cxn modelId="{906043B4-1BA3-4CA1-821B-7A40F67BE339}" srcId="{6F512D5E-B447-46C5-8220-7A015D4FA114}" destId="{A349EF80-68CC-4950-A816-7AC58EDE8430}" srcOrd="1" destOrd="0" parTransId="{2EE6A76D-22AE-45B3-9569-21F4D6617A3C}" sibTransId="{19ECD233-2EA1-4CD0-BF21-7A60BF9A7E5B}"/>
    <dgm:cxn modelId="{F999DC6E-6123-4639-A298-888970485807}" type="presOf" srcId="{E89F43D2-E2F0-41FD-94DA-746B88283C26}" destId="{A2285E45-8C3A-478D-895E-D0F2E1631B00}" srcOrd="0" destOrd="6" presId="urn:microsoft.com/office/officeart/2005/8/layout/hList1"/>
    <dgm:cxn modelId="{31E86493-66BE-4013-9D12-AE9835EDCD54}" type="presOf" srcId="{F833B71A-1E7F-4051-8C98-2952FA42DDF0}" destId="{8EA85158-FECE-4825-968A-2AB434C2A68F}" srcOrd="0" destOrd="0" presId="urn:microsoft.com/office/officeart/2005/8/layout/hList1"/>
    <dgm:cxn modelId="{5F0A5CE5-7205-4A93-88B3-E04B6221EF94}" type="presOf" srcId="{60AC1AEF-AB5C-4BFC-A496-91C6261F2D69}" destId="{A2285E45-8C3A-478D-895E-D0F2E1631B00}" srcOrd="0" destOrd="4" presId="urn:microsoft.com/office/officeart/2005/8/layout/hList1"/>
    <dgm:cxn modelId="{3CE88559-38EA-4E98-8E5D-BC631D40B456}" type="presOf" srcId="{90A23965-BAD4-48D7-9321-D110843A5DC7}" destId="{477176F3-1702-4606-83DA-99A2A6EE14E4}" srcOrd="0" destOrd="2" presId="urn:microsoft.com/office/officeart/2005/8/layout/hList1"/>
    <dgm:cxn modelId="{5033BA04-AD59-4F57-B6BF-9E44FD753BD7}" srcId="{6F512D5E-B447-46C5-8220-7A015D4FA114}" destId="{09F479D0-467F-4594-AB09-F3586A3FC936}" srcOrd="3" destOrd="0" parTransId="{39716A8E-F0CF-4B98-B140-B75CAFBCB04F}" sibTransId="{802F8F3F-1239-4D0A-B68E-564B91E2637F}"/>
    <dgm:cxn modelId="{58E36184-EC74-4EDE-8E75-1080A00DB745}" type="presOf" srcId="{6F512D5E-B447-46C5-8220-7A015D4FA114}" destId="{41FF224A-39DB-4B1E-B55B-3FADF764AB94}" srcOrd="0" destOrd="0" presId="urn:microsoft.com/office/officeart/2005/8/layout/hList1"/>
    <dgm:cxn modelId="{C2CF647B-7DFF-4237-97AB-4193F301682D}" type="presOf" srcId="{09F479D0-467F-4594-AB09-F3586A3FC936}" destId="{477176F3-1702-4606-83DA-99A2A6EE14E4}" srcOrd="0" destOrd="3" presId="urn:microsoft.com/office/officeart/2005/8/layout/hList1"/>
    <dgm:cxn modelId="{6955C32F-2772-4148-AC3C-B0F9F5D135BB}" srcId="{C56B8E9D-887A-424D-96AD-8714C88A74E3}" destId="{6E6A401E-5590-4714-A0FE-82D33B577F9D}" srcOrd="2" destOrd="0" parTransId="{7262B684-0910-4898-B1B0-B0342778A345}" sibTransId="{3DFC2561-FDC8-4EE9-9DA9-DF213C1A518E}"/>
    <dgm:cxn modelId="{4BEEC410-C1DE-4B1F-9E14-F8CCF23BD12E}" type="presOf" srcId="{CE0073AB-FC4D-4DCB-9FDC-62D850DB458A}" destId="{A2285E45-8C3A-478D-895E-D0F2E1631B00}" srcOrd="0" destOrd="5" presId="urn:microsoft.com/office/officeart/2005/8/layout/hList1"/>
    <dgm:cxn modelId="{272476D0-1C99-42B7-AAFA-91C6A7C282E9}" type="presOf" srcId="{C4EA218F-0408-4296-8E80-E9EEF511D098}" destId="{A2285E45-8C3A-478D-895E-D0F2E1631B00}" srcOrd="0" destOrd="2" presId="urn:microsoft.com/office/officeart/2005/8/layout/hList1"/>
    <dgm:cxn modelId="{87F6984C-FB58-4500-BE36-1838C6A5853E}" type="presOf" srcId="{255CFC56-2B23-4059-AD03-B78ED606FE3A}" destId="{E903D4B4-EF71-4E4D-9BD5-0AE9001A3971}" srcOrd="0" destOrd="1" presId="urn:microsoft.com/office/officeart/2005/8/layout/hList1"/>
    <dgm:cxn modelId="{BA48BA04-E390-4602-8DE4-26FCDC5AB34B}" type="presOf" srcId="{6E6A401E-5590-4714-A0FE-82D33B577F9D}" destId="{47822C01-BD3C-4499-8A15-AC44B894E543}" srcOrd="0" destOrd="0" presId="urn:microsoft.com/office/officeart/2005/8/layout/hList1"/>
    <dgm:cxn modelId="{1E12F1CA-547E-47FA-B20C-01BD45AF48B2}" srcId="{6F512D5E-B447-46C5-8220-7A015D4FA114}" destId="{861C4715-EC03-4D33-9644-6F6D3FF65252}" srcOrd="0" destOrd="0" parTransId="{F75A43CD-0945-4D5F-BFAF-4944F5290B78}" sibTransId="{66C35AE2-32D5-4F10-A9EB-DC354BB8D2BB}"/>
    <dgm:cxn modelId="{BF236DFF-552A-4731-BD82-B60DADBCF48D}" type="presOf" srcId="{D0F34215-182E-4E74-9A86-7E859066D3CB}" destId="{477176F3-1702-4606-83DA-99A2A6EE14E4}" srcOrd="0" destOrd="4" presId="urn:microsoft.com/office/officeart/2005/8/layout/hList1"/>
    <dgm:cxn modelId="{02AB5659-EB85-4125-BC99-3570B0E7F1AB}" type="presOf" srcId="{C56B8E9D-887A-424D-96AD-8714C88A74E3}" destId="{C70846D8-A020-4AE8-B4C7-3A68A85E53D3}" srcOrd="0" destOrd="0" presId="urn:microsoft.com/office/officeart/2005/8/layout/hList1"/>
    <dgm:cxn modelId="{6F6D2D36-2B53-45E0-AB04-5956612C672C}" srcId="{6F512D5E-B447-46C5-8220-7A015D4FA114}" destId="{90A23965-BAD4-48D7-9321-D110843A5DC7}" srcOrd="2" destOrd="0" parTransId="{5B10E399-126E-41E1-A7EA-52F8AC43F98C}" sibTransId="{0FDC6214-65FE-4476-A9D2-0F3ABCD3E7FC}"/>
    <dgm:cxn modelId="{6E3E5610-0322-491D-9C1A-6D1E388F1EA6}" srcId="{F833B71A-1E7F-4051-8C98-2952FA42DDF0}" destId="{EFF68072-D712-46F7-9823-8130F7AC95C3}" srcOrd="0" destOrd="0" parTransId="{B80663BA-68F7-4969-A588-F7A4E7FDA0FD}" sibTransId="{3D7BDDF9-5B3D-42FD-9A77-48446A90B41D}"/>
    <dgm:cxn modelId="{1044C3BD-50B0-4911-8F29-5A1B5F087AB0}" type="presOf" srcId="{A349EF80-68CC-4950-A816-7AC58EDE8430}" destId="{477176F3-1702-4606-83DA-99A2A6EE14E4}" srcOrd="0" destOrd="1" presId="urn:microsoft.com/office/officeart/2005/8/layout/hList1"/>
    <dgm:cxn modelId="{9B164825-9736-4DC4-81DD-51091894DFFE}" srcId="{6E6A401E-5590-4714-A0FE-82D33B577F9D}" destId="{C4EA218F-0408-4296-8E80-E9EEF511D098}" srcOrd="2" destOrd="0" parTransId="{01E57C7E-9DC5-433D-A483-D06B5B77657F}" sibTransId="{821B2D4C-E8DB-498C-AD24-870E93DED60A}"/>
    <dgm:cxn modelId="{3C270C79-C7D7-4F71-B6AC-6AB165B96850}" srcId="{C4EA218F-0408-4296-8E80-E9EEF511D098}" destId="{60AC1AEF-AB5C-4BFC-A496-91C6261F2D69}" srcOrd="1" destOrd="0" parTransId="{10B0B94C-CA6E-48BF-A7C0-ECC322EC6FD3}" sibTransId="{B34E2500-3D52-4FCA-9550-80A0E97A1A5A}"/>
    <dgm:cxn modelId="{579EDB3D-0038-4F9E-B39D-3C76890C966D}" srcId="{C56B8E9D-887A-424D-96AD-8714C88A74E3}" destId="{F833B71A-1E7F-4051-8C98-2952FA42DDF0}" srcOrd="0" destOrd="0" parTransId="{B248A62C-F682-4320-9130-FF6492CF3A64}" sibTransId="{C4F69DF1-0A47-40FB-B091-5D72008F7929}"/>
    <dgm:cxn modelId="{D0B3106E-81E5-42C9-BFBB-B52C62A35885}" type="presOf" srcId="{EFF68072-D712-46F7-9823-8130F7AC95C3}" destId="{E903D4B4-EF71-4E4D-9BD5-0AE9001A3971}" srcOrd="0" destOrd="0" presId="urn:microsoft.com/office/officeart/2005/8/layout/hList1"/>
    <dgm:cxn modelId="{3D6753E9-84EF-45CD-8BB1-7D8CE599642F}" srcId="{C4EA218F-0408-4296-8E80-E9EEF511D098}" destId="{E89F43D2-E2F0-41FD-94DA-746B88283C26}" srcOrd="3" destOrd="0" parTransId="{AA142336-5273-4821-A8CA-FE3BBE27D3D5}" sibTransId="{4DEA80E2-D767-4A06-8F88-3BA44779C35E}"/>
    <dgm:cxn modelId="{AA7FB65A-443B-431B-8822-12B776408EEB}" srcId="{C4EA218F-0408-4296-8E80-E9EEF511D098}" destId="{52AEB181-FDED-41FA-B918-1444261C6416}" srcOrd="0" destOrd="0" parTransId="{DD6CE662-C202-4BBD-991A-4BD892261F30}" sibTransId="{FB676FE1-7CCB-4D34-AA54-3CB9D7E1A659}"/>
    <dgm:cxn modelId="{634B4163-7C13-417A-AA33-06CE3C27833F}" type="presOf" srcId="{861C4715-EC03-4D33-9644-6F6D3FF65252}" destId="{477176F3-1702-4606-83DA-99A2A6EE14E4}" srcOrd="0" destOrd="0" presId="urn:microsoft.com/office/officeart/2005/8/layout/hList1"/>
    <dgm:cxn modelId="{7EFF7022-1F07-4F6D-BF6F-54AFFC7C01B4}" type="presOf" srcId="{FCEA518B-53A8-43D0-B0F1-D4D5FC0D1571}" destId="{A2285E45-8C3A-478D-895E-D0F2E1631B00}" srcOrd="0" destOrd="1" presId="urn:microsoft.com/office/officeart/2005/8/layout/hList1"/>
    <dgm:cxn modelId="{49F53C94-B3B5-49F7-8B61-B52FD8E9EEB4}" type="presOf" srcId="{52AEB181-FDED-41FA-B918-1444261C6416}" destId="{A2285E45-8C3A-478D-895E-D0F2E1631B00}" srcOrd="0" destOrd="3" presId="urn:microsoft.com/office/officeart/2005/8/layout/hList1"/>
    <dgm:cxn modelId="{DAE5B4C2-AF0C-474A-B534-363A76A30096}" srcId="{6F512D5E-B447-46C5-8220-7A015D4FA114}" destId="{D0F34215-182E-4E74-9A86-7E859066D3CB}" srcOrd="4" destOrd="0" parTransId="{DBEE2C08-E3BB-4079-8C31-B3DD9E26FA8B}" sibTransId="{8CAC4389-F920-4130-A6EB-32CB6283E32F}"/>
    <dgm:cxn modelId="{F1055230-D6F0-45ED-AC64-068C9D2909E7}" srcId="{C4EA218F-0408-4296-8E80-E9EEF511D098}" destId="{CE0073AB-FC4D-4DCB-9FDC-62D850DB458A}" srcOrd="2" destOrd="0" parTransId="{5B02FECD-4C86-45B2-8C5F-A9506EA452BF}" sibTransId="{958E9074-70BC-45A7-8768-AEC324B71D85}"/>
    <dgm:cxn modelId="{ACFEFA99-2F4C-45C4-9BC9-9E5601891B3B}" type="presParOf" srcId="{C70846D8-A020-4AE8-B4C7-3A68A85E53D3}" destId="{BF2D9376-3CFF-4E71-BC6F-B838AADFE883}" srcOrd="0" destOrd="0" presId="urn:microsoft.com/office/officeart/2005/8/layout/hList1"/>
    <dgm:cxn modelId="{2B5199F5-B92D-4603-B3D7-27DD1FF4B282}" type="presParOf" srcId="{BF2D9376-3CFF-4E71-BC6F-B838AADFE883}" destId="{8EA85158-FECE-4825-968A-2AB434C2A68F}" srcOrd="0" destOrd="0" presId="urn:microsoft.com/office/officeart/2005/8/layout/hList1"/>
    <dgm:cxn modelId="{FF2D5600-4DE5-4CC6-86C5-94D73BA7F008}" type="presParOf" srcId="{BF2D9376-3CFF-4E71-BC6F-B838AADFE883}" destId="{E903D4B4-EF71-4E4D-9BD5-0AE9001A3971}" srcOrd="1" destOrd="0" presId="urn:microsoft.com/office/officeart/2005/8/layout/hList1"/>
    <dgm:cxn modelId="{3428AEA6-6DDB-4410-9487-A345E843D59B}" type="presParOf" srcId="{C70846D8-A020-4AE8-B4C7-3A68A85E53D3}" destId="{AF1E7BD6-4588-416D-8365-23779C0ACCBF}" srcOrd="1" destOrd="0" presId="urn:microsoft.com/office/officeart/2005/8/layout/hList1"/>
    <dgm:cxn modelId="{3D40ADF7-B1CC-4FC4-A7C5-C5BE67DB638B}" type="presParOf" srcId="{C70846D8-A020-4AE8-B4C7-3A68A85E53D3}" destId="{4FFA56FF-4306-4BC5-BFA6-C618D9A67FFD}" srcOrd="2" destOrd="0" presId="urn:microsoft.com/office/officeart/2005/8/layout/hList1"/>
    <dgm:cxn modelId="{EEDBD5FD-5F3F-489B-A43F-2B5A0283EBE7}" type="presParOf" srcId="{4FFA56FF-4306-4BC5-BFA6-C618D9A67FFD}" destId="{41FF224A-39DB-4B1E-B55B-3FADF764AB94}" srcOrd="0" destOrd="0" presId="urn:microsoft.com/office/officeart/2005/8/layout/hList1"/>
    <dgm:cxn modelId="{150D6137-103C-4A92-A18D-A61CDD0458AD}" type="presParOf" srcId="{4FFA56FF-4306-4BC5-BFA6-C618D9A67FFD}" destId="{477176F3-1702-4606-83DA-99A2A6EE14E4}" srcOrd="1" destOrd="0" presId="urn:microsoft.com/office/officeart/2005/8/layout/hList1"/>
    <dgm:cxn modelId="{66A54FCF-D10C-40DB-A8DC-A57825049B92}" type="presParOf" srcId="{C70846D8-A020-4AE8-B4C7-3A68A85E53D3}" destId="{FC80418D-18B6-466C-90E8-42F67BF88578}" srcOrd="3" destOrd="0" presId="urn:microsoft.com/office/officeart/2005/8/layout/hList1"/>
    <dgm:cxn modelId="{67F43CEA-FED8-41E3-8107-A82BF65436A9}" type="presParOf" srcId="{C70846D8-A020-4AE8-B4C7-3A68A85E53D3}" destId="{B1EA0F29-AAAA-4E22-A481-894481A8219E}" srcOrd="4" destOrd="0" presId="urn:microsoft.com/office/officeart/2005/8/layout/hList1"/>
    <dgm:cxn modelId="{CA1405F0-3583-43A8-9DDD-50B2F4BED2AC}" type="presParOf" srcId="{B1EA0F29-AAAA-4E22-A481-894481A8219E}" destId="{47822C01-BD3C-4499-8A15-AC44B894E543}" srcOrd="0" destOrd="0" presId="urn:microsoft.com/office/officeart/2005/8/layout/hList1"/>
    <dgm:cxn modelId="{2D9F6BFC-31AD-47FE-8760-00D86E439BEA}" type="presParOf" srcId="{B1EA0F29-AAAA-4E22-A481-894481A8219E}" destId="{A2285E45-8C3A-478D-895E-D0F2E1631B0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19D946E-A861-4087-A7F8-BCB1BE3081A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17E6E14F-6DE8-423E-9779-7C86289558D1}">
      <dgm:prSet phldrT="[Text]"/>
      <dgm:spPr>
        <a:ln>
          <a:solidFill>
            <a:schemeClr val="tx1"/>
          </a:solidFill>
        </a:ln>
      </dgm:spPr>
      <dgm:t>
        <a:bodyPr/>
        <a:lstStyle/>
        <a:p>
          <a:r>
            <a:rPr lang="en-US" dirty="0" smtClean="0"/>
            <a:t>Missed Phone Calls</a:t>
          </a:r>
          <a:endParaRPr lang="en-US" dirty="0"/>
        </a:p>
      </dgm:t>
    </dgm:pt>
    <dgm:pt modelId="{C1672545-F7BA-49EC-889E-6D4943C6A648}" type="parTrans" cxnId="{4CF30340-FE5B-40DE-9477-EC9E65670D7A}">
      <dgm:prSet/>
      <dgm:spPr/>
      <dgm:t>
        <a:bodyPr/>
        <a:lstStyle/>
        <a:p>
          <a:endParaRPr lang="en-US"/>
        </a:p>
      </dgm:t>
    </dgm:pt>
    <dgm:pt modelId="{8DAE0F73-3853-449C-AA78-D2A3FE3EF799}" type="sibTrans" cxnId="{4CF30340-FE5B-40DE-9477-EC9E65670D7A}">
      <dgm:prSet/>
      <dgm:spPr/>
      <dgm:t>
        <a:bodyPr/>
        <a:lstStyle/>
        <a:p>
          <a:endParaRPr lang="en-US"/>
        </a:p>
      </dgm:t>
    </dgm:pt>
    <dgm:pt modelId="{80163CFB-3EB5-4ACF-9A1C-2235FA11A49A}">
      <dgm:prSet phldrT="[Text]"/>
      <dgm:spPr/>
      <dgm:t>
        <a:bodyPr/>
        <a:lstStyle/>
        <a:p>
          <a:r>
            <a:rPr lang="en-US" dirty="0" smtClean="0"/>
            <a:t>Unable to answer phone</a:t>
          </a:r>
          <a:endParaRPr lang="en-US" dirty="0"/>
        </a:p>
      </dgm:t>
    </dgm:pt>
    <dgm:pt modelId="{B5AC2170-46E1-440F-84D4-FB7557EB05BE}" type="parTrans" cxnId="{183B92D1-DA02-47B2-97E6-2289B949E9ED}">
      <dgm:prSet/>
      <dgm:spPr/>
      <dgm:t>
        <a:bodyPr/>
        <a:lstStyle/>
        <a:p>
          <a:endParaRPr lang="en-US"/>
        </a:p>
      </dgm:t>
    </dgm:pt>
    <dgm:pt modelId="{4EF3E2E3-8C1C-4877-BB48-61CBB7A3D447}" type="sibTrans" cxnId="{183B92D1-DA02-47B2-97E6-2289B949E9ED}">
      <dgm:prSet/>
      <dgm:spPr/>
      <dgm:t>
        <a:bodyPr/>
        <a:lstStyle/>
        <a:p>
          <a:endParaRPr lang="en-US"/>
        </a:p>
      </dgm:t>
    </dgm:pt>
    <dgm:pt modelId="{71F53818-93DC-4C45-84BF-3C98C96CCCD5}">
      <dgm:prSet phldrT="[Text]"/>
      <dgm:spPr>
        <a:ln>
          <a:solidFill>
            <a:schemeClr val="tx1"/>
          </a:solidFill>
        </a:ln>
      </dgm:spPr>
      <dgm:t>
        <a:bodyPr/>
        <a:lstStyle/>
        <a:p>
          <a:r>
            <a:rPr lang="en-US" dirty="0" smtClean="0"/>
            <a:t>Confusing Notices</a:t>
          </a:r>
          <a:endParaRPr lang="en-US" dirty="0"/>
        </a:p>
      </dgm:t>
    </dgm:pt>
    <dgm:pt modelId="{9CE5A95D-5461-48EB-A6E4-9AF392FB8D7F}" type="parTrans" cxnId="{BD36A301-A072-44C1-9188-D27AE384576C}">
      <dgm:prSet/>
      <dgm:spPr/>
      <dgm:t>
        <a:bodyPr/>
        <a:lstStyle/>
        <a:p>
          <a:endParaRPr lang="en-US"/>
        </a:p>
      </dgm:t>
    </dgm:pt>
    <dgm:pt modelId="{73522E90-B5B2-443A-A583-23F048CCC610}" type="sibTrans" cxnId="{BD36A301-A072-44C1-9188-D27AE384576C}">
      <dgm:prSet/>
      <dgm:spPr/>
      <dgm:t>
        <a:bodyPr/>
        <a:lstStyle/>
        <a:p>
          <a:endParaRPr lang="en-US"/>
        </a:p>
      </dgm:t>
    </dgm:pt>
    <dgm:pt modelId="{E3104B78-0DA4-4B34-9C48-E2935AE94329}">
      <dgm:prSet phldrT="[Text]"/>
      <dgm:spPr/>
      <dgm:t>
        <a:bodyPr/>
        <a:lstStyle/>
        <a:p>
          <a:r>
            <a:rPr lang="en-US" dirty="0" smtClean="0"/>
            <a:t>Interview notices often arrive after scheduled interviews</a:t>
          </a:r>
          <a:endParaRPr lang="en-US" dirty="0"/>
        </a:p>
      </dgm:t>
    </dgm:pt>
    <dgm:pt modelId="{B15667E2-D4EA-4A54-96F9-5B677F764C91}" type="parTrans" cxnId="{9140807C-BF37-40A6-AA32-154797883DAE}">
      <dgm:prSet/>
      <dgm:spPr/>
      <dgm:t>
        <a:bodyPr/>
        <a:lstStyle/>
        <a:p>
          <a:endParaRPr lang="en-US"/>
        </a:p>
      </dgm:t>
    </dgm:pt>
    <dgm:pt modelId="{E2741DB9-EBE6-4EFF-A7EC-9D3324AE2D44}" type="sibTrans" cxnId="{9140807C-BF37-40A6-AA32-154797883DAE}">
      <dgm:prSet/>
      <dgm:spPr/>
      <dgm:t>
        <a:bodyPr/>
        <a:lstStyle/>
        <a:p>
          <a:endParaRPr lang="en-US"/>
        </a:p>
      </dgm:t>
    </dgm:pt>
    <dgm:pt modelId="{5A7895CD-A327-44AC-99B0-5E1CB43D9D10}">
      <dgm:prSet phldrT="[Text]"/>
      <dgm:spPr/>
      <dgm:t>
        <a:bodyPr/>
        <a:lstStyle/>
        <a:p>
          <a:r>
            <a:rPr lang="en-US" dirty="0" smtClean="0"/>
            <a:t>Calls from unknown or blocked numbers</a:t>
          </a:r>
          <a:endParaRPr lang="en-US" dirty="0"/>
        </a:p>
      </dgm:t>
    </dgm:pt>
    <dgm:pt modelId="{897184EF-E414-42C6-8ADC-19C82631DD0F}" type="parTrans" cxnId="{58ADF058-72E7-4AEE-8B06-1492749DF3FD}">
      <dgm:prSet/>
      <dgm:spPr/>
      <dgm:t>
        <a:bodyPr/>
        <a:lstStyle/>
        <a:p>
          <a:endParaRPr lang="en-US"/>
        </a:p>
      </dgm:t>
    </dgm:pt>
    <dgm:pt modelId="{EF7B33A7-4943-4DE2-9B4A-A7AD14B4B9FD}" type="sibTrans" cxnId="{58ADF058-72E7-4AEE-8B06-1492749DF3FD}">
      <dgm:prSet/>
      <dgm:spPr/>
      <dgm:t>
        <a:bodyPr/>
        <a:lstStyle/>
        <a:p>
          <a:endParaRPr lang="en-US"/>
        </a:p>
      </dgm:t>
    </dgm:pt>
    <dgm:pt modelId="{F974895D-C15C-4998-B897-70B859915A4A}" type="pres">
      <dgm:prSet presAssocID="{419D946E-A861-4087-A7F8-BCB1BE3081A3}" presName="theList" presStyleCnt="0">
        <dgm:presLayoutVars>
          <dgm:dir/>
          <dgm:animLvl val="lvl"/>
          <dgm:resizeHandles val="exact"/>
        </dgm:presLayoutVars>
      </dgm:prSet>
      <dgm:spPr/>
      <dgm:t>
        <a:bodyPr/>
        <a:lstStyle/>
        <a:p>
          <a:endParaRPr lang="en-US"/>
        </a:p>
      </dgm:t>
    </dgm:pt>
    <dgm:pt modelId="{4861EDE5-F5BB-45D6-AD9D-A0D1BB4F68D6}" type="pres">
      <dgm:prSet presAssocID="{17E6E14F-6DE8-423E-9779-7C86289558D1}" presName="compNode" presStyleCnt="0"/>
      <dgm:spPr/>
    </dgm:pt>
    <dgm:pt modelId="{6634B22B-7A1C-43CF-A670-26A32976B963}" type="pres">
      <dgm:prSet presAssocID="{17E6E14F-6DE8-423E-9779-7C86289558D1}" presName="aNode" presStyleLbl="bgShp" presStyleIdx="0" presStyleCnt="2"/>
      <dgm:spPr/>
      <dgm:t>
        <a:bodyPr/>
        <a:lstStyle/>
        <a:p>
          <a:endParaRPr lang="en-US"/>
        </a:p>
      </dgm:t>
    </dgm:pt>
    <dgm:pt modelId="{1ABE0B0F-7469-4E36-AA09-306DA22297A3}" type="pres">
      <dgm:prSet presAssocID="{17E6E14F-6DE8-423E-9779-7C86289558D1}" presName="textNode" presStyleLbl="bgShp" presStyleIdx="0" presStyleCnt="2"/>
      <dgm:spPr/>
      <dgm:t>
        <a:bodyPr/>
        <a:lstStyle/>
        <a:p>
          <a:endParaRPr lang="en-US"/>
        </a:p>
      </dgm:t>
    </dgm:pt>
    <dgm:pt modelId="{D28AC625-9BC0-4F1A-A002-36A73742943D}" type="pres">
      <dgm:prSet presAssocID="{17E6E14F-6DE8-423E-9779-7C86289558D1}" presName="compChildNode" presStyleCnt="0"/>
      <dgm:spPr/>
    </dgm:pt>
    <dgm:pt modelId="{207512B8-6CD4-4C2C-B85F-CB129BA3730D}" type="pres">
      <dgm:prSet presAssocID="{17E6E14F-6DE8-423E-9779-7C86289558D1}" presName="theInnerList" presStyleCnt="0"/>
      <dgm:spPr/>
    </dgm:pt>
    <dgm:pt modelId="{F0EECBBC-1078-45F4-BC5A-49EF90F87A2D}" type="pres">
      <dgm:prSet presAssocID="{80163CFB-3EB5-4ACF-9A1C-2235FA11A49A}" presName="childNode" presStyleLbl="node1" presStyleIdx="0" presStyleCnt="3">
        <dgm:presLayoutVars>
          <dgm:bulletEnabled val="1"/>
        </dgm:presLayoutVars>
      </dgm:prSet>
      <dgm:spPr/>
      <dgm:t>
        <a:bodyPr/>
        <a:lstStyle/>
        <a:p>
          <a:endParaRPr lang="en-US"/>
        </a:p>
      </dgm:t>
    </dgm:pt>
    <dgm:pt modelId="{BF599088-B153-4B41-BBFF-FA15BF162AA4}" type="pres">
      <dgm:prSet presAssocID="{80163CFB-3EB5-4ACF-9A1C-2235FA11A49A}" presName="aSpace2" presStyleCnt="0"/>
      <dgm:spPr/>
    </dgm:pt>
    <dgm:pt modelId="{746A9545-7D65-43DF-83E8-A422B439419A}" type="pres">
      <dgm:prSet presAssocID="{5A7895CD-A327-44AC-99B0-5E1CB43D9D10}" presName="childNode" presStyleLbl="node1" presStyleIdx="1" presStyleCnt="3">
        <dgm:presLayoutVars>
          <dgm:bulletEnabled val="1"/>
        </dgm:presLayoutVars>
      </dgm:prSet>
      <dgm:spPr/>
      <dgm:t>
        <a:bodyPr/>
        <a:lstStyle/>
        <a:p>
          <a:endParaRPr lang="en-US"/>
        </a:p>
      </dgm:t>
    </dgm:pt>
    <dgm:pt modelId="{20A42A58-C346-479B-A33E-3A4FFF6F8941}" type="pres">
      <dgm:prSet presAssocID="{17E6E14F-6DE8-423E-9779-7C86289558D1}" presName="aSpace" presStyleCnt="0"/>
      <dgm:spPr/>
    </dgm:pt>
    <dgm:pt modelId="{13FAA6C5-2120-4975-A0AF-F063F0AFC3C4}" type="pres">
      <dgm:prSet presAssocID="{71F53818-93DC-4C45-84BF-3C98C96CCCD5}" presName="compNode" presStyleCnt="0"/>
      <dgm:spPr/>
    </dgm:pt>
    <dgm:pt modelId="{274E4FEB-4879-4652-BA36-204B8065DA07}" type="pres">
      <dgm:prSet presAssocID="{71F53818-93DC-4C45-84BF-3C98C96CCCD5}" presName="aNode" presStyleLbl="bgShp" presStyleIdx="1" presStyleCnt="2"/>
      <dgm:spPr/>
      <dgm:t>
        <a:bodyPr/>
        <a:lstStyle/>
        <a:p>
          <a:endParaRPr lang="en-US"/>
        </a:p>
      </dgm:t>
    </dgm:pt>
    <dgm:pt modelId="{2537DFBF-9961-4A59-BA75-C99513F43CD8}" type="pres">
      <dgm:prSet presAssocID="{71F53818-93DC-4C45-84BF-3C98C96CCCD5}" presName="textNode" presStyleLbl="bgShp" presStyleIdx="1" presStyleCnt="2"/>
      <dgm:spPr/>
      <dgm:t>
        <a:bodyPr/>
        <a:lstStyle/>
        <a:p>
          <a:endParaRPr lang="en-US"/>
        </a:p>
      </dgm:t>
    </dgm:pt>
    <dgm:pt modelId="{EA19AD55-D2A1-4DB8-84A3-A36F6ECBD295}" type="pres">
      <dgm:prSet presAssocID="{71F53818-93DC-4C45-84BF-3C98C96CCCD5}" presName="compChildNode" presStyleCnt="0"/>
      <dgm:spPr/>
    </dgm:pt>
    <dgm:pt modelId="{3036199C-A473-419B-8A40-9424E1B3017F}" type="pres">
      <dgm:prSet presAssocID="{71F53818-93DC-4C45-84BF-3C98C96CCCD5}" presName="theInnerList" presStyleCnt="0"/>
      <dgm:spPr/>
    </dgm:pt>
    <dgm:pt modelId="{A1171889-6CE1-4962-B9E1-F2C08268233D}" type="pres">
      <dgm:prSet presAssocID="{E3104B78-0DA4-4B34-9C48-E2935AE94329}" presName="childNode" presStyleLbl="node1" presStyleIdx="2" presStyleCnt="3">
        <dgm:presLayoutVars>
          <dgm:bulletEnabled val="1"/>
        </dgm:presLayoutVars>
      </dgm:prSet>
      <dgm:spPr/>
      <dgm:t>
        <a:bodyPr/>
        <a:lstStyle/>
        <a:p>
          <a:endParaRPr lang="en-US"/>
        </a:p>
      </dgm:t>
    </dgm:pt>
  </dgm:ptLst>
  <dgm:cxnLst>
    <dgm:cxn modelId="{183B92D1-DA02-47B2-97E6-2289B949E9ED}" srcId="{17E6E14F-6DE8-423E-9779-7C86289558D1}" destId="{80163CFB-3EB5-4ACF-9A1C-2235FA11A49A}" srcOrd="0" destOrd="0" parTransId="{B5AC2170-46E1-440F-84D4-FB7557EB05BE}" sibTransId="{4EF3E2E3-8C1C-4877-BB48-61CBB7A3D447}"/>
    <dgm:cxn modelId="{2633A535-60AC-4008-9EBE-E3E91A2B22F2}" type="presOf" srcId="{419D946E-A861-4087-A7F8-BCB1BE3081A3}" destId="{F974895D-C15C-4998-B897-70B859915A4A}" srcOrd="0" destOrd="0" presId="urn:microsoft.com/office/officeart/2005/8/layout/lProcess2"/>
    <dgm:cxn modelId="{BD36A301-A072-44C1-9188-D27AE384576C}" srcId="{419D946E-A861-4087-A7F8-BCB1BE3081A3}" destId="{71F53818-93DC-4C45-84BF-3C98C96CCCD5}" srcOrd="1" destOrd="0" parTransId="{9CE5A95D-5461-48EB-A6E4-9AF392FB8D7F}" sibTransId="{73522E90-B5B2-443A-A583-23F048CCC610}"/>
    <dgm:cxn modelId="{91A0C3C0-A447-43E3-90BD-FB041E3F1269}" type="presOf" srcId="{E3104B78-0DA4-4B34-9C48-E2935AE94329}" destId="{A1171889-6CE1-4962-B9E1-F2C08268233D}" srcOrd="0" destOrd="0" presId="urn:microsoft.com/office/officeart/2005/8/layout/lProcess2"/>
    <dgm:cxn modelId="{01FE9A59-4A6B-449E-B6E9-2B80ED611046}" type="presOf" srcId="{71F53818-93DC-4C45-84BF-3C98C96CCCD5}" destId="{274E4FEB-4879-4652-BA36-204B8065DA07}" srcOrd="0" destOrd="0" presId="urn:microsoft.com/office/officeart/2005/8/layout/lProcess2"/>
    <dgm:cxn modelId="{84D8CFC8-C1B8-4ECD-BF24-27C10F4BCF45}" type="presOf" srcId="{17E6E14F-6DE8-423E-9779-7C86289558D1}" destId="{1ABE0B0F-7469-4E36-AA09-306DA22297A3}" srcOrd="1" destOrd="0" presId="urn:microsoft.com/office/officeart/2005/8/layout/lProcess2"/>
    <dgm:cxn modelId="{5F2E27CE-D4C8-42EA-BA79-CC7D8694DFF0}" type="presOf" srcId="{71F53818-93DC-4C45-84BF-3C98C96CCCD5}" destId="{2537DFBF-9961-4A59-BA75-C99513F43CD8}" srcOrd="1" destOrd="0" presId="urn:microsoft.com/office/officeart/2005/8/layout/lProcess2"/>
    <dgm:cxn modelId="{1E4E14A6-279D-41EE-A5FF-F6378EC4B994}" type="presOf" srcId="{80163CFB-3EB5-4ACF-9A1C-2235FA11A49A}" destId="{F0EECBBC-1078-45F4-BC5A-49EF90F87A2D}" srcOrd="0" destOrd="0" presId="urn:microsoft.com/office/officeart/2005/8/layout/lProcess2"/>
    <dgm:cxn modelId="{58ADF058-72E7-4AEE-8B06-1492749DF3FD}" srcId="{17E6E14F-6DE8-423E-9779-7C86289558D1}" destId="{5A7895CD-A327-44AC-99B0-5E1CB43D9D10}" srcOrd="1" destOrd="0" parTransId="{897184EF-E414-42C6-8ADC-19C82631DD0F}" sibTransId="{EF7B33A7-4943-4DE2-9B4A-A7AD14B4B9FD}"/>
    <dgm:cxn modelId="{962A1E30-64F4-4380-B81B-481F62E61B36}" type="presOf" srcId="{17E6E14F-6DE8-423E-9779-7C86289558D1}" destId="{6634B22B-7A1C-43CF-A670-26A32976B963}" srcOrd="0" destOrd="0" presId="urn:microsoft.com/office/officeart/2005/8/layout/lProcess2"/>
    <dgm:cxn modelId="{4CF30340-FE5B-40DE-9477-EC9E65670D7A}" srcId="{419D946E-A861-4087-A7F8-BCB1BE3081A3}" destId="{17E6E14F-6DE8-423E-9779-7C86289558D1}" srcOrd="0" destOrd="0" parTransId="{C1672545-F7BA-49EC-889E-6D4943C6A648}" sibTransId="{8DAE0F73-3853-449C-AA78-D2A3FE3EF799}"/>
    <dgm:cxn modelId="{B0BA5EC8-9FF7-4C9E-96D0-5D9F6C227A9E}" type="presOf" srcId="{5A7895CD-A327-44AC-99B0-5E1CB43D9D10}" destId="{746A9545-7D65-43DF-83E8-A422B439419A}" srcOrd="0" destOrd="0" presId="urn:microsoft.com/office/officeart/2005/8/layout/lProcess2"/>
    <dgm:cxn modelId="{9140807C-BF37-40A6-AA32-154797883DAE}" srcId="{71F53818-93DC-4C45-84BF-3C98C96CCCD5}" destId="{E3104B78-0DA4-4B34-9C48-E2935AE94329}" srcOrd="0" destOrd="0" parTransId="{B15667E2-D4EA-4A54-96F9-5B677F764C91}" sibTransId="{E2741DB9-EBE6-4EFF-A7EC-9D3324AE2D44}"/>
    <dgm:cxn modelId="{7DD11CB9-2E17-41B7-8792-2D539D926167}" type="presParOf" srcId="{F974895D-C15C-4998-B897-70B859915A4A}" destId="{4861EDE5-F5BB-45D6-AD9D-A0D1BB4F68D6}" srcOrd="0" destOrd="0" presId="urn:microsoft.com/office/officeart/2005/8/layout/lProcess2"/>
    <dgm:cxn modelId="{888E326A-9B57-4553-B49F-0C5DAE0D04F7}" type="presParOf" srcId="{4861EDE5-F5BB-45D6-AD9D-A0D1BB4F68D6}" destId="{6634B22B-7A1C-43CF-A670-26A32976B963}" srcOrd="0" destOrd="0" presId="urn:microsoft.com/office/officeart/2005/8/layout/lProcess2"/>
    <dgm:cxn modelId="{BA86DA3A-7B8F-44D8-B3D6-EE0A6B344BE0}" type="presParOf" srcId="{4861EDE5-F5BB-45D6-AD9D-A0D1BB4F68D6}" destId="{1ABE0B0F-7469-4E36-AA09-306DA22297A3}" srcOrd="1" destOrd="0" presId="urn:microsoft.com/office/officeart/2005/8/layout/lProcess2"/>
    <dgm:cxn modelId="{46A4EFA7-3E63-473C-9C0A-85770446D491}" type="presParOf" srcId="{4861EDE5-F5BB-45D6-AD9D-A0D1BB4F68D6}" destId="{D28AC625-9BC0-4F1A-A002-36A73742943D}" srcOrd="2" destOrd="0" presId="urn:microsoft.com/office/officeart/2005/8/layout/lProcess2"/>
    <dgm:cxn modelId="{B5C53FF9-7C13-47C6-AA4E-FC2E675CCE33}" type="presParOf" srcId="{D28AC625-9BC0-4F1A-A002-36A73742943D}" destId="{207512B8-6CD4-4C2C-B85F-CB129BA3730D}" srcOrd="0" destOrd="0" presId="urn:microsoft.com/office/officeart/2005/8/layout/lProcess2"/>
    <dgm:cxn modelId="{AEB35BCD-D83F-4985-BFCB-D5F76F668D2D}" type="presParOf" srcId="{207512B8-6CD4-4C2C-B85F-CB129BA3730D}" destId="{F0EECBBC-1078-45F4-BC5A-49EF90F87A2D}" srcOrd="0" destOrd="0" presId="urn:microsoft.com/office/officeart/2005/8/layout/lProcess2"/>
    <dgm:cxn modelId="{663DDFC1-FCAD-42F8-B96F-75B7634362F0}" type="presParOf" srcId="{207512B8-6CD4-4C2C-B85F-CB129BA3730D}" destId="{BF599088-B153-4B41-BBFF-FA15BF162AA4}" srcOrd="1" destOrd="0" presId="urn:microsoft.com/office/officeart/2005/8/layout/lProcess2"/>
    <dgm:cxn modelId="{314724E2-D80F-42AF-9AAA-75F20E571007}" type="presParOf" srcId="{207512B8-6CD4-4C2C-B85F-CB129BA3730D}" destId="{746A9545-7D65-43DF-83E8-A422B439419A}" srcOrd="2" destOrd="0" presId="urn:microsoft.com/office/officeart/2005/8/layout/lProcess2"/>
    <dgm:cxn modelId="{5CC00467-6460-430A-B6BA-D7BDA4E77D25}" type="presParOf" srcId="{F974895D-C15C-4998-B897-70B859915A4A}" destId="{20A42A58-C346-479B-A33E-3A4FFF6F8941}" srcOrd="1" destOrd="0" presId="urn:microsoft.com/office/officeart/2005/8/layout/lProcess2"/>
    <dgm:cxn modelId="{30714EA9-4EA5-4B90-8C6B-68DEA39220DD}" type="presParOf" srcId="{F974895D-C15C-4998-B897-70B859915A4A}" destId="{13FAA6C5-2120-4975-A0AF-F063F0AFC3C4}" srcOrd="2" destOrd="0" presId="urn:microsoft.com/office/officeart/2005/8/layout/lProcess2"/>
    <dgm:cxn modelId="{010694EB-C0BC-4798-ADE6-FFF535F0F12D}" type="presParOf" srcId="{13FAA6C5-2120-4975-A0AF-F063F0AFC3C4}" destId="{274E4FEB-4879-4652-BA36-204B8065DA07}" srcOrd="0" destOrd="0" presId="urn:microsoft.com/office/officeart/2005/8/layout/lProcess2"/>
    <dgm:cxn modelId="{BF606DB9-C886-4542-8526-8F4CBE486571}" type="presParOf" srcId="{13FAA6C5-2120-4975-A0AF-F063F0AFC3C4}" destId="{2537DFBF-9961-4A59-BA75-C99513F43CD8}" srcOrd="1" destOrd="0" presId="urn:microsoft.com/office/officeart/2005/8/layout/lProcess2"/>
    <dgm:cxn modelId="{03CD1294-AC31-424B-B3C8-0D9C4202B0A9}" type="presParOf" srcId="{13FAA6C5-2120-4975-A0AF-F063F0AFC3C4}" destId="{EA19AD55-D2A1-4DB8-84A3-A36F6ECBD295}" srcOrd="2" destOrd="0" presId="urn:microsoft.com/office/officeart/2005/8/layout/lProcess2"/>
    <dgm:cxn modelId="{49944539-92F7-49A3-AAC1-AD291C7E75B3}" type="presParOf" srcId="{EA19AD55-D2A1-4DB8-84A3-A36F6ECBD295}" destId="{3036199C-A473-419B-8A40-9424E1B3017F}" srcOrd="0" destOrd="0" presId="urn:microsoft.com/office/officeart/2005/8/layout/lProcess2"/>
    <dgm:cxn modelId="{7FF70AA7-5BA9-43A5-AD23-945394FF1317}" type="presParOf" srcId="{3036199C-A473-419B-8A40-9424E1B3017F}" destId="{A1171889-6CE1-4962-B9E1-F2C08268233D}" srcOrd="0" destOrd="0" presId="urn:microsoft.com/office/officeart/2005/8/layout/lProcess2"/>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15305E1-DC9C-4327-B46D-3795105424B1}" type="doc">
      <dgm:prSet loTypeId="urn:microsoft.com/office/officeart/2005/8/layout/vList4" loCatId="list" qsTypeId="urn:microsoft.com/office/officeart/2005/8/quickstyle/simple1" qsCatId="simple" csTypeId="urn:microsoft.com/office/officeart/2005/8/colors/accent1_2" csCatId="accent1" phldr="1"/>
      <dgm:spPr/>
    </dgm:pt>
    <dgm:pt modelId="{34D8F9C8-EAD2-414C-B2D4-33BC23FEFD34}">
      <dgm:prSet phldrT="[Text]"/>
      <dgm:spPr/>
      <dgm:t>
        <a:bodyPr/>
        <a:lstStyle/>
        <a:p>
          <a:r>
            <a:rPr lang="en-US" smtClean="0"/>
            <a:t>Permits phone interviews. PM 02-06-01-b.</a:t>
          </a:r>
          <a:endParaRPr lang="en-US"/>
        </a:p>
      </dgm:t>
    </dgm:pt>
    <dgm:pt modelId="{BA29BCA6-F59D-4017-A538-4EC506617E44}" type="parTrans" cxnId="{FCA8E9B9-2465-4F13-B0F7-4F1CA6057BEF}">
      <dgm:prSet/>
      <dgm:spPr/>
      <dgm:t>
        <a:bodyPr/>
        <a:lstStyle/>
        <a:p>
          <a:endParaRPr lang="en-US"/>
        </a:p>
      </dgm:t>
    </dgm:pt>
    <dgm:pt modelId="{EEDBB266-42AE-4561-BADB-586CE9852469}" type="sibTrans" cxnId="{FCA8E9B9-2465-4F13-B0F7-4F1CA6057BEF}">
      <dgm:prSet/>
      <dgm:spPr/>
      <dgm:t>
        <a:bodyPr/>
        <a:lstStyle/>
        <a:p>
          <a:endParaRPr lang="en-US"/>
        </a:p>
      </dgm:t>
    </dgm:pt>
    <dgm:pt modelId="{6C4147B6-7A6E-4F0D-9BA0-272A7F33E27D}">
      <dgm:prSet/>
      <dgm:spPr/>
      <dgm:t>
        <a:bodyPr/>
        <a:lstStyle/>
        <a:p>
          <a:r>
            <a:rPr lang="en-US" smtClean="0"/>
            <a:t>Lack of child care</a:t>
          </a:r>
          <a:endParaRPr lang="en-US" dirty="0" smtClean="0"/>
        </a:p>
      </dgm:t>
    </dgm:pt>
    <dgm:pt modelId="{64BE8CC6-ECFC-4607-901F-E9BFF3A5F822}" type="parTrans" cxnId="{2096E077-20AF-4397-BC45-860A7C057261}">
      <dgm:prSet/>
      <dgm:spPr/>
      <dgm:t>
        <a:bodyPr/>
        <a:lstStyle/>
        <a:p>
          <a:endParaRPr lang="en-US"/>
        </a:p>
      </dgm:t>
    </dgm:pt>
    <dgm:pt modelId="{A0DDF5D5-2A81-488B-8C60-30535761E5F2}" type="sibTrans" cxnId="{2096E077-20AF-4397-BC45-860A7C057261}">
      <dgm:prSet/>
      <dgm:spPr/>
      <dgm:t>
        <a:bodyPr/>
        <a:lstStyle/>
        <a:p>
          <a:endParaRPr lang="en-US"/>
        </a:p>
      </dgm:t>
    </dgm:pt>
    <dgm:pt modelId="{05F383BD-9698-430A-92F8-7F714FE49F28}">
      <dgm:prSet/>
      <dgm:spPr/>
      <dgm:t>
        <a:bodyPr/>
        <a:lstStyle/>
        <a:p>
          <a:r>
            <a:rPr lang="en-US" smtClean="0"/>
            <a:t>Health</a:t>
          </a:r>
          <a:endParaRPr lang="en-US" dirty="0" smtClean="0"/>
        </a:p>
      </dgm:t>
    </dgm:pt>
    <dgm:pt modelId="{38536234-B260-4360-B3A1-B0F24D37356E}" type="parTrans" cxnId="{7E3C0525-9134-417F-8FF2-4BEDE85158BB}">
      <dgm:prSet/>
      <dgm:spPr/>
      <dgm:t>
        <a:bodyPr/>
        <a:lstStyle/>
        <a:p>
          <a:endParaRPr lang="en-US"/>
        </a:p>
      </dgm:t>
    </dgm:pt>
    <dgm:pt modelId="{50B46CA7-2823-411F-B7CB-504ED875F78D}" type="sibTrans" cxnId="{7E3C0525-9134-417F-8FF2-4BEDE85158BB}">
      <dgm:prSet/>
      <dgm:spPr/>
      <dgm:t>
        <a:bodyPr/>
        <a:lstStyle/>
        <a:p>
          <a:endParaRPr lang="en-US"/>
        </a:p>
      </dgm:t>
    </dgm:pt>
    <dgm:pt modelId="{8BBF2B40-2210-4B73-8FDF-11F01326D0A4}">
      <dgm:prSet/>
      <dgm:spPr/>
      <dgm:t>
        <a:bodyPr/>
        <a:lstStyle/>
        <a:p>
          <a:r>
            <a:rPr lang="en-US" dirty="0" smtClean="0"/>
            <a:t>Transportation</a:t>
          </a:r>
        </a:p>
      </dgm:t>
    </dgm:pt>
    <dgm:pt modelId="{54199CB8-7019-47DE-AA6A-A0C9BDF04E6D}" type="parTrans" cxnId="{FB89202F-0A09-4027-A5DE-F344949BD29D}">
      <dgm:prSet/>
      <dgm:spPr/>
      <dgm:t>
        <a:bodyPr/>
        <a:lstStyle/>
        <a:p>
          <a:endParaRPr lang="en-US"/>
        </a:p>
      </dgm:t>
    </dgm:pt>
    <dgm:pt modelId="{EE756973-4A2D-490A-82E8-FDC6E42E1DC6}" type="sibTrans" cxnId="{FB89202F-0A09-4027-A5DE-F344949BD29D}">
      <dgm:prSet/>
      <dgm:spPr/>
      <dgm:t>
        <a:bodyPr/>
        <a:lstStyle/>
        <a:p>
          <a:endParaRPr lang="en-US"/>
        </a:p>
      </dgm:t>
    </dgm:pt>
    <dgm:pt modelId="{AA28133C-A18B-4BA5-95FB-D0215396663E}">
      <dgm:prSet/>
      <dgm:spPr/>
      <dgm:t>
        <a:bodyPr/>
        <a:lstStyle/>
        <a:p>
          <a:r>
            <a:rPr lang="en-US" dirty="0" smtClean="0"/>
            <a:t>Work or education conflicts</a:t>
          </a:r>
        </a:p>
      </dgm:t>
    </dgm:pt>
    <dgm:pt modelId="{540A70C0-051C-464E-B157-13959BDF8369}" type="parTrans" cxnId="{CA0A8AF7-DB6E-4144-B9D0-C33DB227A5BF}">
      <dgm:prSet/>
      <dgm:spPr/>
      <dgm:t>
        <a:bodyPr/>
        <a:lstStyle/>
        <a:p>
          <a:endParaRPr lang="en-US"/>
        </a:p>
      </dgm:t>
    </dgm:pt>
    <dgm:pt modelId="{0DBE7383-382C-44DD-898C-E1CC0F953D1B}" type="sibTrans" cxnId="{CA0A8AF7-DB6E-4144-B9D0-C33DB227A5BF}">
      <dgm:prSet/>
      <dgm:spPr/>
      <dgm:t>
        <a:bodyPr/>
        <a:lstStyle/>
        <a:p>
          <a:endParaRPr lang="en-US"/>
        </a:p>
      </dgm:t>
    </dgm:pt>
    <dgm:pt modelId="{BDACD3EE-DB01-48F4-AE63-C9DA78276075}">
      <dgm:prSet/>
      <dgm:spPr/>
      <dgm:t>
        <a:bodyPr/>
        <a:lstStyle/>
        <a:p>
          <a:r>
            <a:rPr lang="en-US" smtClean="0"/>
            <a:t>Fear of danger from domestic or sexual violence</a:t>
          </a:r>
          <a:endParaRPr lang="en-US" dirty="0" smtClean="0"/>
        </a:p>
      </dgm:t>
    </dgm:pt>
    <dgm:pt modelId="{50A12794-7517-47AB-BD3D-14E31426A611}" type="parTrans" cxnId="{EC25C3EF-0F41-4462-B8B1-5F8F51553EA7}">
      <dgm:prSet/>
      <dgm:spPr/>
      <dgm:t>
        <a:bodyPr/>
        <a:lstStyle/>
        <a:p>
          <a:endParaRPr lang="en-US"/>
        </a:p>
      </dgm:t>
    </dgm:pt>
    <dgm:pt modelId="{7856BE28-4765-4E98-BC71-036974CE0BC4}" type="sibTrans" cxnId="{EC25C3EF-0F41-4462-B8B1-5F8F51553EA7}">
      <dgm:prSet/>
      <dgm:spPr/>
      <dgm:t>
        <a:bodyPr/>
        <a:lstStyle/>
        <a:p>
          <a:endParaRPr lang="en-US"/>
        </a:p>
      </dgm:t>
    </dgm:pt>
    <dgm:pt modelId="{97611DA7-E58A-462C-9A3A-5CE722BA38CB}">
      <dgm:prSet/>
      <dgm:spPr/>
      <dgm:t>
        <a:bodyPr/>
        <a:lstStyle/>
        <a:p>
          <a:r>
            <a:rPr lang="en-US" smtClean="0"/>
            <a:t>Rescheduling missed interviews. PM 02-06-01-c.</a:t>
          </a:r>
          <a:endParaRPr lang="en-US" dirty="0"/>
        </a:p>
      </dgm:t>
    </dgm:pt>
    <dgm:pt modelId="{2FCCFA6F-9258-4737-B904-D164E0BB2622}" type="parTrans" cxnId="{FEAAEFA2-D147-4C48-A4F4-812E91B88297}">
      <dgm:prSet/>
      <dgm:spPr/>
      <dgm:t>
        <a:bodyPr/>
        <a:lstStyle/>
        <a:p>
          <a:endParaRPr lang="en-US"/>
        </a:p>
      </dgm:t>
    </dgm:pt>
    <dgm:pt modelId="{FD6135C7-FE30-49DB-BE1E-B87986D3D71A}" type="sibTrans" cxnId="{FEAAEFA2-D147-4C48-A4F4-812E91B88297}">
      <dgm:prSet/>
      <dgm:spPr/>
      <dgm:t>
        <a:bodyPr/>
        <a:lstStyle/>
        <a:p>
          <a:endParaRPr lang="en-US"/>
        </a:p>
      </dgm:t>
    </dgm:pt>
    <dgm:pt modelId="{2755FC13-4028-44C0-AFBC-A9838F3C8204}">
      <dgm:prSet/>
      <dgm:spPr/>
      <dgm:t>
        <a:bodyPr/>
        <a:lstStyle/>
        <a:p>
          <a:r>
            <a:rPr lang="en-US" smtClean="0"/>
            <a:t>Appealing denials based on missed interviews under PM 01-07-08</a:t>
          </a:r>
          <a:endParaRPr lang="en-US" dirty="0" smtClean="0"/>
        </a:p>
      </dgm:t>
    </dgm:pt>
    <dgm:pt modelId="{697888DE-F791-4DF3-A890-6143DFA586E8}" type="parTrans" cxnId="{FA768606-6BF9-448E-A198-9F81BE677AA9}">
      <dgm:prSet/>
      <dgm:spPr/>
      <dgm:t>
        <a:bodyPr/>
        <a:lstStyle/>
        <a:p>
          <a:endParaRPr lang="en-US"/>
        </a:p>
      </dgm:t>
    </dgm:pt>
    <dgm:pt modelId="{81B4DF0D-34BB-4B48-B0AC-4B800D719BF2}" type="sibTrans" cxnId="{FA768606-6BF9-448E-A198-9F81BE677AA9}">
      <dgm:prSet/>
      <dgm:spPr/>
      <dgm:t>
        <a:bodyPr/>
        <a:lstStyle/>
        <a:p>
          <a:endParaRPr lang="en-US"/>
        </a:p>
      </dgm:t>
    </dgm:pt>
    <dgm:pt modelId="{97E79D88-40F6-456A-B61E-98E701862A69}" type="pres">
      <dgm:prSet presAssocID="{015305E1-DC9C-4327-B46D-3795105424B1}" presName="linear" presStyleCnt="0">
        <dgm:presLayoutVars>
          <dgm:dir/>
          <dgm:resizeHandles val="exact"/>
        </dgm:presLayoutVars>
      </dgm:prSet>
      <dgm:spPr/>
    </dgm:pt>
    <dgm:pt modelId="{200A7E0E-C206-4DCB-859A-2434F8B37D56}" type="pres">
      <dgm:prSet presAssocID="{34D8F9C8-EAD2-414C-B2D4-33BC23FEFD34}" presName="comp" presStyleCnt="0"/>
      <dgm:spPr/>
    </dgm:pt>
    <dgm:pt modelId="{6E0EF816-525C-40E3-B7CF-EB729AEF6747}" type="pres">
      <dgm:prSet presAssocID="{34D8F9C8-EAD2-414C-B2D4-33BC23FEFD34}" presName="box" presStyleLbl="node1" presStyleIdx="0" presStyleCnt="3"/>
      <dgm:spPr/>
      <dgm:t>
        <a:bodyPr/>
        <a:lstStyle/>
        <a:p>
          <a:endParaRPr lang="en-US"/>
        </a:p>
      </dgm:t>
    </dgm:pt>
    <dgm:pt modelId="{05BFA9C4-88BF-4402-B5B3-CD559A738F18}" type="pres">
      <dgm:prSet presAssocID="{34D8F9C8-EAD2-414C-B2D4-33BC23FEFD34}"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1000" b="-21000"/>
          </a:stretch>
        </a:blipFill>
      </dgm:spPr>
    </dgm:pt>
    <dgm:pt modelId="{4C202B76-9EB3-49C4-AEFB-E982FCEFA8E4}" type="pres">
      <dgm:prSet presAssocID="{34D8F9C8-EAD2-414C-B2D4-33BC23FEFD34}" presName="text" presStyleLbl="node1" presStyleIdx="0" presStyleCnt="3">
        <dgm:presLayoutVars>
          <dgm:bulletEnabled val="1"/>
        </dgm:presLayoutVars>
      </dgm:prSet>
      <dgm:spPr/>
      <dgm:t>
        <a:bodyPr/>
        <a:lstStyle/>
        <a:p>
          <a:endParaRPr lang="en-US"/>
        </a:p>
      </dgm:t>
    </dgm:pt>
    <dgm:pt modelId="{8AF6B74F-45AB-4588-ABAD-F30D95FA2F30}" type="pres">
      <dgm:prSet presAssocID="{EEDBB266-42AE-4561-BADB-586CE9852469}" presName="spacer" presStyleCnt="0"/>
      <dgm:spPr/>
    </dgm:pt>
    <dgm:pt modelId="{6D029B54-02BC-4CFB-9A24-C3A5AF3D162C}" type="pres">
      <dgm:prSet presAssocID="{97611DA7-E58A-462C-9A3A-5CE722BA38CB}" presName="comp" presStyleCnt="0"/>
      <dgm:spPr/>
    </dgm:pt>
    <dgm:pt modelId="{22576881-8BEB-41F5-AA65-7D7F8ED753B0}" type="pres">
      <dgm:prSet presAssocID="{97611DA7-E58A-462C-9A3A-5CE722BA38CB}" presName="box" presStyleLbl="node1" presStyleIdx="1" presStyleCnt="3"/>
      <dgm:spPr/>
      <dgm:t>
        <a:bodyPr/>
        <a:lstStyle/>
        <a:p>
          <a:endParaRPr lang="en-US"/>
        </a:p>
      </dgm:t>
    </dgm:pt>
    <dgm:pt modelId="{DDF0BCD2-93A5-4978-B4FD-50FC8A432BE4}" type="pres">
      <dgm:prSet presAssocID="{97611DA7-E58A-462C-9A3A-5CE722BA38CB}"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7BBF28DF-ACBC-44E9-B576-C1B919F5F1F8}" type="pres">
      <dgm:prSet presAssocID="{97611DA7-E58A-462C-9A3A-5CE722BA38CB}" presName="text" presStyleLbl="node1" presStyleIdx="1" presStyleCnt="3">
        <dgm:presLayoutVars>
          <dgm:bulletEnabled val="1"/>
        </dgm:presLayoutVars>
      </dgm:prSet>
      <dgm:spPr/>
      <dgm:t>
        <a:bodyPr/>
        <a:lstStyle/>
        <a:p>
          <a:endParaRPr lang="en-US"/>
        </a:p>
      </dgm:t>
    </dgm:pt>
    <dgm:pt modelId="{FDF8066F-CC3E-400F-A98C-CAD443C4A308}" type="pres">
      <dgm:prSet presAssocID="{FD6135C7-FE30-49DB-BE1E-B87986D3D71A}" presName="spacer" presStyleCnt="0"/>
      <dgm:spPr/>
    </dgm:pt>
    <dgm:pt modelId="{5689B51D-1932-4236-B68C-D697D31EEE94}" type="pres">
      <dgm:prSet presAssocID="{2755FC13-4028-44C0-AFBC-A9838F3C8204}" presName="comp" presStyleCnt="0"/>
      <dgm:spPr/>
    </dgm:pt>
    <dgm:pt modelId="{90484D38-1C68-4B06-A451-9888EF43EFAA}" type="pres">
      <dgm:prSet presAssocID="{2755FC13-4028-44C0-AFBC-A9838F3C8204}" presName="box" presStyleLbl="node1" presStyleIdx="2" presStyleCnt="3"/>
      <dgm:spPr/>
      <dgm:t>
        <a:bodyPr/>
        <a:lstStyle/>
        <a:p>
          <a:endParaRPr lang="en-US"/>
        </a:p>
      </dgm:t>
    </dgm:pt>
    <dgm:pt modelId="{2E3DFA11-F01E-48E4-8F80-912498895AD5}" type="pres">
      <dgm:prSet presAssocID="{2755FC13-4028-44C0-AFBC-A9838F3C8204}"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pt>
    <dgm:pt modelId="{802FB631-182D-4492-9D72-0A12855E00D2}" type="pres">
      <dgm:prSet presAssocID="{2755FC13-4028-44C0-AFBC-A9838F3C8204}" presName="text" presStyleLbl="node1" presStyleIdx="2" presStyleCnt="3">
        <dgm:presLayoutVars>
          <dgm:bulletEnabled val="1"/>
        </dgm:presLayoutVars>
      </dgm:prSet>
      <dgm:spPr/>
      <dgm:t>
        <a:bodyPr/>
        <a:lstStyle/>
        <a:p>
          <a:endParaRPr lang="en-US"/>
        </a:p>
      </dgm:t>
    </dgm:pt>
  </dgm:ptLst>
  <dgm:cxnLst>
    <dgm:cxn modelId="{EC25C3EF-0F41-4462-B8B1-5F8F51553EA7}" srcId="{34D8F9C8-EAD2-414C-B2D4-33BC23FEFD34}" destId="{BDACD3EE-DB01-48F4-AE63-C9DA78276075}" srcOrd="4" destOrd="0" parTransId="{50A12794-7517-47AB-BD3D-14E31426A611}" sibTransId="{7856BE28-4765-4E98-BC71-036974CE0BC4}"/>
    <dgm:cxn modelId="{97CEFB21-3B99-4159-B2F3-1E18E359DC35}" type="presOf" srcId="{BDACD3EE-DB01-48F4-AE63-C9DA78276075}" destId="{4C202B76-9EB3-49C4-AEFB-E982FCEFA8E4}" srcOrd="1" destOrd="5" presId="urn:microsoft.com/office/officeart/2005/8/layout/vList4"/>
    <dgm:cxn modelId="{FEAAEFA2-D147-4C48-A4F4-812E91B88297}" srcId="{015305E1-DC9C-4327-B46D-3795105424B1}" destId="{97611DA7-E58A-462C-9A3A-5CE722BA38CB}" srcOrd="1" destOrd="0" parTransId="{2FCCFA6F-9258-4737-B904-D164E0BB2622}" sibTransId="{FD6135C7-FE30-49DB-BE1E-B87986D3D71A}"/>
    <dgm:cxn modelId="{FCA8E9B9-2465-4F13-B0F7-4F1CA6057BEF}" srcId="{015305E1-DC9C-4327-B46D-3795105424B1}" destId="{34D8F9C8-EAD2-414C-B2D4-33BC23FEFD34}" srcOrd="0" destOrd="0" parTransId="{BA29BCA6-F59D-4017-A538-4EC506617E44}" sibTransId="{EEDBB266-42AE-4561-BADB-586CE9852469}"/>
    <dgm:cxn modelId="{9271EC50-519B-4711-AC89-AFBE1BD1B8D8}" type="presOf" srcId="{6C4147B6-7A6E-4F0D-9BA0-272A7F33E27D}" destId="{4C202B76-9EB3-49C4-AEFB-E982FCEFA8E4}" srcOrd="1" destOrd="1" presId="urn:microsoft.com/office/officeart/2005/8/layout/vList4"/>
    <dgm:cxn modelId="{2096E077-20AF-4397-BC45-860A7C057261}" srcId="{34D8F9C8-EAD2-414C-B2D4-33BC23FEFD34}" destId="{6C4147B6-7A6E-4F0D-9BA0-272A7F33E27D}" srcOrd="0" destOrd="0" parTransId="{64BE8CC6-ECFC-4607-901F-E9BFF3A5F822}" sibTransId="{A0DDF5D5-2A81-488B-8C60-30535761E5F2}"/>
    <dgm:cxn modelId="{F3A42F97-2CEE-4F37-AB4D-5F27E520010A}" type="presOf" srcId="{34D8F9C8-EAD2-414C-B2D4-33BC23FEFD34}" destId="{6E0EF816-525C-40E3-B7CF-EB729AEF6747}" srcOrd="0" destOrd="0" presId="urn:microsoft.com/office/officeart/2005/8/layout/vList4"/>
    <dgm:cxn modelId="{177573DC-6A0F-4307-80A9-2A6E0B9D749D}" type="presOf" srcId="{015305E1-DC9C-4327-B46D-3795105424B1}" destId="{97E79D88-40F6-456A-B61E-98E701862A69}" srcOrd="0" destOrd="0" presId="urn:microsoft.com/office/officeart/2005/8/layout/vList4"/>
    <dgm:cxn modelId="{FA768606-6BF9-448E-A198-9F81BE677AA9}" srcId="{015305E1-DC9C-4327-B46D-3795105424B1}" destId="{2755FC13-4028-44C0-AFBC-A9838F3C8204}" srcOrd="2" destOrd="0" parTransId="{697888DE-F791-4DF3-A890-6143DFA586E8}" sibTransId="{81B4DF0D-34BB-4B48-B0AC-4B800D719BF2}"/>
    <dgm:cxn modelId="{A37DF4E9-76F0-4DA3-B692-A770B9505C76}" type="presOf" srcId="{97611DA7-E58A-462C-9A3A-5CE722BA38CB}" destId="{7BBF28DF-ACBC-44E9-B576-C1B919F5F1F8}" srcOrd="1" destOrd="0" presId="urn:microsoft.com/office/officeart/2005/8/layout/vList4"/>
    <dgm:cxn modelId="{520F1892-A2FC-4BF6-BF6F-E419989E42B0}" type="presOf" srcId="{05F383BD-9698-430A-92F8-7F714FE49F28}" destId="{4C202B76-9EB3-49C4-AEFB-E982FCEFA8E4}" srcOrd="1" destOrd="2" presId="urn:microsoft.com/office/officeart/2005/8/layout/vList4"/>
    <dgm:cxn modelId="{7C99F39F-EA03-49EE-9715-AAC1DA79922F}" type="presOf" srcId="{AA28133C-A18B-4BA5-95FB-D0215396663E}" destId="{6E0EF816-525C-40E3-B7CF-EB729AEF6747}" srcOrd="0" destOrd="4" presId="urn:microsoft.com/office/officeart/2005/8/layout/vList4"/>
    <dgm:cxn modelId="{E09AE921-4434-4B68-B744-2352640EB065}" type="presOf" srcId="{6C4147B6-7A6E-4F0D-9BA0-272A7F33E27D}" destId="{6E0EF816-525C-40E3-B7CF-EB729AEF6747}" srcOrd="0" destOrd="1" presId="urn:microsoft.com/office/officeart/2005/8/layout/vList4"/>
    <dgm:cxn modelId="{78E66993-CE51-4E83-A219-73F19CB4ADFB}" type="presOf" srcId="{AA28133C-A18B-4BA5-95FB-D0215396663E}" destId="{4C202B76-9EB3-49C4-AEFB-E982FCEFA8E4}" srcOrd="1" destOrd="4" presId="urn:microsoft.com/office/officeart/2005/8/layout/vList4"/>
    <dgm:cxn modelId="{FC876FB1-0E64-4ACA-84AF-BB506307F335}" type="presOf" srcId="{BDACD3EE-DB01-48F4-AE63-C9DA78276075}" destId="{6E0EF816-525C-40E3-B7CF-EB729AEF6747}" srcOrd="0" destOrd="5" presId="urn:microsoft.com/office/officeart/2005/8/layout/vList4"/>
    <dgm:cxn modelId="{FB89202F-0A09-4027-A5DE-F344949BD29D}" srcId="{34D8F9C8-EAD2-414C-B2D4-33BC23FEFD34}" destId="{8BBF2B40-2210-4B73-8FDF-11F01326D0A4}" srcOrd="2" destOrd="0" parTransId="{54199CB8-7019-47DE-AA6A-A0C9BDF04E6D}" sibTransId="{EE756973-4A2D-490A-82E8-FDC6E42E1DC6}"/>
    <dgm:cxn modelId="{0C684899-BF77-481C-ADB7-BE1A85180FCA}" type="presOf" srcId="{2755FC13-4028-44C0-AFBC-A9838F3C8204}" destId="{802FB631-182D-4492-9D72-0A12855E00D2}" srcOrd="1" destOrd="0" presId="urn:microsoft.com/office/officeart/2005/8/layout/vList4"/>
    <dgm:cxn modelId="{CA0A8AF7-DB6E-4144-B9D0-C33DB227A5BF}" srcId="{34D8F9C8-EAD2-414C-B2D4-33BC23FEFD34}" destId="{AA28133C-A18B-4BA5-95FB-D0215396663E}" srcOrd="3" destOrd="0" parTransId="{540A70C0-051C-464E-B157-13959BDF8369}" sibTransId="{0DBE7383-382C-44DD-898C-E1CC0F953D1B}"/>
    <dgm:cxn modelId="{7E3C0525-9134-417F-8FF2-4BEDE85158BB}" srcId="{34D8F9C8-EAD2-414C-B2D4-33BC23FEFD34}" destId="{05F383BD-9698-430A-92F8-7F714FE49F28}" srcOrd="1" destOrd="0" parTransId="{38536234-B260-4360-B3A1-B0F24D37356E}" sibTransId="{50B46CA7-2823-411F-B7CB-504ED875F78D}"/>
    <dgm:cxn modelId="{9D802C05-CAFA-4037-9F73-5107435B3C7F}" type="presOf" srcId="{2755FC13-4028-44C0-AFBC-A9838F3C8204}" destId="{90484D38-1C68-4B06-A451-9888EF43EFAA}" srcOrd="0" destOrd="0" presId="urn:microsoft.com/office/officeart/2005/8/layout/vList4"/>
    <dgm:cxn modelId="{AAFE9826-7812-465D-8B9B-2E3DBB10AC7A}" type="presOf" srcId="{97611DA7-E58A-462C-9A3A-5CE722BA38CB}" destId="{22576881-8BEB-41F5-AA65-7D7F8ED753B0}" srcOrd="0" destOrd="0" presId="urn:microsoft.com/office/officeart/2005/8/layout/vList4"/>
    <dgm:cxn modelId="{A8B8EF04-0625-41DA-BE5A-CE42F0B409C6}" type="presOf" srcId="{34D8F9C8-EAD2-414C-B2D4-33BC23FEFD34}" destId="{4C202B76-9EB3-49C4-AEFB-E982FCEFA8E4}" srcOrd="1" destOrd="0" presId="urn:microsoft.com/office/officeart/2005/8/layout/vList4"/>
    <dgm:cxn modelId="{46FA5ED7-771C-459B-8B44-381AF23B3A6D}" type="presOf" srcId="{8BBF2B40-2210-4B73-8FDF-11F01326D0A4}" destId="{4C202B76-9EB3-49C4-AEFB-E982FCEFA8E4}" srcOrd="1" destOrd="3" presId="urn:microsoft.com/office/officeart/2005/8/layout/vList4"/>
    <dgm:cxn modelId="{E0CFBEB3-8403-4D19-854F-7C5849179D18}" type="presOf" srcId="{05F383BD-9698-430A-92F8-7F714FE49F28}" destId="{6E0EF816-525C-40E3-B7CF-EB729AEF6747}" srcOrd="0" destOrd="2" presId="urn:microsoft.com/office/officeart/2005/8/layout/vList4"/>
    <dgm:cxn modelId="{05BE0BCB-0AA8-4313-816F-131AAAFFC685}" type="presOf" srcId="{8BBF2B40-2210-4B73-8FDF-11F01326D0A4}" destId="{6E0EF816-525C-40E3-B7CF-EB729AEF6747}" srcOrd="0" destOrd="3" presId="urn:microsoft.com/office/officeart/2005/8/layout/vList4"/>
    <dgm:cxn modelId="{D2FF0B81-0A05-4EC2-8CBF-4DA1047065EA}" type="presParOf" srcId="{97E79D88-40F6-456A-B61E-98E701862A69}" destId="{200A7E0E-C206-4DCB-859A-2434F8B37D56}" srcOrd="0" destOrd="0" presId="urn:microsoft.com/office/officeart/2005/8/layout/vList4"/>
    <dgm:cxn modelId="{D052DED4-885A-4141-BCFE-E56CDC07BC18}" type="presParOf" srcId="{200A7E0E-C206-4DCB-859A-2434F8B37D56}" destId="{6E0EF816-525C-40E3-B7CF-EB729AEF6747}" srcOrd="0" destOrd="0" presId="urn:microsoft.com/office/officeart/2005/8/layout/vList4"/>
    <dgm:cxn modelId="{7C0D7680-36F3-42E5-AAAD-8DA9D4ED1023}" type="presParOf" srcId="{200A7E0E-C206-4DCB-859A-2434F8B37D56}" destId="{05BFA9C4-88BF-4402-B5B3-CD559A738F18}" srcOrd="1" destOrd="0" presId="urn:microsoft.com/office/officeart/2005/8/layout/vList4"/>
    <dgm:cxn modelId="{86BBC9ED-6421-49E2-B684-FB35D4ECE049}" type="presParOf" srcId="{200A7E0E-C206-4DCB-859A-2434F8B37D56}" destId="{4C202B76-9EB3-49C4-AEFB-E982FCEFA8E4}" srcOrd="2" destOrd="0" presId="urn:microsoft.com/office/officeart/2005/8/layout/vList4"/>
    <dgm:cxn modelId="{C6B16362-880A-4FEE-AEF0-40C39C0F1C1A}" type="presParOf" srcId="{97E79D88-40F6-456A-B61E-98E701862A69}" destId="{8AF6B74F-45AB-4588-ABAD-F30D95FA2F30}" srcOrd="1" destOrd="0" presId="urn:microsoft.com/office/officeart/2005/8/layout/vList4"/>
    <dgm:cxn modelId="{7F96EF98-CFF4-4E8E-8072-F082369B9715}" type="presParOf" srcId="{97E79D88-40F6-456A-B61E-98E701862A69}" destId="{6D029B54-02BC-4CFB-9A24-C3A5AF3D162C}" srcOrd="2" destOrd="0" presId="urn:microsoft.com/office/officeart/2005/8/layout/vList4"/>
    <dgm:cxn modelId="{BCB1DFF8-93AA-442A-8DCE-BFB55DBD9482}" type="presParOf" srcId="{6D029B54-02BC-4CFB-9A24-C3A5AF3D162C}" destId="{22576881-8BEB-41F5-AA65-7D7F8ED753B0}" srcOrd="0" destOrd="0" presId="urn:microsoft.com/office/officeart/2005/8/layout/vList4"/>
    <dgm:cxn modelId="{62450107-1ECE-4258-8C76-4ADB4360FBEA}" type="presParOf" srcId="{6D029B54-02BC-4CFB-9A24-C3A5AF3D162C}" destId="{DDF0BCD2-93A5-4978-B4FD-50FC8A432BE4}" srcOrd="1" destOrd="0" presId="urn:microsoft.com/office/officeart/2005/8/layout/vList4"/>
    <dgm:cxn modelId="{F3753F38-F2A2-4A37-902A-855CF9D9EC85}" type="presParOf" srcId="{6D029B54-02BC-4CFB-9A24-C3A5AF3D162C}" destId="{7BBF28DF-ACBC-44E9-B576-C1B919F5F1F8}" srcOrd="2" destOrd="0" presId="urn:microsoft.com/office/officeart/2005/8/layout/vList4"/>
    <dgm:cxn modelId="{1790527D-8BAE-4969-A9FA-5A11F8420362}" type="presParOf" srcId="{97E79D88-40F6-456A-B61E-98E701862A69}" destId="{FDF8066F-CC3E-400F-A98C-CAD443C4A308}" srcOrd="3" destOrd="0" presId="urn:microsoft.com/office/officeart/2005/8/layout/vList4"/>
    <dgm:cxn modelId="{2FBDB87A-C62A-4066-A7C0-C61AFA0890BB}" type="presParOf" srcId="{97E79D88-40F6-456A-B61E-98E701862A69}" destId="{5689B51D-1932-4236-B68C-D697D31EEE94}" srcOrd="4" destOrd="0" presId="urn:microsoft.com/office/officeart/2005/8/layout/vList4"/>
    <dgm:cxn modelId="{30792FD9-C309-4F96-9619-C7484F046B3A}" type="presParOf" srcId="{5689B51D-1932-4236-B68C-D697D31EEE94}" destId="{90484D38-1C68-4B06-A451-9888EF43EFAA}" srcOrd="0" destOrd="0" presId="urn:microsoft.com/office/officeart/2005/8/layout/vList4"/>
    <dgm:cxn modelId="{4DE475BD-1A19-4A89-A989-CABA6FE1C2D7}" type="presParOf" srcId="{5689B51D-1932-4236-B68C-D697D31EEE94}" destId="{2E3DFA11-F01E-48E4-8F80-912498895AD5}" srcOrd="1" destOrd="0" presId="urn:microsoft.com/office/officeart/2005/8/layout/vList4"/>
    <dgm:cxn modelId="{A510622E-6E2C-4A39-9DEE-9DE8DEE45BCA}" type="presParOf" srcId="{5689B51D-1932-4236-B68C-D697D31EEE94}" destId="{802FB631-182D-4492-9D72-0A12855E00D2}"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56B8E9D-887A-424D-96AD-8714C88A74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833B71A-1E7F-4051-8C98-2952FA42DDF0}">
      <dgm:prSet phldrT="[Text]"/>
      <dgm:spPr/>
      <dgm:t>
        <a:bodyPr/>
        <a:lstStyle/>
        <a:p>
          <a:r>
            <a:rPr lang="en-US" b="1" dirty="0" smtClean="0"/>
            <a:t>Educate Your Client</a:t>
          </a:r>
          <a:endParaRPr lang="en-US" b="1" dirty="0"/>
        </a:p>
      </dgm:t>
    </dgm:pt>
    <dgm:pt modelId="{B248A62C-F682-4320-9130-FF6492CF3A64}" type="parTrans" cxnId="{579EDB3D-0038-4F9E-B39D-3C76890C966D}">
      <dgm:prSet/>
      <dgm:spPr/>
      <dgm:t>
        <a:bodyPr/>
        <a:lstStyle/>
        <a:p>
          <a:endParaRPr lang="en-US"/>
        </a:p>
      </dgm:t>
    </dgm:pt>
    <dgm:pt modelId="{C4F69DF1-0A47-40FB-B091-5D72008F7929}" type="sibTrans" cxnId="{579EDB3D-0038-4F9E-B39D-3C76890C966D}">
      <dgm:prSet/>
      <dgm:spPr/>
      <dgm:t>
        <a:bodyPr/>
        <a:lstStyle/>
        <a:p>
          <a:endParaRPr lang="en-US"/>
        </a:p>
      </dgm:t>
    </dgm:pt>
    <dgm:pt modelId="{6F512D5E-B447-46C5-8220-7A015D4FA114}">
      <dgm:prSet/>
      <dgm:spPr/>
      <dgm:t>
        <a:bodyPr/>
        <a:lstStyle/>
        <a:p>
          <a:r>
            <a:rPr lang="en-US" b="1" dirty="0" smtClean="0"/>
            <a:t>Request On-Demand Interview</a:t>
          </a:r>
        </a:p>
      </dgm:t>
    </dgm:pt>
    <dgm:pt modelId="{35671C8C-376C-4520-B09D-99B269D684D3}" type="parTrans" cxnId="{023A3ED8-95D9-4595-9587-65740A34A3E6}">
      <dgm:prSet/>
      <dgm:spPr/>
      <dgm:t>
        <a:bodyPr/>
        <a:lstStyle/>
        <a:p>
          <a:endParaRPr lang="en-US"/>
        </a:p>
      </dgm:t>
    </dgm:pt>
    <dgm:pt modelId="{9CA6EE58-E885-48E8-8F33-FF601CB95714}" type="sibTrans" cxnId="{023A3ED8-95D9-4595-9587-65740A34A3E6}">
      <dgm:prSet/>
      <dgm:spPr/>
      <dgm:t>
        <a:bodyPr/>
        <a:lstStyle/>
        <a:p>
          <a:endParaRPr lang="en-US"/>
        </a:p>
      </dgm:t>
    </dgm:pt>
    <dgm:pt modelId="{6E6A401E-5590-4714-A0FE-82D33B577F9D}">
      <dgm:prSet/>
      <dgm:spPr/>
      <dgm:t>
        <a:bodyPr/>
        <a:lstStyle/>
        <a:p>
          <a:r>
            <a:rPr lang="en-US" b="1" dirty="0" smtClean="0"/>
            <a:t>Help if They Miss the Interview</a:t>
          </a:r>
        </a:p>
      </dgm:t>
    </dgm:pt>
    <dgm:pt modelId="{7262B684-0910-4898-B1B0-B0342778A345}" type="parTrans" cxnId="{6955C32F-2772-4148-AC3C-B0F9F5D135BB}">
      <dgm:prSet/>
      <dgm:spPr/>
      <dgm:t>
        <a:bodyPr/>
        <a:lstStyle/>
        <a:p>
          <a:endParaRPr lang="en-US"/>
        </a:p>
      </dgm:t>
    </dgm:pt>
    <dgm:pt modelId="{3DFC2561-FDC8-4EE9-9DA9-DF213C1A518E}" type="sibTrans" cxnId="{6955C32F-2772-4148-AC3C-B0F9F5D135BB}">
      <dgm:prSet/>
      <dgm:spPr/>
      <dgm:t>
        <a:bodyPr/>
        <a:lstStyle/>
        <a:p>
          <a:endParaRPr lang="en-US"/>
        </a:p>
      </dgm:t>
    </dgm:pt>
    <dgm:pt modelId="{861C4715-EC03-4D33-9644-6F6D3FF65252}">
      <dgm:prSet/>
      <dgm:spPr>
        <a:ln>
          <a:solidFill>
            <a:schemeClr val="tx1">
              <a:alpha val="90000"/>
            </a:schemeClr>
          </a:solidFill>
        </a:ln>
      </dgm:spPr>
      <dgm:t>
        <a:bodyPr/>
        <a:lstStyle/>
        <a:p>
          <a:r>
            <a:rPr lang="en-US" dirty="0" smtClean="0"/>
            <a:t>DHS Help Line (SNAP only)</a:t>
          </a:r>
        </a:p>
      </dgm:t>
    </dgm:pt>
    <dgm:pt modelId="{F75A43CD-0945-4D5F-BFAF-4944F5290B78}" type="parTrans" cxnId="{1E12F1CA-547E-47FA-B20C-01BD45AF48B2}">
      <dgm:prSet/>
      <dgm:spPr/>
      <dgm:t>
        <a:bodyPr/>
        <a:lstStyle/>
        <a:p>
          <a:endParaRPr lang="en-US"/>
        </a:p>
      </dgm:t>
    </dgm:pt>
    <dgm:pt modelId="{66C35AE2-32D5-4F10-A9EB-DC354BB8D2BB}" type="sibTrans" cxnId="{1E12F1CA-547E-47FA-B20C-01BD45AF48B2}">
      <dgm:prSet/>
      <dgm:spPr/>
      <dgm:t>
        <a:bodyPr/>
        <a:lstStyle/>
        <a:p>
          <a:endParaRPr lang="en-US"/>
        </a:p>
      </dgm:t>
    </dgm:pt>
    <dgm:pt modelId="{EFF68072-D712-46F7-9823-8130F7AC95C3}">
      <dgm:prSet/>
      <dgm:spPr>
        <a:ln>
          <a:solidFill>
            <a:schemeClr val="tx1">
              <a:alpha val="90000"/>
            </a:schemeClr>
          </a:solidFill>
        </a:ln>
      </dgm:spPr>
      <dgm:t>
        <a:bodyPr/>
        <a:lstStyle/>
        <a:p>
          <a:r>
            <a:rPr lang="en-US" dirty="0" smtClean="0"/>
            <a:t>Calls might call from a blocked or unknown number</a:t>
          </a:r>
        </a:p>
      </dgm:t>
    </dgm:pt>
    <dgm:pt modelId="{B80663BA-68F7-4969-A588-F7A4E7FDA0FD}" type="parTrans" cxnId="{6E3E5610-0322-491D-9C1A-6D1E388F1EA6}">
      <dgm:prSet/>
      <dgm:spPr/>
      <dgm:t>
        <a:bodyPr/>
        <a:lstStyle/>
        <a:p>
          <a:endParaRPr lang="en-US"/>
        </a:p>
      </dgm:t>
    </dgm:pt>
    <dgm:pt modelId="{3D7BDDF9-5B3D-42FD-9A77-48446A90B41D}" type="sibTrans" cxnId="{6E3E5610-0322-491D-9C1A-6D1E388F1EA6}">
      <dgm:prSet/>
      <dgm:spPr/>
      <dgm:t>
        <a:bodyPr/>
        <a:lstStyle/>
        <a:p>
          <a:endParaRPr lang="en-US"/>
        </a:p>
      </dgm:t>
    </dgm:pt>
    <dgm:pt modelId="{801F9BBA-49E7-4027-B2B3-A025F2F4695F}">
      <dgm:prSet/>
      <dgm:spPr>
        <a:ln>
          <a:solidFill>
            <a:schemeClr val="tx1">
              <a:alpha val="90000"/>
            </a:schemeClr>
          </a:solidFill>
        </a:ln>
      </dgm:spPr>
      <dgm:t>
        <a:bodyPr/>
        <a:lstStyle/>
        <a:p>
          <a:r>
            <a:rPr lang="en-US" dirty="0" smtClean="0"/>
            <a:t>As for DHS to reschedule</a:t>
          </a:r>
        </a:p>
      </dgm:t>
    </dgm:pt>
    <dgm:pt modelId="{F0689785-003B-45F7-8C9E-EDDB869BF634}" type="parTrans" cxnId="{FAC63113-9280-4337-A14B-8D6DD8DDE45B}">
      <dgm:prSet/>
      <dgm:spPr/>
      <dgm:t>
        <a:bodyPr/>
        <a:lstStyle/>
        <a:p>
          <a:endParaRPr lang="en-US"/>
        </a:p>
      </dgm:t>
    </dgm:pt>
    <dgm:pt modelId="{B28D602E-BB9B-4AD4-B01C-00B0C5086AFC}" type="sibTrans" cxnId="{FAC63113-9280-4337-A14B-8D6DD8DDE45B}">
      <dgm:prSet/>
      <dgm:spPr/>
      <dgm:t>
        <a:bodyPr/>
        <a:lstStyle/>
        <a:p>
          <a:endParaRPr lang="en-US"/>
        </a:p>
      </dgm:t>
    </dgm:pt>
    <dgm:pt modelId="{8975BE4F-6B8E-489E-B41E-1717F13D8FDE}">
      <dgm:prSet/>
      <dgm:spPr>
        <a:ln>
          <a:solidFill>
            <a:schemeClr val="tx1">
              <a:alpha val="90000"/>
            </a:schemeClr>
          </a:solidFill>
        </a:ln>
      </dgm:spPr>
      <dgm:t>
        <a:bodyPr/>
        <a:lstStyle/>
        <a:p>
          <a:endParaRPr lang="en-US" dirty="0" smtClean="0"/>
        </a:p>
      </dgm:t>
    </dgm:pt>
    <dgm:pt modelId="{F76B396D-3345-41B8-A254-643390D85A5C}" type="parTrans" cxnId="{B7A73E9C-B6A2-408D-B03A-314BE194AAEE}">
      <dgm:prSet/>
      <dgm:spPr/>
      <dgm:t>
        <a:bodyPr/>
        <a:lstStyle/>
        <a:p>
          <a:endParaRPr lang="en-US"/>
        </a:p>
      </dgm:t>
    </dgm:pt>
    <dgm:pt modelId="{8B885D13-BA8D-45E4-9F80-5F5E13F531EB}" type="sibTrans" cxnId="{B7A73E9C-B6A2-408D-B03A-314BE194AAEE}">
      <dgm:prSet/>
      <dgm:spPr/>
      <dgm:t>
        <a:bodyPr/>
        <a:lstStyle/>
        <a:p>
          <a:endParaRPr lang="en-US"/>
        </a:p>
      </dgm:t>
    </dgm:pt>
    <dgm:pt modelId="{C39E8323-06D5-48C1-9E59-73787C50D164}">
      <dgm:prSet/>
      <dgm:spPr>
        <a:ln>
          <a:solidFill>
            <a:schemeClr val="tx1">
              <a:alpha val="90000"/>
            </a:schemeClr>
          </a:solidFill>
        </a:ln>
      </dgm:spPr>
      <dgm:t>
        <a:bodyPr/>
        <a:lstStyle/>
        <a:p>
          <a:r>
            <a:rPr lang="en-US" dirty="0" smtClean="0"/>
            <a:t>Use Manage My Case to check for interview notices</a:t>
          </a:r>
        </a:p>
      </dgm:t>
    </dgm:pt>
    <dgm:pt modelId="{B1E75789-9F06-4D9E-BA25-34BA6938DE5B}" type="parTrans" cxnId="{F0AE1F7D-C50E-49F1-8D84-E3211720B94C}">
      <dgm:prSet/>
      <dgm:spPr/>
      <dgm:t>
        <a:bodyPr/>
        <a:lstStyle/>
        <a:p>
          <a:endParaRPr lang="en-US"/>
        </a:p>
      </dgm:t>
    </dgm:pt>
    <dgm:pt modelId="{A41D661F-3A82-4853-8243-CC7E606EE62E}" type="sibTrans" cxnId="{F0AE1F7D-C50E-49F1-8D84-E3211720B94C}">
      <dgm:prSet/>
      <dgm:spPr/>
      <dgm:t>
        <a:bodyPr/>
        <a:lstStyle/>
        <a:p>
          <a:endParaRPr lang="en-US"/>
        </a:p>
      </dgm:t>
    </dgm:pt>
    <dgm:pt modelId="{5BAC935D-BFA8-4F83-A406-ABDD77C66ECC}">
      <dgm:prSet/>
      <dgm:spPr>
        <a:ln>
          <a:solidFill>
            <a:schemeClr val="tx1">
              <a:alpha val="90000"/>
            </a:schemeClr>
          </a:solidFill>
        </a:ln>
      </dgm:spPr>
      <dgm:t>
        <a:bodyPr/>
        <a:lstStyle/>
        <a:p>
          <a:r>
            <a:rPr lang="en-US" dirty="0" smtClean="0"/>
            <a:t>Sign up for text alerts</a:t>
          </a:r>
        </a:p>
      </dgm:t>
    </dgm:pt>
    <dgm:pt modelId="{46090B9D-DA6A-4958-A33A-E0D31ADEEB52}" type="parTrans" cxnId="{BFF52ACF-193E-4DA2-AFE5-46F3B43C9949}">
      <dgm:prSet/>
      <dgm:spPr/>
      <dgm:t>
        <a:bodyPr/>
        <a:lstStyle/>
        <a:p>
          <a:endParaRPr lang="en-US"/>
        </a:p>
      </dgm:t>
    </dgm:pt>
    <dgm:pt modelId="{2F627DE6-E0C3-43A4-9EE2-4A658FCFD7BF}" type="sibTrans" cxnId="{BFF52ACF-193E-4DA2-AFE5-46F3B43C9949}">
      <dgm:prSet/>
      <dgm:spPr/>
      <dgm:t>
        <a:bodyPr/>
        <a:lstStyle/>
        <a:p>
          <a:endParaRPr lang="en-US"/>
        </a:p>
      </dgm:t>
    </dgm:pt>
    <dgm:pt modelId="{FF578B23-F81C-40BC-B64C-B9E284049040}">
      <dgm:prSet/>
      <dgm:spPr>
        <a:ln>
          <a:solidFill>
            <a:schemeClr val="tx1">
              <a:alpha val="90000"/>
            </a:schemeClr>
          </a:solidFill>
        </a:ln>
      </dgm:spPr>
      <dgm:t>
        <a:bodyPr/>
        <a:lstStyle/>
        <a:p>
          <a:r>
            <a:rPr lang="en-US" dirty="0" smtClean="0"/>
            <a:t>At local FCRC</a:t>
          </a:r>
        </a:p>
      </dgm:t>
    </dgm:pt>
    <dgm:pt modelId="{21A1B823-4D23-41A4-B0A8-D99B687CAE3B}" type="parTrans" cxnId="{6D9315E6-92AB-4827-BC4F-8EE7461DF419}">
      <dgm:prSet/>
      <dgm:spPr/>
      <dgm:t>
        <a:bodyPr/>
        <a:lstStyle/>
        <a:p>
          <a:endParaRPr lang="en-US"/>
        </a:p>
      </dgm:t>
    </dgm:pt>
    <dgm:pt modelId="{39C914C7-312B-44CF-963A-929465854040}" type="sibTrans" cxnId="{6D9315E6-92AB-4827-BC4F-8EE7461DF419}">
      <dgm:prSet/>
      <dgm:spPr/>
      <dgm:t>
        <a:bodyPr/>
        <a:lstStyle/>
        <a:p>
          <a:endParaRPr lang="en-US"/>
        </a:p>
      </dgm:t>
    </dgm:pt>
    <dgm:pt modelId="{63F9BA24-B80D-4B39-BED7-95FE9CA5D2F7}">
      <dgm:prSet/>
      <dgm:spPr>
        <a:ln>
          <a:solidFill>
            <a:schemeClr val="tx1">
              <a:alpha val="90000"/>
            </a:schemeClr>
          </a:solidFill>
        </a:ln>
      </dgm:spPr>
      <dgm:t>
        <a:bodyPr/>
        <a:lstStyle/>
        <a:p>
          <a:r>
            <a:rPr lang="en-US" dirty="0" smtClean="0"/>
            <a:t>Appeal Denials</a:t>
          </a:r>
        </a:p>
      </dgm:t>
    </dgm:pt>
    <dgm:pt modelId="{5D9A8809-AE4D-4A3E-BC38-BD168D0D67DA}" type="parTrans" cxnId="{077C5E12-03CC-4555-BE7C-5D92B1AC0E0B}">
      <dgm:prSet/>
      <dgm:spPr/>
      <dgm:t>
        <a:bodyPr/>
        <a:lstStyle/>
        <a:p>
          <a:endParaRPr lang="en-US"/>
        </a:p>
      </dgm:t>
    </dgm:pt>
    <dgm:pt modelId="{C243921B-39CD-4FD8-BC27-C3AB962240DE}" type="sibTrans" cxnId="{077C5E12-03CC-4555-BE7C-5D92B1AC0E0B}">
      <dgm:prSet/>
      <dgm:spPr/>
      <dgm:t>
        <a:bodyPr/>
        <a:lstStyle/>
        <a:p>
          <a:endParaRPr lang="en-US"/>
        </a:p>
      </dgm:t>
    </dgm:pt>
    <dgm:pt modelId="{C70846D8-A020-4AE8-B4C7-3A68A85E53D3}" type="pres">
      <dgm:prSet presAssocID="{C56B8E9D-887A-424D-96AD-8714C88A74E3}" presName="Name0" presStyleCnt="0">
        <dgm:presLayoutVars>
          <dgm:dir/>
          <dgm:animLvl val="lvl"/>
          <dgm:resizeHandles val="exact"/>
        </dgm:presLayoutVars>
      </dgm:prSet>
      <dgm:spPr/>
      <dgm:t>
        <a:bodyPr/>
        <a:lstStyle/>
        <a:p>
          <a:endParaRPr lang="en-US"/>
        </a:p>
      </dgm:t>
    </dgm:pt>
    <dgm:pt modelId="{BF2D9376-3CFF-4E71-BC6F-B838AADFE883}" type="pres">
      <dgm:prSet presAssocID="{F833B71A-1E7F-4051-8C98-2952FA42DDF0}" presName="composite" presStyleCnt="0"/>
      <dgm:spPr/>
    </dgm:pt>
    <dgm:pt modelId="{8EA85158-FECE-4825-968A-2AB434C2A68F}" type="pres">
      <dgm:prSet presAssocID="{F833B71A-1E7F-4051-8C98-2952FA42DDF0}" presName="parTx" presStyleLbl="alignNode1" presStyleIdx="0" presStyleCnt="3">
        <dgm:presLayoutVars>
          <dgm:chMax val="0"/>
          <dgm:chPref val="0"/>
          <dgm:bulletEnabled val="1"/>
        </dgm:presLayoutVars>
      </dgm:prSet>
      <dgm:spPr/>
      <dgm:t>
        <a:bodyPr/>
        <a:lstStyle/>
        <a:p>
          <a:endParaRPr lang="en-US"/>
        </a:p>
      </dgm:t>
    </dgm:pt>
    <dgm:pt modelId="{E903D4B4-EF71-4E4D-9BD5-0AE9001A3971}" type="pres">
      <dgm:prSet presAssocID="{F833B71A-1E7F-4051-8C98-2952FA42DDF0}" presName="desTx" presStyleLbl="alignAccFollowNode1" presStyleIdx="0" presStyleCnt="3">
        <dgm:presLayoutVars>
          <dgm:bulletEnabled val="1"/>
        </dgm:presLayoutVars>
      </dgm:prSet>
      <dgm:spPr/>
      <dgm:t>
        <a:bodyPr/>
        <a:lstStyle/>
        <a:p>
          <a:endParaRPr lang="en-US"/>
        </a:p>
      </dgm:t>
    </dgm:pt>
    <dgm:pt modelId="{AF1E7BD6-4588-416D-8365-23779C0ACCBF}" type="pres">
      <dgm:prSet presAssocID="{C4F69DF1-0A47-40FB-B091-5D72008F7929}" presName="space" presStyleCnt="0"/>
      <dgm:spPr/>
    </dgm:pt>
    <dgm:pt modelId="{4FFA56FF-4306-4BC5-BFA6-C618D9A67FFD}" type="pres">
      <dgm:prSet presAssocID="{6F512D5E-B447-46C5-8220-7A015D4FA114}" presName="composite" presStyleCnt="0"/>
      <dgm:spPr/>
    </dgm:pt>
    <dgm:pt modelId="{41FF224A-39DB-4B1E-B55B-3FADF764AB94}" type="pres">
      <dgm:prSet presAssocID="{6F512D5E-B447-46C5-8220-7A015D4FA114}" presName="parTx" presStyleLbl="alignNode1" presStyleIdx="1" presStyleCnt="3">
        <dgm:presLayoutVars>
          <dgm:chMax val="0"/>
          <dgm:chPref val="0"/>
          <dgm:bulletEnabled val="1"/>
        </dgm:presLayoutVars>
      </dgm:prSet>
      <dgm:spPr/>
      <dgm:t>
        <a:bodyPr/>
        <a:lstStyle/>
        <a:p>
          <a:endParaRPr lang="en-US"/>
        </a:p>
      </dgm:t>
    </dgm:pt>
    <dgm:pt modelId="{477176F3-1702-4606-83DA-99A2A6EE14E4}" type="pres">
      <dgm:prSet presAssocID="{6F512D5E-B447-46C5-8220-7A015D4FA114}" presName="desTx" presStyleLbl="alignAccFollowNode1" presStyleIdx="1" presStyleCnt="3">
        <dgm:presLayoutVars>
          <dgm:bulletEnabled val="1"/>
        </dgm:presLayoutVars>
      </dgm:prSet>
      <dgm:spPr/>
      <dgm:t>
        <a:bodyPr/>
        <a:lstStyle/>
        <a:p>
          <a:endParaRPr lang="en-US"/>
        </a:p>
      </dgm:t>
    </dgm:pt>
    <dgm:pt modelId="{FC80418D-18B6-466C-90E8-42F67BF88578}" type="pres">
      <dgm:prSet presAssocID="{9CA6EE58-E885-48E8-8F33-FF601CB95714}" presName="space" presStyleCnt="0"/>
      <dgm:spPr/>
    </dgm:pt>
    <dgm:pt modelId="{B1EA0F29-AAAA-4E22-A481-894481A8219E}" type="pres">
      <dgm:prSet presAssocID="{6E6A401E-5590-4714-A0FE-82D33B577F9D}" presName="composite" presStyleCnt="0"/>
      <dgm:spPr/>
    </dgm:pt>
    <dgm:pt modelId="{47822C01-BD3C-4499-8A15-AC44B894E543}" type="pres">
      <dgm:prSet presAssocID="{6E6A401E-5590-4714-A0FE-82D33B577F9D}" presName="parTx" presStyleLbl="alignNode1" presStyleIdx="2" presStyleCnt="3">
        <dgm:presLayoutVars>
          <dgm:chMax val="0"/>
          <dgm:chPref val="0"/>
          <dgm:bulletEnabled val="1"/>
        </dgm:presLayoutVars>
      </dgm:prSet>
      <dgm:spPr/>
      <dgm:t>
        <a:bodyPr/>
        <a:lstStyle/>
        <a:p>
          <a:endParaRPr lang="en-US"/>
        </a:p>
      </dgm:t>
    </dgm:pt>
    <dgm:pt modelId="{A2285E45-8C3A-478D-895E-D0F2E1631B00}" type="pres">
      <dgm:prSet presAssocID="{6E6A401E-5590-4714-A0FE-82D33B577F9D}" presName="desTx" presStyleLbl="alignAccFollowNode1" presStyleIdx="2" presStyleCnt="3">
        <dgm:presLayoutVars>
          <dgm:bulletEnabled val="1"/>
        </dgm:presLayoutVars>
      </dgm:prSet>
      <dgm:spPr/>
      <dgm:t>
        <a:bodyPr/>
        <a:lstStyle/>
        <a:p>
          <a:endParaRPr lang="en-US"/>
        </a:p>
      </dgm:t>
    </dgm:pt>
  </dgm:ptLst>
  <dgm:cxnLst>
    <dgm:cxn modelId="{F0AE1F7D-C50E-49F1-8D84-E3211720B94C}" srcId="{F833B71A-1E7F-4051-8C98-2952FA42DDF0}" destId="{C39E8323-06D5-48C1-9E59-73787C50D164}" srcOrd="0" destOrd="0" parTransId="{B1E75789-9F06-4D9E-BA25-34BA6938DE5B}" sibTransId="{A41D661F-3A82-4853-8243-CC7E606EE62E}"/>
    <dgm:cxn modelId="{16698497-8876-4154-B47F-4886ADF44262}" type="presOf" srcId="{801F9BBA-49E7-4027-B2B3-A025F2F4695F}" destId="{A2285E45-8C3A-478D-895E-D0F2E1631B00}" srcOrd="0" destOrd="0" presId="urn:microsoft.com/office/officeart/2005/8/layout/hList1"/>
    <dgm:cxn modelId="{FAC63113-9280-4337-A14B-8D6DD8DDE45B}" srcId="{6E6A401E-5590-4714-A0FE-82D33B577F9D}" destId="{801F9BBA-49E7-4027-B2B3-A025F2F4695F}" srcOrd="0" destOrd="0" parTransId="{F0689785-003B-45F7-8C9E-EDDB869BF634}" sibTransId="{B28D602E-BB9B-4AD4-B01C-00B0C5086AFC}"/>
    <dgm:cxn modelId="{BFF52ACF-193E-4DA2-AFE5-46F3B43C9949}" srcId="{F833B71A-1E7F-4051-8C98-2952FA42DDF0}" destId="{5BAC935D-BFA8-4F83-A406-ABDD77C66ECC}" srcOrd="1" destOrd="0" parTransId="{46090B9D-DA6A-4958-A33A-E0D31ADEEB52}" sibTransId="{2F627DE6-E0C3-43A4-9EE2-4A658FCFD7BF}"/>
    <dgm:cxn modelId="{023A3ED8-95D9-4595-9587-65740A34A3E6}" srcId="{C56B8E9D-887A-424D-96AD-8714C88A74E3}" destId="{6F512D5E-B447-46C5-8220-7A015D4FA114}" srcOrd="1" destOrd="0" parTransId="{35671C8C-376C-4520-B09D-99B269D684D3}" sibTransId="{9CA6EE58-E885-48E8-8F33-FF601CB95714}"/>
    <dgm:cxn modelId="{31E86493-66BE-4013-9D12-AE9835EDCD54}" type="presOf" srcId="{F833B71A-1E7F-4051-8C98-2952FA42DDF0}" destId="{8EA85158-FECE-4825-968A-2AB434C2A68F}" srcOrd="0" destOrd="0" presId="urn:microsoft.com/office/officeart/2005/8/layout/hList1"/>
    <dgm:cxn modelId="{B7A73E9C-B6A2-408D-B03A-314BE194AAEE}" srcId="{F833B71A-1E7F-4051-8C98-2952FA42DDF0}" destId="{8975BE4F-6B8E-489E-B41E-1717F13D8FDE}" srcOrd="3" destOrd="0" parTransId="{F76B396D-3345-41B8-A254-643390D85A5C}" sibTransId="{8B885D13-BA8D-45E4-9F80-5F5E13F531EB}"/>
    <dgm:cxn modelId="{077C5E12-03CC-4555-BE7C-5D92B1AC0E0B}" srcId="{6E6A401E-5590-4714-A0FE-82D33B577F9D}" destId="{63F9BA24-B80D-4B39-BED7-95FE9CA5D2F7}" srcOrd="1" destOrd="0" parTransId="{5D9A8809-AE4D-4A3E-BC38-BD168D0D67DA}" sibTransId="{C243921B-39CD-4FD8-BC27-C3AB962240DE}"/>
    <dgm:cxn modelId="{58E36184-EC74-4EDE-8E75-1080A00DB745}" type="presOf" srcId="{6F512D5E-B447-46C5-8220-7A015D4FA114}" destId="{41FF224A-39DB-4B1E-B55B-3FADF764AB94}" srcOrd="0" destOrd="0" presId="urn:microsoft.com/office/officeart/2005/8/layout/hList1"/>
    <dgm:cxn modelId="{425B9458-181B-4DDE-A5C7-99A10BABF981}" type="presOf" srcId="{63F9BA24-B80D-4B39-BED7-95FE9CA5D2F7}" destId="{A2285E45-8C3A-478D-895E-D0F2E1631B00}" srcOrd="0" destOrd="1" presId="urn:microsoft.com/office/officeart/2005/8/layout/hList1"/>
    <dgm:cxn modelId="{6955C32F-2772-4148-AC3C-B0F9F5D135BB}" srcId="{C56B8E9D-887A-424D-96AD-8714C88A74E3}" destId="{6E6A401E-5590-4714-A0FE-82D33B577F9D}" srcOrd="2" destOrd="0" parTransId="{7262B684-0910-4898-B1B0-B0342778A345}" sibTransId="{3DFC2561-FDC8-4EE9-9DA9-DF213C1A518E}"/>
    <dgm:cxn modelId="{9A820D6E-DD5F-41AF-BFCB-7F6D2B6FAD12}" type="presOf" srcId="{5BAC935D-BFA8-4F83-A406-ABDD77C66ECC}" destId="{E903D4B4-EF71-4E4D-9BD5-0AE9001A3971}" srcOrd="0" destOrd="1" presId="urn:microsoft.com/office/officeart/2005/8/layout/hList1"/>
    <dgm:cxn modelId="{BA48BA04-E390-4602-8DE4-26FCDC5AB34B}" type="presOf" srcId="{6E6A401E-5590-4714-A0FE-82D33B577F9D}" destId="{47822C01-BD3C-4499-8A15-AC44B894E543}" srcOrd="0" destOrd="0" presId="urn:microsoft.com/office/officeart/2005/8/layout/hList1"/>
    <dgm:cxn modelId="{1E12F1CA-547E-47FA-B20C-01BD45AF48B2}" srcId="{6F512D5E-B447-46C5-8220-7A015D4FA114}" destId="{861C4715-EC03-4D33-9644-6F6D3FF65252}" srcOrd="0" destOrd="0" parTransId="{F75A43CD-0945-4D5F-BFAF-4944F5290B78}" sibTransId="{66C35AE2-32D5-4F10-A9EB-DC354BB8D2BB}"/>
    <dgm:cxn modelId="{02AB5659-EB85-4125-BC99-3570B0E7F1AB}" type="presOf" srcId="{C56B8E9D-887A-424D-96AD-8714C88A74E3}" destId="{C70846D8-A020-4AE8-B4C7-3A68A85E53D3}" srcOrd="0" destOrd="0" presId="urn:microsoft.com/office/officeart/2005/8/layout/hList1"/>
    <dgm:cxn modelId="{6E3E5610-0322-491D-9C1A-6D1E388F1EA6}" srcId="{F833B71A-1E7F-4051-8C98-2952FA42DDF0}" destId="{EFF68072-D712-46F7-9823-8130F7AC95C3}" srcOrd="2" destOrd="0" parTransId="{B80663BA-68F7-4969-A588-F7A4E7FDA0FD}" sibTransId="{3D7BDDF9-5B3D-42FD-9A77-48446A90B41D}"/>
    <dgm:cxn modelId="{579EDB3D-0038-4F9E-B39D-3C76890C966D}" srcId="{C56B8E9D-887A-424D-96AD-8714C88A74E3}" destId="{F833B71A-1E7F-4051-8C98-2952FA42DDF0}" srcOrd="0" destOrd="0" parTransId="{B248A62C-F682-4320-9130-FF6492CF3A64}" sibTransId="{C4F69DF1-0A47-40FB-B091-5D72008F7929}"/>
    <dgm:cxn modelId="{6D9315E6-92AB-4827-BC4F-8EE7461DF419}" srcId="{6F512D5E-B447-46C5-8220-7A015D4FA114}" destId="{FF578B23-F81C-40BC-B64C-B9E284049040}" srcOrd="1" destOrd="0" parTransId="{21A1B823-4D23-41A4-B0A8-D99B687CAE3B}" sibTransId="{39C914C7-312B-44CF-963A-929465854040}"/>
    <dgm:cxn modelId="{D0B3106E-81E5-42C9-BFBB-B52C62A35885}" type="presOf" srcId="{EFF68072-D712-46F7-9823-8130F7AC95C3}" destId="{E903D4B4-EF71-4E4D-9BD5-0AE9001A3971}" srcOrd="0" destOrd="2" presId="urn:microsoft.com/office/officeart/2005/8/layout/hList1"/>
    <dgm:cxn modelId="{A64E8BFF-F4CF-430C-A37E-2BFFECC83E68}" type="presOf" srcId="{8975BE4F-6B8E-489E-B41E-1717F13D8FDE}" destId="{E903D4B4-EF71-4E4D-9BD5-0AE9001A3971}" srcOrd="0" destOrd="3" presId="urn:microsoft.com/office/officeart/2005/8/layout/hList1"/>
    <dgm:cxn modelId="{634B4163-7C13-417A-AA33-06CE3C27833F}" type="presOf" srcId="{861C4715-EC03-4D33-9644-6F6D3FF65252}" destId="{477176F3-1702-4606-83DA-99A2A6EE14E4}" srcOrd="0" destOrd="0" presId="urn:microsoft.com/office/officeart/2005/8/layout/hList1"/>
    <dgm:cxn modelId="{03839838-0F00-4446-AE54-34BAD4158377}" type="presOf" srcId="{C39E8323-06D5-48C1-9E59-73787C50D164}" destId="{E903D4B4-EF71-4E4D-9BD5-0AE9001A3971}" srcOrd="0" destOrd="0" presId="urn:microsoft.com/office/officeart/2005/8/layout/hList1"/>
    <dgm:cxn modelId="{C9BDBD44-DDCE-4906-ACA9-8F8B0545730F}" type="presOf" srcId="{FF578B23-F81C-40BC-B64C-B9E284049040}" destId="{477176F3-1702-4606-83DA-99A2A6EE14E4}" srcOrd="0" destOrd="1" presId="urn:microsoft.com/office/officeart/2005/8/layout/hList1"/>
    <dgm:cxn modelId="{ACFEFA99-2F4C-45C4-9BC9-9E5601891B3B}" type="presParOf" srcId="{C70846D8-A020-4AE8-B4C7-3A68A85E53D3}" destId="{BF2D9376-3CFF-4E71-BC6F-B838AADFE883}" srcOrd="0" destOrd="0" presId="urn:microsoft.com/office/officeart/2005/8/layout/hList1"/>
    <dgm:cxn modelId="{2B5199F5-B92D-4603-B3D7-27DD1FF4B282}" type="presParOf" srcId="{BF2D9376-3CFF-4E71-BC6F-B838AADFE883}" destId="{8EA85158-FECE-4825-968A-2AB434C2A68F}" srcOrd="0" destOrd="0" presId="urn:microsoft.com/office/officeart/2005/8/layout/hList1"/>
    <dgm:cxn modelId="{FF2D5600-4DE5-4CC6-86C5-94D73BA7F008}" type="presParOf" srcId="{BF2D9376-3CFF-4E71-BC6F-B838AADFE883}" destId="{E903D4B4-EF71-4E4D-9BD5-0AE9001A3971}" srcOrd="1" destOrd="0" presId="urn:microsoft.com/office/officeart/2005/8/layout/hList1"/>
    <dgm:cxn modelId="{3428AEA6-6DDB-4410-9487-A345E843D59B}" type="presParOf" srcId="{C70846D8-A020-4AE8-B4C7-3A68A85E53D3}" destId="{AF1E7BD6-4588-416D-8365-23779C0ACCBF}" srcOrd="1" destOrd="0" presId="urn:microsoft.com/office/officeart/2005/8/layout/hList1"/>
    <dgm:cxn modelId="{3D40ADF7-B1CC-4FC4-A7C5-C5BE67DB638B}" type="presParOf" srcId="{C70846D8-A020-4AE8-B4C7-3A68A85E53D3}" destId="{4FFA56FF-4306-4BC5-BFA6-C618D9A67FFD}" srcOrd="2" destOrd="0" presId="urn:microsoft.com/office/officeart/2005/8/layout/hList1"/>
    <dgm:cxn modelId="{EEDBD5FD-5F3F-489B-A43F-2B5A0283EBE7}" type="presParOf" srcId="{4FFA56FF-4306-4BC5-BFA6-C618D9A67FFD}" destId="{41FF224A-39DB-4B1E-B55B-3FADF764AB94}" srcOrd="0" destOrd="0" presId="urn:microsoft.com/office/officeart/2005/8/layout/hList1"/>
    <dgm:cxn modelId="{150D6137-103C-4A92-A18D-A61CDD0458AD}" type="presParOf" srcId="{4FFA56FF-4306-4BC5-BFA6-C618D9A67FFD}" destId="{477176F3-1702-4606-83DA-99A2A6EE14E4}" srcOrd="1" destOrd="0" presId="urn:microsoft.com/office/officeart/2005/8/layout/hList1"/>
    <dgm:cxn modelId="{66A54FCF-D10C-40DB-A8DC-A57825049B92}" type="presParOf" srcId="{C70846D8-A020-4AE8-B4C7-3A68A85E53D3}" destId="{FC80418D-18B6-466C-90E8-42F67BF88578}" srcOrd="3" destOrd="0" presId="urn:microsoft.com/office/officeart/2005/8/layout/hList1"/>
    <dgm:cxn modelId="{67F43CEA-FED8-41E3-8107-A82BF65436A9}" type="presParOf" srcId="{C70846D8-A020-4AE8-B4C7-3A68A85E53D3}" destId="{B1EA0F29-AAAA-4E22-A481-894481A8219E}" srcOrd="4" destOrd="0" presId="urn:microsoft.com/office/officeart/2005/8/layout/hList1"/>
    <dgm:cxn modelId="{CA1405F0-3583-43A8-9DDD-50B2F4BED2AC}" type="presParOf" srcId="{B1EA0F29-AAAA-4E22-A481-894481A8219E}" destId="{47822C01-BD3C-4499-8A15-AC44B894E543}" srcOrd="0" destOrd="0" presId="urn:microsoft.com/office/officeart/2005/8/layout/hList1"/>
    <dgm:cxn modelId="{2D9F6BFC-31AD-47FE-8760-00D86E439BEA}" type="presParOf" srcId="{B1EA0F29-AAAA-4E22-A481-894481A8219E}" destId="{A2285E45-8C3A-478D-895E-D0F2E1631B0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15305E1-DC9C-4327-B46D-3795105424B1}" type="doc">
      <dgm:prSet loTypeId="urn:microsoft.com/office/officeart/2005/8/layout/vList4" loCatId="list" qsTypeId="urn:microsoft.com/office/officeart/2005/8/quickstyle/simple1" qsCatId="simple" csTypeId="urn:microsoft.com/office/officeart/2005/8/colors/accent1_2" csCatId="accent1" phldr="1"/>
      <dgm:spPr/>
    </dgm:pt>
    <dgm:pt modelId="{34D8F9C8-EAD2-414C-B2D4-33BC23FEFD34}">
      <dgm:prSet phldrT="[Text]"/>
      <dgm:spPr/>
      <dgm:t>
        <a:bodyPr/>
        <a:lstStyle/>
        <a:p>
          <a:r>
            <a:rPr lang="en-US" dirty="0" smtClean="0"/>
            <a:t>DHS policy states that DHS workers </a:t>
          </a:r>
          <a:r>
            <a:rPr lang="en-US" i="1" dirty="0" smtClean="0"/>
            <a:t>should </a:t>
          </a:r>
          <a:r>
            <a:rPr lang="en-US" dirty="0" smtClean="0"/>
            <a:t>help clients obtain verification documents. See e.g. IDHS PM 02-07; IDHS PM 02-07-02-b “If the applicant is having trouble getting third party verification, do whatever is needed to help them get it.”</a:t>
          </a:r>
          <a:endParaRPr lang="en-US" dirty="0"/>
        </a:p>
      </dgm:t>
    </dgm:pt>
    <dgm:pt modelId="{BA29BCA6-F59D-4017-A538-4EC506617E44}" type="parTrans" cxnId="{FCA8E9B9-2465-4F13-B0F7-4F1CA6057BEF}">
      <dgm:prSet/>
      <dgm:spPr/>
      <dgm:t>
        <a:bodyPr/>
        <a:lstStyle/>
        <a:p>
          <a:endParaRPr lang="en-US"/>
        </a:p>
      </dgm:t>
    </dgm:pt>
    <dgm:pt modelId="{EEDBB266-42AE-4561-BADB-586CE9852469}" type="sibTrans" cxnId="{FCA8E9B9-2465-4F13-B0F7-4F1CA6057BEF}">
      <dgm:prSet/>
      <dgm:spPr/>
      <dgm:t>
        <a:bodyPr/>
        <a:lstStyle/>
        <a:p>
          <a:endParaRPr lang="en-US"/>
        </a:p>
      </dgm:t>
    </dgm:pt>
    <dgm:pt modelId="{8BBF2B40-2210-4B73-8FDF-11F01326D0A4}">
      <dgm:prSet/>
      <dgm:spPr/>
      <dgm:t>
        <a:bodyPr/>
        <a:lstStyle/>
        <a:p>
          <a:r>
            <a:rPr lang="en-US" sz="2000" b="1" dirty="0" smtClean="0"/>
            <a:t>Before denying a case for missed verifications, IDHS staff </a:t>
          </a:r>
          <a:r>
            <a:rPr lang="en-US" sz="2000" b="1" i="1" dirty="0" smtClean="0"/>
            <a:t>should (WAG 02-07-03)</a:t>
          </a:r>
          <a:endParaRPr lang="en-US" sz="2000" b="1" dirty="0" smtClean="0"/>
        </a:p>
      </dgm:t>
    </dgm:pt>
    <dgm:pt modelId="{54199CB8-7019-47DE-AA6A-A0C9BDF04E6D}" type="parTrans" cxnId="{FB89202F-0A09-4027-A5DE-F344949BD29D}">
      <dgm:prSet/>
      <dgm:spPr/>
      <dgm:t>
        <a:bodyPr/>
        <a:lstStyle/>
        <a:p>
          <a:endParaRPr lang="en-US"/>
        </a:p>
      </dgm:t>
    </dgm:pt>
    <dgm:pt modelId="{EE756973-4A2D-490A-82E8-FDC6E42E1DC6}" type="sibTrans" cxnId="{FB89202F-0A09-4027-A5DE-F344949BD29D}">
      <dgm:prSet/>
      <dgm:spPr/>
      <dgm:t>
        <a:bodyPr/>
        <a:lstStyle/>
        <a:p>
          <a:endParaRPr lang="en-US"/>
        </a:p>
      </dgm:t>
    </dgm:pt>
    <dgm:pt modelId="{EC019132-C36A-4ECD-ADB4-7FD9DA2BB0BD}">
      <dgm:prSet custT="1"/>
      <dgm:spPr/>
      <dgm:t>
        <a:bodyPr/>
        <a:lstStyle/>
        <a:p>
          <a:r>
            <a:rPr lang="en-US" sz="1800" dirty="0" smtClean="0"/>
            <a:t>Review old case files</a:t>
          </a:r>
        </a:p>
      </dgm:t>
    </dgm:pt>
    <dgm:pt modelId="{1AE7F13F-99C7-419B-8EA1-830AFCE46CA4}" type="parTrans" cxnId="{EF3A1CD7-BC63-43DB-814C-897C59EC5AE4}">
      <dgm:prSet/>
      <dgm:spPr/>
      <dgm:t>
        <a:bodyPr/>
        <a:lstStyle/>
        <a:p>
          <a:endParaRPr lang="en-US"/>
        </a:p>
      </dgm:t>
    </dgm:pt>
    <dgm:pt modelId="{7295F34E-2E4E-4659-B227-0F35BA0DEEB7}" type="sibTrans" cxnId="{EF3A1CD7-BC63-43DB-814C-897C59EC5AE4}">
      <dgm:prSet/>
      <dgm:spPr/>
      <dgm:t>
        <a:bodyPr/>
        <a:lstStyle/>
        <a:p>
          <a:endParaRPr lang="en-US"/>
        </a:p>
      </dgm:t>
    </dgm:pt>
    <dgm:pt modelId="{DD9CFA41-BFA8-47F5-93B5-E233229B2B47}">
      <dgm:prSet custT="1"/>
      <dgm:spPr/>
      <dgm:t>
        <a:bodyPr/>
        <a:lstStyle/>
        <a:p>
          <a:r>
            <a:rPr lang="en-US" sz="1800" dirty="0" smtClean="0"/>
            <a:t>Use electronic sources to verify information BEFORE asking the client for it</a:t>
          </a:r>
        </a:p>
      </dgm:t>
    </dgm:pt>
    <dgm:pt modelId="{70FDF430-C4B6-4C12-8262-CED82F085559}" type="parTrans" cxnId="{3C7935B2-4D96-4D81-AFE1-60093EC625FA}">
      <dgm:prSet/>
      <dgm:spPr/>
      <dgm:t>
        <a:bodyPr/>
        <a:lstStyle/>
        <a:p>
          <a:endParaRPr lang="en-US"/>
        </a:p>
      </dgm:t>
    </dgm:pt>
    <dgm:pt modelId="{C4396123-CE06-43F9-9184-DB83876933B6}" type="sibTrans" cxnId="{3C7935B2-4D96-4D81-AFE1-60093EC625FA}">
      <dgm:prSet/>
      <dgm:spPr/>
      <dgm:t>
        <a:bodyPr/>
        <a:lstStyle/>
        <a:p>
          <a:endParaRPr lang="en-US"/>
        </a:p>
      </dgm:t>
    </dgm:pt>
    <dgm:pt modelId="{F53A7235-9227-4581-A63D-84A186C2C7A4}">
      <dgm:prSet custT="1"/>
      <dgm:spPr/>
      <dgm:t>
        <a:bodyPr/>
        <a:lstStyle/>
        <a:p>
          <a:r>
            <a:rPr lang="en-US" sz="1800" dirty="0" smtClean="0"/>
            <a:t>Accept other forms of verification if the information is consistent and the verification requested is unavailable</a:t>
          </a:r>
        </a:p>
      </dgm:t>
    </dgm:pt>
    <dgm:pt modelId="{A0518BC9-34CB-4502-893A-87F41ECCAE11}" type="parTrans" cxnId="{01226C4D-0FD8-46C7-BC0F-C60CD61317F5}">
      <dgm:prSet/>
      <dgm:spPr/>
      <dgm:t>
        <a:bodyPr/>
        <a:lstStyle/>
        <a:p>
          <a:endParaRPr lang="en-US"/>
        </a:p>
      </dgm:t>
    </dgm:pt>
    <dgm:pt modelId="{11722253-B950-491C-B476-2E9A5ED7A376}" type="sibTrans" cxnId="{01226C4D-0FD8-46C7-BC0F-C60CD61317F5}">
      <dgm:prSet/>
      <dgm:spPr/>
      <dgm:t>
        <a:bodyPr/>
        <a:lstStyle/>
        <a:p>
          <a:endParaRPr lang="en-US"/>
        </a:p>
      </dgm:t>
    </dgm:pt>
    <dgm:pt modelId="{DD833F87-7AE9-4A07-B0D4-CA9E6607BBC6}">
      <dgm:prSet custT="1"/>
      <dgm:spPr/>
      <dgm:t>
        <a:bodyPr/>
        <a:lstStyle/>
        <a:p>
          <a:r>
            <a:rPr lang="en-US" sz="1800" dirty="0" smtClean="0"/>
            <a:t>Escalate cases where client cannot obtain verifications from third parties</a:t>
          </a:r>
        </a:p>
      </dgm:t>
    </dgm:pt>
    <dgm:pt modelId="{8F0CE88C-25A2-4122-BC93-48D9311BADE9}" type="parTrans" cxnId="{AA1B4E66-E7D4-4EF8-A597-D4D836BBE939}">
      <dgm:prSet/>
      <dgm:spPr/>
      <dgm:t>
        <a:bodyPr/>
        <a:lstStyle/>
        <a:p>
          <a:endParaRPr lang="en-US"/>
        </a:p>
      </dgm:t>
    </dgm:pt>
    <dgm:pt modelId="{FA7A7187-322C-4986-9A5F-E6C088D02F56}" type="sibTrans" cxnId="{AA1B4E66-E7D4-4EF8-A597-D4D836BBE939}">
      <dgm:prSet/>
      <dgm:spPr/>
      <dgm:t>
        <a:bodyPr/>
        <a:lstStyle/>
        <a:p>
          <a:endParaRPr lang="en-US"/>
        </a:p>
      </dgm:t>
    </dgm:pt>
    <dgm:pt modelId="{97E79D88-40F6-456A-B61E-98E701862A69}" type="pres">
      <dgm:prSet presAssocID="{015305E1-DC9C-4327-B46D-3795105424B1}" presName="linear" presStyleCnt="0">
        <dgm:presLayoutVars>
          <dgm:dir/>
          <dgm:resizeHandles val="exact"/>
        </dgm:presLayoutVars>
      </dgm:prSet>
      <dgm:spPr/>
    </dgm:pt>
    <dgm:pt modelId="{200A7E0E-C206-4DCB-859A-2434F8B37D56}" type="pres">
      <dgm:prSet presAssocID="{34D8F9C8-EAD2-414C-B2D4-33BC23FEFD34}" presName="comp" presStyleCnt="0"/>
      <dgm:spPr/>
    </dgm:pt>
    <dgm:pt modelId="{6E0EF816-525C-40E3-B7CF-EB729AEF6747}" type="pres">
      <dgm:prSet presAssocID="{34D8F9C8-EAD2-414C-B2D4-33BC23FEFD34}" presName="box" presStyleLbl="node1" presStyleIdx="0" presStyleCnt="2" custScaleY="83187" custLinFactNeighborY="-7300"/>
      <dgm:spPr/>
      <dgm:t>
        <a:bodyPr/>
        <a:lstStyle/>
        <a:p>
          <a:endParaRPr lang="en-US"/>
        </a:p>
      </dgm:t>
    </dgm:pt>
    <dgm:pt modelId="{05BFA9C4-88BF-4402-B5B3-CD559A738F18}" type="pres">
      <dgm:prSet presAssocID="{34D8F9C8-EAD2-414C-B2D4-33BC23FEFD34}" presName="img" presStyleLbl="fgImgPlace1" presStyleIdx="0" presStyleCnt="2" custScaleX="82209" custScaleY="8118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1000" b="-21000"/>
          </a:stretch>
        </a:blipFill>
      </dgm:spPr>
    </dgm:pt>
    <dgm:pt modelId="{4C202B76-9EB3-49C4-AEFB-E982FCEFA8E4}" type="pres">
      <dgm:prSet presAssocID="{34D8F9C8-EAD2-414C-B2D4-33BC23FEFD34}" presName="text" presStyleLbl="node1" presStyleIdx="0" presStyleCnt="2">
        <dgm:presLayoutVars>
          <dgm:bulletEnabled val="1"/>
        </dgm:presLayoutVars>
      </dgm:prSet>
      <dgm:spPr/>
      <dgm:t>
        <a:bodyPr/>
        <a:lstStyle/>
        <a:p>
          <a:endParaRPr lang="en-US"/>
        </a:p>
      </dgm:t>
    </dgm:pt>
    <dgm:pt modelId="{8AF6B74F-45AB-4588-ABAD-F30D95FA2F30}" type="pres">
      <dgm:prSet presAssocID="{EEDBB266-42AE-4561-BADB-586CE9852469}" presName="spacer" presStyleCnt="0"/>
      <dgm:spPr/>
    </dgm:pt>
    <dgm:pt modelId="{ACE18DF6-E8BF-4D4F-B16D-A3E42F949417}" type="pres">
      <dgm:prSet presAssocID="{8BBF2B40-2210-4B73-8FDF-11F01326D0A4}" presName="comp" presStyleCnt="0"/>
      <dgm:spPr/>
    </dgm:pt>
    <dgm:pt modelId="{51BCDE3F-23B9-4E7A-8890-5011A192A80C}" type="pres">
      <dgm:prSet presAssocID="{8BBF2B40-2210-4B73-8FDF-11F01326D0A4}" presName="box" presStyleLbl="node1" presStyleIdx="1" presStyleCnt="2" custScaleY="126479" custLinFactNeighborX="989" custLinFactNeighborY="9117"/>
      <dgm:spPr/>
      <dgm:t>
        <a:bodyPr/>
        <a:lstStyle/>
        <a:p>
          <a:endParaRPr lang="en-US"/>
        </a:p>
      </dgm:t>
    </dgm:pt>
    <dgm:pt modelId="{4F457A69-5FB5-4D99-A28C-8E518BBAE554}" type="pres">
      <dgm:prSet presAssocID="{8BBF2B40-2210-4B73-8FDF-11F01326D0A4}" presName="img" presStyleLbl="fgImgPlace1" presStyleIdx="1" presStyleCnt="2" custScaleX="78246" custScaleY="78228"/>
      <dgm:spPr>
        <a:blipFill>
          <a:blip xmlns:r="http://schemas.openxmlformats.org/officeDocument/2006/relationships" r:embed="rId2">
            <a:extLst>
              <a:ext uri="{28A0092B-C50C-407E-A947-70E740481C1C}">
                <a14:useLocalDpi xmlns:a14="http://schemas.microsoft.com/office/drawing/2010/main" val="0"/>
              </a:ext>
            </a:extLst>
          </a:blip>
          <a:srcRect/>
          <a:stretch>
            <a:fillRect t="-29000" b="-29000"/>
          </a:stretch>
        </a:blipFill>
      </dgm:spPr>
    </dgm:pt>
    <dgm:pt modelId="{ECDC9C12-9C18-409A-BD85-3E210F3971C8}" type="pres">
      <dgm:prSet presAssocID="{8BBF2B40-2210-4B73-8FDF-11F01326D0A4}" presName="text" presStyleLbl="node1" presStyleIdx="1" presStyleCnt="2">
        <dgm:presLayoutVars>
          <dgm:bulletEnabled val="1"/>
        </dgm:presLayoutVars>
      </dgm:prSet>
      <dgm:spPr/>
      <dgm:t>
        <a:bodyPr/>
        <a:lstStyle/>
        <a:p>
          <a:endParaRPr lang="en-US"/>
        </a:p>
      </dgm:t>
    </dgm:pt>
  </dgm:ptLst>
  <dgm:cxnLst>
    <dgm:cxn modelId="{E3B513E6-014B-485E-9FBA-8AD359628F07}" type="presOf" srcId="{F53A7235-9227-4581-A63D-84A186C2C7A4}" destId="{ECDC9C12-9C18-409A-BD85-3E210F3971C8}" srcOrd="1" destOrd="3" presId="urn:microsoft.com/office/officeart/2005/8/layout/vList4"/>
    <dgm:cxn modelId="{C3C50998-11C6-406A-853E-E9FA6681AE01}" type="presOf" srcId="{DD833F87-7AE9-4A07-B0D4-CA9E6607BBC6}" destId="{ECDC9C12-9C18-409A-BD85-3E210F3971C8}" srcOrd="1" destOrd="4" presId="urn:microsoft.com/office/officeart/2005/8/layout/vList4"/>
    <dgm:cxn modelId="{FCA8E9B9-2465-4F13-B0F7-4F1CA6057BEF}" srcId="{015305E1-DC9C-4327-B46D-3795105424B1}" destId="{34D8F9C8-EAD2-414C-B2D4-33BC23FEFD34}" srcOrd="0" destOrd="0" parTransId="{BA29BCA6-F59D-4017-A538-4EC506617E44}" sibTransId="{EEDBB266-42AE-4561-BADB-586CE9852469}"/>
    <dgm:cxn modelId="{8D03BAA7-794D-4E6B-B0DD-6882CC5605F6}" type="presOf" srcId="{8BBF2B40-2210-4B73-8FDF-11F01326D0A4}" destId="{51BCDE3F-23B9-4E7A-8890-5011A192A80C}" srcOrd="0" destOrd="0" presId="urn:microsoft.com/office/officeart/2005/8/layout/vList4"/>
    <dgm:cxn modelId="{F3A42F97-2CEE-4F37-AB4D-5F27E520010A}" type="presOf" srcId="{34D8F9C8-EAD2-414C-B2D4-33BC23FEFD34}" destId="{6E0EF816-525C-40E3-B7CF-EB729AEF6747}" srcOrd="0" destOrd="0" presId="urn:microsoft.com/office/officeart/2005/8/layout/vList4"/>
    <dgm:cxn modelId="{177573DC-6A0F-4307-80A9-2A6E0B9D749D}" type="presOf" srcId="{015305E1-DC9C-4327-B46D-3795105424B1}" destId="{97E79D88-40F6-456A-B61E-98E701862A69}" srcOrd="0" destOrd="0" presId="urn:microsoft.com/office/officeart/2005/8/layout/vList4"/>
    <dgm:cxn modelId="{E4115FF3-6B68-4615-AA2A-618645689265}" type="presOf" srcId="{8BBF2B40-2210-4B73-8FDF-11F01326D0A4}" destId="{ECDC9C12-9C18-409A-BD85-3E210F3971C8}" srcOrd="1" destOrd="0" presId="urn:microsoft.com/office/officeart/2005/8/layout/vList4"/>
    <dgm:cxn modelId="{B00FB738-932C-458B-AF9F-05C5483E9271}" type="presOf" srcId="{F53A7235-9227-4581-A63D-84A186C2C7A4}" destId="{51BCDE3F-23B9-4E7A-8890-5011A192A80C}" srcOrd="0" destOrd="3" presId="urn:microsoft.com/office/officeart/2005/8/layout/vList4"/>
    <dgm:cxn modelId="{FD7BBFAF-0367-4F73-86A9-9E5B0C8A3E86}" type="presOf" srcId="{DD833F87-7AE9-4A07-B0D4-CA9E6607BBC6}" destId="{51BCDE3F-23B9-4E7A-8890-5011A192A80C}" srcOrd="0" destOrd="4" presId="urn:microsoft.com/office/officeart/2005/8/layout/vList4"/>
    <dgm:cxn modelId="{32C0DE39-3CE9-487B-A980-5EA60C08AC2F}" type="presOf" srcId="{DD9CFA41-BFA8-47F5-93B5-E233229B2B47}" destId="{51BCDE3F-23B9-4E7A-8890-5011A192A80C}" srcOrd="0" destOrd="2" presId="urn:microsoft.com/office/officeart/2005/8/layout/vList4"/>
    <dgm:cxn modelId="{EF3A1CD7-BC63-43DB-814C-897C59EC5AE4}" srcId="{8BBF2B40-2210-4B73-8FDF-11F01326D0A4}" destId="{EC019132-C36A-4ECD-ADB4-7FD9DA2BB0BD}" srcOrd="0" destOrd="0" parTransId="{1AE7F13F-99C7-419B-8EA1-830AFCE46CA4}" sibTransId="{7295F34E-2E4E-4659-B227-0F35BA0DEEB7}"/>
    <dgm:cxn modelId="{AA1B4E66-E7D4-4EF8-A597-D4D836BBE939}" srcId="{8BBF2B40-2210-4B73-8FDF-11F01326D0A4}" destId="{DD833F87-7AE9-4A07-B0D4-CA9E6607BBC6}" srcOrd="3" destOrd="0" parTransId="{8F0CE88C-25A2-4122-BC93-48D9311BADE9}" sibTransId="{FA7A7187-322C-4986-9A5F-E6C088D02F56}"/>
    <dgm:cxn modelId="{FB89202F-0A09-4027-A5DE-F344949BD29D}" srcId="{015305E1-DC9C-4327-B46D-3795105424B1}" destId="{8BBF2B40-2210-4B73-8FDF-11F01326D0A4}" srcOrd="1" destOrd="0" parTransId="{54199CB8-7019-47DE-AA6A-A0C9BDF04E6D}" sibTransId="{EE756973-4A2D-490A-82E8-FDC6E42E1DC6}"/>
    <dgm:cxn modelId="{01226C4D-0FD8-46C7-BC0F-C60CD61317F5}" srcId="{8BBF2B40-2210-4B73-8FDF-11F01326D0A4}" destId="{F53A7235-9227-4581-A63D-84A186C2C7A4}" srcOrd="2" destOrd="0" parTransId="{A0518BC9-34CB-4502-893A-87F41ECCAE11}" sibTransId="{11722253-B950-491C-B476-2E9A5ED7A376}"/>
    <dgm:cxn modelId="{D90E393F-6311-4CF1-BCA0-E3692475348D}" type="presOf" srcId="{EC019132-C36A-4ECD-ADB4-7FD9DA2BB0BD}" destId="{51BCDE3F-23B9-4E7A-8890-5011A192A80C}" srcOrd="0" destOrd="1" presId="urn:microsoft.com/office/officeart/2005/8/layout/vList4"/>
    <dgm:cxn modelId="{3C7935B2-4D96-4D81-AFE1-60093EC625FA}" srcId="{8BBF2B40-2210-4B73-8FDF-11F01326D0A4}" destId="{DD9CFA41-BFA8-47F5-93B5-E233229B2B47}" srcOrd="1" destOrd="0" parTransId="{70FDF430-C4B6-4C12-8262-CED82F085559}" sibTransId="{C4396123-CE06-43F9-9184-DB83876933B6}"/>
    <dgm:cxn modelId="{A8B8EF04-0625-41DA-BE5A-CE42F0B409C6}" type="presOf" srcId="{34D8F9C8-EAD2-414C-B2D4-33BC23FEFD34}" destId="{4C202B76-9EB3-49C4-AEFB-E982FCEFA8E4}" srcOrd="1" destOrd="0" presId="urn:microsoft.com/office/officeart/2005/8/layout/vList4"/>
    <dgm:cxn modelId="{5719E5E7-A0C3-40EB-9DEE-C6D0A8EA3523}" type="presOf" srcId="{DD9CFA41-BFA8-47F5-93B5-E233229B2B47}" destId="{ECDC9C12-9C18-409A-BD85-3E210F3971C8}" srcOrd="1" destOrd="2" presId="urn:microsoft.com/office/officeart/2005/8/layout/vList4"/>
    <dgm:cxn modelId="{1168E6DE-04EB-4FFC-AE9E-BC2143232836}" type="presOf" srcId="{EC019132-C36A-4ECD-ADB4-7FD9DA2BB0BD}" destId="{ECDC9C12-9C18-409A-BD85-3E210F3971C8}" srcOrd="1" destOrd="1" presId="urn:microsoft.com/office/officeart/2005/8/layout/vList4"/>
    <dgm:cxn modelId="{D2FF0B81-0A05-4EC2-8CBF-4DA1047065EA}" type="presParOf" srcId="{97E79D88-40F6-456A-B61E-98E701862A69}" destId="{200A7E0E-C206-4DCB-859A-2434F8B37D56}" srcOrd="0" destOrd="0" presId="urn:microsoft.com/office/officeart/2005/8/layout/vList4"/>
    <dgm:cxn modelId="{D052DED4-885A-4141-BCFE-E56CDC07BC18}" type="presParOf" srcId="{200A7E0E-C206-4DCB-859A-2434F8B37D56}" destId="{6E0EF816-525C-40E3-B7CF-EB729AEF6747}" srcOrd="0" destOrd="0" presId="urn:microsoft.com/office/officeart/2005/8/layout/vList4"/>
    <dgm:cxn modelId="{7C0D7680-36F3-42E5-AAAD-8DA9D4ED1023}" type="presParOf" srcId="{200A7E0E-C206-4DCB-859A-2434F8B37D56}" destId="{05BFA9C4-88BF-4402-B5B3-CD559A738F18}" srcOrd="1" destOrd="0" presId="urn:microsoft.com/office/officeart/2005/8/layout/vList4"/>
    <dgm:cxn modelId="{86BBC9ED-6421-49E2-B684-FB35D4ECE049}" type="presParOf" srcId="{200A7E0E-C206-4DCB-859A-2434F8B37D56}" destId="{4C202B76-9EB3-49C4-AEFB-E982FCEFA8E4}" srcOrd="2" destOrd="0" presId="urn:microsoft.com/office/officeart/2005/8/layout/vList4"/>
    <dgm:cxn modelId="{C6B16362-880A-4FEE-AEF0-40C39C0F1C1A}" type="presParOf" srcId="{97E79D88-40F6-456A-B61E-98E701862A69}" destId="{8AF6B74F-45AB-4588-ABAD-F30D95FA2F30}" srcOrd="1" destOrd="0" presId="urn:microsoft.com/office/officeart/2005/8/layout/vList4"/>
    <dgm:cxn modelId="{2CED3020-AA36-4E96-9232-2ACE8E482055}" type="presParOf" srcId="{97E79D88-40F6-456A-B61E-98E701862A69}" destId="{ACE18DF6-E8BF-4D4F-B16D-A3E42F949417}" srcOrd="2" destOrd="0" presId="urn:microsoft.com/office/officeart/2005/8/layout/vList4"/>
    <dgm:cxn modelId="{BE09ADB9-FDD8-4D39-8F03-8B93C9F60A01}" type="presParOf" srcId="{ACE18DF6-E8BF-4D4F-B16D-A3E42F949417}" destId="{51BCDE3F-23B9-4E7A-8890-5011A192A80C}" srcOrd="0" destOrd="0" presId="urn:microsoft.com/office/officeart/2005/8/layout/vList4"/>
    <dgm:cxn modelId="{651975C5-E3DA-44E8-BE1C-F1B72B0529EB}" type="presParOf" srcId="{ACE18DF6-E8BF-4D4F-B16D-A3E42F949417}" destId="{4F457A69-5FB5-4D99-A28C-8E518BBAE554}" srcOrd="1" destOrd="0" presId="urn:microsoft.com/office/officeart/2005/8/layout/vList4"/>
    <dgm:cxn modelId="{DAD87B9B-A328-40BD-98A0-C0064CD677B8}" type="presParOf" srcId="{ACE18DF6-E8BF-4D4F-B16D-A3E42F949417}" destId="{ECDC9C12-9C18-409A-BD85-3E210F3971C8}"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15305E1-DC9C-4327-B46D-3795105424B1}" type="doc">
      <dgm:prSet loTypeId="urn:microsoft.com/office/officeart/2005/8/layout/vList4" loCatId="list" qsTypeId="urn:microsoft.com/office/officeart/2005/8/quickstyle/simple1" qsCatId="simple" csTypeId="urn:microsoft.com/office/officeart/2005/8/colors/accent1_2" csCatId="accent1" phldr="1"/>
      <dgm:spPr/>
    </dgm:pt>
    <dgm:pt modelId="{2755FC13-4028-44C0-AFBC-A9838F3C8204}">
      <dgm:prSet custT="1"/>
      <dgm:spPr/>
      <dgm:t>
        <a:bodyPr/>
        <a:lstStyle/>
        <a:p>
          <a:r>
            <a:rPr lang="en-US" sz="2400" dirty="0" smtClean="0"/>
            <a:t>Appealing denials based on missed interviews under PM 01-07-08</a:t>
          </a:r>
        </a:p>
      </dgm:t>
    </dgm:pt>
    <dgm:pt modelId="{697888DE-F791-4DF3-A890-6143DFA586E8}" type="parTrans" cxnId="{FA768606-6BF9-448E-A198-9F81BE677AA9}">
      <dgm:prSet/>
      <dgm:spPr/>
      <dgm:t>
        <a:bodyPr/>
        <a:lstStyle/>
        <a:p>
          <a:endParaRPr lang="en-US"/>
        </a:p>
      </dgm:t>
    </dgm:pt>
    <dgm:pt modelId="{81B4DF0D-34BB-4B48-B0AC-4B800D719BF2}" type="sibTrans" cxnId="{FA768606-6BF9-448E-A198-9F81BE677AA9}">
      <dgm:prSet/>
      <dgm:spPr/>
      <dgm:t>
        <a:bodyPr/>
        <a:lstStyle/>
        <a:p>
          <a:endParaRPr lang="en-US"/>
        </a:p>
      </dgm:t>
    </dgm:pt>
    <dgm:pt modelId="{B812E50A-64DB-4EF0-9EAE-B58EE520F816}">
      <dgm:prSet custT="1"/>
      <dgm:spPr/>
      <dgm:t>
        <a:bodyPr/>
        <a:lstStyle/>
        <a:p>
          <a:r>
            <a:rPr lang="en-US" sz="2400" dirty="0" smtClean="0"/>
            <a:t>Reopening under IDHS PM 02-07-02-d</a:t>
          </a:r>
        </a:p>
      </dgm:t>
    </dgm:pt>
    <dgm:pt modelId="{B08B9E98-B48D-48DC-90E2-A57B9A4F3A94}" type="parTrans" cxnId="{49D3FE22-9888-4E90-8862-7FA28794E0BB}">
      <dgm:prSet/>
      <dgm:spPr/>
      <dgm:t>
        <a:bodyPr/>
        <a:lstStyle/>
        <a:p>
          <a:endParaRPr lang="en-US"/>
        </a:p>
      </dgm:t>
    </dgm:pt>
    <dgm:pt modelId="{395CD54A-5C25-4108-AE6C-1BBB3278B076}" type="sibTrans" cxnId="{49D3FE22-9888-4E90-8862-7FA28794E0BB}">
      <dgm:prSet/>
      <dgm:spPr/>
      <dgm:t>
        <a:bodyPr/>
        <a:lstStyle/>
        <a:p>
          <a:endParaRPr lang="en-US"/>
        </a:p>
      </dgm:t>
    </dgm:pt>
    <dgm:pt modelId="{AACC170B-8886-4520-9790-E6ED80530EE5}">
      <dgm:prSet custT="1"/>
      <dgm:spPr/>
      <dgm:t>
        <a:bodyPr/>
        <a:lstStyle/>
        <a:p>
          <a:r>
            <a:rPr lang="en-US" sz="2100" dirty="0" smtClean="0"/>
            <a:t>SNAP: Application should be reopened if verification received by the 60</a:t>
          </a:r>
          <a:r>
            <a:rPr lang="en-US" sz="2100" baseline="30000" dirty="0" smtClean="0"/>
            <a:t>th</a:t>
          </a:r>
          <a:r>
            <a:rPr lang="en-US" sz="2100" dirty="0" smtClean="0"/>
            <a:t> day after the application was filed</a:t>
          </a:r>
        </a:p>
      </dgm:t>
    </dgm:pt>
    <dgm:pt modelId="{1909C633-8921-4C2A-9EE9-0C0A5EA613BB}" type="parTrans" cxnId="{BC2F37AB-0363-494E-9257-01DFAD00C49C}">
      <dgm:prSet/>
      <dgm:spPr/>
      <dgm:t>
        <a:bodyPr/>
        <a:lstStyle/>
        <a:p>
          <a:endParaRPr lang="en-US"/>
        </a:p>
      </dgm:t>
    </dgm:pt>
    <dgm:pt modelId="{B8C92D06-B090-4805-A433-D8FCDD9EE5B4}" type="sibTrans" cxnId="{BC2F37AB-0363-494E-9257-01DFAD00C49C}">
      <dgm:prSet/>
      <dgm:spPr/>
      <dgm:t>
        <a:bodyPr/>
        <a:lstStyle/>
        <a:p>
          <a:endParaRPr lang="en-US"/>
        </a:p>
      </dgm:t>
    </dgm:pt>
    <dgm:pt modelId="{D52DC01A-68C2-4FDF-A34B-C8147BA18010}">
      <dgm:prSet custT="1"/>
      <dgm:spPr/>
      <dgm:t>
        <a:bodyPr/>
        <a:lstStyle/>
        <a:p>
          <a:r>
            <a:rPr lang="en-US" sz="2100" dirty="0" smtClean="0"/>
            <a:t>Medical: Application should be reopened if the verification is received by the 60</a:t>
          </a:r>
          <a:r>
            <a:rPr lang="en-US" sz="2100" baseline="30000" dirty="0" smtClean="0"/>
            <a:t>th</a:t>
          </a:r>
          <a:r>
            <a:rPr lang="en-US" sz="2100" dirty="0" smtClean="0"/>
            <a:t> day after the Notice of Decision denying medical benefits</a:t>
          </a:r>
        </a:p>
      </dgm:t>
    </dgm:pt>
    <dgm:pt modelId="{FEF8B202-1667-40B2-9CBC-8DABDA3A189E}" type="parTrans" cxnId="{99836F84-B4EE-49C9-B2E6-1320126EE250}">
      <dgm:prSet/>
      <dgm:spPr/>
      <dgm:t>
        <a:bodyPr/>
        <a:lstStyle/>
        <a:p>
          <a:endParaRPr lang="en-US"/>
        </a:p>
      </dgm:t>
    </dgm:pt>
    <dgm:pt modelId="{ABACC26A-319A-402E-9D38-E5FD6A5D59DA}" type="sibTrans" cxnId="{99836F84-B4EE-49C9-B2E6-1320126EE250}">
      <dgm:prSet/>
      <dgm:spPr/>
      <dgm:t>
        <a:bodyPr/>
        <a:lstStyle/>
        <a:p>
          <a:endParaRPr lang="en-US"/>
        </a:p>
      </dgm:t>
    </dgm:pt>
    <dgm:pt modelId="{1DDC9C09-9A53-4478-A214-4C7D7CEA196B}">
      <dgm:prSet custT="1"/>
      <dgm:spPr/>
      <dgm:t>
        <a:bodyPr/>
        <a:lstStyle/>
        <a:p>
          <a:r>
            <a:rPr lang="en-US" sz="2100" dirty="0" smtClean="0"/>
            <a:t>Cash: Application should be reopened if appeal is timely filed</a:t>
          </a:r>
        </a:p>
      </dgm:t>
    </dgm:pt>
    <dgm:pt modelId="{77D63A1A-9DE5-4D28-8995-372852801EC0}" type="parTrans" cxnId="{313B53D4-86FE-4ACD-8873-609B6952B2C8}">
      <dgm:prSet/>
      <dgm:spPr/>
      <dgm:t>
        <a:bodyPr/>
        <a:lstStyle/>
        <a:p>
          <a:endParaRPr lang="en-US"/>
        </a:p>
      </dgm:t>
    </dgm:pt>
    <dgm:pt modelId="{B78DF61C-3F77-4427-9797-4762EF4993FB}" type="sibTrans" cxnId="{313B53D4-86FE-4ACD-8873-609B6952B2C8}">
      <dgm:prSet/>
      <dgm:spPr/>
      <dgm:t>
        <a:bodyPr/>
        <a:lstStyle/>
        <a:p>
          <a:endParaRPr lang="en-US"/>
        </a:p>
      </dgm:t>
    </dgm:pt>
    <dgm:pt modelId="{97E79D88-40F6-456A-B61E-98E701862A69}" type="pres">
      <dgm:prSet presAssocID="{015305E1-DC9C-4327-B46D-3795105424B1}" presName="linear" presStyleCnt="0">
        <dgm:presLayoutVars>
          <dgm:dir/>
          <dgm:resizeHandles val="exact"/>
        </dgm:presLayoutVars>
      </dgm:prSet>
      <dgm:spPr/>
    </dgm:pt>
    <dgm:pt modelId="{D641A6B8-CAEB-4F72-91A9-D1F44DBBDDE4}" type="pres">
      <dgm:prSet presAssocID="{B812E50A-64DB-4EF0-9EAE-B58EE520F816}" presName="comp" presStyleCnt="0"/>
      <dgm:spPr/>
    </dgm:pt>
    <dgm:pt modelId="{5A1B5DB2-B23A-4450-9957-6EC3CABFD543}" type="pres">
      <dgm:prSet presAssocID="{B812E50A-64DB-4EF0-9EAE-B58EE520F816}" presName="box" presStyleLbl="node1" presStyleIdx="0" presStyleCnt="2" custScaleY="154490"/>
      <dgm:spPr/>
      <dgm:t>
        <a:bodyPr/>
        <a:lstStyle/>
        <a:p>
          <a:endParaRPr lang="en-US"/>
        </a:p>
      </dgm:t>
    </dgm:pt>
    <dgm:pt modelId="{1BA7F820-F03B-4666-BDE1-009B574AB24E}" type="pres">
      <dgm:prSet presAssocID="{B812E50A-64DB-4EF0-9EAE-B58EE520F816}" presName="img" presStyleLbl="fgImgPlace1" presStyleIdx="0" presStyleCnt="2" custScaleX="82741" custScaleY="67642"/>
      <dgm:spPr>
        <a:blipFill>
          <a:blip xmlns:r="http://schemas.openxmlformats.org/officeDocument/2006/relationships" r:embed="rId1">
            <a:extLst>
              <a:ext uri="{28A0092B-C50C-407E-A947-70E740481C1C}">
                <a14:useLocalDpi xmlns:a14="http://schemas.microsoft.com/office/drawing/2010/main" val="0"/>
              </a:ext>
            </a:extLst>
          </a:blip>
          <a:srcRect/>
          <a:stretch>
            <a:fillRect t="-58000" b="-58000"/>
          </a:stretch>
        </a:blipFill>
      </dgm:spPr>
    </dgm:pt>
    <dgm:pt modelId="{8D6DF653-1AD8-47B3-915C-814BAD4D9AE1}" type="pres">
      <dgm:prSet presAssocID="{B812E50A-64DB-4EF0-9EAE-B58EE520F816}" presName="text" presStyleLbl="node1" presStyleIdx="0" presStyleCnt="2">
        <dgm:presLayoutVars>
          <dgm:bulletEnabled val="1"/>
        </dgm:presLayoutVars>
      </dgm:prSet>
      <dgm:spPr/>
      <dgm:t>
        <a:bodyPr/>
        <a:lstStyle/>
        <a:p>
          <a:endParaRPr lang="en-US"/>
        </a:p>
      </dgm:t>
    </dgm:pt>
    <dgm:pt modelId="{DE3378CA-A7A7-434D-80C7-CB50AB5BB4BA}" type="pres">
      <dgm:prSet presAssocID="{395CD54A-5C25-4108-AE6C-1BBB3278B076}" presName="spacer" presStyleCnt="0"/>
      <dgm:spPr/>
    </dgm:pt>
    <dgm:pt modelId="{5689B51D-1932-4236-B68C-D697D31EEE94}" type="pres">
      <dgm:prSet presAssocID="{2755FC13-4028-44C0-AFBC-A9838F3C8204}" presName="comp" presStyleCnt="0"/>
      <dgm:spPr/>
    </dgm:pt>
    <dgm:pt modelId="{90484D38-1C68-4B06-A451-9888EF43EFAA}" type="pres">
      <dgm:prSet presAssocID="{2755FC13-4028-44C0-AFBC-A9838F3C8204}" presName="box" presStyleLbl="node1" presStyleIdx="1" presStyleCnt="2" custScaleY="71371"/>
      <dgm:spPr/>
      <dgm:t>
        <a:bodyPr/>
        <a:lstStyle/>
        <a:p>
          <a:endParaRPr lang="en-US"/>
        </a:p>
      </dgm:t>
    </dgm:pt>
    <dgm:pt modelId="{2E3DFA11-F01E-48E4-8F80-912498895AD5}" type="pres">
      <dgm:prSet presAssocID="{2755FC13-4028-44C0-AFBC-A9838F3C8204}" presName="img" presStyleLbl="fgImgPlace1" presStyleIdx="1" presStyleCnt="2" custScaleX="78945" custScaleY="71873"/>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802FB631-182D-4492-9D72-0A12855E00D2}" type="pres">
      <dgm:prSet presAssocID="{2755FC13-4028-44C0-AFBC-A9838F3C8204}" presName="text" presStyleLbl="node1" presStyleIdx="1" presStyleCnt="2">
        <dgm:presLayoutVars>
          <dgm:bulletEnabled val="1"/>
        </dgm:presLayoutVars>
      </dgm:prSet>
      <dgm:spPr/>
      <dgm:t>
        <a:bodyPr/>
        <a:lstStyle/>
        <a:p>
          <a:endParaRPr lang="en-US"/>
        </a:p>
      </dgm:t>
    </dgm:pt>
  </dgm:ptLst>
  <dgm:cxnLst>
    <dgm:cxn modelId="{49D3FE22-9888-4E90-8862-7FA28794E0BB}" srcId="{015305E1-DC9C-4327-B46D-3795105424B1}" destId="{B812E50A-64DB-4EF0-9EAE-B58EE520F816}" srcOrd="0" destOrd="0" parTransId="{B08B9E98-B48D-48DC-90E2-A57B9A4F3A94}" sibTransId="{395CD54A-5C25-4108-AE6C-1BBB3278B076}"/>
    <dgm:cxn modelId="{F1F3632A-F567-4C56-B14E-B52C72193E1D}" type="presOf" srcId="{D52DC01A-68C2-4FDF-A34B-C8147BA18010}" destId="{8D6DF653-1AD8-47B3-915C-814BAD4D9AE1}" srcOrd="1" destOrd="2" presId="urn:microsoft.com/office/officeart/2005/8/layout/vList4"/>
    <dgm:cxn modelId="{C998E503-7D47-4065-876E-A88DF48DD310}" type="presOf" srcId="{B812E50A-64DB-4EF0-9EAE-B58EE520F816}" destId="{8D6DF653-1AD8-47B3-915C-814BAD4D9AE1}" srcOrd="1" destOrd="0" presId="urn:microsoft.com/office/officeart/2005/8/layout/vList4"/>
    <dgm:cxn modelId="{A86BC49F-CA01-44E9-A50C-007604F822E1}" type="presOf" srcId="{B812E50A-64DB-4EF0-9EAE-B58EE520F816}" destId="{5A1B5DB2-B23A-4450-9957-6EC3CABFD543}" srcOrd="0" destOrd="0" presId="urn:microsoft.com/office/officeart/2005/8/layout/vList4"/>
    <dgm:cxn modelId="{FA768606-6BF9-448E-A198-9F81BE677AA9}" srcId="{015305E1-DC9C-4327-B46D-3795105424B1}" destId="{2755FC13-4028-44C0-AFBC-A9838F3C8204}" srcOrd="1" destOrd="0" parTransId="{697888DE-F791-4DF3-A890-6143DFA586E8}" sibTransId="{81B4DF0D-34BB-4B48-B0AC-4B800D719BF2}"/>
    <dgm:cxn modelId="{177573DC-6A0F-4307-80A9-2A6E0B9D749D}" type="presOf" srcId="{015305E1-DC9C-4327-B46D-3795105424B1}" destId="{97E79D88-40F6-456A-B61E-98E701862A69}" srcOrd="0" destOrd="0" presId="urn:microsoft.com/office/officeart/2005/8/layout/vList4"/>
    <dgm:cxn modelId="{C3F8492B-0660-42CC-836D-C76DC8B13EF6}" type="presOf" srcId="{D52DC01A-68C2-4FDF-A34B-C8147BA18010}" destId="{5A1B5DB2-B23A-4450-9957-6EC3CABFD543}" srcOrd="0" destOrd="2" presId="urn:microsoft.com/office/officeart/2005/8/layout/vList4"/>
    <dgm:cxn modelId="{313B53D4-86FE-4ACD-8873-609B6952B2C8}" srcId="{B812E50A-64DB-4EF0-9EAE-B58EE520F816}" destId="{1DDC9C09-9A53-4478-A214-4C7D7CEA196B}" srcOrd="2" destOrd="0" parTransId="{77D63A1A-9DE5-4D28-8995-372852801EC0}" sibTransId="{B78DF61C-3F77-4427-9797-4762EF4993FB}"/>
    <dgm:cxn modelId="{AEEF84CC-BB0F-4F76-85EA-0755E0C4907D}" type="presOf" srcId="{1DDC9C09-9A53-4478-A214-4C7D7CEA196B}" destId="{8D6DF653-1AD8-47B3-915C-814BAD4D9AE1}" srcOrd="1" destOrd="3" presId="urn:microsoft.com/office/officeart/2005/8/layout/vList4"/>
    <dgm:cxn modelId="{D57E7AB3-4F80-4ECD-B35F-29B7C5874E5C}" type="presOf" srcId="{1DDC9C09-9A53-4478-A214-4C7D7CEA196B}" destId="{5A1B5DB2-B23A-4450-9957-6EC3CABFD543}" srcOrd="0" destOrd="3" presId="urn:microsoft.com/office/officeart/2005/8/layout/vList4"/>
    <dgm:cxn modelId="{99836F84-B4EE-49C9-B2E6-1320126EE250}" srcId="{B812E50A-64DB-4EF0-9EAE-B58EE520F816}" destId="{D52DC01A-68C2-4FDF-A34B-C8147BA18010}" srcOrd="1" destOrd="0" parTransId="{FEF8B202-1667-40B2-9CBC-8DABDA3A189E}" sibTransId="{ABACC26A-319A-402E-9D38-E5FD6A5D59DA}"/>
    <dgm:cxn modelId="{328167A1-006F-484B-9DC4-8848D2FD5E26}" type="presOf" srcId="{AACC170B-8886-4520-9790-E6ED80530EE5}" destId="{8D6DF653-1AD8-47B3-915C-814BAD4D9AE1}" srcOrd="1" destOrd="1" presId="urn:microsoft.com/office/officeart/2005/8/layout/vList4"/>
    <dgm:cxn modelId="{0C684899-BF77-481C-ADB7-BE1A85180FCA}" type="presOf" srcId="{2755FC13-4028-44C0-AFBC-A9838F3C8204}" destId="{802FB631-182D-4492-9D72-0A12855E00D2}" srcOrd="1" destOrd="0" presId="urn:microsoft.com/office/officeart/2005/8/layout/vList4"/>
    <dgm:cxn modelId="{9D802C05-CAFA-4037-9F73-5107435B3C7F}" type="presOf" srcId="{2755FC13-4028-44C0-AFBC-A9838F3C8204}" destId="{90484D38-1C68-4B06-A451-9888EF43EFAA}" srcOrd="0" destOrd="0" presId="urn:microsoft.com/office/officeart/2005/8/layout/vList4"/>
    <dgm:cxn modelId="{BC2F37AB-0363-494E-9257-01DFAD00C49C}" srcId="{B812E50A-64DB-4EF0-9EAE-B58EE520F816}" destId="{AACC170B-8886-4520-9790-E6ED80530EE5}" srcOrd="0" destOrd="0" parTransId="{1909C633-8921-4C2A-9EE9-0C0A5EA613BB}" sibTransId="{B8C92D06-B090-4805-A433-D8FCDD9EE5B4}"/>
    <dgm:cxn modelId="{F351747C-C741-4B06-9E50-ACDAB1E7DBDB}" type="presOf" srcId="{AACC170B-8886-4520-9790-E6ED80530EE5}" destId="{5A1B5DB2-B23A-4450-9957-6EC3CABFD543}" srcOrd="0" destOrd="1" presId="urn:microsoft.com/office/officeart/2005/8/layout/vList4"/>
    <dgm:cxn modelId="{B293C5E1-49F9-43D1-A20E-DF58726E98C8}" type="presParOf" srcId="{97E79D88-40F6-456A-B61E-98E701862A69}" destId="{D641A6B8-CAEB-4F72-91A9-D1F44DBBDDE4}" srcOrd="0" destOrd="0" presId="urn:microsoft.com/office/officeart/2005/8/layout/vList4"/>
    <dgm:cxn modelId="{B9BF5A81-2CDE-4A4B-ABD7-01B0FE132979}" type="presParOf" srcId="{D641A6B8-CAEB-4F72-91A9-D1F44DBBDDE4}" destId="{5A1B5DB2-B23A-4450-9957-6EC3CABFD543}" srcOrd="0" destOrd="0" presId="urn:microsoft.com/office/officeart/2005/8/layout/vList4"/>
    <dgm:cxn modelId="{CBF2404E-1E7E-48AE-B586-FE2A9D7209FF}" type="presParOf" srcId="{D641A6B8-CAEB-4F72-91A9-D1F44DBBDDE4}" destId="{1BA7F820-F03B-4666-BDE1-009B574AB24E}" srcOrd="1" destOrd="0" presId="urn:microsoft.com/office/officeart/2005/8/layout/vList4"/>
    <dgm:cxn modelId="{7CA9B64A-657D-445E-83BD-EBE9517BFF3A}" type="presParOf" srcId="{D641A6B8-CAEB-4F72-91A9-D1F44DBBDDE4}" destId="{8D6DF653-1AD8-47B3-915C-814BAD4D9AE1}" srcOrd="2" destOrd="0" presId="urn:microsoft.com/office/officeart/2005/8/layout/vList4"/>
    <dgm:cxn modelId="{781E3AFF-A848-4D4C-9638-FB25DAE3704D}" type="presParOf" srcId="{97E79D88-40F6-456A-B61E-98E701862A69}" destId="{DE3378CA-A7A7-434D-80C7-CB50AB5BB4BA}" srcOrd="1" destOrd="0" presId="urn:microsoft.com/office/officeart/2005/8/layout/vList4"/>
    <dgm:cxn modelId="{2FBDB87A-C62A-4066-A7C0-C61AFA0890BB}" type="presParOf" srcId="{97E79D88-40F6-456A-B61E-98E701862A69}" destId="{5689B51D-1932-4236-B68C-D697D31EEE94}" srcOrd="2" destOrd="0" presId="urn:microsoft.com/office/officeart/2005/8/layout/vList4"/>
    <dgm:cxn modelId="{30792FD9-C309-4F96-9619-C7484F046B3A}" type="presParOf" srcId="{5689B51D-1932-4236-B68C-D697D31EEE94}" destId="{90484D38-1C68-4B06-A451-9888EF43EFAA}" srcOrd="0" destOrd="0" presId="urn:microsoft.com/office/officeart/2005/8/layout/vList4"/>
    <dgm:cxn modelId="{4DE475BD-1A19-4A89-A989-CABA6FE1C2D7}" type="presParOf" srcId="{5689B51D-1932-4236-B68C-D697D31EEE94}" destId="{2E3DFA11-F01E-48E4-8F80-912498895AD5}" srcOrd="1" destOrd="0" presId="urn:microsoft.com/office/officeart/2005/8/layout/vList4"/>
    <dgm:cxn modelId="{A510622E-6E2C-4A39-9DEE-9DE8DEE45BCA}" type="presParOf" srcId="{5689B51D-1932-4236-B68C-D697D31EEE94}" destId="{802FB631-182D-4492-9D72-0A12855E00D2}"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703DB9-3AD9-4E14-A2E7-2AE23E80D8A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2B8D8FC-FF77-43F0-8913-05B24F6EF231}">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b="1" dirty="0" smtClean="0"/>
            <a:t>Learning Costs</a:t>
          </a:r>
          <a:endParaRPr lang="en-US" sz="2400" dirty="0"/>
        </a:p>
      </dgm:t>
    </dgm:pt>
    <dgm:pt modelId="{28B41788-DAB4-43AD-B2F2-B8556BA59620}" type="parTrans" cxnId="{60D91ED1-C5F8-486D-B5AC-D994096D9D34}">
      <dgm:prSet/>
      <dgm:spPr/>
      <dgm:t>
        <a:bodyPr/>
        <a:lstStyle/>
        <a:p>
          <a:endParaRPr lang="en-US"/>
        </a:p>
      </dgm:t>
    </dgm:pt>
    <dgm:pt modelId="{6F48D3DC-B1C2-4D5D-9A27-8513789D6BA1}" type="sibTrans" cxnId="{60D91ED1-C5F8-486D-B5AC-D994096D9D34}">
      <dgm:prSet/>
      <dgm:spPr/>
      <dgm:t>
        <a:bodyPr/>
        <a:lstStyle/>
        <a:p>
          <a:endParaRPr lang="en-US"/>
        </a:p>
      </dgm:t>
    </dgm:pt>
    <dgm:pt modelId="{94DBD45F-8C65-4A3D-A518-33626D2A5986}">
      <dgm:prSet phldrT="[Text]" custT="1"/>
      <dgm:spPr/>
      <dgm:t>
        <a:bodyPr/>
        <a:lstStyle/>
        <a:p>
          <a:r>
            <a:rPr lang="en-US" sz="3200" b="1" dirty="0" smtClean="0"/>
            <a:t>Psychological Costs </a:t>
          </a:r>
          <a:endParaRPr lang="en-US" sz="3200" dirty="0"/>
        </a:p>
      </dgm:t>
    </dgm:pt>
    <dgm:pt modelId="{641DF506-F09C-4F10-8D60-81B9BA9816DF}" type="parTrans" cxnId="{1242BEC0-159E-4FCE-A7A0-405D28E7DD09}">
      <dgm:prSet/>
      <dgm:spPr/>
      <dgm:t>
        <a:bodyPr/>
        <a:lstStyle/>
        <a:p>
          <a:endParaRPr lang="en-US"/>
        </a:p>
      </dgm:t>
    </dgm:pt>
    <dgm:pt modelId="{D61585F0-DA87-4DC5-952A-8E3FB3950ABE}" type="sibTrans" cxnId="{1242BEC0-159E-4FCE-A7A0-405D28E7DD09}">
      <dgm:prSet/>
      <dgm:spPr/>
      <dgm:t>
        <a:bodyPr/>
        <a:lstStyle/>
        <a:p>
          <a:endParaRPr lang="en-US"/>
        </a:p>
      </dgm:t>
    </dgm:pt>
    <dgm:pt modelId="{65636797-2D66-49D9-9FB9-906EC20F8D19}">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b="1" dirty="0" smtClean="0"/>
            <a:t>Compliance Costs</a:t>
          </a:r>
          <a:endParaRPr lang="en-US" sz="2400" dirty="0"/>
        </a:p>
      </dgm:t>
    </dgm:pt>
    <dgm:pt modelId="{4448FDBB-D247-4285-97A2-66A51A0BDDB2}" type="parTrans" cxnId="{32786398-F758-46E8-A7C7-7EAB8A690A2A}">
      <dgm:prSet/>
      <dgm:spPr/>
      <dgm:t>
        <a:bodyPr/>
        <a:lstStyle/>
        <a:p>
          <a:endParaRPr lang="en-US"/>
        </a:p>
      </dgm:t>
    </dgm:pt>
    <dgm:pt modelId="{55189E59-2F13-46A0-94BC-BF4E7E31C036}" type="sibTrans" cxnId="{32786398-F758-46E8-A7C7-7EAB8A690A2A}">
      <dgm:prSet/>
      <dgm:spPr/>
      <dgm:t>
        <a:bodyPr/>
        <a:lstStyle/>
        <a:p>
          <a:endParaRPr lang="en-US"/>
        </a:p>
      </dgm:t>
    </dgm:pt>
    <dgm:pt modelId="{7528F5BC-89D1-47D9-9F8D-AAB5F47611AF}">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b="1" dirty="0" smtClean="0"/>
            <a:t>Redemption Costs </a:t>
          </a:r>
          <a:endParaRPr lang="en-US" sz="2400" dirty="0"/>
        </a:p>
      </dgm:t>
    </dgm:pt>
    <dgm:pt modelId="{AAFC0FC0-6777-4222-BD3C-44FF0A4BB72F}" type="sibTrans" cxnId="{D4B33461-4F7A-452D-B36C-D8E3C63C7780}">
      <dgm:prSet/>
      <dgm:spPr/>
      <dgm:t>
        <a:bodyPr/>
        <a:lstStyle/>
        <a:p>
          <a:endParaRPr lang="en-US"/>
        </a:p>
      </dgm:t>
    </dgm:pt>
    <dgm:pt modelId="{2BF23C24-080C-40A5-81E8-C2BCDABDB854}" type="parTrans" cxnId="{D4B33461-4F7A-452D-B36C-D8E3C63C7780}">
      <dgm:prSet/>
      <dgm:spPr/>
      <dgm:t>
        <a:bodyPr/>
        <a:lstStyle/>
        <a:p>
          <a:endParaRPr lang="en-US"/>
        </a:p>
      </dgm:t>
    </dgm:pt>
    <dgm:pt modelId="{1F7B901B-B859-497B-B47C-6168767C828E}" type="pres">
      <dgm:prSet presAssocID="{31703DB9-3AD9-4E14-A2E7-2AE23E80D8A9}" presName="Name0" presStyleCnt="0">
        <dgm:presLayoutVars>
          <dgm:chMax val="7"/>
          <dgm:chPref val="7"/>
          <dgm:dir/>
        </dgm:presLayoutVars>
      </dgm:prSet>
      <dgm:spPr/>
      <dgm:t>
        <a:bodyPr/>
        <a:lstStyle/>
        <a:p>
          <a:endParaRPr lang="en-US"/>
        </a:p>
      </dgm:t>
    </dgm:pt>
    <dgm:pt modelId="{40451370-421F-41FB-BF03-750893FE93CC}" type="pres">
      <dgm:prSet presAssocID="{31703DB9-3AD9-4E14-A2E7-2AE23E80D8A9}" presName="Name1" presStyleCnt="0"/>
      <dgm:spPr/>
    </dgm:pt>
    <dgm:pt modelId="{EBC44754-4DB8-4C45-B0A9-5E28FF8F682D}" type="pres">
      <dgm:prSet presAssocID="{31703DB9-3AD9-4E14-A2E7-2AE23E80D8A9}" presName="cycle" presStyleCnt="0"/>
      <dgm:spPr/>
    </dgm:pt>
    <dgm:pt modelId="{F5D423DC-B9DF-41EF-9537-0F58E780CB5E}" type="pres">
      <dgm:prSet presAssocID="{31703DB9-3AD9-4E14-A2E7-2AE23E80D8A9}" presName="srcNode" presStyleLbl="node1" presStyleIdx="0" presStyleCnt="4"/>
      <dgm:spPr/>
    </dgm:pt>
    <dgm:pt modelId="{C4311C7D-383B-4C6F-A912-7F0F819AC9E8}" type="pres">
      <dgm:prSet presAssocID="{31703DB9-3AD9-4E14-A2E7-2AE23E80D8A9}" presName="conn" presStyleLbl="parChTrans1D2" presStyleIdx="0" presStyleCnt="1"/>
      <dgm:spPr/>
      <dgm:t>
        <a:bodyPr/>
        <a:lstStyle/>
        <a:p>
          <a:endParaRPr lang="en-US"/>
        </a:p>
      </dgm:t>
    </dgm:pt>
    <dgm:pt modelId="{6A65565F-7F76-449D-A91F-2035E424AF4F}" type="pres">
      <dgm:prSet presAssocID="{31703DB9-3AD9-4E14-A2E7-2AE23E80D8A9}" presName="extraNode" presStyleLbl="node1" presStyleIdx="0" presStyleCnt="4"/>
      <dgm:spPr/>
    </dgm:pt>
    <dgm:pt modelId="{B187E8CB-6E10-40CF-BE79-1CBD9A799C29}" type="pres">
      <dgm:prSet presAssocID="{31703DB9-3AD9-4E14-A2E7-2AE23E80D8A9}" presName="dstNode" presStyleLbl="node1" presStyleIdx="0" presStyleCnt="4"/>
      <dgm:spPr/>
    </dgm:pt>
    <dgm:pt modelId="{90ADFFED-396F-49B0-ACAB-CA42EC2391AE}" type="pres">
      <dgm:prSet presAssocID="{A2B8D8FC-FF77-43F0-8913-05B24F6EF231}" presName="text_1" presStyleLbl="node1" presStyleIdx="0" presStyleCnt="4">
        <dgm:presLayoutVars>
          <dgm:bulletEnabled val="1"/>
        </dgm:presLayoutVars>
      </dgm:prSet>
      <dgm:spPr/>
      <dgm:t>
        <a:bodyPr/>
        <a:lstStyle/>
        <a:p>
          <a:endParaRPr lang="en-US"/>
        </a:p>
      </dgm:t>
    </dgm:pt>
    <dgm:pt modelId="{EBEBDB9D-E9D7-4934-9695-7ADA7794B80A}" type="pres">
      <dgm:prSet presAssocID="{A2B8D8FC-FF77-43F0-8913-05B24F6EF231}" presName="accent_1" presStyleCnt="0"/>
      <dgm:spPr/>
    </dgm:pt>
    <dgm:pt modelId="{CEEBF798-67E5-4F44-8B00-365936864ACF}" type="pres">
      <dgm:prSet presAssocID="{A2B8D8FC-FF77-43F0-8913-05B24F6EF231}" presName="accentRepeatNode" presStyleLbl="solidFgAcc1" presStyleIdx="0" presStyleCnt="4"/>
      <dgm:spPr/>
    </dgm:pt>
    <dgm:pt modelId="{AA9E4D6D-2DE5-47BF-BB27-62AADB5F65CB}" type="pres">
      <dgm:prSet presAssocID="{94DBD45F-8C65-4A3D-A518-33626D2A5986}" presName="text_2" presStyleLbl="node1" presStyleIdx="1" presStyleCnt="4">
        <dgm:presLayoutVars>
          <dgm:bulletEnabled val="1"/>
        </dgm:presLayoutVars>
      </dgm:prSet>
      <dgm:spPr/>
      <dgm:t>
        <a:bodyPr/>
        <a:lstStyle/>
        <a:p>
          <a:endParaRPr lang="en-US"/>
        </a:p>
      </dgm:t>
    </dgm:pt>
    <dgm:pt modelId="{40335F48-8925-41C1-8785-C6B52EA49CAA}" type="pres">
      <dgm:prSet presAssocID="{94DBD45F-8C65-4A3D-A518-33626D2A5986}" presName="accent_2" presStyleCnt="0"/>
      <dgm:spPr/>
    </dgm:pt>
    <dgm:pt modelId="{91CAE61D-14C9-4F8E-84DB-CF6C7A56BD70}" type="pres">
      <dgm:prSet presAssocID="{94DBD45F-8C65-4A3D-A518-33626D2A5986}" presName="accentRepeatNode" presStyleLbl="solidFgAcc1" presStyleIdx="1" presStyleCnt="4"/>
      <dgm:spPr/>
    </dgm:pt>
    <dgm:pt modelId="{6ABFAB82-AE32-4259-A732-87B28DCF4A7D}" type="pres">
      <dgm:prSet presAssocID="{65636797-2D66-49D9-9FB9-906EC20F8D19}" presName="text_3" presStyleLbl="node1" presStyleIdx="2" presStyleCnt="4">
        <dgm:presLayoutVars>
          <dgm:bulletEnabled val="1"/>
        </dgm:presLayoutVars>
      </dgm:prSet>
      <dgm:spPr/>
      <dgm:t>
        <a:bodyPr/>
        <a:lstStyle/>
        <a:p>
          <a:endParaRPr lang="en-US"/>
        </a:p>
      </dgm:t>
    </dgm:pt>
    <dgm:pt modelId="{2E0806E5-0B99-46C8-8E22-4B0565BB8ECD}" type="pres">
      <dgm:prSet presAssocID="{65636797-2D66-49D9-9FB9-906EC20F8D19}" presName="accent_3" presStyleCnt="0"/>
      <dgm:spPr/>
    </dgm:pt>
    <dgm:pt modelId="{904C9B98-9476-41AD-8674-026F035682AD}" type="pres">
      <dgm:prSet presAssocID="{65636797-2D66-49D9-9FB9-906EC20F8D19}" presName="accentRepeatNode" presStyleLbl="solidFgAcc1" presStyleIdx="2" presStyleCnt="4"/>
      <dgm:spPr/>
    </dgm:pt>
    <dgm:pt modelId="{F5F8CB2E-4696-45C5-838D-3973C1116C1B}" type="pres">
      <dgm:prSet presAssocID="{7528F5BC-89D1-47D9-9F8D-AAB5F47611AF}" presName="text_4" presStyleLbl="node1" presStyleIdx="3" presStyleCnt="4">
        <dgm:presLayoutVars>
          <dgm:bulletEnabled val="1"/>
        </dgm:presLayoutVars>
      </dgm:prSet>
      <dgm:spPr/>
      <dgm:t>
        <a:bodyPr/>
        <a:lstStyle/>
        <a:p>
          <a:endParaRPr lang="en-US"/>
        </a:p>
      </dgm:t>
    </dgm:pt>
    <dgm:pt modelId="{A52AAEA2-F632-4552-B7AB-6528E1BA18D9}" type="pres">
      <dgm:prSet presAssocID="{7528F5BC-89D1-47D9-9F8D-AAB5F47611AF}" presName="accent_4" presStyleCnt="0"/>
      <dgm:spPr/>
    </dgm:pt>
    <dgm:pt modelId="{539395D8-A502-4814-8D25-AA0B85BB11B4}" type="pres">
      <dgm:prSet presAssocID="{7528F5BC-89D1-47D9-9F8D-AAB5F47611AF}" presName="accentRepeatNode" presStyleLbl="solidFgAcc1" presStyleIdx="3" presStyleCnt="4"/>
      <dgm:spPr/>
    </dgm:pt>
  </dgm:ptLst>
  <dgm:cxnLst>
    <dgm:cxn modelId="{60D91ED1-C5F8-486D-B5AC-D994096D9D34}" srcId="{31703DB9-3AD9-4E14-A2E7-2AE23E80D8A9}" destId="{A2B8D8FC-FF77-43F0-8913-05B24F6EF231}" srcOrd="0" destOrd="0" parTransId="{28B41788-DAB4-43AD-B2F2-B8556BA59620}" sibTransId="{6F48D3DC-B1C2-4D5D-9A27-8513789D6BA1}"/>
    <dgm:cxn modelId="{75DADB26-5746-4303-B282-3E72399BFA42}" type="presOf" srcId="{6F48D3DC-B1C2-4D5D-9A27-8513789D6BA1}" destId="{C4311C7D-383B-4C6F-A912-7F0F819AC9E8}" srcOrd="0" destOrd="0" presId="urn:microsoft.com/office/officeart/2008/layout/VerticalCurvedList"/>
    <dgm:cxn modelId="{7F38B411-86FA-4184-BF51-DC1276F0FA38}" type="presOf" srcId="{65636797-2D66-49D9-9FB9-906EC20F8D19}" destId="{6ABFAB82-AE32-4259-A732-87B28DCF4A7D}" srcOrd="0" destOrd="0" presId="urn:microsoft.com/office/officeart/2008/layout/VerticalCurvedList"/>
    <dgm:cxn modelId="{D4B33461-4F7A-452D-B36C-D8E3C63C7780}" srcId="{31703DB9-3AD9-4E14-A2E7-2AE23E80D8A9}" destId="{7528F5BC-89D1-47D9-9F8D-AAB5F47611AF}" srcOrd="3" destOrd="0" parTransId="{2BF23C24-080C-40A5-81E8-C2BCDABDB854}" sibTransId="{AAFC0FC0-6777-4222-BD3C-44FF0A4BB72F}"/>
    <dgm:cxn modelId="{08DB522F-C5BC-4F79-960B-5B7850F615E7}" type="presOf" srcId="{7528F5BC-89D1-47D9-9F8D-AAB5F47611AF}" destId="{F5F8CB2E-4696-45C5-838D-3973C1116C1B}" srcOrd="0" destOrd="0" presId="urn:microsoft.com/office/officeart/2008/layout/VerticalCurvedList"/>
    <dgm:cxn modelId="{1242BEC0-159E-4FCE-A7A0-405D28E7DD09}" srcId="{31703DB9-3AD9-4E14-A2E7-2AE23E80D8A9}" destId="{94DBD45F-8C65-4A3D-A518-33626D2A5986}" srcOrd="1" destOrd="0" parTransId="{641DF506-F09C-4F10-8D60-81B9BA9816DF}" sibTransId="{D61585F0-DA87-4DC5-952A-8E3FB3950ABE}"/>
    <dgm:cxn modelId="{32786398-F758-46E8-A7C7-7EAB8A690A2A}" srcId="{31703DB9-3AD9-4E14-A2E7-2AE23E80D8A9}" destId="{65636797-2D66-49D9-9FB9-906EC20F8D19}" srcOrd="2" destOrd="0" parTransId="{4448FDBB-D247-4285-97A2-66A51A0BDDB2}" sibTransId="{55189E59-2F13-46A0-94BC-BF4E7E31C036}"/>
    <dgm:cxn modelId="{5EA7C7E6-B1B8-4720-8151-A5C45C1063F6}" type="presOf" srcId="{94DBD45F-8C65-4A3D-A518-33626D2A5986}" destId="{AA9E4D6D-2DE5-47BF-BB27-62AADB5F65CB}" srcOrd="0" destOrd="0" presId="urn:microsoft.com/office/officeart/2008/layout/VerticalCurvedList"/>
    <dgm:cxn modelId="{13E145D5-2EE6-4376-B39B-2D313DC14A2D}" type="presOf" srcId="{31703DB9-3AD9-4E14-A2E7-2AE23E80D8A9}" destId="{1F7B901B-B859-497B-B47C-6168767C828E}" srcOrd="0" destOrd="0" presId="urn:microsoft.com/office/officeart/2008/layout/VerticalCurvedList"/>
    <dgm:cxn modelId="{1698F172-7A0A-4133-A205-AE198FBC7AD4}" type="presOf" srcId="{A2B8D8FC-FF77-43F0-8913-05B24F6EF231}" destId="{90ADFFED-396F-49B0-ACAB-CA42EC2391AE}" srcOrd="0" destOrd="0" presId="urn:microsoft.com/office/officeart/2008/layout/VerticalCurvedList"/>
    <dgm:cxn modelId="{FE1BBDC5-3C99-4A51-8A97-498CA751CB05}" type="presParOf" srcId="{1F7B901B-B859-497B-B47C-6168767C828E}" destId="{40451370-421F-41FB-BF03-750893FE93CC}" srcOrd="0" destOrd="0" presId="urn:microsoft.com/office/officeart/2008/layout/VerticalCurvedList"/>
    <dgm:cxn modelId="{BAC52F83-4BD0-42F4-AF90-82B2B2B85536}" type="presParOf" srcId="{40451370-421F-41FB-BF03-750893FE93CC}" destId="{EBC44754-4DB8-4C45-B0A9-5E28FF8F682D}" srcOrd="0" destOrd="0" presId="urn:microsoft.com/office/officeart/2008/layout/VerticalCurvedList"/>
    <dgm:cxn modelId="{559A2D28-63C5-4471-A27E-E2FD8B243390}" type="presParOf" srcId="{EBC44754-4DB8-4C45-B0A9-5E28FF8F682D}" destId="{F5D423DC-B9DF-41EF-9537-0F58E780CB5E}" srcOrd="0" destOrd="0" presId="urn:microsoft.com/office/officeart/2008/layout/VerticalCurvedList"/>
    <dgm:cxn modelId="{93339D51-9CD7-42CE-B5F3-F29D02C02219}" type="presParOf" srcId="{EBC44754-4DB8-4C45-B0A9-5E28FF8F682D}" destId="{C4311C7D-383B-4C6F-A912-7F0F819AC9E8}" srcOrd="1" destOrd="0" presId="urn:microsoft.com/office/officeart/2008/layout/VerticalCurvedList"/>
    <dgm:cxn modelId="{A8E65F9D-41A5-4E19-B363-12FEB90AC952}" type="presParOf" srcId="{EBC44754-4DB8-4C45-B0A9-5E28FF8F682D}" destId="{6A65565F-7F76-449D-A91F-2035E424AF4F}" srcOrd="2" destOrd="0" presId="urn:microsoft.com/office/officeart/2008/layout/VerticalCurvedList"/>
    <dgm:cxn modelId="{D4B6C64E-BE72-4885-B360-D7566FBEE6C0}" type="presParOf" srcId="{EBC44754-4DB8-4C45-B0A9-5E28FF8F682D}" destId="{B187E8CB-6E10-40CF-BE79-1CBD9A799C29}" srcOrd="3" destOrd="0" presId="urn:microsoft.com/office/officeart/2008/layout/VerticalCurvedList"/>
    <dgm:cxn modelId="{F29A6EE8-607C-4438-99A5-8B0F82FB4655}" type="presParOf" srcId="{40451370-421F-41FB-BF03-750893FE93CC}" destId="{90ADFFED-396F-49B0-ACAB-CA42EC2391AE}" srcOrd="1" destOrd="0" presId="urn:microsoft.com/office/officeart/2008/layout/VerticalCurvedList"/>
    <dgm:cxn modelId="{4FB87A8F-C31E-4080-90E6-3DC27C6B53B0}" type="presParOf" srcId="{40451370-421F-41FB-BF03-750893FE93CC}" destId="{EBEBDB9D-E9D7-4934-9695-7ADA7794B80A}" srcOrd="2" destOrd="0" presId="urn:microsoft.com/office/officeart/2008/layout/VerticalCurvedList"/>
    <dgm:cxn modelId="{87A2939C-A653-475D-A62A-B62A2E4B563E}" type="presParOf" srcId="{EBEBDB9D-E9D7-4934-9695-7ADA7794B80A}" destId="{CEEBF798-67E5-4F44-8B00-365936864ACF}" srcOrd="0" destOrd="0" presId="urn:microsoft.com/office/officeart/2008/layout/VerticalCurvedList"/>
    <dgm:cxn modelId="{ECA3C2E6-DF5F-422A-A5BE-4A539D14887C}" type="presParOf" srcId="{40451370-421F-41FB-BF03-750893FE93CC}" destId="{AA9E4D6D-2DE5-47BF-BB27-62AADB5F65CB}" srcOrd="3" destOrd="0" presId="urn:microsoft.com/office/officeart/2008/layout/VerticalCurvedList"/>
    <dgm:cxn modelId="{B1B6354B-3F47-4307-BC05-F090CC245ED9}" type="presParOf" srcId="{40451370-421F-41FB-BF03-750893FE93CC}" destId="{40335F48-8925-41C1-8785-C6B52EA49CAA}" srcOrd="4" destOrd="0" presId="urn:microsoft.com/office/officeart/2008/layout/VerticalCurvedList"/>
    <dgm:cxn modelId="{9196BCE8-BC43-44D1-AC12-3A11DAA2B663}" type="presParOf" srcId="{40335F48-8925-41C1-8785-C6B52EA49CAA}" destId="{91CAE61D-14C9-4F8E-84DB-CF6C7A56BD70}" srcOrd="0" destOrd="0" presId="urn:microsoft.com/office/officeart/2008/layout/VerticalCurvedList"/>
    <dgm:cxn modelId="{B5F570E7-0D6B-457C-9C3B-195CAD830161}" type="presParOf" srcId="{40451370-421F-41FB-BF03-750893FE93CC}" destId="{6ABFAB82-AE32-4259-A732-87B28DCF4A7D}" srcOrd="5" destOrd="0" presId="urn:microsoft.com/office/officeart/2008/layout/VerticalCurvedList"/>
    <dgm:cxn modelId="{347DF1CC-7408-480D-BAB6-8F68C02E0BA5}" type="presParOf" srcId="{40451370-421F-41FB-BF03-750893FE93CC}" destId="{2E0806E5-0B99-46C8-8E22-4B0565BB8ECD}" srcOrd="6" destOrd="0" presId="urn:microsoft.com/office/officeart/2008/layout/VerticalCurvedList"/>
    <dgm:cxn modelId="{2B3C8A5F-CA32-488D-BBBD-49BD2781DA9B}" type="presParOf" srcId="{2E0806E5-0B99-46C8-8E22-4B0565BB8ECD}" destId="{904C9B98-9476-41AD-8674-026F035682AD}" srcOrd="0" destOrd="0" presId="urn:microsoft.com/office/officeart/2008/layout/VerticalCurvedList"/>
    <dgm:cxn modelId="{E5C67361-ED81-47C4-8BFC-C1AA4E6441A1}" type="presParOf" srcId="{40451370-421F-41FB-BF03-750893FE93CC}" destId="{F5F8CB2E-4696-45C5-838D-3973C1116C1B}" srcOrd="7" destOrd="0" presId="urn:microsoft.com/office/officeart/2008/layout/VerticalCurvedList"/>
    <dgm:cxn modelId="{7640E8EC-17BB-4B50-A229-ED887A613FAE}" type="presParOf" srcId="{40451370-421F-41FB-BF03-750893FE93CC}" destId="{A52AAEA2-F632-4552-B7AB-6528E1BA18D9}" srcOrd="8" destOrd="0" presId="urn:microsoft.com/office/officeart/2008/layout/VerticalCurvedList"/>
    <dgm:cxn modelId="{706A8464-377B-4F54-8E12-E254FABBC2D2}" type="presParOf" srcId="{A52AAEA2-F632-4552-B7AB-6528E1BA18D9}" destId="{539395D8-A502-4814-8D25-AA0B85BB11B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56B8E9D-887A-424D-96AD-8714C88A74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833B71A-1E7F-4051-8C98-2952FA42DDF0}">
      <dgm:prSet phldrT="[Text]"/>
      <dgm:spPr/>
      <dgm:t>
        <a:bodyPr/>
        <a:lstStyle/>
        <a:p>
          <a:r>
            <a:rPr lang="en-US" b="1" dirty="0" smtClean="0"/>
            <a:t>Submit Early</a:t>
          </a:r>
          <a:endParaRPr lang="en-US" b="1" dirty="0"/>
        </a:p>
      </dgm:t>
    </dgm:pt>
    <dgm:pt modelId="{B248A62C-F682-4320-9130-FF6492CF3A64}" type="parTrans" cxnId="{579EDB3D-0038-4F9E-B39D-3C76890C966D}">
      <dgm:prSet/>
      <dgm:spPr/>
      <dgm:t>
        <a:bodyPr/>
        <a:lstStyle/>
        <a:p>
          <a:endParaRPr lang="en-US"/>
        </a:p>
      </dgm:t>
    </dgm:pt>
    <dgm:pt modelId="{C4F69DF1-0A47-40FB-B091-5D72008F7929}" type="sibTrans" cxnId="{579EDB3D-0038-4F9E-B39D-3C76890C966D}">
      <dgm:prSet/>
      <dgm:spPr/>
      <dgm:t>
        <a:bodyPr/>
        <a:lstStyle/>
        <a:p>
          <a:endParaRPr lang="en-US"/>
        </a:p>
      </dgm:t>
    </dgm:pt>
    <dgm:pt modelId="{6F512D5E-B447-46C5-8220-7A015D4FA114}">
      <dgm:prSet/>
      <dgm:spPr/>
      <dgm:t>
        <a:bodyPr/>
        <a:lstStyle/>
        <a:p>
          <a:r>
            <a:rPr lang="en-US" b="1" dirty="0" smtClean="0"/>
            <a:t>Help Client Understand the Process – their rights and responsibilities</a:t>
          </a:r>
        </a:p>
      </dgm:t>
    </dgm:pt>
    <dgm:pt modelId="{35671C8C-376C-4520-B09D-99B269D684D3}" type="parTrans" cxnId="{023A3ED8-95D9-4595-9587-65740A34A3E6}">
      <dgm:prSet/>
      <dgm:spPr/>
      <dgm:t>
        <a:bodyPr/>
        <a:lstStyle/>
        <a:p>
          <a:endParaRPr lang="en-US"/>
        </a:p>
      </dgm:t>
    </dgm:pt>
    <dgm:pt modelId="{9CA6EE58-E885-48E8-8F33-FF601CB95714}" type="sibTrans" cxnId="{023A3ED8-95D9-4595-9587-65740A34A3E6}">
      <dgm:prSet/>
      <dgm:spPr/>
      <dgm:t>
        <a:bodyPr/>
        <a:lstStyle/>
        <a:p>
          <a:endParaRPr lang="en-US"/>
        </a:p>
      </dgm:t>
    </dgm:pt>
    <dgm:pt modelId="{6E6A401E-5590-4714-A0FE-82D33B577F9D}">
      <dgm:prSet/>
      <dgm:spPr/>
      <dgm:t>
        <a:bodyPr/>
        <a:lstStyle/>
        <a:p>
          <a:r>
            <a:rPr lang="en-US" b="1" dirty="0" smtClean="0"/>
            <a:t>Help if They Are Denied because of missed verifications</a:t>
          </a:r>
        </a:p>
      </dgm:t>
    </dgm:pt>
    <dgm:pt modelId="{7262B684-0910-4898-B1B0-B0342778A345}" type="parTrans" cxnId="{6955C32F-2772-4148-AC3C-B0F9F5D135BB}">
      <dgm:prSet/>
      <dgm:spPr/>
      <dgm:t>
        <a:bodyPr/>
        <a:lstStyle/>
        <a:p>
          <a:endParaRPr lang="en-US"/>
        </a:p>
      </dgm:t>
    </dgm:pt>
    <dgm:pt modelId="{3DFC2561-FDC8-4EE9-9DA9-DF213C1A518E}" type="sibTrans" cxnId="{6955C32F-2772-4148-AC3C-B0F9F5D135BB}">
      <dgm:prSet/>
      <dgm:spPr/>
      <dgm:t>
        <a:bodyPr/>
        <a:lstStyle/>
        <a:p>
          <a:endParaRPr lang="en-US"/>
        </a:p>
      </dgm:t>
    </dgm:pt>
    <dgm:pt modelId="{861C4715-EC03-4D33-9644-6F6D3FF65252}">
      <dgm:prSet/>
      <dgm:spPr>
        <a:ln>
          <a:solidFill>
            <a:schemeClr val="tx1">
              <a:alpha val="90000"/>
            </a:schemeClr>
          </a:solidFill>
        </a:ln>
      </dgm:spPr>
      <dgm:t>
        <a:bodyPr/>
        <a:lstStyle/>
        <a:p>
          <a:r>
            <a:rPr lang="en-US" dirty="0" smtClean="0"/>
            <a:t>Look for Verification Check Lists in Manage My Case</a:t>
          </a:r>
        </a:p>
      </dgm:t>
    </dgm:pt>
    <dgm:pt modelId="{F75A43CD-0945-4D5F-BFAF-4944F5290B78}" type="parTrans" cxnId="{1E12F1CA-547E-47FA-B20C-01BD45AF48B2}">
      <dgm:prSet/>
      <dgm:spPr/>
      <dgm:t>
        <a:bodyPr/>
        <a:lstStyle/>
        <a:p>
          <a:endParaRPr lang="en-US"/>
        </a:p>
      </dgm:t>
    </dgm:pt>
    <dgm:pt modelId="{66C35AE2-32D5-4F10-A9EB-DC354BB8D2BB}" type="sibTrans" cxnId="{1E12F1CA-547E-47FA-B20C-01BD45AF48B2}">
      <dgm:prSet/>
      <dgm:spPr/>
      <dgm:t>
        <a:bodyPr/>
        <a:lstStyle/>
        <a:p>
          <a:endParaRPr lang="en-US"/>
        </a:p>
      </dgm:t>
    </dgm:pt>
    <dgm:pt modelId="{801F9BBA-49E7-4027-B2B3-A025F2F4695F}">
      <dgm:prSet/>
      <dgm:spPr>
        <a:ln>
          <a:solidFill>
            <a:schemeClr val="tx1">
              <a:alpha val="90000"/>
            </a:schemeClr>
          </a:solidFill>
        </a:ln>
      </dgm:spPr>
      <dgm:t>
        <a:bodyPr/>
        <a:lstStyle/>
        <a:p>
          <a:r>
            <a:rPr lang="en-US" dirty="0" smtClean="0"/>
            <a:t>Submit documents late and ask DHS to reopen the application, if within reopening timeframes</a:t>
          </a:r>
        </a:p>
      </dgm:t>
    </dgm:pt>
    <dgm:pt modelId="{F0689785-003B-45F7-8C9E-EDDB869BF634}" type="parTrans" cxnId="{FAC63113-9280-4337-A14B-8D6DD8DDE45B}">
      <dgm:prSet/>
      <dgm:spPr/>
      <dgm:t>
        <a:bodyPr/>
        <a:lstStyle/>
        <a:p>
          <a:endParaRPr lang="en-US"/>
        </a:p>
      </dgm:t>
    </dgm:pt>
    <dgm:pt modelId="{B28D602E-BB9B-4AD4-B01C-00B0C5086AFC}" type="sibTrans" cxnId="{FAC63113-9280-4337-A14B-8D6DD8DDE45B}">
      <dgm:prSet/>
      <dgm:spPr/>
      <dgm:t>
        <a:bodyPr/>
        <a:lstStyle/>
        <a:p>
          <a:endParaRPr lang="en-US"/>
        </a:p>
      </dgm:t>
    </dgm:pt>
    <dgm:pt modelId="{8975BE4F-6B8E-489E-B41E-1717F13D8FDE}">
      <dgm:prSet/>
      <dgm:spPr>
        <a:ln>
          <a:solidFill>
            <a:schemeClr val="tx1">
              <a:alpha val="90000"/>
            </a:schemeClr>
          </a:solidFill>
        </a:ln>
      </dgm:spPr>
      <dgm:t>
        <a:bodyPr/>
        <a:lstStyle/>
        <a:p>
          <a:endParaRPr lang="en-US" dirty="0" smtClean="0"/>
        </a:p>
      </dgm:t>
    </dgm:pt>
    <dgm:pt modelId="{F76B396D-3345-41B8-A254-643390D85A5C}" type="parTrans" cxnId="{B7A73E9C-B6A2-408D-B03A-314BE194AAEE}">
      <dgm:prSet/>
      <dgm:spPr/>
      <dgm:t>
        <a:bodyPr/>
        <a:lstStyle/>
        <a:p>
          <a:endParaRPr lang="en-US"/>
        </a:p>
      </dgm:t>
    </dgm:pt>
    <dgm:pt modelId="{8B885D13-BA8D-45E4-9F80-5F5E13F531EB}" type="sibTrans" cxnId="{B7A73E9C-B6A2-408D-B03A-314BE194AAEE}">
      <dgm:prSet/>
      <dgm:spPr/>
      <dgm:t>
        <a:bodyPr/>
        <a:lstStyle/>
        <a:p>
          <a:endParaRPr lang="en-US"/>
        </a:p>
      </dgm:t>
    </dgm:pt>
    <dgm:pt modelId="{C39E8323-06D5-48C1-9E59-73787C50D164}">
      <dgm:prSet/>
      <dgm:spPr>
        <a:ln>
          <a:solidFill>
            <a:schemeClr val="tx1">
              <a:alpha val="90000"/>
            </a:schemeClr>
          </a:solidFill>
        </a:ln>
      </dgm:spPr>
      <dgm:t>
        <a:bodyPr/>
        <a:lstStyle/>
        <a:p>
          <a:r>
            <a:rPr lang="en-US" dirty="0" smtClean="0"/>
            <a:t>Submit documents with the application, if possible:</a:t>
          </a:r>
        </a:p>
      </dgm:t>
    </dgm:pt>
    <dgm:pt modelId="{B1E75789-9F06-4D9E-BA25-34BA6938DE5B}" type="parTrans" cxnId="{F0AE1F7D-C50E-49F1-8D84-E3211720B94C}">
      <dgm:prSet/>
      <dgm:spPr/>
      <dgm:t>
        <a:bodyPr/>
        <a:lstStyle/>
        <a:p>
          <a:endParaRPr lang="en-US"/>
        </a:p>
      </dgm:t>
    </dgm:pt>
    <dgm:pt modelId="{A41D661F-3A82-4853-8243-CC7E606EE62E}" type="sibTrans" cxnId="{F0AE1F7D-C50E-49F1-8D84-E3211720B94C}">
      <dgm:prSet/>
      <dgm:spPr/>
      <dgm:t>
        <a:bodyPr/>
        <a:lstStyle/>
        <a:p>
          <a:endParaRPr lang="en-US"/>
        </a:p>
      </dgm:t>
    </dgm:pt>
    <dgm:pt modelId="{1F897CFB-6F0A-4BFF-9925-2D1D38B5EE5A}">
      <dgm:prSet/>
      <dgm:spPr>
        <a:ln>
          <a:solidFill>
            <a:schemeClr val="tx1">
              <a:alpha val="90000"/>
            </a:schemeClr>
          </a:solidFill>
        </a:ln>
      </dgm:spPr>
      <dgm:t>
        <a:bodyPr/>
        <a:lstStyle/>
        <a:p>
          <a:r>
            <a:rPr lang="en-US" b="1" dirty="0" smtClean="0"/>
            <a:t>ID</a:t>
          </a:r>
        </a:p>
      </dgm:t>
    </dgm:pt>
    <dgm:pt modelId="{05614D57-B2DD-4C40-8313-0B0BD2CAB820}" type="parTrans" cxnId="{339A58FD-877A-4EFC-8705-402B27C0A65E}">
      <dgm:prSet/>
      <dgm:spPr/>
      <dgm:t>
        <a:bodyPr/>
        <a:lstStyle/>
        <a:p>
          <a:endParaRPr lang="en-US"/>
        </a:p>
      </dgm:t>
    </dgm:pt>
    <dgm:pt modelId="{83030E0C-A5B7-4D04-A462-C63227DCCA40}" type="sibTrans" cxnId="{339A58FD-877A-4EFC-8705-402B27C0A65E}">
      <dgm:prSet/>
      <dgm:spPr/>
      <dgm:t>
        <a:bodyPr/>
        <a:lstStyle/>
        <a:p>
          <a:endParaRPr lang="en-US"/>
        </a:p>
      </dgm:t>
    </dgm:pt>
    <dgm:pt modelId="{BD612C67-F729-452E-B907-BE60A3C44644}">
      <dgm:prSet/>
      <dgm:spPr>
        <a:ln>
          <a:solidFill>
            <a:schemeClr val="tx1">
              <a:alpha val="90000"/>
            </a:schemeClr>
          </a:solidFill>
        </a:ln>
      </dgm:spPr>
      <dgm:t>
        <a:bodyPr/>
        <a:lstStyle/>
        <a:p>
          <a:r>
            <a:rPr lang="en-US" dirty="0" smtClean="0"/>
            <a:t>30 days of income</a:t>
          </a:r>
        </a:p>
      </dgm:t>
    </dgm:pt>
    <dgm:pt modelId="{EB04F77E-3183-4401-AA4A-816AB9978BB8}" type="parTrans" cxnId="{0C5D0B1C-5622-4A06-81F3-D1456914CD74}">
      <dgm:prSet/>
      <dgm:spPr/>
      <dgm:t>
        <a:bodyPr/>
        <a:lstStyle/>
        <a:p>
          <a:endParaRPr lang="en-US"/>
        </a:p>
      </dgm:t>
    </dgm:pt>
    <dgm:pt modelId="{2A26BE48-74D2-40F3-B128-81A4C9240C49}" type="sibTrans" cxnId="{0C5D0B1C-5622-4A06-81F3-D1456914CD74}">
      <dgm:prSet/>
      <dgm:spPr/>
      <dgm:t>
        <a:bodyPr/>
        <a:lstStyle/>
        <a:p>
          <a:endParaRPr lang="en-US"/>
        </a:p>
      </dgm:t>
    </dgm:pt>
    <dgm:pt modelId="{356D9649-1E32-42ED-BED5-C9FFE138ADFE}">
      <dgm:prSet/>
      <dgm:spPr>
        <a:ln>
          <a:solidFill>
            <a:schemeClr val="tx1">
              <a:alpha val="90000"/>
            </a:schemeClr>
          </a:solidFill>
        </a:ln>
      </dgm:spPr>
      <dgm:t>
        <a:bodyPr/>
        <a:lstStyle/>
        <a:p>
          <a:r>
            <a:rPr lang="en-US" dirty="0" smtClean="0"/>
            <a:t>Assets</a:t>
          </a:r>
        </a:p>
      </dgm:t>
    </dgm:pt>
    <dgm:pt modelId="{FACBF8B3-2968-4757-97E0-10434F21A110}" type="parTrans" cxnId="{AF204B04-8178-410B-8CB8-190121BFA21C}">
      <dgm:prSet/>
      <dgm:spPr/>
      <dgm:t>
        <a:bodyPr/>
        <a:lstStyle/>
        <a:p>
          <a:endParaRPr lang="en-US"/>
        </a:p>
      </dgm:t>
    </dgm:pt>
    <dgm:pt modelId="{DAEC64BF-CEB3-43C1-B87D-0DB9A9998853}" type="sibTrans" cxnId="{AF204B04-8178-410B-8CB8-190121BFA21C}">
      <dgm:prSet/>
      <dgm:spPr/>
      <dgm:t>
        <a:bodyPr/>
        <a:lstStyle/>
        <a:p>
          <a:endParaRPr lang="en-US"/>
        </a:p>
      </dgm:t>
    </dgm:pt>
    <dgm:pt modelId="{170FD4E3-87CD-4F54-BA14-6EBA6741B71C}">
      <dgm:prSet/>
      <dgm:spPr>
        <a:ln>
          <a:solidFill>
            <a:schemeClr val="tx1">
              <a:alpha val="90000"/>
            </a:schemeClr>
          </a:solidFill>
        </a:ln>
      </dgm:spPr>
      <dgm:t>
        <a:bodyPr/>
        <a:lstStyle/>
        <a:p>
          <a:r>
            <a:rPr lang="en-US" dirty="0" smtClean="0"/>
            <a:t>Proof of relationship (TANF)</a:t>
          </a:r>
        </a:p>
      </dgm:t>
    </dgm:pt>
    <dgm:pt modelId="{F34FC0B1-5918-44A2-BC18-3D6A7B6EC1A3}" type="parTrans" cxnId="{75198E8A-6793-4ECF-9E6E-E44F6EF5A0E4}">
      <dgm:prSet/>
      <dgm:spPr/>
      <dgm:t>
        <a:bodyPr/>
        <a:lstStyle/>
        <a:p>
          <a:endParaRPr lang="en-US"/>
        </a:p>
      </dgm:t>
    </dgm:pt>
    <dgm:pt modelId="{64AD9793-D8D4-48D3-A5F8-3BB11E000FA7}" type="sibTrans" cxnId="{75198E8A-6793-4ECF-9E6E-E44F6EF5A0E4}">
      <dgm:prSet/>
      <dgm:spPr/>
      <dgm:t>
        <a:bodyPr/>
        <a:lstStyle/>
        <a:p>
          <a:endParaRPr lang="en-US"/>
        </a:p>
      </dgm:t>
    </dgm:pt>
    <dgm:pt modelId="{A15A3F3C-072F-471F-A201-7DEEE9C29DB6}">
      <dgm:prSet/>
      <dgm:spPr>
        <a:ln>
          <a:solidFill>
            <a:schemeClr val="tx1">
              <a:alpha val="90000"/>
            </a:schemeClr>
          </a:solidFill>
        </a:ln>
      </dgm:spPr>
      <dgm:t>
        <a:bodyPr/>
        <a:lstStyle/>
        <a:p>
          <a:r>
            <a:rPr lang="en-US" dirty="0" smtClean="0"/>
            <a:t>Help client understand what DHS is requesting and why</a:t>
          </a:r>
        </a:p>
      </dgm:t>
    </dgm:pt>
    <dgm:pt modelId="{063941F7-830D-4042-BA38-1C5B0425E508}" type="parTrans" cxnId="{45284B24-A990-4596-A158-B8A901177C00}">
      <dgm:prSet/>
      <dgm:spPr/>
      <dgm:t>
        <a:bodyPr/>
        <a:lstStyle/>
        <a:p>
          <a:endParaRPr lang="en-US"/>
        </a:p>
      </dgm:t>
    </dgm:pt>
    <dgm:pt modelId="{949A0C25-0666-4D28-B032-45EB1B9F8EE8}" type="sibTrans" cxnId="{45284B24-A990-4596-A158-B8A901177C00}">
      <dgm:prSet/>
      <dgm:spPr/>
      <dgm:t>
        <a:bodyPr/>
        <a:lstStyle/>
        <a:p>
          <a:endParaRPr lang="en-US"/>
        </a:p>
      </dgm:t>
    </dgm:pt>
    <dgm:pt modelId="{54194062-DF58-4BD8-BC5F-2D4FD3742BE5}">
      <dgm:prSet/>
      <dgm:spPr>
        <a:ln>
          <a:solidFill>
            <a:schemeClr val="tx1">
              <a:alpha val="90000"/>
            </a:schemeClr>
          </a:solidFill>
        </a:ln>
      </dgm:spPr>
      <dgm:t>
        <a:bodyPr/>
        <a:lstStyle/>
        <a:p>
          <a:r>
            <a:rPr lang="en-US" dirty="0" smtClean="0"/>
            <a:t>Help client submit documents</a:t>
          </a:r>
        </a:p>
      </dgm:t>
    </dgm:pt>
    <dgm:pt modelId="{E14351A8-BEFC-4299-8040-386CDF009E8B}" type="parTrans" cxnId="{9D02B0A9-D5A8-4F3A-8F5C-C694EE753004}">
      <dgm:prSet/>
      <dgm:spPr/>
      <dgm:t>
        <a:bodyPr/>
        <a:lstStyle/>
        <a:p>
          <a:endParaRPr lang="en-US"/>
        </a:p>
      </dgm:t>
    </dgm:pt>
    <dgm:pt modelId="{6B31064B-A3B5-4435-B250-80553B1D57BD}" type="sibTrans" cxnId="{9D02B0A9-D5A8-4F3A-8F5C-C694EE753004}">
      <dgm:prSet/>
      <dgm:spPr/>
      <dgm:t>
        <a:bodyPr/>
        <a:lstStyle/>
        <a:p>
          <a:endParaRPr lang="en-US"/>
        </a:p>
      </dgm:t>
    </dgm:pt>
    <dgm:pt modelId="{C7B51A71-57BA-4776-8C0A-68F03E76739D}">
      <dgm:prSet/>
      <dgm:spPr>
        <a:ln>
          <a:solidFill>
            <a:schemeClr val="tx1">
              <a:alpha val="90000"/>
            </a:schemeClr>
          </a:solidFill>
        </a:ln>
      </dgm:spPr>
      <dgm:t>
        <a:bodyPr/>
        <a:lstStyle/>
        <a:p>
          <a:r>
            <a:rPr lang="en-US" dirty="0" smtClean="0"/>
            <a:t>Proof of submission</a:t>
          </a:r>
        </a:p>
      </dgm:t>
    </dgm:pt>
    <dgm:pt modelId="{5438E87B-F9B2-41F1-B6F5-77A4247563F4}" type="parTrans" cxnId="{CAD2A0D0-7A45-471A-A483-ECC625EB7892}">
      <dgm:prSet/>
      <dgm:spPr/>
      <dgm:t>
        <a:bodyPr/>
        <a:lstStyle/>
        <a:p>
          <a:endParaRPr lang="en-US"/>
        </a:p>
      </dgm:t>
    </dgm:pt>
    <dgm:pt modelId="{5CF6BF8D-AA52-4B60-A2AA-EBC8FEB36EBA}" type="sibTrans" cxnId="{CAD2A0D0-7A45-471A-A483-ECC625EB7892}">
      <dgm:prSet/>
      <dgm:spPr/>
      <dgm:t>
        <a:bodyPr/>
        <a:lstStyle/>
        <a:p>
          <a:endParaRPr lang="en-US"/>
        </a:p>
      </dgm:t>
    </dgm:pt>
    <dgm:pt modelId="{AAF8235B-A6E3-45B8-A73D-0E23C9E313F4}">
      <dgm:prSet/>
      <dgm:spPr>
        <a:ln>
          <a:solidFill>
            <a:schemeClr val="tx1">
              <a:alpha val="90000"/>
            </a:schemeClr>
          </a:solidFill>
        </a:ln>
      </dgm:spPr>
      <dgm:t>
        <a:bodyPr/>
        <a:lstStyle/>
        <a:p>
          <a:r>
            <a:rPr lang="en-US" dirty="0" smtClean="0"/>
            <a:t>Retain copies of documents</a:t>
          </a:r>
        </a:p>
      </dgm:t>
    </dgm:pt>
    <dgm:pt modelId="{67D419A7-CE4A-48DA-8537-C2600FE8ED78}" type="parTrans" cxnId="{B9FC7D9A-3A5A-4D7E-BEF5-5E694B8C8E46}">
      <dgm:prSet/>
      <dgm:spPr/>
      <dgm:t>
        <a:bodyPr/>
        <a:lstStyle/>
        <a:p>
          <a:endParaRPr lang="en-US"/>
        </a:p>
      </dgm:t>
    </dgm:pt>
    <dgm:pt modelId="{0163D201-C439-4C20-B222-DF9B9456538A}" type="sibTrans" cxnId="{B9FC7D9A-3A5A-4D7E-BEF5-5E694B8C8E46}">
      <dgm:prSet/>
      <dgm:spPr/>
      <dgm:t>
        <a:bodyPr/>
        <a:lstStyle/>
        <a:p>
          <a:endParaRPr lang="en-US"/>
        </a:p>
      </dgm:t>
    </dgm:pt>
    <dgm:pt modelId="{C29032F5-28FD-479D-A6EE-6C0D42671617}">
      <dgm:prSet/>
      <dgm:spPr>
        <a:ln>
          <a:solidFill>
            <a:schemeClr val="tx1">
              <a:alpha val="90000"/>
            </a:schemeClr>
          </a:solidFill>
        </a:ln>
      </dgm:spPr>
      <dgm:t>
        <a:bodyPr/>
        <a:lstStyle/>
        <a:p>
          <a:r>
            <a:rPr lang="en-US" dirty="0" smtClean="0"/>
            <a:t>Reach out to DHS if for questions/clarifications</a:t>
          </a:r>
        </a:p>
      </dgm:t>
    </dgm:pt>
    <dgm:pt modelId="{61EA1F09-F5BC-4B1C-A3A6-6878D8AF7402}" type="parTrans" cxnId="{0D573631-60DD-442C-8F8A-6050CB0011A9}">
      <dgm:prSet/>
      <dgm:spPr/>
      <dgm:t>
        <a:bodyPr/>
        <a:lstStyle/>
        <a:p>
          <a:endParaRPr lang="en-US"/>
        </a:p>
      </dgm:t>
    </dgm:pt>
    <dgm:pt modelId="{536F2C4F-3638-493B-94BA-53D4A2E396F7}" type="sibTrans" cxnId="{0D573631-60DD-442C-8F8A-6050CB0011A9}">
      <dgm:prSet/>
      <dgm:spPr/>
      <dgm:t>
        <a:bodyPr/>
        <a:lstStyle/>
        <a:p>
          <a:endParaRPr lang="en-US"/>
        </a:p>
      </dgm:t>
    </dgm:pt>
    <dgm:pt modelId="{8BB3B9A7-E5D8-43B9-8255-EA3A011BB79B}">
      <dgm:prSet/>
      <dgm:spPr>
        <a:ln>
          <a:solidFill>
            <a:schemeClr val="tx1">
              <a:alpha val="90000"/>
            </a:schemeClr>
          </a:solidFill>
        </a:ln>
      </dgm:spPr>
      <dgm:t>
        <a:bodyPr/>
        <a:lstStyle/>
        <a:p>
          <a:endParaRPr lang="en-US" dirty="0" smtClean="0"/>
        </a:p>
      </dgm:t>
    </dgm:pt>
    <dgm:pt modelId="{FA447E42-3ACC-47BC-864A-ACE5ED0B0F84}" type="parTrans" cxnId="{492E7471-4974-4B1A-BD42-4DAE39C3EB96}">
      <dgm:prSet/>
      <dgm:spPr/>
      <dgm:t>
        <a:bodyPr/>
        <a:lstStyle/>
        <a:p>
          <a:endParaRPr lang="en-US"/>
        </a:p>
      </dgm:t>
    </dgm:pt>
    <dgm:pt modelId="{26FFB8EA-B1A3-4940-B81C-1A5E95821A7F}" type="sibTrans" cxnId="{492E7471-4974-4B1A-BD42-4DAE39C3EB96}">
      <dgm:prSet/>
      <dgm:spPr/>
      <dgm:t>
        <a:bodyPr/>
        <a:lstStyle/>
        <a:p>
          <a:endParaRPr lang="en-US"/>
        </a:p>
      </dgm:t>
    </dgm:pt>
    <dgm:pt modelId="{3284606F-D1C6-4189-8E9E-3624F397544E}">
      <dgm:prSet/>
      <dgm:spPr>
        <a:ln>
          <a:solidFill>
            <a:schemeClr val="tx1">
              <a:alpha val="90000"/>
            </a:schemeClr>
          </a:solidFill>
        </a:ln>
      </dgm:spPr>
      <dgm:t>
        <a:bodyPr/>
        <a:lstStyle/>
        <a:p>
          <a:r>
            <a:rPr lang="en-US" dirty="0" smtClean="0"/>
            <a:t>File appeals under PM 01-07-08</a:t>
          </a:r>
        </a:p>
      </dgm:t>
    </dgm:pt>
    <dgm:pt modelId="{217BBE8B-CEC5-4FA6-82EB-C862C8FB6C83}" type="parTrans" cxnId="{4ECB62AB-AE8C-42B3-9624-94C610D603EE}">
      <dgm:prSet/>
      <dgm:spPr/>
      <dgm:t>
        <a:bodyPr/>
        <a:lstStyle/>
        <a:p>
          <a:endParaRPr lang="en-US"/>
        </a:p>
      </dgm:t>
    </dgm:pt>
    <dgm:pt modelId="{9DCB45F6-3B6D-4D92-997B-4210B4498335}" type="sibTrans" cxnId="{4ECB62AB-AE8C-42B3-9624-94C610D603EE}">
      <dgm:prSet/>
      <dgm:spPr/>
      <dgm:t>
        <a:bodyPr/>
        <a:lstStyle/>
        <a:p>
          <a:endParaRPr lang="en-US"/>
        </a:p>
      </dgm:t>
    </dgm:pt>
    <dgm:pt modelId="{C70846D8-A020-4AE8-B4C7-3A68A85E53D3}" type="pres">
      <dgm:prSet presAssocID="{C56B8E9D-887A-424D-96AD-8714C88A74E3}" presName="Name0" presStyleCnt="0">
        <dgm:presLayoutVars>
          <dgm:dir/>
          <dgm:animLvl val="lvl"/>
          <dgm:resizeHandles val="exact"/>
        </dgm:presLayoutVars>
      </dgm:prSet>
      <dgm:spPr/>
      <dgm:t>
        <a:bodyPr/>
        <a:lstStyle/>
        <a:p>
          <a:endParaRPr lang="en-US"/>
        </a:p>
      </dgm:t>
    </dgm:pt>
    <dgm:pt modelId="{BF2D9376-3CFF-4E71-BC6F-B838AADFE883}" type="pres">
      <dgm:prSet presAssocID="{F833B71A-1E7F-4051-8C98-2952FA42DDF0}" presName="composite" presStyleCnt="0"/>
      <dgm:spPr/>
    </dgm:pt>
    <dgm:pt modelId="{8EA85158-FECE-4825-968A-2AB434C2A68F}" type="pres">
      <dgm:prSet presAssocID="{F833B71A-1E7F-4051-8C98-2952FA42DDF0}" presName="parTx" presStyleLbl="alignNode1" presStyleIdx="0" presStyleCnt="3">
        <dgm:presLayoutVars>
          <dgm:chMax val="0"/>
          <dgm:chPref val="0"/>
          <dgm:bulletEnabled val="1"/>
        </dgm:presLayoutVars>
      </dgm:prSet>
      <dgm:spPr/>
      <dgm:t>
        <a:bodyPr/>
        <a:lstStyle/>
        <a:p>
          <a:endParaRPr lang="en-US"/>
        </a:p>
      </dgm:t>
    </dgm:pt>
    <dgm:pt modelId="{E903D4B4-EF71-4E4D-9BD5-0AE9001A3971}" type="pres">
      <dgm:prSet presAssocID="{F833B71A-1E7F-4051-8C98-2952FA42DDF0}" presName="desTx" presStyleLbl="alignAccFollowNode1" presStyleIdx="0" presStyleCnt="3">
        <dgm:presLayoutVars>
          <dgm:bulletEnabled val="1"/>
        </dgm:presLayoutVars>
      </dgm:prSet>
      <dgm:spPr/>
      <dgm:t>
        <a:bodyPr/>
        <a:lstStyle/>
        <a:p>
          <a:endParaRPr lang="en-US"/>
        </a:p>
      </dgm:t>
    </dgm:pt>
    <dgm:pt modelId="{AF1E7BD6-4588-416D-8365-23779C0ACCBF}" type="pres">
      <dgm:prSet presAssocID="{C4F69DF1-0A47-40FB-B091-5D72008F7929}" presName="space" presStyleCnt="0"/>
      <dgm:spPr/>
    </dgm:pt>
    <dgm:pt modelId="{4FFA56FF-4306-4BC5-BFA6-C618D9A67FFD}" type="pres">
      <dgm:prSet presAssocID="{6F512D5E-B447-46C5-8220-7A015D4FA114}" presName="composite" presStyleCnt="0"/>
      <dgm:spPr/>
    </dgm:pt>
    <dgm:pt modelId="{41FF224A-39DB-4B1E-B55B-3FADF764AB94}" type="pres">
      <dgm:prSet presAssocID="{6F512D5E-B447-46C5-8220-7A015D4FA114}" presName="parTx" presStyleLbl="alignNode1" presStyleIdx="1" presStyleCnt="3">
        <dgm:presLayoutVars>
          <dgm:chMax val="0"/>
          <dgm:chPref val="0"/>
          <dgm:bulletEnabled val="1"/>
        </dgm:presLayoutVars>
      </dgm:prSet>
      <dgm:spPr/>
      <dgm:t>
        <a:bodyPr/>
        <a:lstStyle/>
        <a:p>
          <a:endParaRPr lang="en-US"/>
        </a:p>
      </dgm:t>
    </dgm:pt>
    <dgm:pt modelId="{477176F3-1702-4606-83DA-99A2A6EE14E4}" type="pres">
      <dgm:prSet presAssocID="{6F512D5E-B447-46C5-8220-7A015D4FA114}" presName="desTx" presStyleLbl="alignAccFollowNode1" presStyleIdx="1" presStyleCnt="3">
        <dgm:presLayoutVars>
          <dgm:bulletEnabled val="1"/>
        </dgm:presLayoutVars>
      </dgm:prSet>
      <dgm:spPr/>
      <dgm:t>
        <a:bodyPr/>
        <a:lstStyle/>
        <a:p>
          <a:endParaRPr lang="en-US"/>
        </a:p>
      </dgm:t>
    </dgm:pt>
    <dgm:pt modelId="{FC80418D-18B6-466C-90E8-42F67BF88578}" type="pres">
      <dgm:prSet presAssocID="{9CA6EE58-E885-48E8-8F33-FF601CB95714}" presName="space" presStyleCnt="0"/>
      <dgm:spPr/>
    </dgm:pt>
    <dgm:pt modelId="{B1EA0F29-AAAA-4E22-A481-894481A8219E}" type="pres">
      <dgm:prSet presAssocID="{6E6A401E-5590-4714-A0FE-82D33B577F9D}" presName="composite" presStyleCnt="0"/>
      <dgm:spPr/>
    </dgm:pt>
    <dgm:pt modelId="{47822C01-BD3C-4499-8A15-AC44B894E543}" type="pres">
      <dgm:prSet presAssocID="{6E6A401E-5590-4714-A0FE-82D33B577F9D}" presName="parTx" presStyleLbl="alignNode1" presStyleIdx="2" presStyleCnt="3">
        <dgm:presLayoutVars>
          <dgm:chMax val="0"/>
          <dgm:chPref val="0"/>
          <dgm:bulletEnabled val="1"/>
        </dgm:presLayoutVars>
      </dgm:prSet>
      <dgm:spPr/>
      <dgm:t>
        <a:bodyPr/>
        <a:lstStyle/>
        <a:p>
          <a:endParaRPr lang="en-US"/>
        </a:p>
      </dgm:t>
    </dgm:pt>
    <dgm:pt modelId="{A2285E45-8C3A-478D-895E-D0F2E1631B00}" type="pres">
      <dgm:prSet presAssocID="{6E6A401E-5590-4714-A0FE-82D33B577F9D}" presName="desTx" presStyleLbl="alignAccFollowNode1" presStyleIdx="2" presStyleCnt="3">
        <dgm:presLayoutVars>
          <dgm:bulletEnabled val="1"/>
        </dgm:presLayoutVars>
      </dgm:prSet>
      <dgm:spPr/>
      <dgm:t>
        <a:bodyPr/>
        <a:lstStyle/>
        <a:p>
          <a:endParaRPr lang="en-US"/>
        </a:p>
      </dgm:t>
    </dgm:pt>
  </dgm:ptLst>
  <dgm:cxnLst>
    <dgm:cxn modelId="{339A58FD-877A-4EFC-8705-402B27C0A65E}" srcId="{C39E8323-06D5-48C1-9E59-73787C50D164}" destId="{1F897CFB-6F0A-4BFF-9925-2D1D38B5EE5A}" srcOrd="0" destOrd="0" parTransId="{05614D57-B2DD-4C40-8313-0B0BD2CAB820}" sibTransId="{83030E0C-A5B7-4D04-A462-C63227DCCA40}"/>
    <dgm:cxn modelId="{4ECB62AB-AE8C-42B3-9624-94C610D603EE}" srcId="{6E6A401E-5590-4714-A0FE-82D33B577F9D}" destId="{3284606F-D1C6-4189-8E9E-3624F397544E}" srcOrd="1" destOrd="0" parTransId="{217BBE8B-CEC5-4FA6-82EB-C862C8FB6C83}" sibTransId="{9DCB45F6-3B6D-4D92-997B-4210B4498335}"/>
    <dgm:cxn modelId="{13665C25-CB77-47A1-8E0A-BA97FA98E0F8}" type="presOf" srcId="{BD612C67-F729-452E-B907-BE60A3C44644}" destId="{E903D4B4-EF71-4E4D-9BD5-0AE9001A3971}" srcOrd="0" destOrd="2" presId="urn:microsoft.com/office/officeart/2005/8/layout/hList1"/>
    <dgm:cxn modelId="{1E12F1CA-547E-47FA-B20C-01BD45AF48B2}" srcId="{6F512D5E-B447-46C5-8220-7A015D4FA114}" destId="{861C4715-EC03-4D33-9644-6F6D3FF65252}" srcOrd="0" destOrd="0" parTransId="{F75A43CD-0945-4D5F-BFAF-4944F5290B78}" sibTransId="{66C35AE2-32D5-4F10-A9EB-DC354BB8D2BB}"/>
    <dgm:cxn modelId="{58E36184-EC74-4EDE-8E75-1080A00DB745}" type="presOf" srcId="{6F512D5E-B447-46C5-8220-7A015D4FA114}" destId="{41FF224A-39DB-4B1E-B55B-3FADF764AB94}" srcOrd="0" destOrd="0" presId="urn:microsoft.com/office/officeart/2005/8/layout/hList1"/>
    <dgm:cxn modelId="{553AFF39-E302-44A8-ACB4-AC577E2871E2}" type="presOf" srcId="{C29032F5-28FD-479D-A6EE-6C0D42671617}" destId="{477176F3-1702-4606-83DA-99A2A6EE14E4}" srcOrd="0" destOrd="5" presId="urn:microsoft.com/office/officeart/2005/8/layout/hList1"/>
    <dgm:cxn modelId="{6955C32F-2772-4148-AC3C-B0F9F5D135BB}" srcId="{C56B8E9D-887A-424D-96AD-8714C88A74E3}" destId="{6E6A401E-5590-4714-A0FE-82D33B577F9D}" srcOrd="2" destOrd="0" parTransId="{7262B684-0910-4898-B1B0-B0342778A345}" sibTransId="{3DFC2561-FDC8-4EE9-9DA9-DF213C1A518E}"/>
    <dgm:cxn modelId="{9BE859C7-77BB-4152-9DA6-C2DA34C21D64}" type="presOf" srcId="{1F897CFB-6F0A-4BFF-9925-2D1D38B5EE5A}" destId="{E903D4B4-EF71-4E4D-9BD5-0AE9001A3971}" srcOrd="0" destOrd="1" presId="urn:microsoft.com/office/officeart/2005/8/layout/hList1"/>
    <dgm:cxn modelId="{56F6D5B5-A41E-4214-B970-FA2296036E94}" type="presOf" srcId="{3284606F-D1C6-4189-8E9E-3624F397544E}" destId="{A2285E45-8C3A-478D-895E-D0F2E1631B00}" srcOrd="0" destOrd="1" presId="urn:microsoft.com/office/officeart/2005/8/layout/hList1"/>
    <dgm:cxn modelId="{02AB5659-EB85-4125-BC99-3570B0E7F1AB}" type="presOf" srcId="{C56B8E9D-887A-424D-96AD-8714C88A74E3}" destId="{C70846D8-A020-4AE8-B4C7-3A68A85E53D3}" srcOrd="0" destOrd="0" presId="urn:microsoft.com/office/officeart/2005/8/layout/hList1"/>
    <dgm:cxn modelId="{579EDB3D-0038-4F9E-B39D-3C76890C966D}" srcId="{C56B8E9D-887A-424D-96AD-8714C88A74E3}" destId="{F833B71A-1E7F-4051-8C98-2952FA42DDF0}" srcOrd="0" destOrd="0" parTransId="{B248A62C-F682-4320-9130-FF6492CF3A64}" sibTransId="{C4F69DF1-0A47-40FB-B091-5D72008F7929}"/>
    <dgm:cxn modelId="{19045D5F-F0BE-4176-B774-CD81303AF7FA}" type="presOf" srcId="{170FD4E3-87CD-4F54-BA14-6EBA6741B71C}" destId="{E903D4B4-EF71-4E4D-9BD5-0AE9001A3971}" srcOrd="0" destOrd="4" presId="urn:microsoft.com/office/officeart/2005/8/layout/hList1"/>
    <dgm:cxn modelId="{B7A73E9C-B6A2-408D-B03A-314BE194AAEE}" srcId="{F833B71A-1E7F-4051-8C98-2952FA42DDF0}" destId="{8975BE4F-6B8E-489E-B41E-1717F13D8FDE}" srcOrd="1" destOrd="0" parTransId="{F76B396D-3345-41B8-A254-643390D85A5C}" sibTransId="{8B885D13-BA8D-45E4-9F80-5F5E13F531EB}"/>
    <dgm:cxn modelId="{1A84D5B1-3782-4AAE-9B2D-4099C1895581}" type="presOf" srcId="{A15A3F3C-072F-471F-A201-7DEEE9C29DB6}" destId="{477176F3-1702-4606-83DA-99A2A6EE14E4}" srcOrd="0" destOrd="1" presId="urn:microsoft.com/office/officeart/2005/8/layout/hList1"/>
    <dgm:cxn modelId="{9D02B0A9-D5A8-4F3A-8F5C-C694EE753004}" srcId="{6F512D5E-B447-46C5-8220-7A015D4FA114}" destId="{54194062-DF58-4BD8-BC5F-2D4FD3742BE5}" srcOrd="2" destOrd="0" parTransId="{E14351A8-BEFC-4299-8040-386CDF009E8B}" sibTransId="{6B31064B-A3B5-4435-B250-80553B1D57BD}"/>
    <dgm:cxn modelId="{492E7471-4974-4B1A-BD42-4DAE39C3EB96}" srcId="{6E6A401E-5590-4714-A0FE-82D33B577F9D}" destId="{8BB3B9A7-E5D8-43B9-8255-EA3A011BB79B}" srcOrd="2" destOrd="0" parTransId="{FA447E42-3ACC-47BC-864A-ACE5ED0B0F84}" sibTransId="{26FFB8EA-B1A3-4940-B81C-1A5E95821A7F}"/>
    <dgm:cxn modelId="{31E86493-66BE-4013-9D12-AE9835EDCD54}" type="presOf" srcId="{F833B71A-1E7F-4051-8C98-2952FA42DDF0}" destId="{8EA85158-FECE-4825-968A-2AB434C2A68F}" srcOrd="0" destOrd="0" presId="urn:microsoft.com/office/officeart/2005/8/layout/hList1"/>
    <dgm:cxn modelId="{1C084A66-B52D-4FC0-967D-BD783854EFA4}" type="presOf" srcId="{356D9649-1E32-42ED-BED5-C9FFE138ADFE}" destId="{E903D4B4-EF71-4E4D-9BD5-0AE9001A3971}" srcOrd="0" destOrd="3" presId="urn:microsoft.com/office/officeart/2005/8/layout/hList1"/>
    <dgm:cxn modelId="{16698497-8876-4154-B47F-4886ADF44262}" type="presOf" srcId="{801F9BBA-49E7-4027-B2B3-A025F2F4695F}" destId="{A2285E45-8C3A-478D-895E-D0F2E1631B00}" srcOrd="0" destOrd="0" presId="urn:microsoft.com/office/officeart/2005/8/layout/hList1"/>
    <dgm:cxn modelId="{FAC63113-9280-4337-A14B-8D6DD8DDE45B}" srcId="{6E6A401E-5590-4714-A0FE-82D33B577F9D}" destId="{801F9BBA-49E7-4027-B2B3-A025F2F4695F}" srcOrd="0" destOrd="0" parTransId="{F0689785-003B-45F7-8C9E-EDDB869BF634}" sibTransId="{B28D602E-BB9B-4AD4-B01C-00B0C5086AFC}"/>
    <dgm:cxn modelId="{75198E8A-6793-4ECF-9E6E-E44F6EF5A0E4}" srcId="{C39E8323-06D5-48C1-9E59-73787C50D164}" destId="{170FD4E3-87CD-4F54-BA14-6EBA6741B71C}" srcOrd="3" destOrd="0" parTransId="{F34FC0B1-5918-44A2-BC18-3D6A7B6EC1A3}" sibTransId="{64AD9793-D8D4-48D3-A5F8-3BB11E000FA7}"/>
    <dgm:cxn modelId="{514C078F-BF8A-4BC5-9B0A-517E5C7A1096}" type="presOf" srcId="{54194062-DF58-4BD8-BC5F-2D4FD3742BE5}" destId="{477176F3-1702-4606-83DA-99A2A6EE14E4}" srcOrd="0" destOrd="2" presId="urn:microsoft.com/office/officeart/2005/8/layout/hList1"/>
    <dgm:cxn modelId="{8B43FBE7-425A-4F31-802B-DC8DB4D0F0B1}" type="presOf" srcId="{AAF8235B-A6E3-45B8-A73D-0E23C9E313F4}" destId="{477176F3-1702-4606-83DA-99A2A6EE14E4}" srcOrd="0" destOrd="4" presId="urn:microsoft.com/office/officeart/2005/8/layout/hList1"/>
    <dgm:cxn modelId="{B9FC7D9A-3A5A-4D7E-BEF5-5E694B8C8E46}" srcId="{54194062-DF58-4BD8-BC5F-2D4FD3742BE5}" destId="{AAF8235B-A6E3-45B8-A73D-0E23C9E313F4}" srcOrd="1" destOrd="0" parTransId="{67D419A7-CE4A-48DA-8537-C2600FE8ED78}" sibTransId="{0163D201-C439-4C20-B222-DF9B9456538A}"/>
    <dgm:cxn modelId="{023A3ED8-95D9-4595-9587-65740A34A3E6}" srcId="{C56B8E9D-887A-424D-96AD-8714C88A74E3}" destId="{6F512D5E-B447-46C5-8220-7A015D4FA114}" srcOrd="1" destOrd="0" parTransId="{35671C8C-376C-4520-B09D-99B269D684D3}" sibTransId="{9CA6EE58-E885-48E8-8F33-FF601CB95714}"/>
    <dgm:cxn modelId="{A64E8BFF-F4CF-430C-A37E-2BFFECC83E68}" type="presOf" srcId="{8975BE4F-6B8E-489E-B41E-1717F13D8FDE}" destId="{E903D4B4-EF71-4E4D-9BD5-0AE9001A3971}" srcOrd="0" destOrd="5" presId="urn:microsoft.com/office/officeart/2005/8/layout/hList1"/>
    <dgm:cxn modelId="{0D573631-60DD-442C-8F8A-6050CB0011A9}" srcId="{6F512D5E-B447-46C5-8220-7A015D4FA114}" destId="{C29032F5-28FD-479D-A6EE-6C0D42671617}" srcOrd="3" destOrd="0" parTransId="{61EA1F09-F5BC-4B1C-A3A6-6878D8AF7402}" sibTransId="{536F2C4F-3638-493B-94BA-53D4A2E396F7}"/>
    <dgm:cxn modelId="{BA48BA04-E390-4602-8DE4-26FCDC5AB34B}" type="presOf" srcId="{6E6A401E-5590-4714-A0FE-82D33B577F9D}" destId="{47822C01-BD3C-4499-8A15-AC44B894E543}" srcOrd="0" destOrd="0" presId="urn:microsoft.com/office/officeart/2005/8/layout/hList1"/>
    <dgm:cxn modelId="{CAD2A0D0-7A45-471A-A483-ECC625EB7892}" srcId="{54194062-DF58-4BD8-BC5F-2D4FD3742BE5}" destId="{C7B51A71-57BA-4776-8C0A-68F03E76739D}" srcOrd="0" destOrd="0" parTransId="{5438E87B-F9B2-41F1-B6F5-77A4247563F4}" sibTransId="{5CF6BF8D-AA52-4B60-A2AA-EBC8FEB36EBA}"/>
    <dgm:cxn modelId="{AF204B04-8178-410B-8CB8-190121BFA21C}" srcId="{C39E8323-06D5-48C1-9E59-73787C50D164}" destId="{356D9649-1E32-42ED-BED5-C9FFE138ADFE}" srcOrd="2" destOrd="0" parTransId="{FACBF8B3-2968-4757-97E0-10434F21A110}" sibTransId="{DAEC64BF-CEB3-43C1-B87D-0DB9A9998853}"/>
    <dgm:cxn modelId="{0C5D0B1C-5622-4A06-81F3-D1456914CD74}" srcId="{C39E8323-06D5-48C1-9E59-73787C50D164}" destId="{BD612C67-F729-452E-B907-BE60A3C44644}" srcOrd="1" destOrd="0" parTransId="{EB04F77E-3183-4401-AA4A-816AB9978BB8}" sibTransId="{2A26BE48-74D2-40F3-B128-81A4C9240C49}"/>
    <dgm:cxn modelId="{634B4163-7C13-417A-AA33-06CE3C27833F}" type="presOf" srcId="{861C4715-EC03-4D33-9644-6F6D3FF65252}" destId="{477176F3-1702-4606-83DA-99A2A6EE14E4}" srcOrd="0" destOrd="0" presId="urn:microsoft.com/office/officeart/2005/8/layout/hList1"/>
    <dgm:cxn modelId="{03839838-0F00-4446-AE54-34BAD4158377}" type="presOf" srcId="{C39E8323-06D5-48C1-9E59-73787C50D164}" destId="{E903D4B4-EF71-4E4D-9BD5-0AE9001A3971}" srcOrd="0" destOrd="0" presId="urn:microsoft.com/office/officeart/2005/8/layout/hList1"/>
    <dgm:cxn modelId="{22D591A1-3D8B-42D2-82C4-09866232D117}" type="presOf" srcId="{C7B51A71-57BA-4776-8C0A-68F03E76739D}" destId="{477176F3-1702-4606-83DA-99A2A6EE14E4}" srcOrd="0" destOrd="3" presId="urn:microsoft.com/office/officeart/2005/8/layout/hList1"/>
    <dgm:cxn modelId="{F0AE1F7D-C50E-49F1-8D84-E3211720B94C}" srcId="{F833B71A-1E7F-4051-8C98-2952FA42DDF0}" destId="{C39E8323-06D5-48C1-9E59-73787C50D164}" srcOrd="0" destOrd="0" parTransId="{B1E75789-9F06-4D9E-BA25-34BA6938DE5B}" sibTransId="{A41D661F-3A82-4853-8243-CC7E606EE62E}"/>
    <dgm:cxn modelId="{FABBD1E7-B91B-46AC-8C76-30FC30B1C8F9}" type="presOf" srcId="{8BB3B9A7-E5D8-43B9-8255-EA3A011BB79B}" destId="{A2285E45-8C3A-478D-895E-D0F2E1631B00}" srcOrd="0" destOrd="2" presId="urn:microsoft.com/office/officeart/2005/8/layout/hList1"/>
    <dgm:cxn modelId="{45284B24-A990-4596-A158-B8A901177C00}" srcId="{6F512D5E-B447-46C5-8220-7A015D4FA114}" destId="{A15A3F3C-072F-471F-A201-7DEEE9C29DB6}" srcOrd="1" destOrd="0" parTransId="{063941F7-830D-4042-BA38-1C5B0425E508}" sibTransId="{949A0C25-0666-4D28-B032-45EB1B9F8EE8}"/>
    <dgm:cxn modelId="{ACFEFA99-2F4C-45C4-9BC9-9E5601891B3B}" type="presParOf" srcId="{C70846D8-A020-4AE8-B4C7-3A68A85E53D3}" destId="{BF2D9376-3CFF-4E71-BC6F-B838AADFE883}" srcOrd="0" destOrd="0" presId="urn:microsoft.com/office/officeart/2005/8/layout/hList1"/>
    <dgm:cxn modelId="{2B5199F5-B92D-4603-B3D7-27DD1FF4B282}" type="presParOf" srcId="{BF2D9376-3CFF-4E71-BC6F-B838AADFE883}" destId="{8EA85158-FECE-4825-968A-2AB434C2A68F}" srcOrd="0" destOrd="0" presId="urn:microsoft.com/office/officeart/2005/8/layout/hList1"/>
    <dgm:cxn modelId="{FF2D5600-4DE5-4CC6-86C5-94D73BA7F008}" type="presParOf" srcId="{BF2D9376-3CFF-4E71-BC6F-B838AADFE883}" destId="{E903D4B4-EF71-4E4D-9BD5-0AE9001A3971}" srcOrd="1" destOrd="0" presId="urn:microsoft.com/office/officeart/2005/8/layout/hList1"/>
    <dgm:cxn modelId="{3428AEA6-6DDB-4410-9487-A345E843D59B}" type="presParOf" srcId="{C70846D8-A020-4AE8-B4C7-3A68A85E53D3}" destId="{AF1E7BD6-4588-416D-8365-23779C0ACCBF}" srcOrd="1" destOrd="0" presId="urn:microsoft.com/office/officeart/2005/8/layout/hList1"/>
    <dgm:cxn modelId="{3D40ADF7-B1CC-4FC4-A7C5-C5BE67DB638B}" type="presParOf" srcId="{C70846D8-A020-4AE8-B4C7-3A68A85E53D3}" destId="{4FFA56FF-4306-4BC5-BFA6-C618D9A67FFD}" srcOrd="2" destOrd="0" presId="urn:microsoft.com/office/officeart/2005/8/layout/hList1"/>
    <dgm:cxn modelId="{EEDBD5FD-5F3F-489B-A43F-2B5A0283EBE7}" type="presParOf" srcId="{4FFA56FF-4306-4BC5-BFA6-C618D9A67FFD}" destId="{41FF224A-39DB-4B1E-B55B-3FADF764AB94}" srcOrd="0" destOrd="0" presId="urn:microsoft.com/office/officeart/2005/8/layout/hList1"/>
    <dgm:cxn modelId="{150D6137-103C-4A92-A18D-A61CDD0458AD}" type="presParOf" srcId="{4FFA56FF-4306-4BC5-BFA6-C618D9A67FFD}" destId="{477176F3-1702-4606-83DA-99A2A6EE14E4}" srcOrd="1" destOrd="0" presId="urn:microsoft.com/office/officeart/2005/8/layout/hList1"/>
    <dgm:cxn modelId="{66A54FCF-D10C-40DB-A8DC-A57825049B92}" type="presParOf" srcId="{C70846D8-A020-4AE8-B4C7-3A68A85E53D3}" destId="{FC80418D-18B6-466C-90E8-42F67BF88578}" srcOrd="3" destOrd="0" presId="urn:microsoft.com/office/officeart/2005/8/layout/hList1"/>
    <dgm:cxn modelId="{67F43CEA-FED8-41E3-8107-A82BF65436A9}" type="presParOf" srcId="{C70846D8-A020-4AE8-B4C7-3A68A85E53D3}" destId="{B1EA0F29-AAAA-4E22-A481-894481A8219E}" srcOrd="4" destOrd="0" presId="urn:microsoft.com/office/officeart/2005/8/layout/hList1"/>
    <dgm:cxn modelId="{CA1405F0-3583-43A8-9DDD-50B2F4BED2AC}" type="presParOf" srcId="{B1EA0F29-AAAA-4E22-A481-894481A8219E}" destId="{47822C01-BD3C-4499-8A15-AC44B894E543}" srcOrd="0" destOrd="0" presId="urn:microsoft.com/office/officeart/2005/8/layout/hList1"/>
    <dgm:cxn modelId="{2D9F6BFC-31AD-47FE-8760-00D86E439BEA}" type="presParOf" srcId="{B1EA0F29-AAAA-4E22-A481-894481A8219E}" destId="{A2285E45-8C3A-478D-895E-D0F2E1631B0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F545110-C91F-47F0-A2F6-E075271AD868}" type="doc">
      <dgm:prSet loTypeId="urn:microsoft.com/office/officeart/2005/8/layout/default" loCatId="list" qsTypeId="urn:microsoft.com/office/officeart/2005/8/quickstyle/simple3" qsCatId="simple" csTypeId="urn:microsoft.com/office/officeart/2005/8/colors/accent0_3" csCatId="mainScheme" phldr="1"/>
      <dgm:spPr/>
      <dgm:t>
        <a:bodyPr/>
        <a:lstStyle/>
        <a:p>
          <a:endParaRPr lang="en-US"/>
        </a:p>
      </dgm:t>
    </dgm:pt>
    <dgm:pt modelId="{28F94E41-5A7F-43E1-A415-FD436355020B}">
      <dgm:prSet phldrT="[Text]"/>
      <dgm:spPr/>
      <dgm:t>
        <a:bodyPr/>
        <a:lstStyle/>
        <a:p>
          <a:r>
            <a:rPr lang="en-US" dirty="0" smtClean="0">
              <a:solidFill>
                <a:srgbClr val="000000"/>
              </a:solidFill>
            </a:rPr>
            <a:t>Inaccurate or Incomplete Introductory Paragraphs</a:t>
          </a:r>
          <a:endParaRPr lang="en-US" dirty="0">
            <a:solidFill>
              <a:srgbClr val="000000"/>
            </a:solidFill>
          </a:endParaRPr>
        </a:p>
      </dgm:t>
    </dgm:pt>
    <dgm:pt modelId="{95F5F931-A263-4053-92D5-8932403B739F}" type="parTrans" cxnId="{1DF8F4CF-8854-4292-B15B-F9051B273739}">
      <dgm:prSet/>
      <dgm:spPr/>
      <dgm:t>
        <a:bodyPr/>
        <a:lstStyle/>
        <a:p>
          <a:endParaRPr lang="en-US"/>
        </a:p>
      </dgm:t>
    </dgm:pt>
    <dgm:pt modelId="{0CC875FB-CBD3-4A81-A465-B86804620211}" type="sibTrans" cxnId="{1DF8F4CF-8854-4292-B15B-F9051B273739}">
      <dgm:prSet/>
      <dgm:spPr/>
      <dgm:t>
        <a:bodyPr/>
        <a:lstStyle/>
        <a:p>
          <a:endParaRPr lang="en-US"/>
        </a:p>
      </dgm:t>
    </dgm:pt>
    <dgm:pt modelId="{463A77E6-9B06-4BE8-82C9-A30B07429A26}">
      <dgm:prSet/>
      <dgm:spPr/>
      <dgm:t>
        <a:bodyPr/>
        <a:lstStyle/>
        <a:p>
          <a:r>
            <a:rPr lang="en-US" smtClean="0">
              <a:solidFill>
                <a:srgbClr val="000000"/>
              </a:solidFill>
            </a:rPr>
            <a:t>Missing budgets </a:t>
          </a:r>
          <a:endParaRPr lang="en-US" dirty="0" smtClean="0">
            <a:solidFill>
              <a:srgbClr val="000000"/>
            </a:solidFill>
          </a:endParaRPr>
        </a:p>
      </dgm:t>
    </dgm:pt>
    <dgm:pt modelId="{682768CE-74A9-48CB-A399-9E5552AC8698}" type="parTrans" cxnId="{7D821F70-E8BC-446B-A11D-1BFFBD145A33}">
      <dgm:prSet/>
      <dgm:spPr/>
      <dgm:t>
        <a:bodyPr/>
        <a:lstStyle/>
        <a:p>
          <a:endParaRPr lang="en-US"/>
        </a:p>
      </dgm:t>
    </dgm:pt>
    <dgm:pt modelId="{0C6DBA17-6C26-4EA8-9D8D-3339464E2B85}" type="sibTrans" cxnId="{7D821F70-E8BC-446B-A11D-1BFFBD145A33}">
      <dgm:prSet/>
      <dgm:spPr/>
      <dgm:t>
        <a:bodyPr/>
        <a:lstStyle/>
        <a:p>
          <a:endParaRPr lang="en-US"/>
        </a:p>
      </dgm:t>
    </dgm:pt>
    <dgm:pt modelId="{7FB058D9-AC32-43E6-874D-402D707E684A}">
      <dgm:prSet/>
      <dgm:spPr/>
      <dgm:t>
        <a:bodyPr/>
        <a:lstStyle/>
        <a:p>
          <a:r>
            <a:rPr lang="en-US" dirty="0" smtClean="0">
              <a:solidFill>
                <a:srgbClr val="000000"/>
              </a:solidFill>
            </a:rPr>
            <a:t>Denied for missed verifications, but notices don’t state what verifications are missing</a:t>
          </a:r>
        </a:p>
      </dgm:t>
    </dgm:pt>
    <dgm:pt modelId="{8A58C6D8-3118-4A06-BA8B-B4F41B987E5D}" type="parTrans" cxnId="{D609AE48-AD9B-4CD3-AA09-00B709DEF4C0}">
      <dgm:prSet/>
      <dgm:spPr/>
      <dgm:t>
        <a:bodyPr/>
        <a:lstStyle/>
        <a:p>
          <a:endParaRPr lang="en-US"/>
        </a:p>
      </dgm:t>
    </dgm:pt>
    <dgm:pt modelId="{8AEE3328-1D43-4CEC-A364-47032AEB6EDC}" type="sibTrans" cxnId="{D609AE48-AD9B-4CD3-AA09-00B709DEF4C0}">
      <dgm:prSet/>
      <dgm:spPr/>
      <dgm:t>
        <a:bodyPr/>
        <a:lstStyle/>
        <a:p>
          <a:endParaRPr lang="en-US"/>
        </a:p>
      </dgm:t>
    </dgm:pt>
    <dgm:pt modelId="{D3FE2FF8-7D0D-456B-B81C-A9F84CDB3D03}">
      <dgm:prSet/>
      <dgm:spPr/>
      <dgm:t>
        <a:bodyPr/>
        <a:lstStyle/>
        <a:p>
          <a:r>
            <a:rPr lang="en-US" smtClean="0">
              <a:solidFill>
                <a:srgbClr val="000000"/>
              </a:solidFill>
            </a:rPr>
            <a:t>More than one reason listed for denying application so it’s hard to tell why the benefits were actually denied</a:t>
          </a:r>
          <a:endParaRPr lang="en-US" dirty="0" smtClean="0">
            <a:solidFill>
              <a:srgbClr val="000000"/>
            </a:solidFill>
          </a:endParaRPr>
        </a:p>
      </dgm:t>
    </dgm:pt>
    <dgm:pt modelId="{93B1153A-0387-48EA-9412-6A422B3B7A96}" type="parTrans" cxnId="{6FB11051-BA74-4B26-BC10-A329A9E2D90F}">
      <dgm:prSet/>
      <dgm:spPr/>
      <dgm:t>
        <a:bodyPr/>
        <a:lstStyle/>
        <a:p>
          <a:endParaRPr lang="en-US"/>
        </a:p>
      </dgm:t>
    </dgm:pt>
    <dgm:pt modelId="{1D345152-C848-4391-929F-EB098A870127}" type="sibTrans" cxnId="{6FB11051-BA74-4B26-BC10-A329A9E2D90F}">
      <dgm:prSet/>
      <dgm:spPr/>
      <dgm:t>
        <a:bodyPr/>
        <a:lstStyle/>
        <a:p>
          <a:endParaRPr lang="en-US"/>
        </a:p>
      </dgm:t>
    </dgm:pt>
    <dgm:pt modelId="{20E1E61E-092D-4AAE-B4BE-FDE2A68A4F32}">
      <dgm:prSet/>
      <dgm:spPr/>
      <dgm:t>
        <a:bodyPr/>
        <a:lstStyle/>
        <a:p>
          <a:r>
            <a:rPr lang="en-US" dirty="0" smtClean="0">
              <a:solidFill>
                <a:srgbClr val="000000"/>
              </a:solidFill>
            </a:rPr>
            <a:t>Some clients have multiple “cases”, which can make notices more confusing</a:t>
          </a:r>
        </a:p>
      </dgm:t>
    </dgm:pt>
    <dgm:pt modelId="{225F30B6-F85B-4F1B-8633-E80F3E9C1DEB}" type="parTrans" cxnId="{B956330F-47F3-4A66-A413-9435E02FB31A}">
      <dgm:prSet/>
      <dgm:spPr/>
      <dgm:t>
        <a:bodyPr/>
        <a:lstStyle/>
        <a:p>
          <a:endParaRPr lang="en-US"/>
        </a:p>
      </dgm:t>
    </dgm:pt>
    <dgm:pt modelId="{2F7BD10D-CEE5-434A-9B07-16A22D2CC335}" type="sibTrans" cxnId="{B956330F-47F3-4A66-A413-9435E02FB31A}">
      <dgm:prSet/>
      <dgm:spPr/>
      <dgm:t>
        <a:bodyPr/>
        <a:lstStyle/>
        <a:p>
          <a:endParaRPr lang="en-US"/>
        </a:p>
      </dgm:t>
    </dgm:pt>
    <dgm:pt modelId="{7C86C9A7-4FCA-467F-926E-3A950F7202DE}" type="pres">
      <dgm:prSet presAssocID="{EF545110-C91F-47F0-A2F6-E075271AD868}" presName="diagram" presStyleCnt="0">
        <dgm:presLayoutVars>
          <dgm:dir/>
          <dgm:resizeHandles val="exact"/>
        </dgm:presLayoutVars>
      </dgm:prSet>
      <dgm:spPr/>
      <dgm:t>
        <a:bodyPr/>
        <a:lstStyle/>
        <a:p>
          <a:endParaRPr lang="en-US"/>
        </a:p>
      </dgm:t>
    </dgm:pt>
    <dgm:pt modelId="{25EA6520-63BB-4148-9191-78154052167E}" type="pres">
      <dgm:prSet presAssocID="{28F94E41-5A7F-43E1-A415-FD436355020B}" presName="node" presStyleLbl="node1" presStyleIdx="0" presStyleCnt="5">
        <dgm:presLayoutVars>
          <dgm:bulletEnabled val="1"/>
        </dgm:presLayoutVars>
      </dgm:prSet>
      <dgm:spPr/>
      <dgm:t>
        <a:bodyPr/>
        <a:lstStyle/>
        <a:p>
          <a:endParaRPr lang="en-US"/>
        </a:p>
      </dgm:t>
    </dgm:pt>
    <dgm:pt modelId="{38EC0AE5-FE83-487D-A169-2375E8620C50}" type="pres">
      <dgm:prSet presAssocID="{0CC875FB-CBD3-4A81-A465-B86804620211}" presName="sibTrans" presStyleCnt="0"/>
      <dgm:spPr/>
    </dgm:pt>
    <dgm:pt modelId="{8A486495-3A4E-47F6-B740-4BF85F4B0901}" type="pres">
      <dgm:prSet presAssocID="{463A77E6-9B06-4BE8-82C9-A30B07429A26}" presName="node" presStyleLbl="node1" presStyleIdx="1" presStyleCnt="5">
        <dgm:presLayoutVars>
          <dgm:bulletEnabled val="1"/>
        </dgm:presLayoutVars>
      </dgm:prSet>
      <dgm:spPr/>
      <dgm:t>
        <a:bodyPr/>
        <a:lstStyle/>
        <a:p>
          <a:endParaRPr lang="en-US"/>
        </a:p>
      </dgm:t>
    </dgm:pt>
    <dgm:pt modelId="{372DE268-2CC1-47DE-88CA-F69BD050D7FF}" type="pres">
      <dgm:prSet presAssocID="{0C6DBA17-6C26-4EA8-9D8D-3339464E2B85}" presName="sibTrans" presStyleCnt="0"/>
      <dgm:spPr/>
    </dgm:pt>
    <dgm:pt modelId="{656F3389-FCE4-4391-B0D8-5FD91F7C6458}" type="pres">
      <dgm:prSet presAssocID="{7FB058D9-AC32-43E6-874D-402D707E684A}" presName="node" presStyleLbl="node1" presStyleIdx="2" presStyleCnt="5">
        <dgm:presLayoutVars>
          <dgm:bulletEnabled val="1"/>
        </dgm:presLayoutVars>
      </dgm:prSet>
      <dgm:spPr/>
      <dgm:t>
        <a:bodyPr/>
        <a:lstStyle/>
        <a:p>
          <a:endParaRPr lang="en-US"/>
        </a:p>
      </dgm:t>
    </dgm:pt>
    <dgm:pt modelId="{6106114F-8DEE-485E-BD80-A2FA9A4D8E92}" type="pres">
      <dgm:prSet presAssocID="{8AEE3328-1D43-4CEC-A364-47032AEB6EDC}" presName="sibTrans" presStyleCnt="0"/>
      <dgm:spPr/>
    </dgm:pt>
    <dgm:pt modelId="{4A22183E-6DDE-4C2B-891A-4FEC30B2926E}" type="pres">
      <dgm:prSet presAssocID="{D3FE2FF8-7D0D-456B-B81C-A9F84CDB3D03}" presName="node" presStyleLbl="node1" presStyleIdx="3" presStyleCnt="5">
        <dgm:presLayoutVars>
          <dgm:bulletEnabled val="1"/>
        </dgm:presLayoutVars>
      </dgm:prSet>
      <dgm:spPr/>
      <dgm:t>
        <a:bodyPr/>
        <a:lstStyle/>
        <a:p>
          <a:endParaRPr lang="en-US"/>
        </a:p>
      </dgm:t>
    </dgm:pt>
    <dgm:pt modelId="{648CA9A5-FD75-421C-9A5C-1980BC27B892}" type="pres">
      <dgm:prSet presAssocID="{1D345152-C848-4391-929F-EB098A870127}" presName="sibTrans" presStyleCnt="0"/>
      <dgm:spPr/>
    </dgm:pt>
    <dgm:pt modelId="{4E12A8A8-3A25-400D-9B58-1DD0F12A7573}" type="pres">
      <dgm:prSet presAssocID="{20E1E61E-092D-4AAE-B4BE-FDE2A68A4F32}" presName="node" presStyleLbl="node1" presStyleIdx="4" presStyleCnt="5">
        <dgm:presLayoutVars>
          <dgm:bulletEnabled val="1"/>
        </dgm:presLayoutVars>
      </dgm:prSet>
      <dgm:spPr/>
      <dgm:t>
        <a:bodyPr/>
        <a:lstStyle/>
        <a:p>
          <a:endParaRPr lang="en-US"/>
        </a:p>
      </dgm:t>
    </dgm:pt>
  </dgm:ptLst>
  <dgm:cxnLst>
    <dgm:cxn modelId="{4E0A9B9A-29FE-44DA-914C-144E865519BC}" type="presOf" srcId="{20E1E61E-092D-4AAE-B4BE-FDE2A68A4F32}" destId="{4E12A8A8-3A25-400D-9B58-1DD0F12A7573}" srcOrd="0" destOrd="0" presId="urn:microsoft.com/office/officeart/2005/8/layout/default"/>
    <dgm:cxn modelId="{6FB11051-BA74-4B26-BC10-A329A9E2D90F}" srcId="{EF545110-C91F-47F0-A2F6-E075271AD868}" destId="{D3FE2FF8-7D0D-456B-B81C-A9F84CDB3D03}" srcOrd="3" destOrd="0" parTransId="{93B1153A-0387-48EA-9412-6A422B3B7A96}" sibTransId="{1D345152-C848-4391-929F-EB098A870127}"/>
    <dgm:cxn modelId="{C771617D-3C25-4383-B4C2-5F91BE104B69}" type="presOf" srcId="{D3FE2FF8-7D0D-456B-B81C-A9F84CDB3D03}" destId="{4A22183E-6DDE-4C2B-891A-4FEC30B2926E}" srcOrd="0" destOrd="0" presId="urn:microsoft.com/office/officeart/2005/8/layout/default"/>
    <dgm:cxn modelId="{FA130715-DEAE-4844-A6DB-CCB890F10980}" type="presOf" srcId="{28F94E41-5A7F-43E1-A415-FD436355020B}" destId="{25EA6520-63BB-4148-9191-78154052167E}" srcOrd="0" destOrd="0" presId="urn:microsoft.com/office/officeart/2005/8/layout/default"/>
    <dgm:cxn modelId="{1EE560FE-C60E-4422-BFB4-9EC2B09C5810}" type="presOf" srcId="{463A77E6-9B06-4BE8-82C9-A30B07429A26}" destId="{8A486495-3A4E-47F6-B740-4BF85F4B0901}" srcOrd="0" destOrd="0" presId="urn:microsoft.com/office/officeart/2005/8/layout/default"/>
    <dgm:cxn modelId="{B956330F-47F3-4A66-A413-9435E02FB31A}" srcId="{EF545110-C91F-47F0-A2F6-E075271AD868}" destId="{20E1E61E-092D-4AAE-B4BE-FDE2A68A4F32}" srcOrd="4" destOrd="0" parTransId="{225F30B6-F85B-4F1B-8633-E80F3E9C1DEB}" sibTransId="{2F7BD10D-CEE5-434A-9B07-16A22D2CC335}"/>
    <dgm:cxn modelId="{5A8A258D-0CED-4A19-A3AA-778615C04B18}" type="presOf" srcId="{EF545110-C91F-47F0-A2F6-E075271AD868}" destId="{7C86C9A7-4FCA-467F-926E-3A950F7202DE}" srcOrd="0" destOrd="0" presId="urn:microsoft.com/office/officeart/2005/8/layout/default"/>
    <dgm:cxn modelId="{7D821F70-E8BC-446B-A11D-1BFFBD145A33}" srcId="{EF545110-C91F-47F0-A2F6-E075271AD868}" destId="{463A77E6-9B06-4BE8-82C9-A30B07429A26}" srcOrd="1" destOrd="0" parTransId="{682768CE-74A9-48CB-A399-9E5552AC8698}" sibTransId="{0C6DBA17-6C26-4EA8-9D8D-3339464E2B85}"/>
    <dgm:cxn modelId="{D609AE48-AD9B-4CD3-AA09-00B709DEF4C0}" srcId="{EF545110-C91F-47F0-A2F6-E075271AD868}" destId="{7FB058D9-AC32-43E6-874D-402D707E684A}" srcOrd="2" destOrd="0" parTransId="{8A58C6D8-3118-4A06-BA8B-B4F41B987E5D}" sibTransId="{8AEE3328-1D43-4CEC-A364-47032AEB6EDC}"/>
    <dgm:cxn modelId="{1DF8F4CF-8854-4292-B15B-F9051B273739}" srcId="{EF545110-C91F-47F0-A2F6-E075271AD868}" destId="{28F94E41-5A7F-43E1-A415-FD436355020B}" srcOrd="0" destOrd="0" parTransId="{95F5F931-A263-4053-92D5-8932403B739F}" sibTransId="{0CC875FB-CBD3-4A81-A465-B86804620211}"/>
    <dgm:cxn modelId="{7A1DD152-1AFC-4C3A-818A-0B5155AA793D}" type="presOf" srcId="{7FB058D9-AC32-43E6-874D-402D707E684A}" destId="{656F3389-FCE4-4391-B0D8-5FD91F7C6458}" srcOrd="0" destOrd="0" presId="urn:microsoft.com/office/officeart/2005/8/layout/default"/>
    <dgm:cxn modelId="{1E0D2E20-39BF-4E17-B5B2-212884CA0D06}" type="presParOf" srcId="{7C86C9A7-4FCA-467F-926E-3A950F7202DE}" destId="{25EA6520-63BB-4148-9191-78154052167E}" srcOrd="0" destOrd="0" presId="urn:microsoft.com/office/officeart/2005/8/layout/default"/>
    <dgm:cxn modelId="{7396A33D-019C-4645-A6A8-2BBA77B5EB97}" type="presParOf" srcId="{7C86C9A7-4FCA-467F-926E-3A950F7202DE}" destId="{38EC0AE5-FE83-487D-A169-2375E8620C50}" srcOrd="1" destOrd="0" presId="urn:microsoft.com/office/officeart/2005/8/layout/default"/>
    <dgm:cxn modelId="{2B676175-87D3-4AEA-9F46-B12F55BF11A1}" type="presParOf" srcId="{7C86C9A7-4FCA-467F-926E-3A950F7202DE}" destId="{8A486495-3A4E-47F6-B740-4BF85F4B0901}" srcOrd="2" destOrd="0" presId="urn:microsoft.com/office/officeart/2005/8/layout/default"/>
    <dgm:cxn modelId="{88B3B477-A91D-49C7-8FCE-F6E1C6018B3A}" type="presParOf" srcId="{7C86C9A7-4FCA-467F-926E-3A950F7202DE}" destId="{372DE268-2CC1-47DE-88CA-F69BD050D7FF}" srcOrd="3" destOrd="0" presId="urn:microsoft.com/office/officeart/2005/8/layout/default"/>
    <dgm:cxn modelId="{004A5D28-723C-4503-AA15-8591588AE216}" type="presParOf" srcId="{7C86C9A7-4FCA-467F-926E-3A950F7202DE}" destId="{656F3389-FCE4-4391-B0D8-5FD91F7C6458}" srcOrd="4" destOrd="0" presId="urn:microsoft.com/office/officeart/2005/8/layout/default"/>
    <dgm:cxn modelId="{EAA92ACF-9B8C-4020-83E9-8BD51ACD01E5}" type="presParOf" srcId="{7C86C9A7-4FCA-467F-926E-3A950F7202DE}" destId="{6106114F-8DEE-485E-BD80-A2FA9A4D8E92}" srcOrd="5" destOrd="0" presId="urn:microsoft.com/office/officeart/2005/8/layout/default"/>
    <dgm:cxn modelId="{8F664F6F-8BBC-482E-9F8A-AB0B369065BD}" type="presParOf" srcId="{7C86C9A7-4FCA-467F-926E-3A950F7202DE}" destId="{4A22183E-6DDE-4C2B-891A-4FEC30B2926E}" srcOrd="6" destOrd="0" presId="urn:microsoft.com/office/officeart/2005/8/layout/default"/>
    <dgm:cxn modelId="{8CBD90CC-3CC8-4837-8D4C-A685C4C15EAF}" type="presParOf" srcId="{7C86C9A7-4FCA-467F-926E-3A950F7202DE}" destId="{648CA9A5-FD75-421C-9A5C-1980BC27B892}" srcOrd="7" destOrd="0" presId="urn:microsoft.com/office/officeart/2005/8/layout/default"/>
    <dgm:cxn modelId="{C8F6D842-A684-4746-9385-D7084A4D6208}" type="presParOf" srcId="{7C86C9A7-4FCA-467F-926E-3A950F7202DE}" destId="{4E12A8A8-3A25-400D-9B58-1DD0F12A7573}"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56B8E9D-887A-424D-96AD-8714C88A74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E6A401E-5590-4714-A0FE-82D33B577F9D}">
      <dgm:prSet custT="1"/>
      <dgm:spPr/>
      <dgm:t>
        <a:bodyPr/>
        <a:lstStyle/>
        <a:p>
          <a:r>
            <a:rPr lang="en-US" sz="2400" dirty="0" smtClean="0"/>
            <a:t>File inaction appeals when notices are insufficient</a:t>
          </a:r>
          <a:endParaRPr lang="en-US" sz="2400" b="1" dirty="0" smtClean="0"/>
        </a:p>
      </dgm:t>
    </dgm:pt>
    <dgm:pt modelId="{7262B684-0910-4898-B1B0-B0342778A345}" type="parTrans" cxnId="{6955C32F-2772-4148-AC3C-B0F9F5D135BB}">
      <dgm:prSet/>
      <dgm:spPr/>
      <dgm:t>
        <a:bodyPr/>
        <a:lstStyle/>
        <a:p>
          <a:endParaRPr lang="en-US"/>
        </a:p>
      </dgm:t>
    </dgm:pt>
    <dgm:pt modelId="{3DFC2561-FDC8-4EE9-9DA9-DF213C1A518E}" type="sibTrans" cxnId="{6955C32F-2772-4148-AC3C-B0F9F5D135BB}">
      <dgm:prSet/>
      <dgm:spPr/>
      <dgm:t>
        <a:bodyPr/>
        <a:lstStyle/>
        <a:p>
          <a:endParaRPr lang="en-US"/>
        </a:p>
      </dgm:t>
    </dgm:pt>
    <dgm:pt modelId="{B714FAE8-B5F0-456F-8218-3E7E3F27BC87}">
      <dgm:prSet custT="1"/>
      <dgm:spPr>
        <a:solidFill>
          <a:schemeClr val="accent1">
            <a:tint val="40000"/>
            <a:hueOff val="0"/>
            <a:satOff val="0"/>
            <a:lumOff val="0"/>
          </a:schemeClr>
        </a:solidFill>
      </dgm:spPr>
      <dgm:t>
        <a:bodyPr anchor="ctr"/>
        <a:lstStyle/>
        <a:p>
          <a:pPr>
            <a:lnSpc>
              <a:spcPct val="100000"/>
            </a:lnSpc>
          </a:pPr>
          <a:r>
            <a:rPr lang="en-US" sz="1800" dirty="0" smtClean="0"/>
            <a:t>If notices doesn’t contain required elements in IDHS PM 01-06 and/or doesn’t include all information required by Federal and State Procedural Due Process requirements, then the notice isn’t really a “notice”</a:t>
          </a:r>
        </a:p>
      </dgm:t>
    </dgm:pt>
    <dgm:pt modelId="{C0EB123E-F8A4-4627-8377-ADED5C58EF5B}" type="parTrans" cxnId="{4B64B91A-E537-41A1-8C84-1633BF90FD5A}">
      <dgm:prSet/>
      <dgm:spPr/>
      <dgm:t>
        <a:bodyPr/>
        <a:lstStyle/>
        <a:p>
          <a:endParaRPr lang="en-US"/>
        </a:p>
      </dgm:t>
    </dgm:pt>
    <dgm:pt modelId="{5DBF7762-D0A6-4F0D-BE48-9AC92F3AEB05}" type="sibTrans" cxnId="{4B64B91A-E537-41A1-8C84-1633BF90FD5A}">
      <dgm:prSet/>
      <dgm:spPr/>
      <dgm:t>
        <a:bodyPr/>
        <a:lstStyle/>
        <a:p>
          <a:endParaRPr lang="en-US"/>
        </a:p>
      </dgm:t>
    </dgm:pt>
    <dgm:pt modelId="{78D1B1C3-920D-4342-9397-0E25AD87857D}">
      <dgm:prSet custT="1"/>
      <dgm:spPr>
        <a:solidFill>
          <a:schemeClr val="accent1">
            <a:tint val="40000"/>
            <a:hueOff val="0"/>
            <a:satOff val="0"/>
            <a:lumOff val="0"/>
          </a:schemeClr>
        </a:solidFill>
      </dgm:spPr>
      <dgm:t>
        <a:bodyPr anchor="ctr"/>
        <a:lstStyle/>
        <a:p>
          <a:pPr>
            <a:lnSpc>
              <a:spcPct val="100000"/>
            </a:lnSpc>
          </a:pPr>
          <a:r>
            <a:rPr lang="en-US" sz="1800" dirty="0" smtClean="0"/>
            <a:t>E.g. Denials of applications must include, inter alia:</a:t>
          </a:r>
        </a:p>
      </dgm:t>
    </dgm:pt>
    <dgm:pt modelId="{5574DB06-730D-41B5-B39E-20A18968715F}" type="parTrans" cxnId="{12069A4B-6FA1-4E66-8349-8F7ABE47C88D}">
      <dgm:prSet/>
      <dgm:spPr/>
      <dgm:t>
        <a:bodyPr/>
        <a:lstStyle/>
        <a:p>
          <a:endParaRPr lang="en-US"/>
        </a:p>
      </dgm:t>
    </dgm:pt>
    <dgm:pt modelId="{6BE102AB-37C0-4D58-ADBC-CDA354527BD8}" type="sibTrans" cxnId="{12069A4B-6FA1-4E66-8349-8F7ABE47C88D}">
      <dgm:prSet/>
      <dgm:spPr/>
      <dgm:t>
        <a:bodyPr/>
        <a:lstStyle/>
        <a:p>
          <a:endParaRPr lang="en-US"/>
        </a:p>
      </dgm:t>
    </dgm:pt>
    <dgm:pt modelId="{31284CEC-189C-47BD-BE30-973B1848F8ED}">
      <dgm:prSet custT="1"/>
      <dgm:spPr>
        <a:solidFill>
          <a:schemeClr val="accent1">
            <a:tint val="40000"/>
            <a:hueOff val="0"/>
            <a:satOff val="0"/>
            <a:lumOff val="0"/>
          </a:schemeClr>
        </a:solidFill>
      </dgm:spPr>
      <dgm:t>
        <a:bodyPr anchor="ctr"/>
        <a:lstStyle/>
        <a:p>
          <a:pPr>
            <a:lnSpc>
              <a:spcPct val="100000"/>
            </a:lnSpc>
          </a:pPr>
          <a:r>
            <a:rPr lang="en-US" sz="1800" dirty="0" smtClean="0"/>
            <a:t>Amount of benefit</a:t>
          </a:r>
        </a:p>
      </dgm:t>
    </dgm:pt>
    <dgm:pt modelId="{4993BB7D-FED8-4F0C-9BF7-17D1D12977D7}" type="parTrans" cxnId="{84E1E36E-AF20-4568-BA83-6DEF0662FDF6}">
      <dgm:prSet/>
      <dgm:spPr/>
      <dgm:t>
        <a:bodyPr/>
        <a:lstStyle/>
        <a:p>
          <a:endParaRPr lang="en-US"/>
        </a:p>
      </dgm:t>
    </dgm:pt>
    <dgm:pt modelId="{F0595861-2A96-4FCF-A30B-E375D8954719}" type="sibTrans" cxnId="{84E1E36E-AF20-4568-BA83-6DEF0662FDF6}">
      <dgm:prSet/>
      <dgm:spPr/>
      <dgm:t>
        <a:bodyPr/>
        <a:lstStyle/>
        <a:p>
          <a:endParaRPr lang="en-US"/>
        </a:p>
      </dgm:t>
    </dgm:pt>
    <dgm:pt modelId="{640D8F4A-63D9-4B88-B89F-19A74423C528}">
      <dgm:prSet custT="1"/>
      <dgm:spPr>
        <a:solidFill>
          <a:schemeClr val="accent1">
            <a:tint val="40000"/>
            <a:hueOff val="0"/>
            <a:satOff val="0"/>
            <a:lumOff val="0"/>
          </a:schemeClr>
        </a:solidFill>
      </dgm:spPr>
      <dgm:t>
        <a:bodyPr anchor="ctr"/>
        <a:lstStyle/>
        <a:p>
          <a:pPr>
            <a:lnSpc>
              <a:spcPct val="100000"/>
            </a:lnSpc>
          </a:pPr>
          <a:r>
            <a:rPr lang="en-US" sz="1800" dirty="0" smtClean="0"/>
            <a:t>All of the people who are eligible, all of the people who are denied</a:t>
          </a:r>
        </a:p>
      </dgm:t>
    </dgm:pt>
    <dgm:pt modelId="{53C1608B-E8E2-4D2A-B954-B82CEDBD8BBE}" type="parTrans" cxnId="{B988A786-F02C-4CCB-9AF9-39BEBAD8D0EA}">
      <dgm:prSet/>
      <dgm:spPr/>
      <dgm:t>
        <a:bodyPr/>
        <a:lstStyle/>
        <a:p>
          <a:endParaRPr lang="en-US"/>
        </a:p>
      </dgm:t>
    </dgm:pt>
    <dgm:pt modelId="{BDBCC199-8D38-45AA-B36A-306CEA8B29B7}" type="sibTrans" cxnId="{B988A786-F02C-4CCB-9AF9-39BEBAD8D0EA}">
      <dgm:prSet/>
      <dgm:spPr/>
      <dgm:t>
        <a:bodyPr/>
        <a:lstStyle/>
        <a:p>
          <a:endParaRPr lang="en-US"/>
        </a:p>
      </dgm:t>
    </dgm:pt>
    <dgm:pt modelId="{A745ED66-734A-4079-9442-FB1DAAFFBB32}">
      <dgm:prSet custT="1"/>
      <dgm:spPr>
        <a:solidFill>
          <a:schemeClr val="accent1">
            <a:tint val="40000"/>
            <a:hueOff val="0"/>
            <a:satOff val="0"/>
            <a:lumOff val="0"/>
          </a:schemeClr>
        </a:solidFill>
      </dgm:spPr>
      <dgm:t>
        <a:bodyPr anchor="ctr"/>
        <a:lstStyle/>
        <a:p>
          <a:pPr>
            <a:lnSpc>
              <a:spcPct val="100000"/>
            </a:lnSpc>
          </a:pPr>
          <a:r>
            <a:rPr lang="en-US" sz="1800" dirty="0" smtClean="0"/>
            <a:t>Clear statement of the reason for the action</a:t>
          </a:r>
        </a:p>
      </dgm:t>
    </dgm:pt>
    <dgm:pt modelId="{A313B60C-F5EC-49F9-A0E6-55E0DBD21AB8}" type="parTrans" cxnId="{FDF1DE9C-D9AB-44F4-A006-8FCC3CB3B1CC}">
      <dgm:prSet/>
      <dgm:spPr/>
      <dgm:t>
        <a:bodyPr/>
        <a:lstStyle/>
        <a:p>
          <a:endParaRPr lang="en-US"/>
        </a:p>
      </dgm:t>
    </dgm:pt>
    <dgm:pt modelId="{FB8D4E48-4E8C-4A76-B05B-2621DFED0447}" type="sibTrans" cxnId="{FDF1DE9C-D9AB-44F4-A006-8FCC3CB3B1CC}">
      <dgm:prSet/>
      <dgm:spPr/>
      <dgm:t>
        <a:bodyPr/>
        <a:lstStyle/>
        <a:p>
          <a:endParaRPr lang="en-US"/>
        </a:p>
      </dgm:t>
    </dgm:pt>
    <dgm:pt modelId="{BB3BD010-5C4E-43CB-9D0A-3D560A872BF2}">
      <dgm:prSet custT="1"/>
      <dgm:spPr>
        <a:solidFill>
          <a:schemeClr val="accent1">
            <a:tint val="40000"/>
            <a:hueOff val="0"/>
            <a:satOff val="0"/>
            <a:lumOff val="0"/>
          </a:schemeClr>
        </a:solidFill>
      </dgm:spPr>
      <dgm:t>
        <a:bodyPr anchor="ctr"/>
        <a:lstStyle/>
        <a:p>
          <a:pPr>
            <a:lnSpc>
              <a:spcPct val="100000"/>
            </a:lnSpc>
          </a:pPr>
          <a:r>
            <a:rPr lang="en-US" sz="1800" dirty="0" smtClean="0"/>
            <a:t>Dates of approval and/or certification period</a:t>
          </a:r>
        </a:p>
      </dgm:t>
    </dgm:pt>
    <dgm:pt modelId="{2A9F611A-B091-4B07-AF77-C1F8DABF374D}" type="parTrans" cxnId="{830BD227-ECC0-46F4-9FD1-D4ACF4BE9119}">
      <dgm:prSet/>
      <dgm:spPr/>
      <dgm:t>
        <a:bodyPr/>
        <a:lstStyle/>
        <a:p>
          <a:endParaRPr lang="en-US"/>
        </a:p>
      </dgm:t>
    </dgm:pt>
    <dgm:pt modelId="{7281A8E8-D215-49F0-B5F1-76BAE9ABC6DE}" type="sibTrans" cxnId="{830BD227-ECC0-46F4-9FD1-D4ACF4BE9119}">
      <dgm:prSet/>
      <dgm:spPr/>
      <dgm:t>
        <a:bodyPr/>
        <a:lstStyle/>
        <a:p>
          <a:endParaRPr lang="en-US"/>
        </a:p>
      </dgm:t>
    </dgm:pt>
    <dgm:pt modelId="{923BE15D-81E5-427B-8E3B-6A65B183C829}">
      <dgm:prSet custT="1"/>
      <dgm:spPr>
        <a:solidFill>
          <a:schemeClr val="accent1">
            <a:tint val="40000"/>
            <a:hueOff val="0"/>
            <a:satOff val="0"/>
            <a:lumOff val="0"/>
          </a:schemeClr>
        </a:solidFill>
      </dgm:spPr>
      <dgm:t>
        <a:bodyPr anchor="ctr"/>
        <a:lstStyle/>
        <a:p>
          <a:pPr>
            <a:lnSpc>
              <a:spcPct val="100000"/>
            </a:lnSpc>
          </a:pPr>
          <a:r>
            <a:rPr lang="en-US" sz="1800" dirty="0" smtClean="0"/>
            <a:t>Budgets showing how DHS calculated eligibility and/or monthly benefit</a:t>
          </a:r>
        </a:p>
      </dgm:t>
    </dgm:pt>
    <dgm:pt modelId="{BBDABACB-1A37-40B8-8876-9B56EF76A912}" type="parTrans" cxnId="{34354F3E-1354-4BD0-ACEF-35D173D861F1}">
      <dgm:prSet/>
      <dgm:spPr/>
      <dgm:t>
        <a:bodyPr/>
        <a:lstStyle/>
        <a:p>
          <a:endParaRPr lang="en-US"/>
        </a:p>
      </dgm:t>
    </dgm:pt>
    <dgm:pt modelId="{EF21BC20-E657-46E7-80A8-A2EA205C240B}" type="sibTrans" cxnId="{34354F3E-1354-4BD0-ACEF-35D173D861F1}">
      <dgm:prSet/>
      <dgm:spPr/>
      <dgm:t>
        <a:bodyPr/>
        <a:lstStyle/>
        <a:p>
          <a:endParaRPr lang="en-US"/>
        </a:p>
      </dgm:t>
    </dgm:pt>
    <dgm:pt modelId="{3007CBB7-4462-4838-9781-23BF61033393}">
      <dgm:prSet custT="1"/>
      <dgm:spPr>
        <a:solidFill>
          <a:schemeClr val="accent1">
            <a:tint val="40000"/>
            <a:hueOff val="0"/>
            <a:satOff val="0"/>
            <a:lumOff val="0"/>
          </a:schemeClr>
        </a:solidFill>
      </dgm:spPr>
      <dgm:t>
        <a:bodyPr anchor="ctr"/>
        <a:lstStyle/>
        <a:p>
          <a:pPr>
            <a:lnSpc>
              <a:spcPct val="100000"/>
            </a:lnSpc>
          </a:pPr>
          <a:r>
            <a:rPr lang="en-US" sz="1800" dirty="0" smtClean="0"/>
            <a:t>Through inaction, IDHS must reopen the application and issue a new Notice of Decision properly approving or denying the application</a:t>
          </a:r>
        </a:p>
      </dgm:t>
    </dgm:pt>
    <dgm:pt modelId="{991805FC-1ED0-4EAE-A6E7-984A895D2A8D}" type="parTrans" cxnId="{2B2B565D-0893-4AD3-962C-F1EFF625411D}">
      <dgm:prSet/>
      <dgm:spPr/>
      <dgm:t>
        <a:bodyPr/>
        <a:lstStyle/>
        <a:p>
          <a:endParaRPr lang="en-US"/>
        </a:p>
      </dgm:t>
    </dgm:pt>
    <dgm:pt modelId="{17C767AB-211A-493A-87E3-04226CDF99BB}" type="sibTrans" cxnId="{2B2B565D-0893-4AD3-962C-F1EFF625411D}">
      <dgm:prSet/>
      <dgm:spPr/>
      <dgm:t>
        <a:bodyPr/>
        <a:lstStyle/>
        <a:p>
          <a:endParaRPr lang="en-US"/>
        </a:p>
      </dgm:t>
    </dgm:pt>
    <dgm:pt modelId="{C70846D8-A020-4AE8-B4C7-3A68A85E53D3}" type="pres">
      <dgm:prSet presAssocID="{C56B8E9D-887A-424D-96AD-8714C88A74E3}" presName="Name0" presStyleCnt="0">
        <dgm:presLayoutVars>
          <dgm:dir/>
          <dgm:animLvl val="lvl"/>
          <dgm:resizeHandles val="exact"/>
        </dgm:presLayoutVars>
      </dgm:prSet>
      <dgm:spPr/>
      <dgm:t>
        <a:bodyPr/>
        <a:lstStyle/>
        <a:p>
          <a:endParaRPr lang="en-US"/>
        </a:p>
      </dgm:t>
    </dgm:pt>
    <dgm:pt modelId="{B1EA0F29-AAAA-4E22-A481-894481A8219E}" type="pres">
      <dgm:prSet presAssocID="{6E6A401E-5590-4714-A0FE-82D33B577F9D}" presName="composite" presStyleCnt="0"/>
      <dgm:spPr/>
    </dgm:pt>
    <dgm:pt modelId="{47822C01-BD3C-4499-8A15-AC44B894E543}" type="pres">
      <dgm:prSet presAssocID="{6E6A401E-5590-4714-A0FE-82D33B577F9D}" presName="parTx" presStyleLbl="alignNode1" presStyleIdx="0" presStyleCnt="1" custScaleY="97477" custLinFactNeighborX="-13" custLinFactNeighborY="-45233">
        <dgm:presLayoutVars>
          <dgm:chMax val="0"/>
          <dgm:chPref val="0"/>
          <dgm:bulletEnabled val="1"/>
        </dgm:presLayoutVars>
      </dgm:prSet>
      <dgm:spPr/>
      <dgm:t>
        <a:bodyPr/>
        <a:lstStyle/>
        <a:p>
          <a:endParaRPr lang="en-US"/>
        </a:p>
      </dgm:t>
    </dgm:pt>
    <dgm:pt modelId="{A2285E45-8C3A-478D-895E-D0F2E1631B00}" type="pres">
      <dgm:prSet presAssocID="{6E6A401E-5590-4714-A0FE-82D33B577F9D}" presName="desTx" presStyleLbl="alignAccFollowNode1" presStyleIdx="0" presStyleCnt="1" custScaleX="100196" custScaleY="109552">
        <dgm:presLayoutVars>
          <dgm:bulletEnabled val="1"/>
        </dgm:presLayoutVars>
      </dgm:prSet>
      <dgm:spPr/>
      <dgm:t>
        <a:bodyPr/>
        <a:lstStyle/>
        <a:p>
          <a:endParaRPr lang="en-US"/>
        </a:p>
      </dgm:t>
    </dgm:pt>
  </dgm:ptLst>
  <dgm:cxnLst>
    <dgm:cxn modelId="{34354F3E-1354-4BD0-ACEF-35D173D861F1}" srcId="{78D1B1C3-920D-4342-9397-0E25AD87857D}" destId="{923BE15D-81E5-427B-8E3B-6A65B183C829}" srcOrd="4" destOrd="0" parTransId="{BBDABACB-1A37-40B8-8876-9B56EF76A912}" sibTransId="{EF21BC20-E657-46E7-80A8-A2EA205C240B}"/>
    <dgm:cxn modelId="{044B119E-6FCF-4B3F-B95C-AFF9FE813191}" type="presOf" srcId="{31284CEC-189C-47BD-BE30-973B1848F8ED}" destId="{A2285E45-8C3A-478D-895E-D0F2E1631B00}" srcOrd="0" destOrd="2" presId="urn:microsoft.com/office/officeart/2005/8/layout/hList1"/>
    <dgm:cxn modelId="{2B2B565D-0893-4AD3-962C-F1EFF625411D}" srcId="{6E6A401E-5590-4714-A0FE-82D33B577F9D}" destId="{3007CBB7-4462-4838-9781-23BF61033393}" srcOrd="2" destOrd="0" parTransId="{991805FC-1ED0-4EAE-A6E7-984A895D2A8D}" sibTransId="{17C767AB-211A-493A-87E3-04226CDF99BB}"/>
    <dgm:cxn modelId="{4A588F95-6160-4DE9-B387-EAD2DB11E48A}" type="presOf" srcId="{78D1B1C3-920D-4342-9397-0E25AD87857D}" destId="{A2285E45-8C3A-478D-895E-D0F2E1631B00}" srcOrd="0" destOrd="1" presId="urn:microsoft.com/office/officeart/2005/8/layout/hList1"/>
    <dgm:cxn modelId="{2B860FED-82CB-43DD-86E9-DAC30A5417C6}" type="presOf" srcId="{640D8F4A-63D9-4B88-B89F-19A74423C528}" destId="{A2285E45-8C3A-478D-895E-D0F2E1631B00}" srcOrd="0" destOrd="3" presId="urn:microsoft.com/office/officeart/2005/8/layout/hList1"/>
    <dgm:cxn modelId="{4B64B91A-E537-41A1-8C84-1633BF90FD5A}" srcId="{6E6A401E-5590-4714-A0FE-82D33B577F9D}" destId="{B714FAE8-B5F0-456F-8218-3E7E3F27BC87}" srcOrd="0" destOrd="0" parTransId="{C0EB123E-F8A4-4627-8377-ADED5C58EF5B}" sibTransId="{5DBF7762-D0A6-4F0D-BE48-9AC92F3AEB05}"/>
    <dgm:cxn modelId="{84E1E36E-AF20-4568-BA83-6DEF0662FDF6}" srcId="{78D1B1C3-920D-4342-9397-0E25AD87857D}" destId="{31284CEC-189C-47BD-BE30-973B1848F8ED}" srcOrd="0" destOrd="0" parTransId="{4993BB7D-FED8-4F0C-9BF7-17D1D12977D7}" sibTransId="{F0595861-2A96-4FCF-A30B-E375D8954719}"/>
    <dgm:cxn modelId="{86BA514D-4FB7-4348-A149-49883F3ED23C}" type="presOf" srcId="{923BE15D-81E5-427B-8E3B-6A65B183C829}" destId="{A2285E45-8C3A-478D-895E-D0F2E1631B00}" srcOrd="0" destOrd="6" presId="urn:microsoft.com/office/officeart/2005/8/layout/hList1"/>
    <dgm:cxn modelId="{6955C32F-2772-4148-AC3C-B0F9F5D135BB}" srcId="{C56B8E9D-887A-424D-96AD-8714C88A74E3}" destId="{6E6A401E-5590-4714-A0FE-82D33B577F9D}" srcOrd="0" destOrd="0" parTransId="{7262B684-0910-4898-B1B0-B0342778A345}" sibTransId="{3DFC2561-FDC8-4EE9-9DA9-DF213C1A518E}"/>
    <dgm:cxn modelId="{94D5B519-32F8-46E1-B788-0556066298CB}" type="presOf" srcId="{BB3BD010-5C4E-43CB-9D0A-3D560A872BF2}" destId="{A2285E45-8C3A-478D-895E-D0F2E1631B00}" srcOrd="0" destOrd="5" presId="urn:microsoft.com/office/officeart/2005/8/layout/hList1"/>
    <dgm:cxn modelId="{BA48BA04-E390-4602-8DE4-26FCDC5AB34B}" type="presOf" srcId="{6E6A401E-5590-4714-A0FE-82D33B577F9D}" destId="{47822C01-BD3C-4499-8A15-AC44B894E543}" srcOrd="0" destOrd="0" presId="urn:microsoft.com/office/officeart/2005/8/layout/hList1"/>
    <dgm:cxn modelId="{B988A786-F02C-4CCB-9AF9-39BEBAD8D0EA}" srcId="{78D1B1C3-920D-4342-9397-0E25AD87857D}" destId="{640D8F4A-63D9-4B88-B89F-19A74423C528}" srcOrd="1" destOrd="0" parTransId="{53C1608B-E8E2-4D2A-B954-B82CEDBD8BBE}" sibTransId="{BDBCC199-8D38-45AA-B36A-306CEA8B29B7}"/>
    <dgm:cxn modelId="{02AB5659-EB85-4125-BC99-3570B0E7F1AB}" type="presOf" srcId="{C56B8E9D-887A-424D-96AD-8714C88A74E3}" destId="{C70846D8-A020-4AE8-B4C7-3A68A85E53D3}" srcOrd="0" destOrd="0" presId="urn:microsoft.com/office/officeart/2005/8/layout/hList1"/>
    <dgm:cxn modelId="{FDF1DE9C-D9AB-44F4-A006-8FCC3CB3B1CC}" srcId="{78D1B1C3-920D-4342-9397-0E25AD87857D}" destId="{A745ED66-734A-4079-9442-FB1DAAFFBB32}" srcOrd="2" destOrd="0" parTransId="{A313B60C-F5EC-49F9-A0E6-55E0DBD21AB8}" sibTransId="{FB8D4E48-4E8C-4A76-B05B-2621DFED0447}"/>
    <dgm:cxn modelId="{CE65FEC1-8A85-424E-ABD7-C56F75AFD205}" type="presOf" srcId="{B714FAE8-B5F0-456F-8218-3E7E3F27BC87}" destId="{A2285E45-8C3A-478D-895E-D0F2E1631B00}" srcOrd="0" destOrd="0" presId="urn:microsoft.com/office/officeart/2005/8/layout/hList1"/>
    <dgm:cxn modelId="{6E8968E4-142C-4CB4-B93B-923CA32600D1}" type="presOf" srcId="{A745ED66-734A-4079-9442-FB1DAAFFBB32}" destId="{A2285E45-8C3A-478D-895E-D0F2E1631B00}" srcOrd="0" destOrd="4" presId="urn:microsoft.com/office/officeart/2005/8/layout/hList1"/>
    <dgm:cxn modelId="{12069A4B-6FA1-4E66-8349-8F7ABE47C88D}" srcId="{6E6A401E-5590-4714-A0FE-82D33B577F9D}" destId="{78D1B1C3-920D-4342-9397-0E25AD87857D}" srcOrd="1" destOrd="0" parTransId="{5574DB06-730D-41B5-B39E-20A18968715F}" sibTransId="{6BE102AB-37C0-4D58-ADBC-CDA354527BD8}"/>
    <dgm:cxn modelId="{830BD227-ECC0-46F4-9FD1-D4ACF4BE9119}" srcId="{78D1B1C3-920D-4342-9397-0E25AD87857D}" destId="{BB3BD010-5C4E-43CB-9D0A-3D560A872BF2}" srcOrd="3" destOrd="0" parTransId="{2A9F611A-B091-4B07-AF77-C1F8DABF374D}" sibTransId="{7281A8E8-D215-49F0-B5F1-76BAE9ABC6DE}"/>
    <dgm:cxn modelId="{20E560D4-9096-4EEF-960A-901E92927B6A}" type="presOf" srcId="{3007CBB7-4462-4838-9781-23BF61033393}" destId="{A2285E45-8C3A-478D-895E-D0F2E1631B00}" srcOrd="0" destOrd="7" presId="urn:microsoft.com/office/officeart/2005/8/layout/hList1"/>
    <dgm:cxn modelId="{67F43CEA-FED8-41E3-8107-A82BF65436A9}" type="presParOf" srcId="{C70846D8-A020-4AE8-B4C7-3A68A85E53D3}" destId="{B1EA0F29-AAAA-4E22-A481-894481A8219E}" srcOrd="0" destOrd="0" presId="urn:microsoft.com/office/officeart/2005/8/layout/hList1"/>
    <dgm:cxn modelId="{CA1405F0-3583-43A8-9DDD-50B2F4BED2AC}" type="presParOf" srcId="{B1EA0F29-AAAA-4E22-A481-894481A8219E}" destId="{47822C01-BD3C-4499-8A15-AC44B894E543}" srcOrd="0" destOrd="0" presId="urn:microsoft.com/office/officeart/2005/8/layout/hList1"/>
    <dgm:cxn modelId="{2D9F6BFC-31AD-47FE-8760-00D86E439BEA}" type="presParOf" srcId="{B1EA0F29-AAAA-4E22-A481-894481A8219E}" destId="{A2285E45-8C3A-478D-895E-D0F2E1631B0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D981F71-4803-4376-8B4C-39CC4FA24235}"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98D68348-8649-4829-A24C-3A6C3EC322D0}">
      <dgm:prSet phldrT="[Text]"/>
      <dgm:spPr/>
      <dgm:t>
        <a:bodyPr/>
        <a:lstStyle/>
        <a:p>
          <a:r>
            <a:rPr lang="en-US" dirty="0" smtClean="0"/>
            <a:t>Protecting Cash/SNAP from Theft</a:t>
          </a:r>
          <a:endParaRPr lang="en-US" dirty="0"/>
        </a:p>
      </dgm:t>
    </dgm:pt>
    <dgm:pt modelId="{D8D8C545-AA4B-4787-834D-17B5ABA19BDC}" type="parTrans" cxnId="{A7E654D8-54B5-49F4-8342-54BF47BF9DEA}">
      <dgm:prSet/>
      <dgm:spPr/>
      <dgm:t>
        <a:bodyPr/>
        <a:lstStyle/>
        <a:p>
          <a:endParaRPr lang="en-US"/>
        </a:p>
      </dgm:t>
    </dgm:pt>
    <dgm:pt modelId="{853570DD-C043-4229-A677-32E4F655B97F}" type="sibTrans" cxnId="{A7E654D8-54B5-49F4-8342-54BF47BF9DEA}">
      <dgm:prSet/>
      <dgm:spPr/>
      <dgm:t>
        <a:bodyPr/>
        <a:lstStyle/>
        <a:p>
          <a:endParaRPr lang="en-US"/>
        </a:p>
      </dgm:t>
    </dgm:pt>
    <dgm:pt modelId="{4EE8F70E-53DA-4F7F-8EBA-E01A837E7FD7}">
      <dgm:prSet phldrT="[Text]"/>
      <dgm:spPr/>
      <dgm:t>
        <a:bodyPr/>
        <a:lstStyle/>
        <a:p>
          <a:r>
            <a:rPr lang="en-US" dirty="0" smtClean="0"/>
            <a:t>EBT Card Protections</a:t>
          </a:r>
          <a:endParaRPr lang="en-US" dirty="0"/>
        </a:p>
      </dgm:t>
    </dgm:pt>
    <dgm:pt modelId="{03ED9369-5000-4389-B3B4-C5F89A8EAFCA}" type="parTrans" cxnId="{A5940642-0439-4D51-B9BA-64AC0DDD7631}">
      <dgm:prSet/>
      <dgm:spPr/>
      <dgm:t>
        <a:bodyPr/>
        <a:lstStyle/>
        <a:p>
          <a:endParaRPr lang="en-US"/>
        </a:p>
      </dgm:t>
    </dgm:pt>
    <dgm:pt modelId="{A9C487C2-2FA4-4073-A978-A8E52FAA3725}" type="sibTrans" cxnId="{A5940642-0439-4D51-B9BA-64AC0DDD7631}">
      <dgm:prSet/>
      <dgm:spPr/>
      <dgm:t>
        <a:bodyPr/>
        <a:lstStyle/>
        <a:p>
          <a:endParaRPr lang="en-US"/>
        </a:p>
      </dgm:t>
    </dgm:pt>
    <dgm:pt modelId="{3FC60F53-D018-43FB-BE2A-EE4B2292C5CC}">
      <dgm:prSet phldrT="[Text]"/>
      <dgm:spPr/>
      <dgm:t>
        <a:bodyPr/>
        <a:lstStyle/>
        <a:p>
          <a:r>
            <a:rPr lang="en-US" dirty="0" smtClean="0"/>
            <a:t>Lost or Stolen Card, or Never Received</a:t>
          </a:r>
          <a:endParaRPr lang="en-US" dirty="0"/>
        </a:p>
      </dgm:t>
    </dgm:pt>
    <dgm:pt modelId="{58DBDD4E-66DA-481D-9849-F711EF022C52}" type="parTrans" cxnId="{406B2BAA-DE04-4E41-AE46-B55F1C7F9C77}">
      <dgm:prSet/>
      <dgm:spPr/>
      <dgm:t>
        <a:bodyPr/>
        <a:lstStyle/>
        <a:p>
          <a:endParaRPr lang="en-US"/>
        </a:p>
      </dgm:t>
    </dgm:pt>
    <dgm:pt modelId="{6C9029A4-419F-4DA8-83E3-33F3A268A4BB}" type="sibTrans" cxnId="{406B2BAA-DE04-4E41-AE46-B55F1C7F9C77}">
      <dgm:prSet/>
      <dgm:spPr/>
      <dgm:t>
        <a:bodyPr/>
        <a:lstStyle/>
        <a:p>
          <a:endParaRPr lang="en-US"/>
        </a:p>
      </dgm:t>
    </dgm:pt>
    <dgm:pt modelId="{3655A38B-D653-47DB-B595-557ACC42F32A}">
      <dgm:prSet phldrT="[Text]"/>
      <dgm:spPr/>
      <dgm:t>
        <a:bodyPr/>
        <a:lstStyle/>
        <a:p>
          <a:r>
            <a:rPr lang="en-US" dirty="0" smtClean="0"/>
            <a:t>Request new LINK card at the FCRC (PM 22-01-01-d) if</a:t>
          </a:r>
          <a:endParaRPr lang="en-US" dirty="0"/>
        </a:p>
      </dgm:t>
    </dgm:pt>
    <dgm:pt modelId="{9CC3ED24-916E-4397-A38B-FB258A3AA50B}" type="parTrans" cxnId="{D3AA1560-1D78-4698-8945-A67A84848160}">
      <dgm:prSet/>
      <dgm:spPr/>
      <dgm:t>
        <a:bodyPr/>
        <a:lstStyle/>
        <a:p>
          <a:endParaRPr lang="en-US"/>
        </a:p>
      </dgm:t>
    </dgm:pt>
    <dgm:pt modelId="{515B10B1-9CED-4121-8124-83B475EC3EC8}" type="sibTrans" cxnId="{D3AA1560-1D78-4698-8945-A67A84848160}">
      <dgm:prSet/>
      <dgm:spPr/>
      <dgm:t>
        <a:bodyPr/>
        <a:lstStyle/>
        <a:p>
          <a:endParaRPr lang="en-US"/>
        </a:p>
      </dgm:t>
    </dgm:pt>
    <dgm:pt modelId="{8D051274-CF3B-4AC8-A1C9-D052486C1D71}">
      <dgm:prSet phldrT="[Text]"/>
      <dgm:spPr/>
      <dgm:t>
        <a:bodyPr/>
        <a:lstStyle/>
        <a:p>
          <a:r>
            <a:rPr lang="en-US" dirty="0" smtClean="0"/>
            <a:t>Never share card or PIN</a:t>
          </a:r>
          <a:endParaRPr lang="en-US" dirty="0"/>
        </a:p>
      </dgm:t>
    </dgm:pt>
    <dgm:pt modelId="{A10871EE-4C9D-4325-AF34-8B4509269CE1}" type="parTrans" cxnId="{7630780B-D988-467F-8E6C-B8C76C82C12B}">
      <dgm:prSet/>
      <dgm:spPr/>
      <dgm:t>
        <a:bodyPr/>
        <a:lstStyle/>
        <a:p>
          <a:endParaRPr lang="en-US"/>
        </a:p>
      </dgm:t>
    </dgm:pt>
    <dgm:pt modelId="{96E59A09-93D4-46A5-8B32-8F17DE311930}" type="sibTrans" cxnId="{7630780B-D988-467F-8E6C-B8C76C82C12B}">
      <dgm:prSet/>
      <dgm:spPr/>
      <dgm:t>
        <a:bodyPr/>
        <a:lstStyle/>
        <a:p>
          <a:endParaRPr lang="en-US"/>
        </a:p>
      </dgm:t>
    </dgm:pt>
    <dgm:pt modelId="{B2FB8BF1-9E6C-4736-AE1E-B7143A2F9359}">
      <dgm:prSet phldrT="[Text]"/>
      <dgm:spPr/>
      <dgm:t>
        <a:bodyPr/>
        <a:lstStyle/>
        <a:p>
          <a:r>
            <a:rPr lang="en-US" dirty="0" smtClean="0"/>
            <a:t>Know process to replace skimmed SNAP</a:t>
          </a:r>
          <a:endParaRPr lang="en-US" dirty="0"/>
        </a:p>
      </dgm:t>
    </dgm:pt>
    <dgm:pt modelId="{1CAB2A15-DFA0-4AFC-A348-38ADDB4211AE}" type="parTrans" cxnId="{81D7A7F2-2EFC-4582-99BF-9FBE819DD7AB}">
      <dgm:prSet/>
      <dgm:spPr/>
      <dgm:t>
        <a:bodyPr/>
        <a:lstStyle/>
        <a:p>
          <a:endParaRPr lang="en-US"/>
        </a:p>
      </dgm:t>
    </dgm:pt>
    <dgm:pt modelId="{0EDEE917-2298-40DB-BCAB-B6463AF2D76B}" type="sibTrans" cxnId="{81D7A7F2-2EFC-4582-99BF-9FBE819DD7AB}">
      <dgm:prSet/>
      <dgm:spPr/>
      <dgm:t>
        <a:bodyPr/>
        <a:lstStyle/>
        <a:p>
          <a:endParaRPr lang="en-US"/>
        </a:p>
      </dgm:t>
    </dgm:pt>
    <dgm:pt modelId="{37DAEFA5-6922-458E-82ED-A7262B9B54D2}">
      <dgm:prSet/>
      <dgm:spPr/>
      <dgm:t>
        <a:bodyPr/>
        <a:lstStyle/>
        <a:p>
          <a:r>
            <a:rPr lang="en-US" dirty="0" smtClean="0"/>
            <a:t>Never received card or set up PIN</a:t>
          </a:r>
        </a:p>
      </dgm:t>
    </dgm:pt>
    <dgm:pt modelId="{C111CAC4-EEDD-4298-9832-23D128872EBA}" type="parTrans" cxnId="{CEA482E8-5005-4F77-BD59-0A26171CC924}">
      <dgm:prSet/>
      <dgm:spPr/>
      <dgm:t>
        <a:bodyPr/>
        <a:lstStyle/>
        <a:p>
          <a:endParaRPr lang="en-US"/>
        </a:p>
      </dgm:t>
    </dgm:pt>
    <dgm:pt modelId="{83B88695-E182-4003-80BE-6F7B611D8A7F}" type="sibTrans" cxnId="{CEA482E8-5005-4F77-BD59-0A26171CC924}">
      <dgm:prSet/>
      <dgm:spPr/>
      <dgm:t>
        <a:bodyPr/>
        <a:lstStyle/>
        <a:p>
          <a:endParaRPr lang="en-US"/>
        </a:p>
      </dgm:t>
    </dgm:pt>
    <dgm:pt modelId="{F900F6E8-C321-4456-BD63-725D84BB235F}">
      <dgm:prSet/>
      <dgm:spPr/>
      <dgm:t>
        <a:bodyPr/>
        <a:lstStyle/>
        <a:p>
          <a:r>
            <a:rPr lang="en-US" dirty="0" smtClean="0"/>
            <a:t>Homeless and using FCRC as their address</a:t>
          </a:r>
        </a:p>
      </dgm:t>
    </dgm:pt>
    <dgm:pt modelId="{79C6D4E2-CA81-4F9F-9A5F-6FF10745CE35}" type="parTrans" cxnId="{9D42C6B1-F4D6-45B4-84F6-6258EC9C368E}">
      <dgm:prSet/>
      <dgm:spPr/>
      <dgm:t>
        <a:bodyPr/>
        <a:lstStyle/>
        <a:p>
          <a:endParaRPr lang="en-US"/>
        </a:p>
      </dgm:t>
    </dgm:pt>
    <dgm:pt modelId="{B67D67E7-F9E6-4739-A57B-097547C19369}" type="sibTrans" cxnId="{9D42C6B1-F4D6-45B4-84F6-6258EC9C368E}">
      <dgm:prSet/>
      <dgm:spPr/>
      <dgm:t>
        <a:bodyPr/>
        <a:lstStyle/>
        <a:p>
          <a:endParaRPr lang="en-US"/>
        </a:p>
      </dgm:t>
    </dgm:pt>
    <dgm:pt modelId="{79DD93B6-C2BD-4762-B3A7-51BE2216F471}">
      <dgm:prSet/>
      <dgm:spPr/>
      <dgm:t>
        <a:bodyPr/>
        <a:lstStyle/>
        <a:p>
          <a:r>
            <a:rPr lang="en-US" dirty="0" smtClean="0"/>
            <a:t>Has an approved representative</a:t>
          </a:r>
        </a:p>
      </dgm:t>
    </dgm:pt>
    <dgm:pt modelId="{73CACE03-47BF-4964-9946-8EF7E7DCA543}" type="parTrans" cxnId="{4B2FDEE2-18E4-416B-AC00-739925E2E2F0}">
      <dgm:prSet/>
      <dgm:spPr/>
      <dgm:t>
        <a:bodyPr/>
        <a:lstStyle/>
        <a:p>
          <a:endParaRPr lang="en-US"/>
        </a:p>
      </dgm:t>
    </dgm:pt>
    <dgm:pt modelId="{A3241073-79C9-4EC1-8FF9-F11E60A0FEFA}" type="sibTrans" cxnId="{4B2FDEE2-18E4-416B-AC00-739925E2E2F0}">
      <dgm:prSet/>
      <dgm:spPr/>
      <dgm:t>
        <a:bodyPr/>
        <a:lstStyle/>
        <a:p>
          <a:endParaRPr lang="en-US"/>
        </a:p>
      </dgm:t>
    </dgm:pt>
    <dgm:pt modelId="{0EB819DA-3F22-4322-B24D-A90DC2B400B9}">
      <dgm:prSet/>
      <dgm:spPr/>
      <dgm:t>
        <a:bodyPr/>
        <a:lstStyle/>
        <a:p>
          <a:r>
            <a:rPr lang="en-US" dirty="0" smtClean="0"/>
            <a:t>Has no SSN</a:t>
          </a:r>
        </a:p>
      </dgm:t>
    </dgm:pt>
    <dgm:pt modelId="{6C61B6C9-5B00-490D-BD83-4A670A2F77EC}" type="parTrans" cxnId="{9B0C082D-4941-4A94-B696-3D23FB94B984}">
      <dgm:prSet/>
      <dgm:spPr/>
      <dgm:t>
        <a:bodyPr/>
        <a:lstStyle/>
        <a:p>
          <a:endParaRPr lang="en-US"/>
        </a:p>
      </dgm:t>
    </dgm:pt>
    <dgm:pt modelId="{4C0B8034-2BFA-4DFA-A716-67C195764D73}" type="sibTrans" cxnId="{9B0C082D-4941-4A94-B696-3D23FB94B984}">
      <dgm:prSet/>
      <dgm:spPr/>
      <dgm:t>
        <a:bodyPr/>
        <a:lstStyle/>
        <a:p>
          <a:endParaRPr lang="en-US"/>
        </a:p>
      </dgm:t>
    </dgm:pt>
    <dgm:pt modelId="{30BDAE07-088B-4C9C-B44A-9543F1896B04}">
      <dgm:prSet/>
      <dgm:spPr/>
      <dgm:t>
        <a:bodyPr/>
        <a:lstStyle/>
        <a:p>
          <a:r>
            <a:rPr lang="en-US" dirty="0" smtClean="0"/>
            <a:t>Card destroyed in disaster (not theft)</a:t>
          </a:r>
        </a:p>
      </dgm:t>
    </dgm:pt>
    <dgm:pt modelId="{E486CC19-44B9-4438-B669-0523DD36F7D8}" type="parTrans" cxnId="{E342FF72-EC90-45BE-8214-FECBD36946D6}">
      <dgm:prSet/>
      <dgm:spPr/>
      <dgm:t>
        <a:bodyPr/>
        <a:lstStyle/>
        <a:p>
          <a:endParaRPr lang="en-US"/>
        </a:p>
      </dgm:t>
    </dgm:pt>
    <dgm:pt modelId="{3754DAB1-2032-4619-A797-67E992F3700C}" type="sibTrans" cxnId="{E342FF72-EC90-45BE-8214-FECBD36946D6}">
      <dgm:prSet/>
      <dgm:spPr/>
      <dgm:t>
        <a:bodyPr/>
        <a:lstStyle/>
        <a:p>
          <a:endParaRPr lang="en-US"/>
        </a:p>
      </dgm:t>
    </dgm:pt>
    <dgm:pt modelId="{451F59FC-D6A4-4755-AFCB-5433C0C71A01}">
      <dgm:prSet/>
      <dgm:spPr/>
      <dgm:t>
        <a:bodyPr/>
        <a:lstStyle/>
        <a:p>
          <a:r>
            <a:rPr lang="en-US" dirty="0" smtClean="0"/>
            <a:t>Not eligible for SNAP Restaurant Meals</a:t>
          </a:r>
        </a:p>
      </dgm:t>
    </dgm:pt>
    <dgm:pt modelId="{4B4977EE-48D0-4828-BD80-B19B6E9CED91}" type="parTrans" cxnId="{7D485B9B-F8EB-4553-9EBF-47831CAC3E17}">
      <dgm:prSet/>
      <dgm:spPr/>
      <dgm:t>
        <a:bodyPr/>
        <a:lstStyle/>
        <a:p>
          <a:endParaRPr lang="en-US"/>
        </a:p>
      </dgm:t>
    </dgm:pt>
    <dgm:pt modelId="{B43E24C2-E840-4721-8624-72600187C155}" type="sibTrans" cxnId="{7D485B9B-F8EB-4553-9EBF-47831CAC3E17}">
      <dgm:prSet/>
      <dgm:spPr/>
      <dgm:t>
        <a:bodyPr/>
        <a:lstStyle/>
        <a:p>
          <a:endParaRPr lang="en-US"/>
        </a:p>
      </dgm:t>
    </dgm:pt>
    <dgm:pt modelId="{1CDC225F-8086-4C7B-8FC9-3D82F0847A95}">
      <dgm:prSet/>
      <dgm:spPr/>
      <dgm:t>
        <a:bodyPr/>
        <a:lstStyle/>
        <a:p>
          <a:r>
            <a:rPr lang="en-US" dirty="0" smtClean="0"/>
            <a:t>Ensure DHS has properly identified client as one of the qualifying categories.</a:t>
          </a:r>
        </a:p>
      </dgm:t>
    </dgm:pt>
    <dgm:pt modelId="{3458B07F-534B-4A93-B6A4-362A1C544A8F}" type="parTrans" cxnId="{1515C867-D9A8-4914-BF57-C429F11CE534}">
      <dgm:prSet/>
      <dgm:spPr/>
      <dgm:t>
        <a:bodyPr/>
        <a:lstStyle/>
        <a:p>
          <a:endParaRPr lang="en-US"/>
        </a:p>
      </dgm:t>
    </dgm:pt>
    <dgm:pt modelId="{51BB08B3-5868-4F6A-BEBC-CA7A2AA32B7C}" type="sibTrans" cxnId="{1515C867-D9A8-4914-BF57-C429F11CE534}">
      <dgm:prSet/>
      <dgm:spPr/>
      <dgm:t>
        <a:bodyPr/>
        <a:lstStyle/>
        <a:p>
          <a:endParaRPr lang="en-US"/>
        </a:p>
      </dgm:t>
    </dgm:pt>
    <dgm:pt modelId="{CD8A8C8D-74E0-468D-B276-3DB1ACB21838}">
      <dgm:prSet/>
      <dgm:spPr/>
      <dgm:t>
        <a:bodyPr/>
        <a:lstStyle/>
        <a:p>
          <a:r>
            <a:rPr lang="en-US" dirty="0" smtClean="0"/>
            <a:t>Confirm SNAP Restaurant Meals eligibility via MMC</a:t>
          </a:r>
        </a:p>
      </dgm:t>
    </dgm:pt>
    <dgm:pt modelId="{F60F1028-C4F4-492E-A346-EB71B5260A20}" type="parTrans" cxnId="{F0EAA12A-471B-44FA-86E8-FAA61EB37C1D}">
      <dgm:prSet/>
      <dgm:spPr/>
      <dgm:t>
        <a:bodyPr/>
        <a:lstStyle/>
        <a:p>
          <a:endParaRPr lang="en-US"/>
        </a:p>
      </dgm:t>
    </dgm:pt>
    <dgm:pt modelId="{D3189FDC-6312-4C11-942D-3A1B5E36A030}" type="sibTrans" cxnId="{F0EAA12A-471B-44FA-86E8-FAA61EB37C1D}">
      <dgm:prSet/>
      <dgm:spPr/>
      <dgm:t>
        <a:bodyPr/>
        <a:lstStyle/>
        <a:p>
          <a:endParaRPr lang="en-US"/>
        </a:p>
      </dgm:t>
    </dgm:pt>
    <dgm:pt modelId="{50B95639-C435-49D1-8425-F2334F718324}">
      <dgm:prSet/>
      <dgm:spPr/>
      <dgm:t>
        <a:bodyPr/>
        <a:lstStyle/>
        <a:p>
          <a:r>
            <a:rPr lang="en-US" dirty="0" smtClean="0"/>
            <a:t>Ensure client knows where they can use their SNAP benefits</a:t>
          </a:r>
        </a:p>
      </dgm:t>
    </dgm:pt>
    <dgm:pt modelId="{8F7F48BB-45D1-4289-8BB0-CB4EB3201077}" type="parTrans" cxnId="{06A310F9-1A38-4DDF-8BF6-9BD2B284921F}">
      <dgm:prSet/>
      <dgm:spPr/>
      <dgm:t>
        <a:bodyPr/>
        <a:lstStyle/>
        <a:p>
          <a:endParaRPr lang="en-US"/>
        </a:p>
      </dgm:t>
    </dgm:pt>
    <dgm:pt modelId="{14A50DBD-199E-46B6-A8D3-87A6B8DCA4E8}" type="sibTrans" cxnId="{06A310F9-1A38-4DDF-8BF6-9BD2B284921F}">
      <dgm:prSet/>
      <dgm:spPr/>
      <dgm:t>
        <a:bodyPr/>
        <a:lstStyle/>
        <a:p>
          <a:endParaRPr lang="en-US"/>
        </a:p>
      </dgm:t>
    </dgm:pt>
    <dgm:pt modelId="{CE78DB4C-454F-48F6-BEF1-7D5D57957D66}" type="pres">
      <dgm:prSet presAssocID="{9D981F71-4803-4376-8B4C-39CC4FA24235}" presName="Name0" presStyleCnt="0">
        <dgm:presLayoutVars>
          <dgm:dir/>
          <dgm:animLvl val="lvl"/>
          <dgm:resizeHandles val="exact"/>
        </dgm:presLayoutVars>
      </dgm:prSet>
      <dgm:spPr/>
      <dgm:t>
        <a:bodyPr/>
        <a:lstStyle/>
        <a:p>
          <a:endParaRPr lang="en-US"/>
        </a:p>
      </dgm:t>
    </dgm:pt>
    <dgm:pt modelId="{5FAC56C0-F226-4381-86DA-EE21F29DA61E}" type="pres">
      <dgm:prSet presAssocID="{98D68348-8649-4829-A24C-3A6C3EC322D0}" presName="linNode" presStyleCnt="0"/>
      <dgm:spPr/>
    </dgm:pt>
    <dgm:pt modelId="{4FFFFD86-A380-4433-8626-ACD4019293F3}" type="pres">
      <dgm:prSet presAssocID="{98D68348-8649-4829-A24C-3A6C3EC322D0}" presName="parTx" presStyleLbl="revTx" presStyleIdx="0" presStyleCnt="3">
        <dgm:presLayoutVars>
          <dgm:chMax val="1"/>
          <dgm:bulletEnabled val="1"/>
        </dgm:presLayoutVars>
      </dgm:prSet>
      <dgm:spPr/>
      <dgm:t>
        <a:bodyPr/>
        <a:lstStyle/>
        <a:p>
          <a:endParaRPr lang="en-US"/>
        </a:p>
      </dgm:t>
    </dgm:pt>
    <dgm:pt modelId="{75704CB8-FFF5-4A5A-A226-4ADF276716A0}" type="pres">
      <dgm:prSet presAssocID="{98D68348-8649-4829-A24C-3A6C3EC322D0}" presName="bracket" presStyleLbl="parChTrans1D1" presStyleIdx="0" presStyleCnt="3"/>
      <dgm:spPr/>
    </dgm:pt>
    <dgm:pt modelId="{A732A12A-EA99-41FD-91D9-15C9437F7921}" type="pres">
      <dgm:prSet presAssocID="{98D68348-8649-4829-A24C-3A6C3EC322D0}" presName="spH" presStyleCnt="0"/>
      <dgm:spPr/>
    </dgm:pt>
    <dgm:pt modelId="{9389665A-7E9A-4845-837D-3CAB00B6BBDA}" type="pres">
      <dgm:prSet presAssocID="{98D68348-8649-4829-A24C-3A6C3EC322D0}" presName="desTx" presStyleLbl="node1" presStyleIdx="0" presStyleCnt="3">
        <dgm:presLayoutVars>
          <dgm:bulletEnabled val="1"/>
        </dgm:presLayoutVars>
      </dgm:prSet>
      <dgm:spPr/>
      <dgm:t>
        <a:bodyPr/>
        <a:lstStyle/>
        <a:p>
          <a:endParaRPr lang="en-US"/>
        </a:p>
      </dgm:t>
    </dgm:pt>
    <dgm:pt modelId="{15540B8A-3BEF-40A1-9063-5B0C3E50A686}" type="pres">
      <dgm:prSet presAssocID="{853570DD-C043-4229-A677-32E4F655B97F}" presName="spV" presStyleCnt="0"/>
      <dgm:spPr/>
    </dgm:pt>
    <dgm:pt modelId="{8C2CC9C4-B064-43BF-9F30-E3C48B1CC63C}" type="pres">
      <dgm:prSet presAssocID="{3FC60F53-D018-43FB-BE2A-EE4B2292C5CC}" presName="linNode" presStyleCnt="0"/>
      <dgm:spPr/>
    </dgm:pt>
    <dgm:pt modelId="{BD67BD18-41D1-403E-9C15-A2C69DD9A14C}" type="pres">
      <dgm:prSet presAssocID="{3FC60F53-D018-43FB-BE2A-EE4B2292C5CC}" presName="parTx" presStyleLbl="revTx" presStyleIdx="1" presStyleCnt="3">
        <dgm:presLayoutVars>
          <dgm:chMax val="1"/>
          <dgm:bulletEnabled val="1"/>
        </dgm:presLayoutVars>
      </dgm:prSet>
      <dgm:spPr/>
      <dgm:t>
        <a:bodyPr/>
        <a:lstStyle/>
        <a:p>
          <a:endParaRPr lang="en-US"/>
        </a:p>
      </dgm:t>
    </dgm:pt>
    <dgm:pt modelId="{0EBECBCF-2DC2-459C-B637-9BD1EE2FBEB6}" type="pres">
      <dgm:prSet presAssocID="{3FC60F53-D018-43FB-BE2A-EE4B2292C5CC}" presName="bracket" presStyleLbl="parChTrans1D1" presStyleIdx="1" presStyleCnt="3"/>
      <dgm:spPr/>
    </dgm:pt>
    <dgm:pt modelId="{C72D88E2-7AF9-4C93-B063-97E3407D264B}" type="pres">
      <dgm:prSet presAssocID="{3FC60F53-D018-43FB-BE2A-EE4B2292C5CC}" presName="spH" presStyleCnt="0"/>
      <dgm:spPr/>
    </dgm:pt>
    <dgm:pt modelId="{419E84CA-7472-4A34-822A-7FC36C667770}" type="pres">
      <dgm:prSet presAssocID="{3FC60F53-D018-43FB-BE2A-EE4B2292C5CC}" presName="desTx" presStyleLbl="node1" presStyleIdx="1" presStyleCnt="3">
        <dgm:presLayoutVars>
          <dgm:bulletEnabled val="1"/>
        </dgm:presLayoutVars>
      </dgm:prSet>
      <dgm:spPr/>
      <dgm:t>
        <a:bodyPr/>
        <a:lstStyle/>
        <a:p>
          <a:endParaRPr lang="en-US"/>
        </a:p>
      </dgm:t>
    </dgm:pt>
    <dgm:pt modelId="{672F7A62-45C9-4EDA-BC43-C9428C55B519}" type="pres">
      <dgm:prSet presAssocID="{6C9029A4-419F-4DA8-83E3-33F3A268A4BB}" presName="spV" presStyleCnt="0"/>
      <dgm:spPr/>
    </dgm:pt>
    <dgm:pt modelId="{A6462EEF-FB2A-4615-8957-D124CE277F82}" type="pres">
      <dgm:prSet presAssocID="{451F59FC-D6A4-4755-AFCB-5433C0C71A01}" presName="linNode" presStyleCnt="0"/>
      <dgm:spPr/>
    </dgm:pt>
    <dgm:pt modelId="{2E7BFFBD-9FF8-4BC6-84B4-CC404855A987}" type="pres">
      <dgm:prSet presAssocID="{451F59FC-D6A4-4755-AFCB-5433C0C71A01}" presName="parTx" presStyleLbl="revTx" presStyleIdx="2" presStyleCnt="3">
        <dgm:presLayoutVars>
          <dgm:chMax val="1"/>
          <dgm:bulletEnabled val="1"/>
        </dgm:presLayoutVars>
      </dgm:prSet>
      <dgm:spPr/>
      <dgm:t>
        <a:bodyPr/>
        <a:lstStyle/>
        <a:p>
          <a:endParaRPr lang="en-US"/>
        </a:p>
      </dgm:t>
    </dgm:pt>
    <dgm:pt modelId="{692D86B9-8FDD-43A7-9F24-6CF4CFD9FC4B}" type="pres">
      <dgm:prSet presAssocID="{451F59FC-D6A4-4755-AFCB-5433C0C71A01}" presName="bracket" presStyleLbl="parChTrans1D1" presStyleIdx="2" presStyleCnt="3"/>
      <dgm:spPr/>
    </dgm:pt>
    <dgm:pt modelId="{2CCCA2DD-F5A0-422E-AB22-B75F96D0C659}" type="pres">
      <dgm:prSet presAssocID="{451F59FC-D6A4-4755-AFCB-5433C0C71A01}" presName="spH" presStyleCnt="0"/>
      <dgm:spPr/>
    </dgm:pt>
    <dgm:pt modelId="{071D07C1-5976-45FD-8EC9-3D506483DC10}" type="pres">
      <dgm:prSet presAssocID="{451F59FC-D6A4-4755-AFCB-5433C0C71A01}" presName="desTx" presStyleLbl="node1" presStyleIdx="2" presStyleCnt="3">
        <dgm:presLayoutVars>
          <dgm:bulletEnabled val="1"/>
        </dgm:presLayoutVars>
      </dgm:prSet>
      <dgm:spPr/>
      <dgm:t>
        <a:bodyPr/>
        <a:lstStyle/>
        <a:p>
          <a:endParaRPr lang="en-US"/>
        </a:p>
      </dgm:t>
    </dgm:pt>
  </dgm:ptLst>
  <dgm:cxnLst>
    <dgm:cxn modelId="{81D7A7F2-2EFC-4582-99BF-9FBE819DD7AB}" srcId="{98D68348-8649-4829-A24C-3A6C3EC322D0}" destId="{B2FB8BF1-9E6C-4736-AE1E-B7143A2F9359}" srcOrd="2" destOrd="0" parTransId="{1CAB2A15-DFA0-4AFC-A348-38ADDB4211AE}" sibTransId="{0EDEE917-2298-40DB-BCAB-B6463AF2D76B}"/>
    <dgm:cxn modelId="{F0EAA12A-471B-44FA-86E8-FAA61EB37C1D}" srcId="{451F59FC-D6A4-4755-AFCB-5433C0C71A01}" destId="{CD8A8C8D-74E0-468D-B276-3DB1ACB21838}" srcOrd="1" destOrd="0" parTransId="{F60F1028-C4F4-492E-A346-EB71B5260A20}" sibTransId="{D3189FDC-6312-4C11-942D-3A1B5E36A030}"/>
    <dgm:cxn modelId="{A7E654D8-54B5-49F4-8342-54BF47BF9DEA}" srcId="{9D981F71-4803-4376-8B4C-39CC4FA24235}" destId="{98D68348-8649-4829-A24C-3A6C3EC322D0}" srcOrd="0" destOrd="0" parTransId="{D8D8C545-AA4B-4787-834D-17B5ABA19BDC}" sibTransId="{853570DD-C043-4229-A677-32E4F655B97F}"/>
    <dgm:cxn modelId="{D935DE51-FA48-42FA-9D85-5F8A6EB5A774}" type="presOf" srcId="{98D68348-8649-4829-A24C-3A6C3EC322D0}" destId="{4FFFFD86-A380-4433-8626-ACD4019293F3}" srcOrd="0" destOrd="0" presId="urn:diagrams.loki3.com/BracketList"/>
    <dgm:cxn modelId="{8887AF5D-E73A-4A3C-BF8C-E40055490816}" type="presOf" srcId="{0EB819DA-3F22-4322-B24D-A90DC2B400B9}" destId="{419E84CA-7472-4A34-822A-7FC36C667770}" srcOrd="0" destOrd="4" presId="urn:diagrams.loki3.com/BracketList"/>
    <dgm:cxn modelId="{CEA482E8-5005-4F77-BD59-0A26171CC924}" srcId="{3655A38B-D653-47DB-B595-557ACC42F32A}" destId="{37DAEFA5-6922-458E-82ED-A7262B9B54D2}" srcOrd="0" destOrd="0" parTransId="{C111CAC4-EEDD-4298-9832-23D128872EBA}" sibTransId="{83B88695-E182-4003-80BE-6F7B611D8A7F}"/>
    <dgm:cxn modelId="{406B2BAA-DE04-4E41-AE46-B55F1C7F9C77}" srcId="{9D981F71-4803-4376-8B4C-39CC4FA24235}" destId="{3FC60F53-D018-43FB-BE2A-EE4B2292C5CC}" srcOrd="1" destOrd="0" parTransId="{58DBDD4E-66DA-481D-9849-F711EF022C52}" sibTransId="{6C9029A4-419F-4DA8-83E3-33F3A268A4BB}"/>
    <dgm:cxn modelId="{69EBB4B4-28BC-416A-8E18-8FA885A1DEB3}" type="presOf" srcId="{30BDAE07-088B-4C9C-B44A-9543F1896B04}" destId="{419E84CA-7472-4A34-822A-7FC36C667770}" srcOrd="0" destOrd="5" presId="urn:diagrams.loki3.com/BracketList"/>
    <dgm:cxn modelId="{12670BB4-4C2F-4AA9-8D2B-D5A5ECA57B5A}" type="presOf" srcId="{F900F6E8-C321-4456-BD63-725D84BB235F}" destId="{419E84CA-7472-4A34-822A-7FC36C667770}" srcOrd="0" destOrd="2" presId="urn:diagrams.loki3.com/BracketList"/>
    <dgm:cxn modelId="{7630780B-D988-467F-8E6C-B8C76C82C12B}" srcId="{98D68348-8649-4829-A24C-3A6C3EC322D0}" destId="{8D051274-CF3B-4AC8-A1C9-D052486C1D71}" srcOrd="1" destOrd="0" parTransId="{A10871EE-4C9D-4325-AF34-8B4509269CE1}" sibTransId="{96E59A09-93D4-46A5-8B32-8F17DE311930}"/>
    <dgm:cxn modelId="{E342FF72-EC90-45BE-8214-FECBD36946D6}" srcId="{3655A38B-D653-47DB-B595-557ACC42F32A}" destId="{30BDAE07-088B-4C9C-B44A-9543F1896B04}" srcOrd="4" destOrd="0" parTransId="{E486CC19-44B9-4438-B669-0523DD36F7D8}" sibTransId="{3754DAB1-2032-4619-A797-67E992F3700C}"/>
    <dgm:cxn modelId="{CCD25705-4562-405D-8B9C-1381DD916CF2}" type="presOf" srcId="{9D981F71-4803-4376-8B4C-39CC4FA24235}" destId="{CE78DB4C-454F-48F6-BEF1-7D5D57957D66}" srcOrd="0" destOrd="0" presId="urn:diagrams.loki3.com/BracketList"/>
    <dgm:cxn modelId="{DF07D7BA-C50C-42DC-93A3-8EAA50D190AC}" type="presOf" srcId="{79DD93B6-C2BD-4762-B3A7-51BE2216F471}" destId="{419E84CA-7472-4A34-822A-7FC36C667770}" srcOrd="0" destOrd="3" presId="urn:diagrams.loki3.com/BracketList"/>
    <dgm:cxn modelId="{BBBD2482-7A8E-4112-899D-721649DEAE1F}" type="presOf" srcId="{8D051274-CF3B-4AC8-A1C9-D052486C1D71}" destId="{9389665A-7E9A-4845-837D-3CAB00B6BBDA}" srcOrd="0" destOrd="1" presId="urn:diagrams.loki3.com/BracketList"/>
    <dgm:cxn modelId="{68953094-E781-43F6-BBC3-54729DAE3B21}" type="presOf" srcId="{B2FB8BF1-9E6C-4736-AE1E-B7143A2F9359}" destId="{9389665A-7E9A-4845-837D-3CAB00B6BBDA}" srcOrd="0" destOrd="2" presId="urn:diagrams.loki3.com/BracketList"/>
    <dgm:cxn modelId="{CC733DD3-CDE6-4FAF-95BA-4E0903397E5B}" type="presOf" srcId="{451F59FC-D6A4-4755-AFCB-5433C0C71A01}" destId="{2E7BFFBD-9FF8-4BC6-84B4-CC404855A987}" srcOrd="0" destOrd="0" presId="urn:diagrams.loki3.com/BracketList"/>
    <dgm:cxn modelId="{2844A9B4-601A-49E4-86DF-F65C054FB259}" type="presOf" srcId="{1CDC225F-8086-4C7B-8FC9-3D82F0847A95}" destId="{071D07C1-5976-45FD-8EC9-3D506483DC10}" srcOrd="0" destOrd="0" presId="urn:diagrams.loki3.com/BracketList"/>
    <dgm:cxn modelId="{4153CEDB-D100-44C6-8858-7E87A6BE992D}" type="presOf" srcId="{CD8A8C8D-74E0-468D-B276-3DB1ACB21838}" destId="{071D07C1-5976-45FD-8EC9-3D506483DC10}" srcOrd="0" destOrd="1" presId="urn:diagrams.loki3.com/BracketList"/>
    <dgm:cxn modelId="{9D42C6B1-F4D6-45B4-84F6-6258EC9C368E}" srcId="{3655A38B-D653-47DB-B595-557ACC42F32A}" destId="{F900F6E8-C321-4456-BD63-725D84BB235F}" srcOrd="1" destOrd="0" parTransId="{79C6D4E2-CA81-4F9F-9A5F-6FF10745CE35}" sibTransId="{B67D67E7-F9E6-4739-A57B-097547C19369}"/>
    <dgm:cxn modelId="{7D485B9B-F8EB-4553-9EBF-47831CAC3E17}" srcId="{9D981F71-4803-4376-8B4C-39CC4FA24235}" destId="{451F59FC-D6A4-4755-AFCB-5433C0C71A01}" srcOrd="2" destOrd="0" parTransId="{4B4977EE-48D0-4828-BD80-B19B6E9CED91}" sibTransId="{B43E24C2-E840-4721-8624-72600187C155}"/>
    <dgm:cxn modelId="{BFD48DDE-1F18-425A-9A4D-D8E94C9EF3F7}" type="presOf" srcId="{3655A38B-D653-47DB-B595-557ACC42F32A}" destId="{419E84CA-7472-4A34-822A-7FC36C667770}" srcOrd="0" destOrd="0" presId="urn:diagrams.loki3.com/BracketList"/>
    <dgm:cxn modelId="{815B2F3F-CB8C-457D-BDC1-A7D0764C0280}" type="presOf" srcId="{4EE8F70E-53DA-4F7F-8EBA-E01A837E7FD7}" destId="{9389665A-7E9A-4845-837D-3CAB00B6BBDA}" srcOrd="0" destOrd="0" presId="urn:diagrams.loki3.com/BracketList"/>
    <dgm:cxn modelId="{A5940642-0439-4D51-B9BA-64AC0DDD7631}" srcId="{98D68348-8649-4829-A24C-3A6C3EC322D0}" destId="{4EE8F70E-53DA-4F7F-8EBA-E01A837E7FD7}" srcOrd="0" destOrd="0" parTransId="{03ED9369-5000-4389-B3B4-C5F89A8EAFCA}" sibTransId="{A9C487C2-2FA4-4073-A978-A8E52FAA3725}"/>
    <dgm:cxn modelId="{9B0C082D-4941-4A94-B696-3D23FB94B984}" srcId="{3655A38B-D653-47DB-B595-557ACC42F32A}" destId="{0EB819DA-3F22-4322-B24D-A90DC2B400B9}" srcOrd="3" destOrd="0" parTransId="{6C61B6C9-5B00-490D-BD83-4A670A2F77EC}" sibTransId="{4C0B8034-2BFA-4DFA-A716-67C195764D73}"/>
    <dgm:cxn modelId="{1515C867-D9A8-4914-BF57-C429F11CE534}" srcId="{451F59FC-D6A4-4755-AFCB-5433C0C71A01}" destId="{1CDC225F-8086-4C7B-8FC9-3D82F0847A95}" srcOrd="0" destOrd="0" parTransId="{3458B07F-534B-4A93-B6A4-362A1C544A8F}" sibTransId="{51BB08B3-5868-4F6A-BEBC-CA7A2AA32B7C}"/>
    <dgm:cxn modelId="{D3AA1560-1D78-4698-8945-A67A84848160}" srcId="{3FC60F53-D018-43FB-BE2A-EE4B2292C5CC}" destId="{3655A38B-D653-47DB-B595-557ACC42F32A}" srcOrd="0" destOrd="0" parTransId="{9CC3ED24-916E-4397-A38B-FB258A3AA50B}" sibTransId="{515B10B1-9CED-4121-8124-83B475EC3EC8}"/>
    <dgm:cxn modelId="{6E55C04C-A3BB-428B-9096-AEB847E62756}" type="presOf" srcId="{50B95639-C435-49D1-8425-F2334F718324}" destId="{071D07C1-5976-45FD-8EC9-3D506483DC10}" srcOrd="0" destOrd="2" presId="urn:diagrams.loki3.com/BracketList"/>
    <dgm:cxn modelId="{4B2FDEE2-18E4-416B-AC00-739925E2E2F0}" srcId="{3655A38B-D653-47DB-B595-557ACC42F32A}" destId="{79DD93B6-C2BD-4762-B3A7-51BE2216F471}" srcOrd="2" destOrd="0" parTransId="{73CACE03-47BF-4964-9946-8EF7E7DCA543}" sibTransId="{A3241073-79C9-4EC1-8FF9-F11E60A0FEFA}"/>
    <dgm:cxn modelId="{91DE7983-EE7D-4E35-AC0E-F06D15547913}" type="presOf" srcId="{3FC60F53-D018-43FB-BE2A-EE4B2292C5CC}" destId="{BD67BD18-41D1-403E-9C15-A2C69DD9A14C}" srcOrd="0" destOrd="0" presId="urn:diagrams.loki3.com/BracketList"/>
    <dgm:cxn modelId="{2F2A6104-E962-4878-AE6C-FEA498C33D46}" type="presOf" srcId="{37DAEFA5-6922-458E-82ED-A7262B9B54D2}" destId="{419E84CA-7472-4A34-822A-7FC36C667770}" srcOrd="0" destOrd="1" presId="urn:diagrams.loki3.com/BracketList"/>
    <dgm:cxn modelId="{06A310F9-1A38-4DDF-8BF6-9BD2B284921F}" srcId="{451F59FC-D6A4-4755-AFCB-5433C0C71A01}" destId="{50B95639-C435-49D1-8425-F2334F718324}" srcOrd="2" destOrd="0" parTransId="{8F7F48BB-45D1-4289-8BB0-CB4EB3201077}" sibTransId="{14A50DBD-199E-46B6-A8D3-87A6B8DCA4E8}"/>
    <dgm:cxn modelId="{A56D4893-393D-48CC-A1F3-0A8BD8596A35}" type="presParOf" srcId="{CE78DB4C-454F-48F6-BEF1-7D5D57957D66}" destId="{5FAC56C0-F226-4381-86DA-EE21F29DA61E}" srcOrd="0" destOrd="0" presId="urn:diagrams.loki3.com/BracketList"/>
    <dgm:cxn modelId="{726899A5-2544-45BF-8C0A-34E7F403C5EA}" type="presParOf" srcId="{5FAC56C0-F226-4381-86DA-EE21F29DA61E}" destId="{4FFFFD86-A380-4433-8626-ACD4019293F3}" srcOrd="0" destOrd="0" presId="urn:diagrams.loki3.com/BracketList"/>
    <dgm:cxn modelId="{9309239E-ACA4-4C07-A16C-F96874BD0883}" type="presParOf" srcId="{5FAC56C0-F226-4381-86DA-EE21F29DA61E}" destId="{75704CB8-FFF5-4A5A-A226-4ADF276716A0}" srcOrd="1" destOrd="0" presId="urn:diagrams.loki3.com/BracketList"/>
    <dgm:cxn modelId="{93195CCB-BCF3-4949-B147-52B995ECDEC8}" type="presParOf" srcId="{5FAC56C0-F226-4381-86DA-EE21F29DA61E}" destId="{A732A12A-EA99-41FD-91D9-15C9437F7921}" srcOrd="2" destOrd="0" presId="urn:diagrams.loki3.com/BracketList"/>
    <dgm:cxn modelId="{7A83513E-29C3-4E5A-9231-9A3BA63CB308}" type="presParOf" srcId="{5FAC56C0-F226-4381-86DA-EE21F29DA61E}" destId="{9389665A-7E9A-4845-837D-3CAB00B6BBDA}" srcOrd="3" destOrd="0" presId="urn:diagrams.loki3.com/BracketList"/>
    <dgm:cxn modelId="{102CE743-9D3B-4DB8-8558-ED823EFB0B7A}" type="presParOf" srcId="{CE78DB4C-454F-48F6-BEF1-7D5D57957D66}" destId="{15540B8A-3BEF-40A1-9063-5B0C3E50A686}" srcOrd="1" destOrd="0" presId="urn:diagrams.loki3.com/BracketList"/>
    <dgm:cxn modelId="{378AB91D-5E4E-4B80-915F-9AF2C0500133}" type="presParOf" srcId="{CE78DB4C-454F-48F6-BEF1-7D5D57957D66}" destId="{8C2CC9C4-B064-43BF-9F30-E3C48B1CC63C}" srcOrd="2" destOrd="0" presId="urn:diagrams.loki3.com/BracketList"/>
    <dgm:cxn modelId="{CE2C52FE-18D8-4D23-8EC6-48536E0374F0}" type="presParOf" srcId="{8C2CC9C4-B064-43BF-9F30-E3C48B1CC63C}" destId="{BD67BD18-41D1-403E-9C15-A2C69DD9A14C}" srcOrd="0" destOrd="0" presId="urn:diagrams.loki3.com/BracketList"/>
    <dgm:cxn modelId="{8BDBE08C-F3DF-4C74-B381-BA5221BF0F95}" type="presParOf" srcId="{8C2CC9C4-B064-43BF-9F30-E3C48B1CC63C}" destId="{0EBECBCF-2DC2-459C-B637-9BD1EE2FBEB6}" srcOrd="1" destOrd="0" presId="urn:diagrams.loki3.com/BracketList"/>
    <dgm:cxn modelId="{E92A03CC-6B7A-4CB0-A35E-8F3D1F97D2D3}" type="presParOf" srcId="{8C2CC9C4-B064-43BF-9F30-E3C48B1CC63C}" destId="{C72D88E2-7AF9-4C93-B063-97E3407D264B}" srcOrd="2" destOrd="0" presId="urn:diagrams.loki3.com/BracketList"/>
    <dgm:cxn modelId="{292126F3-665D-4E7E-B9D6-75DBF15A9272}" type="presParOf" srcId="{8C2CC9C4-B064-43BF-9F30-E3C48B1CC63C}" destId="{419E84CA-7472-4A34-822A-7FC36C667770}" srcOrd="3" destOrd="0" presId="urn:diagrams.loki3.com/BracketList"/>
    <dgm:cxn modelId="{F42BDF24-C813-4F46-B795-2626EF9A6404}" type="presParOf" srcId="{CE78DB4C-454F-48F6-BEF1-7D5D57957D66}" destId="{672F7A62-45C9-4EDA-BC43-C9428C55B519}" srcOrd="3" destOrd="0" presId="urn:diagrams.loki3.com/BracketList"/>
    <dgm:cxn modelId="{59C80BE1-CF05-463A-A4A9-86A3A0EE52C4}" type="presParOf" srcId="{CE78DB4C-454F-48F6-BEF1-7D5D57957D66}" destId="{A6462EEF-FB2A-4615-8957-D124CE277F82}" srcOrd="4" destOrd="0" presId="urn:diagrams.loki3.com/BracketList"/>
    <dgm:cxn modelId="{F12CBC0C-3175-4876-A7D8-FECE367EA548}" type="presParOf" srcId="{A6462EEF-FB2A-4615-8957-D124CE277F82}" destId="{2E7BFFBD-9FF8-4BC6-84B4-CC404855A987}" srcOrd="0" destOrd="0" presId="urn:diagrams.loki3.com/BracketList"/>
    <dgm:cxn modelId="{43FD6AAA-02C9-4AF1-91B5-9980A351F6BB}" type="presParOf" srcId="{A6462EEF-FB2A-4615-8957-D124CE277F82}" destId="{692D86B9-8FDD-43A7-9F24-6CF4CFD9FC4B}" srcOrd="1" destOrd="0" presId="urn:diagrams.loki3.com/BracketList"/>
    <dgm:cxn modelId="{0F9C4A84-CA8F-4A31-AA99-1E1C2805C311}" type="presParOf" srcId="{A6462EEF-FB2A-4615-8957-D124CE277F82}" destId="{2CCCA2DD-F5A0-422E-AB22-B75F96D0C659}" srcOrd="2" destOrd="0" presId="urn:diagrams.loki3.com/BracketList"/>
    <dgm:cxn modelId="{4D6F110F-70E5-4299-BFDA-0A1842D797A5}" type="presParOf" srcId="{A6462EEF-FB2A-4615-8957-D124CE277F82}" destId="{071D07C1-5976-45FD-8EC9-3D506483DC10}"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CB5F345-DE70-48B4-BC15-377C32CA2AA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4B55633-3A4F-4DA6-8E99-19C39F95CEE6}">
      <dgm:prSet phldrT="[Text]"/>
      <dgm:spPr>
        <a:solidFill>
          <a:schemeClr val="bg1">
            <a:lumMod val="75000"/>
          </a:schemeClr>
        </a:solidFill>
        <a:ln>
          <a:solidFill>
            <a:schemeClr val="tx1"/>
          </a:solidFill>
        </a:ln>
      </dgm:spPr>
      <dgm:t>
        <a:bodyPr/>
        <a:lstStyle/>
        <a:p>
          <a:r>
            <a:rPr lang="en-US" dirty="0" smtClean="0">
              <a:solidFill>
                <a:srgbClr val="000000"/>
              </a:solidFill>
            </a:rPr>
            <a:t>Do not receive notice</a:t>
          </a:r>
          <a:endParaRPr lang="en-US" dirty="0">
            <a:solidFill>
              <a:srgbClr val="000000"/>
            </a:solidFill>
          </a:endParaRPr>
        </a:p>
      </dgm:t>
    </dgm:pt>
    <dgm:pt modelId="{FCCF814E-3ABD-47B7-B749-CEDE7B1F571B}" type="parTrans" cxnId="{3C9F0669-7361-4C7F-A2BE-CAA41250F541}">
      <dgm:prSet/>
      <dgm:spPr/>
      <dgm:t>
        <a:bodyPr/>
        <a:lstStyle/>
        <a:p>
          <a:endParaRPr lang="en-US"/>
        </a:p>
      </dgm:t>
    </dgm:pt>
    <dgm:pt modelId="{2452B4B1-3E5A-44C5-8F26-A80CB4431E82}" type="sibTrans" cxnId="{3C9F0669-7361-4C7F-A2BE-CAA41250F541}">
      <dgm:prSet/>
      <dgm:spPr/>
      <dgm:t>
        <a:bodyPr/>
        <a:lstStyle/>
        <a:p>
          <a:endParaRPr lang="en-US"/>
        </a:p>
      </dgm:t>
    </dgm:pt>
    <dgm:pt modelId="{1909FFB5-7839-4F45-9908-91BEC39B334F}">
      <dgm:prSet phldrT="[Text]"/>
      <dgm:spPr>
        <a:solidFill>
          <a:schemeClr val="bg1">
            <a:lumMod val="75000"/>
          </a:schemeClr>
        </a:solidFill>
        <a:ln>
          <a:solidFill>
            <a:schemeClr val="tx1"/>
          </a:solidFill>
        </a:ln>
      </dgm:spPr>
      <dgm:t>
        <a:bodyPr/>
        <a:lstStyle/>
        <a:p>
          <a:r>
            <a:rPr lang="en-US" dirty="0" smtClean="0">
              <a:solidFill>
                <a:srgbClr val="000000"/>
              </a:solidFill>
            </a:rPr>
            <a:t>Do not understand notice</a:t>
          </a:r>
          <a:endParaRPr lang="en-US" dirty="0">
            <a:solidFill>
              <a:srgbClr val="000000"/>
            </a:solidFill>
          </a:endParaRPr>
        </a:p>
      </dgm:t>
    </dgm:pt>
    <dgm:pt modelId="{41DBE39B-F5FF-41A8-935F-8C998F34F552}" type="parTrans" cxnId="{D3AACFEE-19F9-417E-99C9-C9FAEC9E1EEB}">
      <dgm:prSet/>
      <dgm:spPr/>
      <dgm:t>
        <a:bodyPr/>
        <a:lstStyle/>
        <a:p>
          <a:endParaRPr lang="en-US"/>
        </a:p>
      </dgm:t>
    </dgm:pt>
    <dgm:pt modelId="{D0E38982-1D47-4A18-84E5-9FADA13D00E9}" type="sibTrans" cxnId="{D3AACFEE-19F9-417E-99C9-C9FAEC9E1EEB}">
      <dgm:prSet/>
      <dgm:spPr/>
      <dgm:t>
        <a:bodyPr/>
        <a:lstStyle/>
        <a:p>
          <a:endParaRPr lang="en-US"/>
        </a:p>
      </dgm:t>
    </dgm:pt>
    <dgm:pt modelId="{CC548AA3-66D9-4D05-8C5A-D859BA793C79}">
      <dgm:prSet phldrT="[Text]"/>
      <dgm:spPr>
        <a:solidFill>
          <a:schemeClr val="bg1">
            <a:lumMod val="75000"/>
          </a:schemeClr>
        </a:solidFill>
        <a:ln>
          <a:solidFill>
            <a:schemeClr val="tx1"/>
          </a:solidFill>
        </a:ln>
      </dgm:spPr>
      <dgm:t>
        <a:bodyPr/>
        <a:lstStyle/>
        <a:p>
          <a:r>
            <a:rPr lang="en-US" dirty="0" smtClean="0">
              <a:solidFill>
                <a:srgbClr val="000000"/>
              </a:solidFill>
            </a:rPr>
            <a:t>All of the same problems described above!</a:t>
          </a:r>
          <a:endParaRPr lang="en-US" dirty="0">
            <a:solidFill>
              <a:srgbClr val="000000"/>
            </a:solidFill>
          </a:endParaRPr>
        </a:p>
      </dgm:t>
    </dgm:pt>
    <dgm:pt modelId="{A4590CD5-13BA-4F8D-99A8-A8FFBA3F79D5}" type="parTrans" cxnId="{52EA8469-6CD2-4DD6-8D49-A8876B437C07}">
      <dgm:prSet/>
      <dgm:spPr/>
      <dgm:t>
        <a:bodyPr/>
        <a:lstStyle/>
        <a:p>
          <a:endParaRPr lang="en-US"/>
        </a:p>
      </dgm:t>
    </dgm:pt>
    <dgm:pt modelId="{862D4BA3-B399-454F-A435-9801C03F19DD}" type="sibTrans" cxnId="{52EA8469-6CD2-4DD6-8D49-A8876B437C07}">
      <dgm:prSet/>
      <dgm:spPr/>
      <dgm:t>
        <a:bodyPr/>
        <a:lstStyle/>
        <a:p>
          <a:endParaRPr lang="en-US"/>
        </a:p>
      </dgm:t>
    </dgm:pt>
    <dgm:pt modelId="{2EDFB542-4B68-4530-8455-2C1577F4D7E1}" type="pres">
      <dgm:prSet presAssocID="{6CB5F345-DE70-48B4-BC15-377C32CA2AA6}" presName="diagram" presStyleCnt="0">
        <dgm:presLayoutVars>
          <dgm:dir/>
          <dgm:resizeHandles val="exact"/>
        </dgm:presLayoutVars>
      </dgm:prSet>
      <dgm:spPr/>
      <dgm:t>
        <a:bodyPr/>
        <a:lstStyle/>
        <a:p>
          <a:endParaRPr lang="en-US"/>
        </a:p>
      </dgm:t>
    </dgm:pt>
    <dgm:pt modelId="{13F71FAA-54DD-4319-B359-0A5D0F210054}" type="pres">
      <dgm:prSet presAssocID="{44B55633-3A4F-4DA6-8E99-19C39F95CEE6}" presName="node" presStyleLbl="node1" presStyleIdx="0" presStyleCnt="3">
        <dgm:presLayoutVars>
          <dgm:bulletEnabled val="1"/>
        </dgm:presLayoutVars>
      </dgm:prSet>
      <dgm:spPr/>
      <dgm:t>
        <a:bodyPr/>
        <a:lstStyle/>
        <a:p>
          <a:endParaRPr lang="en-US"/>
        </a:p>
      </dgm:t>
    </dgm:pt>
    <dgm:pt modelId="{9135ECAB-7F68-4BA9-A28C-83183782AD03}" type="pres">
      <dgm:prSet presAssocID="{2452B4B1-3E5A-44C5-8F26-A80CB4431E82}" presName="sibTrans" presStyleCnt="0"/>
      <dgm:spPr/>
    </dgm:pt>
    <dgm:pt modelId="{D44C0059-8892-4C14-AE1F-E59157D9316B}" type="pres">
      <dgm:prSet presAssocID="{1909FFB5-7839-4F45-9908-91BEC39B334F}" presName="node" presStyleLbl="node1" presStyleIdx="1" presStyleCnt="3">
        <dgm:presLayoutVars>
          <dgm:bulletEnabled val="1"/>
        </dgm:presLayoutVars>
      </dgm:prSet>
      <dgm:spPr/>
      <dgm:t>
        <a:bodyPr/>
        <a:lstStyle/>
        <a:p>
          <a:endParaRPr lang="en-US"/>
        </a:p>
      </dgm:t>
    </dgm:pt>
    <dgm:pt modelId="{AE9FC75C-04C5-4614-B5B8-724722F95563}" type="pres">
      <dgm:prSet presAssocID="{D0E38982-1D47-4A18-84E5-9FADA13D00E9}" presName="sibTrans" presStyleCnt="0"/>
      <dgm:spPr/>
    </dgm:pt>
    <dgm:pt modelId="{BC624A85-BBCC-48BA-858B-FCF44A1396B4}" type="pres">
      <dgm:prSet presAssocID="{CC548AA3-66D9-4D05-8C5A-D859BA793C79}" presName="node" presStyleLbl="node1" presStyleIdx="2" presStyleCnt="3">
        <dgm:presLayoutVars>
          <dgm:bulletEnabled val="1"/>
        </dgm:presLayoutVars>
      </dgm:prSet>
      <dgm:spPr/>
      <dgm:t>
        <a:bodyPr/>
        <a:lstStyle/>
        <a:p>
          <a:endParaRPr lang="en-US"/>
        </a:p>
      </dgm:t>
    </dgm:pt>
  </dgm:ptLst>
  <dgm:cxnLst>
    <dgm:cxn modelId="{52EA8469-6CD2-4DD6-8D49-A8876B437C07}" srcId="{6CB5F345-DE70-48B4-BC15-377C32CA2AA6}" destId="{CC548AA3-66D9-4D05-8C5A-D859BA793C79}" srcOrd="2" destOrd="0" parTransId="{A4590CD5-13BA-4F8D-99A8-A8FFBA3F79D5}" sibTransId="{862D4BA3-B399-454F-A435-9801C03F19DD}"/>
    <dgm:cxn modelId="{D3AACFEE-19F9-417E-99C9-C9FAEC9E1EEB}" srcId="{6CB5F345-DE70-48B4-BC15-377C32CA2AA6}" destId="{1909FFB5-7839-4F45-9908-91BEC39B334F}" srcOrd="1" destOrd="0" parTransId="{41DBE39B-F5FF-41A8-935F-8C998F34F552}" sibTransId="{D0E38982-1D47-4A18-84E5-9FADA13D00E9}"/>
    <dgm:cxn modelId="{FA241AD4-A0FB-4132-90A0-795AB02C4B48}" type="presOf" srcId="{44B55633-3A4F-4DA6-8E99-19C39F95CEE6}" destId="{13F71FAA-54DD-4319-B359-0A5D0F210054}" srcOrd="0" destOrd="0" presId="urn:microsoft.com/office/officeart/2005/8/layout/default"/>
    <dgm:cxn modelId="{3C9F0669-7361-4C7F-A2BE-CAA41250F541}" srcId="{6CB5F345-DE70-48B4-BC15-377C32CA2AA6}" destId="{44B55633-3A4F-4DA6-8E99-19C39F95CEE6}" srcOrd="0" destOrd="0" parTransId="{FCCF814E-3ABD-47B7-B749-CEDE7B1F571B}" sibTransId="{2452B4B1-3E5A-44C5-8F26-A80CB4431E82}"/>
    <dgm:cxn modelId="{A0803BAB-71EE-46C7-8311-56A41532BB5D}" type="presOf" srcId="{1909FFB5-7839-4F45-9908-91BEC39B334F}" destId="{D44C0059-8892-4C14-AE1F-E59157D9316B}" srcOrd="0" destOrd="0" presId="urn:microsoft.com/office/officeart/2005/8/layout/default"/>
    <dgm:cxn modelId="{30B9D95B-3E97-48AF-B29A-707585C2A310}" type="presOf" srcId="{CC548AA3-66D9-4D05-8C5A-D859BA793C79}" destId="{BC624A85-BBCC-48BA-858B-FCF44A1396B4}" srcOrd="0" destOrd="0" presId="urn:microsoft.com/office/officeart/2005/8/layout/default"/>
    <dgm:cxn modelId="{042E62E8-C1FC-4FC6-BE68-F6D698CEDD27}" type="presOf" srcId="{6CB5F345-DE70-48B4-BC15-377C32CA2AA6}" destId="{2EDFB542-4B68-4530-8455-2C1577F4D7E1}" srcOrd="0" destOrd="0" presId="urn:microsoft.com/office/officeart/2005/8/layout/default"/>
    <dgm:cxn modelId="{75A1B962-984F-455F-8F7B-BB97D87C4C6D}" type="presParOf" srcId="{2EDFB542-4B68-4530-8455-2C1577F4D7E1}" destId="{13F71FAA-54DD-4319-B359-0A5D0F210054}" srcOrd="0" destOrd="0" presId="urn:microsoft.com/office/officeart/2005/8/layout/default"/>
    <dgm:cxn modelId="{641DEE7C-B51B-46AD-8514-280B14B7F236}" type="presParOf" srcId="{2EDFB542-4B68-4530-8455-2C1577F4D7E1}" destId="{9135ECAB-7F68-4BA9-A28C-83183782AD03}" srcOrd="1" destOrd="0" presId="urn:microsoft.com/office/officeart/2005/8/layout/default"/>
    <dgm:cxn modelId="{BFF132AD-F7A5-4977-AB77-131822C4662C}" type="presParOf" srcId="{2EDFB542-4B68-4530-8455-2C1577F4D7E1}" destId="{D44C0059-8892-4C14-AE1F-E59157D9316B}" srcOrd="2" destOrd="0" presId="urn:microsoft.com/office/officeart/2005/8/layout/default"/>
    <dgm:cxn modelId="{CFD3D046-AFF6-4F6E-A391-F850ED36A1B2}" type="presParOf" srcId="{2EDFB542-4B68-4530-8455-2C1577F4D7E1}" destId="{AE9FC75C-04C5-4614-B5B8-724722F95563}" srcOrd="3" destOrd="0" presId="urn:microsoft.com/office/officeart/2005/8/layout/default"/>
    <dgm:cxn modelId="{D1FEF51D-3D83-4A18-A35A-350D21FAD44E}" type="presParOf" srcId="{2EDFB542-4B68-4530-8455-2C1577F4D7E1}" destId="{BC624A85-BBCC-48BA-858B-FCF44A1396B4}" srcOrd="4"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717AC99-8B9B-4F8E-8169-E7196C78DFC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8003D3B-EAE6-4E87-996B-715FDDD87C70}">
      <dgm:prSet phldrT="[Text]"/>
      <dgm:spPr/>
      <dgm:t>
        <a:bodyPr/>
        <a:lstStyle/>
        <a:p>
          <a:r>
            <a:rPr lang="en-US" dirty="0" smtClean="0"/>
            <a:t>Ex Parte Medicaid Renewals</a:t>
          </a:r>
          <a:endParaRPr lang="en-US" dirty="0"/>
        </a:p>
      </dgm:t>
    </dgm:pt>
    <dgm:pt modelId="{F6D99B69-7D61-490B-8D2B-49717777410D}" type="parTrans" cxnId="{BF6E76A5-5D7F-4785-B82D-EA90BC0E4778}">
      <dgm:prSet/>
      <dgm:spPr/>
      <dgm:t>
        <a:bodyPr/>
        <a:lstStyle/>
        <a:p>
          <a:endParaRPr lang="en-US"/>
        </a:p>
      </dgm:t>
    </dgm:pt>
    <dgm:pt modelId="{8A8954C0-3B84-4EFF-BC86-CACB6D3722D9}" type="sibTrans" cxnId="{BF6E76A5-5D7F-4785-B82D-EA90BC0E4778}">
      <dgm:prSet/>
      <dgm:spPr/>
      <dgm:t>
        <a:bodyPr/>
        <a:lstStyle/>
        <a:p>
          <a:endParaRPr lang="en-US"/>
        </a:p>
      </dgm:t>
    </dgm:pt>
    <dgm:pt modelId="{F9117BE3-D9E2-4466-A83B-400AB01CF57B}">
      <dgm:prSet phldrT="[Text]"/>
      <dgm:spPr/>
      <dgm:t>
        <a:bodyPr/>
        <a:lstStyle/>
        <a:p>
          <a:r>
            <a:rPr lang="en-US" dirty="0" smtClean="0"/>
            <a:t>Re-opening SNAP cases with late verifications</a:t>
          </a:r>
          <a:endParaRPr lang="en-US" dirty="0"/>
        </a:p>
      </dgm:t>
    </dgm:pt>
    <dgm:pt modelId="{9B4E94FC-8371-4D7F-91CF-76E3C042CD0B}" type="parTrans" cxnId="{CD83E843-03DB-4838-B932-4CEE92FBD523}">
      <dgm:prSet/>
      <dgm:spPr/>
      <dgm:t>
        <a:bodyPr/>
        <a:lstStyle/>
        <a:p>
          <a:endParaRPr lang="en-US"/>
        </a:p>
      </dgm:t>
    </dgm:pt>
    <dgm:pt modelId="{4563BDB4-49D4-411F-9EF0-D331847FC839}" type="sibTrans" cxnId="{CD83E843-03DB-4838-B932-4CEE92FBD523}">
      <dgm:prSet/>
      <dgm:spPr/>
      <dgm:t>
        <a:bodyPr/>
        <a:lstStyle/>
        <a:p>
          <a:endParaRPr lang="en-US"/>
        </a:p>
      </dgm:t>
    </dgm:pt>
    <dgm:pt modelId="{82EE2CE2-106E-4F66-A778-C7C744143006}">
      <dgm:prSet phldrT="[Text]"/>
      <dgm:spPr/>
      <dgm:t>
        <a:bodyPr/>
        <a:lstStyle/>
        <a:p>
          <a:r>
            <a:rPr lang="en-US" dirty="0" smtClean="0"/>
            <a:t>12 month eligibility for postpartum mothers</a:t>
          </a:r>
          <a:endParaRPr lang="en-US" dirty="0"/>
        </a:p>
      </dgm:t>
    </dgm:pt>
    <dgm:pt modelId="{60EEAA9C-85C0-4E28-9A1E-4586EC4306F5}" type="parTrans" cxnId="{771A332C-55D4-45AB-84AD-34FF8E4D04CB}">
      <dgm:prSet/>
      <dgm:spPr/>
      <dgm:t>
        <a:bodyPr/>
        <a:lstStyle/>
        <a:p>
          <a:endParaRPr lang="en-US"/>
        </a:p>
      </dgm:t>
    </dgm:pt>
    <dgm:pt modelId="{060BFBA9-8E2F-4ADE-975A-9BEED0AC22E4}" type="sibTrans" cxnId="{771A332C-55D4-45AB-84AD-34FF8E4D04CB}">
      <dgm:prSet/>
      <dgm:spPr/>
      <dgm:t>
        <a:bodyPr/>
        <a:lstStyle/>
        <a:p>
          <a:endParaRPr lang="en-US"/>
        </a:p>
      </dgm:t>
    </dgm:pt>
    <dgm:pt modelId="{9873BAF6-1A0E-4740-8A6D-86435F171CBE}">
      <dgm:prSet phldrT="[Text]"/>
      <dgm:spPr/>
      <dgm:t>
        <a:bodyPr/>
        <a:lstStyle/>
        <a:p>
          <a:r>
            <a:rPr lang="en-US" b="0" i="0" dirty="0" smtClean="0"/>
            <a:t>SNAP Elderly and/or Disabled Simplified Redetermination Project</a:t>
          </a:r>
          <a:endParaRPr lang="en-US" dirty="0"/>
        </a:p>
      </dgm:t>
    </dgm:pt>
    <dgm:pt modelId="{FEC48EBC-D0C9-424A-B96B-75115CD78276}" type="parTrans" cxnId="{C8348D14-F8CD-4B7C-B21C-01A68DE05D06}">
      <dgm:prSet/>
      <dgm:spPr/>
      <dgm:t>
        <a:bodyPr/>
        <a:lstStyle/>
        <a:p>
          <a:endParaRPr lang="en-US"/>
        </a:p>
      </dgm:t>
    </dgm:pt>
    <dgm:pt modelId="{357C6DF3-9610-4D92-B7CD-57A24470B2DA}" type="sibTrans" cxnId="{C8348D14-F8CD-4B7C-B21C-01A68DE05D06}">
      <dgm:prSet/>
      <dgm:spPr/>
      <dgm:t>
        <a:bodyPr/>
        <a:lstStyle/>
        <a:p>
          <a:endParaRPr lang="en-US"/>
        </a:p>
      </dgm:t>
    </dgm:pt>
    <dgm:pt modelId="{3D46A72B-5D92-4810-BEB4-B0324413B823}" type="pres">
      <dgm:prSet presAssocID="{E717AC99-8B9B-4F8E-8169-E7196C78DFC9}" presName="linear" presStyleCnt="0">
        <dgm:presLayoutVars>
          <dgm:dir/>
          <dgm:animLvl val="lvl"/>
          <dgm:resizeHandles val="exact"/>
        </dgm:presLayoutVars>
      </dgm:prSet>
      <dgm:spPr/>
      <dgm:t>
        <a:bodyPr/>
        <a:lstStyle/>
        <a:p>
          <a:endParaRPr lang="en-US"/>
        </a:p>
      </dgm:t>
    </dgm:pt>
    <dgm:pt modelId="{9469F7EA-294A-41B2-ACB7-316D618D0210}" type="pres">
      <dgm:prSet presAssocID="{28003D3B-EAE6-4E87-996B-715FDDD87C70}" presName="parentLin" presStyleCnt="0"/>
      <dgm:spPr/>
    </dgm:pt>
    <dgm:pt modelId="{CE22E37C-404E-4542-A127-13AE57926799}" type="pres">
      <dgm:prSet presAssocID="{28003D3B-EAE6-4E87-996B-715FDDD87C70}" presName="parentLeftMargin" presStyleLbl="node1" presStyleIdx="0" presStyleCnt="4"/>
      <dgm:spPr/>
      <dgm:t>
        <a:bodyPr/>
        <a:lstStyle/>
        <a:p>
          <a:endParaRPr lang="en-US"/>
        </a:p>
      </dgm:t>
    </dgm:pt>
    <dgm:pt modelId="{B436098B-52BA-479F-BCD9-6845929EBDC3}" type="pres">
      <dgm:prSet presAssocID="{28003D3B-EAE6-4E87-996B-715FDDD87C70}" presName="parentText" presStyleLbl="node1" presStyleIdx="0" presStyleCnt="4">
        <dgm:presLayoutVars>
          <dgm:chMax val="0"/>
          <dgm:bulletEnabled val="1"/>
        </dgm:presLayoutVars>
      </dgm:prSet>
      <dgm:spPr/>
      <dgm:t>
        <a:bodyPr/>
        <a:lstStyle/>
        <a:p>
          <a:endParaRPr lang="en-US"/>
        </a:p>
      </dgm:t>
    </dgm:pt>
    <dgm:pt modelId="{6AE68C87-17C5-42C0-9706-6D3598D71867}" type="pres">
      <dgm:prSet presAssocID="{28003D3B-EAE6-4E87-996B-715FDDD87C70}" presName="negativeSpace" presStyleCnt="0"/>
      <dgm:spPr/>
    </dgm:pt>
    <dgm:pt modelId="{E544693A-E49F-437F-A1FD-BCBABD1AC23C}" type="pres">
      <dgm:prSet presAssocID="{28003D3B-EAE6-4E87-996B-715FDDD87C70}" presName="childText" presStyleLbl="conFgAcc1" presStyleIdx="0" presStyleCnt="4">
        <dgm:presLayoutVars>
          <dgm:bulletEnabled val="1"/>
        </dgm:presLayoutVars>
      </dgm:prSet>
      <dgm:spPr/>
    </dgm:pt>
    <dgm:pt modelId="{43FD7C18-86F6-4CD5-BD44-1F2EAF6B138A}" type="pres">
      <dgm:prSet presAssocID="{8A8954C0-3B84-4EFF-BC86-CACB6D3722D9}" presName="spaceBetweenRectangles" presStyleCnt="0"/>
      <dgm:spPr/>
    </dgm:pt>
    <dgm:pt modelId="{3C7A4D78-3C2E-4CE6-9838-28999F6BA582}" type="pres">
      <dgm:prSet presAssocID="{F9117BE3-D9E2-4466-A83B-400AB01CF57B}" presName="parentLin" presStyleCnt="0"/>
      <dgm:spPr/>
    </dgm:pt>
    <dgm:pt modelId="{9C02F2F4-A851-4D8D-9852-0A700A1CEE65}" type="pres">
      <dgm:prSet presAssocID="{F9117BE3-D9E2-4466-A83B-400AB01CF57B}" presName="parentLeftMargin" presStyleLbl="node1" presStyleIdx="0" presStyleCnt="4"/>
      <dgm:spPr/>
      <dgm:t>
        <a:bodyPr/>
        <a:lstStyle/>
        <a:p>
          <a:endParaRPr lang="en-US"/>
        </a:p>
      </dgm:t>
    </dgm:pt>
    <dgm:pt modelId="{80D6CD12-E592-4DA5-845A-818991C17E36}" type="pres">
      <dgm:prSet presAssocID="{F9117BE3-D9E2-4466-A83B-400AB01CF57B}" presName="parentText" presStyleLbl="node1" presStyleIdx="1" presStyleCnt="4">
        <dgm:presLayoutVars>
          <dgm:chMax val="0"/>
          <dgm:bulletEnabled val="1"/>
        </dgm:presLayoutVars>
      </dgm:prSet>
      <dgm:spPr/>
      <dgm:t>
        <a:bodyPr/>
        <a:lstStyle/>
        <a:p>
          <a:endParaRPr lang="en-US"/>
        </a:p>
      </dgm:t>
    </dgm:pt>
    <dgm:pt modelId="{C3E7F68F-2B10-4DCD-9A1C-AD5749D8D55A}" type="pres">
      <dgm:prSet presAssocID="{F9117BE3-D9E2-4466-A83B-400AB01CF57B}" presName="negativeSpace" presStyleCnt="0"/>
      <dgm:spPr/>
    </dgm:pt>
    <dgm:pt modelId="{F83557FD-47AB-46C9-86C0-3AF5669C9038}" type="pres">
      <dgm:prSet presAssocID="{F9117BE3-D9E2-4466-A83B-400AB01CF57B}" presName="childText" presStyleLbl="conFgAcc1" presStyleIdx="1" presStyleCnt="4">
        <dgm:presLayoutVars>
          <dgm:bulletEnabled val="1"/>
        </dgm:presLayoutVars>
      </dgm:prSet>
      <dgm:spPr/>
    </dgm:pt>
    <dgm:pt modelId="{094A4A29-2A5D-40FB-873A-2EF2AD1F8FE2}" type="pres">
      <dgm:prSet presAssocID="{4563BDB4-49D4-411F-9EF0-D331847FC839}" presName="spaceBetweenRectangles" presStyleCnt="0"/>
      <dgm:spPr/>
    </dgm:pt>
    <dgm:pt modelId="{099A3AF3-A9AB-4DB2-BAA7-67D764E7CB15}" type="pres">
      <dgm:prSet presAssocID="{82EE2CE2-106E-4F66-A778-C7C744143006}" presName="parentLin" presStyleCnt="0"/>
      <dgm:spPr/>
    </dgm:pt>
    <dgm:pt modelId="{0B9255E6-1CF3-4100-96A7-3D84B3BA694B}" type="pres">
      <dgm:prSet presAssocID="{82EE2CE2-106E-4F66-A778-C7C744143006}" presName="parentLeftMargin" presStyleLbl="node1" presStyleIdx="1" presStyleCnt="4"/>
      <dgm:spPr/>
      <dgm:t>
        <a:bodyPr/>
        <a:lstStyle/>
        <a:p>
          <a:endParaRPr lang="en-US"/>
        </a:p>
      </dgm:t>
    </dgm:pt>
    <dgm:pt modelId="{56A06894-B556-4083-A71B-3559CE98A944}" type="pres">
      <dgm:prSet presAssocID="{82EE2CE2-106E-4F66-A778-C7C744143006}" presName="parentText" presStyleLbl="node1" presStyleIdx="2" presStyleCnt="4">
        <dgm:presLayoutVars>
          <dgm:chMax val="0"/>
          <dgm:bulletEnabled val="1"/>
        </dgm:presLayoutVars>
      </dgm:prSet>
      <dgm:spPr/>
      <dgm:t>
        <a:bodyPr/>
        <a:lstStyle/>
        <a:p>
          <a:endParaRPr lang="en-US"/>
        </a:p>
      </dgm:t>
    </dgm:pt>
    <dgm:pt modelId="{B0D2A25D-711E-495A-820D-CDF558267207}" type="pres">
      <dgm:prSet presAssocID="{82EE2CE2-106E-4F66-A778-C7C744143006}" presName="negativeSpace" presStyleCnt="0"/>
      <dgm:spPr/>
    </dgm:pt>
    <dgm:pt modelId="{CDCC5BD6-AB55-494F-8660-475AB95AF7DC}" type="pres">
      <dgm:prSet presAssocID="{82EE2CE2-106E-4F66-A778-C7C744143006}" presName="childText" presStyleLbl="conFgAcc1" presStyleIdx="2" presStyleCnt="4">
        <dgm:presLayoutVars>
          <dgm:bulletEnabled val="1"/>
        </dgm:presLayoutVars>
      </dgm:prSet>
      <dgm:spPr/>
    </dgm:pt>
    <dgm:pt modelId="{05D7CD13-EC85-4220-9BA9-963B4DE2BC9B}" type="pres">
      <dgm:prSet presAssocID="{060BFBA9-8E2F-4ADE-975A-9BEED0AC22E4}" presName="spaceBetweenRectangles" presStyleCnt="0"/>
      <dgm:spPr/>
    </dgm:pt>
    <dgm:pt modelId="{5C487AE7-7223-4377-910D-15CFFFE82051}" type="pres">
      <dgm:prSet presAssocID="{9873BAF6-1A0E-4740-8A6D-86435F171CBE}" presName="parentLin" presStyleCnt="0"/>
      <dgm:spPr/>
    </dgm:pt>
    <dgm:pt modelId="{17C38724-594F-4222-8029-68B1AFAFCF3C}" type="pres">
      <dgm:prSet presAssocID="{9873BAF6-1A0E-4740-8A6D-86435F171CBE}" presName="parentLeftMargin" presStyleLbl="node1" presStyleIdx="2" presStyleCnt="4"/>
      <dgm:spPr/>
      <dgm:t>
        <a:bodyPr/>
        <a:lstStyle/>
        <a:p>
          <a:endParaRPr lang="en-US"/>
        </a:p>
      </dgm:t>
    </dgm:pt>
    <dgm:pt modelId="{1B9F4CFE-AA3A-4F95-9AFD-B3F3B97A7177}" type="pres">
      <dgm:prSet presAssocID="{9873BAF6-1A0E-4740-8A6D-86435F171CBE}" presName="parentText" presStyleLbl="node1" presStyleIdx="3" presStyleCnt="4">
        <dgm:presLayoutVars>
          <dgm:chMax val="0"/>
          <dgm:bulletEnabled val="1"/>
        </dgm:presLayoutVars>
      </dgm:prSet>
      <dgm:spPr/>
      <dgm:t>
        <a:bodyPr/>
        <a:lstStyle/>
        <a:p>
          <a:endParaRPr lang="en-US"/>
        </a:p>
      </dgm:t>
    </dgm:pt>
    <dgm:pt modelId="{9B3CEC1B-F60B-4453-9417-D8CACB33F117}" type="pres">
      <dgm:prSet presAssocID="{9873BAF6-1A0E-4740-8A6D-86435F171CBE}" presName="negativeSpace" presStyleCnt="0"/>
      <dgm:spPr/>
    </dgm:pt>
    <dgm:pt modelId="{68E082F3-73F4-45A6-894D-11513C0FEC4C}" type="pres">
      <dgm:prSet presAssocID="{9873BAF6-1A0E-4740-8A6D-86435F171CBE}" presName="childText" presStyleLbl="conFgAcc1" presStyleIdx="3" presStyleCnt="4">
        <dgm:presLayoutVars>
          <dgm:bulletEnabled val="1"/>
        </dgm:presLayoutVars>
      </dgm:prSet>
      <dgm:spPr/>
    </dgm:pt>
  </dgm:ptLst>
  <dgm:cxnLst>
    <dgm:cxn modelId="{BF6E76A5-5D7F-4785-B82D-EA90BC0E4778}" srcId="{E717AC99-8B9B-4F8E-8169-E7196C78DFC9}" destId="{28003D3B-EAE6-4E87-996B-715FDDD87C70}" srcOrd="0" destOrd="0" parTransId="{F6D99B69-7D61-490B-8D2B-49717777410D}" sibTransId="{8A8954C0-3B84-4EFF-BC86-CACB6D3722D9}"/>
    <dgm:cxn modelId="{F3861579-BE43-4F0B-91D0-ACFC38173764}" type="presOf" srcId="{9873BAF6-1A0E-4740-8A6D-86435F171CBE}" destId="{17C38724-594F-4222-8029-68B1AFAFCF3C}" srcOrd="0" destOrd="0" presId="urn:microsoft.com/office/officeart/2005/8/layout/list1"/>
    <dgm:cxn modelId="{29742D84-A0B9-44E7-BD09-51E1BE40846C}" type="presOf" srcId="{9873BAF6-1A0E-4740-8A6D-86435F171CBE}" destId="{1B9F4CFE-AA3A-4F95-9AFD-B3F3B97A7177}" srcOrd="1" destOrd="0" presId="urn:microsoft.com/office/officeart/2005/8/layout/list1"/>
    <dgm:cxn modelId="{C0AFF02C-D075-4E5D-B94C-23CB09668860}" type="presOf" srcId="{82EE2CE2-106E-4F66-A778-C7C744143006}" destId="{56A06894-B556-4083-A71B-3559CE98A944}" srcOrd="1" destOrd="0" presId="urn:microsoft.com/office/officeart/2005/8/layout/list1"/>
    <dgm:cxn modelId="{5EC682C3-0660-4B4C-B41E-68710CBF3447}" type="presOf" srcId="{F9117BE3-D9E2-4466-A83B-400AB01CF57B}" destId="{80D6CD12-E592-4DA5-845A-818991C17E36}" srcOrd="1" destOrd="0" presId="urn:microsoft.com/office/officeart/2005/8/layout/list1"/>
    <dgm:cxn modelId="{5E0DBFF1-F15E-4758-8D47-830639192B96}" type="presOf" srcId="{28003D3B-EAE6-4E87-996B-715FDDD87C70}" destId="{CE22E37C-404E-4542-A127-13AE57926799}" srcOrd="0" destOrd="0" presId="urn:microsoft.com/office/officeart/2005/8/layout/list1"/>
    <dgm:cxn modelId="{C8348D14-F8CD-4B7C-B21C-01A68DE05D06}" srcId="{E717AC99-8B9B-4F8E-8169-E7196C78DFC9}" destId="{9873BAF6-1A0E-4740-8A6D-86435F171CBE}" srcOrd="3" destOrd="0" parTransId="{FEC48EBC-D0C9-424A-B96B-75115CD78276}" sibTransId="{357C6DF3-9610-4D92-B7CD-57A24470B2DA}"/>
    <dgm:cxn modelId="{DCD70EDC-DC34-489D-9F79-8CC6C9C2E04C}" type="presOf" srcId="{F9117BE3-D9E2-4466-A83B-400AB01CF57B}" destId="{9C02F2F4-A851-4D8D-9852-0A700A1CEE65}" srcOrd="0" destOrd="0" presId="urn:microsoft.com/office/officeart/2005/8/layout/list1"/>
    <dgm:cxn modelId="{6BF7C046-A1D7-4B93-9278-FBEDBE450234}" type="presOf" srcId="{82EE2CE2-106E-4F66-A778-C7C744143006}" destId="{0B9255E6-1CF3-4100-96A7-3D84B3BA694B}" srcOrd="0" destOrd="0" presId="urn:microsoft.com/office/officeart/2005/8/layout/list1"/>
    <dgm:cxn modelId="{CD83E843-03DB-4838-B932-4CEE92FBD523}" srcId="{E717AC99-8B9B-4F8E-8169-E7196C78DFC9}" destId="{F9117BE3-D9E2-4466-A83B-400AB01CF57B}" srcOrd="1" destOrd="0" parTransId="{9B4E94FC-8371-4D7F-91CF-76E3C042CD0B}" sibTransId="{4563BDB4-49D4-411F-9EF0-D331847FC839}"/>
    <dgm:cxn modelId="{7E4ADDC9-F1D3-4675-8CAE-087F46379A5C}" type="presOf" srcId="{28003D3B-EAE6-4E87-996B-715FDDD87C70}" destId="{B436098B-52BA-479F-BCD9-6845929EBDC3}" srcOrd="1" destOrd="0" presId="urn:microsoft.com/office/officeart/2005/8/layout/list1"/>
    <dgm:cxn modelId="{771A332C-55D4-45AB-84AD-34FF8E4D04CB}" srcId="{E717AC99-8B9B-4F8E-8169-E7196C78DFC9}" destId="{82EE2CE2-106E-4F66-A778-C7C744143006}" srcOrd="2" destOrd="0" parTransId="{60EEAA9C-85C0-4E28-9A1E-4586EC4306F5}" sibTransId="{060BFBA9-8E2F-4ADE-975A-9BEED0AC22E4}"/>
    <dgm:cxn modelId="{FF18B2E9-8578-443B-9488-68378A390491}" type="presOf" srcId="{E717AC99-8B9B-4F8E-8169-E7196C78DFC9}" destId="{3D46A72B-5D92-4810-BEB4-B0324413B823}" srcOrd="0" destOrd="0" presId="urn:microsoft.com/office/officeart/2005/8/layout/list1"/>
    <dgm:cxn modelId="{9D3DB5D7-3842-443E-9188-6855F940E47F}" type="presParOf" srcId="{3D46A72B-5D92-4810-BEB4-B0324413B823}" destId="{9469F7EA-294A-41B2-ACB7-316D618D0210}" srcOrd="0" destOrd="0" presId="urn:microsoft.com/office/officeart/2005/8/layout/list1"/>
    <dgm:cxn modelId="{BF081993-7DA7-4370-A41B-21C3C9BFCF04}" type="presParOf" srcId="{9469F7EA-294A-41B2-ACB7-316D618D0210}" destId="{CE22E37C-404E-4542-A127-13AE57926799}" srcOrd="0" destOrd="0" presId="urn:microsoft.com/office/officeart/2005/8/layout/list1"/>
    <dgm:cxn modelId="{C583C360-BF63-48C7-8B3E-52E41A76CE14}" type="presParOf" srcId="{9469F7EA-294A-41B2-ACB7-316D618D0210}" destId="{B436098B-52BA-479F-BCD9-6845929EBDC3}" srcOrd="1" destOrd="0" presId="urn:microsoft.com/office/officeart/2005/8/layout/list1"/>
    <dgm:cxn modelId="{4E8B541A-E533-475F-97E8-457ED152A3B9}" type="presParOf" srcId="{3D46A72B-5D92-4810-BEB4-B0324413B823}" destId="{6AE68C87-17C5-42C0-9706-6D3598D71867}" srcOrd="1" destOrd="0" presId="urn:microsoft.com/office/officeart/2005/8/layout/list1"/>
    <dgm:cxn modelId="{78308501-A633-4712-B763-D4DA94382C45}" type="presParOf" srcId="{3D46A72B-5D92-4810-BEB4-B0324413B823}" destId="{E544693A-E49F-437F-A1FD-BCBABD1AC23C}" srcOrd="2" destOrd="0" presId="urn:microsoft.com/office/officeart/2005/8/layout/list1"/>
    <dgm:cxn modelId="{2125E2AB-3761-48A9-BC22-5AA1C128CB33}" type="presParOf" srcId="{3D46A72B-5D92-4810-BEB4-B0324413B823}" destId="{43FD7C18-86F6-4CD5-BD44-1F2EAF6B138A}" srcOrd="3" destOrd="0" presId="urn:microsoft.com/office/officeart/2005/8/layout/list1"/>
    <dgm:cxn modelId="{E6BCFDC9-AC88-4FCF-8985-843A0759E93C}" type="presParOf" srcId="{3D46A72B-5D92-4810-BEB4-B0324413B823}" destId="{3C7A4D78-3C2E-4CE6-9838-28999F6BA582}" srcOrd="4" destOrd="0" presId="urn:microsoft.com/office/officeart/2005/8/layout/list1"/>
    <dgm:cxn modelId="{4504ABC9-033E-4BB1-8911-CEDC170A0A5D}" type="presParOf" srcId="{3C7A4D78-3C2E-4CE6-9838-28999F6BA582}" destId="{9C02F2F4-A851-4D8D-9852-0A700A1CEE65}" srcOrd="0" destOrd="0" presId="urn:microsoft.com/office/officeart/2005/8/layout/list1"/>
    <dgm:cxn modelId="{1C725B56-E405-4F76-BF95-FA43209E1649}" type="presParOf" srcId="{3C7A4D78-3C2E-4CE6-9838-28999F6BA582}" destId="{80D6CD12-E592-4DA5-845A-818991C17E36}" srcOrd="1" destOrd="0" presId="urn:microsoft.com/office/officeart/2005/8/layout/list1"/>
    <dgm:cxn modelId="{EE5873DD-906D-4D3A-AB3C-9D3B4BCAC339}" type="presParOf" srcId="{3D46A72B-5D92-4810-BEB4-B0324413B823}" destId="{C3E7F68F-2B10-4DCD-9A1C-AD5749D8D55A}" srcOrd="5" destOrd="0" presId="urn:microsoft.com/office/officeart/2005/8/layout/list1"/>
    <dgm:cxn modelId="{B609EEBF-C6F9-4FFA-AF8D-A83DFF0373FA}" type="presParOf" srcId="{3D46A72B-5D92-4810-BEB4-B0324413B823}" destId="{F83557FD-47AB-46C9-86C0-3AF5669C9038}" srcOrd="6" destOrd="0" presId="urn:microsoft.com/office/officeart/2005/8/layout/list1"/>
    <dgm:cxn modelId="{EAAF87E6-7254-478D-9416-4E3B7151A5C0}" type="presParOf" srcId="{3D46A72B-5D92-4810-BEB4-B0324413B823}" destId="{094A4A29-2A5D-40FB-873A-2EF2AD1F8FE2}" srcOrd="7" destOrd="0" presId="urn:microsoft.com/office/officeart/2005/8/layout/list1"/>
    <dgm:cxn modelId="{CE501578-4141-48C0-970E-C71E18A97D42}" type="presParOf" srcId="{3D46A72B-5D92-4810-BEB4-B0324413B823}" destId="{099A3AF3-A9AB-4DB2-BAA7-67D764E7CB15}" srcOrd="8" destOrd="0" presId="urn:microsoft.com/office/officeart/2005/8/layout/list1"/>
    <dgm:cxn modelId="{5417E4BA-13B2-405C-B328-39EBF5CCD55E}" type="presParOf" srcId="{099A3AF3-A9AB-4DB2-BAA7-67D764E7CB15}" destId="{0B9255E6-1CF3-4100-96A7-3D84B3BA694B}" srcOrd="0" destOrd="0" presId="urn:microsoft.com/office/officeart/2005/8/layout/list1"/>
    <dgm:cxn modelId="{501EA4F0-1127-4467-8D9C-7430F105C1F8}" type="presParOf" srcId="{099A3AF3-A9AB-4DB2-BAA7-67D764E7CB15}" destId="{56A06894-B556-4083-A71B-3559CE98A944}" srcOrd="1" destOrd="0" presId="urn:microsoft.com/office/officeart/2005/8/layout/list1"/>
    <dgm:cxn modelId="{00F68009-B08A-47C9-855B-18CD8CD38B7C}" type="presParOf" srcId="{3D46A72B-5D92-4810-BEB4-B0324413B823}" destId="{B0D2A25D-711E-495A-820D-CDF558267207}" srcOrd="9" destOrd="0" presId="urn:microsoft.com/office/officeart/2005/8/layout/list1"/>
    <dgm:cxn modelId="{DAE3C9CE-75A0-45E0-8B68-D26F0266A1D2}" type="presParOf" srcId="{3D46A72B-5D92-4810-BEB4-B0324413B823}" destId="{CDCC5BD6-AB55-494F-8660-475AB95AF7DC}" srcOrd="10" destOrd="0" presId="urn:microsoft.com/office/officeart/2005/8/layout/list1"/>
    <dgm:cxn modelId="{F502B405-6276-41A9-910D-B3F6E5A2DAEB}" type="presParOf" srcId="{3D46A72B-5D92-4810-BEB4-B0324413B823}" destId="{05D7CD13-EC85-4220-9BA9-963B4DE2BC9B}" srcOrd="11" destOrd="0" presId="urn:microsoft.com/office/officeart/2005/8/layout/list1"/>
    <dgm:cxn modelId="{3AAF1B15-3732-404F-A472-147B8A54AB00}" type="presParOf" srcId="{3D46A72B-5D92-4810-BEB4-B0324413B823}" destId="{5C487AE7-7223-4377-910D-15CFFFE82051}" srcOrd="12" destOrd="0" presId="urn:microsoft.com/office/officeart/2005/8/layout/list1"/>
    <dgm:cxn modelId="{03062F49-6B76-4753-9E2B-BDD9EE610FEB}" type="presParOf" srcId="{5C487AE7-7223-4377-910D-15CFFFE82051}" destId="{17C38724-594F-4222-8029-68B1AFAFCF3C}" srcOrd="0" destOrd="0" presId="urn:microsoft.com/office/officeart/2005/8/layout/list1"/>
    <dgm:cxn modelId="{28E90E5D-99B4-4C4E-B3FC-28AB758CD9BF}" type="presParOf" srcId="{5C487AE7-7223-4377-910D-15CFFFE82051}" destId="{1B9F4CFE-AA3A-4F95-9AFD-B3F3B97A7177}" srcOrd="1" destOrd="0" presId="urn:microsoft.com/office/officeart/2005/8/layout/list1"/>
    <dgm:cxn modelId="{3295860A-068E-489F-972E-1F4B8709989E}" type="presParOf" srcId="{3D46A72B-5D92-4810-BEB4-B0324413B823}" destId="{9B3CEC1B-F60B-4453-9417-D8CACB33F117}" srcOrd="13" destOrd="0" presId="urn:microsoft.com/office/officeart/2005/8/layout/list1"/>
    <dgm:cxn modelId="{23E8B451-1D7D-4DED-B928-32D82CA9D16E}" type="presParOf" srcId="{3D46A72B-5D92-4810-BEB4-B0324413B823}" destId="{68E082F3-73F4-45A6-894D-11513C0FEC4C}"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56B8E9D-887A-424D-96AD-8714C88A74E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833B71A-1E7F-4051-8C98-2952FA42DDF0}">
      <dgm:prSet phldrT="[Text]"/>
      <dgm:spPr/>
      <dgm:t>
        <a:bodyPr/>
        <a:lstStyle/>
        <a:p>
          <a:r>
            <a:rPr lang="en-US" b="1" dirty="0" smtClean="0"/>
            <a:t>Educate Clients</a:t>
          </a:r>
          <a:endParaRPr lang="en-US" b="1" dirty="0"/>
        </a:p>
      </dgm:t>
    </dgm:pt>
    <dgm:pt modelId="{B248A62C-F682-4320-9130-FF6492CF3A64}" type="parTrans" cxnId="{579EDB3D-0038-4F9E-B39D-3C76890C966D}">
      <dgm:prSet/>
      <dgm:spPr/>
      <dgm:t>
        <a:bodyPr/>
        <a:lstStyle/>
        <a:p>
          <a:endParaRPr lang="en-US"/>
        </a:p>
      </dgm:t>
    </dgm:pt>
    <dgm:pt modelId="{C4F69DF1-0A47-40FB-B091-5D72008F7929}" type="sibTrans" cxnId="{579EDB3D-0038-4F9E-B39D-3C76890C966D}">
      <dgm:prSet/>
      <dgm:spPr/>
      <dgm:t>
        <a:bodyPr/>
        <a:lstStyle/>
        <a:p>
          <a:endParaRPr lang="en-US"/>
        </a:p>
      </dgm:t>
    </dgm:pt>
    <dgm:pt modelId="{6F512D5E-B447-46C5-8220-7A015D4FA114}">
      <dgm:prSet/>
      <dgm:spPr/>
      <dgm:t>
        <a:bodyPr/>
        <a:lstStyle/>
        <a:p>
          <a:r>
            <a:rPr lang="en-US" b="1" dirty="0" smtClean="0"/>
            <a:t>Help Submit Mid-Point and Redeterminations</a:t>
          </a:r>
        </a:p>
      </dgm:t>
    </dgm:pt>
    <dgm:pt modelId="{35671C8C-376C-4520-B09D-99B269D684D3}" type="parTrans" cxnId="{023A3ED8-95D9-4595-9587-65740A34A3E6}">
      <dgm:prSet/>
      <dgm:spPr/>
      <dgm:t>
        <a:bodyPr/>
        <a:lstStyle/>
        <a:p>
          <a:endParaRPr lang="en-US"/>
        </a:p>
      </dgm:t>
    </dgm:pt>
    <dgm:pt modelId="{9CA6EE58-E885-48E8-8F33-FF601CB95714}" type="sibTrans" cxnId="{023A3ED8-95D9-4595-9587-65740A34A3E6}">
      <dgm:prSet/>
      <dgm:spPr/>
      <dgm:t>
        <a:bodyPr/>
        <a:lstStyle/>
        <a:p>
          <a:endParaRPr lang="en-US"/>
        </a:p>
      </dgm:t>
    </dgm:pt>
    <dgm:pt modelId="{6E6A401E-5590-4714-A0FE-82D33B577F9D}">
      <dgm:prSet/>
      <dgm:spPr/>
      <dgm:t>
        <a:bodyPr/>
        <a:lstStyle/>
        <a:p>
          <a:r>
            <a:rPr lang="en-US" b="1" dirty="0" smtClean="0"/>
            <a:t>Same as Above</a:t>
          </a:r>
        </a:p>
      </dgm:t>
    </dgm:pt>
    <dgm:pt modelId="{7262B684-0910-4898-B1B0-B0342778A345}" type="parTrans" cxnId="{6955C32F-2772-4148-AC3C-B0F9F5D135BB}">
      <dgm:prSet/>
      <dgm:spPr/>
      <dgm:t>
        <a:bodyPr/>
        <a:lstStyle/>
        <a:p>
          <a:endParaRPr lang="en-US"/>
        </a:p>
      </dgm:t>
    </dgm:pt>
    <dgm:pt modelId="{3DFC2561-FDC8-4EE9-9DA9-DF213C1A518E}" type="sibTrans" cxnId="{6955C32F-2772-4148-AC3C-B0F9F5D135BB}">
      <dgm:prSet/>
      <dgm:spPr/>
      <dgm:t>
        <a:bodyPr/>
        <a:lstStyle/>
        <a:p>
          <a:endParaRPr lang="en-US"/>
        </a:p>
      </dgm:t>
    </dgm:pt>
    <dgm:pt modelId="{861C4715-EC03-4D33-9644-6F6D3FF65252}">
      <dgm:prSet/>
      <dgm:spPr>
        <a:ln>
          <a:solidFill>
            <a:schemeClr val="tx1">
              <a:alpha val="90000"/>
            </a:schemeClr>
          </a:solidFill>
        </a:ln>
      </dgm:spPr>
      <dgm:t>
        <a:bodyPr/>
        <a:lstStyle/>
        <a:p>
          <a:r>
            <a:rPr lang="en-US" dirty="0" smtClean="0"/>
            <a:t>Help client check Manage My Case regularly to see notices</a:t>
          </a:r>
        </a:p>
      </dgm:t>
    </dgm:pt>
    <dgm:pt modelId="{F75A43CD-0945-4D5F-BFAF-4944F5290B78}" type="parTrans" cxnId="{1E12F1CA-547E-47FA-B20C-01BD45AF48B2}">
      <dgm:prSet/>
      <dgm:spPr/>
      <dgm:t>
        <a:bodyPr/>
        <a:lstStyle/>
        <a:p>
          <a:endParaRPr lang="en-US"/>
        </a:p>
      </dgm:t>
    </dgm:pt>
    <dgm:pt modelId="{66C35AE2-32D5-4F10-A9EB-DC354BB8D2BB}" type="sibTrans" cxnId="{1E12F1CA-547E-47FA-B20C-01BD45AF48B2}">
      <dgm:prSet/>
      <dgm:spPr/>
      <dgm:t>
        <a:bodyPr/>
        <a:lstStyle/>
        <a:p>
          <a:endParaRPr lang="en-US"/>
        </a:p>
      </dgm:t>
    </dgm:pt>
    <dgm:pt modelId="{801F9BBA-49E7-4027-B2B3-A025F2F4695F}">
      <dgm:prSet/>
      <dgm:spPr>
        <a:ln>
          <a:solidFill>
            <a:schemeClr val="tx1">
              <a:alpha val="90000"/>
            </a:schemeClr>
          </a:solidFill>
        </a:ln>
      </dgm:spPr>
      <dgm:t>
        <a:bodyPr/>
        <a:lstStyle/>
        <a:p>
          <a:r>
            <a:rPr lang="en-US" dirty="0" smtClean="0"/>
            <a:t>Clients may experience all of the obstacles we’ve already discussed above, and may need the same kinds of supports every time they have a redetermination due</a:t>
          </a:r>
        </a:p>
      </dgm:t>
    </dgm:pt>
    <dgm:pt modelId="{F0689785-003B-45F7-8C9E-EDDB869BF634}" type="parTrans" cxnId="{FAC63113-9280-4337-A14B-8D6DD8DDE45B}">
      <dgm:prSet/>
      <dgm:spPr/>
      <dgm:t>
        <a:bodyPr/>
        <a:lstStyle/>
        <a:p>
          <a:endParaRPr lang="en-US"/>
        </a:p>
      </dgm:t>
    </dgm:pt>
    <dgm:pt modelId="{B28D602E-BB9B-4AD4-B01C-00B0C5086AFC}" type="sibTrans" cxnId="{FAC63113-9280-4337-A14B-8D6DD8DDE45B}">
      <dgm:prSet/>
      <dgm:spPr/>
      <dgm:t>
        <a:bodyPr/>
        <a:lstStyle/>
        <a:p>
          <a:endParaRPr lang="en-US"/>
        </a:p>
      </dgm:t>
    </dgm:pt>
    <dgm:pt modelId="{C39E8323-06D5-48C1-9E59-73787C50D164}">
      <dgm:prSet/>
      <dgm:spPr>
        <a:ln>
          <a:solidFill>
            <a:schemeClr val="tx1">
              <a:alpha val="90000"/>
            </a:schemeClr>
          </a:solidFill>
        </a:ln>
      </dgm:spPr>
      <dgm:t>
        <a:bodyPr/>
        <a:lstStyle/>
        <a:p>
          <a:r>
            <a:rPr lang="en-US" dirty="0" smtClean="0"/>
            <a:t>Calendar certification dates for SNAP and Cash</a:t>
          </a:r>
        </a:p>
      </dgm:t>
    </dgm:pt>
    <dgm:pt modelId="{B1E75789-9F06-4D9E-BA25-34BA6938DE5B}" type="parTrans" cxnId="{F0AE1F7D-C50E-49F1-8D84-E3211720B94C}">
      <dgm:prSet/>
      <dgm:spPr/>
      <dgm:t>
        <a:bodyPr/>
        <a:lstStyle/>
        <a:p>
          <a:endParaRPr lang="en-US"/>
        </a:p>
      </dgm:t>
    </dgm:pt>
    <dgm:pt modelId="{A41D661F-3A82-4853-8243-CC7E606EE62E}" type="sibTrans" cxnId="{F0AE1F7D-C50E-49F1-8D84-E3211720B94C}">
      <dgm:prSet/>
      <dgm:spPr/>
      <dgm:t>
        <a:bodyPr/>
        <a:lstStyle/>
        <a:p>
          <a:endParaRPr lang="en-US"/>
        </a:p>
      </dgm:t>
    </dgm:pt>
    <dgm:pt modelId="{8BB3B9A7-E5D8-43B9-8255-EA3A011BB79B}">
      <dgm:prSet/>
      <dgm:spPr>
        <a:ln>
          <a:solidFill>
            <a:schemeClr val="tx1">
              <a:alpha val="90000"/>
            </a:schemeClr>
          </a:solidFill>
        </a:ln>
      </dgm:spPr>
      <dgm:t>
        <a:bodyPr/>
        <a:lstStyle/>
        <a:p>
          <a:endParaRPr lang="en-US" dirty="0" smtClean="0"/>
        </a:p>
      </dgm:t>
    </dgm:pt>
    <dgm:pt modelId="{FA447E42-3ACC-47BC-864A-ACE5ED0B0F84}" type="parTrans" cxnId="{492E7471-4974-4B1A-BD42-4DAE39C3EB96}">
      <dgm:prSet/>
      <dgm:spPr/>
      <dgm:t>
        <a:bodyPr/>
        <a:lstStyle/>
        <a:p>
          <a:endParaRPr lang="en-US"/>
        </a:p>
      </dgm:t>
    </dgm:pt>
    <dgm:pt modelId="{26FFB8EA-B1A3-4940-B81C-1A5E95821A7F}" type="sibTrans" cxnId="{492E7471-4974-4B1A-BD42-4DAE39C3EB96}">
      <dgm:prSet/>
      <dgm:spPr/>
      <dgm:t>
        <a:bodyPr/>
        <a:lstStyle/>
        <a:p>
          <a:endParaRPr lang="en-US"/>
        </a:p>
      </dgm:t>
    </dgm:pt>
    <dgm:pt modelId="{ECF13D19-3295-479E-A934-18BD9C2E9350}">
      <dgm:prSet/>
      <dgm:spPr>
        <a:ln>
          <a:solidFill>
            <a:schemeClr val="tx1">
              <a:alpha val="90000"/>
            </a:schemeClr>
          </a:solidFill>
        </a:ln>
      </dgm:spPr>
      <dgm:t>
        <a:bodyPr/>
        <a:lstStyle/>
        <a:p>
          <a:r>
            <a:rPr lang="en-US" dirty="0" smtClean="0"/>
            <a:t>Calendar expected redetermination date for Medical</a:t>
          </a:r>
        </a:p>
      </dgm:t>
    </dgm:pt>
    <dgm:pt modelId="{209B4D91-237B-4D81-94E5-6BEBA067CECB}" type="parTrans" cxnId="{2E35FAC6-2E22-4394-9398-4D06DE495D86}">
      <dgm:prSet/>
      <dgm:spPr/>
      <dgm:t>
        <a:bodyPr/>
        <a:lstStyle/>
        <a:p>
          <a:endParaRPr lang="en-US"/>
        </a:p>
      </dgm:t>
    </dgm:pt>
    <dgm:pt modelId="{8550CE4C-2FA0-4E5B-A382-27D0E15BB3E2}" type="sibTrans" cxnId="{2E35FAC6-2E22-4394-9398-4D06DE495D86}">
      <dgm:prSet/>
      <dgm:spPr/>
      <dgm:t>
        <a:bodyPr/>
        <a:lstStyle/>
        <a:p>
          <a:endParaRPr lang="en-US"/>
        </a:p>
      </dgm:t>
    </dgm:pt>
    <dgm:pt modelId="{14BA8B6E-1FBB-4C42-AF2C-8E1CC44AA0BF}">
      <dgm:prSet/>
      <dgm:spPr>
        <a:ln>
          <a:solidFill>
            <a:schemeClr val="tx1">
              <a:alpha val="90000"/>
            </a:schemeClr>
          </a:solidFill>
        </a:ln>
      </dgm:spPr>
      <dgm:t>
        <a:bodyPr/>
        <a:lstStyle/>
        <a:p>
          <a:r>
            <a:rPr lang="en-US" dirty="0" smtClean="0"/>
            <a:t>Explain what to expect and what client is responsible for at each redetermination</a:t>
          </a:r>
        </a:p>
      </dgm:t>
    </dgm:pt>
    <dgm:pt modelId="{CEB9F340-357C-45DC-8018-5EDE5529BE90}" type="parTrans" cxnId="{D900CE39-270D-47FF-88AC-958402E4BEB9}">
      <dgm:prSet/>
      <dgm:spPr/>
      <dgm:t>
        <a:bodyPr/>
        <a:lstStyle/>
        <a:p>
          <a:endParaRPr lang="en-US"/>
        </a:p>
      </dgm:t>
    </dgm:pt>
    <dgm:pt modelId="{DC233F0B-D929-442F-972E-33246B4ED3DC}" type="sibTrans" cxnId="{D900CE39-270D-47FF-88AC-958402E4BEB9}">
      <dgm:prSet/>
      <dgm:spPr/>
      <dgm:t>
        <a:bodyPr/>
        <a:lstStyle/>
        <a:p>
          <a:endParaRPr lang="en-US"/>
        </a:p>
      </dgm:t>
    </dgm:pt>
    <dgm:pt modelId="{CDA9D045-8E64-409B-A0B0-B2CC6295D6F3}">
      <dgm:prSet/>
      <dgm:spPr>
        <a:ln>
          <a:solidFill>
            <a:schemeClr val="tx1">
              <a:alpha val="90000"/>
            </a:schemeClr>
          </a:solidFill>
        </a:ln>
      </dgm:spPr>
      <dgm:t>
        <a:bodyPr/>
        <a:lstStyle/>
        <a:p>
          <a:r>
            <a:rPr lang="en-US" dirty="0" smtClean="0"/>
            <a:t>Help client sign up for text alerts</a:t>
          </a:r>
        </a:p>
      </dgm:t>
    </dgm:pt>
    <dgm:pt modelId="{C9D216A1-4C3B-48A6-A52C-32970A06CD9C}" type="parTrans" cxnId="{CBD8565F-9997-4D22-A3F3-170A7E99519C}">
      <dgm:prSet/>
      <dgm:spPr/>
      <dgm:t>
        <a:bodyPr/>
        <a:lstStyle/>
        <a:p>
          <a:endParaRPr lang="en-US"/>
        </a:p>
      </dgm:t>
    </dgm:pt>
    <dgm:pt modelId="{9E7BC2E6-A8FD-44A8-9CF9-6507449CEA25}" type="sibTrans" cxnId="{CBD8565F-9997-4D22-A3F3-170A7E99519C}">
      <dgm:prSet/>
      <dgm:spPr/>
      <dgm:t>
        <a:bodyPr/>
        <a:lstStyle/>
        <a:p>
          <a:endParaRPr lang="en-US"/>
        </a:p>
      </dgm:t>
    </dgm:pt>
    <dgm:pt modelId="{24B0B0EC-8D00-427A-9B7F-28164DD48738}">
      <dgm:prSet/>
      <dgm:spPr>
        <a:ln>
          <a:solidFill>
            <a:schemeClr val="tx1">
              <a:alpha val="90000"/>
            </a:schemeClr>
          </a:solidFill>
        </a:ln>
      </dgm:spPr>
      <dgm:t>
        <a:bodyPr/>
        <a:lstStyle/>
        <a:p>
          <a:r>
            <a:rPr lang="en-US" dirty="0" smtClean="0"/>
            <a:t>Remind client to always open and read mail from IDHS</a:t>
          </a:r>
        </a:p>
      </dgm:t>
    </dgm:pt>
    <dgm:pt modelId="{9E11399C-3429-453F-B42E-0ABC44E7C172}" type="parTrans" cxnId="{02DF6DD9-0B46-4140-9656-880A3CE4ABD1}">
      <dgm:prSet/>
      <dgm:spPr/>
      <dgm:t>
        <a:bodyPr/>
        <a:lstStyle/>
        <a:p>
          <a:endParaRPr lang="en-US"/>
        </a:p>
      </dgm:t>
    </dgm:pt>
    <dgm:pt modelId="{B726A5B0-1605-49BA-BDAA-9345F3F27555}" type="sibTrans" cxnId="{02DF6DD9-0B46-4140-9656-880A3CE4ABD1}">
      <dgm:prSet/>
      <dgm:spPr/>
      <dgm:t>
        <a:bodyPr/>
        <a:lstStyle/>
        <a:p>
          <a:endParaRPr lang="en-US"/>
        </a:p>
      </dgm:t>
    </dgm:pt>
    <dgm:pt modelId="{51D081C8-5975-455F-8D54-006386C98E9E}">
      <dgm:prSet/>
      <dgm:spPr>
        <a:ln>
          <a:solidFill>
            <a:schemeClr val="tx1">
              <a:alpha val="90000"/>
            </a:schemeClr>
          </a:solidFill>
        </a:ln>
      </dgm:spPr>
      <dgm:t>
        <a:bodyPr/>
        <a:lstStyle/>
        <a:p>
          <a:r>
            <a:rPr lang="en-US" dirty="0" smtClean="0"/>
            <a:t>Help them complete and submit forms before deadlines</a:t>
          </a:r>
        </a:p>
      </dgm:t>
    </dgm:pt>
    <dgm:pt modelId="{251FAD70-D29A-4DAF-B1E7-F8C74E389609}" type="parTrans" cxnId="{5D390848-0F69-4690-A868-98C27EDB9A79}">
      <dgm:prSet/>
      <dgm:spPr/>
      <dgm:t>
        <a:bodyPr/>
        <a:lstStyle/>
        <a:p>
          <a:endParaRPr lang="en-US"/>
        </a:p>
      </dgm:t>
    </dgm:pt>
    <dgm:pt modelId="{FC603307-3AF0-44EB-951C-4A976F42E900}" type="sibTrans" cxnId="{5D390848-0F69-4690-A868-98C27EDB9A79}">
      <dgm:prSet/>
      <dgm:spPr/>
      <dgm:t>
        <a:bodyPr/>
        <a:lstStyle/>
        <a:p>
          <a:endParaRPr lang="en-US"/>
        </a:p>
      </dgm:t>
    </dgm:pt>
    <dgm:pt modelId="{C154A154-64DC-4BE0-82A7-ED21E3ECD624}">
      <dgm:prSet/>
      <dgm:spPr>
        <a:ln>
          <a:solidFill>
            <a:schemeClr val="tx1">
              <a:alpha val="90000"/>
            </a:schemeClr>
          </a:solidFill>
        </a:ln>
      </dgm:spPr>
      <dgm:t>
        <a:bodyPr/>
        <a:lstStyle/>
        <a:p>
          <a:r>
            <a:rPr lang="en-US" dirty="0" smtClean="0"/>
            <a:t>If you think there should have been a redetermination, but you never received a form, file a new application.</a:t>
          </a:r>
        </a:p>
      </dgm:t>
    </dgm:pt>
    <dgm:pt modelId="{BA1F040D-5997-4BDE-A2E1-03C167A0F871}" type="parTrans" cxnId="{9B2A9BB3-8D30-442A-96C7-6AD91142844A}">
      <dgm:prSet/>
      <dgm:spPr/>
      <dgm:t>
        <a:bodyPr/>
        <a:lstStyle/>
        <a:p>
          <a:endParaRPr lang="en-US"/>
        </a:p>
      </dgm:t>
    </dgm:pt>
    <dgm:pt modelId="{5D4AE0AA-EE79-4F26-A6D3-30CA847829C9}" type="sibTrans" cxnId="{9B2A9BB3-8D30-442A-96C7-6AD91142844A}">
      <dgm:prSet/>
      <dgm:spPr/>
      <dgm:t>
        <a:bodyPr/>
        <a:lstStyle/>
        <a:p>
          <a:endParaRPr lang="en-US"/>
        </a:p>
      </dgm:t>
    </dgm:pt>
    <dgm:pt modelId="{C70846D8-A020-4AE8-B4C7-3A68A85E53D3}" type="pres">
      <dgm:prSet presAssocID="{C56B8E9D-887A-424D-96AD-8714C88A74E3}" presName="Name0" presStyleCnt="0">
        <dgm:presLayoutVars>
          <dgm:dir/>
          <dgm:animLvl val="lvl"/>
          <dgm:resizeHandles val="exact"/>
        </dgm:presLayoutVars>
      </dgm:prSet>
      <dgm:spPr/>
      <dgm:t>
        <a:bodyPr/>
        <a:lstStyle/>
        <a:p>
          <a:endParaRPr lang="en-US"/>
        </a:p>
      </dgm:t>
    </dgm:pt>
    <dgm:pt modelId="{BF2D9376-3CFF-4E71-BC6F-B838AADFE883}" type="pres">
      <dgm:prSet presAssocID="{F833B71A-1E7F-4051-8C98-2952FA42DDF0}" presName="composite" presStyleCnt="0"/>
      <dgm:spPr/>
    </dgm:pt>
    <dgm:pt modelId="{8EA85158-FECE-4825-968A-2AB434C2A68F}" type="pres">
      <dgm:prSet presAssocID="{F833B71A-1E7F-4051-8C98-2952FA42DDF0}" presName="parTx" presStyleLbl="alignNode1" presStyleIdx="0" presStyleCnt="3">
        <dgm:presLayoutVars>
          <dgm:chMax val="0"/>
          <dgm:chPref val="0"/>
          <dgm:bulletEnabled val="1"/>
        </dgm:presLayoutVars>
      </dgm:prSet>
      <dgm:spPr/>
      <dgm:t>
        <a:bodyPr/>
        <a:lstStyle/>
        <a:p>
          <a:endParaRPr lang="en-US"/>
        </a:p>
      </dgm:t>
    </dgm:pt>
    <dgm:pt modelId="{E903D4B4-EF71-4E4D-9BD5-0AE9001A3971}" type="pres">
      <dgm:prSet presAssocID="{F833B71A-1E7F-4051-8C98-2952FA42DDF0}" presName="desTx" presStyleLbl="alignAccFollowNode1" presStyleIdx="0" presStyleCnt="3">
        <dgm:presLayoutVars>
          <dgm:bulletEnabled val="1"/>
        </dgm:presLayoutVars>
      </dgm:prSet>
      <dgm:spPr/>
      <dgm:t>
        <a:bodyPr/>
        <a:lstStyle/>
        <a:p>
          <a:endParaRPr lang="en-US"/>
        </a:p>
      </dgm:t>
    </dgm:pt>
    <dgm:pt modelId="{AF1E7BD6-4588-416D-8365-23779C0ACCBF}" type="pres">
      <dgm:prSet presAssocID="{C4F69DF1-0A47-40FB-B091-5D72008F7929}" presName="space" presStyleCnt="0"/>
      <dgm:spPr/>
    </dgm:pt>
    <dgm:pt modelId="{4FFA56FF-4306-4BC5-BFA6-C618D9A67FFD}" type="pres">
      <dgm:prSet presAssocID="{6F512D5E-B447-46C5-8220-7A015D4FA114}" presName="composite" presStyleCnt="0"/>
      <dgm:spPr/>
    </dgm:pt>
    <dgm:pt modelId="{41FF224A-39DB-4B1E-B55B-3FADF764AB94}" type="pres">
      <dgm:prSet presAssocID="{6F512D5E-B447-46C5-8220-7A015D4FA114}" presName="parTx" presStyleLbl="alignNode1" presStyleIdx="1" presStyleCnt="3">
        <dgm:presLayoutVars>
          <dgm:chMax val="0"/>
          <dgm:chPref val="0"/>
          <dgm:bulletEnabled val="1"/>
        </dgm:presLayoutVars>
      </dgm:prSet>
      <dgm:spPr/>
      <dgm:t>
        <a:bodyPr/>
        <a:lstStyle/>
        <a:p>
          <a:endParaRPr lang="en-US"/>
        </a:p>
      </dgm:t>
    </dgm:pt>
    <dgm:pt modelId="{477176F3-1702-4606-83DA-99A2A6EE14E4}" type="pres">
      <dgm:prSet presAssocID="{6F512D5E-B447-46C5-8220-7A015D4FA114}" presName="desTx" presStyleLbl="alignAccFollowNode1" presStyleIdx="1" presStyleCnt="3">
        <dgm:presLayoutVars>
          <dgm:bulletEnabled val="1"/>
        </dgm:presLayoutVars>
      </dgm:prSet>
      <dgm:spPr/>
      <dgm:t>
        <a:bodyPr/>
        <a:lstStyle/>
        <a:p>
          <a:endParaRPr lang="en-US"/>
        </a:p>
      </dgm:t>
    </dgm:pt>
    <dgm:pt modelId="{FC80418D-18B6-466C-90E8-42F67BF88578}" type="pres">
      <dgm:prSet presAssocID="{9CA6EE58-E885-48E8-8F33-FF601CB95714}" presName="space" presStyleCnt="0"/>
      <dgm:spPr/>
    </dgm:pt>
    <dgm:pt modelId="{B1EA0F29-AAAA-4E22-A481-894481A8219E}" type="pres">
      <dgm:prSet presAssocID="{6E6A401E-5590-4714-A0FE-82D33B577F9D}" presName="composite" presStyleCnt="0"/>
      <dgm:spPr/>
    </dgm:pt>
    <dgm:pt modelId="{47822C01-BD3C-4499-8A15-AC44B894E543}" type="pres">
      <dgm:prSet presAssocID="{6E6A401E-5590-4714-A0FE-82D33B577F9D}" presName="parTx" presStyleLbl="alignNode1" presStyleIdx="2" presStyleCnt="3">
        <dgm:presLayoutVars>
          <dgm:chMax val="0"/>
          <dgm:chPref val="0"/>
          <dgm:bulletEnabled val="1"/>
        </dgm:presLayoutVars>
      </dgm:prSet>
      <dgm:spPr/>
      <dgm:t>
        <a:bodyPr/>
        <a:lstStyle/>
        <a:p>
          <a:endParaRPr lang="en-US"/>
        </a:p>
      </dgm:t>
    </dgm:pt>
    <dgm:pt modelId="{A2285E45-8C3A-478D-895E-D0F2E1631B00}" type="pres">
      <dgm:prSet presAssocID="{6E6A401E-5590-4714-A0FE-82D33B577F9D}" presName="desTx" presStyleLbl="alignAccFollowNode1" presStyleIdx="2" presStyleCnt="3">
        <dgm:presLayoutVars>
          <dgm:bulletEnabled val="1"/>
        </dgm:presLayoutVars>
      </dgm:prSet>
      <dgm:spPr/>
      <dgm:t>
        <a:bodyPr/>
        <a:lstStyle/>
        <a:p>
          <a:endParaRPr lang="en-US"/>
        </a:p>
      </dgm:t>
    </dgm:pt>
  </dgm:ptLst>
  <dgm:cxnLst>
    <dgm:cxn modelId="{CBD8565F-9997-4D22-A3F3-170A7E99519C}" srcId="{6F512D5E-B447-46C5-8220-7A015D4FA114}" destId="{CDA9D045-8E64-409B-A0B0-B2CC6295D6F3}" srcOrd="1" destOrd="0" parTransId="{C9D216A1-4C3B-48A6-A52C-32970A06CD9C}" sibTransId="{9E7BC2E6-A8FD-44A8-9CF9-6507449CEA25}"/>
    <dgm:cxn modelId="{BA48BA04-E390-4602-8DE4-26FCDC5AB34B}" type="presOf" srcId="{6E6A401E-5590-4714-A0FE-82D33B577F9D}" destId="{47822C01-BD3C-4499-8A15-AC44B894E543}" srcOrd="0" destOrd="0" presId="urn:microsoft.com/office/officeart/2005/8/layout/hList1"/>
    <dgm:cxn modelId="{4C2B5967-B95D-4C13-8A2F-E617FA36984F}" type="presOf" srcId="{14BA8B6E-1FBB-4C42-AF2C-8E1CC44AA0BF}" destId="{E903D4B4-EF71-4E4D-9BD5-0AE9001A3971}" srcOrd="0" destOrd="2" presId="urn:microsoft.com/office/officeart/2005/8/layout/hList1"/>
    <dgm:cxn modelId="{03839838-0F00-4446-AE54-34BAD4158377}" type="presOf" srcId="{C39E8323-06D5-48C1-9E59-73787C50D164}" destId="{E903D4B4-EF71-4E4D-9BD5-0AE9001A3971}" srcOrd="0" destOrd="0" presId="urn:microsoft.com/office/officeart/2005/8/layout/hList1"/>
    <dgm:cxn modelId="{7474B7BF-38F9-4811-B4FB-945513D31D40}" type="presOf" srcId="{C154A154-64DC-4BE0-82A7-ED21E3ECD624}" destId="{477176F3-1702-4606-83DA-99A2A6EE14E4}" srcOrd="0" destOrd="3" presId="urn:microsoft.com/office/officeart/2005/8/layout/hList1"/>
    <dgm:cxn modelId="{9B2A9BB3-8D30-442A-96C7-6AD91142844A}" srcId="{6F512D5E-B447-46C5-8220-7A015D4FA114}" destId="{C154A154-64DC-4BE0-82A7-ED21E3ECD624}" srcOrd="3" destOrd="0" parTransId="{BA1F040D-5997-4BDE-A2E1-03C167A0F871}" sibTransId="{5D4AE0AA-EE79-4F26-A6D3-30CA847829C9}"/>
    <dgm:cxn modelId="{16698497-8876-4154-B47F-4886ADF44262}" type="presOf" srcId="{801F9BBA-49E7-4027-B2B3-A025F2F4695F}" destId="{A2285E45-8C3A-478D-895E-D0F2E1631B00}" srcOrd="0" destOrd="0" presId="urn:microsoft.com/office/officeart/2005/8/layout/hList1"/>
    <dgm:cxn modelId="{D900CE39-270D-47FF-88AC-958402E4BEB9}" srcId="{F833B71A-1E7F-4051-8C98-2952FA42DDF0}" destId="{14BA8B6E-1FBB-4C42-AF2C-8E1CC44AA0BF}" srcOrd="2" destOrd="0" parTransId="{CEB9F340-357C-45DC-8018-5EDE5529BE90}" sibTransId="{DC233F0B-D929-442F-972E-33246B4ED3DC}"/>
    <dgm:cxn modelId="{31E86493-66BE-4013-9D12-AE9835EDCD54}" type="presOf" srcId="{F833B71A-1E7F-4051-8C98-2952FA42DDF0}" destId="{8EA85158-FECE-4825-968A-2AB434C2A68F}" srcOrd="0" destOrd="0" presId="urn:microsoft.com/office/officeart/2005/8/layout/hList1"/>
    <dgm:cxn modelId="{6955C32F-2772-4148-AC3C-B0F9F5D135BB}" srcId="{C56B8E9D-887A-424D-96AD-8714C88A74E3}" destId="{6E6A401E-5590-4714-A0FE-82D33B577F9D}" srcOrd="2" destOrd="0" parTransId="{7262B684-0910-4898-B1B0-B0342778A345}" sibTransId="{3DFC2561-FDC8-4EE9-9DA9-DF213C1A518E}"/>
    <dgm:cxn modelId="{88D9CF8D-04F8-4FD4-9F7A-A1447823D2B5}" type="presOf" srcId="{CDA9D045-8E64-409B-A0B0-B2CC6295D6F3}" destId="{477176F3-1702-4606-83DA-99A2A6EE14E4}" srcOrd="0" destOrd="1" presId="urn:microsoft.com/office/officeart/2005/8/layout/hList1"/>
    <dgm:cxn modelId="{58E36184-EC74-4EDE-8E75-1080A00DB745}" type="presOf" srcId="{6F512D5E-B447-46C5-8220-7A015D4FA114}" destId="{41FF224A-39DB-4B1E-B55B-3FADF764AB94}" srcOrd="0" destOrd="0" presId="urn:microsoft.com/office/officeart/2005/8/layout/hList1"/>
    <dgm:cxn modelId="{2E35FAC6-2E22-4394-9398-4D06DE495D86}" srcId="{F833B71A-1E7F-4051-8C98-2952FA42DDF0}" destId="{ECF13D19-3295-479E-A934-18BD9C2E9350}" srcOrd="1" destOrd="0" parTransId="{209B4D91-237B-4D81-94E5-6BEBA067CECB}" sibTransId="{8550CE4C-2FA0-4E5B-A382-27D0E15BB3E2}"/>
    <dgm:cxn modelId="{7B51B9A3-2FB9-4693-9B63-CD72FCB85B4A}" type="presOf" srcId="{ECF13D19-3295-479E-A934-18BD9C2E9350}" destId="{E903D4B4-EF71-4E4D-9BD5-0AE9001A3971}" srcOrd="0" destOrd="1" presId="urn:microsoft.com/office/officeart/2005/8/layout/hList1"/>
    <dgm:cxn modelId="{492E7471-4974-4B1A-BD42-4DAE39C3EB96}" srcId="{6E6A401E-5590-4714-A0FE-82D33B577F9D}" destId="{8BB3B9A7-E5D8-43B9-8255-EA3A011BB79B}" srcOrd="1" destOrd="0" parTransId="{FA447E42-3ACC-47BC-864A-ACE5ED0B0F84}" sibTransId="{26FFB8EA-B1A3-4940-B81C-1A5E95821A7F}"/>
    <dgm:cxn modelId="{023A3ED8-95D9-4595-9587-65740A34A3E6}" srcId="{C56B8E9D-887A-424D-96AD-8714C88A74E3}" destId="{6F512D5E-B447-46C5-8220-7A015D4FA114}" srcOrd="1" destOrd="0" parTransId="{35671C8C-376C-4520-B09D-99B269D684D3}" sibTransId="{9CA6EE58-E885-48E8-8F33-FF601CB95714}"/>
    <dgm:cxn modelId="{634B4163-7C13-417A-AA33-06CE3C27833F}" type="presOf" srcId="{861C4715-EC03-4D33-9644-6F6D3FF65252}" destId="{477176F3-1702-4606-83DA-99A2A6EE14E4}" srcOrd="0" destOrd="0" presId="urn:microsoft.com/office/officeart/2005/8/layout/hList1"/>
    <dgm:cxn modelId="{1E12F1CA-547E-47FA-B20C-01BD45AF48B2}" srcId="{6F512D5E-B447-46C5-8220-7A015D4FA114}" destId="{861C4715-EC03-4D33-9644-6F6D3FF65252}" srcOrd="0" destOrd="0" parTransId="{F75A43CD-0945-4D5F-BFAF-4944F5290B78}" sibTransId="{66C35AE2-32D5-4F10-A9EB-DC354BB8D2BB}"/>
    <dgm:cxn modelId="{579EDB3D-0038-4F9E-B39D-3C76890C966D}" srcId="{C56B8E9D-887A-424D-96AD-8714C88A74E3}" destId="{F833B71A-1E7F-4051-8C98-2952FA42DDF0}" srcOrd="0" destOrd="0" parTransId="{B248A62C-F682-4320-9130-FF6492CF3A64}" sibTransId="{C4F69DF1-0A47-40FB-B091-5D72008F7929}"/>
    <dgm:cxn modelId="{E0B19483-E563-4DD1-8896-BDC22BB457C7}" type="presOf" srcId="{24B0B0EC-8D00-427A-9B7F-28164DD48738}" destId="{E903D4B4-EF71-4E4D-9BD5-0AE9001A3971}" srcOrd="0" destOrd="3" presId="urn:microsoft.com/office/officeart/2005/8/layout/hList1"/>
    <dgm:cxn modelId="{02DF6DD9-0B46-4140-9656-880A3CE4ABD1}" srcId="{F833B71A-1E7F-4051-8C98-2952FA42DDF0}" destId="{24B0B0EC-8D00-427A-9B7F-28164DD48738}" srcOrd="3" destOrd="0" parTransId="{9E11399C-3429-453F-B42E-0ABC44E7C172}" sibTransId="{B726A5B0-1605-49BA-BDAA-9345F3F27555}"/>
    <dgm:cxn modelId="{F0AE1F7D-C50E-49F1-8D84-E3211720B94C}" srcId="{F833B71A-1E7F-4051-8C98-2952FA42DDF0}" destId="{C39E8323-06D5-48C1-9E59-73787C50D164}" srcOrd="0" destOrd="0" parTransId="{B1E75789-9F06-4D9E-BA25-34BA6938DE5B}" sibTransId="{A41D661F-3A82-4853-8243-CC7E606EE62E}"/>
    <dgm:cxn modelId="{02AB5659-EB85-4125-BC99-3570B0E7F1AB}" type="presOf" srcId="{C56B8E9D-887A-424D-96AD-8714C88A74E3}" destId="{C70846D8-A020-4AE8-B4C7-3A68A85E53D3}" srcOrd="0" destOrd="0" presId="urn:microsoft.com/office/officeart/2005/8/layout/hList1"/>
    <dgm:cxn modelId="{8CE7F00F-F61B-4CBD-A498-A9B1B124C91F}" type="presOf" srcId="{51D081C8-5975-455F-8D54-006386C98E9E}" destId="{477176F3-1702-4606-83DA-99A2A6EE14E4}" srcOrd="0" destOrd="2" presId="urn:microsoft.com/office/officeart/2005/8/layout/hList1"/>
    <dgm:cxn modelId="{5D390848-0F69-4690-A868-98C27EDB9A79}" srcId="{6F512D5E-B447-46C5-8220-7A015D4FA114}" destId="{51D081C8-5975-455F-8D54-006386C98E9E}" srcOrd="2" destOrd="0" parTransId="{251FAD70-D29A-4DAF-B1E7-F8C74E389609}" sibTransId="{FC603307-3AF0-44EB-951C-4A976F42E900}"/>
    <dgm:cxn modelId="{FAC63113-9280-4337-A14B-8D6DD8DDE45B}" srcId="{6E6A401E-5590-4714-A0FE-82D33B577F9D}" destId="{801F9BBA-49E7-4027-B2B3-A025F2F4695F}" srcOrd="0" destOrd="0" parTransId="{F0689785-003B-45F7-8C9E-EDDB869BF634}" sibTransId="{B28D602E-BB9B-4AD4-B01C-00B0C5086AFC}"/>
    <dgm:cxn modelId="{FABBD1E7-B91B-46AC-8C76-30FC30B1C8F9}" type="presOf" srcId="{8BB3B9A7-E5D8-43B9-8255-EA3A011BB79B}" destId="{A2285E45-8C3A-478D-895E-D0F2E1631B00}" srcOrd="0" destOrd="1" presId="urn:microsoft.com/office/officeart/2005/8/layout/hList1"/>
    <dgm:cxn modelId="{ACFEFA99-2F4C-45C4-9BC9-9E5601891B3B}" type="presParOf" srcId="{C70846D8-A020-4AE8-B4C7-3A68A85E53D3}" destId="{BF2D9376-3CFF-4E71-BC6F-B838AADFE883}" srcOrd="0" destOrd="0" presId="urn:microsoft.com/office/officeart/2005/8/layout/hList1"/>
    <dgm:cxn modelId="{2B5199F5-B92D-4603-B3D7-27DD1FF4B282}" type="presParOf" srcId="{BF2D9376-3CFF-4E71-BC6F-B838AADFE883}" destId="{8EA85158-FECE-4825-968A-2AB434C2A68F}" srcOrd="0" destOrd="0" presId="urn:microsoft.com/office/officeart/2005/8/layout/hList1"/>
    <dgm:cxn modelId="{FF2D5600-4DE5-4CC6-86C5-94D73BA7F008}" type="presParOf" srcId="{BF2D9376-3CFF-4E71-BC6F-B838AADFE883}" destId="{E903D4B4-EF71-4E4D-9BD5-0AE9001A3971}" srcOrd="1" destOrd="0" presId="urn:microsoft.com/office/officeart/2005/8/layout/hList1"/>
    <dgm:cxn modelId="{3428AEA6-6DDB-4410-9487-A345E843D59B}" type="presParOf" srcId="{C70846D8-A020-4AE8-B4C7-3A68A85E53D3}" destId="{AF1E7BD6-4588-416D-8365-23779C0ACCBF}" srcOrd="1" destOrd="0" presId="urn:microsoft.com/office/officeart/2005/8/layout/hList1"/>
    <dgm:cxn modelId="{3D40ADF7-B1CC-4FC4-A7C5-C5BE67DB638B}" type="presParOf" srcId="{C70846D8-A020-4AE8-B4C7-3A68A85E53D3}" destId="{4FFA56FF-4306-4BC5-BFA6-C618D9A67FFD}" srcOrd="2" destOrd="0" presId="urn:microsoft.com/office/officeart/2005/8/layout/hList1"/>
    <dgm:cxn modelId="{EEDBD5FD-5F3F-489B-A43F-2B5A0283EBE7}" type="presParOf" srcId="{4FFA56FF-4306-4BC5-BFA6-C618D9A67FFD}" destId="{41FF224A-39DB-4B1E-B55B-3FADF764AB94}" srcOrd="0" destOrd="0" presId="urn:microsoft.com/office/officeart/2005/8/layout/hList1"/>
    <dgm:cxn modelId="{150D6137-103C-4A92-A18D-A61CDD0458AD}" type="presParOf" srcId="{4FFA56FF-4306-4BC5-BFA6-C618D9A67FFD}" destId="{477176F3-1702-4606-83DA-99A2A6EE14E4}" srcOrd="1" destOrd="0" presId="urn:microsoft.com/office/officeart/2005/8/layout/hList1"/>
    <dgm:cxn modelId="{66A54FCF-D10C-40DB-A8DC-A57825049B92}" type="presParOf" srcId="{C70846D8-A020-4AE8-B4C7-3A68A85E53D3}" destId="{FC80418D-18B6-466C-90E8-42F67BF88578}" srcOrd="3" destOrd="0" presId="urn:microsoft.com/office/officeart/2005/8/layout/hList1"/>
    <dgm:cxn modelId="{67F43CEA-FED8-41E3-8107-A82BF65436A9}" type="presParOf" srcId="{C70846D8-A020-4AE8-B4C7-3A68A85E53D3}" destId="{B1EA0F29-AAAA-4E22-A481-894481A8219E}" srcOrd="4" destOrd="0" presId="urn:microsoft.com/office/officeart/2005/8/layout/hList1"/>
    <dgm:cxn modelId="{CA1405F0-3583-43A8-9DDD-50B2F4BED2AC}" type="presParOf" srcId="{B1EA0F29-AAAA-4E22-A481-894481A8219E}" destId="{47822C01-BD3C-4499-8A15-AC44B894E543}" srcOrd="0" destOrd="0" presId="urn:microsoft.com/office/officeart/2005/8/layout/hList1"/>
    <dgm:cxn modelId="{2D9F6BFC-31AD-47FE-8760-00D86E439BEA}" type="presParOf" srcId="{B1EA0F29-AAAA-4E22-A481-894481A8219E}" destId="{A2285E45-8C3A-478D-895E-D0F2E1631B0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703DB9-3AD9-4E14-A2E7-2AE23E80D8A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2B8D8FC-FF77-43F0-8913-05B24F6EF231}">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b="1" dirty="0" smtClean="0"/>
            <a:t>Learning Costs</a:t>
          </a:r>
          <a:endParaRPr lang="en-US" sz="2400" dirty="0"/>
        </a:p>
      </dgm:t>
    </dgm:pt>
    <dgm:pt modelId="{28B41788-DAB4-43AD-B2F2-B8556BA59620}" type="parTrans" cxnId="{60D91ED1-C5F8-486D-B5AC-D994096D9D34}">
      <dgm:prSet/>
      <dgm:spPr/>
      <dgm:t>
        <a:bodyPr/>
        <a:lstStyle/>
        <a:p>
          <a:endParaRPr lang="en-US"/>
        </a:p>
      </dgm:t>
    </dgm:pt>
    <dgm:pt modelId="{6F48D3DC-B1C2-4D5D-9A27-8513789D6BA1}" type="sibTrans" cxnId="{60D91ED1-C5F8-486D-B5AC-D994096D9D34}">
      <dgm:prSet/>
      <dgm:spPr/>
      <dgm:t>
        <a:bodyPr/>
        <a:lstStyle/>
        <a:p>
          <a:endParaRPr lang="en-US"/>
        </a:p>
      </dgm:t>
    </dgm:pt>
    <dgm:pt modelId="{94DBD45F-8C65-4A3D-A518-33626D2A5986}">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b="1" dirty="0" smtClean="0"/>
            <a:t>Psychological Costs </a:t>
          </a:r>
          <a:endParaRPr lang="en-US" sz="2400" dirty="0"/>
        </a:p>
      </dgm:t>
    </dgm:pt>
    <dgm:pt modelId="{641DF506-F09C-4F10-8D60-81B9BA9816DF}" type="parTrans" cxnId="{1242BEC0-159E-4FCE-A7A0-405D28E7DD09}">
      <dgm:prSet/>
      <dgm:spPr/>
      <dgm:t>
        <a:bodyPr/>
        <a:lstStyle/>
        <a:p>
          <a:endParaRPr lang="en-US"/>
        </a:p>
      </dgm:t>
    </dgm:pt>
    <dgm:pt modelId="{D61585F0-DA87-4DC5-952A-8E3FB3950ABE}" type="sibTrans" cxnId="{1242BEC0-159E-4FCE-A7A0-405D28E7DD09}">
      <dgm:prSet/>
      <dgm:spPr/>
      <dgm:t>
        <a:bodyPr/>
        <a:lstStyle/>
        <a:p>
          <a:endParaRPr lang="en-US"/>
        </a:p>
      </dgm:t>
    </dgm:pt>
    <dgm:pt modelId="{65636797-2D66-49D9-9FB9-906EC20F8D19}">
      <dgm:prSet phldrT="[Text]" custT="1"/>
      <dgm:spPr/>
      <dgm:t>
        <a:bodyPr/>
        <a:lstStyle/>
        <a:p>
          <a:r>
            <a:rPr lang="en-US" sz="3200" b="1" dirty="0" smtClean="0"/>
            <a:t>Compliance Costs</a:t>
          </a:r>
          <a:endParaRPr lang="en-US" sz="3200" dirty="0"/>
        </a:p>
      </dgm:t>
    </dgm:pt>
    <dgm:pt modelId="{4448FDBB-D247-4285-97A2-66A51A0BDDB2}" type="parTrans" cxnId="{32786398-F758-46E8-A7C7-7EAB8A690A2A}">
      <dgm:prSet/>
      <dgm:spPr/>
      <dgm:t>
        <a:bodyPr/>
        <a:lstStyle/>
        <a:p>
          <a:endParaRPr lang="en-US"/>
        </a:p>
      </dgm:t>
    </dgm:pt>
    <dgm:pt modelId="{55189E59-2F13-46A0-94BC-BF4E7E31C036}" type="sibTrans" cxnId="{32786398-F758-46E8-A7C7-7EAB8A690A2A}">
      <dgm:prSet/>
      <dgm:spPr/>
      <dgm:t>
        <a:bodyPr/>
        <a:lstStyle/>
        <a:p>
          <a:endParaRPr lang="en-US"/>
        </a:p>
      </dgm:t>
    </dgm:pt>
    <dgm:pt modelId="{7528F5BC-89D1-47D9-9F8D-AAB5F47611AF}">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b="1" dirty="0" smtClean="0"/>
            <a:t>Redemption Costs </a:t>
          </a:r>
          <a:endParaRPr lang="en-US" sz="2400" dirty="0"/>
        </a:p>
      </dgm:t>
    </dgm:pt>
    <dgm:pt modelId="{AAFC0FC0-6777-4222-BD3C-44FF0A4BB72F}" type="sibTrans" cxnId="{D4B33461-4F7A-452D-B36C-D8E3C63C7780}">
      <dgm:prSet/>
      <dgm:spPr/>
      <dgm:t>
        <a:bodyPr/>
        <a:lstStyle/>
        <a:p>
          <a:endParaRPr lang="en-US"/>
        </a:p>
      </dgm:t>
    </dgm:pt>
    <dgm:pt modelId="{2BF23C24-080C-40A5-81E8-C2BCDABDB854}" type="parTrans" cxnId="{D4B33461-4F7A-452D-B36C-D8E3C63C7780}">
      <dgm:prSet/>
      <dgm:spPr/>
      <dgm:t>
        <a:bodyPr/>
        <a:lstStyle/>
        <a:p>
          <a:endParaRPr lang="en-US"/>
        </a:p>
      </dgm:t>
    </dgm:pt>
    <dgm:pt modelId="{1F7B901B-B859-497B-B47C-6168767C828E}" type="pres">
      <dgm:prSet presAssocID="{31703DB9-3AD9-4E14-A2E7-2AE23E80D8A9}" presName="Name0" presStyleCnt="0">
        <dgm:presLayoutVars>
          <dgm:chMax val="7"/>
          <dgm:chPref val="7"/>
          <dgm:dir/>
        </dgm:presLayoutVars>
      </dgm:prSet>
      <dgm:spPr/>
      <dgm:t>
        <a:bodyPr/>
        <a:lstStyle/>
        <a:p>
          <a:endParaRPr lang="en-US"/>
        </a:p>
      </dgm:t>
    </dgm:pt>
    <dgm:pt modelId="{40451370-421F-41FB-BF03-750893FE93CC}" type="pres">
      <dgm:prSet presAssocID="{31703DB9-3AD9-4E14-A2E7-2AE23E80D8A9}" presName="Name1" presStyleCnt="0"/>
      <dgm:spPr/>
    </dgm:pt>
    <dgm:pt modelId="{EBC44754-4DB8-4C45-B0A9-5E28FF8F682D}" type="pres">
      <dgm:prSet presAssocID="{31703DB9-3AD9-4E14-A2E7-2AE23E80D8A9}" presName="cycle" presStyleCnt="0"/>
      <dgm:spPr/>
    </dgm:pt>
    <dgm:pt modelId="{F5D423DC-B9DF-41EF-9537-0F58E780CB5E}" type="pres">
      <dgm:prSet presAssocID="{31703DB9-3AD9-4E14-A2E7-2AE23E80D8A9}" presName="srcNode" presStyleLbl="node1" presStyleIdx="0" presStyleCnt="4"/>
      <dgm:spPr/>
    </dgm:pt>
    <dgm:pt modelId="{C4311C7D-383B-4C6F-A912-7F0F819AC9E8}" type="pres">
      <dgm:prSet presAssocID="{31703DB9-3AD9-4E14-A2E7-2AE23E80D8A9}" presName="conn" presStyleLbl="parChTrans1D2" presStyleIdx="0" presStyleCnt="1"/>
      <dgm:spPr/>
      <dgm:t>
        <a:bodyPr/>
        <a:lstStyle/>
        <a:p>
          <a:endParaRPr lang="en-US"/>
        </a:p>
      </dgm:t>
    </dgm:pt>
    <dgm:pt modelId="{6A65565F-7F76-449D-A91F-2035E424AF4F}" type="pres">
      <dgm:prSet presAssocID="{31703DB9-3AD9-4E14-A2E7-2AE23E80D8A9}" presName="extraNode" presStyleLbl="node1" presStyleIdx="0" presStyleCnt="4"/>
      <dgm:spPr/>
    </dgm:pt>
    <dgm:pt modelId="{B187E8CB-6E10-40CF-BE79-1CBD9A799C29}" type="pres">
      <dgm:prSet presAssocID="{31703DB9-3AD9-4E14-A2E7-2AE23E80D8A9}" presName="dstNode" presStyleLbl="node1" presStyleIdx="0" presStyleCnt="4"/>
      <dgm:spPr/>
    </dgm:pt>
    <dgm:pt modelId="{90ADFFED-396F-49B0-ACAB-CA42EC2391AE}" type="pres">
      <dgm:prSet presAssocID="{A2B8D8FC-FF77-43F0-8913-05B24F6EF231}" presName="text_1" presStyleLbl="node1" presStyleIdx="0" presStyleCnt="4">
        <dgm:presLayoutVars>
          <dgm:bulletEnabled val="1"/>
        </dgm:presLayoutVars>
      </dgm:prSet>
      <dgm:spPr/>
      <dgm:t>
        <a:bodyPr/>
        <a:lstStyle/>
        <a:p>
          <a:endParaRPr lang="en-US"/>
        </a:p>
      </dgm:t>
    </dgm:pt>
    <dgm:pt modelId="{EBEBDB9D-E9D7-4934-9695-7ADA7794B80A}" type="pres">
      <dgm:prSet presAssocID="{A2B8D8FC-FF77-43F0-8913-05B24F6EF231}" presName="accent_1" presStyleCnt="0"/>
      <dgm:spPr/>
    </dgm:pt>
    <dgm:pt modelId="{CEEBF798-67E5-4F44-8B00-365936864ACF}" type="pres">
      <dgm:prSet presAssocID="{A2B8D8FC-FF77-43F0-8913-05B24F6EF231}" presName="accentRepeatNode" presStyleLbl="solidFgAcc1" presStyleIdx="0" presStyleCnt="4"/>
      <dgm:spPr/>
    </dgm:pt>
    <dgm:pt modelId="{AA9E4D6D-2DE5-47BF-BB27-62AADB5F65CB}" type="pres">
      <dgm:prSet presAssocID="{94DBD45F-8C65-4A3D-A518-33626D2A5986}" presName="text_2" presStyleLbl="node1" presStyleIdx="1" presStyleCnt="4">
        <dgm:presLayoutVars>
          <dgm:bulletEnabled val="1"/>
        </dgm:presLayoutVars>
      </dgm:prSet>
      <dgm:spPr/>
      <dgm:t>
        <a:bodyPr/>
        <a:lstStyle/>
        <a:p>
          <a:endParaRPr lang="en-US"/>
        </a:p>
      </dgm:t>
    </dgm:pt>
    <dgm:pt modelId="{40335F48-8925-41C1-8785-C6B52EA49CAA}" type="pres">
      <dgm:prSet presAssocID="{94DBD45F-8C65-4A3D-A518-33626D2A5986}" presName="accent_2" presStyleCnt="0"/>
      <dgm:spPr/>
    </dgm:pt>
    <dgm:pt modelId="{91CAE61D-14C9-4F8E-84DB-CF6C7A56BD70}" type="pres">
      <dgm:prSet presAssocID="{94DBD45F-8C65-4A3D-A518-33626D2A5986}" presName="accentRepeatNode" presStyleLbl="solidFgAcc1" presStyleIdx="1" presStyleCnt="4"/>
      <dgm:spPr/>
    </dgm:pt>
    <dgm:pt modelId="{6ABFAB82-AE32-4259-A732-87B28DCF4A7D}" type="pres">
      <dgm:prSet presAssocID="{65636797-2D66-49D9-9FB9-906EC20F8D19}" presName="text_3" presStyleLbl="node1" presStyleIdx="2" presStyleCnt="4">
        <dgm:presLayoutVars>
          <dgm:bulletEnabled val="1"/>
        </dgm:presLayoutVars>
      </dgm:prSet>
      <dgm:spPr/>
      <dgm:t>
        <a:bodyPr/>
        <a:lstStyle/>
        <a:p>
          <a:endParaRPr lang="en-US"/>
        </a:p>
      </dgm:t>
    </dgm:pt>
    <dgm:pt modelId="{2E0806E5-0B99-46C8-8E22-4B0565BB8ECD}" type="pres">
      <dgm:prSet presAssocID="{65636797-2D66-49D9-9FB9-906EC20F8D19}" presName="accent_3" presStyleCnt="0"/>
      <dgm:spPr/>
    </dgm:pt>
    <dgm:pt modelId="{904C9B98-9476-41AD-8674-026F035682AD}" type="pres">
      <dgm:prSet presAssocID="{65636797-2D66-49D9-9FB9-906EC20F8D19}" presName="accentRepeatNode" presStyleLbl="solidFgAcc1" presStyleIdx="2" presStyleCnt="4"/>
      <dgm:spPr/>
    </dgm:pt>
    <dgm:pt modelId="{F5F8CB2E-4696-45C5-838D-3973C1116C1B}" type="pres">
      <dgm:prSet presAssocID="{7528F5BC-89D1-47D9-9F8D-AAB5F47611AF}" presName="text_4" presStyleLbl="node1" presStyleIdx="3" presStyleCnt="4">
        <dgm:presLayoutVars>
          <dgm:bulletEnabled val="1"/>
        </dgm:presLayoutVars>
      </dgm:prSet>
      <dgm:spPr/>
      <dgm:t>
        <a:bodyPr/>
        <a:lstStyle/>
        <a:p>
          <a:endParaRPr lang="en-US"/>
        </a:p>
      </dgm:t>
    </dgm:pt>
    <dgm:pt modelId="{A52AAEA2-F632-4552-B7AB-6528E1BA18D9}" type="pres">
      <dgm:prSet presAssocID="{7528F5BC-89D1-47D9-9F8D-AAB5F47611AF}" presName="accent_4" presStyleCnt="0"/>
      <dgm:spPr/>
    </dgm:pt>
    <dgm:pt modelId="{539395D8-A502-4814-8D25-AA0B85BB11B4}" type="pres">
      <dgm:prSet presAssocID="{7528F5BC-89D1-47D9-9F8D-AAB5F47611AF}" presName="accentRepeatNode" presStyleLbl="solidFgAcc1" presStyleIdx="3" presStyleCnt="4"/>
      <dgm:spPr/>
    </dgm:pt>
  </dgm:ptLst>
  <dgm:cxnLst>
    <dgm:cxn modelId="{60D91ED1-C5F8-486D-B5AC-D994096D9D34}" srcId="{31703DB9-3AD9-4E14-A2E7-2AE23E80D8A9}" destId="{A2B8D8FC-FF77-43F0-8913-05B24F6EF231}" srcOrd="0" destOrd="0" parTransId="{28B41788-DAB4-43AD-B2F2-B8556BA59620}" sibTransId="{6F48D3DC-B1C2-4D5D-9A27-8513789D6BA1}"/>
    <dgm:cxn modelId="{75DADB26-5746-4303-B282-3E72399BFA42}" type="presOf" srcId="{6F48D3DC-B1C2-4D5D-9A27-8513789D6BA1}" destId="{C4311C7D-383B-4C6F-A912-7F0F819AC9E8}" srcOrd="0" destOrd="0" presId="urn:microsoft.com/office/officeart/2008/layout/VerticalCurvedList"/>
    <dgm:cxn modelId="{7F38B411-86FA-4184-BF51-DC1276F0FA38}" type="presOf" srcId="{65636797-2D66-49D9-9FB9-906EC20F8D19}" destId="{6ABFAB82-AE32-4259-A732-87B28DCF4A7D}" srcOrd="0" destOrd="0" presId="urn:microsoft.com/office/officeart/2008/layout/VerticalCurvedList"/>
    <dgm:cxn modelId="{D4B33461-4F7A-452D-B36C-D8E3C63C7780}" srcId="{31703DB9-3AD9-4E14-A2E7-2AE23E80D8A9}" destId="{7528F5BC-89D1-47D9-9F8D-AAB5F47611AF}" srcOrd="3" destOrd="0" parTransId="{2BF23C24-080C-40A5-81E8-C2BCDABDB854}" sibTransId="{AAFC0FC0-6777-4222-BD3C-44FF0A4BB72F}"/>
    <dgm:cxn modelId="{08DB522F-C5BC-4F79-960B-5B7850F615E7}" type="presOf" srcId="{7528F5BC-89D1-47D9-9F8D-AAB5F47611AF}" destId="{F5F8CB2E-4696-45C5-838D-3973C1116C1B}" srcOrd="0" destOrd="0" presId="urn:microsoft.com/office/officeart/2008/layout/VerticalCurvedList"/>
    <dgm:cxn modelId="{1242BEC0-159E-4FCE-A7A0-405D28E7DD09}" srcId="{31703DB9-3AD9-4E14-A2E7-2AE23E80D8A9}" destId="{94DBD45F-8C65-4A3D-A518-33626D2A5986}" srcOrd="1" destOrd="0" parTransId="{641DF506-F09C-4F10-8D60-81B9BA9816DF}" sibTransId="{D61585F0-DA87-4DC5-952A-8E3FB3950ABE}"/>
    <dgm:cxn modelId="{32786398-F758-46E8-A7C7-7EAB8A690A2A}" srcId="{31703DB9-3AD9-4E14-A2E7-2AE23E80D8A9}" destId="{65636797-2D66-49D9-9FB9-906EC20F8D19}" srcOrd="2" destOrd="0" parTransId="{4448FDBB-D247-4285-97A2-66A51A0BDDB2}" sibTransId="{55189E59-2F13-46A0-94BC-BF4E7E31C036}"/>
    <dgm:cxn modelId="{5EA7C7E6-B1B8-4720-8151-A5C45C1063F6}" type="presOf" srcId="{94DBD45F-8C65-4A3D-A518-33626D2A5986}" destId="{AA9E4D6D-2DE5-47BF-BB27-62AADB5F65CB}" srcOrd="0" destOrd="0" presId="urn:microsoft.com/office/officeart/2008/layout/VerticalCurvedList"/>
    <dgm:cxn modelId="{13E145D5-2EE6-4376-B39B-2D313DC14A2D}" type="presOf" srcId="{31703DB9-3AD9-4E14-A2E7-2AE23E80D8A9}" destId="{1F7B901B-B859-497B-B47C-6168767C828E}" srcOrd="0" destOrd="0" presId="urn:microsoft.com/office/officeart/2008/layout/VerticalCurvedList"/>
    <dgm:cxn modelId="{1698F172-7A0A-4133-A205-AE198FBC7AD4}" type="presOf" srcId="{A2B8D8FC-FF77-43F0-8913-05B24F6EF231}" destId="{90ADFFED-396F-49B0-ACAB-CA42EC2391AE}" srcOrd="0" destOrd="0" presId="urn:microsoft.com/office/officeart/2008/layout/VerticalCurvedList"/>
    <dgm:cxn modelId="{FE1BBDC5-3C99-4A51-8A97-498CA751CB05}" type="presParOf" srcId="{1F7B901B-B859-497B-B47C-6168767C828E}" destId="{40451370-421F-41FB-BF03-750893FE93CC}" srcOrd="0" destOrd="0" presId="urn:microsoft.com/office/officeart/2008/layout/VerticalCurvedList"/>
    <dgm:cxn modelId="{BAC52F83-4BD0-42F4-AF90-82B2B2B85536}" type="presParOf" srcId="{40451370-421F-41FB-BF03-750893FE93CC}" destId="{EBC44754-4DB8-4C45-B0A9-5E28FF8F682D}" srcOrd="0" destOrd="0" presId="urn:microsoft.com/office/officeart/2008/layout/VerticalCurvedList"/>
    <dgm:cxn modelId="{559A2D28-63C5-4471-A27E-E2FD8B243390}" type="presParOf" srcId="{EBC44754-4DB8-4C45-B0A9-5E28FF8F682D}" destId="{F5D423DC-B9DF-41EF-9537-0F58E780CB5E}" srcOrd="0" destOrd="0" presId="urn:microsoft.com/office/officeart/2008/layout/VerticalCurvedList"/>
    <dgm:cxn modelId="{93339D51-9CD7-42CE-B5F3-F29D02C02219}" type="presParOf" srcId="{EBC44754-4DB8-4C45-B0A9-5E28FF8F682D}" destId="{C4311C7D-383B-4C6F-A912-7F0F819AC9E8}" srcOrd="1" destOrd="0" presId="urn:microsoft.com/office/officeart/2008/layout/VerticalCurvedList"/>
    <dgm:cxn modelId="{A8E65F9D-41A5-4E19-B363-12FEB90AC952}" type="presParOf" srcId="{EBC44754-4DB8-4C45-B0A9-5E28FF8F682D}" destId="{6A65565F-7F76-449D-A91F-2035E424AF4F}" srcOrd="2" destOrd="0" presId="urn:microsoft.com/office/officeart/2008/layout/VerticalCurvedList"/>
    <dgm:cxn modelId="{D4B6C64E-BE72-4885-B360-D7566FBEE6C0}" type="presParOf" srcId="{EBC44754-4DB8-4C45-B0A9-5E28FF8F682D}" destId="{B187E8CB-6E10-40CF-BE79-1CBD9A799C29}" srcOrd="3" destOrd="0" presId="urn:microsoft.com/office/officeart/2008/layout/VerticalCurvedList"/>
    <dgm:cxn modelId="{F29A6EE8-607C-4438-99A5-8B0F82FB4655}" type="presParOf" srcId="{40451370-421F-41FB-BF03-750893FE93CC}" destId="{90ADFFED-396F-49B0-ACAB-CA42EC2391AE}" srcOrd="1" destOrd="0" presId="urn:microsoft.com/office/officeart/2008/layout/VerticalCurvedList"/>
    <dgm:cxn modelId="{4FB87A8F-C31E-4080-90E6-3DC27C6B53B0}" type="presParOf" srcId="{40451370-421F-41FB-BF03-750893FE93CC}" destId="{EBEBDB9D-E9D7-4934-9695-7ADA7794B80A}" srcOrd="2" destOrd="0" presId="urn:microsoft.com/office/officeart/2008/layout/VerticalCurvedList"/>
    <dgm:cxn modelId="{87A2939C-A653-475D-A62A-B62A2E4B563E}" type="presParOf" srcId="{EBEBDB9D-E9D7-4934-9695-7ADA7794B80A}" destId="{CEEBF798-67E5-4F44-8B00-365936864ACF}" srcOrd="0" destOrd="0" presId="urn:microsoft.com/office/officeart/2008/layout/VerticalCurvedList"/>
    <dgm:cxn modelId="{ECA3C2E6-DF5F-422A-A5BE-4A539D14887C}" type="presParOf" srcId="{40451370-421F-41FB-BF03-750893FE93CC}" destId="{AA9E4D6D-2DE5-47BF-BB27-62AADB5F65CB}" srcOrd="3" destOrd="0" presId="urn:microsoft.com/office/officeart/2008/layout/VerticalCurvedList"/>
    <dgm:cxn modelId="{B1B6354B-3F47-4307-BC05-F090CC245ED9}" type="presParOf" srcId="{40451370-421F-41FB-BF03-750893FE93CC}" destId="{40335F48-8925-41C1-8785-C6B52EA49CAA}" srcOrd="4" destOrd="0" presId="urn:microsoft.com/office/officeart/2008/layout/VerticalCurvedList"/>
    <dgm:cxn modelId="{9196BCE8-BC43-44D1-AC12-3A11DAA2B663}" type="presParOf" srcId="{40335F48-8925-41C1-8785-C6B52EA49CAA}" destId="{91CAE61D-14C9-4F8E-84DB-CF6C7A56BD70}" srcOrd="0" destOrd="0" presId="urn:microsoft.com/office/officeart/2008/layout/VerticalCurvedList"/>
    <dgm:cxn modelId="{B5F570E7-0D6B-457C-9C3B-195CAD830161}" type="presParOf" srcId="{40451370-421F-41FB-BF03-750893FE93CC}" destId="{6ABFAB82-AE32-4259-A732-87B28DCF4A7D}" srcOrd="5" destOrd="0" presId="urn:microsoft.com/office/officeart/2008/layout/VerticalCurvedList"/>
    <dgm:cxn modelId="{347DF1CC-7408-480D-BAB6-8F68C02E0BA5}" type="presParOf" srcId="{40451370-421F-41FB-BF03-750893FE93CC}" destId="{2E0806E5-0B99-46C8-8E22-4B0565BB8ECD}" srcOrd="6" destOrd="0" presId="urn:microsoft.com/office/officeart/2008/layout/VerticalCurvedList"/>
    <dgm:cxn modelId="{2B3C8A5F-CA32-488D-BBBD-49BD2781DA9B}" type="presParOf" srcId="{2E0806E5-0B99-46C8-8E22-4B0565BB8ECD}" destId="{904C9B98-9476-41AD-8674-026F035682AD}" srcOrd="0" destOrd="0" presId="urn:microsoft.com/office/officeart/2008/layout/VerticalCurvedList"/>
    <dgm:cxn modelId="{E5C67361-ED81-47C4-8BFC-C1AA4E6441A1}" type="presParOf" srcId="{40451370-421F-41FB-BF03-750893FE93CC}" destId="{F5F8CB2E-4696-45C5-838D-3973C1116C1B}" srcOrd="7" destOrd="0" presId="urn:microsoft.com/office/officeart/2008/layout/VerticalCurvedList"/>
    <dgm:cxn modelId="{7640E8EC-17BB-4B50-A229-ED887A613FAE}" type="presParOf" srcId="{40451370-421F-41FB-BF03-750893FE93CC}" destId="{A52AAEA2-F632-4552-B7AB-6528E1BA18D9}" srcOrd="8" destOrd="0" presId="urn:microsoft.com/office/officeart/2008/layout/VerticalCurvedList"/>
    <dgm:cxn modelId="{706A8464-377B-4F54-8E12-E254FABBC2D2}" type="presParOf" srcId="{A52AAEA2-F632-4552-B7AB-6528E1BA18D9}" destId="{539395D8-A502-4814-8D25-AA0B85BB11B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703DB9-3AD9-4E14-A2E7-2AE23E80D8A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2B8D8FC-FF77-43F0-8913-05B24F6EF231}">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b="1" dirty="0" smtClean="0"/>
            <a:t>Learning Costs</a:t>
          </a:r>
          <a:endParaRPr lang="en-US" sz="2400" dirty="0"/>
        </a:p>
      </dgm:t>
    </dgm:pt>
    <dgm:pt modelId="{28B41788-DAB4-43AD-B2F2-B8556BA59620}" type="parTrans" cxnId="{60D91ED1-C5F8-486D-B5AC-D994096D9D34}">
      <dgm:prSet/>
      <dgm:spPr/>
      <dgm:t>
        <a:bodyPr/>
        <a:lstStyle/>
        <a:p>
          <a:endParaRPr lang="en-US"/>
        </a:p>
      </dgm:t>
    </dgm:pt>
    <dgm:pt modelId="{6F48D3DC-B1C2-4D5D-9A27-8513789D6BA1}" type="sibTrans" cxnId="{60D91ED1-C5F8-486D-B5AC-D994096D9D34}">
      <dgm:prSet/>
      <dgm:spPr/>
      <dgm:t>
        <a:bodyPr/>
        <a:lstStyle/>
        <a:p>
          <a:endParaRPr lang="en-US"/>
        </a:p>
      </dgm:t>
    </dgm:pt>
    <dgm:pt modelId="{94DBD45F-8C65-4A3D-A518-33626D2A5986}">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b="1" dirty="0" smtClean="0"/>
            <a:t>Psychological Costs </a:t>
          </a:r>
          <a:endParaRPr lang="en-US" sz="2400" dirty="0"/>
        </a:p>
      </dgm:t>
    </dgm:pt>
    <dgm:pt modelId="{641DF506-F09C-4F10-8D60-81B9BA9816DF}" type="parTrans" cxnId="{1242BEC0-159E-4FCE-A7A0-405D28E7DD09}">
      <dgm:prSet/>
      <dgm:spPr/>
      <dgm:t>
        <a:bodyPr/>
        <a:lstStyle/>
        <a:p>
          <a:endParaRPr lang="en-US"/>
        </a:p>
      </dgm:t>
    </dgm:pt>
    <dgm:pt modelId="{D61585F0-DA87-4DC5-952A-8E3FB3950ABE}" type="sibTrans" cxnId="{1242BEC0-159E-4FCE-A7A0-405D28E7DD09}">
      <dgm:prSet/>
      <dgm:spPr/>
      <dgm:t>
        <a:bodyPr/>
        <a:lstStyle/>
        <a:p>
          <a:endParaRPr lang="en-US"/>
        </a:p>
      </dgm:t>
    </dgm:pt>
    <dgm:pt modelId="{65636797-2D66-49D9-9FB9-906EC20F8D19}">
      <dgm:prSet phldrT="[Text]" custT="1">
        <dgm:style>
          <a:lnRef idx="2">
            <a:schemeClr val="dk1"/>
          </a:lnRef>
          <a:fillRef idx="1">
            <a:schemeClr val="lt1"/>
          </a:fillRef>
          <a:effectRef idx="0">
            <a:schemeClr val="dk1"/>
          </a:effectRef>
          <a:fontRef idx="minor">
            <a:schemeClr val="dk1"/>
          </a:fontRef>
        </dgm:style>
      </dgm:prSet>
      <dgm:spPr/>
      <dgm:t>
        <a:bodyPr/>
        <a:lstStyle/>
        <a:p>
          <a:r>
            <a:rPr lang="en-US" sz="2400" b="1" dirty="0" smtClean="0"/>
            <a:t>Compliance Costs</a:t>
          </a:r>
          <a:endParaRPr lang="en-US" sz="2400" dirty="0"/>
        </a:p>
      </dgm:t>
    </dgm:pt>
    <dgm:pt modelId="{4448FDBB-D247-4285-97A2-66A51A0BDDB2}" type="parTrans" cxnId="{32786398-F758-46E8-A7C7-7EAB8A690A2A}">
      <dgm:prSet/>
      <dgm:spPr/>
      <dgm:t>
        <a:bodyPr/>
        <a:lstStyle/>
        <a:p>
          <a:endParaRPr lang="en-US"/>
        </a:p>
      </dgm:t>
    </dgm:pt>
    <dgm:pt modelId="{55189E59-2F13-46A0-94BC-BF4E7E31C036}" type="sibTrans" cxnId="{32786398-F758-46E8-A7C7-7EAB8A690A2A}">
      <dgm:prSet/>
      <dgm:spPr/>
      <dgm:t>
        <a:bodyPr/>
        <a:lstStyle/>
        <a:p>
          <a:endParaRPr lang="en-US"/>
        </a:p>
      </dgm:t>
    </dgm:pt>
    <dgm:pt modelId="{7528F5BC-89D1-47D9-9F8D-AAB5F47611AF}">
      <dgm:prSet phldrT="[Text]" custT="1"/>
      <dgm:spPr/>
      <dgm:t>
        <a:bodyPr/>
        <a:lstStyle/>
        <a:p>
          <a:r>
            <a:rPr lang="en-US" sz="3200" b="1" dirty="0" smtClean="0"/>
            <a:t>Redemption Costs </a:t>
          </a:r>
          <a:endParaRPr lang="en-US" sz="3200" dirty="0"/>
        </a:p>
      </dgm:t>
    </dgm:pt>
    <dgm:pt modelId="{AAFC0FC0-6777-4222-BD3C-44FF0A4BB72F}" type="sibTrans" cxnId="{D4B33461-4F7A-452D-B36C-D8E3C63C7780}">
      <dgm:prSet/>
      <dgm:spPr/>
      <dgm:t>
        <a:bodyPr/>
        <a:lstStyle/>
        <a:p>
          <a:endParaRPr lang="en-US"/>
        </a:p>
      </dgm:t>
    </dgm:pt>
    <dgm:pt modelId="{2BF23C24-080C-40A5-81E8-C2BCDABDB854}" type="parTrans" cxnId="{D4B33461-4F7A-452D-B36C-D8E3C63C7780}">
      <dgm:prSet/>
      <dgm:spPr/>
      <dgm:t>
        <a:bodyPr/>
        <a:lstStyle/>
        <a:p>
          <a:endParaRPr lang="en-US"/>
        </a:p>
      </dgm:t>
    </dgm:pt>
    <dgm:pt modelId="{1F7B901B-B859-497B-B47C-6168767C828E}" type="pres">
      <dgm:prSet presAssocID="{31703DB9-3AD9-4E14-A2E7-2AE23E80D8A9}" presName="Name0" presStyleCnt="0">
        <dgm:presLayoutVars>
          <dgm:chMax val="7"/>
          <dgm:chPref val="7"/>
          <dgm:dir/>
        </dgm:presLayoutVars>
      </dgm:prSet>
      <dgm:spPr/>
      <dgm:t>
        <a:bodyPr/>
        <a:lstStyle/>
        <a:p>
          <a:endParaRPr lang="en-US"/>
        </a:p>
      </dgm:t>
    </dgm:pt>
    <dgm:pt modelId="{40451370-421F-41FB-BF03-750893FE93CC}" type="pres">
      <dgm:prSet presAssocID="{31703DB9-3AD9-4E14-A2E7-2AE23E80D8A9}" presName="Name1" presStyleCnt="0"/>
      <dgm:spPr/>
    </dgm:pt>
    <dgm:pt modelId="{EBC44754-4DB8-4C45-B0A9-5E28FF8F682D}" type="pres">
      <dgm:prSet presAssocID="{31703DB9-3AD9-4E14-A2E7-2AE23E80D8A9}" presName="cycle" presStyleCnt="0"/>
      <dgm:spPr/>
    </dgm:pt>
    <dgm:pt modelId="{F5D423DC-B9DF-41EF-9537-0F58E780CB5E}" type="pres">
      <dgm:prSet presAssocID="{31703DB9-3AD9-4E14-A2E7-2AE23E80D8A9}" presName="srcNode" presStyleLbl="node1" presStyleIdx="0" presStyleCnt="4"/>
      <dgm:spPr/>
    </dgm:pt>
    <dgm:pt modelId="{C4311C7D-383B-4C6F-A912-7F0F819AC9E8}" type="pres">
      <dgm:prSet presAssocID="{31703DB9-3AD9-4E14-A2E7-2AE23E80D8A9}" presName="conn" presStyleLbl="parChTrans1D2" presStyleIdx="0" presStyleCnt="1"/>
      <dgm:spPr/>
      <dgm:t>
        <a:bodyPr/>
        <a:lstStyle/>
        <a:p>
          <a:endParaRPr lang="en-US"/>
        </a:p>
      </dgm:t>
    </dgm:pt>
    <dgm:pt modelId="{6A65565F-7F76-449D-A91F-2035E424AF4F}" type="pres">
      <dgm:prSet presAssocID="{31703DB9-3AD9-4E14-A2E7-2AE23E80D8A9}" presName="extraNode" presStyleLbl="node1" presStyleIdx="0" presStyleCnt="4"/>
      <dgm:spPr/>
    </dgm:pt>
    <dgm:pt modelId="{B187E8CB-6E10-40CF-BE79-1CBD9A799C29}" type="pres">
      <dgm:prSet presAssocID="{31703DB9-3AD9-4E14-A2E7-2AE23E80D8A9}" presName="dstNode" presStyleLbl="node1" presStyleIdx="0" presStyleCnt="4"/>
      <dgm:spPr/>
    </dgm:pt>
    <dgm:pt modelId="{90ADFFED-396F-49B0-ACAB-CA42EC2391AE}" type="pres">
      <dgm:prSet presAssocID="{A2B8D8FC-FF77-43F0-8913-05B24F6EF231}" presName="text_1" presStyleLbl="node1" presStyleIdx="0" presStyleCnt="4">
        <dgm:presLayoutVars>
          <dgm:bulletEnabled val="1"/>
        </dgm:presLayoutVars>
      </dgm:prSet>
      <dgm:spPr/>
      <dgm:t>
        <a:bodyPr/>
        <a:lstStyle/>
        <a:p>
          <a:endParaRPr lang="en-US"/>
        </a:p>
      </dgm:t>
    </dgm:pt>
    <dgm:pt modelId="{EBEBDB9D-E9D7-4934-9695-7ADA7794B80A}" type="pres">
      <dgm:prSet presAssocID="{A2B8D8FC-FF77-43F0-8913-05B24F6EF231}" presName="accent_1" presStyleCnt="0"/>
      <dgm:spPr/>
    </dgm:pt>
    <dgm:pt modelId="{CEEBF798-67E5-4F44-8B00-365936864ACF}" type="pres">
      <dgm:prSet presAssocID="{A2B8D8FC-FF77-43F0-8913-05B24F6EF231}" presName="accentRepeatNode" presStyleLbl="solidFgAcc1" presStyleIdx="0" presStyleCnt="4"/>
      <dgm:spPr/>
    </dgm:pt>
    <dgm:pt modelId="{AA9E4D6D-2DE5-47BF-BB27-62AADB5F65CB}" type="pres">
      <dgm:prSet presAssocID="{94DBD45F-8C65-4A3D-A518-33626D2A5986}" presName="text_2" presStyleLbl="node1" presStyleIdx="1" presStyleCnt="4">
        <dgm:presLayoutVars>
          <dgm:bulletEnabled val="1"/>
        </dgm:presLayoutVars>
      </dgm:prSet>
      <dgm:spPr/>
      <dgm:t>
        <a:bodyPr/>
        <a:lstStyle/>
        <a:p>
          <a:endParaRPr lang="en-US"/>
        </a:p>
      </dgm:t>
    </dgm:pt>
    <dgm:pt modelId="{40335F48-8925-41C1-8785-C6B52EA49CAA}" type="pres">
      <dgm:prSet presAssocID="{94DBD45F-8C65-4A3D-A518-33626D2A5986}" presName="accent_2" presStyleCnt="0"/>
      <dgm:spPr/>
    </dgm:pt>
    <dgm:pt modelId="{91CAE61D-14C9-4F8E-84DB-CF6C7A56BD70}" type="pres">
      <dgm:prSet presAssocID="{94DBD45F-8C65-4A3D-A518-33626D2A5986}" presName="accentRepeatNode" presStyleLbl="solidFgAcc1" presStyleIdx="1" presStyleCnt="4"/>
      <dgm:spPr/>
    </dgm:pt>
    <dgm:pt modelId="{6ABFAB82-AE32-4259-A732-87B28DCF4A7D}" type="pres">
      <dgm:prSet presAssocID="{65636797-2D66-49D9-9FB9-906EC20F8D19}" presName="text_3" presStyleLbl="node1" presStyleIdx="2" presStyleCnt="4">
        <dgm:presLayoutVars>
          <dgm:bulletEnabled val="1"/>
        </dgm:presLayoutVars>
      </dgm:prSet>
      <dgm:spPr/>
      <dgm:t>
        <a:bodyPr/>
        <a:lstStyle/>
        <a:p>
          <a:endParaRPr lang="en-US"/>
        </a:p>
      </dgm:t>
    </dgm:pt>
    <dgm:pt modelId="{2E0806E5-0B99-46C8-8E22-4B0565BB8ECD}" type="pres">
      <dgm:prSet presAssocID="{65636797-2D66-49D9-9FB9-906EC20F8D19}" presName="accent_3" presStyleCnt="0"/>
      <dgm:spPr/>
    </dgm:pt>
    <dgm:pt modelId="{904C9B98-9476-41AD-8674-026F035682AD}" type="pres">
      <dgm:prSet presAssocID="{65636797-2D66-49D9-9FB9-906EC20F8D19}" presName="accentRepeatNode" presStyleLbl="solidFgAcc1" presStyleIdx="2" presStyleCnt="4"/>
      <dgm:spPr/>
    </dgm:pt>
    <dgm:pt modelId="{F5F8CB2E-4696-45C5-838D-3973C1116C1B}" type="pres">
      <dgm:prSet presAssocID="{7528F5BC-89D1-47D9-9F8D-AAB5F47611AF}" presName="text_4" presStyleLbl="node1" presStyleIdx="3" presStyleCnt="4">
        <dgm:presLayoutVars>
          <dgm:bulletEnabled val="1"/>
        </dgm:presLayoutVars>
      </dgm:prSet>
      <dgm:spPr/>
      <dgm:t>
        <a:bodyPr/>
        <a:lstStyle/>
        <a:p>
          <a:endParaRPr lang="en-US"/>
        </a:p>
      </dgm:t>
    </dgm:pt>
    <dgm:pt modelId="{A52AAEA2-F632-4552-B7AB-6528E1BA18D9}" type="pres">
      <dgm:prSet presAssocID="{7528F5BC-89D1-47D9-9F8D-AAB5F47611AF}" presName="accent_4" presStyleCnt="0"/>
      <dgm:spPr/>
    </dgm:pt>
    <dgm:pt modelId="{539395D8-A502-4814-8D25-AA0B85BB11B4}" type="pres">
      <dgm:prSet presAssocID="{7528F5BC-89D1-47D9-9F8D-AAB5F47611AF}" presName="accentRepeatNode" presStyleLbl="solidFgAcc1" presStyleIdx="3" presStyleCnt="4"/>
      <dgm:spPr/>
    </dgm:pt>
  </dgm:ptLst>
  <dgm:cxnLst>
    <dgm:cxn modelId="{60D91ED1-C5F8-486D-B5AC-D994096D9D34}" srcId="{31703DB9-3AD9-4E14-A2E7-2AE23E80D8A9}" destId="{A2B8D8FC-FF77-43F0-8913-05B24F6EF231}" srcOrd="0" destOrd="0" parTransId="{28B41788-DAB4-43AD-B2F2-B8556BA59620}" sibTransId="{6F48D3DC-B1C2-4D5D-9A27-8513789D6BA1}"/>
    <dgm:cxn modelId="{75DADB26-5746-4303-B282-3E72399BFA42}" type="presOf" srcId="{6F48D3DC-B1C2-4D5D-9A27-8513789D6BA1}" destId="{C4311C7D-383B-4C6F-A912-7F0F819AC9E8}" srcOrd="0" destOrd="0" presId="urn:microsoft.com/office/officeart/2008/layout/VerticalCurvedList"/>
    <dgm:cxn modelId="{7F38B411-86FA-4184-BF51-DC1276F0FA38}" type="presOf" srcId="{65636797-2D66-49D9-9FB9-906EC20F8D19}" destId="{6ABFAB82-AE32-4259-A732-87B28DCF4A7D}" srcOrd="0" destOrd="0" presId="urn:microsoft.com/office/officeart/2008/layout/VerticalCurvedList"/>
    <dgm:cxn modelId="{D4B33461-4F7A-452D-B36C-D8E3C63C7780}" srcId="{31703DB9-3AD9-4E14-A2E7-2AE23E80D8A9}" destId="{7528F5BC-89D1-47D9-9F8D-AAB5F47611AF}" srcOrd="3" destOrd="0" parTransId="{2BF23C24-080C-40A5-81E8-C2BCDABDB854}" sibTransId="{AAFC0FC0-6777-4222-BD3C-44FF0A4BB72F}"/>
    <dgm:cxn modelId="{08DB522F-C5BC-4F79-960B-5B7850F615E7}" type="presOf" srcId="{7528F5BC-89D1-47D9-9F8D-AAB5F47611AF}" destId="{F5F8CB2E-4696-45C5-838D-3973C1116C1B}" srcOrd="0" destOrd="0" presId="urn:microsoft.com/office/officeart/2008/layout/VerticalCurvedList"/>
    <dgm:cxn modelId="{1242BEC0-159E-4FCE-A7A0-405D28E7DD09}" srcId="{31703DB9-3AD9-4E14-A2E7-2AE23E80D8A9}" destId="{94DBD45F-8C65-4A3D-A518-33626D2A5986}" srcOrd="1" destOrd="0" parTransId="{641DF506-F09C-4F10-8D60-81B9BA9816DF}" sibTransId="{D61585F0-DA87-4DC5-952A-8E3FB3950ABE}"/>
    <dgm:cxn modelId="{32786398-F758-46E8-A7C7-7EAB8A690A2A}" srcId="{31703DB9-3AD9-4E14-A2E7-2AE23E80D8A9}" destId="{65636797-2D66-49D9-9FB9-906EC20F8D19}" srcOrd="2" destOrd="0" parTransId="{4448FDBB-D247-4285-97A2-66A51A0BDDB2}" sibTransId="{55189E59-2F13-46A0-94BC-BF4E7E31C036}"/>
    <dgm:cxn modelId="{5EA7C7E6-B1B8-4720-8151-A5C45C1063F6}" type="presOf" srcId="{94DBD45F-8C65-4A3D-A518-33626D2A5986}" destId="{AA9E4D6D-2DE5-47BF-BB27-62AADB5F65CB}" srcOrd="0" destOrd="0" presId="urn:microsoft.com/office/officeart/2008/layout/VerticalCurvedList"/>
    <dgm:cxn modelId="{13E145D5-2EE6-4376-B39B-2D313DC14A2D}" type="presOf" srcId="{31703DB9-3AD9-4E14-A2E7-2AE23E80D8A9}" destId="{1F7B901B-B859-497B-B47C-6168767C828E}" srcOrd="0" destOrd="0" presId="urn:microsoft.com/office/officeart/2008/layout/VerticalCurvedList"/>
    <dgm:cxn modelId="{1698F172-7A0A-4133-A205-AE198FBC7AD4}" type="presOf" srcId="{A2B8D8FC-FF77-43F0-8913-05B24F6EF231}" destId="{90ADFFED-396F-49B0-ACAB-CA42EC2391AE}" srcOrd="0" destOrd="0" presId="urn:microsoft.com/office/officeart/2008/layout/VerticalCurvedList"/>
    <dgm:cxn modelId="{FE1BBDC5-3C99-4A51-8A97-498CA751CB05}" type="presParOf" srcId="{1F7B901B-B859-497B-B47C-6168767C828E}" destId="{40451370-421F-41FB-BF03-750893FE93CC}" srcOrd="0" destOrd="0" presId="urn:microsoft.com/office/officeart/2008/layout/VerticalCurvedList"/>
    <dgm:cxn modelId="{BAC52F83-4BD0-42F4-AF90-82B2B2B85536}" type="presParOf" srcId="{40451370-421F-41FB-BF03-750893FE93CC}" destId="{EBC44754-4DB8-4C45-B0A9-5E28FF8F682D}" srcOrd="0" destOrd="0" presId="urn:microsoft.com/office/officeart/2008/layout/VerticalCurvedList"/>
    <dgm:cxn modelId="{559A2D28-63C5-4471-A27E-E2FD8B243390}" type="presParOf" srcId="{EBC44754-4DB8-4C45-B0A9-5E28FF8F682D}" destId="{F5D423DC-B9DF-41EF-9537-0F58E780CB5E}" srcOrd="0" destOrd="0" presId="urn:microsoft.com/office/officeart/2008/layout/VerticalCurvedList"/>
    <dgm:cxn modelId="{93339D51-9CD7-42CE-B5F3-F29D02C02219}" type="presParOf" srcId="{EBC44754-4DB8-4C45-B0A9-5E28FF8F682D}" destId="{C4311C7D-383B-4C6F-A912-7F0F819AC9E8}" srcOrd="1" destOrd="0" presId="urn:microsoft.com/office/officeart/2008/layout/VerticalCurvedList"/>
    <dgm:cxn modelId="{A8E65F9D-41A5-4E19-B363-12FEB90AC952}" type="presParOf" srcId="{EBC44754-4DB8-4C45-B0A9-5E28FF8F682D}" destId="{6A65565F-7F76-449D-A91F-2035E424AF4F}" srcOrd="2" destOrd="0" presId="urn:microsoft.com/office/officeart/2008/layout/VerticalCurvedList"/>
    <dgm:cxn modelId="{D4B6C64E-BE72-4885-B360-D7566FBEE6C0}" type="presParOf" srcId="{EBC44754-4DB8-4C45-B0A9-5E28FF8F682D}" destId="{B187E8CB-6E10-40CF-BE79-1CBD9A799C29}" srcOrd="3" destOrd="0" presId="urn:microsoft.com/office/officeart/2008/layout/VerticalCurvedList"/>
    <dgm:cxn modelId="{F29A6EE8-607C-4438-99A5-8B0F82FB4655}" type="presParOf" srcId="{40451370-421F-41FB-BF03-750893FE93CC}" destId="{90ADFFED-396F-49B0-ACAB-CA42EC2391AE}" srcOrd="1" destOrd="0" presId="urn:microsoft.com/office/officeart/2008/layout/VerticalCurvedList"/>
    <dgm:cxn modelId="{4FB87A8F-C31E-4080-90E6-3DC27C6B53B0}" type="presParOf" srcId="{40451370-421F-41FB-BF03-750893FE93CC}" destId="{EBEBDB9D-E9D7-4934-9695-7ADA7794B80A}" srcOrd="2" destOrd="0" presId="urn:microsoft.com/office/officeart/2008/layout/VerticalCurvedList"/>
    <dgm:cxn modelId="{87A2939C-A653-475D-A62A-B62A2E4B563E}" type="presParOf" srcId="{EBEBDB9D-E9D7-4934-9695-7ADA7794B80A}" destId="{CEEBF798-67E5-4F44-8B00-365936864ACF}" srcOrd="0" destOrd="0" presId="urn:microsoft.com/office/officeart/2008/layout/VerticalCurvedList"/>
    <dgm:cxn modelId="{ECA3C2E6-DF5F-422A-A5BE-4A539D14887C}" type="presParOf" srcId="{40451370-421F-41FB-BF03-750893FE93CC}" destId="{AA9E4D6D-2DE5-47BF-BB27-62AADB5F65CB}" srcOrd="3" destOrd="0" presId="urn:microsoft.com/office/officeart/2008/layout/VerticalCurvedList"/>
    <dgm:cxn modelId="{B1B6354B-3F47-4307-BC05-F090CC245ED9}" type="presParOf" srcId="{40451370-421F-41FB-BF03-750893FE93CC}" destId="{40335F48-8925-41C1-8785-C6B52EA49CAA}" srcOrd="4" destOrd="0" presId="urn:microsoft.com/office/officeart/2008/layout/VerticalCurvedList"/>
    <dgm:cxn modelId="{9196BCE8-BC43-44D1-AC12-3A11DAA2B663}" type="presParOf" srcId="{40335F48-8925-41C1-8785-C6B52EA49CAA}" destId="{91CAE61D-14C9-4F8E-84DB-CF6C7A56BD70}" srcOrd="0" destOrd="0" presId="urn:microsoft.com/office/officeart/2008/layout/VerticalCurvedList"/>
    <dgm:cxn modelId="{B5F570E7-0D6B-457C-9C3B-195CAD830161}" type="presParOf" srcId="{40451370-421F-41FB-BF03-750893FE93CC}" destId="{6ABFAB82-AE32-4259-A732-87B28DCF4A7D}" srcOrd="5" destOrd="0" presId="urn:microsoft.com/office/officeart/2008/layout/VerticalCurvedList"/>
    <dgm:cxn modelId="{347DF1CC-7408-480D-BAB6-8F68C02E0BA5}" type="presParOf" srcId="{40451370-421F-41FB-BF03-750893FE93CC}" destId="{2E0806E5-0B99-46C8-8E22-4B0565BB8ECD}" srcOrd="6" destOrd="0" presId="urn:microsoft.com/office/officeart/2008/layout/VerticalCurvedList"/>
    <dgm:cxn modelId="{2B3C8A5F-CA32-488D-BBBD-49BD2781DA9B}" type="presParOf" srcId="{2E0806E5-0B99-46C8-8E22-4B0565BB8ECD}" destId="{904C9B98-9476-41AD-8674-026F035682AD}" srcOrd="0" destOrd="0" presId="urn:microsoft.com/office/officeart/2008/layout/VerticalCurvedList"/>
    <dgm:cxn modelId="{E5C67361-ED81-47C4-8BFC-C1AA4E6441A1}" type="presParOf" srcId="{40451370-421F-41FB-BF03-750893FE93CC}" destId="{F5F8CB2E-4696-45C5-838D-3973C1116C1B}" srcOrd="7" destOrd="0" presId="urn:microsoft.com/office/officeart/2008/layout/VerticalCurvedList"/>
    <dgm:cxn modelId="{7640E8EC-17BB-4B50-A229-ED887A613FAE}" type="presParOf" srcId="{40451370-421F-41FB-BF03-750893FE93CC}" destId="{A52AAEA2-F632-4552-B7AB-6528E1BA18D9}" srcOrd="8" destOrd="0" presId="urn:microsoft.com/office/officeart/2008/layout/VerticalCurvedList"/>
    <dgm:cxn modelId="{706A8464-377B-4F54-8E12-E254FABBC2D2}" type="presParOf" srcId="{A52AAEA2-F632-4552-B7AB-6528E1BA18D9}" destId="{539395D8-A502-4814-8D25-AA0B85BB11B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6D85FF-511D-45E8-AD3E-91994743E4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1726A8F-34B6-40EC-9B26-4BFBC18DE721}">
      <dgm:prSet phldrT="[Text]" custT="1"/>
      <dgm:spPr>
        <a:solidFill>
          <a:schemeClr val="bg1"/>
        </a:solidFill>
        <a:ln>
          <a:solidFill>
            <a:schemeClr val="tx1"/>
          </a:solidFill>
        </a:ln>
      </dgm:spPr>
      <dgm:t>
        <a:bodyPr/>
        <a:lstStyle/>
        <a:p>
          <a:pPr algn="ctr"/>
          <a:r>
            <a:rPr lang="en-US" sz="2000" dirty="0" smtClean="0">
              <a:solidFill>
                <a:schemeClr val="tx1"/>
              </a:solidFill>
            </a:rPr>
            <a:t>Agency publicizes and communications information about benefits, rights and procedural requirements</a:t>
          </a:r>
          <a:endParaRPr lang="en-US" sz="2000" dirty="0">
            <a:solidFill>
              <a:schemeClr val="tx1"/>
            </a:solidFill>
          </a:endParaRPr>
        </a:p>
      </dgm:t>
    </dgm:pt>
    <dgm:pt modelId="{0EED8889-5119-4541-A1FA-B43C961B7970}" type="parTrans" cxnId="{5DCFB390-A9EF-4198-9052-AD26611117E1}">
      <dgm:prSet/>
      <dgm:spPr/>
      <dgm:t>
        <a:bodyPr/>
        <a:lstStyle/>
        <a:p>
          <a:endParaRPr lang="en-US" sz="2400"/>
        </a:p>
      </dgm:t>
    </dgm:pt>
    <dgm:pt modelId="{9D9B2057-DD0E-4088-8A1C-2EA99C1CBFA0}" type="sibTrans" cxnId="{5DCFB390-A9EF-4198-9052-AD26611117E1}">
      <dgm:prSet/>
      <dgm:spPr/>
      <dgm:t>
        <a:bodyPr/>
        <a:lstStyle/>
        <a:p>
          <a:endParaRPr lang="en-US" sz="2400"/>
        </a:p>
      </dgm:t>
    </dgm:pt>
    <dgm:pt modelId="{0BDD2DA5-E906-484B-9084-BBEB72B87F2E}">
      <dgm:prSet custT="1"/>
      <dgm:spPr>
        <a:solidFill>
          <a:schemeClr val="bg1"/>
        </a:solidFill>
        <a:ln>
          <a:solidFill>
            <a:schemeClr val="tx1"/>
          </a:solidFill>
        </a:ln>
      </dgm:spPr>
      <dgm:t>
        <a:bodyPr/>
        <a:lstStyle/>
        <a:p>
          <a:pPr algn="ctr"/>
          <a:r>
            <a:rPr lang="en-US" sz="2000" dirty="0" smtClean="0">
              <a:solidFill>
                <a:schemeClr val="tx1"/>
              </a:solidFill>
            </a:rPr>
            <a:t>Application process</a:t>
          </a:r>
        </a:p>
      </dgm:t>
    </dgm:pt>
    <dgm:pt modelId="{2B739C98-55CF-4BEC-8EDF-8FA97A4EB790}" type="parTrans" cxnId="{2F90DAA5-56A8-44FA-9629-4C85B86FE62F}">
      <dgm:prSet/>
      <dgm:spPr/>
      <dgm:t>
        <a:bodyPr/>
        <a:lstStyle/>
        <a:p>
          <a:endParaRPr lang="en-US" sz="2400"/>
        </a:p>
      </dgm:t>
    </dgm:pt>
    <dgm:pt modelId="{C33D11F8-0240-45E8-85A1-7EB28A535102}" type="sibTrans" cxnId="{2F90DAA5-56A8-44FA-9629-4C85B86FE62F}">
      <dgm:prSet/>
      <dgm:spPr/>
      <dgm:t>
        <a:bodyPr/>
        <a:lstStyle/>
        <a:p>
          <a:endParaRPr lang="en-US" sz="2400"/>
        </a:p>
      </dgm:t>
    </dgm:pt>
    <dgm:pt modelId="{7CB33348-B62C-4324-B7B0-BA428FB500ED}">
      <dgm:prSet custT="1"/>
      <dgm:spPr>
        <a:solidFill>
          <a:schemeClr val="bg1"/>
        </a:solidFill>
        <a:ln>
          <a:solidFill>
            <a:schemeClr val="tx1"/>
          </a:solidFill>
        </a:ln>
      </dgm:spPr>
      <dgm:t>
        <a:bodyPr/>
        <a:lstStyle/>
        <a:p>
          <a:pPr algn="ctr"/>
          <a:r>
            <a:rPr lang="en-US" sz="2000" dirty="0" smtClean="0">
              <a:solidFill>
                <a:schemeClr val="tx1"/>
              </a:solidFill>
            </a:rPr>
            <a:t>Notices (Verification Checklists, Notices of Approvals, Denials, and Changes)</a:t>
          </a:r>
        </a:p>
      </dgm:t>
    </dgm:pt>
    <dgm:pt modelId="{A48F9F11-9AA7-4DC6-AE50-C1DE39198CD5}" type="parTrans" cxnId="{62DE5D17-92C3-42A3-8519-460CCBC495C0}">
      <dgm:prSet/>
      <dgm:spPr/>
      <dgm:t>
        <a:bodyPr/>
        <a:lstStyle/>
        <a:p>
          <a:endParaRPr lang="en-US" sz="2400"/>
        </a:p>
      </dgm:t>
    </dgm:pt>
    <dgm:pt modelId="{D542304A-878A-452A-8D7C-40E77722828F}" type="sibTrans" cxnId="{62DE5D17-92C3-42A3-8519-460CCBC495C0}">
      <dgm:prSet/>
      <dgm:spPr/>
      <dgm:t>
        <a:bodyPr/>
        <a:lstStyle/>
        <a:p>
          <a:endParaRPr lang="en-US" sz="2400"/>
        </a:p>
      </dgm:t>
    </dgm:pt>
    <dgm:pt modelId="{80730C89-1881-443D-8C46-C8CC17A4EFAC}">
      <dgm:prSet custT="1"/>
      <dgm:spPr>
        <a:solidFill>
          <a:schemeClr val="bg1"/>
        </a:solidFill>
        <a:ln>
          <a:solidFill>
            <a:schemeClr val="tx1"/>
          </a:solidFill>
        </a:ln>
      </dgm:spPr>
      <dgm:t>
        <a:bodyPr/>
        <a:lstStyle/>
        <a:p>
          <a:pPr algn="ctr"/>
          <a:r>
            <a:rPr lang="en-US" sz="2000" dirty="0" smtClean="0">
              <a:solidFill>
                <a:schemeClr val="tx1"/>
              </a:solidFill>
            </a:rPr>
            <a:t>Eligibility Determination Process (including Interviews and Verifications)</a:t>
          </a:r>
        </a:p>
      </dgm:t>
    </dgm:pt>
    <dgm:pt modelId="{8A6B5B19-73DD-4214-8918-7E38E27CFE91}" type="parTrans" cxnId="{7C053E55-14B2-45F0-B631-99F13C370178}">
      <dgm:prSet/>
      <dgm:spPr/>
      <dgm:t>
        <a:bodyPr/>
        <a:lstStyle/>
        <a:p>
          <a:endParaRPr lang="en-US" sz="2400"/>
        </a:p>
      </dgm:t>
    </dgm:pt>
    <dgm:pt modelId="{67F635CE-2042-447A-B046-A54B10996330}" type="sibTrans" cxnId="{7C053E55-14B2-45F0-B631-99F13C370178}">
      <dgm:prSet/>
      <dgm:spPr/>
      <dgm:t>
        <a:bodyPr/>
        <a:lstStyle/>
        <a:p>
          <a:endParaRPr lang="en-US" sz="2400"/>
        </a:p>
      </dgm:t>
    </dgm:pt>
    <dgm:pt modelId="{624CC91E-A446-4EA6-8546-B4CE345C18DF}">
      <dgm:prSet custT="1"/>
      <dgm:spPr>
        <a:solidFill>
          <a:schemeClr val="bg1"/>
        </a:solidFill>
        <a:ln>
          <a:solidFill>
            <a:schemeClr val="tx1"/>
          </a:solidFill>
        </a:ln>
      </dgm:spPr>
      <dgm:t>
        <a:bodyPr/>
        <a:lstStyle/>
        <a:p>
          <a:pPr algn="ctr"/>
          <a:r>
            <a:rPr lang="en-US" sz="2000" dirty="0" smtClean="0">
              <a:solidFill>
                <a:schemeClr val="tx1"/>
              </a:solidFill>
            </a:rPr>
            <a:t>Steps Recipients Must Take to Use Benefits</a:t>
          </a:r>
        </a:p>
      </dgm:t>
    </dgm:pt>
    <dgm:pt modelId="{F23786DE-1A05-46AC-9AC2-2CA9A8234225}" type="parTrans" cxnId="{7617BD09-E0AD-45F4-B66C-6DA604E6F64A}">
      <dgm:prSet/>
      <dgm:spPr/>
      <dgm:t>
        <a:bodyPr/>
        <a:lstStyle/>
        <a:p>
          <a:endParaRPr lang="en-US" sz="2400"/>
        </a:p>
      </dgm:t>
    </dgm:pt>
    <dgm:pt modelId="{7E6D745A-8C8A-41C4-8E83-27A8D5E898E7}" type="sibTrans" cxnId="{7617BD09-E0AD-45F4-B66C-6DA604E6F64A}">
      <dgm:prSet/>
      <dgm:spPr/>
      <dgm:t>
        <a:bodyPr/>
        <a:lstStyle/>
        <a:p>
          <a:endParaRPr lang="en-US" sz="2400"/>
        </a:p>
      </dgm:t>
    </dgm:pt>
    <dgm:pt modelId="{DAACD3E9-8BE4-4803-B043-2F076C9B61A8}">
      <dgm:prSet custT="1"/>
      <dgm:spPr>
        <a:solidFill>
          <a:schemeClr val="bg1"/>
        </a:solidFill>
        <a:ln>
          <a:solidFill>
            <a:schemeClr val="tx1"/>
          </a:solidFill>
        </a:ln>
      </dgm:spPr>
      <dgm:t>
        <a:bodyPr/>
        <a:lstStyle/>
        <a:p>
          <a:pPr algn="ctr"/>
          <a:r>
            <a:rPr lang="en-US" sz="2000" dirty="0" smtClean="0">
              <a:solidFill>
                <a:schemeClr val="tx1"/>
              </a:solidFill>
            </a:rPr>
            <a:t>Steps Recipients Must Take to Keep Benefits</a:t>
          </a:r>
        </a:p>
      </dgm:t>
    </dgm:pt>
    <dgm:pt modelId="{7F2E73B6-818A-4D95-A245-A4483042BC43}" type="parTrans" cxnId="{07BB71DF-5FF5-41EF-A81D-47ED4E4A046C}">
      <dgm:prSet/>
      <dgm:spPr/>
      <dgm:t>
        <a:bodyPr/>
        <a:lstStyle/>
        <a:p>
          <a:endParaRPr lang="en-US" sz="2400"/>
        </a:p>
      </dgm:t>
    </dgm:pt>
    <dgm:pt modelId="{E8583CEF-297A-43C0-B630-F26E6DE8B0D8}" type="sibTrans" cxnId="{07BB71DF-5FF5-41EF-A81D-47ED4E4A046C}">
      <dgm:prSet/>
      <dgm:spPr/>
      <dgm:t>
        <a:bodyPr/>
        <a:lstStyle/>
        <a:p>
          <a:endParaRPr lang="en-US" sz="2400"/>
        </a:p>
      </dgm:t>
    </dgm:pt>
    <dgm:pt modelId="{37F900D2-3D42-46C7-A967-5C0C6497446A}" type="pres">
      <dgm:prSet presAssocID="{EC6D85FF-511D-45E8-AD3E-91994743E4BA}" presName="linear" presStyleCnt="0">
        <dgm:presLayoutVars>
          <dgm:animLvl val="lvl"/>
          <dgm:resizeHandles val="exact"/>
        </dgm:presLayoutVars>
      </dgm:prSet>
      <dgm:spPr/>
      <dgm:t>
        <a:bodyPr/>
        <a:lstStyle/>
        <a:p>
          <a:endParaRPr lang="en-US"/>
        </a:p>
      </dgm:t>
    </dgm:pt>
    <dgm:pt modelId="{D335C550-BA7B-462F-B51A-F0F36F995B25}" type="pres">
      <dgm:prSet presAssocID="{61726A8F-34B6-40EC-9B26-4BFBC18DE721}" presName="parentText" presStyleLbl="node1" presStyleIdx="0" presStyleCnt="6" custScaleY="141441">
        <dgm:presLayoutVars>
          <dgm:chMax val="0"/>
          <dgm:bulletEnabled val="1"/>
        </dgm:presLayoutVars>
      </dgm:prSet>
      <dgm:spPr/>
      <dgm:t>
        <a:bodyPr/>
        <a:lstStyle/>
        <a:p>
          <a:endParaRPr lang="en-US"/>
        </a:p>
      </dgm:t>
    </dgm:pt>
    <dgm:pt modelId="{65C2603D-DC5B-4EF9-88FC-2ADFE79FAD31}" type="pres">
      <dgm:prSet presAssocID="{9D9B2057-DD0E-4088-8A1C-2EA99C1CBFA0}" presName="spacer" presStyleCnt="0"/>
      <dgm:spPr/>
    </dgm:pt>
    <dgm:pt modelId="{3EB57BA9-6C17-4A11-8CC5-773A218EC04D}" type="pres">
      <dgm:prSet presAssocID="{0BDD2DA5-E906-484B-9084-BBEB72B87F2E}" presName="parentText" presStyleLbl="node1" presStyleIdx="1" presStyleCnt="6" custScaleY="64421">
        <dgm:presLayoutVars>
          <dgm:chMax val="0"/>
          <dgm:bulletEnabled val="1"/>
        </dgm:presLayoutVars>
      </dgm:prSet>
      <dgm:spPr/>
      <dgm:t>
        <a:bodyPr/>
        <a:lstStyle/>
        <a:p>
          <a:endParaRPr lang="en-US"/>
        </a:p>
      </dgm:t>
    </dgm:pt>
    <dgm:pt modelId="{44FBA32A-73B1-4F72-A883-A6A64EAD701B}" type="pres">
      <dgm:prSet presAssocID="{C33D11F8-0240-45E8-85A1-7EB28A535102}" presName="spacer" presStyleCnt="0"/>
      <dgm:spPr/>
    </dgm:pt>
    <dgm:pt modelId="{674E76BC-BAE6-4878-BEED-EEEDC09F3615}" type="pres">
      <dgm:prSet presAssocID="{80730C89-1881-443D-8C46-C8CC17A4EFAC}" presName="parentText" presStyleLbl="node1" presStyleIdx="2" presStyleCnt="6" custScaleY="118613" custLinFactNeighborX="207">
        <dgm:presLayoutVars>
          <dgm:chMax val="0"/>
          <dgm:bulletEnabled val="1"/>
        </dgm:presLayoutVars>
      </dgm:prSet>
      <dgm:spPr/>
      <dgm:t>
        <a:bodyPr/>
        <a:lstStyle/>
        <a:p>
          <a:endParaRPr lang="en-US"/>
        </a:p>
      </dgm:t>
    </dgm:pt>
    <dgm:pt modelId="{13001B79-7A59-4126-B792-524094D9458B}" type="pres">
      <dgm:prSet presAssocID="{67F635CE-2042-447A-B046-A54B10996330}" presName="spacer" presStyleCnt="0"/>
      <dgm:spPr/>
    </dgm:pt>
    <dgm:pt modelId="{338EB443-01DB-455D-BE32-BF6E7298619C}" type="pres">
      <dgm:prSet presAssocID="{7CB33348-B62C-4324-B7B0-BA428FB500ED}" presName="parentText" presStyleLbl="node1" presStyleIdx="3" presStyleCnt="6" custScaleY="124353" custLinFactNeighborX="11714" custLinFactNeighborY="20201">
        <dgm:presLayoutVars>
          <dgm:chMax val="0"/>
          <dgm:bulletEnabled val="1"/>
        </dgm:presLayoutVars>
      </dgm:prSet>
      <dgm:spPr/>
      <dgm:t>
        <a:bodyPr/>
        <a:lstStyle/>
        <a:p>
          <a:endParaRPr lang="en-US"/>
        </a:p>
      </dgm:t>
    </dgm:pt>
    <dgm:pt modelId="{F9D411C0-136E-4B40-A253-A371F656E12B}" type="pres">
      <dgm:prSet presAssocID="{D542304A-878A-452A-8D7C-40E77722828F}" presName="spacer" presStyleCnt="0"/>
      <dgm:spPr/>
    </dgm:pt>
    <dgm:pt modelId="{0BC5C737-E48A-439B-81E0-5C18F0DD5E13}" type="pres">
      <dgm:prSet presAssocID="{624CC91E-A446-4EA6-8546-B4CE345C18DF}" presName="parentText" presStyleLbl="node1" presStyleIdx="4" presStyleCnt="6" custLinFactNeighborX="2468" custLinFactNeighborY="-23882">
        <dgm:presLayoutVars>
          <dgm:chMax val="0"/>
          <dgm:bulletEnabled val="1"/>
        </dgm:presLayoutVars>
      </dgm:prSet>
      <dgm:spPr/>
      <dgm:t>
        <a:bodyPr/>
        <a:lstStyle/>
        <a:p>
          <a:endParaRPr lang="en-US"/>
        </a:p>
      </dgm:t>
    </dgm:pt>
    <dgm:pt modelId="{BD53A88D-9601-43EE-9516-C434CEFA28E9}" type="pres">
      <dgm:prSet presAssocID="{7E6D745A-8C8A-41C4-8E83-27A8D5E898E7}" presName="spacer" presStyleCnt="0"/>
      <dgm:spPr/>
    </dgm:pt>
    <dgm:pt modelId="{3A394EA2-D5DA-4294-B547-E55586F968C2}" type="pres">
      <dgm:prSet presAssocID="{DAACD3E9-8BE4-4803-B043-2F076C9B61A8}" presName="parentText" presStyleLbl="node1" presStyleIdx="5" presStyleCnt="6" custLinFactNeighborX="-12432">
        <dgm:presLayoutVars>
          <dgm:chMax val="0"/>
          <dgm:bulletEnabled val="1"/>
        </dgm:presLayoutVars>
      </dgm:prSet>
      <dgm:spPr/>
      <dgm:t>
        <a:bodyPr/>
        <a:lstStyle/>
        <a:p>
          <a:endParaRPr lang="en-US"/>
        </a:p>
      </dgm:t>
    </dgm:pt>
  </dgm:ptLst>
  <dgm:cxnLst>
    <dgm:cxn modelId="{399B5F9B-E85C-45CB-B3C6-A916290EA508}" type="presOf" srcId="{80730C89-1881-443D-8C46-C8CC17A4EFAC}" destId="{674E76BC-BAE6-4878-BEED-EEEDC09F3615}" srcOrd="0" destOrd="0" presId="urn:microsoft.com/office/officeart/2005/8/layout/vList2"/>
    <dgm:cxn modelId="{07BB71DF-5FF5-41EF-A81D-47ED4E4A046C}" srcId="{EC6D85FF-511D-45E8-AD3E-91994743E4BA}" destId="{DAACD3E9-8BE4-4803-B043-2F076C9B61A8}" srcOrd="5" destOrd="0" parTransId="{7F2E73B6-818A-4D95-A245-A4483042BC43}" sibTransId="{E8583CEF-297A-43C0-B630-F26E6DE8B0D8}"/>
    <dgm:cxn modelId="{BFF20008-9AA3-4086-9B7F-39E1C792CD3E}" type="presOf" srcId="{EC6D85FF-511D-45E8-AD3E-91994743E4BA}" destId="{37F900D2-3D42-46C7-A967-5C0C6497446A}" srcOrd="0" destOrd="0" presId="urn:microsoft.com/office/officeart/2005/8/layout/vList2"/>
    <dgm:cxn modelId="{B8B37FF3-3768-4415-9C6F-E6C7744B78EC}" type="presOf" srcId="{DAACD3E9-8BE4-4803-B043-2F076C9B61A8}" destId="{3A394EA2-D5DA-4294-B547-E55586F968C2}" srcOrd="0" destOrd="0" presId="urn:microsoft.com/office/officeart/2005/8/layout/vList2"/>
    <dgm:cxn modelId="{2F90DAA5-56A8-44FA-9629-4C85B86FE62F}" srcId="{EC6D85FF-511D-45E8-AD3E-91994743E4BA}" destId="{0BDD2DA5-E906-484B-9084-BBEB72B87F2E}" srcOrd="1" destOrd="0" parTransId="{2B739C98-55CF-4BEC-8EDF-8FA97A4EB790}" sibTransId="{C33D11F8-0240-45E8-85A1-7EB28A535102}"/>
    <dgm:cxn modelId="{DCD4A30A-46E8-4515-A4AD-1BE579E78A4F}" type="presOf" srcId="{624CC91E-A446-4EA6-8546-B4CE345C18DF}" destId="{0BC5C737-E48A-439B-81E0-5C18F0DD5E13}" srcOrd="0" destOrd="0" presId="urn:microsoft.com/office/officeart/2005/8/layout/vList2"/>
    <dgm:cxn modelId="{7C053E55-14B2-45F0-B631-99F13C370178}" srcId="{EC6D85FF-511D-45E8-AD3E-91994743E4BA}" destId="{80730C89-1881-443D-8C46-C8CC17A4EFAC}" srcOrd="2" destOrd="0" parTransId="{8A6B5B19-73DD-4214-8918-7E38E27CFE91}" sibTransId="{67F635CE-2042-447A-B046-A54B10996330}"/>
    <dgm:cxn modelId="{EFC916E8-1F8A-48DD-8FC1-ED49F7A6AF9C}" type="presOf" srcId="{0BDD2DA5-E906-484B-9084-BBEB72B87F2E}" destId="{3EB57BA9-6C17-4A11-8CC5-773A218EC04D}" srcOrd="0" destOrd="0" presId="urn:microsoft.com/office/officeart/2005/8/layout/vList2"/>
    <dgm:cxn modelId="{7617BD09-E0AD-45F4-B66C-6DA604E6F64A}" srcId="{EC6D85FF-511D-45E8-AD3E-91994743E4BA}" destId="{624CC91E-A446-4EA6-8546-B4CE345C18DF}" srcOrd="4" destOrd="0" parTransId="{F23786DE-1A05-46AC-9AC2-2CA9A8234225}" sibTransId="{7E6D745A-8C8A-41C4-8E83-27A8D5E898E7}"/>
    <dgm:cxn modelId="{62DE5D17-92C3-42A3-8519-460CCBC495C0}" srcId="{EC6D85FF-511D-45E8-AD3E-91994743E4BA}" destId="{7CB33348-B62C-4324-B7B0-BA428FB500ED}" srcOrd="3" destOrd="0" parTransId="{A48F9F11-9AA7-4DC6-AE50-C1DE39198CD5}" sibTransId="{D542304A-878A-452A-8D7C-40E77722828F}"/>
    <dgm:cxn modelId="{49CDB6F5-B031-42E0-BC3F-680C6EE81CF5}" type="presOf" srcId="{61726A8F-34B6-40EC-9B26-4BFBC18DE721}" destId="{D335C550-BA7B-462F-B51A-F0F36F995B25}" srcOrd="0" destOrd="0" presId="urn:microsoft.com/office/officeart/2005/8/layout/vList2"/>
    <dgm:cxn modelId="{D929CDAC-44B4-48AE-937D-5258850BBC41}" type="presOf" srcId="{7CB33348-B62C-4324-B7B0-BA428FB500ED}" destId="{338EB443-01DB-455D-BE32-BF6E7298619C}" srcOrd="0" destOrd="0" presId="urn:microsoft.com/office/officeart/2005/8/layout/vList2"/>
    <dgm:cxn modelId="{5DCFB390-A9EF-4198-9052-AD26611117E1}" srcId="{EC6D85FF-511D-45E8-AD3E-91994743E4BA}" destId="{61726A8F-34B6-40EC-9B26-4BFBC18DE721}" srcOrd="0" destOrd="0" parTransId="{0EED8889-5119-4541-A1FA-B43C961B7970}" sibTransId="{9D9B2057-DD0E-4088-8A1C-2EA99C1CBFA0}"/>
    <dgm:cxn modelId="{C16AB4A2-6B6E-416C-B738-5AB519C60B51}" type="presParOf" srcId="{37F900D2-3D42-46C7-A967-5C0C6497446A}" destId="{D335C550-BA7B-462F-B51A-F0F36F995B25}" srcOrd="0" destOrd="0" presId="urn:microsoft.com/office/officeart/2005/8/layout/vList2"/>
    <dgm:cxn modelId="{A8EFE7B9-02DD-482D-9B80-457133C73910}" type="presParOf" srcId="{37F900D2-3D42-46C7-A967-5C0C6497446A}" destId="{65C2603D-DC5B-4EF9-88FC-2ADFE79FAD31}" srcOrd="1" destOrd="0" presId="urn:microsoft.com/office/officeart/2005/8/layout/vList2"/>
    <dgm:cxn modelId="{47A5A1CC-FA28-4B80-8026-54811B153EA1}" type="presParOf" srcId="{37F900D2-3D42-46C7-A967-5C0C6497446A}" destId="{3EB57BA9-6C17-4A11-8CC5-773A218EC04D}" srcOrd="2" destOrd="0" presId="urn:microsoft.com/office/officeart/2005/8/layout/vList2"/>
    <dgm:cxn modelId="{4EC3875B-FE0A-46C1-B61D-513478E24FFB}" type="presParOf" srcId="{37F900D2-3D42-46C7-A967-5C0C6497446A}" destId="{44FBA32A-73B1-4F72-A883-A6A64EAD701B}" srcOrd="3" destOrd="0" presId="urn:microsoft.com/office/officeart/2005/8/layout/vList2"/>
    <dgm:cxn modelId="{D34AEFC2-4424-446B-A294-FF9CC762EACA}" type="presParOf" srcId="{37F900D2-3D42-46C7-A967-5C0C6497446A}" destId="{674E76BC-BAE6-4878-BEED-EEEDC09F3615}" srcOrd="4" destOrd="0" presId="urn:microsoft.com/office/officeart/2005/8/layout/vList2"/>
    <dgm:cxn modelId="{9EA323E6-243C-4568-BDB3-C2A2FEB26817}" type="presParOf" srcId="{37F900D2-3D42-46C7-A967-5C0C6497446A}" destId="{13001B79-7A59-4126-B792-524094D9458B}" srcOrd="5" destOrd="0" presId="urn:microsoft.com/office/officeart/2005/8/layout/vList2"/>
    <dgm:cxn modelId="{1F29D1A9-6B26-4DC5-BAAD-8CF26BC4EDEB}" type="presParOf" srcId="{37F900D2-3D42-46C7-A967-5C0C6497446A}" destId="{338EB443-01DB-455D-BE32-BF6E7298619C}" srcOrd="6" destOrd="0" presId="urn:microsoft.com/office/officeart/2005/8/layout/vList2"/>
    <dgm:cxn modelId="{AD392C2D-F561-4247-ABA9-69C8A3238F13}" type="presParOf" srcId="{37F900D2-3D42-46C7-A967-5C0C6497446A}" destId="{F9D411C0-136E-4B40-A253-A371F656E12B}" srcOrd="7" destOrd="0" presId="urn:microsoft.com/office/officeart/2005/8/layout/vList2"/>
    <dgm:cxn modelId="{44AF9712-E8A8-4E8A-9B23-946AAFB7EA0D}" type="presParOf" srcId="{37F900D2-3D42-46C7-A967-5C0C6497446A}" destId="{0BC5C737-E48A-439B-81E0-5C18F0DD5E13}" srcOrd="8" destOrd="0" presId="urn:microsoft.com/office/officeart/2005/8/layout/vList2"/>
    <dgm:cxn modelId="{0C9DC3A4-3135-4809-95BF-94E4C7C17FA0}" type="presParOf" srcId="{37F900D2-3D42-46C7-A967-5C0C6497446A}" destId="{BD53A88D-9601-43EE-9516-C434CEFA28E9}" srcOrd="9" destOrd="0" presId="urn:microsoft.com/office/officeart/2005/8/layout/vList2"/>
    <dgm:cxn modelId="{3EF92F45-24EA-4B07-8758-778B620B55A2}" type="presParOf" srcId="{37F900D2-3D42-46C7-A967-5C0C6497446A}" destId="{3A394EA2-D5DA-4294-B547-E55586F968C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6D85FF-511D-45E8-AD3E-91994743E4B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ABB6854-FF58-4ECA-AF67-0DAA388C2684}">
      <dgm:prSet custT="1"/>
      <dgm:spPr/>
      <dgm:t>
        <a:bodyPr/>
        <a:lstStyle/>
        <a:p>
          <a:pPr algn="ctr"/>
          <a:r>
            <a:rPr lang="en-US" sz="2000" dirty="0" smtClean="0"/>
            <a:t>Federal Statutes</a:t>
          </a:r>
          <a:endParaRPr lang="en-US" sz="2000" dirty="0"/>
        </a:p>
      </dgm:t>
    </dgm:pt>
    <dgm:pt modelId="{2F598CE7-3171-4B92-B170-91E437486259}" type="parTrans" cxnId="{08C63FA6-EFF6-4145-89E9-FF92FC9C8E81}">
      <dgm:prSet/>
      <dgm:spPr/>
      <dgm:t>
        <a:bodyPr/>
        <a:lstStyle/>
        <a:p>
          <a:pPr algn="ctr"/>
          <a:endParaRPr lang="en-US" sz="2000"/>
        </a:p>
      </dgm:t>
    </dgm:pt>
    <dgm:pt modelId="{D4F8E5EC-49B6-4658-B522-98E0B396B8A8}" type="sibTrans" cxnId="{08C63FA6-EFF6-4145-89E9-FF92FC9C8E81}">
      <dgm:prSet/>
      <dgm:spPr/>
      <dgm:t>
        <a:bodyPr/>
        <a:lstStyle/>
        <a:p>
          <a:pPr algn="ctr"/>
          <a:endParaRPr lang="en-US" sz="2000"/>
        </a:p>
      </dgm:t>
    </dgm:pt>
    <dgm:pt modelId="{DE0D613E-3E80-4814-B9F9-2D1D0940012E}">
      <dgm:prSet custT="1"/>
      <dgm:spPr/>
      <dgm:t>
        <a:bodyPr/>
        <a:lstStyle/>
        <a:p>
          <a:pPr algn="ctr"/>
          <a:r>
            <a:rPr lang="en-US" sz="2000" dirty="0" smtClean="0"/>
            <a:t>State Administration</a:t>
          </a:r>
          <a:endParaRPr lang="en-US" sz="2000" dirty="0"/>
        </a:p>
      </dgm:t>
    </dgm:pt>
    <dgm:pt modelId="{8A2ED13A-6548-4903-B8F1-2CCD00FC17D7}" type="parTrans" cxnId="{172FEE23-1CFD-4A4B-889C-C5FF23322AE3}">
      <dgm:prSet/>
      <dgm:spPr/>
      <dgm:t>
        <a:bodyPr/>
        <a:lstStyle/>
        <a:p>
          <a:pPr algn="ctr"/>
          <a:endParaRPr lang="en-US" sz="2000"/>
        </a:p>
      </dgm:t>
    </dgm:pt>
    <dgm:pt modelId="{F7985629-61C9-4CD1-BAB0-4E17EFEC954C}" type="sibTrans" cxnId="{172FEE23-1CFD-4A4B-889C-C5FF23322AE3}">
      <dgm:prSet/>
      <dgm:spPr/>
      <dgm:t>
        <a:bodyPr/>
        <a:lstStyle/>
        <a:p>
          <a:pPr algn="ctr"/>
          <a:endParaRPr lang="en-US" sz="2000"/>
        </a:p>
      </dgm:t>
    </dgm:pt>
    <dgm:pt modelId="{72CB398B-128C-4E9D-A21D-E20EA728AE00}">
      <dgm:prSet custT="1"/>
      <dgm:spPr/>
      <dgm:t>
        <a:bodyPr/>
        <a:lstStyle/>
        <a:p>
          <a:pPr algn="ctr"/>
          <a:r>
            <a:rPr lang="en-US" sz="2000" dirty="0" smtClean="0"/>
            <a:t>State Statutes</a:t>
          </a:r>
          <a:endParaRPr lang="en-US" sz="2000" dirty="0"/>
        </a:p>
      </dgm:t>
    </dgm:pt>
    <dgm:pt modelId="{C9DBBA0B-36F6-4DFE-9946-C5F22F4F10BA}" type="parTrans" cxnId="{73DAAD3D-BE34-4E8F-97ED-57CDD67EF128}">
      <dgm:prSet/>
      <dgm:spPr/>
      <dgm:t>
        <a:bodyPr/>
        <a:lstStyle/>
        <a:p>
          <a:pPr algn="ctr"/>
          <a:endParaRPr lang="en-US" sz="2000"/>
        </a:p>
      </dgm:t>
    </dgm:pt>
    <dgm:pt modelId="{74B92EC1-2D83-4ADD-A53E-B8A0E623914B}" type="sibTrans" cxnId="{73DAAD3D-BE34-4E8F-97ED-57CDD67EF128}">
      <dgm:prSet/>
      <dgm:spPr/>
      <dgm:t>
        <a:bodyPr/>
        <a:lstStyle/>
        <a:p>
          <a:pPr algn="ctr"/>
          <a:endParaRPr lang="en-US" sz="2000"/>
        </a:p>
      </dgm:t>
    </dgm:pt>
    <dgm:pt modelId="{E3B9A6CB-2F3F-49F5-9C1D-F53AD91FB0BA}">
      <dgm:prSet custT="1"/>
      <dgm:spPr/>
      <dgm:t>
        <a:bodyPr/>
        <a:lstStyle/>
        <a:p>
          <a:pPr algn="ctr"/>
          <a:r>
            <a:rPr lang="en-US" sz="2000" dirty="0" smtClean="0"/>
            <a:t>State Regulations &amp; Policies</a:t>
          </a:r>
          <a:endParaRPr lang="en-US" sz="2000" dirty="0"/>
        </a:p>
      </dgm:t>
    </dgm:pt>
    <dgm:pt modelId="{A2A94A2C-E4D0-488A-874E-1BD4E4E96EB0}" type="parTrans" cxnId="{A5AC83A2-D744-4255-B88A-C00EE9724A5B}">
      <dgm:prSet/>
      <dgm:spPr/>
      <dgm:t>
        <a:bodyPr/>
        <a:lstStyle/>
        <a:p>
          <a:pPr algn="ctr"/>
          <a:endParaRPr lang="en-US" sz="2000"/>
        </a:p>
      </dgm:t>
    </dgm:pt>
    <dgm:pt modelId="{3B613033-9618-46D0-9C62-CDB7D0EC9A9D}" type="sibTrans" cxnId="{A5AC83A2-D744-4255-B88A-C00EE9724A5B}">
      <dgm:prSet/>
      <dgm:spPr/>
      <dgm:t>
        <a:bodyPr/>
        <a:lstStyle/>
        <a:p>
          <a:pPr algn="ctr"/>
          <a:endParaRPr lang="en-US" sz="2000"/>
        </a:p>
      </dgm:t>
    </dgm:pt>
    <dgm:pt modelId="{DA9725E4-46CB-4A2F-A3C4-96753DCFBDC1}">
      <dgm:prSet custT="1"/>
      <dgm:spPr/>
      <dgm:t>
        <a:bodyPr/>
        <a:lstStyle/>
        <a:p>
          <a:pPr algn="ctr"/>
          <a:r>
            <a:rPr lang="en-US" sz="2000" dirty="0" smtClean="0"/>
            <a:t>Federal Regulations &amp; Policies</a:t>
          </a:r>
          <a:endParaRPr lang="en-US" sz="2000" dirty="0"/>
        </a:p>
      </dgm:t>
    </dgm:pt>
    <dgm:pt modelId="{E5FD19CE-B3FF-4642-9C2C-7A64289715E2}" type="parTrans" cxnId="{4519429D-24D9-4A31-86FA-0DAA6B027C03}">
      <dgm:prSet/>
      <dgm:spPr/>
      <dgm:t>
        <a:bodyPr/>
        <a:lstStyle/>
        <a:p>
          <a:pPr algn="ctr"/>
          <a:endParaRPr lang="en-US" sz="2000"/>
        </a:p>
      </dgm:t>
    </dgm:pt>
    <dgm:pt modelId="{E290B4F0-5831-4234-BBD1-DE230D0C4619}" type="sibTrans" cxnId="{4519429D-24D9-4A31-86FA-0DAA6B027C03}">
      <dgm:prSet/>
      <dgm:spPr/>
      <dgm:t>
        <a:bodyPr/>
        <a:lstStyle/>
        <a:p>
          <a:pPr algn="ctr"/>
          <a:endParaRPr lang="en-US" sz="2000"/>
        </a:p>
      </dgm:t>
    </dgm:pt>
    <dgm:pt modelId="{481E9975-4C22-4943-BAA5-0677B7DDB250}">
      <dgm:prSet custT="1"/>
      <dgm:spPr/>
      <dgm:t>
        <a:bodyPr/>
        <a:lstStyle/>
        <a:p>
          <a:pPr algn="ctr"/>
          <a:r>
            <a:rPr lang="en-US" sz="2000" dirty="0" smtClean="0"/>
            <a:t>DHS Staff</a:t>
          </a:r>
          <a:endParaRPr lang="en-US" sz="2000" dirty="0"/>
        </a:p>
      </dgm:t>
    </dgm:pt>
    <dgm:pt modelId="{7CC910AE-2EFC-4F86-9116-38D70DB3187E}" type="parTrans" cxnId="{FCAE0ABC-5806-477F-A186-B5763D362789}">
      <dgm:prSet/>
      <dgm:spPr/>
      <dgm:t>
        <a:bodyPr/>
        <a:lstStyle/>
        <a:p>
          <a:pPr algn="ctr"/>
          <a:endParaRPr lang="en-US" sz="2000"/>
        </a:p>
      </dgm:t>
    </dgm:pt>
    <dgm:pt modelId="{38C1010A-6C9B-41A9-8F8C-7D5CAEACDD2B}" type="sibTrans" cxnId="{FCAE0ABC-5806-477F-A186-B5763D362789}">
      <dgm:prSet/>
      <dgm:spPr/>
      <dgm:t>
        <a:bodyPr/>
        <a:lstStyle/>
        <a:p>
          <a:pPr algn="ctr"/>
          <a:endParaRPr lang="en-US" sz="2000"/>
        </a:p>
      </dgm:t>
    </dgm:pt>
    <dgm:pt modelId="{5627CF4C-6C3F-4CB0-AFB7-79D5A2D24CA7}">
      <dgm:prSet custT="1"/>
      <dgm:spPr/>
      <dgm:t>
        <a:bodyPr/>
        <a:lstStyle/>
        <a:p>
          <a:pPr algn="ctr"/>
          <a:r>
            <a:rPr lang="en-US" sz="2000" dirty="0" smtClean="0"/>
            <a:t>DHS Office Procedures</a:t>
          </a:r>
          <a:endParaRPr lang="en-US" sz="2000" dirty="0"/>
        </a:p>
      </dgm:t>
    </dgm:pt>
    <dgm:pt modelId="{EFD950BD-0AA7-4D4A-8FA2-7D49B19AA6AF}" type="parTrans" cxnId="{AF320283-CD58-4B1C-A8FA-AE524C4D3800}">
      <dgm:prSet/>
      <dgm:spPr/>
      <dgm:t>
        <a:bodyPr/>
        <a:lstStyle/>
        <a:p>
          <a:pPr algn="ctr"/>
          <a:endParaRPr lang="en-US" sz="2000"/>
        </a:p>
      </dgm:t>
    </dgm:pt>
    <dgm:pt modelId="{F9C64410-A15C-4701-AB3B-11A0D11F9144}" type="sibTrans" cxnId="{AF320283-CD58-4B1C-A8FA-AE524C4D3800}">
      <dgm:prSet/>
      <dgm:spPr/>
      <dgm:t>
        <a:bodyPr/>
        <a:lstStyle/>
        <a:p>
          <a:pPr algn="ctr"/>
          <a:endParaRPr lang="en-US" sz="2000"/>
        </a:p>
      </dgm:t>
    </dgm:pt>
    <dgm:pt modelId="{37F900D2-3D42-46C7-A967-5C0C6497446A}" type="pres">
      <dgm:prSet presAssocID="{EC6D85FF-511D-45E8-AD3E-91994743E4BA}" presName="linear" presStyleCnt="0">
        <dgm:presLayoutVars>
          <dgm:animLvl val="lvl"/>
          <dgm:resizeHandles val="exact"/>
        </dgm:presLayoutVars>
      </dgm:prSet>
      <dgm:spPr/>
      <dgm:t>
        <a:bodyPr/>
        <a:lstStyle/>
        <a:p>
          <a:endParaRPr lang="en-US"/>
        </a:p>
      </dgm:t>
    </dgm:pt>
    <dgm:pt modelId="{4BF70A51-4E83-4CEC-B6BB-9CF6A6282C2E}" type="pres">
      <dgm:prSet presAssocID="{2ABB6854-FF58-4ECA-AF67-0DAA388C2684}" presName="parentText" presStyleLbl="node1" presStyleIdx="0" presStyleCnt="7">
        <dgm:presLayoutVars>
          <dgm:chMax val="0"/>
          <dgm:bulletEnabled val="1"/>
        </dgm:presLayoutVars>
      </dgm:prSet>
      <dgm:spPr/>
      <dgm:t>
        <a:bodyPr/>
        <a:lstStyle/>
        <a:p>
          <a:endParaRPr lang="en-US"/>
        </a:p>
      </dgm:t>
    </dgm:pt>
    <dgm:pt modelId="{353ADFDA-80DE-43B2-A311-4D0F7FF5320C}" type="pres">
      <dgm:prSet presAssocID="{D4F8E5EC-49B6-4658-B522-98E0B396B8A8}" presName="spacer" presStyleCnt="0"/>
      <dgm:spPr/>
    </dgm:pt>
    <dgm:pt modelId="{AB420AEB-1950-4610-B5C5-56C2C81FC49F}" type="pres">
      <dgm:prSet presAssocID="{DA9725E4-46CB-4A2F-A3C4-96753DCFBDC1}" presName="parentText" presStyleLbl="node1" presStyleIdx="1" presStyleCnt="7">
        <dgm:presLayoutVars>
          <dgm:chMax val="0"/>
          <dgm:bulletEnabled val="1"/>
        </dgm:presLayoutVars>
      </dgm:prSet>
      <dgm:spPr/>
      <dgm:t>
        <a:bodyPr/>
        <a:lstStyle/>
        <a:p>
          <a:endParaRPr lang="en-US"/>
        </a:p>
      </dgm:t>
    </dgm:pt>
    <dgm:pt modelId="{56B1CB3C-8ADC-4596-9487-75A89A76AC5E}" type="pres">
      <dgm:prSet presAssocID="{E290B4F0-5831-4234-BBD1-DE230D0C4619}" presName="spacer" presStyleCnt="0"/>
      <dgm:spPr/>
    </dgm:pt>
    <dgm:pt modelId="{EED1BDB4-D3EB-42A2-8BAA-00395A39B9D3}" type="pres">
      <dgm:prSet presAssocID="{72CB398B-128C-4E9D-A21D-E20EA728AE00}" presName="parentText" presStyleLbl="node1" presStyleIdx="2" presStyleCnt="7">
        <dgm:presLayoutVars>
          <dgm:chMax val="0"/>
          <dgm:bulletEnabled val="1"/>
        </dgm:presLayoutVars>
      </dgm:prSet>
      <dgm:spPr/>
      <dgm:t>
        <a:bodyPr/>
        <a:lstStyle/>
        <a:p>
          <a:endParaRPr lang="en-US"/>
        </a:p>
      </dgm:t>
    </dgm:pt>
    <dgm:pt modelId="{87788D05-F7B0-43C8-B6FE-BBBF5193AF98}" type="pres">
      <dgm:prSet presAssocID="{74B92EC1-2D83-4ADD-A53E-B8A0E623914B}" presName="spacer" presStyleCnt="0"/>
      <dgm:spPr/>
    </dgm:pt>
    <dgm:pt modelId="{13579B63-10EB-4C82-A0A5-B3793222FF0F}" type="pres">
      <dgm:prSet presAssocID="{E3B9A6CB-2F3F-49F5-9C1D-F53AD91FB0BA}" presName="parentText" presStyleLbl="node1" presStyleIdx="3" presStyleCnt="7">
        <dgm:presLayoutVars>
          <dgm:chMax val="0"/>
          <dgm:bulletEnabled val="1"/>
        </dgm:presLayoutVars>
      </dgm:prSet>
      <dgm:spPr/>
      <dgm:t>
        <a:bodyPr/>
        <a:lstStyle/>
        <a:p>
          <a:endParaRPr lang="en-US"/>
        </a:p>
      </dgm:t>
    </dgm:pt>
    <dgm:pt modelId="{A4B7C31E-80A9-4A93-9E79-0C0794F35AF9}" type="pres">
      <dgm:prSet presAssocID="{3B613033-9618-46D0-9C62-CDB7D0EC9A9D}" presName="spacer" presStyleCnt="0"/>
      <dgm:spPr/>
    </dgm:pt>
    <dgm:pt modelId="{427620D0-648E-4F77-97DE-DD6D069C2F47}" type="pres">
      <dgm:prSet presAssocID="{DE0D613E-3E80-4814-B9F9-2D1D0940012E}" presName="parentText" presStyleLbl="node1" presStyleIdx="4" presStyleCnt="7">
        <dgm:presLayoutVars>
          <dgm:chMax val="0"/>
          <dgm:bulletEnabled val="1"/>
        </dgm:presLayoutVars>
      </dgm:prSet>
      <dgm:spPr/>
      <dgm:t>
        <a:bodyPr/>
        <a:lstStyle/>
        <a:p>
          <a:endParaRPr lang="en-US"/>
        </a:p>
      </dgm:t>
    </dgm:pt>
    <dgm:pt modelId="{01783464-AF44-4BEC-8E1A-7ADA1B1C1B65}" type="pres">
      <dgm:prSet presAssocID="{F7985629-61C9-4CD1-BAB0-4E17EFEC954C}" presName="spacer" presStyleCnt="0"/>
      <dgm:spPr/>
    </dgm:pt>
    <dgm:pt modelId="{522EE3EC-E9C5-4813-ADCE-F84763DB7846}" type="pres">
      <dgm:prSet presAssocID="{5627CF4C-6C3F-4CB0-AFB7-79D5A2D24CA7}" presName="parentText" presStyleLbl="node1" presStyleIdx="5" presStyleCnt="7">
        <dgm:presLayoutVars>
          <dgm:chMax val="0"/>
          <dgm:bulletEnabled val="1"/>
        </dgm:presLayoutVars>
      </dgm:prSet>
      <dgm:spPr/>
      <dgm:t>
        <a:bodyPr/>
        <a:lstStyle/>
        <a:p>
          <a:endParaRPr lang="en-US"/>
        </a:p>
      </dgm:t>
    </dgm:pt>
    <dgm:pt modelId="{D90EC083-C2C6-4DDD-88C9-F912E8D6FF83}" type="pres">
      <dgm:prSet presAssocID="{F9C64410-A15C-4701-AB3B-11A0D11F9144}" presName="spacer" presStyleCnt="0"/>
      <dgm:spPr/>
    </dgm:pt>
    <dgm:pt modelId="{098099F6-F52E-4058-AD31-2896E1948D38}" type="pres">
      <dgm:prSet presAssocID="{481E9975-4C22-4943-BAA5-0677B7DDB250}" presName="parentText" presStyleLbl="node1" presStyleIdx="6" presStyleCnt="7">
        <dgm:presLayoutVars>
          <dgm:chMax val="0"/>
          <dgm:bulletEnabled val="1"/>
        </dgm:presLayoutVars>
      </dgm:prSet>
      <dgm:spPr/>
      <dgm:t>
        <a:bodyPr/>
        <a:lstStyle/>
        <a:p>
          <a:endParaRPr lang="en-US"/>
        </a:p>
      </dgm:t>
    </dgm:pt>
  </dgm:ptLst>
  <dgm:cxnLst>
    <dgm:cxn modelId="{8D47CDDE-74AC-4073-A95C-519436DF81E3}" type="presOf" srcId="{72CB398B-128C-4E9D-A21D-E20EA728AE00}" destId="{EED1BDB4-D3EB-42A2-8BAA-00395A39B9D3}" srcOrd="0" destOrd="0" presId="urn:microsoft.com/office/officeart/2005/8/layout/vList2"/>
    <dgm:cxn modelId="{AF320283-CD58-4B1C-A8FA-AE524C4D3800}" srcId="{EC6D85FF-511D-45E8-AD3E-91994743E4BA}" destId="{5627CF4C-6C3F-4CB0-AFB7-79D5A2D24CA7}" srcOrd="5" destOrd="0" parTransId="{EFD950BD-0AA7-4D4A-8FA2-7D49B19AA6AF}" sibTransId="{F9C64410-A15C-4701-AB3B-11A0D11F9144}"/>
    <dgm:cxn modelId="{4519429D-24D9-4A31-86FA-0DAA6B027C03}" srcId="{EC6D85FF-511D-45E8-AD3E-91994743E4BA}" destId="{DA9725E4-46CB-4A2F-A3C4-96753DCFBDC1}" srcOrd="1" destOrd="0" parTransId="{E5FD19CE-B3FF-4642-9C2C-7A64289715E2}" sibTransId="{E290B4F0-5831-4234-BBD1-DE230D0C4619}"/>
    <dgm:cxn modelId="{B4A24FB4-80AA-4532-999F-D621E8C4FB3E}" type="presOf" srcId="{5627CF4C-6C3F-4CB0-AFB7-79D5A2D24CA7}" destId="{522EE3EC-E9C5-4813-ADCE-F84763DB7846}" srcOrd="0" destOrd="0" presId="urn:microsoft.com/office/officeart/2005/8/layout/vList2"/>
    <dgm:cxn modelId="{286CD491-6F12-4F5E-9009-7C335EE3C07D}" type="presOf" srcId="{DA9725E4-46CB-4A2F-A3C4-96753DCFBDC1}" destId="{AB420AEB-1950-4610-B5C5-56C2C81FC49F}" srcOrd="0" destOrd="0" presId="urn:microsoft.com/office/officeart/2005/8/layout/vList2"/>
    <dgm:cxn modelId="{BFF20008-9AA3-4086-9B7F-39E1C792CD3E}" type="presOf" srcId="{EC6D85FF-511D-45E8-AD3E-91994743E4BA}" destId="{37F900D2-3D42-46C7-A967-5C0C6497446A}" srcOrd="0" destOrd="0" presId="urn:microsoft.com/office/officeart/2005/8/layout/vList2"/>
    <dgm:cxn modelId="{326D81E6-ADC0-4D6A-9C53-C647054A4A60}" type="presOf" srcId="{2ABB6854-FF58-4ECA-AF67-0DAA388C2684}" destId="{4BF70A51-4E83-4CEC-B6BB-9CF6A6282C2E}" srcOrd="0" destOrd="0" presId="urn:microsoft.com/office/officeart/2005/8/layout/vList2"/>
    <dgm:cxn modelId="{FCAE0ABC-5806-477F-A186-B5763D362789}" srcId="{EC6D85FF-511D-45E8-AD3E-91994743E4BA}" destId="{481E9975-4C22-4943-BAA5-0677B7DDB250}" srcOrd="6" destOrd="0" parTransId="{7CC910AE-2EFC-4F86-9116-38D70DB3187E}" sibTransId="{38C1010A-6C9B-41A9-8F8C-7D5CAEACDD2B}"/>
    <dgm:cxn modelId="{73DAAD3D-BE34-4E8F-97ED-57CDD67EF128}" srcId="{EC6D85FF-511D-45E8-AD3E-91994743E4BA}" destId="{72CB398B-128C-4E9D-A21D-E20EA728AE00}" srcOrd="2" destOrd="0" parTransId="{C9DBBA0B-36F6-4DFE-9946-C5F22F4F10BA}" sibTransId="{74B92EC1-2D83-4ADD-A53E-B8A0E623914B}"/>
    <dgm:cxn modelId="{9CCED62E-E0FF-4304-A528-C4700B689D84}" type="presOf" srcId="{DE0D613E-3E80-4814-B9F9-2D1D0940012E}" destId="{427620D0-648E-4F77-97DE-DD6D069C2F47}" srcOrd="0" destOrd="0" presId="urn:microsoft.com/office/officeart/2005/8/layout/vList2"/>
    <dgm:cxn modelId="{514847AE-0725-4F74-B2CA-C3523B6A5C17}" type="presOf" srcId="{481E9975-4C22-4943-BAA5-0677B7DDB250}" destId="{098099F6-F52E-4058-AD31-2896E1948D38}" srcOrd="0" destOrd="0" presId="urn:microsoft.com/office/officeart/2005/8/layout/vList2"/>
    <dgm:cxn modelId="{BC630E58-3489-4AD1-A642-FF5D214431A7}" type="presOf" srcId="{E3B9A6CB-2F3F-49F5-9C1D-F53AD91FB0BA}" destId="{13579B63-10EB-4C82-A0A5-B3793222FF0F}" srcOrd="0" destOrd="0" presId="urn:microsoft.com/office/officeart/2005/8/layout/vList2"/>
    <dgm:cxn modelId="{172FEE23-1CFD-4A4B-889C-C5FF23322AE3}" srcId="{EC6D85FF-511D-45E8-AD3E-91994743E4BA}" destId="{DE0D613E-3E80-4814-B9F9-2D1D0940012E}" srcOrd="4" destOrd="0" parTransId="{8A2ED13A-6548-4903-B8F1-2CCD00FC17D7}" sibTransId="{F7985629-61C9-4CD1-BAB0-4E17EFEC954C}"/>
    <dgm:cxn modelId="{08C63FA6-EFF6-4145-89E9-FF92FC9C8E81}" srcId="{EC6D85FF-511D-45E8-AD3E-91994743E4BA}" destId="{2ABB6854-FF58-4ECA-AF67-0DAA388C2684}" srcOrd="0" destOrd="0" parTransId="{2F598CE7-3171-4B92-B170-91E437486259}" sibTransId="{D4F8E5EC-49B6-4658-B522-98E0B396B8A8}"/>
    <dgm:cxn modelId="{A5AC83A2-D744-4255-B88A-C00EE9724A5B}" srcId="{EC6D85FF-511D-45E8-AD3E-91994743E4BA}" destId="{E3B9A6CB-2F3F-49F5-9C1D-F53AD91FB0BA}" srcOrd="3" destOrd="0" parTransId="{A2A94A2C-E4D0-488A-874E-1BD4E4E96EB0}" sibTransId="{3B613033-9618-46D0-9C62-CDB7D0EC9A9D}"/>
    <dgm:cxn modelId="{FFBFC64F-7A03-4589-8B2D-E6444C435BE6}" type="presParOf" srcId="{37F900D2-3D42-46C7-A967-5C0C6497446A}" destId="{4BF70A51-4E83-4CEC-B6BB-9CF6A6282C2E}" srcOrd="0" destOrd="0" presId="urn:microsoft.com/office/officeart/2005/8/layout/vList2"/>
    <dgm:cxn modelId="{B127FCCC-81A4-4CDF-BD23-9A863B77F2E6}" type="presParOf" srcId="{37F900D2-3D42-46C7-A967-5C0C6497446A}" destId="{353ADFDA-80DE-43B2-A311-4D0F7FF5320C}" srcOrd="1" destOrd="0" presId="urn:microsoft.com/office/officeart/2005/8/layout/vList2"/>
    <dgm:cxn modelId="{657830D7-042B-4289-82FC-CF8A28E62EE0}" type="presParOf" srcId="{37F900D2-3D42-46C7-A967-5C0C6497446A}" destId="{AB420AEB-1950-4610-B5C5-56C2C81FC49F}" srcOrd="2" destOrd="0" presId="urn:microsoft.com/office/officeart/2005/8/layout/vList2"/>
    <dgm:cxn modelId="{FAB83104-A198-4613-B3CF-813202EB938B}" type="presParOf" srcId="{37F900D2-3D42-46C7-A967-5C0C6497446A}" destId="{56B1CB3C-8ADC-4596-9487-75A89A76AC5E}" srcOrd="3" destOrd="0" presId="urn:microsoft.com/office/officeart/2005/8/layout/vList2"/>
    <dgm:cxn modelId="{067729B1-44EB-4190-971C-3AE1E3E349E8}" type="presParOf" srcId="{37F900D2-3D42-46C7-A967-5C0C6497446A}" destId="{EED1BDB4-D3EB-42A2-8BAA-00395A39B9D3}" srcOrd="4" destOrd="0" presId="urn:microsoft.com/office/officeart/2005/8/layout/vList2"/>
    <dgm:cxn modelId="{EF6B5224-48E5-4260-B141-BC882E18E902}" type="presParOf" srcId="{37F900D2-3D42-46C7-A967-5C0C6497446A}" destId="{87788D05-F7B0-43C8-B6FE-BBBF5193AF98}" srcOrd="5" destOrd="0" presId="urn:microsoft.com/office/officeart/2005/8/layout/vList2"/>
    <dgm:cxn modelId="{27A0C1FD-CB07-4EB8-B408-4DFDDA9EA202}" type="presParOf" srcId="{37F900D2-3D42-46C7-A967-5C0C6497446A}" destId="{13579B63-10EB-4C82-A0A5-B3793222FF0F}" srcOrd="6" destOrd="0" presId="urn:microsoft.com/office/officeart/2005/8/layout/vList2"/>
    <dgm:cxn modelId="{C6D0470F-F28C-4043-AA40-C9B44882DA12}" type="presParOf" srcId="{37F900D2-3D42-46C7-A967-5C0C6497446A}" destId="{A4B7C31E-80A9-4A93-9E79-0C0794F35AF9}" srcOrd="7" destOrd="0" presId="urn:microsoft.com/office/officeart/2005/8/layout/vList2"/>
    <dgm:cxn modelId="{F7425339-8C8B-4F2A-BBDD-C9427039C92D}" type="presParOf" srcId="{37F900D2-3D42-46C7-A967-5C0C6497446A}" destId="{427620D0-648E-4F77-97DE-DD6D069C2F47}" srcOrd="8" destOrd="0" presId="urn:microsoft.com/office/officeart/2005/8/layout/vList2"/>
    <dgm:cxn modelId="{E1BA3FB7-E07E-49CC-BD48-EE9995F0E530}" type="presParOf" srcId="{37F900D2-3D42-46C7-A967-5C0C6497446A}" destId="{01783464-AF44-4BEC-8E1A-7ADA1B1C1B65}" srcOrd="9" destOrd="0" presId="urn:microsoft.com/office/officeart/2005/8/layout/vList2"/>
    <dgm:cxn modelId="{05EEF5E2-BBD4-498A-A7AD-66C360FE23A5}" type="presParOf" srcId="{37F900D2-3D42-46C7-A967-5C0C6497446A}" destId="{522EE3EC-E9C5-4813-ADCE-F84763DB7846}" srcOrd="10" destOrd="0" presId="urn:microsoft.com/office/officeart/2005/8/layout/vList2"/>
    <dgm:cxn modelId="{B341EBD8-7EDC-4CC1-97C0-05D37BD2CC23}" type="presParOf" srcId="{37F900D2-3D42-46C7-A967-5C0C6497446A}" destId="{D90EC083-C2C6-4DDD-88C9-F912E8D6FF83}" srcOrd="11" destOrd="0" presId="urn:microsoft.com/office/officeart/2005/8/layout/vList2"/>
    <dgm:cxn modelId="{B1EEAE15-8BDD-428A-A946-B1F5A8F40DA6}" type="presParOf" srcId="{37F900D2-3D42-46C7-A967-5C0C6497446A}" destId="{098099F6-F52E-4058-AD31-2896E1948D38}" srcOrd="1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4C66CD-8791-46D9-B687-A79B07B2E7A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5504D590-B1DA-4295-838E-AAF692AE713B}" type="pres">
      <dgm:prSet presAssocID="{DF4C66CD-8791-46D9-B687-A79B07B2E7A7}" presName="Name0" presStyleCnt="0">
        <dgm:presLayoutVars>
          <dgm:dir/>
          <dgm:resizeHandles val="exact"/>
        </dgm:presLayoutVars>
      </dgm:prSet>
      <dgm:spPr/>
      <dgm:t>
        <a:bodyPr/>
        <a:lstStyle/>
        <a:p>
          <a:endParaRPr lang="en-US"/>
        </a:p>
      </dgm:t>
    </dgm:pt>
  </dgm:ptLst>
  <dgm:cxnLst>
    <dgm:cxn modelId="{8B4D59F8-0EE0-4837-88B6-20C93A3C1A66}" type="presOf" srcId="{DF4C66CD-8791-46D9-B687-A79B07B2E7A7}" destId="{5504D590-B1DA-4295-838E-AAF692AE713B}" srcOrd="0"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9EACEE-05F7-4E97-BF17-2F206C5E66A6}" type="doc">
      <dgm:prSet loTypeId="urn:microsoft.com/office/officeart/2005/8/layout/hList7" loCatId="list" qsTypeId="urn:microsoft.com/office/officeart/2005/8/quickstyle/simple1" qsCatId="simple" csTypeId="urn:microsoft.com/office/officeart/2005/8/colors/accent1_2" csCatId="accent1" phldr="1"/>
      <dgm:spPr/>
    </dgm:pt>
    <dgm:pt modelId="{E0F20085-9F63-486C-AC63-0586FA7F230F}">
      <dgm:prSet phldrT="[Text]"/>
      <dgm:spPr/>
      <dgm:t>
        <a:bodyPr/>
        <a:lstStyle/>
        <a:p>
          <a:r>
            <a:rPr lang="en-US" smtClean="0"/>
            <a:t>Food Assistance</a:t>
          </a:r>
          <a:endParaRPr lang="en-US"/>
        </a:p>
      </dgm:t>
    </dgm:pt>
    <dgm:pt modelId="{00C00EDE-3C84-4304-8146-50AF95F461DD}" type="parTrans" cxnId="{48A93AC6-E9CA-4256-8959-75C84BFBA9BA}">
      <dgm:prSet/>
      <dgm:spPr/>
      <dgm:t>
        <a:bodyPr/>
        <a:lstStyle/>
        <a:p>
          <a:endParaRPr lang="en-US"/>
        </a:p>
      </dgm:t>
    </dgm:pt>
    <dgm:pt modelId="{AF4D0031-37EC-404E-B579-9A540EF68E86}" type="sibTrans" cxnId="{48A93AC6-E9CA-4256-8959-75C84BFBA9BA}">
      <dgm:prSet/>
      <dgm:spPr/>
      <dgm:t>
        <a:bodyPr/>
        <a:lstStyle/>
        <a:p>
          <a:endParaRPr lang="en-US"/>
        </a:p>
      </dgm:t>
    </dgm:pt>
    <dgm:pt modelId="{663BA29F-CE64-4E4C-99DD-3404F56E7627}">
      <dgm:prSet phldrT="[Text]"/>
      <dgm:spPr/>
      <dgm:t>
        <a:bodyPr/>
        <a:lstStyle/>
        <a:p>
          <a:r>
            <a:rPr lang="en-US" dirty="0" smtClean="0"/>
            <a:t>Medical Assistance</a:t>
          </a:r>
          <a:endParaRPr lang="en-US" dirty="0"/>
        </a:p>
      </dgm:t>
    </dgm:pt>
    <dgm:pt modelId="{771B1B08-E161-4E2A-84A5-4724743B843B}" type="parTrans" cxnId="{7CD553E1-0A12-47A0-B193-1A74F4846D5A}">
      <dgm:prSet/>
      <dgm:spPr/>
      <dgm:t>
        <a:bodyPr/>
        <a:lstStyle/>
        <a:p>
          <a:endParaRPr lang="en-US"/>
        </a:p>
      </dgm:t>
    </dgm:pt>
    <dgm:pt modelId="{EDC1A8C6-155A-4B68-87B9-56DE78E43917}" type="sibTrans" cxnId="{7CD553E1-0A12-47A0-B193-1A74F4846D5A}">
      <dgm:prSet/>
      <dgm:spPr/>
      <dgm:t>
        <a:bodyPr/>
        <a:lstStyle/>
        <a:p>
          <a:endParaRPr lang="en-US"/>
        </a:p>
      </dgm:t>
    </dgm:pt>
    <dgm:pt modelId="{FDA88CA4-8B6C-4EB2-BCE2-16E50DE56CC8}">
      <dgm:prSet phldrT="[Text]"/>
      <dgm:spPr/>
      <dgm:t>
        <a:bodyPr/>
        <a:lstStyle/>
        <a:p>
          <a:r>
            <a:rPr lang="en-US" dirty="0" smtClean="0"/>
            <a:t>Medicare Savings Program</a:t>
          </a:r>
          <a:endParaRPr lang="en-US" dirty="0"/>
        </a:p>
      </dgm:t>
    </dgm:pt>
    <dgm:pt modelId="{869215A7-F0D7-4829-82D6-786EFE9DDB08}" type="parTrans" cxnId="{47899F97-A9F9-4481-89AB-A7E8CF932265}">
      <dgm:prSet/>
      <dgm:spPr/>
      <dgm:t>
        <a:bodyPr/>
        <a:lstStyle/>
        <a:p>
          <a:endParaRPr lang="en-US"/>
        </a:p>
      </dgm:t>
    </dgm:pt>
    <dgm:pt modelId="{02A31EAB-8842-4FFC-8BE5-7DE46367D7F3}" type="sibTrans" cxnId="{47899F97-A9F9-4481-89AB-A7E8CF932265}">
      <dgm:prSet/>
      <dgm:spPr/>
      <dgm:t>
        <a:bodyPr/>
        <a:lstStyle/>
        <a:p>
          <a:endParaRPr lang="en-US"/>
        </a:p>
      </dgm:t>
    </dgm:pt>
    <dgm:pt modelId="{9EADB390-65FC-46BD-9383-CDF064B71529}">
      <dgm:prSet phldrT="[Text]"/>
      <dgm:spPr/>
      <dgm:t>
        <a:bodyPr/>
        <a:lstStyle/>
        <a:p>
          <a:r>
            <a:rPr lang="en-US" dirty="0" smtClean="0"/>
            <a:t>Cash Assistance for Low-Income Families</a:t>
          </a:r>
          <a:endParaRPr lang="en-US" dirty="0"/>
        </a:p>
      </dgm:t>
    </dgm:pt>
    <dgm:pt modelId="{A17F5C28-7A19-44CD-86BF-701C60E5EA01}" type="parTrans" cxnId="{17F56001-E807-49B9-A8A7-C97D9D52491E}">
      <dgm:prSet/>
      <dgm:spPr/>
      <dgm:t>
        <a:bodyPr/>
        <a:lstStyle/>
        <a:p>
          <a:endParaRPr lang="en-US"/>
        </a:p>
      </dgm:t>
    </dgm:pt>
    <dgm:pt modelId="{3F3D8C25-BE25-4DC0-9D47-5E896BE5879A}" type="sibTrans" cxnId="{17F56001-E807-49B9-A8A7-C97D9D52491E}">
      <dgm:prSet/>
      <dgm:spPr/>
      <dgm:t>
        <a:bodyPr/>
        <a:lstStyle/>
        <a:p>
          <a:endParaRPr lang="en-US"/>
        </a:p>
      </dgm:t>
    </dgm:pt>
    <dgm:pt modelId="{C1F6F4B0-5AB7-4566-BD48-9670405C5F4E}">
      <dgm:prSet phldrT="[Text]"/>
      <dgm:spPr/>
      <dgm:t>
        <a:bodyPr/>
        <a:lstStyle/>
        <a:p>
          <a:r>
            <a:rPr lang="en-US" dirty="0" smtClean="0"/>
            <a:t>Cash Assistance for Elderly and People with Disabilities</a:t>
          </a:r>
          <a:endParaRPr lang="en-US" dirty="0"/>
        </a:p>
      </dgm:t>
    </dgm:pt>
    <dgm:pt modelId="{E0455EA0-F619-4CC0-B805-3351C2C3E941}" type="parTrans" cxnId="{FE510D4B-305A-4BC4-AC55-34909FE89C88}">
      <dgm:prSet/>
      <dgm:spPr/>
      <dgm:t>
        <a:bodyPr/>
        <a:lstStyle/>
        <a:p>
          <a:endParaRPr lang="en-US"/>
        </a:p>
      </dgm:t>
    </dgm:pt>
    <dgm:pt modelId="{2C2E9C56-84EB-4BA2-8FB9-BEA5D3CCF486}" type="sibTrans" cxnId="{FE510D4B-305A-4BC4-AC55-34909FE89C88}">
      <dgm:prSet/>
      <dgm:spPr/>
      <dgm:t>
        <a:bodyPr/>
        <a:lstStyle/>
        <a:p>
          <a:endParaRPr lang="en-US"/>
        </a:p>
      </dgm:t>
    </dgm:pt>
    <dgm:pt modelId="{8D01E45C-39FC-434B-885D-5D80C1620A0B}" type="pres">
      <dgm:prSet presAssocID="{F89EACEE-05F7-4E97-BF17-2F206C5E66A6}" presName="Name0" presStyleCnt="0">
        <dgm:presLayoutVars>
          <dgm:dir/>
          <dgm:resizeHandles val="exact"/>
        </dgm:presLayoutVars>
      </dgm:prSet>
      <dgm:spPr/>
    </dgm:pt>
    <dgm:pt modelId="{B9AC57AC-BC80-492F-AD4C-7CA11C61C979}" type="pres">
      <dgm:prSet presAssocID="{F89EACEE-05F7-4E97-BF17-2F206C5E66A6}" presName="fgShape" presStyleLbl="fgShp" presStyleIdx="0" presStyleCnt="1"/>
      <dgm:spPr/>
    </dgm:pt>
    <dgm:pt modelId="{F178F3AC-450D-4866-BD27-E96AA5CED349}" type="pres">
      <dgm:prSet presAssocID="{F89EACEE-05F7-4E97-BF17-2F206C5E66A6}" presName="linComp" presStyleCnt="0"/>
      <dgm:spPr/>
    </dgm:pt>
    <dgm:pt modelId="{B48B5B6D-3E8A-4286-934B-A56EB543B726}" type="pres">
      <dgm:prSet presAssocID="{E0F20085-9F63-486C-AC63-0586FA7F230F}" presName="compNode" presStyleCnt="0"/>
      <dgm:spPr/>
    </dgm:pt>
    <dgm:pt modelId="{9183C565-6E0A-4F1D-B087-18AE172F7B8A}" type="pres">
      <dgm:prSet presAssocID="{E0F20085-9F63-486C-AC63-0586FA7F230F}" presName="bkgdShape" presStyleLbl="node1" presStyleIdx="0" presStyleCnt="5" custLinFactNeighborX="-1606" custLinFactNeighborY="-30159"/>
      <dgm:spPr/>
      <dgm:t>
        <a:bodyPr/>
        <a:lstStyle/>
        <a:p>
          <a:endParaRPr lang="en-US"/>
        </a:p>
      </dgm:t>
    </dgm:pt>
    <dgm:pt modelId="{AA22F3B1-A541-48E6-9B4E-9E1A4DF06E68}" type="pres">
      <dgm:prSet presAssocID="{E0F20085-9F63-486C-AC63-0586FA7F230F}" presName="nodeTx" presStyleLbl="node1" presStyleIdx="0" presStyleCnt="5">
        <dgm:presLayoutVars>
          <dgm:bulletEnabled val="1"/>
        </dgm:presLayoutVars>
      </dgm:prSet>
      <dgm:spPr/>
      <dgm:t>
        <a:bodyPr/>
        <a:lstStyle/>
        <a:p>
          <a:endParaRPr lang="en-US"/>
        </a:p>
      </dgm:t>
    </dgm:pt>
    <dgm:pt modelId="{8759CB7D-BDAD-493E-A4B8-EDB6937AF307}" type="pres">
      <dgm:prSet presAssocID="{E0F20085-9F63-486C-AC63-0586FA7F230F}" presName="invisiNode" presStyleLbl="node1" presStyleIdx="0" presStyleCnt="5"/>
      <dgm:spPr/>
    </dgm:pt>
    <dgm:pt modelId="{F537D592-A3A8-4D14-8C8F-6F1DC017DEFE}" type="pres">
      <dgm:prSet presAssocID="{E0F20085-9F63-486C-AC63-0586FA7F230F}" presName="imagNode" presStyleLbl="fgImgPlace1" presStyleIdx="0" presStyleCnt="5"/>
      <dgm:spPr>
        <a:blipFill>
          <a:blip xmlns:r="http://schemas.openxmlformats.org/officeDocument/2006/relationships" r:embed="rId1"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l="-42000" r="-42000"/>
          </a:stretch>
        </a:blipFill>
      </dgm:spPr>
    </dgm:pt>
    <dgm:pt modelId="{2EDE5256-03E7-4213-A445-EE692320D86E}" type="pres">
      <dgm:prSet presAssocID="{AF4D0031-37EC-404E-B579-9A540EF68E86}" presName="sibTrans" presStyleLbl="sibTrans2D1" presStyleIdx="0" presStyleCnt="0"/>
      <dgm:spPr/>
      <dgm:t>
        <a:bodyPr/>
        <a:lstStyle/>
        <a:p>
          <a:endParaRPr lang="en-US"/>
        </a:p>
      </dgm:t>
    </dgm:pt>
    <dgm:pt modelId="{A46EECE9-DDCB-4D56-913A-B77828496D17}" type="pres">
      <dgm:prSet presAssocID="{663BA29F-CE64-4E4C-99DD-3404F56E7627}" presName="compNode" presStyleCnt="0"/>
      <dgm:spPr/>
    </dgm:pt>
    <dgm:pt modelId="{F024B5F8-6D56-4E01-9286-2F4A539C18D7}" type="pres">
      <dgm:prSet presAssocID="{663BA29F-CE64-4E4C-99DD-3404F56E7627}" presName="bkgdShape" presStyleLbl="node1" presStyleIdx="1" presStyleCnt="5"/>
      <dgm:spPr/>
      <dgm:t>
        <a:bodyPr/>
        <a:lstStyle/>
        <a:p>
          <a:endParaRPr lang="en-US"/>
        </a:p>
      </dgm:t>
    </dgm:pt>
    <dgm:pt modelId="{001DA556-4C96-4F9C-A352-D8A24D69B178}" type="pres">
      <dgm:prSet presAssocID="{663BA29F-CE64-4E4C-99DD-3404F56E7627}" presName="nodeTx" presStyleLbl="node1" presStyleIdx="1" presStyleCnt="5">
        <dgm:presLayoutVars>
          <dgm:bulletEnabled val="1"/>
        </dgm:presLayoutVars>
      </dgm:prSet>
      <dgm:spPr/>
      <dgm:t>
        <a:bodyPr/>
        <a:lstStyle/>
        <a:p>
          <a:endParaRPr lang="en-US"/>
        </a:p>
      </dgm:t>
    </dgm:pt>
    <dgm:pt modelId="{E9212DD8-2BEA-4D5E-AE6B-4B252EDF36DE}" type="pres">
      <dgm:prSet presAssocID="{663BA29F-CE64-4E4C-99DD-3404F56E7627}" presName="invisiNode" presStyleLbl="node1" presStyleIdx="1" presStyleCnt="5"/>
      <dgm:spPr/>
    </dgm:pt>
    <dgm:pt modelId="{0DE84850-54E2-4BFA-B1AC-26C68468B8CA}" type="pres">
      <dgm:prSet presAssocID="{663BA29F-CE64-4E4C-99DD-3404F56E7627}"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dgm:spPr>
    </dgm:pt>
    <dgm:pt modelId="{C27D9617-678E-4421-AC5B-8A71D8709CCD}" type="pres">
      <dgm:prSet presAssocID="{EDC1A8C6-155A-4B68-87B9-56DE78E43917}" presName="sibTrans" presStyleLbl="sibTrans2D1" presStyleIdx="0" presStyleCnt="0"/>
      <dgm:spPr/>
      <dgm:t>
        <a:bodyPr/>
        <a:lstStyle/>
        <a:p>
          <a:endParaRPr lang="en-US"/>
        </a:p>
      </dgm:t>
    </dgm:pt>
    <dgm:pt modelId="{8624BEDC-C77F-4607-96B2-A42489F6E7F4}" type="pres">
      <dgm:prSet presAssocID="{FDA88CA4-8B6C-4EB2-BCE2-16E50DE56CC8}" presName="compNode" presStyleCnt="0"/>
      <dgm:spPr/>
    </dgm:pt>
    <dgm:pt modelId="{54358C12-2EAE-41F3-B747-E92816D007F1}" type="pres">
      <dgm:prSet presAssocID="{FDA88CA4-8B6C-4EB2-BCE2-16E50DE56CC8}" presName="bkgdShape" presStyleLbl="node1" presStyleIdx="2" presStyleCnt="5"/>
      <dgm:spPr/>
      <dgm:t>
        <a:bodyPr/>
        <a:lstStyle/>
        <a:p>
          <a:endParaRPr lang="en-US"/>
        </a:p>
      </dgm:t>
    </dgm:pt>
    <dgm:pt modelId="{CF4E71A0-3ADB-415A-8FF4-1EB8291177AF}" type="pres">
      <dgm:prSet presAssocID="{FDA88CA4-8B6C-4EB2-BCE2-16E50DE56CC8}" presName="nodeTx" presStyleLbl="node1" presStyleIdx="2" presStyleCnt="5">
        <dgm:presLayoutVars>
          <dgm:bulletEnabled val="1"/>
        </dgm:presLayoutVars>
      </dgm:prSet>
      <dgm:spPr/>
      <dgm:t>
        <a:bodyPr/>
        <a:lstStyle/>
        <a:p>
          <a:endParaRPr lang="en-US"/>
        </a:p>
      </dgm:t>
    </dgm:pt>
    <dgm:pt modelId="{60E0D1E9-990A-411B-AA06-7B62537BB66E}" type="pres">
      <dgm:prSet presAssocID="{FDA88CA4-8B6C-4EB2-BCE2-16E50DE56CC8}" presName="invisiNode" presStyleLbl="node1" presStyleIdx="2" presStyleCnt="5"/>
      <dgm:spPr/>
    </dgm:pt>
    <dgm:pt modelId="{98E9A7E9-00BD-47B6-8755-3726813F44D8}" type="pres">
      <dgm:prSet presAssocID="{FDA88CA4-8B6C-4EB2-BCE2-16E50DE56CC8}" presName="imagNode" presStyleLbl="fgImgPlace1" presStyleIdx="2" presStyleCnt="5"/>
      <dgm:spPr>
        <a:blipFill rotWithShape="1">
          <a:blip xmlns:r="http://schemas.openxmlformats.org/officeDocument/2006/relationships" r:embed="rId3"/>
          <a:stretch>
            <a:fillRect/>
          </a:stretch>
        </a:blipFill>
      </dgm:spPr>
    </dgm:pt>
    <dgm:pt modelId="{C4B142FD-CA07-488B-AAFD-FB07359E7AC0}" type="pres">
      <dgm:prSet presAssocID="{02A31EAB-8842-4FFC-8BE5-7DE46367D7F3}" presName="sibTrans" presStyleLbl="sibTrans2D1" presStyleIdx="0" presStyleCnt="0"/>
      <dgm:spPr/>
      <dgm:t>
        <a:bodyPr/>
        <a:lstStyle/>
        <a:p>
          <a:endParaRPr lang="en-US"/>
        </a:p>
      </dgm:t>
    </dgm:pt>
    <dgm:pt modelId="{A4A5B519-2168-466A-AB46-D5F4B4A99C83}" type="pres">
      <dgm:prSet presAssocID="{9EADB390-65FC-46BD-9383-CDF064B71529}" presName="compNode" presStyleCnt="0"/>
      <dgm:spPr/>
    </dgm:pt>
    <dgm:pt modelId="{0D2E02B4-A2B1-4D4D-845D-00CDD921FB5F}" type="pres">
      <dgm:prSet presAssocID="{9EADB390-65FC-46BD-9383-CDF064B71529}" presName="bkgdShape" presStyleLbl="node1" presStyleIdx="3" presStyleCnt="5"/>
      <dgm:spPr/>
      <dgm:t>
        <a:bodyPr/>
        <a:lstStyle/>
        <a:p>
          <a:endParaRPr lang="en-US"/>
        </a:p>
      </dgm:t>
    </dgm:pt>
    <dgm:pt modelId="{3F0718E5-1D1C-4C24-8D86-DE8F2C28C460}" type="pres">
      <dgm:prSet presAssocID="{9EADB390-65FC-46BD-9383-CDF064B71529}" presName="nodeTx" presStyleLbl="node1" presStyleIdx="3" presStyleCnt="5">
        <dgm:presLayoutVars>
          <dgm:bulletEnabled val="1"/>
        </dgm:presLayoutVars>
      </dgm:prSet>
      <dgm:spPr/>
      <dgm:t>
        <a:bodyPr/>
        <a:lstStyle/>
        <a:p>
          <a:endParaRPr lang="en-US"/>
        </a:p>
      </dgm:t>
    </dgm:pt>
    <dgm:pt modelId="{704647E9-9398-45AF-84DA-A4F915A2FDDD}" type="pres">
      <dgm:prSet presAssocID="{9EADB390-65FC-46BD-9383-CDF064B71529}" presName="invisiNode" presStyleLbl="node1" presStyleIdx="3" presStyleCnt="5"/>
      <dgm:spPr/>
    </dgm:pt>
    <dgm:pt modelId="{E3A32ECE-F57E-4EFD-B29F-72CEC5A8DF2B}" type="pres">
      <dgm:prSet presAssocID="{9EADB390-65FC-46BD-9383-CDF064B71529}"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dgm:spPr>
    </dgm:pt>
    <dgm:pt modelId="{621FD749-9E24-4C5C-857E-A1735FB2B205}" type="pres">
      <dgm:prSet presAssocID="{3F3D8C25-BE25-4DC0-9D47-5E896BE5879A}" presName="sibTrans" presStyleLbl="sibTrans2D1" presStyleIdx="0" presStyleCnt="0"/>
      <dgm:spPr/>
      <dgm:t>
        <a:bodyPr/>
        <a:lstStyle/>
        <a:p>
          <a:endParaRPr lang="en-US"/>
        </a:p>
      </dgm:t>
    </dgm:pt>
    <dgm:pt modelId="{0FE33621-6195-414A-8E3D-6D890FD08DE1}" type="pres">
      <dgm:prSet presAssocID="{C1F6F4B0-5AB7-4566-BD48-9670405C5F4E}" presName="compNode" presStyleCnt="0"/>
      <dgm:spPr/>
    </dgm:pt>
    <dgm:pt modelId="{8A2666AB-C775-4C89-93DB-F046ADD24F1D}" type="pres">
      <dgm:prSet presAssocID="{C1F6F4B0-5AB7-4566-BD48-9670405C5F4E}" presName="bkgdShape" presStyleLbl="node1" presStyleIdx="4" presStyleCnt="5"/>
      <dgm:spPr/>
      <dgm:t>
        <a:bodyPr/>
        <a:lstStyle/>
        <a:p>
          <a:endParaRPr lang="en-US"/>
        </a:p>
      </dgm:t>
    </dgm:pt>
    <dgm:pt modelId="{9B3A51D4-431B-4114-83A0-52D8AC780685}" type="pres">
      <dgm:prSet presAssocID="{C1F6F4B0-5AB7-4566-BD48-9670405C5F4E}" presName="nodeTx" presStyleLbl="node1" presStyleIdx="4" presStyleCnt="5">
        <dgm:presLayoutVars>
          <dgm:bulletEnabled val="1"/>
        </dgm:presLayoutVars>
      </dgm:prSet>
      <dgm:spPr/>
      <dgm:t>
        <a:bodyPr/>
        <a:lstStyle/>
        <a:p>
          <a:endParaRPr lang="en-US"/>
        </a:p>
      </dgm:t>
    </dgm:pt>
    <dgm:pt modelId="{6B289042-0080-44DC-ADAD-462A434562DE}" type="pres">
      <dgm:prSet presAssocID="{C1F6F4B0-5AB7-4566-BD48-9670405C5F4E}" presName="invisiNode" presStyleLbl="node1" presStyleIdx="4" presStyleCnt="5"/>
      <dgm:spPr/>
    </dgm:pt>
    <dgm:pt modelId="{E310B6C4-368D-4E2C-B32C-D653E070E7A4}" type="pres">
      <dgm:prSet presAssocID="{C1F6F4B0-5AB7-4566-BD48-9670405C5F4E}"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4000" b="-4000"/>
          </a:stretch>
        </a:blipFill>
      </dgm:spPr>
    </dgm:pt>
  </dgm:ptLst>
  <dgm:cxnLst>
    <dgm:cxn modelId="{47899F97-A9F9-4481-89AB-A7E8CF932265}" srcId="{F89EACEE-05F7-4E97-BF17-2F206C5E66A6}" destId="{FDA88CA4-8B6C-4EB2-BCE2-16E50DE56CC8}" srcOrd="2" destOrd="0" parTransId="{869215A7-F0D7-4829-82D6-786EFE9DDB08}" sibTransId="{02A31EAB-8842-4FFC-8BE5-7DE46367D7F3}"/>
    <dgm:cxn modelId="{17F56001-E807-49B9-A8A7-C97D9D52491E}" srcId="{F89EACEE-05F7-4E97-BF17-2F206C5E66A6}" destId="{9EADB390-65FC-46BD-9383-CDF064B71529}" srcOrd="3" destOrd="0" parTransId="{A17F5C28-7A19-44CD-86BF-701C60E5EA01}" sibTransId="{3F3D8C25-BE25-4DC0-9D47-5E896BE5879A}"/>
    <dgm:cxn modelId="{CCAEF1A8-88C0-4CB8-A42A-58D31B71F495}" type="presOf" srcId="{F89EACEE-05F7-4E97-BF17-2F206C5E66A6}" destId="{8D01E45C-39FC-434B-885D-5D80C1620A0B}" srcOrd="0" destOrd="0" presId="urn:microsoft.com/office/officeart/2005/8/layout/hList7"/>
    <dgm:cxn modelId="{99D344A0-0DFA-43D2-9FC5-98F168DFAD14}" type="presOf" srcId="{02A31EAB-8842-4FFC-8BE5-7DE46367D7F3}" destId="{C4B142FD-CA07-488B-AAFD-FB07359E7AC0}" srcOrd="0" destOrd="0" presId="urn:microsoft.com/office/officeart/2005/8/layout/hList7"/>
    <dgm:cxn modelId="{09BDA125-BCFE-4397-8B1A-CDF8FFDFAA88}" type="presOf" srcId="{C1F6F4B0-5AB7-4566-BD48-9670405C5F4E}" destId="{8A2666AB-C775-4C89-93DB-F046ADD24F1D}" srcOrd="0" destOrd="0" presId="urn:microsoft.com/office/officeart/2005/8/layout/hList7"/>
    <dgm:cxn modelId="{CBEA8625-5ED9-40FA-995A-DC98F4C1DB5B}" type="presOf" srcId="{FDA88CA4-8B6C-4EB2-BCE2-16E50DE56CC8}" destId="{CF4E71A0-3ADB-415A-8FF4-1EB8291177AF}" srcOrd="1" destOrd="0" presId="urn:microsoft.com/office/officeart/2005/8/layout/hList7"/>
    <dgm:cxn modelId="{73A82236-B107-44C9-9557-8533690EB7A9}" type="presOf" srcId="{AF4D0031-37EC-404E-B579-9A540EF68E86}" destId="{2EDE5256-03E7-4213-A445-EE692320D86E}" srcOrd="0" destOrd="0" presId="urn:microsoft.com/office/officeart/2005/8/layout/hList7"/>
    <dgm:cxn modelId="{37E129E6-C145-415B-871C-657EF585CF04}" type="presOf" srcId="{EDC1A8C6-155A-4B68-87B9-56DE78E43917}" destId="{C27D9617-678E-4421-AC5B-8A71D8709CCD}" srcOrd="0" destOrd="0" presId="urn:microsoft.com/office/officeart/2005/8/layout/hList7"/>
    <dgm:cxn modelId="{6576B0F4-1CC1-4E68-9983-702AB33A8E66}" type="presOf" srcId="{9EADB390-65FC-46BD-9383-CDF064B71529}" destId="{0D2E02B4-A2B1-4D4D-845D-00CDD921FB5F}" srcOrd="0" destOrd="0" presId="urn:microsoft.com/office/officeart/2005/8/layout/hList7"/>
    <dgm:cxn modelId="{4D091E96-2975-4A49-827D-7B6EE08782AA}" type="presOf" srcId="{FDA88CA4-8B6C-4EB2-BCE2-16E50DE56CC8}" destId="{54358C12-2EAE-41F3-B747-E92816D007F1}" srcOrd="0" destOrd="0" presId="urn:microsoft.com/office/officeart/2005/8/layout/hList7"/>
    <dgm:cxn modelId="{A8EA8DD9-8759-4DC7-8488-0CFADBFBDF8C}" type="presOf" srcId="{3F3D8C25-BE25-4DC0-9D47-5E896BE5879A}" destId="{621FD749-9E24-4C5C-857E-A1735FB2B205}" srcOrd="0" destOrd="0" presId="urn:microsoft.com/office/officeart/2005/8/layout/hList7"/>
    <dgm:cxn modelId="{D472CB7B-32E1-4634-A5ED-B0643E10D417}" type="presOf" srcId="{663BA29F-CE64-4E4C-99DD-3404F56E7627}" destId="{F024B5F8-6D56-4E01-9286-2F4A539C18D7}" srcOrd="0" destOrd="0" presId="urn:microsoft.com/office/officeart/2005/8/layout/hList7"/>
    <dgm:cxn modelId="{E4DF910D-F29A-4546-821A-AF958BA47BBC}" type="presOf" srcId="{E0F20085-9F63-486C-AC63-0586FA7F230F}" destId="{9183C565-6E0A-4F1D-B087-18AE172F7B8A}" srcOrd="0" destOrd="0" presId="urn:microsoft.com/office/officeart/2005/8/layout/hList7"/>
    <dgm:cxn modelId="{0B0A2D4B-4133-41A3-873F-9B6087AA2695}" type="presOf" srcId="{663BA29F-CE64-4E4C-99DD-3404F56E7627}" destId="{001DA556-4C96-4F9C-A352-D8A24D69B178}" srcOrd="1" destOrd="0" presId="urn:microsoft.com/office/officeart/2005/8/layout/hList7"/>
    <dgm:cxn modelId="{7CD553E1-0A12-47A0-B193-1A74F4846D5A}" srcId="{F89EACEE-05F7-4E97-BF17-2F206C5E66A6}" destId="{663BA29F-CE64-4E4C-99DD-3404F56E7627}" srcOrd="1" destOrd="0" parTransId="{771B1B08-E161-4E2A-84A5-4724743B843B}" sibTransId="{EDC1A8C6-155A-4B68-87B9-56DE78E43917}"/>
    <dgm:cxn modelId="{4471F00C-7C3B-4915-8E69-BDCD7FA6BE3A}" type="presOf" srcId="{C1F6F4B0-5AB7-4566-BD48-9670405C5F4E}" destId="{9B3A51D4-431B-4114-83A0-52D8AC780685}" srcOrd="1" destOrd="0" presId="urn:microsoft.com/office/officeart/2005/8/layout/hList7"/>
    <dgm:cxn modelId="{FE510D4B-305A-4BC4-AC55-34909FE89C88}" srcId="{F89EACEE-05F7-4E97-BF17-2F206C5E66A6}" destId="{C1F6F4B0-5AB7-4566-BD48-9670405C5F4E}" srcOrd="4" destOrd="0" parTransId="{E0455EA0-F619-4CC0-B805-3351C2C3E941}" sibTransId="{2C2E9C56-84EB-4BA2-8FB9-BEA5D3CCF486}"/>
    <dgm:cxn modelId="{90D61E47-F9A9-4E5C-B3F6-31B46A166F99}" type="presOf" srcId="{9EADB390-65FC-46BD-9383-CDF064B71529}" destId="{3F0718E5-1D1C-4C24-8D86-DE8F2C28C460}" srcOrd="1" destOrd="0" presId="urn:microsoft.com/office/officeart/2005/8/layout/hList7"/>
    <dgm:cxn modelId="{48A93AC6-E9CA-4256-8959-75C84BFBA9BA}" srcId="{F89EACEE-05F7-4E97-BF17-2F206C5E66A6}" destId="{E0F20085-9F63-486C-AC63-0586FA7F230F}" srcOrd="0" destOrd="0" parTransId="{00C00EDE-3C84-4304-8146-50AF95F461DD}" sibTransId="{AF4D0031-37EC-404E-B579-9A540EF68E86}"/>
    <dgm:cxn modelId="{E2F52F24-3E39-404A-A70F-922FCD07FDA2}" type="presOf" srcId="{E0F20085-9F63-486C-AC63-0586FA7F230F}" destId="{AA22F3B1-A541-48E6-9B4E-9E1A4DF06E68}" srcOrd="1" destOrd="0" presId="urn:microsoft.com/office/officeart/2005/8/layout/hList7"/>
    <dgm:cxn modelId="{EC4C9709-87A1-494E-9571-85C59866887D}" type="presParOf" srcId="{8D01E45C-39FC-434B-885D-5D80C1620A0B}" destId="{B9AC57AC-BC80-492F-AD4C-7CA11C61C979}" srcOrd="0" destOrd="0" presId="urn:microsoft.com/office/officeart/2005/8/layout/hList7"/>
    <dgm:cxn modelId="{7E6CC9C9-DB05-40A6-BFE7-5B76F0270B36}" type="presParOf" srcId="{8D01E45C-39FC-434B-885D-5D80C1620A0B}" destId="{F178F3AC-450D-4866-BD27-E96AA5CED349}" srcOrd="1" destOrd="0" presId="urn:microsoft.com/office/officeart/2005/8/layout/hList7"/>
    <dgm:cxn modelId="{3D5F4130-0C51-4F66-9A91-4A222EEB008E}" type="presParOf" srcId="{F178F3AC-450D-4866-BD27-E96AA5CED349}" destId="{B48B5B6D-3E8A-4286-934B-A56EB543B726}" srcOrd="0" destOrd="0" presId="urn:microsoft.com/office/officeart/2005/8/layout/hList7"/>
    <dgm:cxn modelId="{66BCA7EC-2396-48D2-9E0F-C3D5995C20B9}" type="presParOf" srcId="{B48B5B6D-3E8A-4286-934B-A56EB543B726}" destId="{9183C565-6E0A-4F1D-B087-18AE172F7B8A}" srcOrd="0" destOrd="0" presId="urn:microsoft.com/office/officeart/2005/8/layout/hList7"/>
    <dgm:cxn modelId="{3E34B1CF-D01F-41C6-AF8F-235CEDE46B21}" type="presParOf" srcId="{B48B5B6D-3E8A-4286-934B-A56EB543B726}" destId="{AA22F3B1-A541-48E6-9B4E-9E1A4DF06E68}" srcOrd="1" destOrd="0" presId="urn:microsoft.com/office/officeart/2005/8/layout/hList7"/>
    <dgm:cxn modelId="{D2A8DD02-9A6F-4DF5-898C-DB0000EFC0A9}" type="presParOf" srcId="{B48B5B6D-3E8A-4286-934B-A56EB543B726}" destId="{8759CB7D-BDAD-493E-A4B8-EDB6937AF307}" srcOrd="2" destOrd="0" presId="urn:microsoft.com/office/officeart/2005/8/layout/hList7"/>
    <dgm:cxn modelId="{96219561-454C-4D9E-82D5-BCFC7D517626}" type="presParOf" srcId="{B48B5B6D-3E8A-4286-934B-A56EB543B726}" destId="{F537D592-A3A8-4D14-8C8F-6F1DC017DEFE}" srcOrd="3" destOrd="0" presId="urn:microsoft.com/office/officeart/2005/8/layout/hList7"/>
    <dgm:cxn modelId="{6364C4E8-5518-457D-870B-E5F2581F035A}" type="presParOf" srcId="{F178F3AC-450D-4866-BD27-E96AA5CED349}" destId="{2EDE5256-03E7-4213-A445-EE692320D86E}" srcOrd="1" destOrd="0" presId="urn:microsoft.com/office/officeart/2005/8/layout/hList7"/>
    <dgm:cxn modelId="{CA4F8BF0-D045-4D75-A93F-138EE8015CA0}" type="presParOf" srcId="{F178F3AC-450D-4866-BD27-E96AA5CED349}" destId="{A46EECE9-DDCB-4D56-913A-B77828496D17}" srcOrd="2" destOrd="0" presId="urn:microsoft.com/office/officeart/2005/8/layout/hList7"/>
    <dgm:cxn modelId="{21351A12-562C-4B42-9758-8AED1E926536}" type="presParOf" srcId="{A46EECE9-DDCB-4D56-913A-B77828496D17}" destId="{F024B5F8-6D56-4E01-9286-2F4A539C18D7}" srcOrd="0" destOrd="0" presId="urn:microsoft.com/office/officeart/2005/8/layout/hList7"/>
    <dgm:cxn modelId="{0DB22CA1-D474-43BC-B9D1-59D7B76DACC8}" type="presParOf" srcId="{A46EECE9-DDCB-4D56-913A-B77828496D17}" destId="{001DA556-4C96-4F9C-A352-D8A24D69B178}" srcOrd="1" destOrd="0" presId="urn:microsoft.com/office/officeart/2005/8/layout/hList7"/>
    <dgm:cxn modelId="{BD19A50C-A1A8-482B-9219-94C48EDB0529}" type="presParOf" srcId="{A46EECE9-DDCB-4D56-913A-B77828496D17}" destId="{E9212DD8-2BEA-4D5E-AE6B-4B252EDF36DE}" srcOrd="2" destOrd="0" presId="urn:microsoft.com/office/officeart/2005/8/layout/hList7"/>
    <dgm:cxn modelId="{D94D8E34-111F-4E1C-B868-B710271BD31C}" type="presParOf" srcId="{A46EECE9-DDCB-4D56-913A-B77828496D17}" destId="{0DE84850-54E2-4BFA-B1AC-26C68468B8CA}" srcOrd="3" destOrd="0" presId="urn:microsoft.com/office/officeart/2005/8/layout/hList7"/>
    <dgm:cxn modelId="{B586DE14-C82E-4852-8322-B8179EB1FEBC}" type="presParOf" srcId="{F178F3AC-450D-4866-BD27-E96AA5CED349}" destId="{C27D9617-678E-4421-AC5B-8A71D8709CCD}" srcOrd="3" destOrd="0" presId="urn:microsoft.com/office/officeart/2005/8/layout/hList7"/>
    <dgm:cxn modelId="{9B72B512-AA20-4AA6-978A-0EC9AC36826B}" type="presParOf" srcId="{F178F3AC-450D-4866-BD27-E96AA5CED349}" destId="{8624BEDC-C77F-4607-96B2-A42489F6E7F4}" srcOrd="4" destOrd="0" presId="urn:microsoft.com/office/officeart/2005/8/layout/hList7"/>
    <dgm:cxn modelId="{D79D044C-C1A1-46EA-BDAC-AF732885C534}" type="presParOf" srcId="{8624BEDC-C77F-4607-96B2-A42489F6E7F4}" destId="{54358C12-2EAE-41F3-B747-E92816D007F1}" srcOrd="0" destOrd="0" presId="urn:microsoft.com/office/officeart/2005/8/layout/hList7"/>
    <dgm:cxn modelId="{BD3517B6-17EE-4A42-A385-EAA71CF898B3}" type="presParOf" srcId="{8624BEDC-C77F-4607-96B2-A42489F6E7F4}" destId="{CF4E71A0-3ADB-415A-8FF4-1EB8291177AF}" srcOrd="1" destOrd="0" presId="urn:microsoft.com/office/officeart/2005/8/layout/hList7"/>
    <dgm:cxn modelId="{9DC40691-A0C8-4D74-AE5E-EA92076AE6AB}" type="presParOf" srcId="{8624BEDC-C77F-4607-96B2-A42489F6E7F4}" destId="{60E0D1E9-990A-411B-AA06-7B62537BB66E}" srcOrd="2" destOrd="0" presId="urn:microsoft.com/office/officeart/2005/8/layout/hList7"/>
    <dgm:cxn modelId="{98698A17-E006-4E31-92FE-D9CE6790897A}" type="presParOf" srcId="{8624BEDC-C77F-4607-96B2-A42489F6E7F4}" destId="{98E9A7E9-00BD-47B6-8755-3726813F44D8}" srcOrd="3" destOrd="0" presId="urn:microsoft.com/office/officeart/2005/8/layout/hList7"/>
    <dgm:cxn modelId="{3DFF1781-AF4E-4D0F-AA22-C5B18F452D50}" type="presParOf" srcId="{F178F3AC-450D-4866-BD27-E96AA5CED349}" destId="{C4B142FD-CA07-488B-AAFD-FB07359E7AC0}" srcOrd="5" destOrd="0" presId="urn:microsoft.com/office/officeart/2005/8/layout/hList7"/>
    <dgm:cxn modelId="{7EE455D2-1933-4F42-B1B9-F5D9F23D9EE8}" type="presParOf" srcId="{F178F3AC-450D-4866-BD27-E96AA5CED349}" destId="{A4A5B519-2168-466A-AB46-D5F4B4A99C83}" srcOrd="6" destOrd="0" presId="urn:microsoft.com/office/officeart/2005/8/layout/hList7"/>
    <dgm:cxn modelId="{D1213FEC-67C6-4D55-97DF-7ADFEBCA9B02}" type="presParOf" srcId="{A4A5B519-2168-466A-AB46-D5F4B4A99C83}" destId="{0D2E02B4-A2B1-4D4D-845D-00CDD921FB5F}" srcOrd="0" destOrd="0" presId="urn:microsoft.com/office/officeart/2005/8/layout/hList7"/>
    <dgm:cxn modelId="{17053748-0BAA-454F-8F60-0FBBD9710479}" type="presParOf" srcId="{A4A5B519-2168-466A-AB46-D5F4B4A99C83}" destId="{3F0718E5-1D1C-4C24-8D86-DE8F2C28C460}" srcOrd="1" destOrd="0" presId="urn:microsoft.com/office/officeart/2005/8/layout/hList7"/>
    <dgm:cxn modelId="{FB2822FA-EB7F-48B9-8D7B-77C51E6F7409}" type="presParOf" srcId="{A4A5B519-2168-466A-AB46-D5F4B4A99C83}" destId="{704647E9-9398-45AF-84DA-A4F915A2FDDD}" srcOrd="2" destOrd="0" presId="urn:microsoft.com/office/officeart/2005/8/layout/hList7"/>
    <dgm:cxn modelId="{E4704CA1-62B4-4E2A-956D-906D734D5E0A}" type="presParOf" srcId="{A4A5B519-2168-466A-AB46-D5F4B4A99C83}" destId="{E3A32ECE-F57E-4EFD-B29F-72CEC5A8DF2B}" srcOrd="3" destOrd="0" presId="urn:microsoft.com/office/officeart/2005/8/layout/hList7"/>
    <dgm:cxn modelId="{445BD2AE-893A-4C9D-9478-A06E2508BA31}" type="presParOf" srcId="{F178F3AC-450D-4866-BD27-E96AA5CED349}" destId="{621FD749-9E24-4C5C-857E-A1735FB2B205}" srcOrd="7" destOrd="0" presId="urn:microsoft.com/office/officeart/2005/8/layout/hList7"/>
    <dgm:cxn modelId="{F8A709CC-DAA8-4FFC-8CD8-E1DE9EEC9B05}" type="presParOf" srcId="{F178F3AC-450D-4866-BD27-E96AA5CED349}" destId="{0FE33621-6195-414A-8E3D-6D890FD08DE1}" srcOrd="8" destOrd="0" presId="urn:microsoft.com/office/officeart/2005/8/layout/hList7"/>
    <dgm:cxn modelId="{DDF73526-E5B0-44D8-BC6E-C2256C29EBF0}" type="presParOf" srcId="{0FE33621-6195-414A-8E3D-6D890FD08DE1}" destId="{8A2666AB-C775-4C89-93DB-F046ADD24F1D}" srcOrd="0" destOrd="0" presId="urn:microsoft.com/office/officeart/2005/8/layout/hList7"/>
    <dgm:cxn modelId="{670907D5-90CB-4291-95B6-4A9715CD3414}" type="presParOf" srcId="{0FE33621-6195-414A-8E3D-6D890FD08DE1}" destId="{9B3A51D4-431B-4114-83A0-52D8AC780685}" srcOrd="1" destOrd="0" presId="urn:microsoft.com/office/officeart/2005/8/layout/hList7"/>
    <dgm:cxn modelId="{4F6C9BE9-F010-4ABE-8861-8A97C4D7EA16}" type="presParOf" srcId="{0FE33621-6195-414A-8E3D-6D890FD08DE1}" destId="{6B289042-0080-44DC-ADAD-462A434562DE}" srcOrd="2" destOrd="0" presId="urn:microsoft.com/office/officeart/2005/8/layout/hList7"/>
    <dgm:cxn modelId="{A805AA34-36F5-49E5-88F3-1E765AB8B5F3}" type="presParOf" srcId="{0FE33621-6195-414A-8E3D-6D890FD08DE1}" destId="{E310B6C4-368D-4E2C-B32C-D653E070E7A4}" srcOrd="3" destOrd="0" presId="urn:microsoft.com/office/officeart/2005/8/layout/hList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3A9C58-027F-4203-AD6F-B4DEC284CBD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13341C9A-2F2B-4815-AC2E-A2322B22E963}">
      <dgm:prSet phldrT="[Text]"/>
      <dgm:spPr>
        <a:solidFill>
          <a:srgbClr val="FFFFFF"/>
        </a:solidFill>
      </dgm:spPr>
      <dgm:t>
        <a:bodyPr/>
        <a:lstStyle/>
        <a:p>
          <a:r>
            <a:rPr lang="en-US" dirty="0" smtClean="0"/>
            <a:t>Don’t know how to find publicly-available information</a:t>
          </a:r>
          <a:endParaRPr lang="en-US" dirty="0"/>
        </a:p>
      </dgm:t>
    </dgm:pt>
    <dgm:pt modelId="{06E844C2-BEFB-4D32-87C0-7183715E7C1E}" type="parTrans" cxnId="{5232EA30-CB19-4618-B633-BFE36C4D08E8}">
      <dgm:prSet/>
      <dgm:spPr/>
      <dgm:t>
        <a:bodyPr/>
        <a:lstStyle/>
        <a:p>
          <a:endParaRPr lang="en-US"/>
        </a:p>
      </dgm:t>
    </dgm:pt>
    <dgm:pt modelId="{0F3FCCF2-2787-46DF-AD22-333F314FD661}" type="sibTrans" cxnId="{5232EA30-CB19-4618-B633-BFE36C4D08E8}">
      <dgm:prSet/>
      <dgm:spPr/>
      <dgm:t>
        <a:bodyPr/>
        <a:lstStyle/>
        <a:p>
          <a:endParaRPr lang="en-US"/>
        </a:p>
      </dgm:t>
    </dgm:pt>
    <dgm:pt modelId="{4A5E023D-67B5-4B10-9AE9-4082C49A5AAE}">
      <dgm:prSet/>
      <dgm:spPr>
        <a:solidFill>
          <a:srgbClr val="FFFFFF"/>
        </a:solidFill>
      </dgm:spPr>
      <dgm:t>
        <a:bodyPr/>
        <a:lstStyle/>
        <a:p>
          <a:r>
            <a:rPr lang="en-US" dirty="0" smtClean="0"/>
            <a:t>Don’t understand the information available</a:t>
          </a:r>
        </a:p>
      </dgm:t>
    </dgm:pt>
    <dgm:pt modelId="{CC76BAD2-4048-4F71-9845-C9478D5C6910}" type="parTrans" cxnId="{90D8F4A5-FA45-40D5-973B-F8725E53D962}">
      <dgm:prSet/>
      <dgm:spPr/>
      <dgm:t>
        <a:bodyPr/>
        <a:lstStyle/>
        <a:p>
          <a:endParaRPr lang="en-US"/>
        </a:p>
      </dgm:t>
    </dgm:pt>
    <dgm:pt modelId="{CA91C235-F933-4D7C-98CB-5CADF73D5A26}" type="sibTrans" cxnId="{90D8F4A5-FA45-40D5-973B-F8725E53D962}">
      <dgm:prSet/>
      <dgm:spPr/>
      <dgm:t>
        <a:bodyPr/>
        <a:lstStyle/>
        <a:p>
          <a:endParaRPr lang="en-US"/>
        </a:p>
      </dgm:t>
    </dgm:pt>
    <dgm:pt modelId="{7D6C5292-B2D7-402A-A147-715DE76AA0A7}">
      <dgm:prSet/>
      <dgm:spPr>
        <a:solidFill>
          <a:srgbClr val="FFFFFF"/>
        </a:solidFill>
      </dgm:spPr>
      <dgm:t>
        <a:bodyPr/>
        <a:lstStyle/>
        <a:p>
          <a:r>
            <a:rPr lang="en-US" dirty="0" smtClean="0"/>
            <a:t>Publicly available information might not include vital exceptions and special rules</a:t>
          </a:r>
        </a:p>
      </dgm:t>
    </dgm:pt>
    <dgm:pt modelId="{799ADFC4-B85C-4A4D-82A8-CDBAA6D4BA1E}" type="parTrans" cxnId="{F33B25D7-F009-4BBC-AD94-D6490483CFD2}">
      <dgm:prSet/>
      <dgm:spPr/>
      <dgm:t>
        <a:bodyPr/>
        <a:lstStyle/>
        <a:p>
          <a:endParaRPr lang="en-US"/>
        </a:p>
      </dgm:t>
    </dgm:pt>
    <dgm:pt modelId="{34F34C05-7188-4797-A066-56306EC84FA7}" type="sibTrans" cxnId="{F33B25D7-F009-4BBC-AD94-D6490483CFD2}">
      <dgm:prSet/>
      <dgm:spPr/>
      <dgm:t>
        <a:bodyPr/>
        <a:lstStyle/>
        <a:p>
          <a:endParaRPr lang="en-US"/>
        </a:p>
      </dgm:t>
    </dgm:pt>
    <dgm:pt modelId="{6F301D62-F850-4B19-887C-E59331852B55}">
      <dgm:prSet/>
      <dgm:spPr>
        <a:solidFill>
          <a:srgbClr val="FFFFFF"/>
        </a:solidFill>
      </dgm:spPr>
      <dgm:t>
        <a:bodyPr/>
        <a:lstStyle/>
        <a:p>
          <a:r>
            <a:rPr lang="en-US" dirty="0" smtClean="0"/>
            <a:t>Don’t know that they might be eligible for additional benefits after their situation changes</a:t>
          </a:r>
        </a:p>
      </dgm:t>
    </dgm:pt>
    <dgm:pt modelId="{257035C0-6B7A-41BA-A848-262929D11CA3}" type="parTrans" cxnId="{AA10A7EB-2AFC-4D39-937B-EE1D8B932298}">
      <dgm:prSet/>
      <dgm:spPr/>
      <dgm:t>
        <a:bodyPr/>
        <a:lstStyle/>
        <a:p>
          <a:endParaRPr lang="en-US"/>
        </a:p>
      </dgm:t>
    </dgm:pt>
    <dgm:pt modelId="{07D126F3-0788-428A-BD2D-970342DD2430}" type="sibTrans" cxnId="{AA10A7EB-2AFC-4D39-937B-EE1D8B932298}">
      <dgm:prSet/>
      <dgm:spPr/>
      <dgm:t>
        <a:bodyPr/>
        <a:lstStyle/>
        <a:p>
          <a:endParaRPr lang="en-US"/>
        </a:p>
      </dgm:t>
    </dgm:pt>
    <dgm:pt modelId="{C4514A26-7D42-412E-A8D4-E92429231981}" type="pres">
      <dgm:prSet presAssocID="{423A9C58-027F-4203-AD6F-B4DEC284CBD3}" presName="Name0" presStyleCnt="0">
        <dgm:presLayoutVars>
          <dgm:dir/>
          <dgm:resizeHandles val="exact"/>
        </dgm:presLayoutVars>
      </dgm:prSet>
      <dgm:spPr/>
      <dgm:t>
        <a:bodyPr/>
        <a:lstStyle/>
        <a:p>
          <a:endParaRPr lang="en-US"/>
        </a:p>
      </dgm:t>
    </dgm:pt>
    <dgm:pt modelId="{B12CDD34-021D-4ED7-B338-62B0DFA3B799}" type="pres">
      <dgm:prSet presAssocID="{13341C9A-2F2B-4815-AC2E-A2322B22E963}" presName="composite" presStyleCnt="0"/>
      <dgm:spPr/>
    </dgm:pt>
    <dgm:pt modelId="{63AD012A-2369-4BE6-9B7D-B59F83EC0597}" type="pres">
      <dgm:prSet presAssocID="{13341C9A-2F2B-4815-AC2E-A2322B22E963}" presName="rect1" presStyleLbl="trAlignAcc1" presStyleIdx="0" presStyleCnt="4">
        <dgm:presLayoutVars>
          <dgm:bulletEnabled val="1"/>
        </dgm:presLayoutVars>
      </dgm:prSet>
      <dgm:spPr/>
      <dgm:t>
        <a:bodyPr/>
        <a:lstStyle/>
        <a:p>
          <a:endParaRPr lang="en-US"/>
        </a:p>
      </dgm:t>
    </dgm:pt>
    <dgm:pt modelId="{3298BF09-323E-4F05-B125-36257C0BF370}" type="pres">
      <dgm:prSet presAssocID="{13341C9A-2F2B-4815-AC2E-A2322B22E963}" presName="rect2"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2000" r="-52000"/>
          </a:stretch>
        </a:blipFill>
      </dgm:spPr>
      <dgm:t>
        <a:bodyPr/>
        <a:lstStyle/>
        <a:p>
          <a:endParaRPr lang="en-US"/>
        </a:p>
      </dgm:t>
    </dgm:pt>
    <dgm:pt modelId="{776C2972-84CF-499C-980C-8D0E076A06F0}" type="pres">
      <dgm:prSet presAssocID="{0F3FCCF2-2787-46DF-AD22-333F314FD661}" presName="sibTrans" presStyleCnt="0"/>
      <dgm:spPr/>
    </dgm:pt>
    <dgm:pt modelId="{B113F296-C47B-47B1-9259-F4BCCC235F70}" type="pres">
      <dgm:prSet presAssocID="{4A5E023D-67B5-4B10-9AE9-4082C49A5AAE}" presName="composite" presStyleCnt="0"/>
      <dgm:spPr/>
    </dgm:pt>
    <dgm:pt modelId="{10279052-E842-491A-A1F0-B35632E5E074}" type="pres">
      <dgm:prSet presAssocID="{4A5E023D-67B5-4B10-9AE9-4082C49A5AAE}" presName="rect1" presStyleLbl="trAlignAcc1" presStyleIdx="1" presStyleCnt="4">
        <dgm:presLayoutVars>
          <dgm:bulletEnabled val="1"/>
        </dgm:presLayoutVars>
      </dgm:prSet>
      <dgm:spPr/>
      <dgm:t>
        <a:bodyPr/>
        <a:lstStyle/>
        <a:p>
          <a:endParaRPr lang="en-US"/>
        </a:p>
      </dgm:t>
    </dgm:pt>
    <dgm:pt modelId="{C4EC5EBD-AC79-443D-BD6C-6176F1AB036D}" type="pres">
      <dgm:prSet presAssocID="{4A5E023D-67B5-4B10-9AE9-4082C49A5AAE}" presName="rect2"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58000" r="-58000"/>
          </a:stretch>
        </a:blipFill>
      </dgm:spPr>
    </dgm:pt>
    <dgm:pt modelId="{1FD4C28E-5CD2-49E7-8DD4-4F808C40DECF}" type="pres">
      <dgm:prSet presAssocID="{CA91C235-F933-4D7C-98CB-5CADF73D5A26}" presName="sibTrans" presStyleCnt="0"/>
      <dgm:spPr/>
    </dgm:pt>
    <dgm:pt modelId="{0CE897A2-0D2D-47B6-B0B4-526E9517C870}" type="pres">
      <dgm:prSet presAssocID="{6F301D62-F850-4B19-887C-E59331852B55}" presName="composite" presStyleCnt="0"/>
      <dgm:spPr/>
    </dgm:pt>
    <dgm:pt modelId="{33A5E139-5402-42C2-918D-2915C0BCF3DE}" type="pres">
      <dgm:prSet presAssocID="{6F301D62-F850-4B19-887C-E59331852B55}" presName="rect1" presStyleLbl="trAlignAcc1" presStyleIdx="2" presStyleCnt="4">
        <dgm:presLayoutVars>
          <dgm:bulletEnabled val="1"/>
        </dgm:presLayoutVars>
      </dgm:prSet>
      <dgm:spPr/>
      <dgm:t>
        <a:bodyPr/>
        <a:lstStyle/>
        <a:p>
          <a:endParaRPr lang="en-US"/>
        </a:p>
      </dgm:t>
    </dgm:pt>
    <dgm:pt modelId="{2D189468-0B15-41A4-B68C-0DC2D4F2A43F}" type="pres">
      <dgm:prSet presAssocID="{6F301D62-F850-4B19-887C-E59331852B55}" presName="rect2"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0" r="-70000"/>
          </a:stretch>
        </a:blipFill>
      </dgm:spPr>
      <dgm:t>
        <a:bodyPr/>
        <a:lstStyle/>
        <a:p>
          <a:endParaRPr lang="en-US"/>
        </a:p>
      </dgm:t>
    </dgm:pt>
    <dgm:pt modelId="{583B2566-2437-47AA-99D1-58FEA9FE50C0}" type="pres">
      <dgm:prSet presAssocID="{07D126F3-0788-428A-BD2D-970342DD2430}" presName="sibTrans" presStyleCnt="0"/>
      <dgm:spPr/>
    </dgm:pt>
    <dgm:pt modelId="{AAF9A37A-7FA6-419E-A14C-BEA2629C928B}" type="pres">
      <dgm:prSet presAssocID="{7D6C5292-B2D7-402A-A147-715DE76AA0A7}" presName="composite" presStyleCnt="0"/>
      <dgm:spPr/>
    </dgm:pt>
    <dgm:pt modelId="{E2B04811-B296-48A0-9435-11CD5FE81DB5}" type="pres">
      <dgm:prSet presAssocID="{7D6C5292-B2D7-402A-A147-715DE76AA0A7}" presName="rect1" presStyleLbl="trAlignAcc1" presStyleIdx="3" presStyleCnt="4">
        <dgm:presLayoutVars>
          <dgm:bulletEnabled val="1"/>
        </dgm:presLayoutVars>
      </dgm:prSet>
      <dgm:spPr/>
      <dgm:t>
        <a:bodyPr/>
        <a:lstStyle/>
        <a:p>
          <a:endParaRPr lang="en-US"/>
        </a:p>
      </dgm:t>
    </dgm:pt>
    <dgm:pt modelId="{5D4C2CAF-0D32-4421-AF72-70C92BF392A7}" type="pres">
      <dgm:prSet presAssocID="{7D6C5292-B2D7-402A-A147-715DE76AA0A7}" presName="rect2"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Lst>
  <dgm:cxnLst>
    <dgm:cxn modelId="{2B161507-9E4D-4203-930C-F128816AA2A1}" type="presOf" srcId="{7D6C5292-B2D7-402A-A147-715DE76AA0A7}" destId="{E2B04811-B296-48A0-9435-11CD5FE81DB5}" srcOrd="0" destOrd="0" presId="urn:microsoft.com/office/officeart/2008/layout/PictureStrips"/>
    <dgm:cxn modelId="{4D72DA0B-7C8B-4C29-AF4F-8041B26FF1D7}" type="presOf" srcId="{13341C9A-2F2B-4815-AC2E-A2322B22E963}" destId="{63AD012A-2369-4BE6-9B7D-B59F83EC0597}" srcOrd="0" destOrd="0" presId="urn:microsoft.com/office/officeart/2008/layout/PictureStrips"/>
    <dgm:cxn modelId="{AA10A7EB-2AFC-4D39-937B-EE1D8B932298}" srcId="{423A9C58-027F-4203-AD6F-B4DEC284CBD3}" destId="{6F301D62-F850-4B19-887C-E59331852B55}" srcOrd="2" destOrd="0" parTransId="{257035C0-6B7A-41BA-A848-262929D11CA3}" sibTransId="{07D126F3-0788-428A-BD2D-970342DD2430}"/>
    <dgm:cxn modelId="{0C0DBEE9-3535-42BB-87CA-A80AD852C65D}" type="presOf" srcId="{4A5E023D-67B5-4B10-9AE9-4082C49A5AAE}" destId="{10279052-E842-491A-A1F0-B35632E5E074}" srcOrd="0" destOrd="0" presId="urn:microsoft.com/office/officeart/2008/layout/PictureStrips"/>
    <dgm:cxn modelId="{F33B25D7-F009-4BBC-AD94-D6490483CFD2}" srcId="{423A9C58-027F-4203-AD6F-B4DEC284CBD3}" destId="{7D6C5292-B2D7-402A-A147-715DE76AA0A7}" srcOrd="3" destOrd="0" parTransId="{799ADFC4-B85C-4A4D-82A8-CDBAA6D4BA1E}" sibTransId="{34F34C05-7188-4797-A066-56306EC84FA7}"/>
    <dgm:cxn modelId="{5232EA30-CB19-4618-B633-BFE36C4D08E8}" srcId="{423A9C58-027F-4203-AD6F-B4DEC284CBD3}" destId="{13341C9A-2F2B-4815-AC2E-A2322B22E963}" srcOrd="0" destOrd="0" parTransId="{06E844C2-BEFB-4D32-87C0-7183715E7C1E}" sibTransId="{0F3FCCF2-2787-46DF-AD22-333F314FD661}"/>
    <dgm:cxn modelId="{90D8F4A5-FA45-40D5-973B-F8725E53D962}" srcId="{423A9C58-027F-4203-AD6F-B4DEC284CBD3}" destId="{4A5E023D-67B5-4B10-9AE9-4082C49A5AAE}" srcOrd="1" destOrd="0" parTransId="{CC76BAD2-4048-4F71-9845-C9478D5C6910}" sibTransId="{CA91C235-F933-4D7C-98CB-5CADF73D5A26}"/>
    <dgm:cxn modelId="{D525CE9C-0F3D-457E-805C-83731A57D636}" type="presOf" srcId="{6F301D62-F850-4B19-887C-E59331852B55}" destId="{33A5E139-5402-42C2-918D-2915C0BCF3DE}" srcOrd="0" destOrd="0" presId="urn:microsoft.com/office/officeart/2008/layout/PictureStrips"/>
    <dgm:cxn modelId="{57E124A7-876F-4B84-ACF5-58B83BE3893F}" type="presOf" srcId="{423A9C58-027F-4203-AD6F-B4DEC284CBD3}" destId="{C4514A26-7D42-412E-A8D4-E92429231981}" srcOrd="0" destOrd="0" presId="urn:microsoft.com/office/officeart/2008/layout/PictureStrips"/>
    <dgm:cxn modelId="{D9763AF5-67A4-46C5-9E54-4DB8FAD9D858}" type="presParOf" srcId="{C4514A26-7D42-412E-A8D4-E92429231981}" destId="{B12CDD34-021D-4ED7-B338-62B0DFA3B799}" srcOrd="0" destOrd="0" presId="urn:microsoft.com/office/officeart/2008/layout/PictureStrips"/>
    <dgm:cxn modelId="{5AE4A567-36F0-40E8-B043-61E353286E0D}" type="presParOf" srcId="{B12CDD34-021D-4ED7-B338-62B0DFA3B799}" destId="{63AD012A-2369-4BE6-9B7D-B59F83EC0597}" srcOrd="0" destOrd="0" presId="urn:microsoft.com/office/officeart/2008/layout/PictureStrips"/>
    <dgm:cxn modelId="{DD3E9B9E-D20B-4A6C-8C78-114DDF80F281}" type="presParOf" srcId="{B12CDD34-021D-4ED7-B338-62B0DFA3B799}" destId="{3298BF09-323E-4F05-B125-36257C0BF370}" srcOrd="1" destOrd="0" presId="urn:microsoft.com/office/officeart/2008/layout/PictureStrips"/>
    <dgm:cxn modelId="{7AA3BA5F-FFBA-4F26-BF71-B363877908AA}" type="presParOf" srcId="{C4514A26-7D42-412E-A8D4-E92429231981}" destId="{776C2972-84CF-499C-980C-8D0E076A06F0}" srcOrd="1" destOrd="0" presId="urn:microsoft.com/office/officeart/2008/layout/PictureStrips"/>
    <dgm:cxn modelId="{32561FE9-110F-4119-AA69-D4BD5EE1EF90}" type="presParOf" srcId="{C4514A26-7D42-412E-A8D4-E92429231981}" destId="{B113F296-C47B-47B1-9259-F4BCCC235F70}" srcOrd="2" destOrd="0" presId="urn:microsoft.com/office/officeart/2008/layout/PictureStrips"/>
    <dgm:cxn modelId="{5A198631-68EC-43B2-80BE-96D7C9C67787}" type="presParOf" srcId="{B113F296-C47B-47B1-9259-F4BCCC235F70}" destId="{10279052-E842-491A-A1F0-B35632E5E074}" srcOrd="0" destOrd="0" presId="urn:microsoft.com/office/officeart/2008/layout/PictureStrips"/>
    <dgm:cxn modelId="{F9412041-0ED8-4944-9FCD-6E75FDDDB794}" type="presParOf" srcId="{B113F296-C47B-47B1-9259-F4BCCC235F70}" destId="{C4EC5EBD-AC79-443D-BD6C-6176F1AB036D}" srcOrd="1" destOrd="0" presId="urn:microsoft.com/office/officeart/2008/layout/PictureStrips"/>
    <dgm:cxn modelId="{81873E4F-4FB0-4C30-9267-DF35EC3ABFEF}" type="presParOf" srcId="{C4514A26-7D42-412E-A8D4-E92429231981}" destId="{1FD4C28E-5CD2-49E7-8DD4-4F808C40DECF}" srcOrd="3" destOrd="0" presId="urn:microsoft.com/office/officeart/2008/layout/PictureStrips"/>
    <dgm:cxn modelId="{AA4533AB-4479-4E2B-9322-334AFCFA6405}" type="presParOf" srcId="{C4514A26-7D42-412E-A8D4-E92429231981}" destId="{0CE897A2-0D2D-47B6-B0B4-526E9517C870}" srcOrd="4" destOrd="0" presId="urn:microsoft.com/office/officeart/2008/layout/PictureStrips"/>
    <dgm:cxn modelId="{149C4857-9B62-42A7-8023-54EF569608B2}" type="presParOf" srcId="{0CE897A2-0D2D-47B6-B0B4-526E9517C870}" destId="{33A5E139-5402-42C2-918D-2915C0BCF3DE}" srcOrd="0" destOrd="0" presId="urn:microsoft.com/office/officeart/2008/layout/PictureStrips"/>
    <dgm:cxn modelId="{6CFD7DF9-363D-41B8-8C77-1F012BB4D003}" type="presParOf" srcId="{0CE897A2-0D2D-47B6-B0B4-526E9517C870}" destId="{2D189468-0B15-41A4-B68C-0DC2D4F2A43F}" srcOrd="1" destOrd="0" presId="urn:microsoft.com/office/officeart/2008/layout/PictureStrips"/>
    <dgm:cxn modelId="{7B9662DD-0FAC-4822-8500-2CF427E39FE8}" type="presParOf" srcId="{C4514A26-7D42-412E-A8D4-E92429231981}" destId="{583B2566-2437-47AA-99D1-58FEA9FE50C0}" srcOrd="5" destOrd="0" presId="urn:microsoft.com/office/officeart/2008/layout/PictureStrips"/>
    <dgm:cxn modelId="{B051A9A0-983B-4ABD-AB13-F2BB18416023}" type="presParOf" srcId="{C4514A26-7D42-412E-A8D4-E92429231981}" destId="{AAF9A37A-7FA6-419E-A14C-BEA2629C928B}" srcOrd="6" destOrd="0" presId="urn:microsoft.com/office/officeart/2008/layout/PictureStrips"/>
    <dgm:cxn modelId="{8D6FBB3B-570C-465F-ABF7-A81210157AF0}" type="presParOf" srcId="{AAF9A37A-7FA6-419E-A14C-BEA2629C928B}" destId="{E2B04811-B296-48A0-9435-11CD5FE81DB5}" srcOrd="0" destOrd="0" presId="urn:microsoft.com/office/officeart/2008/layout/PictureStrips"/>
    <dgm:cxn modelId="{BF4D9828-CBF1-4993-AF81-3B979273DDD8}" type="presParOf" srcId="{AAF9A37A-7FA6-419E-A14C-BEA2629C928B}" destId="{5D4C2CAF-0D32-4421-AF72-70C92BF392A7}" srcOrd="1" destOrd="0" presId="urn:microsoft.com/office/officeart/2008/layout/PictureStrips"/>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11C7D-383B-4C6F-A912-7F0F819AC9E8}">
      <dsp:nvSpPr>
        <dsp:cNvPr id="0" name=""/>
        <dsp:cNvSpPr/>
      </dsp:nvSpPr>
      <dsp:spPr>
        <a:xfrm>
          <a:off x="-3972933" y="-609938"/>
          <a:ext cx="4734634" cy="4734634"/>
        </a:xfrm>
        <a:prstGeom prst="blockArc">
          <a:avLst>
            <a:gd name="adj1" fmla="val 18900000"/>
            <a:gd name="adj2" fmla="val 2700000"/>
            <a:gd name="adj3" fmla="val 45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ADFFED-396F-49B0-ACAB-CA42EC2391AE}">
      <dsp:nvSpPr>
        <dsp:cNvPr id="0" name=""/>
        <dsp:cNvSpPr/>
      </dsp:nvSpPr>
      <dsp:spPr>
        <a:xfrm>
          <a:off x="399159" y="270214"/>
          <a:ext cx="4719121" cy="5407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9189"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Learning Costs</a:t>
          </a:r>
          <a:endParaRPr lang="en-US" sz="3200" kern="1200" dirty="0"/>
        </a:p>
      </dsp:txBody>
      <dsp:txXfrm>
        <a:off x="399159" y="270214"/>
        <a:ext cx="4719121" cy="540710"/>
      </dsp:txXfrm>
    </dsp:sp>
    <dsp:sp modelId="{CEEBF798-67E5-4F44-8B00-365936864ACF}">
      <dsp:nvSpPr>
        <dsp:cNvPr id="0" name=""/>
        <dsp:cNvSpPr/>
      </dsp:nvSpPr>
      <dsp:spPr>
        <a:xfrm>
          <a:off x="61215" y="202625"/>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9E4D6D-2DE5-47BF-BB27-62AADB5F65CB}">
      <dsp:nvSpPr>
        <dsp:cNvPr id="0" name=""/>
        <dsp:cNvSpPr/>
      </dsp:nvSpPr>
      <dsp:spPr>
        <a:xfrm>
          <a:off x="709161" y="1081420"/>
          <a:ext cx="4409120" cy="54071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9189"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Psychological Costs </a:t>
          </a:r>
          <a:endParaRPr lang="en-US" sz="2400" kern="1200" dirty="0"/>
        </a:p>
      </dsp:txBody>
      <dsp:txXfrm>
        <a:off x="709161" y="1081420"/>
        <a:ext cx="4409120" cy="540710"/>
      </dsp:txXfrm>
    </dsp:sp>
    <dsp:sp modelId="{91CAE61D-14C9-4F8E-84DB-CF6C7A56BD70}">
      <dsp:nvSpPr>
        <dsp:cNvPr id="0" name=""/>
        <dsp:cNvSpPr/>
      </dsp:nvSpPr>
      <dsp:spPr>
        <a:xfrm>
          <a:off x="371217" y="1013831"/>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BFAB82-AE32-4259-A732-87B28DCF4A7D}">
      <dsp:nvSpPr>
        <dsp:cNvPr id="0" name=""/>
        <dsp:cNvSpPr/>
      </dsp:nvSpPr>
      <dsp:spPr>
        <a:xfrm>
          <a:off x="709161" y="1892626"/>
          <a:ext cx="4409120" cy="54071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9189"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Compliance Costs</a:t>
          </a:r>
          <a:endParaRPr lang="en-US" sz="2400" kern="1200" dirty="0"/>
        </a:p>
      </dsp:txBody>
      <dsp:txXfrm>
        <a:off x="709161" y="1892626"/>
        <a:ext cx="4409120" cy="540710"/>
      </dsp:txXfrm>
    </dsp:sp>
    <dsp:sp modelId="{904C9B98-9476-41AD-8674-026F035682AD}">
      <dsp:nvSpPr>
        <dsp:cNvPr id="0" name=""/>
        <dsp:cNvSpPr/>
      </dsp:nvSpPr>
      <dsp:spPr>
        <a:xfrm>
          <a:off x="371217" y="1825038"/>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F8CB2E-4696-45C5-838D-3973C1116C1B}">
      <dsp:nvSpPr>
        <dsp:cNvPr id="0" name=""/>
        <dsp:cNvSpPr/>
      </dsp:nvSpPr>
      <dsp:spPr>
        <a:xfrm>
          <a:off x="399159" y="2703833"/>
          <a:ext cx="4719121" cy="54071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9189"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Redemption Costs</a:t>
          </a:r>
          <a:endParaRPr lang="en-US" sz="2400" kern="1200" dirty="0"/>
        </a:p>
      </dsp:txBody>
      <dsp:txXfrm>
        <a:off x="399159" y="2703833"/>
        <a:ext cx="4719121" cy="540710"/>
      </dsp:txXfrm>
    </dsp:sp>
    <dsp:sp modelId="{539395D8-A502-4814-8D25-AA0B85BB11B4}">
      <dsp:nvSpPr>
        <dsp:cNvPr id="0" name=""/>
        <dsp:cNvSpPr/>
      </dsp:nvSpPr>
      <dsp:spPr>
        <a:xfrm>
          <a:off x="61215" y="2636244"/>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85158-FECE-4825-968A-2AB434C2A68F}">
      <dsp:nvSpPr>
        <dsp:cNvPr id="0" name=""/>
        <dsp:cNvSpPr/>
      </dsp:nvSpPr>
      <dsp:spPr>
        <a:xfrm>
          <a:off x="12008" y="-340845"/>
          <a:ext cx="3428003" cy="9387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Educate Yourself</a:t>
          </a:r>
          <a:endParaRPr lang="en-US" sz="1800" b="1" kern="1200" dirty="0"/>
        </a:p>
      </dsp:txBody>
      <dsp:txXfrm>
        <a:off x="12008" y="-340845"/>
        <a:ext cx="3428003" cy="938797"/>
      </dsp:txXfrm>
    </dsp:sp>
    <dsp:sp modelId="{E903D4B4-EF71-4E4D-9BD5-0AE9001A3971}">
      <dsp:nvSpPr>
        <dsp:cNvPr id="0" name=""/>
        <dsp:cNvSpPr/>
      </dsp:nvSpPr>
      <dsp:spPr>
        <a:xfrm>
          <a:off x="0" y="597952"/>
          <a:ext cx="3428003" cy="3716752"/>
        </a:xfrm>
        <a:prstGeom prst="rect">
          <a:avLst/>
        </a:prstGeom>
        <a:solidFill>
          <a:schemeClr val="accent1">
            <a:tint val="40000"/>
            <a:hueOff val="0"/>
            <a:satOff val="0"/>
            <a:lum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Learn about benefits available so you can help your clients maximize benefits and learn about when you might want to ask for additional help</a:t>
          </a:r>
        </a:p>
        <a:p>
          <a:pPr marL="171450" lvl="1" indent="-171450" algn="l" defTabSz="800100">
            <a:lnSpc>
              <a:spcPct val="90000"/>
            </a:lnSpc>
            <a:spcBef>
              <a:spcPct val="0"/>
            </a:spcBef>
            <a:spcAft>
              <a:spcPct val="15000"/>
            </a:spcAft>
            <a:buChar char="••"/>
          </a:pPr>
          <a:r>
            <a:rPr lang="en-US" sz="1800" kern="1200" dirty="0" smtClean="0"/>
            <a:t>SHPA trainings</a:t>
          </a:r>
        </a:p>
        <a:p>
          <a:pPr marL="171450" lvl="1" indent="-171450" algn="l" defTabSz="800100">
            <a:lnSpc>
              <a:spcPct val="90000"/>
            </a:lnSpc>
            <a:spcBef>
              <a:spcPct val="0"/>
            </a:spcBef>
            <a:spcAft>
              <a:spcPct val="15000"/>
            </a:spcAft>
            <a:buChar char="••"/>
          </a:pPr>
          <a:r>
            <a:rPr lang="en-US" sz="1800" kern="1200" dirty="0" smtClean="0"/>
            <a:t>IDHS and IDHFS website and trainings</a:t>
          </a:r>
        </a:p>
        <a:p>
          <a:pPr marL="171450" lvl="1" indent="-171450" algn="l" defTabSz="800100">
            <a:lnSpc>
              <a:spcPct val="90000"/>
            </a:lnSpc>
            <a:spcBef>
              <a:spcPct val="0"/>
            </a:spcBef>
            <a:spcAft>
              <a:spcPct val="15000"/>
            </a:spcAft>
            <a:buChar char="••"/>
          </a:pPr>
          <a:r>
            <a:rPr lang="en-US" sz="1800" kern="1200" dirty="0" smtClean="0"/>
            <a:t>Other resources:</a:t>
          </a:r>
        </a:p>
        <a:p>
          <a:pPr marL="342900" lvl="2" indent="-171450" algn="l" defTabSz="800100">
            <a:lnSpc>
              <a:spcPct val="90000"/>
            </a:lnSpc>
            <a:spcBef>
              <a:spcPct val="0"/>
            </a:spcBef>
            <a:spcAft>
              <a:spcPct val="15000"/>
            </a:spcAft>
            <a:buChar char="••"/>
          </a:pPr>
          <a:r>
            <a:rPr lang="en-US" sz="1800" kern="1200" dirty="0" smtClean="0"/>
            <a:t>Food Depositories</a:t>
          </a:r>
        </a:p>
        <a:p>
          <a:pPr marL="342900" lvl="2" indent="-171450" algn="l" defTabSz="800100">
            <a:lnSpc>
              <a:spcPct val="90000"/>
            </a:lnSpc>
            <a:spcBef>
              <a:spcPct val="0"/>
            </a:spcBef>
            <a:spcAft>
              <a:spcPct val="15000"/>
            </a:spcAft>
            <a:buChar char="••"/>
          </a:pPr>
          <a:r>
            <a:rPr lang="en-US" sz="1800" kern="1200" dirty="0" smtClean="0"/>
            <a:t>Other local and national organizations</a:t>
          </a:r>
        </a:p>
      </dsp:txBody>
      <dsp:txXfrm>
        <a:off x="0" y="597952"/>
        <a:ext cx="3428003" cy="3716752"/>
      </dsp:txXfrm>
    </dsp:sp>
    <dsp:sp modelId="{41FF224A-39DB-4B1E-B55B-3FADF764AB94}">
      <dsp:nvSpPr>
        <dsp:cNvPr id="0" name=""/>
        <dsp:cNvSpPr/>
      </dsp:nvSpPr>
      <dsp:spPr>
        <a:xfrm>
          <a:off x="3889610" y="-340845"/>
          <a:ext cx="3428003" cy="9387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Educate your clients and Connect them to Help when Needed</a:t>
          </a:r>
        </a:p>
      </dsp:txBody>
      <dsp:txXfrm>
        <a:off x="3889610" y="-340845"/>
        <a:ext cx="3428003" cy="938797"/>
      </dsp:txXfrm>
    </dsp:sp>
    <dsp:sp modelId="{477176F3-1702-4606-83DA-99A2A6EE14E4}">
      <dsp:nvSpPr>
        <dsp:cNvPr id="0" name=""/>
        <dsp:cNvSpPr/>
      </dsp:nvSpPr>
      <dsp:spPr>
        <a:xfrm>
          <a:off x="3889610" y="597952"/>
          <a:ext cx="3428003" cy="3716752"/>
        </a:xfrm>
        <a:prstGeom prst="rect">
          <a:avLst/>
        </a:prstGeom>
        <a:solidFill>
          <a:schemeClr val="accent1">
            <a:tint val="40000"/>
            <a:hueOff val="0"/>
            <a:satOff val="0"/>
            <a:lum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In City of Chicago, Legal Aid Chicago </a:t>
          </a:r>
          <a:r>
            <a:rPr lang="en-US" sz="1800" b="0" i="0" kern="1200" dirty="0" smtClean="0">
              <a:hlinkClick xmlns:r="http://schemas.openxmlformats.org/officeDocument/2006/relationships" r:id="rId1"/>
            </a:rPr>
            <a:t>(312) 341-1070</a:t>
          </a:r>
          <a:endParaRPr lang="en-US" sz="1800" kern="1200" dirty="0" smtClean="0"/>
        </a:p>
        <a:p>
          <a:pPr marL="171450" lvl="1" indent="-171450" algn="l" defTabSz="800100">
            <a:lnSpc>
              <a:spcPct val="90000"/>
            </a:lnSpc>
            <a:spcBef>
              <a:spcPct val="0"/>
            </a:spcBef>
            <a:spcAft>
              <a:spcPct val="15000"/>
            </a:spcAft>
            <a:buChar char="••"/>
          </a:pPr>
          <a:r>
            <a:rPr lang="en-US" sz="1800" kern="1200" dirty="0" smtClean="0"/>
            <a:t>Other experts in your area</a:t>
          </a:r>
        </a:p>
        <a:p>
          <a:pPr marL="342900" lvl="2" indent="-171450" algn="l" defTabSz="800100">
            <a:lnSpc>
              <a:spcPct val="90000"/>
            </a:lnSpc>
            <a:spcBef>
              <a:spcPct val="0"/>
            </a:spcBef>
            <a:spcAft>
              <a:spcPct val="15000"/>
            </a:spcAft>
            <a:buChar char="••"/>
          </a:pPr>
          <a:r>
            <a:rPr lang="en-US" sz="1800" kern="1200" dirty="0" smtClean="0"/>
            <a:t>Legal aids</a:t>
          </a:r>
        </a:p>
        <a:p>
          <a:pPr marL="342900" lvl="2" indent="-171450" algn="l" defTabSz="800100">
            <a:lnSpc>
              <a:spcPct val="90000"/>
            </a:lnSpc>
            <a:spcBef>
              <a:spcPct val="0"/>
            </a:spcBef>
            <a:spcAft>
              <a:spcPct val="15000"/>
            </a:spcAft>
            <a:buChar char="••"/>
          </a:pPr>
          <a:r>
            <a:rPr lang="en-US" sz="1800" kern="1200" dirty="0" smtClean="0"/>
            <a:t>SNAP and Medicaid Assisters</a:t>
          </a:r>
        </a:p>
        <a:p>
          <a:pPr marL="342900" lvl="2" indent="-171450" algn="l" defTabSz="800100">
            <a:lnSpc>
              <a:spcPct val="90000"/>
            </a:lnSpc>
            <a:spcBef>
              <a:spcPct val="0"/>
            </a:spcBef>
            <a:spcAft>
              <a:spcPct val="15000"/>
            </a:spcAft>
            <a:buChar char="••"/>
          </a:pPr>
          <a:r>
            <a:rPr lang="en-US" sz="1800" kern="1200" dirty="0" smtClean="0"/>
            <a:t>FQHCs</a:t>
          </a:r>
        </a:p>
        <a:p>
          <a:pPr marL="342900" lvl="2" indent="-171450" algn="l" defTabSz="800100">
            <a:lnSpc>
              <a:spcPct val="90000"/>
            </a:lnSpc>
            <a:spcBef>
              <a:spcPct val="0"/>
            </a:spcBef>
            <a:spcAft>
              <a:spcPct val="15000"/>
            </a:spcAft>
            <a:buChar char="••"/>
          </a:pPr>
          <a:endParaRPr lang="en-US" sz="1800" kern="1200" dirty="0" smtClean="0"/>
        </a:p>
        <a:p>
          <a:pPr marL="171450" lvl="1" indent="-171450" algn="l" defTabSz="800100">
            <a:lnSpc>
              <a:spcPct val="90000"/>
            </a:lnSpc>
            <a:spcBef>
              <a:spcPct val="0"/>
            </a:spcBef>
            <a:spcAft>
              <a:spcPct val="15000"/>
            </a:spcAft>
            <a:buChar char="••"/>
          </a:pPr>
          <a:r>
            <a:rPr lang="en-US" sz="1800" kern="1200" dirty="0" smtClean="0"/>
            <a:t>Help them understand WHO can apply for benefits for family members (IDHS PM 02-04-03)</a:t>
          </a:r>
        </a:p>
      </dsp:txBody>
      <dsp:txXfrm>
        <a:off x="3889610" y="597952"/>
        <a:ext cx="3428003" cy="3716752"/>
      </dsp:txXfrm>
    </dsp:sp>
    <dsp:sp modelId="{47822C01-BD3C-4499-8A15-AC44B894E543}">
      <dsp:nvSpPr>
        <dsp:cNvPr id="0" name=""/>
        <dsp:cNvSpPr/>
      </dsp:nvSpPr>
      <dsp:spPr>
        <a:xfrm>
          <a:off x="7767212" y="-340845"/>
          <a:ext cx="3428003" cy="9387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Encourage clients to apply for any and all benefits they might want</a:t>
          </a:r>
        </a:p>
      </dsp:txBody>
      <dsp:txXfrm>
        <a:off x="7767212" y="-340845"/>
        <a:ext cx="3428003" cy="938797"/>
      </dsp:txXfrm>
    </dsp:sp>
    <dsp:sp modelId="{A2285E45-8C3A-478D-895E-D0F2E1631B00}">
      <dsp:nvSpPr>
        <dsp:cNvPr id="0" name=""/>
        <dsp:cNvSpPr/>
      </dsp:nvSpPr>
      <dsp:spPr>
        <a:xfrm>
          <a:off x="7779221" y="597952"/>
          <a:ext cx="3428003" cy="3716752"/>
        </a:xfrm>
        <a:prstGeom prst="rect">
          <a:avLst/>
        </a:prstGeom>
        <a:solidFill>
          <a:schemeClr val="accent1">
            <a:tint val="40000"/>
            <a:hueOff val="0"/>
            <a:satOff val="0"/>
            <a:lum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There’s no financial cost for applying</a:t>
          </a:r>
        </a:p>
        <a:p>
          <a:pPr marL="228600" lvl="1" indent="-228600" algn="l" defTabSz="889000">
            <a:lnSpc>
              <a:spcPct val="90000"/>
            </a:lnSpc>
            <a:spcBef>
              <a:spcPct val="0"/>
            </a:spcBef>
            <a:spcAft>
              <a:spcPct val="15000"/>
            </a:spcAft>
            <a:buChar char="••"/>
          </a:pPr>
          <a:r>
            <a:rPr lang="en-US" sz="2000" kern="1200" dirty="0" smtClean="0"/>
            <a:t>There’s no punishment for applying for something they’re not eligible for</a:t>
          </a:r>
        </a:p>
      </dsp:txBody>
      <dsp:txXfrm>
        <a:off x="7779221" y="597952"/>
        <a:ext cx="3428003" cy="37167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85158-FECE-4825-968A-2AB434C2A68F}">
      <dsp:nvSpPr>
        <dsp:cNvPr id="0" name=""/>
        <dsp:cNvSpPr/>
      </dsp:nvSpPr>
      <dsp:spPr>
        <a:xfrm>
          <a:off x="3385" y="99242"/>
          <a:ext cx="3301262" cy="7388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Help Client Apply</a:t>
          </a:r>
          <a:endParaRPr lang="en-US" sz="2000" b="1" kern="1200" dirty="0"/>
        </a:p>
      </dsp:txBody>
      <dsp:txXfrm>
        <a:off x="3385" y="99242"/>
        <a:ext cx="3301262" cy="738860"/>
      </dsp:txXfrm>
    </dsp:sp>
    <dsp:sp modelId="{E903D4B4-EF71-4E4D-9BD5-0AE9001A3971}">
      <dsp:nvSpPr>
        <dsp:cNvPr id="0" name=""/>
        <dsp:cNvSpPr/>
      </dsp:nvSpPr>
      <dsp:spPr>
        <a:xfrm>
          <a:off x="3385" y="838102"/>
          <a:ext cx="3301262" cy="2938436"/>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Help Clients Complete application on MMC so you can help them understand the questions</a:t>
          </a:r>
        </a:p>
      </dsp:txBody>
      <dsp:txXfrm>
        <a:off x="3385" y="838102"/>
        <a:ext cx="3301262" cy="2938436"/>
      </dsp:txXfrm>
    </dsp:sp>
    <dsp:sp modelId="{41FF224A-39DB-4B1E-B55B-3FADF764AB94}">
      <dsp:nvSpPr>
        <dsp:cNvPr id="0" name=""/>
        <dsp:cNvSpPr/>
      </dsp:nvSpPr>
      <dsp:spPr>
        <a:xfrm>
          <a:off x="3766825" y="99242"/>
          <a:ext cx="3301262" cy="7388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Direct Clients to Other Services</a:t>
          </a:r>
        </a:p>
      </dsp:txBody>
      <dsp:txXfrm>
        <a:off x="3766825" y="99242"/>
        <a:ext cx="3301262" cy="738860"/>
      </dsp:txXfrm>
    </dsp:sp>
    <dsp:sp modelId="{477176F3-1702-4606-83DA-99A2A6EE14E4}">
      <dsp:nvSpPr>
        <dsp:cNvPr id="0" name=""/>
        <dsp:cNvSpPr/>
      </dsp:nvSpPr>
      <dsp:spPr>
        <a:xfrm>
          <a:off x="3766825" y="838102"/>
          <a:ext cx="3301262" cy="2938436"/>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In City of Chicago, Legal Aid Chicago </a:t>
          </a:r>
          <a:r>
            <a:rPr lang="en-US" sz="2000" b="0" i="0" kern="1200" dirty="0" smtClean="0">
              <a:hlinkClick xmlns:r="http://schemas.openxmlformats.org/officeDocument/2006/relationships" r:id="rId1"/>
            </a:rPr>
            <a:t>(312) 341-1070</a:t>
          </a:r>
          <a:endParaRPr lang="en-US" sz="2000" kern="1200" dirty="0" smtClean="0"/>
        </a:p>
        <a:p>
          <a:pPr marL="228600" lvl="1" indent="-228600" algn="l" defTabSz="889000">
            <a:lnSpc>
              <a:spcPct val="90000"/>
            </a:lnSpc>
            <a:spcBef>
              <a:spcPct val="0"/>
            </a:spcBef>
            <a:spcAft>
              <a:spcPct val="15000"/>
            </a:spcAft>
            <a:buChar char="••"/>
          </a:pPr>
          <a:r>
            <a:rPr lang="en-US" sz="2000" kern="1200" dirty="0" smtClean="0"/>
            <a:t>Other experts in your area</a:t>
          </a:r>
        </a:p>
        <a:p>
          <a:pPr marL="457200" lvl="2" indent="-228600" algn="l" defTabSz="889000">
            <a:lnSpc>
              <a:spcPct val="90000"/>
            </a:lnSpc>
            <a:spcBef>
              <a:spcPct val="0"/>
            </a:spcBef>
            <a:spcAft>
              <a:spcPct val="15000"/>
            </a:spcAft>
            <a:buChar char="••"/>
          </a:pPr>
          <a:r>
            <a:rPr lang="en-US" sz="2000" kern="1200" dirty="0" smtClean="0"/>
            <a:t>SNAP and Medicaid Assisters</a:t>
          </a:r>
        </a:p>
        <a:p>
          <a:pPr marL="457200" lvl="2" indent="-228600" algn="l" defTabSz="889000">
            <a:lnSpc>
              <a:spcPct val="90000"/>
            </a:lnSpc>
            <a:spcBef>
              <a:spcPct val="0"/>
            </a:spcBef>
            <a:spcAft>
              <a:spcPct val="15000"/>
            </a:spcAft>
            <a:buChar char="••"/>
          </a:pPr>
          <a:r>
            <a:rPr lang="en-US" sz="2000" kern="1200" dirty="0" smtClean="0"/>
            <a:t>FQHCs</a:t>
          </a:r>
        </a:p>
        <a:p>
          <a:pPr marL="457200" lvl="2" indent="-228600" algn="l" defTabSz="889000">
            <a:lnSpc>
              <a:spcPct val="90000"/>
            </a:lnSpc>
            <a:spcBef>
              <a:spcPct val="0"/>
            </a:spcBef>
            <a:spcAft>
              <a:spcPct val="15000"/>
            </a:spcAft>
            <a:buChar char="••"/>
          </a:pPr>
          <a:endParaRPr lang="en-US" sz="2000" kern="1200" dirty="0" smtClean="0"/>
        </a:p>
      </dsp:txBody>
      <dsp:txXfrm>
        <a:off x="3766825" y="838102"/>
        <a:ext cx="3301262" cy="2938436"/>
      </dsp:txXfrm>
    </dsp:sp>
    <dsp:sp modelId="{47822C01-BD3C-4499-8A15-AC44B894E543}">
      <dsp:nvSpPr>
        <dsp:cNvPr id="0" name=""/>
        <dsp:cNvSpPr/>
      </dsp:nvSpPr>
      <dsp:spPr>
        <a:xfrm>
          <a:off x="7530265" y="99242"/>
          <a:ext cx="3301262" cy="7388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Allay Their Fears</a:t>
          </a:r>
        </a:p>
      </dsp:txBody>
      <dsp:txXfrm>
        <a:off x="7530265" y="99242"/>
        <a:ext cx="3301262" cy="738860"/>
      </dsp:txXfrm>
    </dsp:sp>
    <dsp:sp modelId="{A2285E45-8C3A-478D-895E-D0F2E1631B00}">
      <dsp:nvSpPr>
        <dsp:cNvPr id="0" name=""/>
        <dsp:cNvSpPr/>
      </dsp:nvSpPr>
      <dsp:spPr>
        <a:xfrm>
          <a:off x="7530265" y="838102"/>
          <a:ext cx="3301262" cy="2938436"/>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Explain that client won’t be punished for getting questions wrong as long as they’re not lying or hiding information on purpose</a:t>
          </a:r>
        </a:p>
        <a:p>
          <a:pPr marL="228600" lvl="1" indent="-228600" algn="l" defTabSz="889000">
            <a:lnSpc>
              <a:spcPct val="90000"/>
            </a:lnSpc>
            <a:spcBef>
              <a:spcPct val="0"/>
            </a:spcBef>
            <a:spcAft>
              <a:spcPct val="15000"/>
            </a:spcAft>
            <a:buChar char="••"/>
          </a:pPr>
          <a:r>
            <a:rPr lang="en-US" sz="2000" kern="1200" dirty="0" smtClean="0"/>
            <a:t>Encourage them to use the notes section if applying online</a:t>
          </a:r>
        </a:p>
      </dsp:txBody>
      <dsp:txXfrm>
        <a:off x="7530265" y="838102"/>
        <a:ext cx="3301262" cy="29384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4B22B-7A1C-43CF-A670-26A32976B963}">
      <dsp:nvSpPr>
        <dsp:cNvPr id="0" name=""/>
        <dsp:cNvSpPr/>
      </dsp:nvSpPr>
      <dsp:spPr>
        <a:xfrm>
          <a:off x="1072" y="0"/>
          <a:ext cx="2787270" cy="41353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Homeless Status</a:t>
          </a:r>
          <a:endParaRPr lang="en-US" sz="3400" kern="1200" dirty="0"/>
        </a:p>
      </dsp:txBody>
      <dsp:txXfrm>
        <a:off x="1072" y="0"/>
        <a:ext cx="2787270" cy="1240608"/>
      </dsp:txXfrm>
    </dsp:sp>
    <dsp:sp modelId="{F0EECBBC-1078-45F4-BC5A-49EF90F87A2D}">
      <dsp:nvSpPr>
        <dsp:cNvPr id="0" name=""/>
        <dsp:cNvSpPr/>
      </dsp:nvSpPr>
      <dsp:spPr>
        <a:xfrm>
          <a:off x="279799" y="1240608"/>
          <a:ext cx="2229816" cy="26879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Applicant is asked if they are “homeless” but never provided the definitions IDHS uses </a:t>
          </a:r>
          <a:endParaRPr lang="en-US" sz="1700" kern="1200" dirty="0"/>
        </a:p>
      </dsp:txBody>
      <dsp:txXfrm>
        <a:off x="345108" y="1305917"/>
        <a:ext cx="2099198" cy="2557367"/>
      </dsp:txXfrm>
    </dsp:sp>
    <dsp:sp modelId="{274E4FEB-4879-4652-BA36-204B8065DA07}">
      <dsp:nvSpPr>
        <dsp:cNvPr id="0" name=""/>
        <dsp:cNvSpPr/>
      </dsp:nvSpPr>
      <dsp:spPr>
        <a:xfrm>
          <a:off x="2997387" y="0"/>
          <a:ext cx="2787270" cy="41353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AABD Cash budgeting</a:t>
          </a:r>
          <a:endParaRPr lang="en-US" sz="3400" kern="1200" dirty="0"/>
        </a:p>
      </dsp:txBody>
      <dsp:txXfrm>
        <a:off x="2997387" y="0"/>
        <a:ext cx="2787270" cy="1240608"/>
      </dsp:txXfrm>
    </dsp:sp>
    <dsp:sp modelId="{A1171889-6CE1-4962-B9E1-F2C08268233D}">
      <dsp:nvSpPr>
        <dsp:cNvPr id="0" name=""/>
        <dsp:cNvSpPr/>
      </dsp:nvSpPr>
      <dsp:spPr>
        <a:xfrm>
          <a:off x="3276114" y="1240608"/>
          <a:ext cx="2229816" cy="26879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Complicated financial eligibility, which requires information about: cost of basic phone plan from phone provider, details about medical conditions impacting ability to climb stairs</a:t>
          </a:r>
          <a:endParaRPr lang="en-US" sz="1700" kern="1200" dirty="0"/>
        </a:p>
      </dsp:txBody>
      <dsp:txXfrm>
        <a:off x="3341423" y="1305917"/>
        <a:ext cx="2099198" cy="2557367"/>
      </dsp:txXfrm>
    </dsp:sp>
    <dsp:sp modelId="{3A2176BA-BE83-40CD-A909-D7C665B1C2B1}">
      <dsp:nvSpPr>
        <dsp:cNvPr id="0" name=""/>
        <dsp:cNvSpPr/>
      </dsp:nvSpPr>
      <dsp:spPr>
        <a:xfrm>
          <a:off x="5993702" y="0"/>
          <a:ext cx="2787270" cy="41353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Domestic Violence</a:t>
          </a:r>
          <a:endParaRPr lang="en-US" sz="3400" kern="1200" dirty="0"/>
        </a:p>
      </dsp:txBody>
      <dsp:txXfrm>
        <a:off x="5993702" y="0"/>
        <a:ext cx="2787270" cy="1240608"/>
      </dsp:txXfrm>
    </dsp:sp>
    <dsp:sp modelId="{2A5A9B57-FD67-4414-8FB0-EDF57444CFD3}">
      <dsp:nvSpPr>
        <dsp:cNvPr id="0" name=""/>
        <dsp:cNvSpPr/>
      </dsp:nvSpPr>
      <dsp:spPr>
        <a:xfrm>
          <a:off x="6272429" y="1240608"/>
          <a:ext cx="2229816" cy="26879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lvl="0" algn="ctr" defTabSz="755650">
            <a:lnSpc>
              <a:spcPct val="90000"/>
            </a:lnSpc>
            <a:spcBef>
              <a:spcPct val="0"/>
            </a:spcBef>
            <a:spcAft>
              <a:spcPct val="35000"/>
            </a:spcAft>
          </a:pPr>
          <a:r>
            <a:rPr lang="en-US" sz="1700" kern="1200" dirty="0" smtClean="0"/>
            <a:t>Family Violence exceptions allow survivors to opt out of certain requirements for Medical and Cash benefits; This results in applicants choosing between benefits they need and safety.</a:t>
          </a:r>
          <a:endParaRPr lang="en-US" sz="1700" kern="1200" dirty="0"/>
        </a:p>
      </dsp:txBody>
      <dsp:txXfrm>
        <a:off x="6337738" y="1305917"/>
        <a:ext cx="2099198" cy="255736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85158-FECE-4825-968A-2AB434C2A68F}">
      <dsp:nvSpPr>
        <dsp:cNvPr id="0" name=""/>
        <dsp:cNvSpPr/>
      </dsp:nvSpPr>
      <dsp:spPr>
        <a:xfrm>
          <a:off x="3385" y="190966"/>
          <a:ext cx="3301262" cy="5951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Educate Yourself and Your Clients</a:t>
          </a:r>
          <a:endParaRPr lang="en-US" sz="1600" b="1" kern="1200" dirty="0"/>
        </a:p>
      </dsp:txBody>
      <dsp:txXfrm>
        <a:off x="3385" y="190966"/>
        <a:ext cx="3301262" cy="595128"/>
      </dsp:txXfrm>
    </dsp:sp>
    <dsp:sp modelId="{E903D4B4-EF71-4E4D-9BD5-0AE9001A3971}">
      <dsp:nvSpPr>
        <dsp:cNvPr id="0" name=""/>
        <dsp:cNvSpPr/>
      </dsp:nvSpPr>
      <dsp:spPr>
        <a:xfrm>
          <a:off x="3385" y="786095"/>
          <a:ext cx="3301262" cy="2898720"/>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If you serve a certain population, learn about some of the special rules that might have a big impact on eligibility for that population</a:t>
          </a:r>
        </a:p>
        <a:p>
          <a:pPr marL="342900" lvl="2" indent="-171450" algn="l" defTabSz="711200">
            <a:lnSpc>
              <a:spcPct val="90000"/>
            </a:lnSpc>
            <a:spcBef>
              <a:spcPct val="0"/>
            </a:spcBef>
            <a:spcAft>
              <a:spcPct val="15000"/>
            </a:spcAft>
            <a:buChar char="••"/>
          </a:pPr>
          <a:r>
            <a:rPr lang="en-US" sz="1600" kern="1200" dirty="0" smtClean="0"/>
            <a:t>Elderly or People with Disabilities: AABD</a:t>
          </a:r>
        </a:p>
        <a:p>
          <a:pPr marL="342900" lvl="2" indent="-171450" algn="l" defTabSz="711200">
            <a:lnSpc>
              <a:spcPct val="90000"/>
            </a:lnSpc>
            <a:spcBef>
              <a:spcPct val="0"/>
            </a:spcBef>
            <a:spcAft>
              <a:spcPct val="15000"/>
            </a:spcAft>
            <a:buChar char="••"/>
          </a:pPr>
          <a:r>
            <a:rPr lang="en-US" sz="1600" kern="1200" dirty="0" smtClean="0"/>
            <a:t>College Students: SNAP Rules and Medicaid Households</a:t>
          </a:r>
        </a:p>
        <a:p>
          <a:pPr marL="342900" lvl="2" indent="-171450" algn="l" defTabSz="711200">
            <a:lnSpc>
              <a:spcPct val="90000"/>
            </a:lnSpc>
            <a:spcBef>
              <a:spcPct val="0"/>
            </a:spcBef>
            <a:spcAft>
              <a:spcPct val="15000"/>
            </a:spcAft>
            <a:buChar char="••"/>
          </a:pPr>
          <a:r>
            <a:rPr lang="en-US" sz="1600" kern="1200" dirty="0" smtClean="0"/>
            <a:t>Domestic Violence Survivors: Family Violence Exceptions</a:t>
          </a:r>
        </a:p>
        <a:p>
          <a:pPr marL="171450" lvl="1" indent="-171450" algn="l" defTabSz="711200">
            <a:lnSpc>
              <a:spcPct val="90000"/>
            </a:lnSpc>
            <a:spcBef>
              <a:spcPct val="0"/>
            </a:spcBef>
            <a:spcAft>
              <a:spcPct val="15000"/>
            </a:spcAft>
            <a:buChar char="••"/>
          </a:pPr>
          <a:r>
            <a:rPr lang="en-US" sz="1600" kern="1200" dirty="0" smtClean="0"/>
            <a:t>Ask for help if needed</a:t>
          </a:r>
        </a:p>
      </dsp:txBody>
      <dsp:txXfrm>
        <a:off x="3385" y="786095"/>
        <a:ext cx="3301262" cy="2898720"/>
      </dsp:txXfrm>
    </dsp:sp>
    <dsp:sp modelId="{41FF224A-39DB-4B1E-B55B-3FADF764AB94}">
      <dsp:nvSpPr>
        <dsp:cNvPr id="0" name=""/>
        <dsp:cNvSpPr/>
      </dsp:nvSpPr>
      <dsp:spPr>
        <a:xfrm>
          <a:off x="3766825" y="190966"/>
          <a:ext cx="3301262" cy="5951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Help/Encourage Client to be Proactive</a:t>
          </a:r>
        </a:p>
      </dsp:txBody>
      <dsp:txXfrm>
        <a:off x="3766825" y="190966"/>
        <a:ext cx="3301262" cy="595128"/>
      </dsp:txXfrm>
    </dsp:sp>
    <dsp:sp modelId="{477176F3-1702-4606-83DA-99A2A6EE14E4}">
      <dsp:nvSpPr>
        <dsp:cNvPr id="0" name=""/>
        <dsp:cNvSpPr/>
      </dsp:nvSpPr>
      <dsp:spPr>
        <a:xfrm>
          <a:off x="3766825" y="786095"/>
          <a:ext cx="3301262" cy="2898720"/>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List  relevant PM in the notes of the application</a:t>
          </a:r>
        </a:p>
        <a:p>
          <a:pPr marL="171450" lvl="1" indent="-171450" algn="l" defTabSz="800100">
            <a:lnSpc>
              <a:spcPct val="90000"/>
            </a:lnSpc>
            <a:spcBef>
              <a:spcPct val="0"/>
            </a:spcBef>
            <a:spcAft>
              <a:spcPct val="15000"/>
            </a:spcAft>
            <a:buChar char="••"/>
          </a:pPr>
          <a:r>
            <a:rPr lang="en-US" sz="1800" kern="1200" dirty="0" smtClean="0"/>
            <a:t>Submit evidence you think DHS might need, even if DHS doesn’t request it</a:t>
          </a:r>
        </a:p>
        <a:p>
          <a:pPr marL="171450" lvl="1" indent="-171450" algn="l" defTabSz="711200">
            <a:lnSpc>
              <a:spcPct val="90000"/>
            </a:lnSpc>
            <a:spcBef>
              <a:spcPct val="0"/>
            </a:spcBef>
            <a:spcAft>
              <a:spcPct val="15000"/>
            </a:spcAft>
            <a:buChar char="••"/>
          </a:pPr>
          <a:endParaRPr lang="en-US" sz="1600" kern="1200" dirty="0" smtClean="0"/>
        </a:p>
        <a:p>
          <a:pPr marL="171450" lvl="1" indent="-171450" algn="l" defTabSz="711200">
            <a:lnSpc>
              <a:spcPct val="90000"/>
            </a:lnSpc>
            <a:spcBef>
              <a:spcPct val="0"/>
            </a:spcBef>
            <a:spcAft>
              <a:spcPct val="15000"/>
            </a:spcAft>
            <a:buChar char="••"/>
          </a:pPr>
          <a:endParaRPr lang="en-US" sz="1600" kern="1200" dirty="0" smtClean="0"/>
        </a:p>
      </dsp:txBody>
      <dsp:txXfrm>
        <a:off x="3766825" y="786095"/>
        <a:ext cx="3301262" cy="2898720"/>
      </dsp:txXfrm>
    </dsp:sp>
    <dsp:sp modelId="{47822C01-BD3C-4499-8A15-AC44B894E543}">
      <dsp:nvSpPr>
        <dsp:cNvPr id="0" name=""/>
        <dsp:cNvSpPr/>
      </dsp:nvSpPr>
      <dsp:spPr>
        <a:xfrm>
          <a:off x="7530265" y="190966"/>
          <a:ext cx="3301262" cy="59512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Appeal Incorrect Decisions</a:t>
          </a:r>
        </a:p>
      </dsp:txBody>
      <dsp:txXfrm>
        <a:off x="7530265" y="190966"/>
        <a:ext cx="3301262" cy="595128"/>
      </dsp:txXfrm>
    </dsp:sp>
    <dsp:sp modelId="{A2285E45-8C3A-478D-895E-D0F2E1631B00}">
      <dsp:nvSpPr>
        <dsp:cNvPr id="0" name=""/>
        <dsp:cNvSpPr/>
      </dsp:nvSpPr>
      <dsp:spPr>
        <a:xfrm>
          <a:off x="7530265" y="786095"/>
          <a:ext cx="3301262" cy="2898720"/>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If DHS failed to consider eligibility for specific provisions - esp. if you asked DHS to do it or submitted relevant evidence – then you likely can successfully appeal that decision.</a:t>
          </a:r>
        </a:p>
      </dsp:txBody>
      <dsp:txXfrm>
        <a:off x="7530265" y="786095"/>
        <a:ext cx="3301262" cy="28987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85158-FECE-4825-968A-2AB434C2A68F}">
      <dsp:nvSpPr>
        <dsp:cNvPr id="0" name=""/>
        <dsp:cNvSpPr/>
      </dsp:nvSpPr>
      <dsp:spPr>
        <a:xfrm>
          <a:off x="3385" y="125075"/>
          <a:ext cx="3301262" cy="7163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Help Clients Set Up Email Accounts</a:t>
          </a:r>
          <a:endParaRPr lang="en-US" sz="1900" b="1" kern="1200" dirty="0"/>
        </a:p>
      </dsp:txBody>
      <dsp:txXfrm>
        <a:off x="3385" y="125075"/>
        <a:ext cx="3301262" cy="716360"/>
      </dsp:txXfrm>
    </dsp:sp>
    <dsp:sp modelId="{E903D4B4-EF71-4E4D-9BD5-0AE9001A3971}">
      <dsp:nvSpPr>
        <dsp:cNvPr id="0" name=""/>
        <dsp:cNvSpPr/>
      </dsp:nvSpPr>
      <dsp:spPr>
        <a:xfrm>
          <a:off x="3385" y="841435"/>
          <a:ext cx="3301262" cy="2909271"/>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Ensure clients know how to access their accounts so they can use them for multi-factor verification</a:t>
          </a:r>
        </a:p>
        <a:p>
          <a:pPr marL="171450" lvl="1" indent="-171450" algn="l" defTabSz="800100">
            <a:lnSpc>
              <a:spcPct val="90000"/>
            </a:lnSpc>
            <a:spcBef>
              <a:spcPct val="0"/>
            </a:spcBef>
            <a:spcAft>
              <a:spcPct val="15000"/>
            </a:spcAft>
            <a:buChar char="••"/>
          </a:pPr>
          <a:r>
            <a:rPr lang="en-US" sz="1800" kern="1200" dirty="0" smtClean="0"/>
            <a:t>Check with your agency regarding potential ethical or legal concerns with accessing or helping clients to access their email accounts</a:t>
          </a:r>
        </a:p>
      </dsp:txBody>
      <dsp:txXfrm>
        <a:off x="3385" y="841435"/>
        <a:ext cx="3301262" cy="2909271"/>
      </dsp:txXfrm>
    </dsp:sp>
    <dsp:sp modelId="{41FF224A-39DB-4B1E-B55B-3FADF764AB94}">
      <dsp:nvSpPr>
        <dsp:cNvPr id="0" name=""/>
        <dsp:cNvSpPr/>
      </dsp:nvSpPr>
      <dsp:spPr>
        <a:xfrm>
          <a:off x="3766825" y="125075"/>
          <a:ext cx="3301262" cy="7163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Educate Clients on Other ways to Submit Applications</a:t>
          </a:r>
        </a:p>
      </dsp:txBody>
      <dsp:txXfrm>
        <a:off x="3766825" y="125075"/>
        <a:ext cx="3301262" cy="716360"/>
      </dsp:txXfrm>
    </dsp:sp>
    <dsp:sp modelId="{477176F3-1702-4606-83DA-99A2A6EE14E4}">
      <dsp:nvSpPr>
        <dsp:cNvPr id="0" name=""/>
        <dsp:cNvSpPr/>
      </dsp:nvSpPr>
      <dsp:spPr>
        <a:xfrm>
          <a:off x="3766825" y="841435"/>
          <a:ext cx="3301262" cy="2909271"/>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In-Person</a:t>
          </a:r>
        </a:p>
        <a:p>
          <a:pPr marL="228600" lvl="1" indent="-228600" algn="l" defTabSz="889000">
            <a:lnSpc>
              <a:spcPct val="90000"/>
            </a:lnSpc>
            <a:spcBef>
              <a:spcPct val="0"/>
            </a:spcBef>
            <a:spcAft>
              <a:spcPct val="15000"/>
            </a:spcAft>
            <a:buChar char="••"/>
          </a:pPr>
          <a:r>
            <a:rPr lang="en-US" sz="2000" kern="1200" dirty="0" smtClean="0"/>
            <a:t>IDHS Help Line</a:t>
          </a:r>
        </a:p>
        <a:p>
          <a:pPr marL="228600" lvl="1" indent="-228600" algn="l" defTabSz="889000">
            <a:lnSpc>
              <a:spcPct val="90000"/>
            </a:lnSpc>
            <a:spcBef>
              <a:spcPct val="0"/>
            </a:spcBef>
            <a:spcAft>
              <a:spcPct val="15000"/>
            </a:spcAft>
            <a:buChar char="••"/>
          </a:pPr>
          <a:r>
            <a:rPr lang="en-US" sz="2000" kern="1200" dirty="0" smtClean="0"/>
            <a:t>Assisters</a:t>
          </a:r>
        </a:p>
        <a:p>
          <a:pPr marL="171450" lvl="1" indent="-171450" algn="l" defTabSz="711200">
            <a:lnSpc>
              <a:spcPct val="90000"/>
            </a:lnSpc>
            <a:spcBef>
              <a:spcPct val="0"/>
            </a:spcBef>
            <a:spcAft>
              <a:spcPct val="15000"/>
            </a:spcAft>
            <a:buChar char="••"/>
          </a:pPr>
          <a:endParaRPr lang="en-US" sz="1600" kern="1200" dirty="0" smtClean="0"/>
        </a:p>
        <a:p>
          <a:pPr marL="171450" lvl="1" indent="-171450" algn="l" defTabSz="711200">
            <a:lnSpc>
              <a:spcPct val="90000"/>
            </a:lnSpc>
            <a:spcBef>
              <a:spcPct val="0"/>
            </a:spcBef>
            <a:spcAft>
              <a:spcPct val="15000"/>
            </a:spcAft>
            <a:buChar char="••"/>
          </a:pPr>
          <a:endParaRPr lang="en-US" sz="1600" kern="1200" dirty="0" smtClean="0"/>
        </a:p>
      </dsp:txBody>
      <dsp:txXfrm>
        <a:off x="3766825" y="841435"/>
        <a:ext cx="3301262" cy="2909271"/>
      </dsp:txXfrm>
    </dsp:sp>
    <dsp:sp modelId="{47822C01-BD3C-4499-8A15-AC44B894E543}">
      <dsp:nvSpPr>
        <dsp:cNvPr id="0" name=""/>
        <dsp:cNvSpPr/>
      </dsp:nvSpPr>
      <dsp:spPr>
        <a:xfrm>
          <a:off x="7530265" y="125075"/>
          <a:ext cx="3301262" cy="7163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Educate Clients on Other ways to manage benefits</a:t>
          </a:r>
        </a:p>
      </dsp:txBody>
      <dsp:txXfrm>
        <a:off x="7530265" y="125075"/>
        <a:ext cx="3301262" cy="716360"/>
      </dsp:txXfrm>
    </dsp:sp>
    <dsp:sp modelId="{A2285E45-8C3A-478D-895E-D0F2E1631B00}">
      <dsp:nvSpPr>
        <dsp:cNvPr id="0" name=""/>
        <dsp:cNvSpPr/>
      </dsp:nvSpPr>
      <dsp:spPr>
        <a:xfrm>
          <a:off x="7530265" y="841435"/>
          <a:ext cx="3301262" cy="2909271"/>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Checking EBT Card Balance</a:t>
          </a:r>
        </a:p>
        <a:p>
          <a:pPr marL="228600" lvl="1" indent="-228600" algn="l" defTabSz="889000">
            <a:lnSpc>
              <a:spcPct val="90000"/>
            </a:lnSpc>
            <a:spcBef>
              <a:spcPct val="0"/>
            </a:spcBef>
            <a:spcAft>
              <a:spcPct val="15000"/>
            </a:spcAft>
            <a:buChar char="••"/>
          </a:pPr>
          <a:r>
            <a:rPr lang="en-US" sz="2000" kern="1200" dirty="0" smtClean="0"/>
            <a:t>Checking RIN Status</a:t>
          </a:r>
        </a:p>
        <a:p>
          <a:pPr marL="228600" lvl="1" indent="-228600" algn="l" defTabSz="889000">
            <a:lnSpc>
              <a:spcPct val="90000"/>
            </a:lnSpc>
            <a:spcBef>
              <a:spcPct val="0"/>
            </a:spcBef>
            <a:spcAft>
              <a:spcPct val="15000"/>
            </a:spcAft>
            <a:buChar char="••"/>
          </a:pPr>
          <a:r>
            <a:rPr lang="en-US" sz="2000" kern="1200" dirty="0" smtClean="0"/>
            <a:t>Submitting documents:</a:t>
          </a:r>
        </a:p>
        <a:p>
          <a:pPr marL="457200" lvl="2" indent="-228600" algn="l" defTabSz="889000">
            <a:lnSpc>
              <a:spcPct val="90000"/>
            </a:lnSpc>
            <a:spcBef>
              <a:spcPct val="0"/>
            </a:spcBef>
            <a:spcAft>
              <a:spcPct val="15000"/>
            </a:spcAft>
            <a:buChar char="••"/>
          </a:pPr>
          <a:r>
            <a:rPr lang="en-US" sz="2000" kern="1200" dirty="0" smtClean="0"/>
            <a:t>In-Person</a:t>
          </a:r>
        </a:p>
        <a:p>
          <a:pPr marL="457200" lvl="2" indent="-228600" algn="l" defTabSz="889000">
            <a:lnSpc>
              <a:spcPct val="90000"/>
            </a:lnSpc>
            <a:spcBef>
              <a:spcPct val="0"/>
            </a:spcBef>
            <a:spcAft>
              <a:spcPct val="15000"/>
            </a:spcAft>
            <a:buChar char="••"/>
          </a:pPr>
          <a:r>
            <a:rPr lang="en-US" sz="2000" kern="1200" dirty="0" smtClean="0"/>
            <a:t>Phone</a:t>
          </a:r>
        </a:p>
        <a:p>
          <a:pPr marL="457200" lvl="2" indent="-228600" algn="l" defTabSz="889000">
            <a:lnSpc>
              <a:spcPct val="90000"/>
            </a:lnSpc>
            <a:spcBef>
              <a:spcPct val="0"/>
            </a:spcBef>
            <a:spcAft>
              <a:spcPct val="15000"/>
            </a:spcAft>
            <a:buChar char="••"/>
          </a:pPr>
          <a:r>
            <a:rPr lang="en-US" sz="2000" kern="1200" dirty="0" smtClean="0"/>
            <a:t>Fax</a:t>
          </a:r>
        </a:p>
        <a:p>
          <a:pPr marL="457200" lvl="2" indent="-228600" algn="l" defTabSz="889000">
            <a:lnSpc>
              <a:spcPct val="90000"/>
            </a:lnSpc>
            <a:spcBef>
              <a:spcPct val="0"/>
            </a:spcBef>
            <a:spcAft>
              <a:spcPct val="15000"/>
            </a:spcAft>
            <a:buChar char="••"/>
          </a:pPr>
          <a:r>
            <a:rPr lang="en-US" sz="2000" kern="1200" dirty="0" smtClean="0"/>
            <a:t>Email</a:t>
          </a:r>
        </a:p>
      </dsp:txBody>
      <dsp:txXfrm>
        <a:off x="7530265" y="841435"/>
        <a:ext cx="3301262" cy="29092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4B22B-7A1C-43CF-A670-26A32976B963}">
      <dsp:nvSpPr>
        <dsp:cNvPr id="0" name=""/>
        <dsp:cNvSpPr/>
      </dsp:nvSpPr>
      <dsp:spPr>
        <a:xfrm>
          <a:off x="3211" y="0"/>
          <a:ext cx="3089508" cy="3432704"/>
        </a:xfrm>
        <a:prstGeom prst="roundRect">
          <a:avLst>
            <a:gd name="adj" fmla="val 10000"/>
          </a:avLst>
        </a:prstGeom>
        <a:solidFill>
          <a:schemeClr val="accent1">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Missed Phone Calls</a:t>
          </a:r>
          <a:endParaRPr lang="en-US" sz="2800" kern="1200" dirty="0"/>
        </a:p>
      </dsp:txBody>
      <dsp:txXfrm>
        <a:off x="3211" y="0"/>
        <a:ext cx="3089508" cy="1029811"/>
      </dsp:txXfrm>
    </dsp:sp>
    <dsp:sp modelId="{F0EECBBC-1078-45F4-BC5A-49EF90F87A2D}">
      <dsp:nvSpPr>
        <dsp:cNvPr id="0" name=""/>
        <dsp:cNvSpPr/>
      </dsp:nvSpPr>
      <dsp:spPr>
        <a:xfrm>
          <a:off x="312162" y="1030816"/>
          <a:ext cx="2471606" cy="10350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Unable to answer phone</a:t>
          </a:r>
          <a:endParaRPr lang="en-US" sz="2100" kern="1200" dirty="0"/>
        </a:p>
      </dsp:txBody>
      <dsp:txXfrm>
        <a:off x="342476" y="1061130"/>
        <a:ext cx="2410978" cy="974379"/>
      </dsp:txXfrm>
    </dsp:sp>
    <dsp:sp modelId="{746A9545-7D65-43DF-83E8-A422B439419A}">
      <dsp:nvSpPr>
        <dsp:cNvPr id="0" name=""/>
        <dsp:cNvSpPr/>
      </dsp:nvSpPr>
      <dsp:spPr>
        <a:xfrm>
          <a:off x="312162" y="2225055"/>
          <a:ext cx="2471606" cy="10350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Calls from unknown or blocked numbers</a:t>
          </a:r>
          <a:endParaRPr lang="en-US" sz="2100" kern="1200" dirty="0"/>
        </a:p>
      </dsp:txBody>
      <dsp:txXfrm>
        <a:off x="342476" y="2255369"/>
        <a:ext cx="2410978" cy="974379"/>
      </dsp:txXfrm>
    </dsp:sp>
    <dsp:sp modelId="{274E4FEB-4879-4652-BA36-204B8065DA07}">
      <dsp:nvSpPr>
        <dsp:cNvPr id="0" name=""/>
        <dsp:cNvSpPr/>
      </dsp:nvSpPr>
      <dsp:spPr>
        <a:xfrm>
          <a:off x="3324433" y="0"/>
          <a:ext cx="3089508" cy="3432704"/>
        </a:xfrm>
        <a:prstGeom prst="roundRect">
          <a:avLst>
            <a:gd name="adj" fmla="val 10000"/>
          </a:avLst>
        </a:prstGeom>
        <a:solidFill>
          <a:schemeClr val="accent1">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Confusing Notices</a:t>
          </a:r>
          <a:endParaRPr lang="en-US" sz="2800" kern="1200" dirty="0"/>
        </a:p>
      </dsp:txBody>
      <dsp:txXfrm>
        <a:off x="3324433" y="0"/>
        <a:ext cx="3089508" cy="1029811"/>
      </dsp:txXfrm>
    </dsp:sp>
    <dsp:sp modelId="{A1171889-6CE1-4962-B9E1-F2C08268233D}">
      <dsp:nvSpPr>
        <dsp:cNvPr id="0" name=""/>
        <dsp:cNvSpPr/>
      </dsp:nvSpPr>
      <dsp:spPr>
        <a:xfrm>
          <a:off x="3633384" y="1029811"/>
          <a:ext cx="2471606" cy="22312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Interview notices often arrive after scheduled interviews</a:t>
          </a:r>
          <a:endParaRPr lang="en-US" sz="2100" kern="1200" dirty="0"/>
        </a:p>
      </dsp:txBody>
      <dsp:txXfrm>
        <a:off x="3698735" y="1095162"/>
        <a:ext cx="2340904" cy="210055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EF816-525C-40E3-B7CF-EB729AEF6747}">
      <dsp:nvSpPr>
        <dsp:cNvPr id="0" name=""/>
        <dsp:cNvSpPr/>
      </dsp:nvSpPr>
      <dsp:spPr>
        <a:xfrm>
          <a:off x="0" y="0"/>
          <a:ext cx="9108783" cy="14157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smtClean="0"/>
            <a:t>Permits phone interviews. PM 02-06-01-b.</a:t>
          </a:r>
          <a:endParaRPr lang="en-US" sz="1500" kern="1200"/>
        </a:p>
        <a:p>
          <a:pPr marL="114300" lvl="1" indent="-114300" algn="l" defTabSz="533400">
            <a:lnSpc>
              <a:spcPct val="90000"/>
            </a:lnSpc>
            <a:spcBef>
              <a:spcPct val="0"/>
            </a:spcBef>
            <a:spcAft>
              <a:spcPct val="15000"/>
            </a:spcAft>
            <a:buChar char="••"/>
          </a:pPr>
          <a:r>
            <a:rPr lang="en-US" sz="1200" kern="1200" smtClean="0"/>
            <a:t>Lack of child care</a:t>
          </a:r>
          <a:endParaRPr lang="en-US" sz="1200" kern="1200" dirty="0" smtClean="0"/>
        </a:p>
        <a:p>
          <a:pPr marL="114300" lvl="1" indent="-114300" algn="l" defTabSz="533400">
            <a:lnSpc>
              <a:spcPct val="90000"/>
            </a:lnSpc>
            <a:spcBef>
              <a:spcPct val="0"/>
            </a:spcBef>
            <a:spcAft>
              <a:spcPct val="15000"/>
            </a:spcAft>
            <a:buChar char="••"/>
          </a:pPr>
          <a:r>
            <a:rPr lang="en-US" sz="1200" kern="1200" smtClean="0"/>
            <a:t>Health</a:t>
          </a:r>
          <a:endParaRPr lang="en-US" sz="1200" kern="1200" dirty="0" smtClean="0"/>
        </a:p>
        <a:p>
          <a:pPr marL="114300" lvl="1" indent="-114300" algn="l" defTabSz="533400">
            <a:lnSpc>
              <a:spcPct val="90000"/>
            </a:lnSpc>
            <a:spcBef>
              <a:spcPct val="0"/>
            </a:spcBef>
            <a:spcAft>
              <a:spcPct val="15000"/>
            </a:spcAft>
            <a:buChar char="••"/>
          </a:pPr>
          <a:r>
            <a:rPr lang="en-US" sz="1200" kern="1200" dirty="0" smtClean="0"/>
            <a:t>Transportation</a:t>
          </a:r>
        </a:p>
        <a:p>
          <a:pPr marL="114300" lvl="1" indent="-114300" algn="l" defTabSz="533400">
            <a:lnSpc>
              <a:spcPct val="90000"/>
            </a:lnSpc>
            <a:spcBef>
              <a:spcPct val="0"/>
            </a:spcBef>
            <a:spcAft>
              <a:spcPct val="15000"/>
            </a:spcAft>
            <a:buChar char="••"/>
          </a:pPr>
          <a:r>
            <a:rPr lang="en-US" sz="1200" kern="1200" dirty="0" smtClean="0"/>
            <a:t>Work or education conflicts</a:t>
          </a:r>
        </a:p>
        <a:p>
          <a:pPr marL="114300" lvl="1" indent="-114300" algn="l" defTabSz="533400">
            <a:lnSpc>
              <a:spcPct val="90000"/>
            </a:lnSpc>
            <a:spcBef>
              <a:spcPct val="0"/>
            </a:spcBef>
            <a:spcAft>
              <a:spcPct val="15000"/>
            </a:spcAft>
            <a:buChar char="••"/>
          </a:pPr>
          <a:r>
            <a:rPr lang="en-US" sz="1200" kern="1200" smtClean="0"/>
            <a:t>Fear of danger from domestic or sexual violence</a:t>
          </a:r>
          <a:endParaRPr lang="en-US" sz="1200" kern="1200" dirty="0" smtClean="0"/>
        </a:p>
      </dsp:txBody>
      <dsp:txXfrm>
        <a:off x="1963326" y="0"/>
        <a:ext cx="7145456" cy="1415703"/>
      </dsp:txXfrm>
    </dsp:sp>
    <dsp:sp modelId="{05BFA9C4-88BF-4402-B5B3-CD559A738F18}">
      <dsp:nvSpPr>
        <dsp:cNvPr id="0" name=""/>
        <dsp:cNvSpPr/>
      </dsp:nvSpPr>
      <dsp:spPr>
        <a:xfrm>
          <a:off x="141570" y="141570"/>
          <a:ext cx="1821756" cy="113256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1000" b="-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576881-8BEB-41F5-AA65-7D7F8ED753B0}">
      <dsp:nvSpPr>
        <dsp:cNvPr id="0" name=""/>
        <dsp:cNvSpPr/>
      </dsp:nvSpPr>
      <dsp:spPr>
        <a:xfrm>
          <a:off x="0" y="1557273"/>
          <a:ext cx="9108783" cy="14157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smtClean="0"/>
            <a:t>Rescheduling missed interviews. PM 02-06-01-c.</a:t>
          </a:r>
          <a:endParaRPr lang="en-US" sz="1500" kern="1200" dirty="0"/>
        </a:p>
      </dsp:txBody>
      <dsp:txXfrm>
        <a:off x="1963326" y="1557273"/>
        <a:ext cx="7145456" cy="1415703"/>
      </dsp:txXfrm>
    </dsp:sp>
    <dsp:sp modelId="{DDF0BCD2-93A5-4978-B4FD-50FC8A432BE4}">
      <dsp:nvSpPr>
        <dsp:cNvPr id="0" name=""/>
        <dsp:cNvSpPr/>
      </dsp:nvSpPr>
      <dsp:spPr>
        <a:xfrm>
          <a:off x="141570" y="1698844"/>
          <a:ext cx="1821756" cy="113256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484D38-1C68-4B06-A451-9888EF43EFAA}">
      <dsp:nvSpPr>
        <dsp:cNvPr id="0" name=""/>
        <dsp:cNvSpPr/>
      </dsp:nvSpPr>
      <dsp:spPr>
        <a:xfrm>
          <a:off x="0" y="3114547"/>
          <a:ext cx="9108783" cy="14157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smtClean="0"/>
            <a:t>Appealing denials based on missed interviews under PM 01-07-08</a:t>
          </a:r>
          <a:endParaRPr lang="en-US" sz="1500" kern="1200" dirty="0" smtClean="0"/>
        </a:p>
      </dsp:txBody>
      <dsp:txXfrm>
        <a:off x="1963326" y="3114547"/>
        <a:ext cx="7145456" cy="1415703"/>
      </dsp:txXfrm>
    </dsp:sp>
    <dsp:sp modelId="{2E3DFA11-F01E-48E4-8F80-912498895AD5}">
      <dsp:nvSpPr>
        <dsp:cNvPr id="0" name=""/>
        <dsp:cNvSpPr/>
      </dsp:nvSpPr>
      <dsp:spPr>
        <a:xfrm>
          <a:off x="141570" y="3256117"/>
          <a:ext cx="1821756" cy="113256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85158-FECE-4825-968A-2AB434C2A68F}">
      <dsp:nvSpPr>
        <dsp:cNvPr id="0" name=""/>
        <dsp:cNvSpPr/>
      </dsp:nvSpPr>
      <dsp:spPr>
        <a:xfrm>
          <a:off x="3385" y="63702"/>
          <a:ext cx="3301262" cy="7163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Educate Your Client</a:t>
          </a:r>
          <a:endParaRPr lang="en-US" sz="1900" b="1" kern="1200" dirty="0"/>
        </a:p>
      </dsp:txBody>
      <dsp:txXfrm>
        <a:off x="3385" y="63702"/>
        <a:ext cx="3301262" cy="716360"/>
      </dsp:txXfrm>
    </dsp:sp>
    <dsp:sp modelId="{E903D4B4-EF71-4E4D-9BD5-0AE9001A3971}">
      <dsp:nvSpPr>
        <dsp:cNvPr id="0" name=""/>
        <dsp:cNvSpPr/>
      </dsp:nvSpPr>
      <dsp:spPr>
        <a:xfrm>
          <a:off x="3385" y="780063"/>
          <a:ext cx="3301262" cy="2346974"/>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Use Manage My Case to check for interview notices</a:t>
          </a:r>
        </a:p>
        <a:p>
          <a:pPr marL="171450" lvl="1" indent="-171450" algn="l" defTabSz="844550">
            <a:lnSpc>
              <a:spcPct val="90000"/>
            </a:lnSpc>
            <a:spcBef>
              <a:spcPct val="0"/>
            </a:spcBef>
            <a:spcAft>
              <a:spcPct val="15000"/>
            </a:spcAft>
            <a:buChar char="••"/>
          </a:pPr>
          <a:r>
            <a:rPr lang="en-US" sz="1900" kern="1200" dirty="0" smtClean="0"/>
            <a:t>Sign up for text alerts</a:t>
          </a:r>
        </a:p>
        <a:p>
          <a:pPr marL="171450" lvl="1" indent="-171450" algn="l" defTabSz="844550">
            <a:lnSpc>
              <a:spcPct val="90000"/>
            </a:lnSpc>
            <a:spcBef>
              <a:spcPct val="0"/>
            </a:spcBef>
            <a:spcAft>
              <a:spcPct val="15000"/>
            </a:spcAft>
            <a:buChar char="••"/>
          </a:pPr>
          <a:r>
            <a:rPr lang="en-US" sz="1900" kern="1200" dirty="0" smtClean="0"/>
            <a:t>Calls might call from a blocked or unknown number</a:t>
          </a:r>
        </a:p>
        <a:p>
          <a:pPr marL="171450" lvl="1" indent="-171450" algn="l" defTabSz="844550">
            <a:lnSpc>
              <a:spcPct val="90000"/>
            </a:lnSpc>
            <a:spcBef>
              <a:spcPct val="0"/>
            </a:spcBef>
            <a:spcAft>
              <a:spcPct val="15000"/>
            </a:spcAft>
            <a:buChar char="••"/>
          </a:pPr>
          <a:endParaRPr lang="en-US" sz="1900" kern="1200" dirty="0" smtClean="0"/>
        </a:p>
      </dsp:txBody>
      <dsp:txXfrm>
        <a:off x="3385" y="780063"/>
        <a:ext cx="3301262" cy="2346974"/>
      </dsp:txXfrm>
    </dsp:sp>
    <dsp:sp modelId="{41FF224A-39DB-4B1E-B55B-3FADF764AB94}">
      <dsp:nvSpPr>
        <dsp:cNvPr id="0" name=""/>
        <dsp:cNvSpPr/>
      </dsp:nvSpPr>
      <dsp:spPr>
        <a:xfrm>
          <a:off x="3766825" y="63702"/>
          <a:ext cx="3301262" cy="7163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Request On-Demand Interview</a:t>
          </a:r>
        </a:p>
      </dsp:txBody>
      <dsp:txXfrm>
        <a:off x="3766825" y="63702"/>
        <a:ext cx="3301262" cy="716360"/>
      </dsp:txXfrm>
    </dsp:sp>
    <dsp:sp modelId="{477176F3-1702-4606-83DA-99A2A6EE14E4}">
      <dsp:nvSpPr>
        <dsp:cNvPr id="0" name=""/>
        <dsp:cNvSpPr/>
      </dsp:nvSpPr>
      <dsp:spPr>
        <a:xfrm>
          <a:off x="3766825" y="780063"/>
          <a:ext cx="3301262" cy="2346974"/>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DHS Help Line (SNAP only)</a:t>
          </a:r>
        </a:p>
        <a:p>
          <a:pPr marL="171450" lvl="1" indent="-171450" algn="l" defTabSz="844550">
            <a:lnSpc>
              <a:spcPct val="90000"/>
            </a:lnSpc>
            <a:spcBef>
              <a:spcPct val="0"/>
            </a:spcBef>
            <a:spcAft>
              <a:spcPct val="15000"/>
            </a:spcAft>
            <a:buChar char="••"/>
          </a:pPr>
          <a:r>
            <a:rPr lang="en-US" sz="1900" kern="1200" dirty="0" smtClean="0"/>
            <a:t>At local FCRC</a:t>
          </a:r>
        </a:p>
      </dsp:txBody>
      <dsp:txXfrm>
        <a:off x="3766825" y="780063"/>
        <a:ext cx="3301262" cy="2346974"/>
      </dsp:txXfrm>
    </dsp:sp>
    <dsp:sp modelId="{47822C01-BD3C-4499-8A15-AC44B894E543}">
      <dsp:nvSpPr>
        <dsp:cNvPr id="0" name=""/>
        <dsp:cNvSpPr/>
      </dsp:nvSpPr>
      <dsp:spPr>
        <a:xfrm>
          <a:off x="7530265" y="63702"/>
          <a:ext cx="3301262" cy="7163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kern="1200" dirty="0" smtClean="0"/>
            <a:t>Help if They Miss the Interview</a:t>
          </a:r>
        </a:p>
      </dsp:txBody>
      <dsp:txXfrm>
        <a:off x="7530265" y="63702"/>
        <a:ext cx="3301262" cy="716360"/>
      </dsp:txXfrm>
    </dsp:sp>
    <dsp:sp modelId="{A2285E45-8C3A-478D-895E-D0F2E1631B00}">
      <dsp:nvSpPr>
        <dsp:cNvPr id="0" name=""/>
        <dsp:cNvSpPr/>
      </dsp:nvSpPr>
      <dsp:spPr>
        <a:xfrm>
          <a:off x="7530265" y="780063"/>
          <a:ext cx="3301262" cy="2346974"/>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As for DHS to reschedule</a:t>
          </a:r>
        </a:p>
        <a:p>
          <a:pPr marL="171450" lvl="1" indent="-171450" algn="l" defTabSz="844550">
            <a:lnSpc>
              <a:spcPct val="90000"/>
            </a:lnSpc>
            <a:spcBef>
              <a:spcPct val="0"/>
            </a:spcBef>
            <a:spcAft>
              <a:spcPct val="15000"/>
            </a:spcAft>
            <a:buChar char="••"/>
          </a:pPr>
          <a:r>
            <a:rPr lang="en-US" sz="1900" kern="1200" dirty="0" smtClean="0"/>
            <a:t>Appeal Denials</a:t>
          </a:r>
        </a:p>
      </dsp:txBody>
      <dsp:txXfrm>
        <a:off x="7530265" y="780063"/>
        <a:ext cx="3301262" cy="234697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EF816-525C-40E3-B7CF-EB729AEF6747}">
      <dsp:nvSpPr>
        <dsp:cNvPr id="0" name=""/>
        <dsp:cNvSpPr/>
      </dsp:nvSpPr>
      <dsp:spPr>
        <a:xfrm>
          <a:off x="0" y="0"/>
          <a:ext cx="9508046" cy="15645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DHS policy states that DHS workers </a:t>
          </a:r>
          <a:r>
            <a:rPr lang="en-US" sz="2200" i="1" kern="1200" dirty="0" smtClean="0"/>
            <a:t>should </a:t>
          </a:r>
          <a:r>
            <a:rPr lang="en-US" sz="2200" kern="1200" dirty="0" smtClean="0"/>
            <a:t>help clients obtain verification documents. See e.g. IDHS PM 02-07; IDHS PM 02-07-02-b “If the applicant is having trouble getting third party verification, do whatever is needed to help them get it.”</a:t>
          </a:r>
          <a:endParaRPr lang="en-US" sz="2200" kern="1200" dirty="0"/>
        </a:p>
      </dsp:txBody>
      <dsp:txXfrm>
        <a:off x="2089684" y="0"/>
        <a:ext cx="7418361" cy="1564545"/>
      </dsp:txXfrm>
    </dsp:sp>
    <dsp:sp modelId="{05BFA9C4-88BF-4402-B5B3-CD559A738F18}">
      <dsp:nvSpPr>
        <dsp:cNvPr id="0" name=""/>
        <dsp:cNvSpPr/>
      </dsp:nvSpPr>
      <dsp:spPr>
        <a:xfrm>
          <a:off x="357233" y="171523"/>
          <a:ext cx="1563293" cy="1221498"/>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1000" b="-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BCDE3F-23B9-4E7A-8890-5011A192A80C}">
      <dsp:nvSpPr>
        <dsp:cNvPr id="0" name=""/>
        <dsp:cNvSpPr/>
      </dsp:nvSpPr>
      <dsp:spPr>
        <a:xfrm>
          <a:off x="0" y="1754059"/>
          <a:ext cx="9508046" cy="23787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89000">
            <a:lnSpc>
              <a:spcPct val="90000"/>
            </a:lnSpc>
            <a:spcBef>
              <a:spcPct val="0"/>
            </a:spcBef>
            <a:spcAft>
              <a:spcPct val="35000"/>
            </a:spcAft>
          </a:pPr>
          <a:r>
            <a:rPr lang="en-US" sz="2000" b="1" kern="1200" dirty="0" smtClean="0"/>
            <a:t>Before denying a case for missed verifications, IDHS staff </a:t>
          </a:r>
          <a:r>
            <a:rPr lang="en-US" sz="2000" b="1" i="1" kern="1200" dirty="0" smtClean="0"/>
            <a:t>should (WAG 02-07-03)</a:t>
          </a:r>
          <a:endParaRPr lang="en-US" sz="2000" b="1" kern="1200" dirty="0" smtClean="0"/>
        </a:p>
        <a:p>
          <a:pPr marL="171450" lvl="1" indent="-171450" algn="l" defTabSz="800100">
            <a:lnSpc>
              <a:spcPct val="90000"/>
            </a:lnSpc>
            <a:spcBef>
              <a:spcPct val="0"/>
            </a:spcBef>
            <a:spcAft>
              <a:spcPct val="15000"/>
            </a:spcAft>
            <a:buChar char="••"/>
          </a:pPr>
          <a:r>
            <a:rPr lang="en-US" sz="1800" kern="1200" dirty="0" smtClean="0"/>
            <a:t>Review old case files</a:t>
          </a:r>
        </a:p>
        <a:p>
          <a:pPr marL="171450" lvl="1" indent="-171450" algn="l" defTabSz="800100">
            <a:lnSpc>
              <a:spcPct val="90000"/>
            </a:lnSpc>
            <a:spcBef>
              <a:spcPct val="0"/>
            </a:spcBef>
            <a:spcAft>
              <a:spcPct val="15000"/>
            </a:spcAft>
            <a:buChar char="••"/>
          </a:pPr>
          <a:r>
            <a:rPr lang="en-US" sz="1800" kern="1200" dirty="0" smtClean="0"/>
            <a:t>Use electronic sources to verify information BEFORE asking the client for it</a:t>
          </a:r>
        </a:p>
        <a:p>
          <a:pPr marL="171450" lvl="1" indent="-171450" algn="l" defTabSz="800100">
            <a:lnSpc>
              <a:spcPct val="90000"/>
            </a:lnSpc>
            <a:spcBef>
              <a:spcPct val="0"/>
            </a:spcBef>
            <a:spcAft>
              <a:spcPct val="15000"/>
            </a:spcAft>
            <a:buChar char="••"/>
          </a:pPr>
          <a:r>
            <a:rPr lang="en-US" sz="1800" kern="1200" dirty="0" smtClean="0"/>
            <a:t>Accept other forms of verification if the information is consistent and the verification requested is unavailable</a:t>
          </a:r>
        </a:p>
        <a:p>
          <a:pPr marL="171450" lvl="1" indent="-171450" algn="l" defTabSz="800100">
            <a:lnSpc>
              <a:spcPct val="90000"/>
            </a:lnSpc>
            <a:spcBef>
              <a:spcPct val="0"/>
            </a:spcBef>
            <a:spcAft>
              <a:spcPct val="15000"/>
            </a:spcAft>
            <a:buChar char="••"/>
          </a:pPr>
          <a:r>
            <a:rPr lang="en-US" sz="1800" kern="1200" dirty="0" smtClean="0"/>
            <a:t>Escalate cases where client cannot obtain verifications from third parties</a:t>
          </a:r>
        </a:p>
      </dsp:txBody>
      <dsp:txXfrm>
        <a:off x="2089684" y="1754059"/>
        <a:ext cx="7418361" cy="2378762"/>
      </dsp:txXfrm>
    </dsp:sp>
    <dsp:sp modelId="{4F457A69-5FB5-4D99-A28C-8E518BBAE554}">
      <dsp:nvSpPr>
        <dsp:cNvPr id="0" name=""/>
        <dsp:cNvSpPr/>
      </dsp:nvSpPr>
      <dsp:spPr>
        <a:xfrm>
          <a:off x="394913" y="2353490"/>
          <a:ext cx="1487933" cy="117702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9000" b="-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B5DB2-B23A-4450-9957-6EC3CABFD543}">
      <dsp:nvSpPr>
        <dsp:cNvPr id="0" name=""/>
        <dsp:cNvSpPr/>
      </dsp:nvSpPr>
      <dsp:spPr>
        <a:xfrm>
          <a:off x="0" y="0"/>
          <a:ext cx="9508046" cy="2702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Reopening under IDHS PM 02-07-02-d</a:t>
          </a:r>
        </a:p>
        <a:p>
          <a:pPr marL="228600" lvl="1" indent="-228600" algn="l" defTabSz="933450">
            <a:lnSpc>
              <a:spcPct val="90000"/>
            </a:lnSpc>
            <a:spcBef>
              <a:spcPct val="0"/>
            </a:spcBef>
            <a:spcAft>
              <a:spcPct val="15000"/>
            </a:spcAft>
            <a:buChar char="••"/>
          </a:pPr>
          <a:r>
            <a:rPr lang="en-US" sz="2100" kern="1200" dirty="0" smtClean="0"/>
            <a:t>SNAP: Application should be reopened if verification received by the 60</a:t>
          </a:r>
          <a:r>
            <a:rPr lang="en-US" sz="2100" kern="1200" baseline="30000" dirty="0" smtClean="0"/>
            <a:t>th</a:t>
          </a:r>
          <a:r>
            <a:rPr lang="en-US" sz="2100" kern="1200" dirty="0" smtClean="0"/>
            <a:t> day after the application was filed</a:t>
          </a:r>
        </a:p>
        <a:p>
          <a:pPr marL="228600" lvl="1" indent="-228600" algn="l" defTabSz="933450">
            <a:lnSpc>
              <a:spcPct val="90000"/>
            </a:lnSpc>
            <a:spcBef>
              <a:spcPct val="0"/>
            </a:spcBef>
            <a:spcAft>
              <a:spcPct val="15000"/>
            </a:spcAft>
            <a:buChar char="••"/>
          </a:pPr>
          <a:r>
            <a:rPr lang="en-US" sz="2100" kern="1200" dirty="0" smtClean="0"/>
            <a:t>Medical: Application should be reopened if the verification is received by the 60</a:t>
          </a:r>
          <a:r>
            <a:rPr lang="en-US" sz="2100" kern="1200" baseline="30000" dirty="0" smtClean="0"/>
            <a:t>th</a:t>
          </a:r>
          <a:r>
            <a:rPr lang="en-US" sz="2100" kern="1200" dirty="0" smtClean="0"/>
            <a:t> day after the Notice of Decision denying medical benefits</a:t>
          </a:r>
        </a:p>
        <a:p>
          <a:pPr marL="228600" lvl="1" indent="-228600" algn="l" defTabSz="933450">
            <a:lnSpc>
              <a:spcPct val="90000"/>
            </a:lnSpc>
            <a:spcBef>
              <a:spcPct val="0"/>
            </a:spcBef>
            <a:spcAft>
              <a:spcPct val="15000"/>
            </a:spcAft>
            <a:buChar char="••"/>
          </a:pPr>
          <a:r>
            <a:rPr lang="en-US" sz="2100" kern="1200" dirty="0" smtClean="0"/>
            <a:t>Cash: Application should be reopened if appeal is timely filed</a:t>
          </a:r>
        </a:p>
      </dsp:txBody>
      <dsp:txXfrm>
        <a:off x="2076543" y="0"/>
        <a:ext cx="7431502" cy="2702559"/>
      </dsp:txXfrm>
    </dsp:sp>
    <dsp:sp modelId="{1BA7F820-F03B-4666-BDE1-009B574AB24E}">
      <dsp:nvSpPr>
        <dsp:cNvPr id="0" name=""/>
        <dsp:cNvSpPr/>
      </dsp:nvSpPr>
      <dsp:spPr>
        <a:xfrm>
          <a:off x="339033" y="877963"/>
          <a:ext cx="1573410" cy="94663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8000" b="-5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484D38-1C68-4B06-A451-9888EF43EFAA}">
      <dsp:nvSpPr>
        <dsp:cNvPr id="0" name=""/>
        <dsp:cNvSpPr/>
      </dsp:nvSpPr>
      <dsp:spPr>
        <a:xfrm>
          <a:off x="0" y="2877493"/>
          <a:ext cx="9508046" cy="12485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Appealing denials based on missed interviews under PM 01-07-08</a:t>
          </a:r>
        </a:p>
      </dsp:txBody>
      <dsp:txXfrm>
        <a:off x="2076543" y="2877493"/>
        <a:ext cx="7431502" cy="1248523"/>
      </dsp:txXfrm>
    </dsp:sp>
    <dsp:sp modelId="{2E3DFA11-F01E-48E4-8F80-912498895AD5}">
      <dsp:nvSpPr>
        <dsp:cNvPr id="0" name=""/>
        <dsp:cNvSpPr/>
      </dsp:nvSpPr>
      <dsp:spPr>
        <a:xfrm>
          <a:off x="375126" y="2998833"/>
          <a:ext cx="1501225" cy="100584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11C7D-383B-4C6F-A912-7F0F819AC9E8}">
      <dsp:nvSpPr>
        <dsp:cNvPr id="0" name=""/>
        <dsp:cNvSpPr/>
      </dsp:nvSpPr>
      <dsp:spPr>
        <a:xfrm>
          <a:off x="-3972933" y="-609938"/>
          <a:ext cx="4734634" cy="4734634"/>
        </a:xfrm>
        <a:prstGeom prst="blockArc">
          <a:avLst>
            <a:gd name="adj1" fmla="val 18900000"/>
            <a:gd name="adj2" fmla="val 2700000"/>
            <a:gd name="adj3" fmla="val 45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ADFFED-396F-49B0-ACAB-CA42EC2391AE}">
      <dsp:nvSpPr>
        <dsp:cNvPr id="0" name=""/>
        <dsp:cNvSpPr/>
      </dsp:nvSpPr>
      <dsp:spPr>
        <a:xfrm>
          <a:off x="399159" y="270214"/>
          <a:ext cx="4719121" cy="54071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9189"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Learning Costs</a:t>
          </a:r>
          <a:endParaRPr lang="en-US" sz="2400" kern="1200" dirty="0"/>
        </a:p>
      </dsp:txBody>
      <dsp:txXfrm>
        <a:off x="399159" y="270214"/>
        <a:ext cx="4719121" cy="540710"/>
      </dsp:txXfrm>
    </dsp:sp>
    <dsp:sp modelId="{CEEBF798-67E5-4F44-8B00-365936864ACF}">
      <dsp:nvSpPr>
        <dsp:cNvPr id="0" name=""/>
        <dsp:cNvSpPr/>
      </dsp:nvSpPr>
      <dsp:spPr>
        <a:xfrm>
          <a:off x="61215" y="202625"/>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9E4D6D-2DE5-47BF-BB27-62AADB5F65CB}">
      <dsp:nvSpPr>
        <dsp:cNvPr id="0" name=""/>
        <dsp:cNvSpPr/>
      </dsp:nvSpPr>
      <dsp:spPr>
        <a:xfrm>
          <a:off x="709161" y="1081420"/>
          <a:ext cx="4409120" cy="5407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9189"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Psychological Costs </a:t>
          </a:r>
          <a:endParaRPr lang="en-US" sz="3200" kern="1200" dirty="0"/>
        </a:p>
      </dsp:txBody>
      <dsp:txXfrm>
        <a:off x="709161" y="1081420"/>
        <a:ext cx="4409120" cy="540710"/>
      </dsp:txXfrm>
    </dsp:sp>
    <dsp:sp modelId="{91CAE61D-14C9-4F8E-84DB-CF6C7A56BD70}">
      <dsp:nvSpPr>
        <dsp:cNvPr id="0" name=""/>
        <dsp:cNvSpPr/>
      </dsp:nvSpPr>
      <dsp:spPr>
        <a:xfrm>
          <a:off x="371217" y="1013831"/>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BFAB82-AE32-4259-A732-87B28DCF4A7D}">
      <dsp:nvSpPr>
        <dsp:cNvPr id="0" name=""/>
        <dsp:cNvSpPr/>
      </dsp:nvSpPr>
      <dsp:spPr>
        <a:xfrm>
          <a:off x="709161" y="1892626"/>
          <a:ext cx="4409120" cy="54071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9189"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Compliance Costs</a:t>
          </a:r>
          <a:endParaRPr lang="en-US" sz="2400" kern="1200" dirty="0"/>
        </a:p>
      </dsp:txBody>
      <dsp:txXfrm>
        <a:off x="709161" y="1892626"/>
        <a:ext cx="4409120" cy="540710"/>
      </dsp:txXfrm>
    </dsp:sp>
    <dsp:sp modelId="{904C9B98-9476-41AD-8674-026F035682AD}">
      <dsp:nvSpPr>
        <dsp:cNvPr id="0" name=""/>
        <dsp:cNvSpPr/>
      </dsp:nvSpPr>
      <dsp:spPr>
        <a:xfrm>
          <a:off x="371217" y="1825038"/>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F8CB2E-4696-45C5-838D-3973C1116C1B}">
      <dsp:nvSpPr>
        <dsp:cNvPr id="0" name=""/>
        <dsp:cNvSpPr/>
      </dsp:nvSpPr>
      <dsp:spPr>
        <a:xfrm>
          <a:off x="399159" y="2703833"/>
          <a:ext cx="4719121" cy="54071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9189"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Redemption Costs </a:t>
          </a:r>
          <a:endParaRPr lang="en-US" sz="2400" kern="1200" dirty="0"/>
        </a:p>
      </dsp:txBody>
      <dsp:txXfrm>
        <a:off x="399159" y="2703833"/>
        <a:ext cx="4719121" cy="540710"/>
      </dsp:txXfrm>
    </dsp:sp>
    <dsp:sp modelId="{539395D8-A502-4814-8D25-AA0B85BB11B4}">
      <dsp:nvSpPr>
        <dsp:cNvPr id="0" name=""/>
        <dsp:cNvSpPr/>
      </dsp:nvSpPr>
      <dsp:spPr>
        <a:xfrm>
          <a:off x="61215" y="2636244"/>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85158-FECE-4825-968A-2AB434C2A68F}">
      <dsp:nvSpPr>
        <dsp:cNvPr id="0" name=""/>
        <dsp:cNvSpPr/>
      </dsp:nvSpPr>
      <dsp:spPr>
        <a:xfrm>
          <a:off x="3385" y="46514"/>
          <a:ext cx="3301262" cy="9445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Submit Early</a:t>
          </a:r>
          <a:endParaRPr lang="en-US" sz="1800" b="1" kern="1200" dirty="0"/>
        </a:p>
      </dsp:txBody>
      <dsp:txXfrm>
        <a:off x="3385" y="46514"/>
        <a:ext cx="3301262" cy="944518"/>
      </dsp:txXfrm>
    </dsp:sp>
    <dsp:sp modelId="{E903D4B4-EF71-4E4D-9BD5-0AE9001A3971}">
      <dsp:nvSpPr>
        <dsp:cNvPr id="0" name=""/>
        <dsp:cNvSpPr/>
      </dsp:nvSpPr>
      <dsp:spPr>
        <a:xfrm>
          <a:off x="3385" y="991032"/>
          <a:ext cx="3301262" cy="2841074"/>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Submit documents with the application, if possible:</a:t>
          </a:r>
        </a:p>
        <a:p>
          <a:pPr marL="342900" lvl="2" indent="-171450" algn="l" defTabSz="800100">
            <a:lnSpc>
              <a:spcPct val="90000"/>
            </a:lnSpc>
            <a:spcBef>
              <a:spcPct val="0"/>
            </a:spcBef>
            <a:spcAft>
              <a:spcPct val="15000"/>
            </a:spcAft>
            <a:buChar char="••"/>
          </a:pPr>
          <a:r>
            <a:rPr lang="en-US" sz="1800" b="1" kern="1200" dirty="0" smtClean="0"/>
            <a:t>ID</a:t>
          </a:r>
        </a:p>
        <a:p>
          <a:pPr marL="342900" lvl="2" indent="-171450" algn="l" defTabSz="800100">
            <a:lnSpc>
              <a:spcPct val="90000"/>
            </a:lnSpc>
            <a:spcBef>
              <a:spcPct val="0"/>
            </a:spcBef>
            <a:spcAft>
              <a:spcPct val="15000"/>
            </a:spcAft>
            <a:buChar char="••"/>
          </a:pPr>
          <a:r>
            <a:rPr lang="en-US" sz="1800" kern="1200" dirty="0" smtClean="0"/>
            <a:t>30 days of income</a:t>
          </a:r>
        </a:p>
        <a:p>
          <a:pPr marL="342900" lvl="2" indent="-171450" algn="l" defTabSz="800100">
            <a:lnSpc>
              <a:spcPct val="90000"/>
            </a:lnSpc>
            <a:spcBef>
              <a:spcPct val="0"/>
            </a:spcBef>
            <a:spcAft>
              <a:spcPct val="15000"/>
            </a:spcAft>
            <a:buChar char="••"/>
          </a:pPr>
          <a:r>
            <a:rPr lang="en-US" sz="1800" kern="1200" dirty="0" smtClean="0"/>
            <a:t>Assets</a:t>
          </a:r>
        </a:p>
        <a:p>
          <a:pPr marL="342900" lvl="2" indent="-171450" algn="l" defTabSz="800100">
            <a:lnSpc>
              <a:spcPct val="90000"/>
            </a:lnSpc>
            <a:spcBef>
              <a:spcPct val="0"/>
            </a:spcBef>
            <a:spcAft>
              <a:spcPct val="15000"/>
            </a:spcAft>
            <a:buChar char="••"/>
          </a:pPr>
          <a:r>
            <a:rPr lang="en-US" sz="1800" kern="1200" dirty="0" smtClean="0"/>
            <a:t>Proof of relationship (TANF)</a:t>
          </a:r>
        </a:p>
        <a:p>
          <a:pPr marL="171450" lvl="1" indent="-171450" algn="l" defTabSz="800100">
            <a:lnSpc>
              <a:spcPct val="90000"/>
            </a:lnSpc>
            <a:spcBef>
              <a:spcPct val="0"/>
            </a:spcBef>
            <a:spcAft>
              <a:spcPct val="15000"/>
            </a:spcAft>
            <a:buChar char="••"/>
          </a:pPr>
          <a:endParaRPr lang="en-US" sz="1800" kern="1200" dirty="0" smtClean="0"/>
        </a:p>
      </dsp:txBody>
      <dsp:txXfrm>
        <a:off x="3385" y="991032"/>
        <a:ext cx="3301262" cy="2841074"/>
      </dsp:txXfrm>
    </dsp:sp>
    <dsp:sp modelId="{41FF224A-39DB-4B1E-B55B-3FADF764AB94}">
      <dsp:nvSpPr>
        <dsp:cNvPr id="0" name=""/>
        <dsp:cNvSpPr/>
      </dsp:nvSpPr>
      <dsp:spPr>
        <a:xfrm>
          <a:off x="3766825" y="46514"/>
          <a:ext cx="3301262" cy="9445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Help Client Understand the Process – their rights and responsibilities</a:t>
          </a:r>
        </a:p>
      </dsp:txBody>
      <dsp:txXfrm>
        <a:off x="3766825" y="46514"/>
        <a:ext cx="3301262" cy="944518"/>
      </dsp:txXfrm>
    </dsp:sp>
    <dsp:sp modelId="{477176F3-1702-4606-83DA-99A2A6EE14E4}">
      <dsp:nvSpPr>
        <dsp:cNvPr id="0" name=""/>
        <dsp:cNvSpPr/>
      </dsp:nvSpPr>
      <dsp:spPr>
        <a:xfrm>
          <a:off x="3766825" y="991032"/>
          <a:ext cx="3301262" cy="2841074"/>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Look for Verification Check Lists in Manage My Case</a:t>
          </a:r>
        </a:p>
        <a:p>
          <a:pPr marL="171450" lvl="1" indent="-171450" algn="l" defTabSz="800100">
            <a:lnSpc>
              <a:spcPct val="90000"/>
            </a:lnSpc>
            <a:spcBef>
              <a:spcPct val="0"/>
            </a:spcBef>
            <a:spcAft>
              <a:spcPct val="15000"/>
            </a:spcAft>
            <a:buChar char="••"/>
          </a:pPr>
          <a:r>
            <a:rPr lang="en-US" sz="1800" kern="1200" dirty="0" smtClean="0"/>
            <a:t>Help client understand what DHS is requesting and why</a:t>
          </a:r>
        </a:p>
        <a:p>
          <a:pPr marL="171450" lvl="1" indent="-171450" algn="l" defTabSz="800100">
            <a:lnSpc>
              <a:spcPct val="90000"/>
            </a:lnSpc>
            <a:spcBef>
              <a:spcPct val="0"/>
            </a:spcBef>
            <a:spcAft>
              <a:spcPct val="15000"/>
            </a:spcAft>
            <a:buChar char="••"/>
          </a:pPr>
          <a:r>
            <a:rPr lang="en-US" sz="1800" kern="1200" dirty="0" smtClean="0"/>
            <a:t>Help client submit documents</a:t>
          </a:r>
        </a:p>
        <a:p>
          <a:pPr marL="342900" lvl="2" indent="-171450" algn="l" defTabSz="800100">
            <a:lnSpc>
              <a:spcPct val="90000"/>
            </a:lnSpc>
            <a:spcBef>
              <a:spcPct val="0"/>
            </a:spcBef>
            <a:spcAft>
              <a:spcPct val="15000"/>
            </a:spcAft>
            <a:buChar char="••"/>
          </a:pPr>
          <a:r>
            <a:rPr lang="en-US" sz="1800" kern="1200" dirty="0" smtClean="0"/>
            <a:t>Proof of submission</a:t>
          </a:r>
        </a:p>
        <a:p>
          <a:pPr marL="342900" lvl="2" indent="-171450" algn="l" defTabSz="800100">
            <a:lnSpc>
              <a:spcPct val="90000"/>
            </a:lnSpc>
            <a:spcBef>
              <a:spcPct val="0"/>
            </a:spcBef>
            <a:spcAft>
              <a:spcPct val="15000"/>
            </a:spcAft>
            <a:buChar char="••"/>
          </a:pPr>
          <a:r>
            <a:rPr lang="en-US" sz="1800" kern="1200" dirty="0" smtClean="0"/>
            <a:t>Retain copies of documents</a:t>
          </a:r>
        </a:p>
        <a:p>
          <a:pPr marL="171450" lvl="1" indent="-171450" algn="l" defTabSz="800100">
            <a:lnSpc>
              <a:spcPct val="90000"/>
            </a:lnSpc>
            <a:spcBef>
              <a:spcPct val="0"/>
            </a:spcBef>
            <a:spcAft>
              <a:spcPct val="15000"/>
            </a:spcAft>
            <a:buChar char="••"/>
          </a:pPr>
          <a:r>
            <a:rPr lang="en-US" sz="1800" kern="1200" dirty="0" smtClean="0"/>
            <a:t>Reach out to DHS if for questions/clarifications</a:t>
          </a:r>
        </a:p>
      </dsp:txBody>
      <dsp:txXfrm>
        <a:off x="3766825" y="991032"/>
        <a:ext cx="3301262" cy="2841074"/>
      </dsp:txXfrm>
    </dsp:sp>
    <dsp:sp modelId="{47822C01-BD3C-4499-8A15-AC44B894E543}">
      <dsp:nvSpPr>
        <dsp:cNvPr id="0" name=""/>
        <dsp:cNvSpPr/>
      </dsp:nvSpPr>
      <dsp:spPr>
        <a:xfrm>
          <a:off x="7530265" y="46514"/>
          <a:ext cx="3301262" cy="9445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Help if They Are Denied because of missed verifications</a:t>
          </a:r>
        </a:p>
      </dsp:txBody>
      <dsp:txXfrm>
        <a:off x="7530265" y="46514"/>
        <a:ext cx="3301262" cy="944518"/>
      </dsp:txXfrm>
    </dsp:sp>
    <dsp:sp modelId="{A2285E45-8C3A-478D-895E-D0F2E1631B00}">
      <dsp:nvSpPr>
        <dsp:cNvPr id="0" name=""/>
        <dsp:cNvSpPr/>
      </dsp:nvSpPr>
      <dsp:spPr>
        <a:xfrm>
          <a:off x="7530265" y="991032"/>
          <a:ext cx="3301262" cy="2841074"/>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Submit documents late and ask DHS to reopen the application, if within reopening timeframes</a:t>
          </a:r>
        </a:p>
        <a:p>
          <a:pPr marL="171450" lvl="1" indent="-171450" algn="l" defTabSz="800100">
            <a:lnSpc>
              <a:spcPct val="90000"/>
            </a:lnSpc>
            <a:spcBef>
              <a:spcPct val="0"/>
            </a:spcBef>
            <a:spcAft>
              <a:spcPct val="15000"/>
            </a:spcAft>
            <a:buChar char="••"/>
          </a:pPr>
          <a:r>
            <a:rPr lang="en-US" sz="1800" kern="1200" dirty="0" smtClean="0"/>
            <a:t>File appeals under PM 01-07-08</a:t>
          </a:r>
        </a:p>
        <a:p>
          <a:pPr marL="171450" lvl="1" indent="-171450" algn="l" defTabSz="800100">
            <a:lnSpc>
              <a:spcPct val="90000"/>
            </a:lnSpc>
            <a:spcBef>
              <a:spcPct val="0"/>
            </a:spcBef>
            <a:spcAft>
              <a:spcPct val="15000"/>
            </a:spcAft>
            <a:buChar char="••"/>
          </a:pPr>
          <a:endParaRPr lang="en-US" sz="1800" kern="1200" dirty="0" smtClean="0"/>
        </a:p>
      </dsp:txBody>
      <dsp:txXfrm>
        <a:off x="7530265" y="991032"/>
        <a:ext cx="3301262" cy="284107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A6520-63BB-4148-9191-78154052167E}">
      <dsp:nvSpPr>
        <dsp:cNvPr id="0" name=""/>
        <dsp:cNvSpPr/>
      </dsp:nvSpPr>
      <dsp:spPr>
        <a:xfrm>
          <a:off x="0" y="211850"/>
          <a:ext cx="2814706" cy="1688823"/>
        </a:xfrm>
        <a:prstGeom prst="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rPr>
            <a:t>Inaccurate or Incomplete Introductory Paragraphs</a:t>
          </a:r>
          <a:endParaRPr lang="en-US" sz="2100" kern="1200" dirty="0">
            <a:solidFill>
              <a:srgbClr val="000000"/>
            </a:solidFill>
          </a:endParaRPr>
        </a:p>
      </dsp:txBody>
      <dsp:txXfrm>
        <a:off x="0" y="211850"/>
        <a:ext cx="2814706" cy="1688823"/>
      </dsp:txXfrm>
    </dsp:sp>
    <dsp:sp modelId="{8A486495-3A4E-47F6-B740-4BF85F4B0901}">
      <dsp:nvSpPr>
        <dsp:cNvPr id="0" name=""/>
        <dsp:cNvSpPr/>
      </dsp:nvSpPr>
      <dsp:spPr>
        <a:xfrm>
          <a:off x="3096177" y="211850"/>
          <a:ext cx="2814706" cy="1688823"/>
        </a:xfrm>
        <a:prstGeom prst="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solidFill>
                <a:srgbClr val="000000"/>
              </a:solidFill>
            </a:rPr>
            <a:t>Missing budgets </a:t>
          </a:r>
          <a:endParaRPr lang="en-US" sz="2100" kern="1200" dirty="0" smtClean="0">
            <a:solidFill>
              <a:srgbClr val="000000"/>
            </a:solidFill>
          </a:endParaRPr>
        </a:p>
      </dsp:txBody>
      <dsp:txXfrm>
        <a:off x="3096177" y="211850"/>
        <a:ext cx="2814706" cy="1688823"/>
      </dsp:txXfrm>
    </dsp:sp>
    <dsp:sp modelId="{656F3389-FCE4-4391-B0D8-5FD91F7C6458}">
      <dsp:nvSpPr>
        <dsp:cNvPr id="0" name=""/>
        <dsp:cNvSpPr/>
      </dsp:nvSpPr>
      <dsp:spPr>
        <a:xfrm>
          <a:off x="6192354" y="211850"/>
          <a:ext cx="2814706" cy="1688823"/>
        </a:xfrm>
        <a:prstGeom prst="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rPr>
            <a:t>Denied for missed verifications, but notices don’t state what verifications are missing</a:t>
          </a:r>
        </a:p>
      </dsp:txBody>
      <dsp:txXfrm>
        <a:off x="6192354" y="211850"/>
        <a:ext cx="2814706" cy="1688823"/>
      </dsp:txXfrm>
    </dsp:sp>
    <dsp:sp modelId="{4A22183E-6DDE-4C2B-891A-4FEC30B2926E}">
      <dsp:nvSpPr>
        <dsp:cNvPr id="0" name=""/>
        <dsp:cNvSpPr/>
      </dsp:nvSpPr>
      <dsp:spPr>
        <a:xfrm>
          <a:off x="1548088" y="2182144"/>
          <a:ext cx="2814706" cy="1688823"/>
        </a:xfrm>
        <a:prstGeom prst="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smtClean="0">
              <a:solidFill>
                <a:srgbClr val="000000"/>
              </a:solidFill>
            </a:rPr>
            <a:t>More than one reason listed for denying application so it’s hard to tell why the benefits were actually denied</a:t>
          </a:r>
          <a:endParaRPr lang="en-US" sz="2100" kern="1200" dirty="0" smtClean="0">
            <a:solidFill>
              <a:srgbClr val="000000"/>
            </a:solidFill>
          </a:endParaRPr>
        </a:p>
      </dsp:txBody>
      <dsp:txXfrm>
        <a:off x="1548088" y="2182144"/>
        <a:ext cx="2814706" cy="1688823"/>
      </dsp:txXfrm>
    </dsp:sp>
    <dsp:sp modelId="{4E12A8A8-3A25-400D-9B58-1DD0F12A7573}">
      <dsp:nvSpPr>
        <dsp:cNvPr id="0" name=""/>
        <dsp:cNvSpPr/>
      </dsp:nvSpPr>
      <dsp:spPr>
        <a:xfrm>
          <a:off x="4644265" y="2182144"/>
          <a:ext cx="2814706" cy="1688823"/>
        </a:xfrm>
        <a:prstGeom prst="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rgbClr val="000000"/>
              </a:solidFill>
            </a:rPr>
            <a:t>Some clients have multiple “cases”, which can make notices more confusing</a:t>
          </a:r>
        </a:p>
      </dsp:txBody>
      <dsp:txXfrm>
        <a:off x="4644265" y="2182144"/>
        <a:ext cx="2814706" cy="168882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22C01-BD3C-4499-8A15-AC44B894E543}">
      <dsp:nvSpPr>
        <dsp:cNvPr id="0" name=""/>
        <dsp:cNvSpPr/>
      </dsp:nvSpPr>
      <dsp:spPr>
        <a:xfrm>
          <a:off x="15309" y="0"/>
          <a:ext cx="11432501" cy="7851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File inaction appeals when notices are insufficient</a:t>
          </a:r>
          <a:endParaRPr lang="en-US" sz="2400" b="1" kern="1200" dirty="0" smtClean="0"/>
        </a:p>
      </dsp:txBody>
      <dsp:txXfrm>
        <a:off x="15309" y="0"/>
        <a:ext cx="11432501" cy="785197"/>
      </dsp:txXfrm>
    </dsp:sp>
    <dsp:sp modelId="{A2285E45-8C3A-478D-895E-D0F2E1631B00}">
      <dsp:nvSpPr>
        <dsp:cNvPr id="0" name=""/>
        <dsp:cNvSpPr/>
      </dsp:nvSpPr>
      <dsp:spPr>
        <a:xfrm>
          <a:off x="5592" y="707297"/>
          <a:ext cx="11454909" cy="3872330"/>
        </a:xfrm>
        <a:prstGeom prst="rect">
          <a:avLst/>
        </a:prstGeom>
        <a:solidFill>
          <a:schemeClr val="accent1">
            <a:tint val="40000"/>
            <a:hueOff val="0"/>
            <a:satOff val="0"/>
            <a:lum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ctr" anchorCtr="0">
          <a:noAutofit/>
        </a:bodyPr>
        <a:lstStyle/>
        <a:p>
          <a:pPr marL="171450" lvl="1" indent="-171450" algn="l" defTabSz="800100">
            <a:lnSpc>
              <a:spcPct val="100000"/>
            </a:lnSpc>
            <a:spcBef>
              <a:spcPct val="0"/>
            </a:spcBef>
            <a:spcAft>
              <a:spcPct val="15000"/>
            </a:spcAft>
            <a:buChar char="••"/>
          </a:pPr>
          <a:r>
            <a:rPr lang="en-US" sz="1800" kern="1200" dirty="0" smtClean="0"/>
            <a:t>If notices doesn’t contain required elements in IDHS PM 01-06 and/or doesn’t include all information required by Federal and State Procedural Due Process requirements, then the notice isn’t really a “notice”</a:t>
          </a:r>
        </a:p>
        <a:p>
          <a:pPr marL="171450" lvl="1" indent="-171450" algn="l" defTabSz="800100">
            <a:lnSpc>
              <a:spcPct val="100000"/>
            </a:lnSpc>
            <a:spcBef>
              <a:spcPct val="0"/>
            </a:spcBef>
            <a:spcAft>
              <a:spcPct val="15000"/>
            </a:spcAft>
            <a:buChar char="••"/>
          </a:pPr>
          <a:r>
            <a:rPr lang="en-US" sz="1800" kern="1200" dirty="0" smtClean="0"/>
            <a:t>E.g. Denials of applications must include, inter alia:</a:t>
          </a:r>
        </a:p>
        <a:p>
          <a:pPr marL="342900" lvl="2" indent="-171450" algn="l" defTabSz="800100">
            <a:lnSpc>
              <a:spcPct val="100000"/>
            </a:lnSpc>
            <a:spcBef>
              <a:spcPct val="0"/>
            </a:spcBef>
            <a:spcAft>
              <a:spcPct val="15000"/>
            </a:spcAft>
            <a:buChar char="••"/>
          </a:pPr>
          <a:r>
            <a:rPr lang="en-US" sz="1800" kern="1200" dirty="0" smtClean="0"/>
            <a:t>Amount of benefit</a:t>
          </a:r>
        </a:p>
        <a:p>
          <a:pPr marL="342900" lvl="2" indent="-171450" algn="l" defTabSz="800100">
            <a:lnSpc>
              <a:spcPct val="100000"/>
            </a:lnSpc>
            <a:spcBef>
              <a:spcPct val="0"/>
            </a:spcBef>
            <a:spcAft>
              <a:spcPct val="15000"/>
            </a:spcAft>
            <a:buChar char="••"/>
          </a:pPr>
          <a:r>
            <a:rPr lang="en-US" sz="1800" kern="1200" dirty="0" smtClean="0"/>
            <a:t>All of the people who are eligible, all of the people who are denied</a:t>
          </a:r>
        </a:p>
        <a:p>
          <a:pPr marL="342900" lvl="2" indent="-171450" algn="l" defTabSz="800100">
            <a:lnSpc>
              <a:spcPct val="100000"/>
            </a:lnSpc>
            <a:spcBef>
              <a:spcPct val="0"/>
            </a:spcBef>
            <a:spcAft>
              <a:spcPct val="15000"/>
            </a:spcAft>
            <a:buChar char="••"/>
          </a:pPr>
          <a:r>
            <a:rPr lang="en-US" sz="1800" kern="1200" dirty="0" smtClean="0"/>
            <a:t>Clear statement of the reason for the action</a:t>
          </a:r>
        </a:p>
        <a:p>
          <a:pPr marL="342900" lvl="2" indent="-171450" algn="l" defTabSz="800100">
            <a:lnSpc>
              <a:spcPct val="100000"/>
            </a:lnSpc>
            <a:spcBef>
              <a:spcPct val="0"/>
            </a:spcBef>
            <a:spcAft>
              <a:spcPct val="15000"/>
            </a:spcAft>
            <a:buChar char="••"/>
          </a:pPr>
          <a:r>
            <a:rPr lang="en-US" sz="1800" kern="1200" dirty="0" smtClean="0"/>
            <a:t>Dates of approval and/or certification period</a:t>
          </a:r>
        </a:p>
        <a:p>
          <a:pPr marL="342900" lvl="2" indent="-171450" algn="l" defTabSz="800100">
            <a:lnSpc>
              <a:spcPct val="100000"/>
            </a:lnSpc>
            <a:spcBef>
              <a:spcPct val="0"/>
            </a:spcBef>
            <a:spcAft>
              <a:spcPct val="15000"/>
            </a:spcAft>
            <a:buChar char="••"/>
          </a:pPr>
          <a:r>
            <a:rPr lang="en-US" sz="1800" kern="1200" dirty="0" smtClean="0"/>
            <a:t>Budgets showing how DHS calculated eligibility and/or monthly benefit</a:t>
          </a:r>
        </a:p>
        <a:p>
          <a:pPr marL="171450" lvl="1" indent="-171450" algn="l" defTabSz="800100">
            <a:lnSpc>
              <a:spcPct val="100000"/>
            </a:lnSpc>
            <a:spcBef>
              <a:spcPct val="0"/>
            </a:spcBef>
            <a:spcAft>
              <a:spcPct val="15000"/>
            </a:spcAft>
            <a:buChar char="••"/>
          </a:pPr>
          <a:r>
            <a:rPr lang="en-US" sz="1800" kern="1200" dirty="0" smtClean="0"/>
            <a:t>Through inaction, IDHS must reopen the application and issue a new Notice of Decision properly approving or denying the application</a:t>
          </a:r>
        </a:p>
      </dsp:txBody>
      <dsp:txXfrm>
        <a:off x="5592" y="707297"/>
        <a:ext cx="11454909" cy="387233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FFD86-A380-4433-8626-ACD4019293F3}">
      <dsp:nvSpPr>
        <dsp:cNvPr id="0" name=""/>
        <dsp:cNvSpPr/>
      </dsp:nvSpPr>
      <dsp:spPr>
        <a:xfrm>
          <a:off x="5373" y="298667"/>
          <a:ext cx="2748544" cy="578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a:lnSpc>
              <a:spcPct val="90000"/>
            </a:lnSpc>
            <a:spcBef>
              <a:spcPct val="0"/>
            </a:spcBef>
            <a:spcAft>
              <a:spcPct val="35000"/>
            </a:spcAft>
          </a:pPr>
          <a:r>
            <a:rPr lang="en-US" sz="1700" kern="1200" dirty="0" smtClean="0"/>
            <a:t>Protecting Cash/SNAP from Theft</a:t>
          </a:r>
          <a:endParaRPr lang="en-US" sz="1700" kern="1200" dirty="0"/>
        </a:p>
      </dsp:txBody>
      <dsp:txXfrm>
        <a:off x="5373" y="298667"/>
        <a:ext cx="2748544" cy="578531"/>
      </dsp:txXfrm>
    </dsp:sp>
    <dsp:sp modelId="{75704CB8-FFF5-4A5A-A226-4ADF276716A0}">
      <dsp:nvSpPr>
        <dsp:cNvPr id="0" name=""/>
        <dsp:cNvSpPr/>
      </dsp:nvSpPr>
      <dsp:spPr>
        <a:xfrm>
          <a:off x="2753917" y="108837"/>
          <a:ext cx="549708" cy="95819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89665A-7E9A-4845-837D-3CAB00B6BBDA}">
      <dsp:nvSpPr>
        <dsp:cNvPr id="0" name=""/>
        <dsp:cNvSpPr/>
      </dsp:nvSpPr>
      <dsp:spPr>
        <a:xfrm>
          <a:off x="3523509" y="108837"/>
          <a:ext cx="7476039" cy="9581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EBT Card Protections</a:t>
          </a:r>
          <a:endParaRPr lang="en-US" sz="1700" kern="1200" dirty="0"/>
        </a:p>
        <a:p>
          <a:pPr marL="171450" lvl="1" indent="-171450" algn="l" defTabSz="755650">
            <a:lnSpc>
              <a:spcPct val="90000"/>
            </a:lnSpc>
            <a:spcBef>
              <a:spcPct val="0"/>
            </a:spcBef>
            <a:spcAft>
              <a:spcPct val="15000"/>
            </a:spcAft>
            <a:buChar char="••"/>
          </a:pPr>
          <a:r>
            <a:rPr lang="en-US" sz="1700" kern="1200" dirty="0" smtClean="0"/>
            <a:t>Never share card or PIN</a:t>
          </a:r>
          <a:endParaRPr lang="en-US" sz="1700" kern="1200" dirty="0"/>
        </a:p>
        <a:p>
          <a:pPr marL="171450" lvl="1" indent="-171450" algn="l" defTabSz="755650">
            <a:lnSpc>
              <a:spcPct val="90000"/>
            </a:lnSpc>
            <a:spcBef>
              <a:spcPct val="0"/>
            </a:spcBef>
            <a:spcAft>
              <a:spcPct val="15000"/>
            </a:spcAft>
            <a:buChar char="••"/>
          </a:pPr>
          <a:r>
            <a:rPr lang="en-US" sz="1700" kern="1200" dirty="0" smtClean="0"/>
            <a:t>Know process to replace skimmed SNAP</a:t>
          </a:r>
          <a:endParaRPr lang="en-US" sz="1700" kern="1200" dirty="0"/>
        </a:p>
      </dsp:txBody>
      <dsp:txXfrm>
        <a:off x="3523509" y="108837"/>
        <a:ext cx="7476039" cy="958192"/>
      </dsp:txXfrm>
    </dsp:sp>
    <dsp:sp modelId="{BD67BD18-41D1-403E-9C15-A2C69DD9A14C}">
      <dsp:nvSpPr>
        <dsp:cNvPr id="0" name=""/>
        <dsp:cNvSpPr/>
      </dsp:nvSpPr>
      <dsp:spPr>
        <a:xfrm>
          <a:off x="5373" y="1742918"/>
          <a:ext cx="2748544" cy="578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a:lnSpc>
              <a:spcPct val="90000"/>
            </a:lnSpc>
            <a:spcBef>
              <a:spcPct val="0"/>
            </a:spcBef>
            <a:spcAft>
              <a:spcPct val="35000"/>
            </a:spcAft>
          </a:pPr>
          <a:r>
            <a:rPr lang="en-US" sz="1700" kern="1200" dirty="0" smtClean="0"/>
            <a:t>Lost or Stolen Card, or Never Received</a:t>
          </a:r>
          <a:endParaRPr lang="en-US" sz="1700" kern="1200" dirty="0"/>
        </a:p>
      </dsp:txBody>
      <dsp:txXfrm>
        <a:off x="5373" y="1742918"/>
        <a:ext cx="2748544" cy="578531"/>
      </dsp:txXfrm>
    </dsp:sp>
    <dsp:sp modelId="{0EBECBCF-2DC2-459C-B637-9BD1EE2FBEB6}">
      <dsp:nvSpPr>
        <dsp:cNvPr id="0" name=""/>
        <dsp:cNvSpPr/>
      </dsp:nvSpPr>
      <dsp:spPr>
        <a:xfrm>
          <a:off x="2753917" y="1128229"/>
          <a:ext cx="549708" cy="180791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9E84CA-7472-4A34-822A-7FC36C667770}">
      <dsp:nvSpPr>
        <dsp:cNvPr id="0" name=""/>
        <dsp:cNvSpPr/>
      </dsp:nvSpPr>
      <dsp:spPr>
        <a:xfrm>
          <a:off x="3523509" y="1128229"/>
          <a:ext cx="7476039" cy="18079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Request new LINK card at the FCRC (PM 22-01-01-d) if</a:t>
          </a:r>
          <a:endParaRPr lang="en-US" sz="1700" kern="1200" dirty="0"/>
        </a:p>
        <a:p>
          <a:pPr marL="342900" lvl="2" indent="-171450" algn="l" defTabSz="755650">
            <a:lnSpc>
              <a:spcPct val="90000"/>
            </a:lnSpc>
            <a:spcBef>
              <a:spcPct val="0"/>
            </a:spcBef>
            <a:spcAft>
              <a:spcPct val="15000"/>
            </a:spcAft>
            <a:buChar char="••"/>
          </a:pPr>
          <a:r>
            <a:rPr lang="en-US" sz="1700" kern="1200" dirty="0" smtClean="0"/>
            <a:t>Never received card or set up PIN</a:t>
          </a:r>
        </a:p>
        <a:p>
          <a:pPr marL="342900" lvl="2" indent="-171450" algn="l" defTabSz="755650">
            <a:lnSpc>
              <a:spcPct val="90000"/>
            </a:lnSpc>
            <a:spcBef>
              <a:spcPct val="0"/>
            </a:spcBef>
            <a:spcAft>
              <a:spcPct val="15000"/>
            </a:spcAft>
            <a:buChar char="••"/>
          </a:pPr>
          <a:r>
            <a:rPr lang="en-US" sz="1700" kern="1200" dirty="0" smtClean="0"/>
            <a:t>Homeless and using FCRC as their address</a:t>
          </a:r>
        </a:p>
        <a:p>
          <a:pPr marL="342900" lvl="2" indent="-171450" algn="l" defTabSz="755650">
            <a:lnSpc>
              <a:spcPct val="90000"/>
            </a:lnSpc>
            <a:spcBef>
              <a:spcPct val="0"/>
            </a:spcBef>
            <a:spcAft>
              <a:spcPct val="15000"/>
            </a:spcAft>
            <a:buChar char="••"/>
          </a:pPr>
          <a:r>
            <a:rPr lang="en-US" sz="1700" kern="1200" dirty="0" smtClean="0"/>
            <a:t>Has an approved representative</a:t>
          </a:r>
        </a:p>
        <a:p>
          <a:pPr marL="342900" lvl="2" indent="-171450" algn="l" defTabSz="755650">
            <a:lnSpc>
              <a:spcPct val="90000"/>
            </a:lnSpc>
            <a:spcBef>
              <a:spcPct val="0"/>
            </a:spcBef>
            <a:spcAft>
              <a:spcPct val="15000"/>
            </a:spcAft>
            <a:buChar char="••"/>
          </a:pPr>
          <a:r>
            <a:rPr lang="en-US" sz="1700" kern="1200" dirty="0" smtClean="0"/>
            <a:t>Has no SSN</a:t>
          </a:r>
        </a:p>
        <a:p>
          <a:pPr marL="342900" lvl="2" indent="-171450" algn="l" defTabSz="755650">
            <a:lnSpc>
              <a:spcPct val="90000"/>
            </a:lnSpc>
            <a:spcBef>
              <a:spcPct val="0"/>
            </a:spcBef>
            <a:spcAft>
              <a:spcPct val="15000"/>
            </a:spcAft>
            <a:buChar char="••"/>
          </a:pPr>
          <a:r>
            <a:rPr lang="en-US" sz="1700" kern="1200" dirty="0" smtClean="0"/>
            <a:t>Card destroyed in disaster (not theft)</a:t>
          </a:r>
        </a:p>
      </dsp:txBody>
      <dsp:txXfrm>
        <a:off x="3523509" y="1128229"/>
        <a:ext cx="7476039" cy="1807910"/>
      </dsp:txXfrm>
    </dsp:sp>
    <dsp:sp modelId="{2E7BFFBD-9FF8-4BC6-84B4-CC404855A987}">
      <dsp:nvSpPr>
        <dsp:cNvPr id="0" name=""/>
        <dsp:cNvSpPr/>
      </dsp:nvSpPr>
      <dsp:spPr>
        <a:xfrm>
          <a:off x="5373" y="3187170"/>
          <a:ext cx="2748544" cy="578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120904" bIns="43180" numCol="1" spcCol="1270" anchor="ctr" anchorCtr="0">
          <a:noAutofit/>
        </a:bodyPr>
        <a:lstStyle/>
        <a:p>
          <a:pPr lvl="0" algn="r" defTabSz="755650">
            <a:lnSpc>
              <a:spcPct val="90000"/>
            </a:lnSpc>
            <a:spcBef>
              <a:spcPct val="0"/>
            </a:spcBef>
            <a:spcAft>
              <a:spcPct val="35000"/>
            </a:spcAft>
          </a:pPr>
          <a:r>
            <a:rPr lang="en-US" sz="1700" kern="1200" dirty="0" smtClean="0"/>
            <a:t>Not eligible for SNAP Restaurant Meals</a:t>
          </a:r>
        </a:p>
      </dsp:txBody>
      <dsp:txXfrm>
        <a:off x="5373" y="3187170"/>
        <a:ext cx="2748544" cy="578531"/>
      </dsp:txXfrm>
    </dsp:sp>
    <dsp:sp modelId="{692D86B9-8FDD-43A7-9F24-6CF4CFD9FC4B}">
      <dsp:nvSpPr>
        <dsp:cNvPr id="0" name=""/>
        <dsp:cNvSpPr/>
      </dsp:nvSpPr>
      <dsp:spPr>
        <a:xfrm>
          <a:off x="2753917" y="2997339"/>
          <a:ext cx="549708" cy="95819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1D07C1-5976-45FD-8EC9-3D506483DC10}">
      <dsp:nvSpPr>
        <dsp:cNvPr id="0" name=""/>
        <dsp:cNvSpPr/>
      </dsp:nvSpPr>
      <dsp:spPr>
        <a:xfrm>
          <a:off x="3523509" y="2997339"/>
          <a:ext cx="7476039" cy="9581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Ensure DHS has properly identified client as one of the qualifying categories.</a:t>
          </a:r>
        </a:p>
        <a:p>
          <a:pPr marL="171450" lvl="1" indent="-171450" algn="l" defTabSz="755650">
            <a:lnSpc>
              <a:spcPct val="90000"/>
            </a:lnSpc>
            <a:spcBef>
              <a:spcPct val="0"/>
            </a:spcBef>
            <a:spcAft>
              <a:spcPct val="15000"/>
            </a:spcAft>
            <a:buChar char="••"/>
          </a:pPr>
          <a:r>
            <a:rPr lang="en-US" sz="1700" kern="1200" dirty="0" smtClean="0"/>
            <a:t>Confirm SNAP Restaurant Meals eligibility via MMC</a:t>
          </a:r>
        </a:p>
        <a:p>
          <a:pPr marL="171450" lvl="1" indent="-171450" algn="l" defTabSz="755650">
            <a:lnSpc>
              <a:spcPct val="90000"/>
            </a:lnSpc>
            <a:spcBef>
              <a:spcPct val="0"/>
            </a:spcBef>
            <a:spcAft>
              <a:spcPct val="15000"/>
            </a:spcAft>
            <a:buChar char="••"/>
          </a:pPr>
          <a:r>
            <a:rPr lang="en-US" sz="1700" kern="1200" dirty="0" smtClean="0"/>
            <a:t>Ensure client knows where they can use their SNAP benefits</a:t>
          </a:r>
        </a:p>
      </dsp:txBody>
      <dsp:txXfrm>
        <a:off x="3523509" y="2997339"/>
        <a:ext cx="7476039" cy="95819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71FAA-54DD-4319-B359-0A5D0F210054}">
      <dsp:nvSpPr>
        <dsp:cNvPr id="0" name=""/>
        <dsp:cNvSpPr/>
      </dsp:nvSpPr>
      <dsp:spPr>
        <a:xfrm>
          <a:off x="735" y="17282"/>
          <a:ext cx="2868500" cy="1721100"/>
        </a:xfrm>
        <a:prstGeom prst="rect">
          <a:avLst/>
        </a:prstGeom>
        <a:solidFill>
          <a:schemeClr val="bg1">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rgbClr val="000000"/>
              </a:solidFill>
            </a:rPr>
            <a:t>Do not receive notice</a:t>
          </a:r>
          <a:endParaRPr lang="en-US" sz="2900" kern="1200" dirty="0">
            <a:solidFill>
              <a:srgbClr val="000000"/>
            </a:solidFill>
          </a:endParaRPr>
        </a:p>
      </dsp:txBody>
      <dsp:txXfrm>
        <a:off x="735" y="17282"/>
        <a:ext cx="2868500" cy="1721100"/>
      </dsp:txXfrm>
    </dsp:sp>
    <dsp:sp modelId="{D44C0059-8892-4C14-AE1F-E59157D9316B}">
      <dsp:nvSpPr>
        <dsp:cNvPr id="0" name=""/>
        <dsp:cNvSpPr/>
      </dsp:nvSpPr>
      <dsp:spPr>
        <a:xfrm>
          <a:off x="3156086" y="17282"/>
          <a:ext cx="2868500" cy="1721100"/>
        </a:xfrm>
        <a:prstGeom prst="rect">
          <a:avLst/>
        </a:prstGeom>
        <a:solidFill>
          <a:schemeClr val="bg1">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rgbClr val="000000"/>
              </a:solidFill>
            </a:rPr>
            <a:t>Do not understand notice</a:t>
          </a:r>
          <a:endParaRPr lang="en-US" sz="2900" kern="1200" dirty="0">
            <a:solidFill>
              <a:srgbClr val="000000"/>
            </a:solidFill>
          </a:endParaRPr>
        </a:p>
      </dsp:txBody>
      <dsp:txXfrm>
        <a:off x="3156086" y="17282"/>
        <a:ext cx="2868500" cy="1721100"/>
      </dsp:txXfrm>
    </dsp:sp>
    <dsp:sp modelId="{BC624A85-BBCC-48BA-858B-FCF44A1396B4}">
      <dsp:nvSpPr>
        <dsp:cNvPr id="0" name=""/>
        <dsp:cNvSpPr/>
      </dsp:nvSpPr>
      <dsp:spPr>
        <a:xfrm>
          <a:off x="1578410" y="2025233"/>
          <a:ext cx="2868500" cy="1721100"/>
        </a:xfrm>
        <a:prstGeom prst="rect">
          <a:avLst/>
        </a:prstGeom>
        <a:solidFill>
          <a:schemeClr val="bg1">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solidFill>
                <a:srgbClr val="000000"/>
              </a:solidFill>
            </a:rPr>
            <a:t>All of the same problems described above!</a:t>
          </a:r>
          <a:endParaRPr lang="en-US" sz="2900" kern="1200" dirty="0">
            <a:solidFill>
              <a:srgbClr val="000000"/>
            </a:solidFill>
          </a:endParaRPr>
        </a:p>
      </dsp:txBody>
      <dsp:txXfrm>
        <a:off x="1578410" y="2025233"/>
        <a:ext cx="2868500" cy="17211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4693A-E49F-437F-A1FD-BCBABD1AC23C}">
      <dsp:nvSpPr>
        <dsp:cNvPr id="0" name=""/>
        <dsp:cNvSpPr/>
      </dsp:nvSpPr>
      <dsp:spPr>
        <a:xfrm>
          <a:off x="0" y="729153"/>
          <a:ext cx="937812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36098B-52BA-479F-BCD9-6845929EBDC3}">
      <dsp:nvSpPr>
        <dsp:cNvPr id="0" name=""/>
        <dsp:cNvSpPr/>
      </dsp:nvSpPr>
      <dsp:spPr>
        <a:xfrm>
          <a:off x="468906" y="478233"/>
          <a:ext cx="6564685"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129" tIns="0" rIns="248129" bIns="0" numCol="1" spcCol="1270" anchor="ctr" anchorCtr="0">
          <a:noAutofit/>
        </a:bodyPr>
        <a:lstStyle/>
        <a:p>
          <a:pPr lvl="0" algn="l" defTabSz="755650">
            <a:lnSpc>
              <a:spcPct val="90000"/>
            </a:lnSpc>
            <a:spcBef>
              <a:spcPct val="0"/>
            </a:spcBef>
            <a:spcAft>
              <a:spcPct val="35000"/>
            </a:spcAft>
          </a:pPr>
          <a:r>
            <a:rPr lang="en-US" sz="1700" kern="1200" dirty="0" smtClean="0"/>
            <a:t>Ex Parte Medicaid Renewals</a:t>
          </a:r>
          <a:endParaRPr lang="en-US" sz="1700" kern="1200" dirty="0"/>
        </a:p>
      </dsp:txBody>
      <dsp:txXfrm>
        <a:off x="493404" y="502731"/>
        <a:ext cx="6515689" cy="452844"/>
      </dsp:txXfrm>
    </dsp:sp>
    <dsp:sp modelId="{F83557FD-47AB-46C9-86C0-3AF5669C9038}">
      <dsp:nvSpPr>
        <dsp:cNvPr id="0" name=""/>
        <dsp:cNvSpPr/>
      </dsp:nvSpPr>
      <dsp:spPr>
        <a:xfrm>
          <a:off x="0" y="1500273"/>
          <a:ext cx="937812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D6CD12-E592-4DA5-845A-818991C17E36}">
      <dsp:nvSpPr>
        <dsp:cNvPr id="0" name=""/>
        <dsp:cNvSpPr/>
      </dsp:nvSpPr>
      <dsp:spPr>
        <a:xfrm>
          <a:off x="468906" y="1249353"/>
          <a:ext cx="6564685"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129" tIns="0" rIns="248129" bIns="0" numCol="1" spcCol="1270" anchor="ctr" anchorCtr="0">
          <a:noAutofit/>
        </a:bodyPr>
        <a:lstStyle/>
        <a:p>
          <a:pPr lvl="0" algn="l" defTabSz="755650">
            <a:lnSpc>
              <a:spcPct val="90000"/>
            </a:lnSpc>
            <a:spcBef>
              <a:spcPct val="0"/>
            </a:spcBef>
            <a:spcAft>
              <a:spcPct val="35000"/>
            </a:spcAft>
          </a:pPr>
          <a:r>
            <a:rPr lang="en-US" sz="1700" kern="1200" dirty="0" smtClean="0"/>
            <a:t>Re-opening SNAP cases with late verifications</a:t>
          </a:r>
          <a:endParaRPr lang="en-US" sz="1700" kern="1200" dirty="0"/>
        </a:p>
      </dsp:txBody>
      <dsp:txXfrm>
        <a:off x="493404" y="1273851"/>
        <a:ext cx="6515689" cy="452844"/>
      </dsp:txXfrm>
    </dsp:sp>
    <dsp:sp modelId="{CDCC5BD6-AB55-494F-8660-475AB95AF7DC}">
      <dsp:nvSpPr>
        <dsp:cNvPr id="0" name=""/>
        <dsp:cNvSpPr/>
      </dsp:nvSpPr>
      <dsp:spPr>
        <a:xfrm>
          <a:off x="0" y="2271393"/>
          <a:ext cx="937812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A06894-B556-4083-A71B-3559CE98A944}">
      <dsp:nvSpPr>
        <dsp:cNvPr id="0" name=""/>
        <dsp:cNvSpPr/>
      </dsp:nvSpPr>
      <dsp:spPr>
        <a:xfrm>
          <a:off x="468906" y="2020473"/>
          <a:ext cx="6564685"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129" tIns="0" rIns="248129" bIns="0" numCol="1" spcCol="1270" anchor="ctr" anchorCtr="0">
          <a:noAutofit/>
        </a:bodyPr>
        <a:lstStyle/>
        <a:p>
          <a:pPr lvl="0" algn="l" defTabSz="755650">
            <a:lnSpc>
              <a:spcPct val="90000"/>
            </a:lnSpc>
            <a:spcBef>
              <a:spcPct val="0"/>
            </a:spcBef>
            <a:spcAft>
              <a:spcPct val="35000"/>
            </a:spcAft>
          </a:pPr>
          <a:r>
            <a:rPr lang="en-US" sz="1700" kern="1200" dirty="0" smtClean="0"/>
            <a:t>12 month eligibility for postpartum mothers</a:t>
          </a:r>
          <a:endParaRPr lang="en-US" sz="1700" kern="1200" dirty="0"/>
        </a:p>
      </dsp:txBody>
      <dsp:txXfrm>
        <a:off x="493404" y="2044971"/>
        <a:ext cx="6515689" cy="452844"/>
      </dsp:txXfrm>
    </dsp:sp>
    <dsp:sp modelId="{68E082F3-73F4-45A6-894D-11513C0FEC4C}">
      <dsp:nvSpPr>
        <dsp:cNvPr id="0" name=""/>
        <dsp:cNvSpPr/>
      </dsp:nvSpPr>
      <dsp:spPr>
        <a:xfrm>
          <a:off x="0" y="3042513"/>
          <a:ext cx="9378122"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9F4CFE-AA3A-4F95-9AFD-B3F3B97A7177}">
      <dsp:nvSpPr>
        <dsp:cNvPr id="0" name=""/>
        <dsp:cNvSpPr/>
      </dsp:nvSpPr>
      <dsp:spPr>
        <a:xfrm>
          <a:off x="468906" y="2791593"/>
          <a:ext cx="6564685"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129" tIns="0" rIns="248129" bIns="0" numCol="1" spcCol="1270" anchor="ctr" anchorCtr="0">
          <a:noAutofit/>
        </a:bodyPr>
        <a:lstStyle/>
        <a:p>
          <a:pPr lvl="0" algn="l" defTabSz="755650">
            <a:lnSpc>
              <a:spcPct val="90000"/>
            </a:lnSpc>
            <a:spcBef>
              <a:spcPct val="0"/>
            </a:spcBef>
            <a:spcAft>
              <a:spcPct val="35000"/>
            </a:spcAft>
          </a:pPr>
          <a:r>
            <a:rPr lang="en-US" sz="1700" b="0" i="0" kern="1200" dirty="0" smtClean="0"/>
            <a:t>SNAP Elderly and/or Disabled Simplified Redetermination Project</a:t>
          </a:r>
          <a:endParaRPr lang="en-US" sz="1700" kern="1200" dirty="0"/>
        </a:p>
      </dsp:txBody>
      <dsp:txXfrm>
        <a:off x="493404" y="2816091"/>
        <a:ext cx="6515689" cy="45284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85158-FECE-4825-968A-2AB434C2A68F}">
      <dsp:nvSpPr>
        <dsp:cNvPr id="0" name=""/>
        <dsp:cNvSpPr/>
      </dsp:nvSpPr>
      <dsp:spPr>
        <a:xfrm>
          <a:off x="3385" y="216663"/>
          <a:ext cx="3301262" cy="64539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Educate Clients</a:t>
          </a:r>
          <a:endParaRPr lang="en-US" sz="1700" b="1" kern="1200" dirty="0"/>
        </a:p>
      </dsp:txBody>
      <dsp:txXfrm>
        <a:off x="3385" y="216663"/>
        <a:ext cx="3301262" cy="645394"/>
      </dsp:txXfrm>
    </dsp:sp>
    <dsp:sp modelId="{E903D4B4-EF71-4E4D-9BD5-0AE9001A3971}">
      <dsp:nvSpPr>
        <dsp:cNvPr id="0" name=""/>
        <dsp:cNvSpPr/>
      </dsp:nvSpPr>
      <dsp:spPr>
        <a:xfrm>
          <a:off x="3385" y="862058"/>
          <a:ext cx="3301262" cy="2799900"/>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Calendar certification dates for SNAP and Cash</a:t>
          </a:r>
        </a:p>
        <a:p>
          <a:pPr marL="171450" lvl="1" indent="-171450" algn="l" defTabSz="755650">
            <a:lnSpc>
              <a:spcPct val="90000"/>
            </a:lnSpc>
            <a:spcBef>
              <a:spcPct val="0"/>
            </a:spcBef>
            <a:spcAft>
              <a:spcPct val="15000"/>
            </a:spcAft>
            <a:buChar char="••"/>
          </a:pPr>
          <a:r>
            <a:rPr lang="en-US" sz="1700" kern="1200" dirty="0" smtClean="0"/>
            <a:t>Calendar expected redetermination date for Medical</a:t>
          </a:r>
        </a:p>
        <a:p>
          <a:pPr marL="171450" lvl="1" indent="-171450" algn="l" defTabSz="755650">
            <a:lnSpc>
              <a:spcPct val="90000"/>
            </a:lnSpc>
            <a:spcBef>
              <a:spcPct val="0"/>
            </a:spcBef>
            <a:spcAft>
              <a:spcPct val="15000"/>
            </a:spcAft>
            <a:buChar char="••"/>
          </a:pPr>
          <a:r>
            <a:rPr lang="en-US" sz="1700" kern="1200" dirty="0" smtClean="0"/>
            <a:t>Explain what to expect and what client is responsible for at each redetermination</a:t>
          </a:r>
        </a:p>
        <a:p>
          <a:pPr marL="171450" lvl="1" indent="-171450" algn="l" defTabSz="755650">
            <a:lnSpc>
              <a:spcPct val="90000"/>
            </a:lnSpc>
            <a:spcBef>
              <a:spcPct val="0"/>
            </a:spcBef>
            <a:spcAft>
              <a:spcPct val="15000"/>
            </a:spcAft>
            <a:buChar char="••"/>
          </a:pPr>
          <a:r>
            <a:rPr lang="en-US" sz="1700" kern="1200" dirty="0" smtClean="0"/>
            <a:t>Remind client to always open and read mail from IDHS</a:t>
          </a:r>
        </a:p>
      </dsp:txBody>
      <dsp:txXfrm>
        <a:off x="3385" y="862058"/>
        <a:ext cx="3301262" cy="2799900"/>
      </dsp:txXfrm>
    </dsp:sp>
    <dsp:sp modelId="{41FF224A-39DB-4B1E-B55B-3FADF764AB94}">
      <dsp:nvSpPr>
        <dsp:cNvPr id="0" name=""/>
        <dsp:cNvSpPr/>
      </dsp:nvSpPr>
      <dsp:spPr>
        <a:xfrm>
          <a:off x="3766825" y="216663"/>
          <a:ext cx="3301262" cy="64539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Help Submit Mid-Point and Redeterminations</a:t>
          </a:r>
        </a:p>
      </dsp:txBody>
      <dsp:txXfrm>
        <a:off x="3766825" y="216663"/>
        <a:ext cx="3301262" cy="645394"/>
      </dsp:txXfrm>
    </dsp:sp>
    <dsp:sp modelId="{477176F3-1702-4606-83DA-99A2A6EE14E4}">
      <dsp:nvSpPr>
        <dsp:cNvPr id="0" name=""/>
        <dsp:cNvSpPr/>
      </dsp:nvSpPr>
      <dsp:spPr>
        <a:xfrm>
          <a:off x="3766825" y="862058"/>
          <a:ext cx="3301262" cy="2799900"/>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Help client check Manage My Case regularly to see notices</a:t>
          </a:r>
        </a:p>
        <a:p>
          <a:pPr marL="171450" lvl="1" indent="-171450" algn="l" defTabSz="755650">
            <a:lnSpc>
              <a:spcPct val="90000"/>
            </a:lnSpc>
            <a:spcBef>
              <a:spcPct val="0"/>
            </a:spcBef>
            <a:spcAft>
              <a:spcPct val="15000"/>
            </a:spcAft>
            <a:buChar char="••"/>
          </a:pPr>
          <a:r>
            <a:rPr lang="en-US" sz="1700" kern="1200" dirty="0" smtClean="0"/>
            <a:t>Help client sign up for text alerts</a:t>
          </a:r>
        </a:p>
        <a:p>
          <a:pPr marL="171450" lvl="1" indent="-171450" algn="l" defTabSz="755650">
            <a:lnSpc>
              <a:spcPct val="90000"/>
            </a:lnSpc>
            <a:spcBef>
              <a:spcPct val="0"/>
            </a:spcBef>
            <a:spcAft>
              <a:spcPct val="15000"/>
            </a:spcAft>
            <a:buChar char="••"/>
          </a:pPr>
          <a:r>
            <a:rPr lang="en-US" sz="1700" kern="1200" dirty="0" smtClean="0"/>
            <a:t>Help them complete and submit forms before deadlines</a:t>
          </a:r>
        </a:p>
        <a:p>
          <a:pPr marL="171450" lvl="1" indent="-171450" algn="l" defTabSz="755650">
            <a:lnSpc>
              <a:spcPct val="90000"/>
            </a:lnSpc>
            <a:spcBef>
              <a:spcPct val="0"/>
            </a:spcBef>
            <a:spcAft>
              <a:spcPct val="15000"/>
            </a:spcAft>
            <a:buChar char="••"/>
          </a:pPr>
          <a:r>
            <a:rPr lang="en-US" sz="1700" kern="1200" dirty="0" smtClean="0"/>
            <a:t>If you think there should have been a redetermination, but you never received a form, file a new application.</a:t>
          </a:r>
        </a:p>
      </dsp:txBody>
      <dsp:txXfrm>
        <a:off x="3766825" y="862058"/>
        <a:ext cx="3301262" cy="2799900"/>
      </dsp:txXfrm>
    </dsp:sp>
    <dsp:sp modelId="{47822C01-BD3C-4499-8A15-AC44B894E543}">
      <dsp:nvSpPr>
        <dsp:cNvPr id="0" name=""/>
        <dsp:cNvSpPr/>
      </dsp:nvSpPr>
      <dsp:spPr>
        <a:xfrm>
          <a:off x="7530265" y="216663"/>
          <a:ext cx="3301262" cy="64539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Same as Above</a:t>
          </a:r>
        </a:p>
      </dsp:txBody>
      <dsp:txXfrm>
        <a:off x="7530265" y="216663"/>
        <a:ext cx="3301262" cy="645394"/>
      </dsp:txXfrm>
    </dsp:sp>
    <dsp:sp modelId="{A2285E45-8C3A-478D-895E-D0F2E1631B00}">
      <dsp:nvSpPr>
        <dsp:cNvPr id="0" name=""/>
        <dsp:cNvSpPr/>
      </dsp:nvSpPr>
      <dsp:spPr>
        <a:xfrm>
          <a:off x="7530265" y="862058"/>
          <a:ext cx="3301262" cy="2799900"/>
        </a:xfrm>
        <a:prstGeom prst="rect">
          <a:avLst/>
        </a:prstGeom>
        <a:solidFill>
          <a:schemeClr val="accent1">
            <a:alpha val="90000"/>
            <a:tint val="40000"/>
            <a:hueOff val="0"/>
            <a:satOff val="0"/>
            <a:lumOff val="0"/>
            <a:alphaOff val="0"/>
          </a:scheme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Clients may experience all of the obstacles we’ve already discussed above, and may need the same kinds of supports every time they have a redetermination due</a:t>
          </a:r>
        </a:p>
        <a:p>
          <a:pPr marL="171450" lvl="1" indent="-171450" algn="l" defTabSz="755650">
            <a:lnSpc>
              <a:spcPct val="90000"/>
            </a:lnSpc>
            <a:spcBef>
              <a:spcPct val="0"/>
            </a:spcBef>
            <a:spcAft>
              <a:spcPct val="15000"/>
            </a:spcAft>
            <a:buChar char="••"/>
          </a:pPr>
          <a:endParaRPr lang="en-US" sz="1700" kern="1200" dirty="0" smtClean="0"/>
        </a:p>
      </dsp:txBody>
      <dsp:txXfrm>
        <a:off x="7530265" y="862058"/>
        <a:ext cx="3301262" cy="2799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11C7D-383B-4C6F-A912-7F0F819AC9E8}">
      <dsp:nvSpPr>
        <dsp:cNvPr id="0" name=""/>
        <dsp:cNvSpPr/>
      </dsp:nvSpPr>
      <dsp:spPr>
        <a:xfrm>
          <a:off x="-3972933" y="-609938"/>
          <a:ext cx="4734634" cy="4734634"/>
        </a:xfrm>
        <a:prstGeom prst="blockArc">
          <a:avLst>
            <a:gd name="adj1" fmla="val 18900000"/>
            <a:gd name="adj2" fmla="val 2700000"/>
            <a:gd name="adj3" fmla="val 45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ADFFED-396F-49B0-ACAB-CA42EC2391AE}">
      <dsp:nvSpPr>
        <dsp:cNvPr id="0" name=""/>
        <dsp:cNvSpPr/>
      </dsp:nvSpPr>
      <dsp:spPr>
        <a:xfrm>
          <a:off x="399159" y="270214"/>
          <a:ext cx="4719121" cy="54071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9189"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Learning Costs</a:t>
          </a:r>
          <a:endParaRPr lang="en-US" sz="2400" kern="1200" dirty="0"/>
        </a:p>
      </dsp:txBody>
      <dsp:txXfrm>
        <a:off x="399159" y="270214"/>
        <a:ext cx="4719121" cy="540710"/>
      </dsp:txXfrm>
    </dsp:sp>
    <dsp:sp modelId="{CEEBF798-67E5-4F44-8B00-365936864ACF}">
      <dsp:nvSpPr>
        <dsp:cNvPr id="0" name=""/>
        <dsp:cNvSpPr/>
      </dsp:nvSpPr>
      <dsp:spPr>
        <a:xfrm>
          <a:off x="61215" y="202625"/>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9E4D6D-2DE5-47BF-BB27-62AADB5F65CB}">
      <dsp:nvSpPr>
        <dsp:cNvPr id="0" name=""/>
        <dsp:cNvSpPr/>
      </dsp:nvSpPr>
      <dsp:spPr>
        <a:xfrm>
          <a:off x="709161" y="1081420"/>
          <a:ext cx="4409120" cy="54071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9189"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Psychological Costs </a:t>
          </a:r>
          <a:endParaRPr lang="en-US" sz="2400" kern="1200" dirty="0"/>
        </a:p>
      </dsp:txBody>
      <dsp:txXfrm>
        <a:off x="709161" y="1081420"/>
        <a:ext cx="4409120" cy="540710"/>
      </dsp:txXfrm>
    </dsp:sp>
    <dsp:sp modelId="{91CAE61D-14C9-4F8E-84DB-CF6C7A56BD70}">
      <dsp:nvSpPr>
        <dsp:cNvPr id="0" name=""/>
        <dsp:cNvSpPr/>
      </dsp:nvSpPr>
      <dsp:spPr>
        <a:xfrm>
          <a:off x="371217" y="1013831"/>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BFAB82-AE32-4259-A732-87B28DCF4A7D}">
      <dsp:nvSpPr>
        <dsp:cNvPr id="0" name=""/>
        <dsp:cNvSpPr/>
      </dsp:nvSpPr>
      <dsp:spPr>
        <a:xfrm>
          <a:off x="709161" y="1892626"/>
          <a:ext cx="4409120" cy="5407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9189"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Compliance Costs</a:t>
          </a:r>
          <a:endParaRPr lang="en-US" sz="3200" kern="1200" dirty="0"/>
        </a:p>
      </dsp:txBody>
      <dsp:txXfrm>
        <a:off x="709161" y="1892626"/>
        <a:ext cx="4409120" cy="540710"/>
      </dsp:txXfrm>
    </dsp:sp>
    <dsp:sp modelId="{904C9B98-9476-41AD-8674-026F035682AD}">
      <dsp:nvSpPr>
        <dsp:cNvPr id="0" name=""/>
        <dsp:cNvSpPr/>
      </dsp:nvSpPr>
      <dsp:spPr>
        <a:xfrm>
          <a:off x="371217" y="1825038"/>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F8CB2E-4696-45C5-838D-3973C1116C1B}">
      <dsp:nvSpPr>
        <dsp:cNvPr id="0" name=""/>
        <dsp:cNvSpPr/>
      </dsp:nvSpPr>
      <dsp:spPr>
        <a:xfrm>
          <a:off x="399159" y="2703833"/>
          <a:ext cx="4719121" cy="54071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9189"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Redemption Costs </a:t>
          </a:r>
          <a:endParaRPr lang="en-US" sz="2400" kern="1200" dirty="0"/>
        </a:p>
      </dsp:txBody>
      <dsp:txXfrm>
        <a:off x="399159" y="2703833"/>
        <a:ext cx="4719121" cy="540710"/>
      </dsp:txXfrm>
    </dsp:sp>
    <dsp:sp modelId="{539395D8-A502-4814-8D25-AA0B85BB11B4}">
      <dsp:nvSpPr>
        <dsp:cNvPr id="0" name=""/>
        <dsp:cNvSpPr/>
      </dsp:nvSpPr>
      <dsp:spPr>
        <a:xfrm>
          <a:off x="61215" y="2636244"/>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11C7D-383B-4C6F-A912-7F0F819AC9E8}">
      <dsp:nvSpPr>
        <dsp:cNvPr id="0" name=""/>
        <dsp:cNvSpPr/>
      </dsp:nvSpPr>
      <dsp:spPr>
        <a:xfrm>
          <a:off x="-3972933" y="-609938"/>
          <a:ext cx="4734634" cy="4734634"/>
        </a:xfrm>
        <a:prstGeom prst="blockArc">
          <a:avLst>
            <a:gd name="adj1" fmla="val 18900000"/>
            <a:gd name="adj2" fmla="val 2700000"/>
            <a:gd name="adj3" fmla="val 45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ADFFED-396F-49B0-ACAB-CA42EC2391AE}">
      <dsp:nvSpPr>
        <dsp:cNvPr id="0" name=""/>
        <dsp:cNvSpPr/>
      </dsp:nvSpPr>
      <dsp:spPr>
        <a:xfrm>
          <a:off x="399159" y="270214"/>
          <a:ext cx="4719121" cy="54071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9189"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Learning Costs</a:t>
          </a:r>
          <a:endParaRPr lang="en-US" sz="2400" kern="1200" dirty="0"/>
        </a:p>
      </dsp:txBody>
      <dsp:txXfrm>
        <a:off x="399159" y="270214"/>
        <a:ext cx="4719121" cy="540710"/>
      </dsp:txXfrm>
    </dsp:sp>
    <dsp:sp modelId="{CEEBF798-67E5-4F44-8B00-365936864ACF}">
      <dsp:nvSpPr>
        <dsp:cNvPr id="0" name=""/>
        <dsp:cNvSpPr/>
      </dsp:nvSpPr>
      <dsp:spPr>
        <a:xfrm>
          <a:off x="61215" y="202625"/>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9E4D6D-2DE5-47BF-BB27-62AADB5F65CB}">
      <dsp:nvSpPr>
        <dsp:cNvPr id="0" name=""/>
        <dsp:cNvSpPr/>
      </dsp:nvSpPr>
      <dsp:spPr>
        <a:xfrm>
          <a:off x="709161" y="1081420"/>
          <a:ext cx="4409120" cy="54071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9189"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Psychological Costs </a:t>
          </a:r>
          <a:endParaRPr lang="en-US" sz="2400" kern="1200" dirty="0"/>
        </a:p>
      </dsp:txBody>
      <dsp:txXfrm>
        <a:off x="709161" y="1081420"/>
        <a:ext cx="4409120" cy="540710"/>
      </dsp:txXfrm>
    </dsp:sp>
    <dsp:sp modelId="{91CAE61D-14C9-4F8E-84DB-CF6C7A56BD70}">
      <dsp:nvSpPr>
        <dsp:cNvPr id="0" name=""/>
        <dsp:cNvSpPr/>
      </dsp:nvSpPr>
      <dsp:spPr>
        <a:xfrm>
          <a:off x="371217" y="1013831"/>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BFAB82-AE32-4259-A732-87B28DCF4A7D}">
      <dsp:nvSpPr>
        <dsp:cNvPr id="0" name=""/>
        <dsp:cNvSpPr/>
      </dsp:nvSpPr>
      <dsp:spPr>
        <a:xfrm>
          <a:off x="709161" y="1892626"/>
          <a:ext cx="4409120" cy="540710"/>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29189" tIns="60960" rIns="60960" bIns="60960" numCol="1" spcCol="1270" anchor="ctr" anchorCtr="0">
          <a:noAutofit/>
        </a:bodyPr>
        <a:lstStyle/>
        <a:p>
          <a:pPr lvl="0" algn="l" defTabSz="1066800">
            <a:lnSpc>
              <a:spcPct val="90000"/>
            </a:lnSpc>
            <a:spcBef>
              <a:spcPct val="0"/>
            </a:spcBef>
            <a:spcAft>
              <a:spcPct val="35000"/>
            </a:spcAft>
          </a:pPr>
          <a:r>
            <a:rPr lang="en-US" sz="2400" b="1" kern="1200" dirty="0" smtClean="0"/>
            <a:t>Compliance Costs</a:t>
          </a:r>
          <a:endParaRPr lang="en-US" sz="2400" kern="1200" dirty="0"/>
        </a:p>
      </dsp:txBody>
      <dsp:txXfrm>
        <a:off x="709161" y="1892626"/>
        <a:ext cx="4409120" cy="540710"/>
      </dsp:txXfrm>
    </dsp:sp>
    <dsp:sp modelId="{904C9B98-9476-41AD-8674-026F035682AD}">
      <dsp:nvSpPr>
        <dsp:cNvPr id="0" name=""/>
        <dsp:cNvSpPr/>
      </dsp:nvSpPr>
      <dsp:spPr>
        <a:xfrm>
          <a:off x="371217" y="1825038"/>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F8CB2E-4696-45C5-838D-3973C1116C1B}">
      <dsp:nvSpPr>
        <dsp:cNvPr id="0" name=""/>
        <dsp:cNvSpPr/>
      </dsp:nvSpPr>
      <dsp:spPr>
        <a:xfrm>
          <a:off x="399159" y="2703833"/>
          <a:ext cx="4719121" cy="5407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9189" tIns="81280" rIns="81280" bIns="81280" numCol="1" spcCol="1270" anchor="ctr" anchorCtr="0">
          <a:noAutofit/>
        </a:bodyPr>
        <a:lstStyle/>
        <a:p>
          <a:pPr lvl="0" algn="l" defTabSz="1422400">
            <a:lnSpc>
              <a:spcPct val="90000"/>
            </a:lnSpc>
            <a:spcBef>
              <a:spcPct val="0"/>
            </a:spcBef>
            <a:spcAft>
              <a:spcPct val="35000"/>
            </a:spcAft>
          </a:pPr>
          <a:r>
            <a:rPr lang="en-US" sz="3200" b="1" kern="1200" dirty="0" smtClean="0"/>
            <a:t>Redemption Costs </a:t>
          </a:r>
          <a:endParaRPr lang="en-US" sz="3200" kern="1200" dirty="0"/>
        </a:p>
      </dsp:txBody>
      <dsp:txXfrm>
        <a:off x="399159" y="2703833"/>
        <a:ext cx="4719121" cy="540710"/>
      </dsp:txXfrm>
    </dsp:sp>
    <dsp:sp modelId="{539395D8-A502-4814-8D25-AA0B85BB11B4}">
      <dsp:nvSpPr>
        <dsp:cNvPr id="0" name=""/>
        <dsp:cNvSpPr/>
      </dsp:nvSpPr>
      <dsp:spPr>
        <a:xfrm>
          <a:off x="61215" y="2636244"/>
          <a:ext cx="675887" cy="67588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5C550-BA7B-462F-B51A-F0F36F995B25}">
      <dsp:nvSpPr>
        <dsp:cNvPr id="0" name=""/>
        <dsp:cNvSpPr/>
      </dsp:nvSpPr>
      <dsp:spPr>
        <a:xfrm>
          <a:off x="0" y="1188"/>
          <a:ext cx="5517961" cy="945493"/>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Agency publicizes and communications information about benefits, rights and procedural requirements</a:t>
          </a:r>
          <a:endParaRPr lang="en-US" sz="2000" kern="1200" dirty="0">
            <a:solidFill>
              <a:schemeClr val="tx1"/>
            </a:solidFill>
          </a:endParaRPr>
        </a:p>
      </dsp:txBody>
      <dsp:txXfrm>
        <a:off x="46155" y="47343"/>
        <a:ext cx="5425651" cy="853183"/>
      </dsp:txXfrm>
    </dsp:sp>
    <dsp:sp modelId="{3EB57BA9-6C17-4A11-8CC5-773A218EC04D}">
      <dsp:nvSpPr>
        <dsp:cNvPr id="0" name=""/>
        <dsp:cNvSpPr/>
      </dsp:nvSpPr>
      <dsp:spPr>
        <a:xfrm>
          <a:off x="0" y="954658"/>
          <a:ext cx="5517961" cy="430636"/>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Application process</a:t>
          </a:r>
        </a:p>
      </dsp:txBody>
      <dsp:txXfrm>
        <a:off x="21022" y="975680"/>
        <a:ext cx="5475917" cy="388592"/>
      </dsp:txXfrm>
    </dsp:sp>
    <dsp:sp modelId="{674E76BC-BAE6-4878-BEED-EEEDC09F3615}">
      <dsp:nvSpPr>
        <dsp:cNvPr id="0" name=""/>
        <dsp:cNvSpPr/>
      </dsp:nvSpPr>
      <dsp:spPr>
        <a:xfrm>
          <a:off x="0" y="1393272"/>
          <a:ext cx="5517961" cy="792894"/>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Eligibility Determination Process (including Interviews and Verifications)</a:t>
          </a:r>
        </a:p>
      </dsp:txBody>
      <dsp:txXfrm>
        <a:off x="38706" y="1431978"/>
        <a:ext cx="5440549" cy="715482"/>
      </dsp:txXfrm>
    </dsp:sp>
    <dsp:sp modelId="{338EB443-01DB-455D-BE32-BF6E7298619C}">
      <dsp:nvSpPr>
        <dsp:cNvPr id="0" name=""/>
        <dsp:cNvSpPr/>
      </dsp:nvSpPr>
      <dsp:spPr>
        <a:xfrm>
          <a:off x="0" y="2195755"/>
          <a:ext cx="5517961" cy="831264"/>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Notices (Verification Checklists, Notices of Approvals, Denials, and Changes)</a:t>
          </a:r>
        </a:p>
      </dsp:txBody>
      <dsp:txXfrm>
        <a:off x="40579" y="2236334"/>
        <a:ext cx="5436803" cy="750106"/>
      </dsp:txXfrm>
    </dsp:sp>
    <dsp:sp modelId="{0BC5C737-E48A-439B-81E0-5C18F0DD5E13}">
      <dsp:nvSpPr>
        <dsp:cNvPr id="0" name=""/>
        <dsp:cNvSpPr/>
      </dsp:nvSpPr>
      <dsp:spPr>
        <a:xfrm>
          <a:off x="0" y="3031480"/>
          <a:ext cx="5517961" cy="668471"/>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Steps Recipients Must Take to Use Benefits</a:t>
          </a:r>
        </a:p>
      </dsp:txBody>
      <dsp:txXfrm>
        <a:off x="32632" y="3064112"/>
        <a:ext cx="5452697" cy="603207"/>
      </dsp:txXfrm>
    </dsp:sp>
    <dsp:sp modelId="{3A394EA2-D5DA-4294-B547-E55586F968C2}">
      <dsp:nvSpPr>
        <dsp:cNvPr id="0" name=""/>
        <dsp:cNvSpPr/>
      </dsp:nvSpPr>
      <dsp:spPr>
        <a:xfrm>
          <a:off x="0" y="3709835"/>
          <a:ext cx="5517961" cy="668471"/>
        </a:xfrm>
        <a:prstGeom prst="roundRect">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Steps Recipients Must Take to Keep Benefits</a:t>
          </a:r>
        </a:p>
      </dsp:txBody>
      <dsp:txXfrm>
        <a:off x="32632" y="3742467"/>
        <a:ext cx="5452697" cy="6032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70A51-4E83-4CEC-B6BB-9CF6A6282C2E}">
      <dsp:nvSpPr>
        <dsp:cNvPr id="0" name=""/>
        <dsp:cNvSpPr/>
      </dsp:nvSpPr>
      <dsp:spPr>
        <a:xfrm>
          <a:off x="0" y="26"/>
          <a:ext cx="3353099" cy="607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Federal Statutes</a:t>
          </a:r>
          <a:endParaRPr lang="en-US" sz="2000" kern="1200" dirty="0"/>
        </a:p>
      </dsp:txBody>
      <dsp:txXfrm>
        <a:off x="29643" y="29669"/>
        <a:ext cx="3293813" cy="547945"/>
      </dsp:txXfrm>
    </dsp:sp>
    <dsp:sp modelId="{AB420AEB-1950-4610-B5C5-56C2C81FC49F}">
      <dsp:nvSpPr>
        <dsp:cNvPr id="0" name=""/>
        <dsp:cNvSpPr/>
      </dsp:nvSpPr>
      <dsp:spPr>
        <a:xfrm>
          <a:off x="0" y="618001"/>
          <a:ext cx="3353099" cy="607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Federal Regulations &amp; Policies</a:t>
          </a:r>
          <a:endParaRPr lang="en-US" sz="2000" kern="1200" dirty="0"/>
        </a:p>
      </dsp:txBody>
      <dsp:txXfrm>
        <a:off x="29643" y="647644"/>
        <a:ext cx="3293813" cy="547945"/>
      </dsp:txXfrm>
    </dsp:sp>
    <dsp:sp modelId="{EED1BDB4-D3EB-42A2-8BAA-00395A39B9D3}">
      <dsp:nvSpPr>
        <dsp:cNvPr id="0" name=""/>
        <dsp:cNvSpPr/>
      </dsp:nvSpPr>
      <dsp:spPr>
        <a:xfrm>
          <a:off x="0" y="1235977"/>
          <a:ext cx="3353099" cy="607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State Statutes</a:t>
          </a:r>
          <a:endParaRPr lang="en-US" sz="2000" kern="1200" dirty="0"/>
        </a:p>
      </dsp:txBody>
      <dsp:txXfrm>
        <a:off x="29643" y="1265620"/>
        <a:ext cx="3293813" cy="547945"/>
      </dsp:txXfrm>
    </dsp:sp>
    <dsp:sp modelId="{13579B63-10EB-4C82-A0A5-B3793222FF0F}">
      <dsp:nvSpPr>
        <dsp:cNvPr id="0" name=""/>
        <dsp:cNvSpPr/>
      </dsp:nvSpPr>
      <dsp:spPr>
        <a:xfrm>
          <a:off x="0" y="1853952"/>
          <a:ext cx="3353099" cy="607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State Regulations &amp; Policies</a:t>
          </a:r>
          <a:endParaRPr lang="en-US" sz="2000" kern="1200" dirty="0"/>
        </a:p>
      </dsp:txBody>
      <dsp:txXfrm>
        <a:off x="29643" y="1883595"/>
        <a:ext cx="3293813" cy="547945"/>
      </dsp:txXfrm>
    </dsp:sp>
    <dsp:sp modelId="{427620D0-648E-4F77-97DE-DD6D069C2F47}">
      <dsp:nvSpPr>
        <dsp:cNvPr id="0" name=""/>
        <dsp:cNvSpPr/>
      </dsp:nvSpPr>
      <dsp:spPr>
        <a:xfrm>
          <a:off x="0" y="2471928"/>
          <a:ext cx="3353099" cy="607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State Administration</a:t>
          </a:r>
          <a:endParaRPr lang="en-US" sz="2000" kern="1200" dirty="0"/>
        </a:p>
      </dsp:txBody>
      <dsp:txXfrm>
        <a:off x="29643" y="2501571"/>
        <a:ext cx="3293813" cy="547945"/>
      </dsp:txXfrm>
    </dsp:sp>
    <dsp:sp modelId="{522EE3EC-E9C5-4813-ADCE-F84763DB7846}">
      <dsp:nvSpPr>
        <dsp:cNvPr id="0" name=""/>
        <dsp:cNvSpPr/>
      </dsp:nvSpPr>
      <dsp:spPr>
        <a:xfrm>
          <a:off x="0" y="3089903"/>
          <a:ext cx="3353099" cy="607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DHS Office Procedures</a:t>
          </a:r>
          <a:endParaRPr lang="en-US" sz="2000" kern="1200" dirty="0"/>
        </a:p>
      </dsp:txBody>
      <dsp:txXfrm>
        <a:off x="29643" y="3119546"/>
        <a:ext cx="3293813" cy="547945"/>
      </dsp:txXfrm>
    </dsp:sp>
    <dsp:sp modelId="{098099F6-F52E-4058-AD31-2896E1948D38}">
      <dsp:nvSpPr>
        <dsp:cNvPr id="0" name=""/>
        <dsp:cNvSpPr/>
      </dsp:nvSpPr>
      <dsp:spPr>
        <a:xfrm>
          <a:off x="0" y="3707879"/>
          <a:ext cx="3353099" cy="6072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DHS Staff</a:t>
          </a:r>
          <a:endParaRPr lang="en-US" sz="2000" kern="1200" dirty="0"/>
        </a:p>
      </dsp:txBody>
      <dsp:txXfrm>
        <a:off x="29643" y="3737522"/>
        <a:ext cx="3293813" cy="5479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3C565-6E0A-4F1D-B087-18AE172F7B8A}">
      <dsp:nvSpPr>
        <dsp:cNvPr id="0" name=""/>
        <dsp:cNvSpPr/>
      </dsp:nvSpPr>
      <dsp:spPr>
        <a:xfrm>
          <a:off x="0" y="0"/>
          <a:ext cx="1881876" cy="3251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smtClean="0"/>
            <a:t>Food Assistance</a:t>
          </a:r>
          <a:endParaRPr lang="en-US" sz="1800" kern="1200"/>
        </a:p>
      </dsp:txBody>
      <dsp:txXfrm>
        <a:off x="0" y="1300570"/>
        <a:ext cx="1881876" cy="1300570"/>
      </dsp:txXfrm>
    </dsp:sp>
    <dsp:sp modelId="{F537D592-A3A8-4D14-8C8F-6F1DC017DEFE}">
      <dsp:nvSpPr>
        <dsp:cNvPr id="0" name=""/>
        <dsp:cNvSpPr/>
      </dsp:nvSpPr>
      <dsp:spPr>
        <a:xfrm>
          <a:off x="399575" y="195085"/>
          <a:ext cx="1082724" cy="1082724"/>
        </a:xfrm>
        <a:prstGeom prst="ellipse">
          <a:avLst/>
        </a:prstGeom>
        <a:blipFill>
          <a:blip xmlns:r="http://schemas.openxmlformats.org/officeDocument/2006/relationships" r:embed="rId1"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l="-42000" r="-4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24B5F8-6D56-4E01-9286-2F4A539C18D7}">
      <dsp:nvSpPr>
        <dsp:cNvPr id="0" name=""/>
        <dsp:cNvSpPr/>
      </dsp:nvSpPr>
      <dsp:spPr>
        <a:xfrm>
          <a:off x="1938332" y="0"/>
          <a:ext cx="1881876" cy="3251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Medical Assistance</a:t>
          </a:r>
          <a:endParaRPr lang="en-US" sz="1800" kern="1200" dirty="0"/>
        </a:p>
      </dsp:txBody>
      <dsp:txXfrm>
        <a:off x="1938332" y="1300570"/>
        <a:ext cx="1881876" cy="1300570"/>
      </dsp:txXfrm>
    </dsp:sp>
    <dsp:sp modelId="{0DE84850-54E2-4BFA-B1AC-26C68468B8CA}">
      <dsp:nvSpPr>
        <dsp:cNvPr id="0" name=""/>
        <dsp:cNvSpPr/>
      </dsp:nvSpPr>
      <dsp:spPr>
        <a:xfrm>
          <a:off x="2337908" y="195085"/>
          <a:ext cx="1082724" cy="108272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358C12-2EAE-41F3-B747-E92816D007F1}">
      <dsp:nvSpPr>
        <dsp:cNvPr id="0" name=""/>
        <dsp:cNvSpPr/>
      </dsp:nvSpPr>
      <dsp:spPr>
        <a:xfrm>
          <a:off x="3876665" y="0"/>
          <a:ext cx="1881876" cy="3251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Medicare Savings Program</a:t>
          </a:r>
          <a:endParaRPr lang="en-US" sz="1800" kern="1200" dirty="0"/>
        </a:p>
      </dsp:txBody>
      <dsp:txXfrm>
        <a:off x="3876665" y="1300570"/>
        <a:ext cx="1881876" cy="1300570"/>
      </dsp:txXfrm>
    </dsp:sp>
    <dsp:sp modelId="{98E9A7E9-00BD-47B6-8755-3726813F44D8}">
      <dsp:nvSpPr>
        <dsp:cNvPr id="0" name=""/>
        <dsp:cNvSpPr/>
      </dsp:nvSpPr>
      <dsp:spPr>
        <a:xfrm>
          <a:off x="4276241" y="195085"/>
          <a:ext cx="1082724" cy="1082724"/>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2E02B4-A2B1-4D4D-845D-00CDD921FB5F}">
      <dsp:nvSpPr>
        <dsp:cNvPr id="0" name=""/>
        <dsp:cNvSpPr/>
      </dsp:nvSpPr>
      <dsp:spPr>
        <a:xfrm>
          <a:off x="5814997" y="0"/>
          <a:ext cx="1881876" cy="3251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Cash Assistance for Low-Income Families</a:t>
          </a:r>
          <a:endParaRPr lang="en-US" sz="1800" kern="1200" dirty="0"/>
        </a:p>
      </dsp:txBody>
      <dsp:txXfrm>
        <a:off x="5814997" y="1300570"/>
        <a:ext cx="1881876" cy="1300570"/>
      </dsp:txXfrm>
    </dsp:sp>
    <dsp:sp modelId="{E3A32ECE-F57E-4EFD-B29F-72CEC5A8DF2B}">
      <dsp:nvSpPr>
        <dsp:cNvPr id="0" name=""/>
        <dsp:cNvSpPr/>
      </dsp:nvSpPr>
      <dsp:spPr>
        <a:xfrm>
          <a:off x="6214573" y="195085"/>
          <a:ext cx="1082724" cy="108272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2666AB-C775-4C89-93DB-F046ADD24F1D}">
      <dsp:nvSpPr>
        <dsp:cNvPr id="0" name=""/>
        <dsp:cNvSpPr/>
      </dsp:nvSpPr>
      <dsp:spPr>
        <a:xfrm>
          <a:off x="7753330" y="0"/>
          <a:ext cx="1881876" cy="32514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Cash Assistance for Elderly and People with Disabilities</a:t>
          </a:r>
          <a:endParaRPr lang="en-US" sz="1800" kern="1200" dirty="0"/>
        </a:p>
      </dsp:txBody>
      <dsp:txXfrm>
        <a:off x="7753330" y="1300570"/>
        <a:ext cx="1881876" cy="1300570"/>
      </dsp:txXfrm>
    </dsp:sp>
    <dsp:sp modelId="{E310B6C4-368D-4E2C-B32C-D653E070E7A4}">
      <dsp:nvSpPr>
        <dsp:cNvPr id="0" name=""/>
        <dsp:cNvSpPr/>
      </dsp:nvSpPr>
      <dsp:spPr>
        <a:xfrm>
          <a:off x="8152906" y="195085"/>
          <a:ext cx="1082724" cy="108272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AC57AC-BC80-492F-AD4C-7CA11C61C979}">
      <dsp:nvSpPr>
        <dsp:cNvPr id="0" name=""/>
        <dsp:cNvSpPr/>
      </dsp:nvSpPr>
      <dsp:spPr>
        <a:xfrm>
          <a:off x="385408" y="2601140"/>
          <a:ext cx="8864390" cy="487713"/>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D012A-2369-4BE6-9B7D-B59F83EC0597}">
      <dsp:nvSpPr>
        <dsp:cNvPr id="0" name=""/>
        <dsp:cNvSpPr/>
      </dsp:nvSpPr>
      <dsp:spPr>
        <a:xfrm>
          <a:off x="181408" y="327921"/>
          <a:ext cx="4272657" cy="1335205"/>
        </a:xfrm>
        <a:prstGeom prst="rect">
          <a:avLst/>
        </a:prstGeom>
        <a:solidFill>
          <a:srgbClr val="FFFFFF"/>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4379"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Don’t know how to find publicly-available information</a:t>
          </a:r>
          <a:endParaRPr lang="en-US" sz="2000" kern="1200" dirty="0"/>
        </a:p>
      </dsp:txBody>
      <dsp:txXfrm>
        <a:off x="181408" y="327921"/>
        <a:ext cx="4272657" cy="1335205"/>
      </dsp:txXfrm>
    </dsp:sp>
    <dsp:sp modelId="{3298BF09-323E-4F05-B125-36257C0BF370}">
      <dsp:nvSpPr>
        <dsp:cNvPr id="0" name=""/>
        <dsp:cNvSpPr/>
      </dsp:nvSpPr>
      <dsp:spPr>
        <a:xfrm>
          <a:off x="3381" y="135058"/>
          <a:ext cx="934643" cy="140196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2000" r="-5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279052-E842-491A-A1F0-B35632E5E074}">
      <dsp:nvSpPr>
        <dsp:cNvPr id="0" name=""/>
        <dsp:cNvSpPr/>
      </dsp:nvSpPr>
      <dsp:spPr>
        <a:xfrm>
          <a:off x="4802648" y="327921"/>
          <a:ext cx="4272657" cy="1335205"/>
        </a:xfrm>
        <a:prstGeom prst="rect">
          <a:avLst/>
        </a:prstGeom>
        <a:solidFill>
          <a:srgbClr val="FFFFFF"/>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4379"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Don’t understand the information available</a:t>
          </a:r>
        </a:p>
      </dsp:txBody>
      <dsp:txXfrm>
        <a:off x="4802648" y="327921"/>
        <a:ext cx="4272657" cy="1335205"/>
      </dsp:txXfrm>
    </dsp:sp>
    <dsp:sp modelId="{C4EC5EBD-AC79-443D-BD6C-6176F1AB036D}">
      <dsp:nvSpPr>
        <dsp:cNvPr id="0" name=""/>
        <dsp:cNvSpPr/>
      </dsp:nvSpPr>
      <dsp:spPr>
        <a:xfrm>
          <a:off x="4624621" y="135058"/>
          <a:ext cx="934643" cy="140196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8000" r="-5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A5E139-5402-42C2-918D-2915C0BCF3DE}">
      <dsp:nvSpPr>
        <dsp:cNvPr id="0" name=""/>
        <dsp:cNvSpPr/>
      </dsp:nvSpPr>
      <dsp:spPr>
        <a:xfrm>
          <a:off x="181408" y="2008796"/>
          <a:ext cx="4272657" cy="1335205"/>
        </a:xfrm>
        <a:prstGeom prst="rect">
          <a:avLst/>
        </a:prstGeom>
        <a:solidFill>
          <a:srgbClr val="FFFFFF"/>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4379"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Don’t know that they might be eligible for additional benefits after their situation changes</a:t>
          </a:r>
        </a:p>
      </dsp:txBody>
      <dsp:txXfrm>
        <a:off x="181408" y="2008796"/>
        <a:ext cx="4272657" cy="1335205"/>
      </dsp:txXfrm>
    </dsp:sp>
    <dsp:sp modelId="{2D189468-0B15-41A4-B68C-0DC2D4F2A43F}">
      <dsp:nvSpPr>
        <dsp:cNvPr id="0" name=""/>
        <dsp:cNvSpPr/>
      </dsp:nvSpPr>
      <dsp:spPr>
        <a:xfrm>
          <a:off x="3381" y="1815933"/>
          <a:ext cx="934643" cy="140196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0" r="-7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B04811-B296-48A0-9435-11CD5FE81DB5}">
      <dsp:nvSpPr>
        <dsp:cNvPr id="0" name=""/>
        <dsp:cNvSpPr/>
      </dsp:nvSpPr>
      <dsp:spPr>
        <a:xfrm>
          <a:off x="4802648" y="2008796"/>
          <a:ext cx="4272657" cy="1335205"/>
        </a:xfrm>
        <a:prstGeom prst="rect">
          <a:avLst/>
        </a:prstGeom>
        <a:solidFill>
          <a:srgbClr val="FFFFFF"/>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04379"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Publicly available information might not include vital exceptions and special rules</a:t>
          </a:r>
        </a:p>
      </dsp:txBody>
      <dsp:txXfrm>
        <a:off x="4802648" y="2008796"/>
        <a:ext cx="4272657" cy="1335205"/>
      </dsp:txXfrm>
    </dsp:sp>
    <dsp:sp modelId="{5D4C2CAF-0D32-4421-AF72-70C92BF392A7}">
      <dsp:nvSpPr>
        <dsp:cNvPr id="0" name=""/>
        <dsp:cNvSpPr/>
      </dsp:nvSpPr>
      <dsp:spPr>
        <a:xfrm>
          <a:off x="4624621" y="1815933"/>
          <a:ext cx="934643" cy="140196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3567"/>
          </a:xfrm>
          <a:prstGeom prst="rect">
            <a:avLst/>
          </a:prstGeom>
        </p:spPr>
        <p:txBody>
          <a:bodyPr vert="horz" lIns="91440" tIns="45720" rIns="91440" bIns="45720" rtlCol="0"/>
          <a:lstStyle>
            <a:lvl1pPr algn="r">
              <a:defRPr sz="1200"/>
            </a:lvl1pPr>
          </a:lstStyle>
          <a:p>
            <a:fld id="{959131E6-CDB4-42F7-BF87-4C55788654F7}" type="datetimeFigureOut">
              <a:rPr lang="en-US" smtClean="0"/>
              <a:t>2/11/2025</a:t>
            </a:fld>
            <a:endParaRPr lang="en-US"/>
          </a:p>
        </p:txBody>
      </p:sp>
      <p:sp>
        <p:nvSpPr>
          <p:cNvPr id="4" name="Footer Placeholder 3"/>
          <p:cNvSpPr>
            <a:spLocks noGrp="1"/>
          </p:cNvSpPr>
          <p:nvPr>
            <p:ph type="ftr" sz="quarter" idx="2"/>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3566"/>
          </a:xfrm>
          <a:prstGeom prst="rect">
            <a:avLst/>
          </a:prstGeom>
        </p:spPr>
        <p:txBody>
          <a:bodyPr vert="horz" lIns="91440" tIns="45720" rIns="91440" bIns="45720" rtlCol="0" anchor="b"/>
          <a:lstStyle>
            <a:lvl1pPr algn="r">
              <a:defRPr sz="1200"/>
            </a:lvl1pPr>
          </a:lstStyle>
          <a:p>
            <a:fld id="{0193126A-288C-429D-94ED-32A6872496EB}" type="slidenum">
              <a:rPr lang="en-US" smtClean="0"/>
              <a:t>‹#›</a:t>
            </a:fld>
            <a:endParaRPr lang="en-US"/>
          </a:p>
        </p:txBody>
      </p:sp>
    </p:spTree>
    <p:extLst>
      <p:ext uri="{BB962C8B-B14F-4D97-AF65-F5344CB8AC3E}">
        <p14:creationId xmlns:p14="http://schemas.microsoft.com/office/powerpoint/2010/main" val="35095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3567"/>
          </a:xfrm>
          <a:prstGeom prst="rect">
            <a:avLst/>
          </a:prstGeom>
        </p:spPr>
        <p:txBody>
          <a:bodyPr vert="horz" lIns="91440" tIns="45720" rIns="91440" bIns="45720" rtlCol="0"/>
          <a:lstStyle>
            <a:lvl1pPr algn="r">
              <a:defRPr sz="1200"/>
            </a:lvl1pPr>
          </a:lstStyle>
          <a:p>
            <a:fld id="{66B91D56-2DDD-4A1C-9326-D60A8065A25A}" type="datetimeFigureOut">
              <a:rPr lang="en-US" smtClean="0"/>
              <a:t>2/11/2025</a:t>
            </a:fld>
            <a:endParaRPr lang="en-US"/>
          </a:p>
        </p:txBody>
      </p:sp>
      <p:sp>
        <p:nvSpPr>
          <p:cNvPr id="4" name="Slide Image Placeholder 3"/>
          <p:cNvSpPr>
            <a:spLocks noGrp="1" noRot="1" noChangeAspect="1"/>
          </p:cNvSpPr>
          <p:nvPr>
            <p:ph type="sldImg" idx="2"/>
          </p:nvPr>
        </p:nvSpPr>
        <p:spPr>
          <a:xfrm>
            <a:off x="657225" y="1154113"/>
            <a:ext cx="5543550" cy="31194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6388"/>
            <a:ext cx="5486400" cy="3637956"/>
          </a:xfrm>
          <a:prstGeom prst="rect">
            <a:avLst/>
          </a:prstGeom>
        </p:spPr>
        <p:txBody>
          <a:bodyPr vert="horz" lIns="91440" tIns="45720" rIns="91440" bIns="45720"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3566"/>
          </a:xfrm>
          <a:prstGeom prst="rect">
            <a:avLst/>
          </a:prstGeom>
        </p:spPr>
        <p:txBody>
          <a:bodyPr vert="horz" lIns="91440" tIns="45720" rIns="91440" bIns="45720" rtlCol="0" anchor="b"/>
          <a:lstStyle>
            <a:lvl1pPr algn="r">
              <a:defRPr sz="1200"/>
            </a:lvl1pPr>
          </a:lstStyle>
          <a:p>
            <a:fld id="{5FAA912F-32F9-4FB3-B1AD-8C0AA0242B59}" type="slidenum">
              <a:rPr lang="en-US" smtClean="0"/>
              <a:t>‹#›</a:t>
            </a:fld>
            <a:endParaRPr lang="en-US"/>
          </a:p>
        </p:txBody>
      </p:sp>
    </p:spTree>
    <p:extLst>
      <p:ext uri="{BB962C8B-B14F-4D97-AF65-F5344CB8AC3E}">
        <p14:creationId xmlns:p14="http://schemas.microsoft.com/office/powerpoint/2010/main" val="4256506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A912F-32F9-4FB3-B1AD-8C0AA0242B59}" type="slidenum">
              <a:rPr lang="en-US" smtClean="0"/>
              <a:t>1</a:t>
            </a:fld>
            <a:endParaRPr lang="en-US"/>
          </a:p>
        </p:txBody>
      </p:sp>
    </p:spTree>
    <p:extLst>
      <p:ext uri="{BB962C8B-B14F-4D97-AF65-F5344CB8AC3E}">
        <p14:creationId xmlns:p14="http://schemas.microsoft.com/office/powerpoint/2010/main" val="1807727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10</a:t>
            </a:fld>
            <a:endParaRPr lang="en-US"/>
          </a:p>
        </p:txBody>
      </p:sp>
    </p:spTree>
    <p:extLst>
      <p:ext uri="{BB962C8B-B14F-4D97-AF65-F5344CB8AC3E}">
        <p14:creationId xmlns:p14="http://schemas.microsoft.com/office/powerpoint/2010/main" val="2708586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E17EA524-7A27-46AB-9B4A-7198D44C5B6B}" type="slidenum">
              <a:rPr lang="en-US" smtClean="0"/>
              <a:t>11</a:t>
            </a:fld>
            <a:endParaRPr lang="en-US" dirty="0"/>
          </a:p>
        </p:txBody>
      </p:sp>
    </p:spTree>
    <p:extLst>
      <p:ext uri="{BB962C8B-B14F-4D97-AF65-F5344CB8AC3E}">
        <p14:creationId xmlns:p14="http://schemas.microsoft.com/office/powerpoint/2010/main" val="4175885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12</a:t>
            </a:fld>
            <a:endParaRPr lang="en-US"/>
          </a:p>
        </p:txBody>
      </p:sp>
    </p:spTree>
    <p:extLst>
      <p:ext uri="{BB962C8B-B14F-4D97-AF65-F5344CB8AC3E}">
        <p14:creationId xmlns:p14="http://schemas.microsoft.com/office/powerpoint/2010/main" val="532136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13</a:t>
            </a:fld>
            <a:endParaRPr lang="en-US" dirty="0"/>
          </a:p>
        </p:txBody>
      </p:sp>
    </p:spTree>
    <p:extLst>
      <p:ext uri="{BB962C8B-B14F-4D97-AF65-F5344CB8AC3E}">
        <p14:creationId xmlns:p14="http://schemas.microsoft.com/office/powerpoint/2010/main" val="2482631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14</a:t>
            </a:fld>
            <a:endParaRPr lang="en-US" dirty="0"/>
          </a:p>
        </p:txBody>
      </p:sp>
    </p:spTree>
    <p:extLst>
      <p:ext uri="{BB962C8B-B14F-4D97-AF65-F5344CB8AC3E}">
        <p14:creationId xmlns:p14="http://schemas.microsoft.com/office/powerpoint/2010/main" val="3605315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15</a:t>
            </a:fld>
            <a:endParaRPr lang="en-US"/>
          </a:p>
        </p:txBody>
      </p:sp>
    </p:spTree>
    <p:extLst>
      <p:ext uri="{BB962C8B-B14F-4D97-AF65-F5344CB8AC3E}">
        <p14:creationId xmlns:p14="http://schemas.microsoft.com/office/powerpoint/2010/main" val="791118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5FAA912F-32F9-4FB3-B1AD-8C0AA0242B59}" type="slidenum">
              <a:rPr lang="en-US" smtClean="0"/>
              <a:t>16</a:t>
            </a:fld>
            <a:endParaRPr lang="en-US"/>
          </a:p>
        </p:txBody>
      </p:sp>
    </p:spTree>
    <p:extLst>
      <p:ext uri="{BB962C8B-B14F-4D97-AF65-F5344CB8AC3E}">
        <p14:creationId xmlns:p14="http://schemas.microsoft.com/office/powerpoint/2010/main" val="2447645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17</a:t>
            </a:fld>
            <a:endParaRPr lang="en-US"/>
          </a:p>
        </p:txBody>
      </p:sp>
    </p:spTree>
    <p:extLst>
      <p:ext uri="{BB962C8B-B14F-4D97-AF65-F5344CB8AC3E}">
        <p14:creationId xmlns:p14="http://schemas.microsoft.com/office/powerpoint/2010/main" val="633079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FAA912F-32F9-4FB3-B1AD-8C0AA0242B59}" type="slidenum">
              <a:rPr lang="en-US" smtClean="0"/>
              <a:t>18</a:t>
            </a:fld>
            <a:endParaRPr lang="en-US"/>
          </a:p>
        </p:txBody>
      </p:sp>
    </p:spTree>
    <p:extLst>
      <p:ext uri="{BB962C8B-B14F-4D97-AF65-F5344CB8AC3E}">
        <p14:creationId xmlns:p14="http://schemas.microsoft.com/office/powerpoint/2010/main" val="4113133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19</a:t>
            </a:fld>
            <a:endParaRPr lang="en-US"/>
          </a:p>
        </p:txBody>
      </p:sp>
    </p:spTree>
    <p:extLst>
      <p:ext uri="{BB962C8B-B14F-4D97-AF65-F5344CB8AC3E}">
        <p14:creationId xmlns:p14="http://schemas.microsoft.com/office/powerpoint/2010/main" val="1653872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2</a:t>
            </a:fld>
            <a:endParaRPr lang="en-US" dirty="0"/>
          </a:p>
        </p:txBody>
      </p:sp>
    </p:spTree>
    <p:extLst>
      <p:ext uri="{BB962C8B-B14F-4D97-AF65-F5344CB8AC3E}">
        <p14:creationId xmlns:p14="http://schemas.microsoft.com/office/powerpoint/2010/main" val="2061913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20</a:t>
            </a:fld>
            <a:endParaRPr lang="en-US"/>
          </a:p>
        </p:txBody>
      </p:sp>
    </p:spTree>
    <p:extLst>
      <p:ext uri="{BB962C8B-B14F-4D97-AF65-F5344CB8AC3E}">
        <p14:creationId xmlns:p14="http://schemas.microsoft.com/office/powerpoint/2010/main" val="3371394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21</a:t>
            </a:fld>
            <a:endParaRPr lang="en-US"/>
          </a:p>
        </p:txBody>
      </p:sp>
    </p:spTree>
    <p:extLst>
      <p:ext uri="{BB962C8B-B14F-4D97-AF65-F5344CB8AC3E}">
        <p14:creationId xmlns:p14="http://schemas.microsoft.com/office/powerpoint/2010/main" val="1183409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22</a:t>
            </a:fld>
            <a:endParaRPr lang="en-US"/>
          </a:p>
        </p:txBody>
      </p:sp>
    </p:spTree>
    <p:extLst>
      <p:ext uri="{BB962C8B-B14F-4D97-AF65-F5344CB8AC3E}">
        <p14:creationId xmlns:p14="http://schemas.microsoft.com/office/powerpoint/2010/main" val="3614451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23</a:t>
            </a:fld>
            <a:endParaRPr lang="en-US"/>
          </a:p>
        </p:txBody>
      </p:sp>
    </p:spTree>
    <p:extLst>
      <p:ext uri="{BB962C8B-B14F-4D97-AF65-F5344CB8AC3E}">
        <p14:creationId xmlns:p14="http://schemas.microsoft.com/office/powerpoint/2010/main" val="3497303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24</a:t>
            </a:fld>
            <a:endParaRPr lang="en-US"/>
          </a:p>
        </p:txBody>
      </p:sp>
    </p:spTree>
    <p:extLst>
      <p:ext uri="{BB962C8B-B14F-4D97-AF65-F5344CB8AC3E}">
        <p14:creationId xmlns:p14="http://schemas.microsoft.com/office/powerpoint/2010/main" val="232087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25</a:t>
            </a:fld>
            <a:endParaRPr lang="en-US"/>
          </a:p>
        </p:txBody>
      </p:sp>
    </p:spTree>
    <p:extLst>
      <p:ext uri="{BB962C8B-B14F-4D97-AF65-F5344CB8AC3E}">
        <p14:creationId xmlns:p14="http://schemas.microsoft.com/office/powerpoint/2010/main" val="136544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5FAA912F-32F9-4FB3-B1AD-8C0AA0242B59}" type="slidenum">
              <a:rPr lang="en-US" smtClean="0"/>
              <a:t>26</a:t>
            </a:fld>
            <a:endParaRPr lang="en-US"/>
          </a:p>
        </p:txBody>
      </p:sp>
    </p:spTree>
    <p:extLst>
      <p:ext uri="{BB962C8B-B14F-4D97-AF65-F5344CB8AC3E}">
        <p14:creationId xmlns:p14="http://schemas.microsoft.com/office/powerpoint/2010/main" val="3678266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27</a:t>
            </a:fld>
            <a:endParaRPr lang="en-US"/>
          </a:p>
        </p:txBody>
      </p:sp>
    </p:spTree>
    <p:extLst>
      <p:ext uri="{BB962C8B-B14F-4D97-AF65-F5344CB8AC3E}">
        <p14:creationId xmlns:p14="http://schemas.microsoft.com/office/powerpoint/2010/main" val="4263264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28</a:t>
            </a:fld>
            <a:endParaRPr lang="en-US"/>
          </a:p>
        </p:txBody>
      </p:sp>
    </p:spTree>
    <p:extLst>
      <p:ext uri="{BB962C8B-B14F-4D97-AF65-F5344CB8AC3E}">
        <p14:creationId xmlns:p14="http://schemas.microsoft.com/office/powerpoint/2010/main" val="282403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29</a:t>
            </a:fld>
            <a:endParaRPr lang="en-US"/>
          </a:p>
        </p:txBody>
      </p:sp>
    </p:spTree>
    <p:extLst>
      <p:ext uri="{BB962C8B-B14F-4D97-AF65-F5344CB8AC3E}">
        <p14:creationId xmlns:p14="http://schemas.microsoft.com/office/powerpoint/2010/main" val="353160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3</a:t>
            </a:fld>
            <a:endParaRPr lang="en-US"/>
          </a:p>
        </p:txBody>
      </p:sp>
    </p:spTree>
    <p:extLst>
      <p:ext uri="{BB962C8B-B14F-4D97-AF65-F5344CB8AC3E}">
        <p14:creationId xmlns:p14="http://schemas.microsoft.com/office/powerpoint/2010/main" val="2864839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5FAA912F-32F9-4FB3-B1AD-8C0AA0242B59}" type="slidenum">
              <a:rPr lang="en-US" smtClean="0"/>
              <a:t>30</a:t>
            </a:fld>
            <a:endParaRPr lang="en-US"/>
          </a:p>
        </p:txBody>
      </p:sp>
    </p:spTree>
    <p:extLst>
      <p:ext uri="{BB962C8B-B14F-4D97-AF65-F5344CB8AC3E}">
        <p14:creationId xmlns:p14="http://schemas.microsoft.com/office/powerpoint/2010/main" val="20688786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31</a:t>
            </a:fld>
            <a:endParaRPr lang="en-US"/>
          </a:p>
        </p:txBody>
      </p:sp>
    </p:spTree>
    <p:extLst>
      <p:ext uri="{BB962C8B-B14F-4D97-AF65-F5344CB8AC3E}">
        <p14:creationId xmlns:p14="http://schemas.microsoft.com/office/powerpoint/2010/main" val="758192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5FAA912F-32F9-4FB3-B1AD-8C0AA0242B59}" type="slidenum">
              <a:rPr lang="en-US" smtClean="0"/>
              <a:t>32</a:t>
            </a:fld>
            <a:endParaRPr lang="en-US"/>
          </a:p>
        </p:txBody>
      </p:sp>
    </p:spTree>
    <p:extLst>
      <p:ext uri="{BB962C8B-B14F-4D97-AF65-F5344CB8AC3E}">
        <p14:creationId xmlns:p14="http://schemas.microsoft.com/office/powerpoint/2010/main" val="3006835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solidFill>
                <a:srgbClr val="000000"/>
              </a:solidFill>
            </a:endParaRPr>
          </a:p>
        </p:txBody>
      </p:sp>
      <p:sp>
        <p:nvSpPr>
          <p:cNvPr id="4" name="Slide Number Placeholder 3"/>
          <p:cNvSpPr>
            <a:spLocks noGrp="1"/>
          </p:cNvSpPr>
          <p:nvPr>
            <p:ph type="sldNum" sz="quarter" idx="10"/>
          </p:nvPr>
        </p:nvSpPr>
        <p:spPr/>
        <p:txBody>
          <a:bodyPr/>
          <a:lstStyle/>
          <a:p>
            <a:fld id="{5FAA912F-32F9-4FB3-B1AD-8C0AA0242B59}" type="slidenum">
              <a:rPr lang="en-US" smtClean="0"/>
              <a:t>33</a:t>
            </a:fld>
            <a:endParaRPr lang="en-US"/>
          </a:p>
        </p:txBody>
      </p:sp>
    </p:spTree>
    <p:extLst>
      <p:ext uri="{BB962C8B-B14F-4D97-AF65-F5344CB8AC3E}">
        <p14:creationId xmlns:p14="http://schemas.microsoft.com/office/powerpoint/2010/main" val="1536841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34</a:t>
            </a:fld>
            <a:endParaRPr lang="en-US"/>
          </a:p>
        </p:txBody>
      </p:sp>
    </p:spTree>
    <p:extLst>
      <p:ext uri="{BB962C8B-B14F-4D97-AF65-F5344CB8AC3E}">
        <p14:creationId xmlns:p14="http://schemas.microsoft.com/office/powerpoint/2010/main" val="3637051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35</a:t>
            </a:fld>
            <a:endParaRPr lang="en-US"/>
          </a:p>
        </p:txBody>
      </p:sp>
    </p:spTree>
    <p:extLst>
      <p:ext uri="{BB962C8B-B14F-4D97-AF65-F5344CB8AC3E}">
        <p14:creationId xmlns:p14="http://schemas.microsoft.com/office/powerpoint/2010/main" val="851483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36</a:t>
            </a:fld>
            <a:endParaRPr lang="en-US"/>
          </a:p>
        </p:txBody>
      </p:sp>
    </p:spTree>
    <p:extLst>
      <p:ext uri="{BB962C8B-B14F-4D97-AF65-F5344CB8AC3E}">
        <p14:creationId xmlns:p14="http://schemas.microsoft.com/office/powerpoint/2010/main" val="3051142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37</a:t>
            </a:fld>
            <a:endParaRPr lang="en-US"/>
          </a:p>
        </p:txBody>
      </p:sp>
    </p:spTree>
    <p:extLst>
      <p:ext uri="{BB962C8B-B14F-4D97-AF65-F5344CB8AC3E}">
        <p14:creationId xmlns:p14="http://schemas.microsoft.com/office/powerpoint/2010/main" val="9688640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38</a:t>
            </a:fld>
            <a:endParaRPr lang="en-US"/>
          </a:p>
        </p:txBody>
      </p:sp>
    </p:spTree>
    <p:extLst>
      <p:ext uri="{BB962C8B-B14F-4D97-AF65-F5344CB8AC3E}">
        <p14:creationId xmlns:p14="http://schemas.microsoft.com/office/powerpoint/2010/main" val="1664715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39</a:t>
            </a:fld>
            <a:endParaRPr lang="en-US"/>
          </a:p>
        </p:txBody>
      </p:sp>
    </p:spTree>
    <p:extLst>
      <p:ext uri="{BB962C8B-B14F-4D97-AF65-F5344CB8AC3E}">
        <p14:creationId xmlns:p14="http://schemas.microsoft.com/office/powerpoint/2010/main" val="61567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FAA912F-32F9-4FB3-B1AD-8C0AA0242B59}" type="slidenum">
              <a:rPr lang="en-US" smtClean="0"/>
              <a:t>4</a:t>
            </a:fld>
            <a:endParaRPr lang="en-US"/>
          </a:p>
        </p:txBody>
      </p:sp>
    </p:spTree>
    <p:extLst>
      <p:ext uri="{BB962C8B-B14F-4D97-AF65-F5344CB8AC3E}">
        <p14:creationId xmlns:p14="http://schemas.microsoft.com/office/powerpoint/2010/main" val="22694703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40</a:t>
            </a:fld>
            <a:endParaRPr lang="en-US"/>
          </a:p>
        </p:txBody>
      </p:sp>
    </p:spTree>
    <p:extLst>
      <p:ext uri="{BB962C8B-B14F-4D97-AF65-F5344CB8AC3E}">
        <p14:creationId xmlns:p14="http://schemas.microsoft.com/office/powerpoint/2010/main" val="31579602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41</a:t>
            </a:fld>
            <a:endParaRPr lang="en-US"/>
          </a:p>
        </p:txBody>
      </p:sp>
    </p:spTree>
    <p:extLst>
      <p:ext uri="{BB962C8B-B14F-4D97-AF65-F5344CB8AC3E}">
        <p14:creationId xmlns:p14="http://schemas.microsoft.com/office/powerpoint/2010/main" val="35764105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42</a:t>
            </a:fld>
            <a:endParaRPr lang="en-US"/>
          </a:p>
        </p:txBody>
      </p:sp>
    </p:spTree>
    <p:extLst>
      <p:ext uri="{BB962C8B-B14F-4D97-AF65-F5344CB8AC3E}">
        <p14:creationId xmlns:p14="http://schemas.microsoft.com/office/powerpoint/2010/main" val="2781893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5FAA912F-32F9-4FB3-B1AD-8C0AA0242B59}" type="slidenum">
              <a:rPr lang="en-US" smtClean="0"/>
              <a:t>43</a:t>
            </a:fld>
            <a:endParaRPr lang="en-US"/>
          </a:p>
        </p:txBody>
      </p:sp>
    </p:spTree>
    <p:extLst>
      <p:ext uri="{BB962C8B-B14F-4D97-AF65-F5344CB8AC3E}">
        <p14:creationId xmlns:p14="http://schemas.microsoft.com/office/powerpoint/2010/main" val="38197128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44</a:t>
            </a:fld>
            <a:endParaRPr lang="en-US"/>
          </a:p>
        </p:txBody>
      </p:sp>
    </p:spTree>
    <p:extLst>
      <p:ext uri="{BB962C8B-B14F-4D97-AF65-F5344CB8AC3E}">
        <p14:creationId xmlns:p14="http://schemas.microsoft.com/office/powerpoint/2010/main" val="3272268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5FAA912F-32F9-4FB3-B1AD-8C0AA0242B59}" type="slidenum">
              <a:rPr lang="en-US" smtClean="0"/>
              <a:t>45</a:t>
            </a:fld>
            <a:endParaRPr lang="en-US"/>
          </a:p>
        </p:txBody>
      </p:sp>
    </p:spTree>
    <p:extLst>
      <p:ext uri="{BB962C8B-B14F-4D97-AF65-F5344CB8AC3E}">
        <p14:creationId xmlns:p14="http://schemas.microsoft.com/office/powerpoint/2010/main" val="9600387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5FAA912F-32F9-4FB3-B1AD-8C0AA0242B59}" type="slidenum">
              <a:rPr lang="en-US" smtClean="0"/>
              <a:t>46</a:t>
            </a:fld>
            <a:endParaRPr lang="en-US"/>
          </a:p>
        </p:txBody>
      </p:sp>
    </p:spTree>
    <p:extLst>
      <p:ext uri="{BB962C8B-B14F-4D97-AF65-F5344CB8AC3E}">
        <p14:creationId xmlns:p14="http://schemas.microsoft.com/office/powerpoint/2010/main" val="9455207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47</a:t>
            </a:fld>
            <a:endParaRPr lang="en-US"/>
          </a:p>
        </p:txBody>
      </p:sp>
    </p:spTree>
    <p:extLst>
      <p:ext uri="{BB962C8B-B14F-4D97-AF65-F5344CB8AC3E}">
        <p14:creationId xmlns:p14="http://schemas.microsoft.com/office/powerpoint/2010/main" val="142277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5</a:t>
            </a:fld>
            <a:endParaRPr lang="en-US"/>
          </a:p>
        </p:txBody>
      </p:sp>
    </p:spTree>
    <p:extLst>
      <p:ext uri="{BB962C8B-B14F-4D97-AF65-F5344CB8AC3E}">
        <p14:creationId xmlns:p14="http://schemas.microsoft.com/office/powerpoint/2010/main" val="2910378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6</a:t>
            </a:fld>
            <a:endParaRPr lang="en-US"/>
          </a:p>
        </p:txBody>
      </p:sp>
    </p:spTree>
    <p:extLst>
      <p:ext uri="{BB962C8B-B14F-4D97-AF65-F5344CB8AC3E}">
        <p14:creationId xmlns:p14="http://schemas.microsoft.com/office/powerpoint/2010/main" val="1689040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7</a:t>
            </a:fld>
            <a:endParaRPr lang="en-US"/>
          </a:p>
        </p:txBody>
      </p:sp>
    </p:spTree>
    <p:extLst>
      <p:ext uri="{BB962C8B-B14F-4D97-AF65-F5344CB8AC3E}">
        <p14:creationId xmlns:p14="http://schemas.microsoft.com/office/powerpoint/2010/main" val="3209890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8</a:t>
            </a:fld>
            <a:endParaRPr lang="en-US"/>
          </a:p>
        </p:txBody>
      </p:sp>
    </p:spTree>
    <p:extLst>
      <p:ext uri="{BB962C8B-B14F-4D97-AF65-F5344CB8AC3E}">
        <p14:creationId xmlns:p14="http://schemas.microsoft.com/office/powerpoint/2010/main" val="2854440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A912F-32F9-4FB3-B1AD-8C0AA0242B59}" type="slidenum">
              <a:rPr lang="en-US" smtClean="0"/>
              <a:t>9</a:t>
            </a:fld>
            <a:endParaRPr lang="en-US"/>
          </a:p>
        </p:txBody>
      </p:sp>
    </p:spTree>
    <p:extLst>
      <p:ext uri="{BB962C8B-B14F-4D97-AF65-F5344CB8AC3E}">
        <p14:creationId xmlns:p14="http://schemas.microsoft.com/office/powerpoint/2010/main" val="251672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
            <a:ext cx="3975100" cy="6858000"/>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543" y="2314965"/>
            <a:ext cx="2636014" cy="3256588"/>
          </a:xfrm>
          <a:prstGeom prst="rect">
            <a:avLst/>
          </a:prstGeom>
        </p:spPr>
      </p:pic>
      <p:sp>
        <p:nvSpPr>
          <p:cNvPr id="2" name="Title 1"/>
          <p:cNvSpPr>
            <a:spLocks noGrp="1"/>
          </p:cNvSpPr>
          <p:nvPr>
            <p:ph type="ctrTitle"/>
          </p:nvPr>
        </p:nvSpPr>
        <p:spPr>
          <a:xfrm>
            <a:off x="4625008" y="638659"/>
            <a:ext cx="6586330" cy="2387600"/>
          </a:xfrm>
        </p:spPr>
        <p:txBody>
          <a:bodyPr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4625008" y="3230978"/>
            <a:ext cx="6586330" cy="1655762"/>
          </a:xfrm>
        </p:spPr>
        <p:txBody>
          <a:bodyPr>
            <a:normAutofit/>
          </a:bodyPr>
          <a:lstStyle>
            <a:lvl1pPr marL="0" indent="0" algn="l">
              <a:buNone/>
              <a:defRPr sz="3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Text Placeholder 21"/>
          <p:cNvSpPr>
            <a:spLocks noGrp="1"/>
          </p:cNvSpPr>
          <p:nvPr>
            <p:ph type="body" sz="quarter" idx="10"/>
          </p:nvPr>
        </p:nvSpPr>
        <p:spPr>
          <a:xfrm>
            <a:off x="4624388" y="5351907"/>
            <a:ext cx="6586537" cy="439293"/>
          </a:xfrm>
        </p:spPr>
        <p:txBody>
          <a:bodyPr>
            <a:normAutofit/>
          </a:bodyPr>
          <a:lstStyle>
            <a:lvl1pPr marL="0" indent="0">
              <a:buFontTx/>
              <a:buNone/>
              <a:defRPr sz="2400" b="1" i="1" cap="all" baseline="0">
                <a:solidFill>
                  <a:srgbClr val="0E1D61"/>
                </a:solidFill>
              </a:defRPr>
            </a:lvl1pPr>
          </a:lstStyle>
          <a:p>
            <a:pPr lvl="0"/>
            <a:r>
              <a:rPr lang="en-US" smtClean="0"/>
              <a:t>Edit Master text styles</a:t>
            </a:r>
          </a:p>
        </p:txBody>
      </p:sp>
      <p:sp>
        <p:nvSpPr>
          <p:cNvPr id="23" name="Text Placeholder 21"/>
          <p:cNvSpPr>
            <a:spLocks noGrp="1"/>
          </p:cNvSpPr>
          <p:nvPr>
            <p:ph type="body" sz="quarter" idx="11" hasCustomPrompt="1"/>
          </p:nvPr>
        </p:nvSpPr>
        <p:spPr>
          <a:xfrm>
            <a:off x="4624388" y="5925313"/>
            <a:ext cx="6586537" cy="438912"/>
          </a:xfrm>
        </p:spPr>
        <p:txBody>
          <a:bodyPr>
            <a:normAutofit/>
          </a:bodyPr>
          <a:lstStyle>
            <a:lvl1pPr marL="0" indent="0">
              <a:buFontTx/>
              <a:buNone/>
              <a:defRPr sz="2400" b="0" i="1">
                <a:solidFill>
                  <a:srgbClr val="0E1D61"/>
                </a:solidFill>
              </a:defRPr>
            </a:lvl1pPr>
          </a:lstStyle>
          <a:p>
            <a:pPr lvl="0"/>
            <a:r>
              <a:rPr lang="en-US" dirty="0" smtClean="0"/>
              <a:t>9.16.2019</a:t>
            </a:r>
          </a:p>
        </p:txBody>
      </p:sp>
      <p:cxnSp>
        <p:nvCxnSpPr>
          <p:cNvPr id="26" name="Straight Connector 25"/>
          <p:cNvCxnSpPr/>
          <p:nvPr userDrawn="1"/>
        </p:nvCxnSpPr>
        <p:spPr>
          <a:xfrm>
            <a:off x="4624388" y="5096256"/>
            <a:ext cx="65865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EA3BD-B67B-4A94-8A63-109203D608A6}"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8E3FAB-F2B0-4DCD-99C2-E6FAF15501EF}" type="slidenum">
              <a:rPr lang="en-US" smtClean="0"/>
              <a:t>‹#›</a:t>
            </a:fld>
            <a:endParaRPr lang="en-US" dirty="0"/>
          </a:p>
        </p:txBody>
      </p:sp>
    </p:spTree>
    <p:extLst>
      <p:ext uri="{BB962C8B-B14F-4D97-AF65-F5344CB8AC3E}">
        <p14:creationId xmlns:p14="http://schemas.microsoft.com/office/powerpoint/2010/main" val="355542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8" name="Text Placeholder 7"/>
          <p:cNvSpPr>
            <a:spLocks noGrp="1"/>
          </p:cNvSpPr>
          <p:nvPr>
            <p:ph type="body" sz="quarter" idx="13"/>
          </p:nvPr>
        </p:nvSpPr>
        <p:spPr>
          <a:xfrm>
            <a:off x="838200" y="1801813"/>
            <a:ext cx="10518775" cy="3843337"/>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baseline="0"/>
            </a:lvl2pPr>
            <a:lvl3pPr marL="1143000" indent="-228600">
              <a:buFont typeface="Wingdings" panose="05000000000000000000" pitchFamily="2" charset="2"/>
              <a:buChar char="§"/>
              <a:defRPr b="0" i="1"/>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b="0" i="1" u="none"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62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1850" y="1020625"/>
            <a:ext cx="10515600" cy="2852737"/>
          </a:xfrm>
        </p:spPr>
        <p:txBody>
          <a:bodyPr anchor="b"/>
          <a:lstStyle>
            <a:lvl1pPr>
              <a:defRPr sz="6000"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1850" y="39003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5564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1" name="Content Placeholder 2"/>
          <p:cNvSpPr>
            <a:spLocks noGrp="1"/>
          </p:cNvSpPr>
          <p:nvPr>
            <p:ph sz="half" idx="13"/>
          </p:nvPr>
        </p:nvSpPr>
        <p:spPr>
          <a:xfrm>
            <a:off x="6172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66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9788" y="365125"/>
            <a:ext cx="10515600" cy="1325563"/>
          </a:xfrm>
        </p:spPr>
        <p:txBody>
          <a:bodyPr/>
          <a:lstStyle>
            <a:lvl1pPr>
              <a:defRPr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3" name="Content Placeholder 3"/>
          <p:cNvSpPr>
            <a:spLocks noGrp="1"/>
          </p:cNvSpPr>
          <p:nvPr>
            <p:ph sz="half" idx="13"/>
          </p:nvPr>
        </p:nvSpPr>
        <p:spPr>
          <a:xfrm>
            <a:off x="6172200" y="2531579"/>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2783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724261"/>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b="1" i="1"/>
            </a:lvl2pPr>
            <a:lvl3pPr marL="1143000" indent="-228600">
              <a:buFont typeface="Wingdings" panose="05000000000000000000" pitchFamily="2" charset="2"/>
              <a:buChar char="§"/>
              <a:defRPr sz="2400" i="1"/>
            </a:lvl3pPr>
            <a:lvl4pPr marL="1600200" indent="-228600">
              <a:buFont typeface="Wingdings" panose="05000000000000000000" pitchFamily="2" charset="2"/>
              <a:buChar char="§"/>
              <a:defRPr sz="1600" b="1" cap="all" baseline="0"/>
            </a:lvl4pPr>
            <a:lvl5pPr>
              <a:defRPr sz="1500" i="1" cap="all" baseline="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399"/>
            <a:ext cx="3932237" cy="3654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35831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697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399"/>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3318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6DD503B0-FD62-4970-9B27-D1260B4DC56B}" type="datetimeFigureOut">
              <a:rPr lang="en-US" smtClean="0"/>
              <a:pPr/>
              <a:t>2/11/2025</a:t>
            </a:fld>
            <a:endParaRPr lang="en-US" dirty="0"/>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tx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6209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393907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2/11/2025</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4"/>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39913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shpa-il.org/public-benefits-training-seri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5.png"/><Relationship Id="rId7" Type="http://schemas.openxmlformats.org/officeDocument/2006/relationships/diagramColors" Target="../diagrams/colors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image" Target="../media/image3.png"/><Relationship Id="rId12" Type="http://schemas.openxmlformats.org/officeDocument/2006/relationships/image" Target="../media/image4.svg"/><Relationship Id="rId17"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9.png"/><Relationship Id="rId1" Type="http://schemas.openxmlformats.org/officeDocument/2006/relationships/slideLayout" Target="../slideLayouts/slideLayout10.xml"/><Relationship Id="rId11" Type="http://schemas.openxmlformats.org/officeDocument/2006/relationships/image" Target="../media/image6.png"/><Relationship Id="rId6" Type="http://schemas.openxmlformats.org/officeDocument/2006/relationships/image" Target="../media/image6.svg"/><Relationship Id="rId15" Type="http://schemas.openxmlformats.org/officeDocument/2006/relationships/image" Target="../media/image14.sv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5.png"/><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5.png"/><Relationship Id="rId7" Type="http://schemas.openxmlformats.org/officeDocument/2006/relationships/diagramColors" Target="../diagrams/colors1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5.png"/><Relationship Id="rId7" Type="http://schemas.openxmlformats.org/officeDocument/2006/relationships/diagramColors" Target="../diagrams/colors1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3.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5.png"/><Relationship Id="rId7" Type="http://schemas.openxmlformats.org/officeDocument/2006/relationships/diagramColors" Target="../diagrams/colors1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5.png"/><Relationship Id="rId7" Type="http://schemas.openxmlformats.org/officeDocument/2006/relationships/diagramColors" Target="../diagrams/colors1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35.png"/><Relationship Id="rId7" Type="http://schemas.openxmlformats.org/officeDocument/2006/relationships/diagramQuickStyle" Target="../diagrams/quickStyle1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36.png"/><Relationship Id="rId9" Type="http://schemas.microsoft.com/office/2007/relationships/diagramDrawing" Target="../diagrams/drawing15.xml"/></Relationships>
</file>

<file path=ppt/slides/_rels/slide28.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5.png"/><Relationship Id="rId7" Type="http://schemas.openxmlformats.org/officeDocument/2006/relationships/diagramColors" Target="../diagrams/colors1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image" Target="../media/image26.png"/></Relationships>
</file>

<file path=ppt/slides/_rels/slide29.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35.png"/><Relationship Id="rId7" Type="http://schemas.openxmlformats.org/officeDocument/2006/relationships/diagramColors" Target="../diagrams/colors1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42.png"/><Relationship Id="rId7" Type="http://schemas.openxmlformats.org/officeDocument/2006/relationships/diagramQuickStyle" Target="../diagrams/quickStyle1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26.png"/><Relationship Id="rId9" Type="http://schemas.microsoft.com/office/2007/relationships/diagramDrawing" Target="../diagrams/drawing18.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42.png"/><Relationship Id="rId7" Type="http://schemas.openxmlformats.org/officeDocument/2006/relationships/diagramQuickStyle" Target="../diagrams/quickStyle1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image" Target="../media/image26.png"/><Relationship Id="rId9" Type="http://schemas.microsoft.com/office/2007/relationships/diagramDrawing" Target="../diagrams/drawing19.xml"/></Relationships>
</file>

<file path=ppt/slides/_rels/slide34.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42.png"/><Relationship Id="rId7" Type="http://schemas.openxmlformats.org/officeDocument/2006/relationships/diagramColors" Target="../diagrams/colors2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47.png"/><Relationship Id="rId7" Type="http://schemas.openxmlformats.org/officeDocument/2006/relationships/diagramColors" Target="../diagrams/colors2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hyperlink" Target="https://www.dhs.state.il.us/page.aspx?item=15814"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dhs.state.il.us/page.aspx?item=21741" TargetMode="External"/><Relationship Id="rId5" Type="http://schemas.openxmlformats.org/officeDocument/2006/relationships/hyperlink" Target="https://fscalc.dhs.illinois.gov/FSCalc/" TargetMode="External"/><Relationship Id="rId4" Type="http://schemas.openxmlformats.org/officeDocument/2006/relationships/hyperlink" Target="https://www.dhs.state.il.us/page.aspx?item=16111" TargetMode="External"/></Relationships>
</file>

<file path=ppt/slides/_rels/slide39.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47.png"/><Relationship Id="rId7" Type="http://schemas.openxmlformats.org/officeDocument/2006/relationships/diagramColors" Target="../diagrams/colors2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50.png"/><Relationship Id="rId7" Type="http://schemas.openxmlformats.org/officeDocument/2006/relationships/diagramColors" Target="../diagrams/colors23.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52.png"/><Relationship Id="rId7" Type="http://schemas.openxmlformats.org/officeDocument/2006/relationships/diagramColors" Target="../diagrams/colors24.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image" Target="../media/image52.png"/><Relationship Id="rId7" Type="http://schemas.openxmlformats.org/officeDocument/2006/relationships/diagramQuickStyle" Target="../diagrams/quickStyle25.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Layout" Target="../diagrams/layout25.xml"/><Relationship Id="rId5" Type="http://schemas.openxmlformats.org/officeDocument/2006/relationships/diagramData" Target="../diagrams/data25.xml"/><Relationship Id="rId4" Type="http://schemas.openxmlformats.org/officeDocument/2006/relationships/image" Target="../media/image26.png"/><Relationship Id="rId9" Type="http://schemas.microsoft.com/office/2007/relationships/diagramDrawing" Target="../diagrams/drawing25.xml"/></Relationships>
</file>

<file path=ppt/slides/_rels/slide4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4624388" y="2744249"/>
            <a:ext cx="6586330" cy="2387600"/>
          </a:xfrm>
        </p:spPr>
        <p:txBody>
          <a:bodyPr>
            <a:normAutofit fontScale="90000"/>
          </a:bodyPr>
          <a:lstStyle/>
          <a:p>
            <a:pPr algn="r"/>
            <a:r>
              <a:rPr lang="en-US" dirty="0"/>
              <a:t>Solving </a:t>
            </a:r>
            <a:r>
              <a:rPr lang="en-US" dirty="0" smtClean="0"/>
              <a:t>Problems </a:t>
            </a:r>
            <a:r>
              <a:rPr lang="en-US" sz="4000" i="1" cap="none" dirty="0" smtClean="0"/>
              <a:t>Overcoming Common Administrative Barriers To Access Benefits From The Department Of Human Services</a:t>
            </a:r>
            <a:r>
              <a:rPr lang="en-US" dirty="0"/>
              <a:t> </a:t>
            </a:r>
          </a:p>
        </p:txBody>
      </p:sp>
      <p:sp>
        <p:nvSpPr>
          <p:cNvPr id="16" name="Text Placeholder 15"/>
          <p:cNvSpPr>
            <a:spLocks noGrp="1"/>
          </p:cNvSpPr>
          <p:nvPr>
            <p:ph type="body" sz="quarter" idx="11"/>
          </p:nvPr>
        </p:nvSpPr>
        <p:spPr>
          <a:xfrm>
            <a:off x="4624388" y="5710989"/>
            <a:ext cx="6586537" cy="653236"/>
          </a:xfrm>
        </p:spPr>
        <p:txBody>
          <a:bodyPr>
            <a:noAutofit/>
          </a:bodyPr>
          <a:lstStyle/>
          <a:p>
            <a:pPr algn="r">
              <a:lnSpc>
                <a:spcPct val="100000"/>
              </a:lnSpc>
              <a:spcBef>
                <a:spcPts val="0"/>
              </a:spcBef>
            </a:pPr>
            <a:r>
              <a:rPr lang="en-US" sz="2000" i="0" dirty="0" smtClean="0"/>
              <a:t>Gwynne Kizer Mashon</a:t>
            </a:r>
          </a:p>
          <a:p>
            <a:pPr algn="r">
              <a:lnSpc>
                <a:spcPct val="100000"/>
              </a:lnSpc>
              <a:spcBef>
                <a:spcPts val="0"/>
              </a:spcBef>
            </a:pPr>
            <a:r>
              <a:rPr lang="en-US" sz="1600" i="0" dirty="0" smtClean="0"/>
              <a:t>Special </a:t>
            </a:r>
            <a:r>
              <a:rPr lang="en-US" sz="1600" i="0" dirty="0" smtClean="0"/>
              <a:t>Thanks to Andrew Watkins for help preparing this presentation</a:t>
            </a:r>
          </a:p>
        </p:txBody>
      </p:sp>
    </p:spTree>
    <p:extLst>
      <p:ext uri="{BB962C8B-B14F-4D97-AF65-F5344CB8AC3E}">
        <p14:creationId xmlns:p14="http://schemas.microsoft.com/office/powerpoint/2010/main" val="92868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&amp; Procedural barriers</a:t>
            </a:r>
            <a:endParaRPr lang="en-US" dirty="0"/>
          </a:p>
        </p:txBody>
      </p:sp>
      <p:graphicFrame>
        <p:nvGraphicFramePr>
          <p:cNvPr id="4" name="Diagram 3"/>
          <p:cNvGraphicFramePr/>
          <p:nvPr>
            <p:extLst>
              <p:ext uri="{D42A27DB-BD31-4B8C-83A1-F6EECF244321}">
                <p14:modId xmlns:p14="http://schemas.microsoft.com/office/powerpoint/2010/main" val="1198471599"/>
              </p:ext>
            </p:extLst>
          </p:nvPr>
        </p:nvGraphicFramePr>
        <p:xfrm>
          <a:off x="4738847" y="1295210"/>
          <a:ext cx="5517961" cy="4379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180904316"/>
              </p:ext>
            </p:extLst>
          </p:nvPr>
        </p:nvGraphicFramePr>
        <p:xfrm>
          <a:off x="288757" y="1395663"/>
          <a:ext cx="3353099" cy="43151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ight Arrow 6"/>
          <p:cNvSpPr/>
          <p:nvPr/>
        </p:nvSpPr>
        <p:spPr>
          <a:xfrm>
            <a:off x="3713112" y="2921433"/>
            <a:ext cx="906078" cy="1127051"/>
          </a:xfrm>
          <a:prstGeom prst="rightArrow">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13"/>
          <a:srcRect l="32484" t="7079" r="49601" b="51717"/>
          <a:stretch/>
        </p:blipFill>
        <p:spPr>
          <a:xfrm flipH="1">
            <a:off x="10515599" y="2398216"/>
            <a:ext cx="1419726" cy="2568961"/>
          </a:xfrm>
          <a:prstGeom prst="rect">
            <a:avLst/>
          </a:prstGeom>
        </p:spPr>
      </p:pic>
    </p:spTree>
    <p:extLst>
      <p:ext uri="{BB962C8B-B14F-4D97-AF65-F5344CB8AC3E}">
        <p14:creationId xmlns:p14="http://schemas.microsoft.com/office/powerpoint/2010/main" val="1471328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87493" cy="1325563"/>
          </a:xfrm>
        </p:spPr>
        <p:txBody>
          <a:bodyPr/>
          <a:lstStyle/>
          <a:p>
            <a:r>
              <a:rPr lang="en-US" dirty="0" smtClean="0"/>
              <a:t>Major Il public assistance programs</a:t>
            </a:r>
            <a:endParaRPr lang="en-US" dirty="0"/>
          </a:p>
        </p:txBody>
      </p:sp>
      <p:graphicFrame>
        <p:nvGraphicFramePr>
          <p:cNvPr id="4" name="Diagram 3"/>
          <p:cNvGraphicFramePr/>
          <p:nvPr>
            <p:extLst>
              <p:ext uri="{D42A27DB-BD31-4B8C-83A1-F6EECF244321}">
                <p14:modId xmlns:p14="http://schemas.microsoft.com/office/powerpoint/2010/main" val="858488652"/>
              </p:ext>
            </p:extLst>
          </p:nvPr>
        </p:nvGraphicFramePr>
        <p:xfrm>
          <a:off x="1212173" y="1775749"/>
          <a:ext cx="10881856" cy="288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81000" y="6000413"/>
            <a:ext cx="7814481" cy="559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Note: Some benefits we discuss today are administered by IDHFS; but for simplicity and because many benefits are processed through IDHS, we will refer to IDHS and IDHFS collectively as “IDHS”</a:t>
            </a:r>
            <a:endParaRPr lang="en-US" dirty="0"/>
          </a:p>
        </p:txBody>
      </p:sp>
      <p:graphicFrame>
        <p:nvGraphicFramePr>
          <p:cNvPr id="5" name="Diagram 4"/>
          <p:cNvGraphicFramePr/>
          <p:nvPr>
            <p:extLst>
              <p:ext uri="{D42A27DB-BD31-4B8C-83A1-F6EECF244321}">
                <p14:modId xmlns:p14="http://schemas.microsoft.com/office/powerpoint/2010/main" val="2466356026"/>
              </p:ext>
            </p:extLst>
          </p:nvPr>
        </p:nvGraphicFramePr>
        <p:xfrm>
          <a:off x="1364341" y="1775749"/>
          <a:ext cx="9635207" cy="32514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44241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838200" y="5300870"/>
            <a:ext cx="10518775" cy="344280"/>
          </a:xfrm>
        </p:spPr>
        <p:txBody>
          <a:bodyPr>
            <a:normAutofit fontScale="77500" lnSpcReduction="20000"/>
          </a:bodyPr>
          <a:lstStyle/>
          <a:p>
            <a:pPr marL="0" indent="0" algn="ctr">
              <a:buNone/>
            </a:pPr>
            <a:r>
              <a:rPr lang="en-US" dirty="0" smtClean="0">
                <a:hlinkClick r:id="rId3"/>
              </a:rPr>
              <a:t>https</a:t>
            </a:r>
            <a:r>
              <a:rPr lang="en-US" dirty="0">
                <a:hlinkClick r:id="rId3"/>
              </a:rPr>
              <a:t>://www.shpa-il.org/public-benefits-training-series</a:t>
            </a:r>
            <a:r>
              <a:rPr lang="en-US" dirty="0" smtClean="0">
                <a:hlinkClick r:id="rId3"/>
              </a:rPr>
              <a:t>/</a:t>
            </a:r>
            <a:endParaRPr lang="en-US" dirty="0"/>
          </a:p>
        </p:txBody>
      </p:sp>
      <p:pic>
        <p:nvPicPr>
          <p:cNvPr id="4" name="Picture 3"/>
          <p:cNvPicPr>
            <a:picLocks noChangeAspect="1"/>
          </p:cNvPicPr>
          <p:nvPr/>
        </p:nvPicPr>
        <p:blipFill>
          <a:blip r:embed="rId4"/>
          <a:stretch>
            <a:fillRect/>
          </a:stretch>
        </p:blipFill>
        <p:spPr>
          <a:xfrm>
            <a:off x="1967442" y="314740"/>
            <a:ext cx="8260289" cy="4793495"/>
          </a:xfrm>
          <a:prstGeom prst="rect">
            <a:avLst/>
          </a:prstGeom>
          <a:ln>
            <a:solidFill>
              <a:schemeClr val="accent1"/>
            </a:solidFill>
          </a:ln>
        </p:spPr>
      </p:pic>
    </p:spTree>
    <p:extLst>
      <p:ext uri="{BB962C8B-B14F-4D97-AF65-F5344CB8AC3E}">
        <p14:creationId xmlns:p14="http://schemas.microsoft.com/office/powerpoint/2010/main" val="1846292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process</a:t>
            </a:r>
          </a:p>
        </p:txBody>
      </p:sp>
      <p:sp>
        <p:nvSpPr>
          <p:cNvPr id="7" name="Freeform 6"/>
          <p:cNvSpPr/>
          <p:nvPr/>
        </p:nvSpPr>
        <p:spPr>
          <a:xfrm>
            <a:off x="2847068" y="2115179"/>
            <a:ext cx="523538" cy="91440"/>
          </a:xfrm>
          <a:custGeom>
            <a:avLst/>
            <a:gdLst>
              <a:gd name="connsiteX0" fmla="*/ 0 w 523538"/>
              <a:gd name="connsiteY0" fmla="*/ 45720 h 91440"/>
              <a:gd name="connsiteX1" fmla="*/ 523538 w 523538"/>
              <a:gd name="connsiteY1" fmla="*/ 45720 h 91440"/>
            </a:gdLst>
            <a:ahLst/>
            <a:cxnLst>
              <a:cxn ang="0">
                <a:pos x="connsiteX0" y="connsiteY0"/>
              </a:cxn>
              <a:cxn ang="0">
                <a:pos x="connsiteX1" y="connsiteY1"/>
              </a:cxn>
            </a:cxnLst>
            <a:rect l="l" t="t" r="r" b="b"/>
            <a:pathLst>
              <a:path w="523538" h="91440">
                <a:moveTo>
                  <a:pt x="0" y="45720"/>
                </a:moveTo>
                <a:lnTo>
                  <a:pt x="523538"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0616" tIns="42949" rIns="260616" bIns="42950" numCol="1" spcCol="1270" anchor="ctr" anchorCtr="0">
            <a:noAutofit/>
          </a:bodyPr>
          <a:lstStyle/>
          <a:p>
            <a:pPr lvl="0" algn="ctr" defTabSz="222250">
              <a:lnSpc>
                <a:spcPct val="90000"/>
              </a:lnSpc>
              <a:spcBef>
                <a:spcPct val="0"/>
              </a:spcBef>
              <a:spcAft>
                <a:spcPct val="35000"/>
              </a:spcAft>
            </a:pPr>
            <a:endParaRPr lang="en-US" sz="500" kern="1200" dirty="0"/>
          </a:p>
        </p:txBody>
      </p:sp>
      <p:sp>
        <p:nvSpPr>
          <p:cNvPr id="9" name="Freeform 8"/>
          <p:cNvSpPr/>
          <p:nvPr/>
        </p:nvSpPr>
        <p:spPr>
          <a:xfrm>
            <a:off x="5810504" y="2115179"/>
            <a:ext cx="523538" cy="91440"/>
          </a:xfrm>
          <a:custGeom>
            <a:avLst/>
            <a:gdLst>
              <a:gd name="connsiteX0" fmla="*/ 0 w 523538"/>
              <a:gd name="connsiteY0" fmla="*/ 45720 h 91440"/>
              <a:gd name="connsiteX1" fmla="*/ 523538 w 523538"/>
              <a:gd name="connsiteY1" fmla="*/ 45720 h 91440"/>
            </a:gdLst>
            <a:ahLst/>
            <a:cxnLst>
              <a:cxn ang="0">
                <a:pos x="connsiteX0" y="connsiteY0"/>
              </a:cxn>
              <a:cxn ang="0">
                <a:pos x="connsiteX1" y="connsiteY1"/>
              </a:cxn>
            </a:cxnLst>
            <a:rect l="l" t="t" r="r" b="b"/>
            <a:pathLst>
              <a:path w="523538" h="91440">
                <a:moveTo>
                  <a:pt x="0" y="45720"/>
                </a:moveTo>
                <a:lnTo>
                  <a:pt x="523538"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0616" tIns="42949" rIns="260616" bIns="42950" numCol="1" spcCol="1270" anchor="ctr" anchorCtr="0">
            <a:noAutofit/>
          </a:bodyPr>
          <a:lstStyle/>
          <a:p>
            <a:pPr lvl="0" algn="ctr" defTabSz="222250">
              <a:lnSpc>
                <a:spcPct val="90000"/>
              </a:lnSpc>
              <a:spcBef>
                <a:spcPct val="0"/>
              </a:spcBef>
              <a:spcAft>
                <a:spcPct val="35000"/>
              </a:spcAft>
            </a:pPr>
            <a:endParaRPr lang="en-US" sz="500" kern="1200" dirty="0"/>
          </a:p>
        </p:txBody>
      </p:sp>
      <p:sp>
        <p:nvSpPr>
          <p:cNvPr id="14" name="Freeform 13"/>
          <p:cNvSpPr/>
          <p:nvPr/>
        </p:nvSpPr>
        <p:spPr>
          <a:xfrm>
            <a:off x="8773940" y="2115179"/>
            <a:ext cx="523538" cy="91440"/>
          </a:xfrm>
          <a:custGeom>
            <a:avLst/>
            <a:gdLst>
              <a:gd name="connsiteX0" fmla="*/ 0 w 523538"/>
              <a:gd name="connsiteY0" fmla="*/ 45720 h 91440"/>
              <a:gd name="connsiteX1" fmla="*/ 523538 w 523538"/>
              <a:gd name="connsiteY1" fmla="*/ 45720 h 91440"/>
            </a:gdLst>
            <a:ahLst/>
            <a:cxnLst>
              <a:cxn ang="0">
                <a:pos x="connsiteX0" y="connsiteY0"/>
              </a:cxn>
              <a:cxn ang="0">
                <a:pos x="connsiteX1" y="connsiteY1"/>
              </a:cxn>
            </a:cxnLst>
            <a:rect l="l" t="t" r="r" b="b"/>
            <a:pathLst>
              <a:path w="523538" h="91440">
                <a:moveTo>
                  <a:pt x="0" y="45720"/>
                </a:moveTo>
                <a:lnTo>
                  <a:pt x="523538"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0616" tIns="42949" rIns="260616" bIns="42950" numCol="1" spcCol="1270" anchor="ctr" anchorCtr="0">
            <a:noAutofit/>
          </a:bodyPr>
          <a:lstStyle/>
          <a:p>
            <a:pPr lvl="0" algn="ctr" defTabSz="222250">
              <a:lnSpc>
                <a:spcPct val="90000"/>
              </a:lnSpc>
              <a:spcBef>
                <a:spcPct val="0"/>
              </a:spcBef>
              <a:spcAft>
                <a:spcPct val="35000"/>
              </a:spcAft>
            </a:pPr>
            <a:endParaRPr lang="en-US" sz="500" kern="1200" dirty="0"/>
          </a:p>
        </p:txBody>
      </p:sp>
      <p:grpSp>
        <p:nvGrpSpPr>
          <p:cNvPr id="18" name="Group 17"/>
          <p:cNvGrpSpPr/>
          <p:nvPr/>
        </p:nvGrpSpPr>
        <p:grpSpPr>
          <a:xfrm>
            <a:off x="437322" y="1438110"/>
            <a:ext cx="2713381" cy="4306707"/>
            <a:chOff x="437322" y="1438110"/>
            <a:chExt cx="2713381" cy="4306707"/>
          </a:xfrm>
        </p:grpSpPr>
        <p:cxnSp>
          <p:nvCxnSpPr>
            <p:cNvPr id="10" name="Straight Arrow Connector 9"/>
            <p:cNvCxnSpPr/>
            <p:nvPr/>
          </p:nvCxnSpPr>
          <p:spPr>
            <a:xfrm>
              <a:off x="576470" y="5297557"/>
              <a:ext cx="526773" cy="0"/>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437322" y="1438110"/>
              <a:ext cx="2713381" cy="4306707"/>
              <a:chOff x="437322" y="1438110"/>
              <a:chExt cx="2713381" cy="4306707"/>
            </a:xfrm>
          </p:grpSpPr>
          <p:sp>
            <p:nvSpPr>
              <p:cNvPr id="8" name="Freeform 7"/>
              <p:cNvSpPr/>
              <p:nvPr/>
            </p:nvSpPr>
            <p:spPr>
              <a:xfrm>
                <a:off x="439571" y="1438110"/>
                <a:ext cx="2409297" cy="1445578"/>
              </a:xfrm>
              <a:custGeom>
                <a:avLst/>
                <a:gdLst>
                  <a:gd name="connsiteX0" fmla="*/ 0 w 2409297"/>
                  <a:gd name="connsiteY0" fmla="*/ 0 h 1445578"/>
                  <a:gd name="connsiteX1" fmla="*/ 2409297 w 2409297"/>
                  <a:gd name="connsiteY1" fmla="*/ 0 h 1445578"/>
                  <a:gd name="connsiteX2" fmla="*/ 2409297 w 2409297"/>
                  <a:gd name="connsiteY2" fmla="*/ 1445578 h 1445578"/>
                  <a:gd name="connsiteX3" fmla="*/ 0 w 2409297"/>
                  <a:gd name="connsiteY3" fmla="*/ 1445578 h 1445578"/>
                  <a:gd name="connsiteX4" fmla="*/ 0 w 2409297"/>
                  <a:gd name="connsiteY4" fmla="*/ 0 h 144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9297" h="1445578">
                    <a:moveTo>
                      <a:pt x="0" y="0"/>
                    </a:moveTo>
                    <a:lnTo>
                      <a:pt x="2409297" y="0"/>
                    </a:lnTo>
                    <a:lnTo>
                      <a:pt x="2409297" y="1445578"/>
                    </a:lnTo>
                    <a:lnTo>
                      <a:pt x="0" y="1445578"/>
                    </a:lnTo>
                    <a:lnTo>
                      <a:pt x="0" y="0"/>
                    </a:lnTo>
                    <a:close/>
                  </a:path>
                </a:pathLst>
              </a:custGeom>
              <a:noFill/>
              <a:ln>
                <a:solidFill>
                  <a:srgbClr val="001E6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1E61"/>
                    </a:solidFill>
                  </a:rPr>
                  <a:t>Application</a:t>
                </a:r>
                <a:endParaRPr lang="en-US" sz="2000" b="1" kern="1200" dirty="0">
                  <a:solidFill>
                    <a:srgbClr val="001E61"/>
                  </a:solidFill>
                </a:endParaRPr>
              </a:p>
            </p:txBody>
          </p:sp>
          <p:cxnSp>
            <p:nvCxnSpPr>
              <p:cNvPr id="6" name="Straight Connector 5"/>
              <p:cNvCxnSpPr/>
              <p:nvPr/>
            </p:nvCxnSpPr>
            <p:spPr>
              <a:xfrm>
                <a:off x="546652" y="2902226"/>
                <a:ext cx="9939" cy="2385391"/>
              </a:xfrm>
              <a:prstGeom prst="line">
                <a:avLst/>
              </a:prstGeom>
              <a:ln>
                <a:solidFill>
                  <a:schemeClr val="accent1">
                    <a:shade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03242" y="3041374"/>
                <a:ext cx="2047461" cy="2703443"/>
              </a:xfrm>
              <a:prstGeom prst="rect">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t>Filed:</a:t>
                </a:r>
              </a:p>
              <a:p>
                <a:pPr marL="285750" indent="-285750">
                  <a:buFont typeface="Arial" panose="020B0604020202020204" pitchFamily="34" charset="0"/>
                  <a:buChar char="•"/>
                </a:pPr>
                <a:r>
                  <a:rPr lang="en-US" sz="1600" dirty="0" smtClean="0"/>
                  <a:t>Online</a:t>
                </a:r>
              </a:p>
              <a:p>
                <a:pPr marL="285750" indent="-285750">
                  <a:buFont typeface="Arial" panose="020B0604020202020204" pitchFamily="34" charset="0"/>
                  <a:buChar char="•"/>
                </a:pPr>
                <a:r>
                  <a:rPr lang="en-US" sz="1600" dirty="0" smtClean="0"/>
                  <a:t>Telephone</a:t>
                </a:r>
              </a:p>
              <a:p>
                <a:pPr marL="285750" indent="-285750">
                  <a:buFont typeface="Arial" panose="020B0604020202020204" pitchFamily="34" charset="0"/>
                  <a:buChar char="•"/>
                </a:pPr>
                <a:r>
                  <a:rPr lang="en-US" sz="1600" dirty="0" smtClean="0"/>
                  <a:t>In-Person</a:t>
                </a:r>
              </a:p>
              <a:p>
                <a:pPr marL="285750" indent="-285750">
                  <a:buFont typeface="Arial" panose="020B0604020202020204" pitchFamily="34" charset="0"/>
                  <a:buChar char="•"/>
                </a:pPr>
                <a:r>
                  <a:rPr lang="en-US" sz="1600" dirty="0" smtClean="0"/>
                  <a:t>Fax</a:t>
                </a:r>
              </a:p>
              <a:p>
                <a:endParaRPr lang="en-US" sz="1600" dirty="0" smtClean="0"/>
              </a:p>
              <a:p>
                <a:r>
                  <a:rPr lang="en-US" sz="1600" b="1" dirty="0" smtClean="0"/>
                  <a:t>Must understand:</a:t>
                </a:r>
              </a:p>
              <a:p>
                <a:pPr marL="285750" indent="-285750">
                  <a:buFont typeface="Arial" panose="020B0604020202020204" pitchFamily="34" charset="0"/>
                  <a:buChar char="•"/>
                </a:pPr>
                <a:r>
                  <a:rPr lang="en-US" sz="1600" dirty="0" smtClean="0"/>
                  <a:t>How to file</a:t>
                </a:r>
              </a:p>
              <a:p>
                <a:pPr marL="285750" indent="-285750">
                  <a:buFont typeface="Arial" panose="020B0604020202020204" pitchFamily="34" charset="0"/>
                  <a:buChar char="•"/>
                </a:pPr>
                <a:r>
                  <a:rPr lang="en-US" sz="1600" dirty="0" smtClean="0"/>
                  <a:t>What to apply for</a:t>
                </a:r>
              </a:p>
              <a:p>
                <a:pPr marL="285750" indent="-285750">
                  <a:buFont typeface="Arial" panose="020B0604020202020204" pitchFamily="34" charset="0"/>
                  <a:buChar char="•"/>
                </a:pPr>
                <a:r>
                  <a:rPr lang="en-US" sz="1600" dirty="0" smtClean="0"/>
                  <a:t>Who can apply</a:t>
                </a:r>
                <a:endParaRPr lang="en-US" sz="1600" dirty="0"/>
              </a:p>
            </p:txBody>
          </p:sp>
          <p:sp>
            <p:nvSpPr>
              <p:cNvPr id="3" name="Rectangle 2"/>
              <p:cNvSpPr/>
              <p:nvPr/>
            </p:nvSpPr>
            <p:spPr>
              <a:xfrm>
                <a:off x="437322" y="1447137"/>
                <a:ext cx="2422836" cy="3827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smtClean="0">
                    <a:solidFill>
                      <a:srgbClr val="000000"/>
                    </a:solidFill>
                  </a:rPr>
                  <a:t>Step 1</a:t>
                </a:r>
                <a:endParaRPr lang="en-US" dirty="0">
                  <a:solidFill>
                    <a:srgbClr val="000000"/>
                  </a:solidFill>
                </a:endParaRPr>
              </a:p>
            </p:txBody>
          </p:sp>
        </p:grpSp>
      </p:grpSp>
      <p:grpSp>
        <p:nvGrpSpPr>
          <p:cNvPr id="19" name="Group 18"/>
          <p:cNvGrpSpPr/>
          <p:nvPr/>
        </p:nvGrpSpPr>
        <p:grpSpPr>
          <a:xfrm>
            <a:off x="3399597" y="1438110"/>
            <a:ext cx="2696403" cy="4306707"/>
            <a:chOff x="3399597" y="1438110"/>
            <a:chExt cx="2696403" cy="4306707"/>
          </a:xfrm>
        </p:grpSpPr>
        <p:sp>
          <p:nvSpPr>
            <p:cNvPr id="12" name="Freeform 11"/>
            <p:cNvSpPr/>
            <p:nvPr/>
          </p:nvSpPr>
          <p:spPr>
            <a:xfrm>
              <a:off x="3403007" y="1438110"/>
              <a:ext cx="2409297" cy="1445578"/>
            </a:xfrm>
            <a:custGeom>
              <a:avLst/>
              <a:gdLst>
                <a:gd name="connsiteX0" fmla="*/ 0 w 2409297"/>
                <a:gd name="connsiteY0" fmla="*/ 0 h 1445578"/>
                <a:gd name="connsiteX1" fmla="*/ 2409297 w 2409297"/>
                <a:gd name="connsiteY1" fmla="*/ 0 h 1445578"/>
                <a:gd name="connsiteX2" fmla="*/ 2409297 w 2409297"/>
                <a:gd name="connsiteY2" fmla="*/ 1445578 h 1445578"/>
                <a:gd name="connsiteX3" fmla="*/ 0 w 2409297"/>
                <a:gd name="connsiteY3" fmla="*/ 1445578 h 1445578"/>
                <a:gd name="connsiteX4" fmla="*/ 0 w 2409297"/>
                <a:gd name="connsiteY4" fmla="*/ 0 h 144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9297" h="1445578">
                  <a:moveTo>
                    <a:pt x="0" y="0"/>
                  </a:moveTo>
                  <a:lnTo>
                    <a:pt x="2409297" y="0"/>
                  </a:lnTo>
                  <a:lnTo>
                    <a:pt x="2409297" y="1445578"/>
                  </a:lnTo>
                  <a:lnTo>
                    <a:pt x="0" y="1445578"/>
                  </a:lnTo>
                  <a:lnTo>
                    <a:pt x="0" y="0"/>
                  </a:lnTo>
                  <a:close/>
                </a:path>
              </a:pathLst>
            </a:custGeom>
            <a:no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b" anchorCtr="0">
              <a:noAutofit/>
            </a:bodyPr>
            <a:lstStyle/>
            <a:p>
              <a:pPr lvl="0" algn="ctr" defTabSz="889000">
                <a:lnSpc>
                  <a:spcPct val="100000"/>
                </a:lnSpc>
                <a:spcBef>
                  <a:spcPct val="0"/>
                </a:spcBef>
                <a:spcAft>
                  <a:spcPts val="0"/>
                </a:spcAft>
              </a:pPr>
              <a:r>
                <a:rPr lang="en-US" sz="2000" b="1" kern="1200" dirty="0" smtClean="0">
                  <a:solidFill>
                    <a:srgbClr val="001E61"/>
                  </a:solidFill>
                </a:rPr>
                <a:t>Interview </a:t>
              </a:r>
            </a:p>
            <a:p>
              <a:pPr lvl="0" algn="ctr" defTabSz="889000">
                <a:lnSpc>
                  <a:spcPct val="90000"/>
                </a:lnSpc>
                <a:spcBef>
                  <a:spcPct val="0"/>
                </a:spcBef>
                <a:spcAft>
                  <a:spcPct val="35000"/>
                </a:spcAft>
              </a:pPr>
              <a:r>
                <a:rPr lang="en-US" sz="2000" b="0" kern="1200" dirty="0" smtClean="0">
                  <a:solidFill>
                    <a:srgbClr val="001E61"/>
                  </a:solidFill>
                </a:rPr>
                <a:t>for SNAP and CASH programs</a:t>
              </a:r>
              <a:endParaRPr lang="en-US" sz="2000" b="0" kern="1200" dirty="0">
                <a:solidFill>
                  <a:srgbClr val="001E61"/>
                </a:solidFill>
              </a:endParaRPr>
            </a:p>
          </p:txBody>
        </p:sp>
        <p:cxnSp>
          <p:nvCxnSpPr>
            <p:cNvPr id="21" name="Straight Connector 20"/>
            <p:cNvCxnSpPr/>
            <p:nvPr/>
          </p:nvCxnSpPr>
          <p:spPr>
            <a:xfrm>
              <a:off x="3491949" y="2902226"/>
              <a:ext cx="9939" cy="2385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521767" y="5297557"/>
              <a:ext cx="526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048539" y="3041374"/>
              <a:ext cx="2047461" cy="2703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t>Notice of Interview </a:t>
              </a:r>
              <a:r>
                <a:rPr lang="en-US" sz="1600" dirty="0" smtClean="0"/>
                <a:t>(sometimes)</a:t>
              </a:r>
            </a:p>
            <a:p>
              <a:endParaRPr lang="en-US" sz="1600" dirty="0"/>
            </a:p>
            <a:p>
              <a:r>
                <a:rPr lang="en-US" sz="1600" b="1" dirty="0" smtClean="0"/>
                <a:t>Participate in Interview Appointment:</a:t>
              </a:r>
            </a:p>
            <a:p>
              <a:pPr marL="285750" indent="-285750">
                <a:buFont typeface="Arial" panose="020B0604020202020204" pitchFamily="34" charset="0"/>
                <a:buChar char="•"/>
              </a:pPr>
              <a:r>
                <a:rPr lang="en-US" sz="1600" dirty="0" smtClean="0"/>
                <a:t>Phone</a:t>
              </a:r>
            </a:p>
            <a:p>
              <a:pPr marL="285750" indent="-285750">
                <a:buFont typeface="Arial" panose="020B0604020202020204" pitchFamily="34" charset="0"/>
                <a:buChar char="•"/>
              </a:pPr>
              <a:r>
                <a:rPr lang="en-US" sz="1600" dirty="0" smtClean="0"/>
                <a:t>In-Person</a:t>
              </a:r>
              <a:endParaRPr lang="en-US" sz="1600" dirty="0"/>
            </a:p>
            <a:p>
              <a:endParaRPr lang="en-US" sz="1600" dirty="0"/>
            </a:p>
          </p:txBody>
        </p:sp>
        <p:sp>
          <p:nvSpPr>
            <p:cNvPr id="32" name="Rectangle 31"/>
            <p:cNvSpPr/>
            <p:nvPr/>
          </p:nvSpPr>
          <p:spPr>
            <a:xfrm>
              <a:off x="3399597" y="1447137"/>
              <a:ext cx="2422836" cy="3827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smtClean="0">
                  <a:solidFill>
                    <a:srgbClr val="000000"/>
                  </a:solidFill>
                </a:rPr>
                <a:t>Step 2</a:t>
              </a:r>
              <a:endParaRPr lang="en-US" dirty="0">
                <a:solidFill>
                  <a:srgbClr val="000000"/>
                </a:solidFill>
              </a:endParaRPr>
            </a:p>
          </p:txBody>
        </p:sp>
      </p:grpSp>
      <p:grpSp>
        <p:nvGrpSpPr>
          <p:cNvPr id="35" name="Group 34"/>
          <p:cNvGrpSpPr/>
          <p:nvPr/>
        </p:nvGrpSpPr>
        <p:grpSpPr>
          <a:xfrm>
            <a:off x="6361872" y="1438110"/>
            <a:ext cx="2707582" cy="4306707"/>
            <a:chOff x="6361872" y="1438110"/>
            <a:chExt cx="2707582" cy="4306707"/>
          </a:xfrm>
        </p:grpSpPr>
        <p:sp>
          <p:nvSpPr>
            <p:cNvPr id="15" name="Freeform 14"/>
            <p:cNvSpPr/>
            <p:nvPr/>
          </p:nvSpPr>
          <p:spPr>
            <a:xfrm>
              <a:off x="6366443" y="1438110"/>
              <a:ext cx="2409297" cy="1445578"/>
            </a:xfrm>
            <a:custGeom>
              <a:avLst/>
              <a:gdLst>
                <a:gd name="connsiteX0" fmla="*/ 0 w 2409297"/>
                <a:gd name="connsiteY0" fmla="*/ 0 h 1445578"/>
                <a:gd name="connsiteX1" fmla="*/ 2409297 w 2409297"/>
                <a:gd name="connsiteY1" fmla="*/ 0 h 1445578"/>
                <a:gd name="connsiteX2" fmla="*/ 2409297 w 2409297"/>
                <a:gd name="connsiteY2" fmla="*/ 1445578 h 1445578"/>
                <a:gd name="connsiteX3" fmla="*/ 0 w 2409297"/>
                <a:gd name="connsiteY3" fmla="*/ 1445578 h 1445578"/>
                <a:gd name="connsiteX4" fmla="*/ 0 w 2409297"/>
                <a:gd name="connsiteY4" fmla="*/ 0 h 144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9297" h="1445578">
                  <a:moveTo>
                    <a:pt x="0" y="0"/>
                  </a:moveTo>
                  <a:lnTo>
                    <a:pt x="2409297" y="0"/>
                  </a:lnTo>
                  <a:lnTo>
                    <a:pt x="2409297" y="1445578"/>
                  </a:lnTo>
                  <a:lnTo>
                    <a:pt x="0" y="1445578"/>
                  </a:lnTo>
                  <a:lnTo>
                    <a:pt x="0" y="0"/>
                  </a:lnTo>
                  <a:close/>
                </a:path>
              </a:pathLst>
            </a:custGeom>
            <a:noFill/>
            <a:ln>
              <a:solidFill>
                <a:srgbClr val="001E6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100000"/>
                </a:lnSpc>
                <a:spcBef>
                  <a:spcPct val="0"/>
                </a:spcBef>
                <a:spcAft>
                  <a:spcPts val="0"/>
                </a:spcAft>
              </a:pPr>
              <a:r>
                <a:rPr lang="en-US" sz="2000" b="1" kern="1200" dirty="0" smtClean="0">
                  <a:solidFill>
                    <a:srgbClr val="001E61"/>
                  </a:solidFill>
                </a:rPr>
                <a:t>Verification</a:t>
              </a:r>
            </a:p>
          </p:txBody>
        </p:sp>
        <p:cxnSp>
          <p:nvCxnSpPr>
            <p:cNvPr id="29" name="Straight Connector 28"/>
            <p:cNvCxnSpPr/>
            <p:nvPr/>
          </p:nvCxnSpPr>
          <p:spPr>
            <a:xfrm>
              <a:off x="6465403" y="2902226"/>
              <a:ext cx="9939" cy="2385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495221" y="5297557"/>
              <a:ext cx="526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021993" y="3041374"/>
              <a:ext cx="2047461" cy="2703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t>Verification Checklist</a:t>
              </a:r>
            </a:p>
            <a:p>
              <a:pPr marL="285750" indent="-285750">
                <a:buFont typeface="Arial" panose="020B0604020202020204" pitchFamily="34" charset="0"/>
                <a:buChar char="•"/>
              </a:pPr>
              <a:r>
                <a:rPr lang="en-US" sz="1600" dirty="0" smtClean="0"/>
                <a:t>Understand list</a:t>
              </a:r>
            </a:p>
            <a:p>
              <a:pPr marL="285750" indent="-285750">
                <a:buFont typeface="Arial" panose="020B0604020202020204" pitchFamily="34" charset="0"/>
                <a:buChar char="•"/>
              </a:pPr>
              <a:r>
                <a:rPr lang="en-US" sz="1600" dirty="0" smtClean="0"/>
                <a:t>Understand what documents satisfy list</a:t>
              </a:r>
            </a:p>
            <a:p>
              <a:pPr marL="285750" indent="-285750">
                <a:buFont typeface="Arial" panose="020B0604020202020204" pitchFamily="34" charset="0"/>
                <a:buChar char="•"/>
              </a:pPr>
              <a:r>
                <a:rPr lang="en-US" sz="1600" dirty="0" smtClean="0"/>
                <a:t>Get documents</a:t>
              </a:r>
            </a:p>
            <a:p>
              <a:pPr marL="285750" indent="-285750">
                <a:buFont typeface="Arial" panose="020B0604020202020204" pitchFamily="34" charset="0"/>
                <a:buChar char="•"/>
              </a:pPr>
              <a:r>
                <a:rPr lang="en-US" sz="1600" dirty="0" smtClean="0"/>
                <a:t>Submit documents</a:t>
              </a:r>
            </a:p>
            <a:p>
              <a:pPr marL="285750" indent="-285750">
                <a:buFont typeface="Arial" panose="020B0604020202020204" pitchFamily="34" charset="0"/>
                <a:buChar char="•"/>
              </a:pPr>
              <a:r>
                <a:rPr lang="en-US" sz="1600" dirty="0" smtClean="0"/>
                <a:t>10 days!</a:t>
              </a:r>
              <a:endParaRPr lang="en-US" sz="1600" dirty="0"/>
            </a:p>
          </p:txBody>
        </p:sp>
        <p:sp>
          <p:nvSpPr>
            <p:cNvPr id="33" name="Rectangle 32"/>
            <p:cNvSpPr/>
            <p:nvPr/>
          </p:nvSpPr>
          <p:spPr>
            <a:xfrm>
              <a:off x="6361872" y="1447137"/>
              <a:ext cx="2422836" cy="3827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smtClean="0">
                  <a:solidFill>
                    <a:srgbClr val="000000"/>
                  </a:solidFill>
                </a:rPr>
                <a:t>Step 3</a:t>
              </a:r>
              <a:endParaRPr lang="en-US" dirty="0">
                <a:solidFill>
                  <a:srgbClr val="000000"/>
                </a:solidFill>
              </a:endParaRPr>
            </a:p>
          </p:txBody>
        </p:sp>
      </p:grpSp>
      <p:grpSp>
        <p:nvGrpSpPr>
          <p:cNvPr id="36" name="Group 35"/>
          <p:cNvGrpSpPr/>
          <p:nvPr/>
        </p:nvGrpSpPr>
        <p:grpSpPr>
          <a:xfrm>
            <a:off x="9329879" y="1438110"/>
            <a:ext cx="2684872" cy="4306707"/>
            <a:chOff x="9329879" y="1438110"/>
            <a:chExt cx="2684872" cy="4306707"/>
          </a:xfrm>
        </p:grpSpPr>
        <p:sp>
          <p:nvSpPr>
            <p:cNvPr id="16" name="Freeform 15"/>
            <p:cNvSpPr/>
            <p:nvPr/>
          </p:nvSpPr>
          <p:spPr>
            <a:xfrm>
              <a:off x="9329879" y="1438110"/>
              <a:ext cx="2409297" cy="1445578"/>
            </a:xfrm>
            <a:custGeom>
              <a:avLst/>
              <a:gdLst>
                <a:gd name="connsiteX0" fmla="*/ 0 w 2409297"/>
                <a:gd name="connsiteY0" fmla="*/ 0 h 1445578"/>
                <a:gd name="connsiteX1" fmla="*/ 2409297 w 2409297"/>
                <a:gd name="connsiteY1" fmla="*/ 0 h 1445578"/>
                <a:gd name="connsiteX2" fmla="*/ 2409297 w 2409297"/>
                <a:gd name="connsiteY2" fmla="*/ 1445578 h 1445578"/>
                <a:gd name="connsiteX3" fmla="*/ 0 w 2409297"/>
                <a:gd name="connsiteY3" fmla="*/ 1445578 h 1445578"/>
                <a:gd name="connsiteX4" fmla="*/ 0 w 2409297"/>
                <a:gd name="connsiteY4" fmla="*/ 0 h 1445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9297" h="1445578">
                  <a:moveTo>
                    <a:pt x="0" y="0"/>
                  </a:moveTo>
                  <a:lnTo>
                    <a:pt x="2409297" y="0"/>
                  </a:lnTo>
                  <a:lnTo>
                    <a:pt x="2409297" y="1445578"/>
                  </a:lnTo>
                  <a:lnTo>
                    <a:pt x="0" y="1445578"/>
                  </a:lnTo>
                  <a:lnTo>
                    <a:pt x="0" y="0"/>
                  </a:lnTo>
                  <a:close/>
                </a:path>
              </a:pathLst>
            </a:custGeom>
            <a:noFill/>
            <a:ln>
              <a:solidFill>
                <a:srgbClr val="001E6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1E61"/>
                  </a:solidFill>
                </a:rPr>
                <a:t>Notice of Decision</a:t>
              </a:r>
              <a:endParaRPr lang="en-US" sz="2000" b="1" kern="1200" dirty="0">
                <a:solidFill>
                  <a:srgbClr val="001E61"/>
                </a:solidFill>
              </a:endParaRPr>
            </a:p>
          </p:txBody>
        </p:sp>
        <p:cxnSp>
          <p:nvCxnSpPr>
            <p:cNvPr id="25" name="Straight Connector 24"/>
            <p:cNvCxnSpPr/>
            <p:nvPr/>
          </p:nvCxnSpPr>
          <p:spPr>
            <a:xfrm>
              <a:off x="9410700" y="2902226"/>
              <a:ext cx="9939" cy="2385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440518" y="5297557"/>
              <a:ext cx="526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967290" y="3041374"/>
              <a:ext cx="2047461" cy="2703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t>Receive Notice of Decision</a:t>
              </a:r>
            </a:p>
            <a:p>
              <a:pPr marL="285750" indent="-285750">
                <a:buFont typeface="Arial" panose="020B0604020202020204" pitchFamily="34" charset="0"/>
                <a:buChar char="•"/>
              </a:pPr>
              <a:r>
                <a:rPr lang="en-US" sz="1600" dirty="0" smtClean="0"/>
                <a:t>Understand notice</a:t>
              </a:r>
            </a:p>
            <a:p>
              <a:pPr marL="285750" indent="-285750">
                <a:buFont typeface="Arial" panose="020B0604020202020204" pitchFamily="34" charset="0"/>
                <a:buChar char="•"/>
              </a:pPr>
              <a:r>
                <a:rPr lang="en-US" sz="1600" dirty="0" smtClean="0"/>
                <a:t>Determine if decision is correct</a:t>
              </a:r>
            </a:p>
            <a:p>
              <a:pPr marL="285750" indent="-285750">
                <a:buFont typeface="Arial" panose="020B0604020202020204" pitchFamily="34" charset="0"/>
                <a:buChar char="•"/>
              </a:pPr>
              <a:r>
                <a:rPr lang="en-US" sz="1600" dirty="0" smtClean="0"/>
                <a:t>Know what to do if it is correct</a:t>
              </a:r>
            </a:p>
            <a:p>
              <a:pPr marL="285750" indent="-285750">
                <a:buFont typeface="Arial" panose="020B0604020202020204" pitchFamily="34" charset="0"/>
                <a:buChar char="•"/>
              </a:pPr>
              <a:r>
                <a:rPr lang="en-US" sz="1600" dirty="0" smtClean="0"/>
                <a:t>Know what to do if it’s not correct</a:t>
              </a:r>
              <a:endParaRPr lang="en-US" sz="1600" dirty="0"/>
            </a:p>
          </p:txBody>
        </p:sp>
        <p:sp>
          <p:nvSpPr>
            <p:cNvPr id="34" name="Rectangle 33"/>
            <p:cNvSpPr/>
            <p:nvPr/>
          </p:nvSpPr>
          <p:spPr>
            <a:xfrm>
              <a:off x="9337640" y="1447137"/>
              <a:ext cx="2422836" cy="3827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smtClean="0">
                  <a:solidFill>
                    <a:srgbClr val="000000"/>
                  </a:solidFill>
                </a:rPr>
                <a:t>Step 4</a:t>
              </a:r>
              <a:endParaRPr lang="en-US" dirty="0">
                <a:solidFill>
                  <a:srgbClr val="000000"/>
                </a:solidFill>
              </a:endParaRPr>
            </a:p>
          </p:txBody>
        </p:sp>
      </p:grpSp>
    </p:spTree>
    <p:extLst>
      <p:ext uri="{BB962C8B-B14F-4D97-AF65-F5344CB8AC3E}">
        <p14:creationId xmlns:p14="http://schemas.microsoft.com/office/powerpoint/2010/main" val="916835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Post-application process</a:t>
            </a:r>
            <a:endParaRPr lang="en-US" dirty="0"/>
          </a:p>
        </p:txBody>
      </p:sp>
      <p:sp>
        <p:nvSpPr>
          <p:cNvPr id="5" name="Freeform 4"/>
          <p:cNvSpPr/>
          <p:nvPr/>
        </p:nvSpPr>
        <p:spPr>
          <a:xfrm>
            <a:off x="2767792" y="2115179"/>
            <a:ext cx="504401" cy="91440"/>
          </a:xfrm>
          <a:custGeom>
            <a:avLst/>
            <a:gdLst>
              <a:gd name="connsiteX0" fmla="*/ 0 w 504401"/>
              <a:gd name="connsiteY0" fmla="*/ 45720 h 91440"/>
              <a:gd name="connsiteX1" fmla="*/ 504401 w 504401"/>
              <a:gd name="connsiteY1" fmla="*/ 45720 h 91440"/>
            </a:gdLst>
            <a:ahLst/>
            <a:cxnLst>
              <a:cxn ang="0">
                <a:pos x="connsiteX0" y="connsiteY0"/>
              </a:cxn>
              <a:cxn ang="0">
                <a:pos x="connsiteX1" y="connsiteY1"/>
              </a:cxn>
            </a:cxnLst>
            <a:rect l="l" t="t" r="r" b="b"/>
            <a:pathLst>
              <a:path w="504401" h="91440">
                <a:moveTo>
                  <a:pt x="0" y="45720"/>
                </a:moveTo>
                <a:lnTo>
                  <a:pt x="504401"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51526" tIns="43045" rIns="251525" bIns="43045" numCol="1" spcCol="1270" anchor="ctr" anchorCtr="0">
            <a:noAutofit/>
          </a:bodyPr>
          <a:lstStyle/>
          <a:p>
            <a:pPr lvl="0" algn="ctr" defTabSz="222250">
              <a:lnSpc>
                <a:spcPct val="90000"/>
              </a:lnSpc>
              <a:spcBef>
                <a:spcPct val="0"/>
              </a:spcBef>
              <a:spcAft>
                <a:spcPct val="35000"/>
              </a:spcAft>
            </a:pPr>
            <a:endParaRPr lang="en-US" sz="500" kern="1200" dirty="0"/>
          </a:p>
        </p:txBody>
      </p:sp>
      <p:sp>
        <p:nvSpPr>
          <p:cNvPr id="8" name="Freeform 7"/>
          <p:cNvSpPr/>
          <p:nvPr/>
        </p:nvSpPr>
        <p:spPr>
          <a:xfrm>
            <a:off x="5628885" y="2115179"/>
            <a:ext cx="504401" cy="91440"/>
          </a:xfrm>
          <a:custGeom>
            <a:avLst/>
            <a:gdLst>
              <a:gd name="connsiteX0" fmla="*/ 0 w 504401"/>
              <a:gd name="connsiteY0" fmla="*/ 45720 h 91440"/>
              <a:gd name="connsiteX1" fmla="*/ 504401 w 504401"/>
              <a:gd name="connsiteY1" fmla="*/ 45720 h 91440"/>
            </a:gdLst>
            <a:ahLst/>
            <a:cxnLst>
              <a:cxn ang="0">
                <a:pos x="connsiteX0" y="connsiteY0"/>
              </a:cxn>
              <a:cxn ang="0">
                <a:pos x="connsiteX1" y="connsiteY1"/>
              </a:cxn>
            </a:cxnLst>
            <a:rect l="l" t="t" r="r" b="b"/>
            <a:pathLst>
              <a:path w="504401" h="91440">
                <a:moveTo>
                  <a:pt x="0" y="45720"/>
                </a:moveTo>
                <a:lnTo>
                  <a:pt x="504401"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51525" tIns="43045" rIns="251526" bIns="43045" numCol="1" spcCol="1270" anchor="ctr" anchorCtr="0">
            <a:noAutofit/>
          </a:bodyPr>
          <a:lstStyle/>
          <a:p>
            <a:pPr lvl="0" algn="ctr" defTabSz="222250">
              <a:lnSpc>
                <a:spcPct val="90000"/>
              </a:lnSpc>
              <a:spcBef>
                <a:spcPct val="0"/>
              </a:spcBef>
              <a:spcAft>
                <a:spcPct val="35000"/>
              </a:spcAft>
            </a:pPr>
            <a:endParaRPr lang="en-US" sz="500" kern="1200" dirty="0"/>
          </a:p>
        </p:txBody>
      </p:sp>
      <p:grpSp>
        <p:nvGrpSpPr>
          <p:cNvPr id="14" name="Group 13"/>
          <p:cNvGrpSpPr/>
          <p:nvPr/>
        </p:nvGrpSpPr>
        <p:grpSpPr>
          <a:xfrm>
            <a:off x="443501" y="1463072"/>
            <a:ext cx="2707202" cy="4281745"/>
            <a:chOff x="443501" y="1463072"/>
            <a:chExt cx="2707202" cy="4281745"/>
          </a:xfrm>
        </p:grpSpPr>
        <p:sp>
          <p:nvSpPr>
            <p:cNvPr id="7" name="Freeform 6"/>
            <p:cNvSpPr/>
            <p:nvPr/>
          </p:nvSpPr>
          <p:spPr>
            <a:xfrm>
              <a:off x="443501" y="1463072"/>
              <a:ext cx="2326091" cy="1395654"/>
            </a:xfrm>
            <a:custGeom>
              <a:avLst/>
              <a:gdLst>
                <a:gd name="connsiteX0" fmla="*/ 0 w 2326091"/>
                <a:gd name="connsiteY0" fmla="*/ 0 h 1395654"/>
                <a:gd name="connsiteX1" fmla="*/ 2326091 w 2326091"/>
                <a:gd name="connsiteY1" fmla="*/ 0 h 1395654"/>
                <a:gd name="connsiteX2" fmla="*/ 2326091 w 2326091"/>
                <a:gd name="connsiteY2" fmla="*/ 1395654 h 1395654"/>
                <a:gd name="connsiteX3" fmla="*/ 0 w 2326091"/>
                <a:gd name="connsiteY3" fmla="*/ 1395654 h 1395654"/>
                <a:gd name="connsiteX4" fmla="*/ 0 w 2326091"/>
                <a:gd name="connsiteY4" fmla="*/ 0 h 1395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091" h="1395654">
                  <a:moveTo>
                    <a:pt x="0" y="0"/>
                  </a:moveTo>
                  <a:lnTo>
                    <a:pt x="2326091" y="0"/>
                  </a:lnTo>
                  <a:lnTo>
                    <a:pt x="2326091" y="1395654"/>
                  </a:lnTo>
                  <a:lnTo>
                    <a:pt x="0" y="1395654"/>
                  </a:lnTo>
                  <a:lnTo>
                    <a:pt x="0" y="0"/>
                  </a:lnTo>
                  <a:close/>
                </a:path>
              </a:pathLst>
            </a:custGeom>
            <a:noFill/>
            <a:ln>
              <a:solidFill>
                <a:srgbClr val="001E6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1E61"/>
                  </a:solidFill>
                </a:rPr>
                <a:t>Using Cash/Food Benefits</a:t>
              </a:r>
              <a:endParaRPr lang="en-US" sz="2000" b="1" kern="1200" dirty="0">
                <a:solidFill>
                  <a:srgbClr val="001E61"/>
                </a:solidFill>
              </a:endParaRPr>
            </a:p>
          </p:txBody>
        </p:sp>
        <p:cxnSp>
          <p:nvCxnSpPr>
            <p:cNvPr id="6" name="Straight Connector 5"/>
            <p:cNvCxnSpPr/>
            <p:nvPr/>
          </p:nvCxnSpPr>
          <p:spPr>
            <a:xfrm>
              <a:off x="546652" y="2902226"/>
              <a:ext cx="9939" cy="2385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6470" y="5297557"/>
              <a:ext cx="526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03242" y="3041374"/>
              <a:ext cx="2047461" cy="2703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t>Obtain LINK card</a:t>
              </a:r>
            </a:p>
            <a:p>
              <a:endParaRPr lang="en-US" sz="1600" dirty="0"/>
            </a:p>
            <a:p>
              <a:r>
                <a:rPr lang="en-US" sz="1600" b="1" dirty="0" smtClean="0"/>
                <a:t>Get replacement card when needed</a:t>
              </a:r>
            </a:p>
            <a:p>
              <a:endParaRPr lang="en-US" sz="1600" dirty="0"/>
            </a:p>
            <a:p>
              <a:r>
                <a:rPr lang="en-US" sz="1600" b="1" dirty="0" smtClean="0"/>
                <a:t>Use card for valid purchases</a:t>
              </a:r>
            </a:p>
            <a:p>
              <a:endParaRPr lang="en-US" sz="1600" dirty="0"/>
            </a:p>
            <a:p>
              <a:r>
                <a:rPr lang="en-US" sz="1600" b="1" dirty="0" smtClean="0"/>
                <a:t>Protect  benefits from theft</a:t>
              </a:r>
              <a:endParaRPr lang="en-US" sz="1600" b="1" dirty="0"/>
            </a:p>
          </p:txBody>
        </p:sp>
        <p:sp>
          <p:nvSpPr>
            <p:cNvPr id="15" name="Rectangle 14"/>
            <p:cNvSpPr/>
            <p:nvPr/>
          </p:nvSpPr>
          <p:spPr>
            <a:xfrm>
              <a:off x="453386" y="1466187"/>
              <a:ext cx="2308864" cy="3827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smtClean="0">
                  <a:solidFill>
                    <a:srgbClr val="000000"/>
                  </a:solidFill>
                </a:rPr>
                <a:t>Step 5</a:t>
              </a:r>
              <a:endParaRPr lang="en-US" dirty="0">
                <a:solidFill>
                  <a:srgbClr val="000000"/>
                </a:solidFill>
              </a:endParaRPr>
            </a:p>
          </p:txBody>
        </p:sp>
      </p:grpSp>
      <p:grpSp>
        <p:nvGrpSpPr>
          <p:cNvPr id="18" name="Group 17"/>
          <p:cNvGrpSpPr/>
          <p:nvPr/>
        </p:nvGrpSpPr>
        <p:grpSpPr>
          <a:xfrm>
            <a:off x="3304593" y="1463072"/>
            <a:ext cx="2791407" cy="4281745"/>
            <a:chOff x="3304593" y="1463072"/>
            <a:chExt cx="2791407" cy="4281745"/>
          </a:xfrm>
        </p:grpSpPr>
        <p:sp>
          <p:nvSpPr>
            <p:cNvPr id="9" name="Freeform 8"/>
            <p:cNvSpPr/>
            <p:nvPr/>
          </p:nvSpPr>
          <p:spPr>
            <a:xfrm>
              <a:off x="3304593" y="1463072"/>
              <a:ext cx="2326091" cy="1395654"/>
            </a:xfrm>
            <a:custGeom>
              <a:avLst/>
              <a:gdLst>
                <a:gd name="connsiteX0" fmla="*/ 0 w 2326091"/>
                <a:gd name="connsiteY0" fmla="*/ 0 h 1395654"/>
                <a:gd name="connsiteX1" fmla="*/ 2326091 w 2326091"/>
                <a:gd name="connsiteY1" fmla="*/ 0 h 1395654"/>
                <a:gd name="connsiteX2" fmla="*/ 2326091 w 2326091"/>
                <a:gd name="connsiteY2" fmla="*/ 1395654 h 1395654"/>
                <a:gd name="connsiteX3" fmla="*/ 0 w 2326091"/>
                <a:gd name="connsiteY3" fmla="*/ 1395654 h 1395654"/>
                <a:gd name="connsiteX4" fmla="*/ 0 w 2326091"/>
                <a:gd name="connsiteY4" fmla="*/ 0 h 1395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091" h="1395654">
                  <a:moveTo>
                    <a:pt x="0" y="0"/>
                  </a:moveTo>
                  <a:lnTo>
                    <a:pt x="2326091" y="0"/>
                  </a:lnTo>
                  <a:lnTo>
                    <a:pt x="2326091" y="1395654"/>
                  </a:lnTo>
                  <a:lnTo>
                    <a:pt x="0" y="1395654"/>
                  </a:lnTo>
                  <a:lnTo>
                    <a:pt x="0" y="0"/>
                  </a:lnTo>
                  <a:close/>
                </a:path>
              </a:pathLst>
            </a:custGeom>
            <a:no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100000"/>
                </a:lnSpc>
                <a:spcBef>
                  <a:spcPct val="0"/>
                </a:spcBef>
                <a:spcAft>
                  <a:spcPts val="0"/>
                </a:spcAft>
              </a:pPr>
              <a:r>
                <a:rPr lang="en-US" sz="2000" b="1" kern="1200" dirty="0" smtClean="0">
                  <a:solidFill>
                    <a:srgbClr val="001E61"/>
                  </a:solidFill>
                </a:rPr>
                <a:t>Using Medical Benefits</a:t>
              </a:r>
            </a:p>
          </p:txBody>
        </p:sp>
        <p:cxnSp>
          <p:nvCxnSpPr>
            <p:cNvPr id="21" name="Straight Connector 20"/>
            <p:cNvCxnSpPr/>
            <p:nvPr/>
          </p:nvCxnSpPr>
          <p:spPr>
            <a:xfrm>
              <a:off x="3491949" y="2902226"/>
              <a:ext cx="9939" cy="2385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521767" y="5297557"/>
              <a:ext cx="526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048539" y="3041374"/>
              <a:ext cx="2047461" cy="2703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t>Choose an MCO</a:t>
              </a:r>
            </a:p>
            <a:p>
              <a:endParaRPr lang="en-US" sz="1600" dirty="0"/>
            </a:p>
            <a:p>
              <a:r>
                <a:rPr lang="en-US" sz="1600" b="1" dirty="0" smtClean="0"/>
                <a:t>Navigate MCO</a:t>
              </a:r>
            </a:p>
            <a:p>
              <a:pPr marL="285750" indent="-285750">
                <a:buFont typeface="Arial" panose="020B0604020202020204" pitchFamily="34" charset="0"/>
                <a:buChar char="•"/>
              </a:pPr>
              <a:r>
                <a:rPr lang="en-US" sz="1600" dirty="0" smtClean="0"/>
                <a:t>Finding doctors</a:t>
              </a:r>
            </a:p>
            <a:p>
              <a:pPr marL="285750" indent="-285750">
                <a:buFont typeface="Arial" panose="020B0604020202020204" pitchFamily="34" charset="0"/>
                <a:buChar char="•"/>
              </a:pPr>
              <a:r>
                <a:rPr lang="en-US" sz="1600" dirty="0" smtClean="0"/>
                <a:t>Filling prescriptions</a:t>
              </a:r>
            </a:p>
            <a:p>
              <a:pPr marL="285750" indent="-285750">
                <a:buFont typeface="Arial" panose="020B0604020202020204" pitchFamily="34" charset="0"/>
                <a:buChar char="•"/>
              </a:pPr>
              <a:r>
                <a:rPr lang="en-US" sz="1600" dirty="0" smtClean="0"/>
                <a:t>Contesting denials</a:t>
              </a:r>
              <a:endParaRPr lang="en-US" sz="1600" dirty="0"/>
            </a:p>
            <a:p>
              <a:endParaRPr lang="en-US" sz="1600" dirty="0"/>
            </a:p>
          </p:txBody>
        </p:sp>
        <p:sp>
          <p:nvSpPr>
            <p:cNvPr id="16" name="Rectangle 15"/>
            <p:cNvSpPr/>
            <p:nvPr/>
          </p:nvSpPr>
          <p:spPr>
            <a:xfrm>
              <a:off x="3312543" y="1480252"/>
              <a:ext cx="2326257" cy="3827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smtClean="0">
                  <a:solidFill>
                    <a:srgbClr val="000000"/>
                  </a:solidFill>
                </a:rPr>
                <a:t>Step 6</a:t>
              </a:r>
              <a:endParaRPr lang="en-US" dirty="0">
                <a:solidFill>
                  <a:srgbClr val="000000"/>
                </a:solidFill>
              </a:endParaRPr>
            </a:p>
          </p:txBody>
        </p:sp>
      </p:grpSp>
      <p:grpSp>
        <p:nvGrpSpPr>
          <p:cNvPr id="24" name="Group 23"/>
          <p:cNvGrpSpPr/>
          <p:nvPr/>
        </p:nvGrpSpPr>
        <p:grpSpPr>
          <a:xfrm>
            <a:off x="6165686" y="1463072"/>
            <a:ext cx="5757609" cy="4281745"/>
            <a:chOff x="6165686" y="1463072"/>
            <a:chExt cx="5757609" cy="4281745"/>
          </a:xfrm>
        </p:grpSpPr>
        <p:grpSp>
          <p:nvGrpSpPr>
            <p:cNvPr id="19" name="Group 18"/>
            <p:cNvGrpSpPr/>
            <p:nvPr/>
          </p:nvGrpSpPr>
          <p:grpSpPr>
            <a:xfrm>
              <a:off x="6165686" y="1463072"/>
              <a:ext cx="5757609" cy="4281745"/>
              <a:chOff x="6165686" y="1463072"/>
              <a:chExt cx="5757609" cy="4281745"/>
            </a:xfrm>
          </p:grpSpPr>
          <p:sp>
            <p:nvSpPr>
              <p:cNvPr id="12" name="Freeform 11"/>
              <p:cNvSpPr/>
              <p:nvPr/>
            </p:nvSpPr>
            <p:spPr>
              <a:xfrm>
                <a:off x="6165686" y="1463072"/>
                <a:ext cx="2326091" cy="1395654"/>
              </a:xfrm>
              <a:custGeom>
                <a:avLst/>
                <a:gdLst>
                  <a:gd name="connsiteX0" fmla="*/ 0 w 2326091"/>
                  <a:gd name="connsiteY0" fmla="*/ 0 h 1395654"/>
                  <a:gd name="connsiteX1" fmla="*/ 2326091 w 2326091"/>
                  <a:gd name="connsiteY1" fmla="*/ 0 h 1395654"/>
                  <a:gd name="connsiteX2" fmla="*/ 2326091 w 2326091"/>
                  <a:gd name="connsiteY2" fmla="*/ 1395654 h 1395654"/>
                  <a:gd name="connsiteX3" fmla="*/ 0 w 2326091"/>
                  <a:gd name="connsiteY3" fmla="*/ 1395654 h 1395654"/>
                  <a:gd name="connsiteX4" fmla="*/ 0 w 2326091"/>
                  <a:gd name="connsiteY4" fmla="*/ 0 h 1395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091" h="1395654">
                    <a:moveTo>
                      <a:pt x="0" y="0"/>
                    </a:moveTo>
                    <a:lnTo>
                      <a:pt x="2326091" y="0"/>
                    </a:lnTo>
                    <a:lnTo>
                      <a:pt x="2326091" y="1395654"/>
                    </a:lnTo>
                    <a:lnTo>
                      <a:pt x="0" y="1395654"/>
                    </a:lnTo>
                    <a:lnTo>
                      <a:pt x="0" y="0"/>
                    </a:lnTo>
                    <a:close/>
                  </a:path>
                </a:pathLst>
              </a:custGeom>
              <a:noFill/>
              <a:ln>
                <a:solidFill>
                  <a:srgbClr val="001E6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100000"/>
                  </a:lnSpc>
                  <a:spcBef>
                    <a:spcPct val="0"/>
                  </a:spcBef>
                  <a:spcAft>
                    <a:spcPts val="0"/>
                  </a:spcAft>
                </a:pPr>
                <a:r>
                  <a:rPr lang="en-US" sz="2000" b="1" kern="1200" dirty="0" smtClean="0">
                    <a:solidFill>
                      <a:srgbClr val="001E61"/>
                    </a:solidFill>
                  </a:rPr>
                  <a:t>Keeping Benefits</a:t>
                </a:r>
                <a:endParaRPr lang="en-US" sz="2000" b="1" kern="1200" dirty="0">
                  <a:solidFill>
                    <a:srgbClr val="001E61"/>
                  </a:solidFill>
                </a:endParaRPr>
              </a:p>
            </p:txBody>
          </p:sp>
          <p:cxnSp>
            <p:nvCxnSpPr>
              <p:cNvPr id="29" name="Straight Connector 28"/>
              <p:cNvCxnSpPr/>
              <p:nvPr/>
            </p:nvCxnSpPr>
            <p:spPr>
              <a:xfrm>
                <a:off x="6465403" y="2902226"/>
                <a:ext cx="9939" cy="2385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495221" y="5297557"/>
                <a:ext cx="526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021993" y="3041374"/>
                <a:ext cx="4901302" cy="2703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t>Timely report changes</a:t>
                </a:r>
              </a:p>
              <a:p>
                <a:pPr marL="285750" indent="-285750">
                  <a:buFont typeface="Arial" panose="020B0604020202020204" pitchFamily="34" charset="0"/>
                  <a:buChar char="•"/>
                </a:pPr>
                <a:r>
                  <a:rPr lang="en-US" sz="1600" dirty="0" smtClean="0"/>
                  <a:t>Understand what needs to be reported and how to report it</a:t>
                </a:r>
              </a:p>
              <a:p>
                <a:pPr marL="285750" indent="-285750">
                  <a:buFont typeface="Arial" panose="020B0604020202020204" pitchFamily="34" charset="0"/>
                  <a:buChar char="•"/>
                </a:pPr>
                <a:endParaRPr lang="en-US" sz="1600" dirty="0"/>
              </a:p>
              <a:p>
                <a:r>
                  <a:rPr lang="en-US" sz="1600" b="1" dirty="0" smtClean="0"/>
                  <a:t>Mid-Point Reports and Redeterminations</a:t>
                </a:r>
              </a:p>
              <a:p>
                <a:pPr marL="285750" indent="-285750">
                  <a:buFont typeface="Arial" panose="020B0604020202020204" pitchFamily="34" charset="0"/>
                  <a:buChar char="•"/>
                </a:pPr>
                <a:r>
                  <a:rPr lang="en-US" sz="1600" dirty="0" smtClean="0"/>
                  <a:t>Know then these are due</a:t>
                </a:r>
              </a:p>
              <a:p>
                <a:pPr marL="285750" indent="-285750">
                  <a:buFont typeface="Arial" panose="020B0604020202020204" pitchFamily="34" charset="0"/>
                  <a:buChar char="•"/>
                </a:pPr>
                <a:r>
                  <a:rPr lang="en-US" sz="1600" dirty="0" smtClean="0"/>
                  <a:t>Similar to the application process</a:t>
                </a:r>
              </a:p>
              <a:p>
                <a:pPr marL="285750" indent="-285750">
                  <a:buFont typeface="Arial" panose="020B0604020202020204" pitchFamily="34" charset="0"/>
                  <a:buChar char="•"/>
                </a:pPr>
                <a:endParaRPr lang="en-US" sz="1600" dirty="0"/>
              </a:p>
              <a:p>
                <a:r>
                  <a:rPr lang="en-US" sz="1600" b="1" dirty="0" smtClean="0"/>
                  <a:t>Compliance with Work and Training Requirements</a:t>
                </a:r>
              </a:p>
            </p:txBody>
          </p:sp>
        </p:grpSp>
        <p:sp>
          <p:nvSpPr>
            <p:cNvPr id="17" name="Rectangle 16"/>
            <p:cNvSpPr/>
            <p:nvPr/>
          </p:nvSpPr>
          <p:spPr>
            <a:xfrm>
              <a:off x="6170043" y="1476821"/>
              <a:ext cx="2327914" cy="3827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smtClean="0">
                  <a:solidFill>
                    <a:srgbClr val="000000"/>
                  </a:solidFill>
                </a:rPr>
                <a:t>Step 7</a:t>
              </a:r>
              <a:endParaRPr lang="en-US" dirty="0">
                <a:solidFill>
                  <a:srgbClr val="000000"/>
                </a:solidFill>
              </a:endParaRPr>
            </a:p>
          </p:txBody>
        </p:sp>
      </p:grpSp>
    </p:spTree>
    <p:extLst>
      <p:ext uri="{BB962C8B-B14F-4D97-AF65-F5344CB8AC3E}">
        <p14:creationId xmlns:p14="http://schemas.microsoft.com/office/powerpoint/2010/main" val="3321875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3"/>
          <a:stretch>
            <a:fillRect/>
          </a:stretch>
        </p:blipFill>
        <p:spPr>
          <a:xfrm>
            <a:off x="2988664" y="3117058"/>
            <a:ext cx="3532453" cy="2412028"/>
          </a:xfrm>
          <a:prstGeom prst="rect">
            <a:avLst/>
          </a:prstGeom>
        </p:spPr>
      </p:pic>
      <p:sp>
        <p:nvSpPr>
          <p:cNvPr id="3" name="Text Placeholder 2"/>
          <p:cNvSpPr>
            <a:spLocks noGrp="1"/>
          </p:cNvSpPr>
          <p:nvPr>
            <p:ph type="body" sz="quarter" idx="13"/>
          </p:nvPr>
        </p:nvSpPr>
        <p:spPr>
          <a:xfrm>
            <a:off x="424946" y="231116"/>
            <a:ext cx="11338686" cy="902976"/>
          </a:xfrm>
        </p:spPr>
        <p:txBody>
          <a:bodyPr>
            <a:normAutofit/>
          </a:bodyPr>
          <a:lstStyle/>
          <a:p>
            <a:pPr marL="0" indent="0">
              <a:buNone/>
            </a:pPr>
            <a:r>
              <a:rPr lang="en-US" b="1" dirty="0" smtClean="0">
                <a:solidFill>
                  <a:schemeClr val="tx1"/>
                </a:solidFill>
              </a:rPr>
              <a:t>Based on your experience, what administrative burdens do you think our clients might have navigating this process?</a:t>
            </a:r>
            <a:endParaRPr lang="en-US" b="1" dirty="0">
              <a:solidFill>
                <a:schemeClr val="tx1"/>
              </a:solidFill>
            </a:endParaRPr>
          </a:p>
        </p:txBody>
      </p:sp>
      <p:pic>
        <p:nvPicPr>
          <p:cNvPr id="9" name="Picture 8"/>
          <p:cNvPicPr>
            <a:picLocks noChangeAspect="1"/>
          </p:cNvPicPr>
          <p:nvPr/>
        </p:nvPicPr>
        <p:blipFill rotWithShape="1">
          <a:blip r:embed="rId4"/>
          <a:srcRect l="19365" r="13116" b="11739"/>
          <a:stretch/>
        </p:blipFill>
        <p:spPr>
          <a:xfrm>
            <a:off x="7831662" y="1000364"/>
            <a:ext cx="746236" cy="1580025"/>
          </a:xfrm>
          <a:prstGeom prst="rect">
            <a:avLst/>
          </a:prstGeom>
          <a:ln>
            <a:noFill/>
          </a:ln>
        </p:spPr>
      </p:pic>
      <p:sp>
        <p:nvSpPr>
          <p:cNvPr id="12" name="Text Placeholder 2"/>
          <p:cNvSpPr txBox="1">
            <a:spLocks/>
          </p:cNvSpPr>
          <p:nvPr/>
        </p:nvSpPr>
        <p:spPr>
          <a:xfrm>
            <a:off x="6641329" y="2652581"/>
            <a:ext cx="5270031" cy="3098514"/>
          </a:xfrm>
          <a:prstGeom prst="rect">
            <a:avLst/>
          </a:prstGeom>
          <a:solidFill>
            <a:schemeClr val="accent2">
              <a:alpha val="3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800" b="1" dirty="0" smtClean="0"/>
              <a:t>Patricia</a:t>
            </a:r>
          </a:p>
          <a:p>
            <a:pPr>
              <a:lnSpc>
                <a:spcPct val="100000"/>
              </a:lnSpc>
              <a:spcBef>
                <a:spcPts val="0"/>
              </a:spcBef>
            </a:pPr>
            <a:r>
              <a:rPr lang="en-US" sz="1800" dirty="0" smtClean="0"/>
              <a:t>75 years old</a:t>
            </a:r>
          </a:p>
          <a:p>
            <a:r>
              <a:rPr lang="en-US" sz="1800" dirty="0" smtClean="0"/>
              <a:t>Only income is $970/mo. in SSA Retirement (minus Medicare copays)</a:t>
            </a:r>
          </a:p>
          <a:p>
            <a:r>
              <a:rPr lang="en-US" sz="1800" dirty="0" smtClean="0"/>
              <a:t>No internet, Doesn’t use a computer</a:t>
            </a:r>
          </a:p>
          <a:p>
            <a:r>
              <a:rPr lang="en-US" sz="1800" dirty="0" smtClean="0"/>
              <a:t>Doctor told her not to drive</a:t>
            </a:r>
          </a:p>
          <a:p>
            <a:r>
              <a:rPr lang="en-US" sz="1800" dirty="0" smtClean="0"/>
              <a:t>Lives in an apartment in rural Washington Co.</a:t>
            </a:r>
          </a:p>
          <a:p>
            <a:r>
              <a:rPr lang="en-US" sz="1800" dirty="0" smtClean="0"/>
              <a:t>Cannot afford rent ($800/mo.) + other expenses</a:t>
            </a:r>
          </a:p>
          <a:p>
            <a:r>
              <a:rPr lang="en-US" sz="1800" dirty="0" smtClean="0"/>
              <a:t>Will soon be evicted</a:t>
            </a:r>
            <a:endParaRPr lang="en-US" sz="1800" dirty="0"/>
          </a:p>
        </p:txBody>
      </p:sp>
      <p:sp>
        <p:nvSpPr>
          <p:cNvPr id="13" name="Rectangle 12"/>
          <p:cNvSpPr/>
          <p:nvPr/>
        </p:nvSpPr>
        <p:spPr>
          <a:xfrm>
            <a:off x="8837520" y="878305"/>
            <a:ext cx="3073840" cy="168442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00"/>
                </a:solidFill>
              </a:rPr>
              <a:t>Eligible for:</a:t>
            </a:r>
          </a:p>
          <a:p>
            <a:pPr algn="ctr"/>
            <a:endParaRPr lang="en-US" b="1" dirty="0" smtClean="0">
              <a:solidFill>
                <a:srgbClr val="000000"/>
              </a:solidFill>
            </a:endParaRPr>
          </a:p>
          <a:p>
            <a:pPr marL="285750" indent="-285750">
              <a:buFont typeface="Arial" panose="020B0604020202020204" pitchFamily="34" charset="0"/>
              <a:buChar char="•"/>
            </a:pPr>
            <a:r>
              <a:rPr lang="en-US" b="1" dirty="0" smtClean="0">
                <a:solidFill>
                  <a:srgbClr val="000000"/>
                </a:solidFill>
              </a:rPr>
              <a:t>Medicare Savings Plan</a:t>
            </a:r>
          </a:p>
          <a:p>
            <a:pPr marL="285750" indent="-285750">
              <a:buFont typeface="Arial" panose="020B0604020202020204" pitchFamily="34" charset="0"/>
              <a:buChar char="•"/>
            </a:pPr>
            <a:r>
              <a:rPr lang="en-US" b="1" dirty="0" smtClean="0">
                <a:solidFill>
                  <a:srgbClr val="000000"/>
                </a:solidFill>
              </a:rPr>
              <a:t>Medicaid</a:t>
            </a:r>
          </a:p>
          <a:p>
            <a:pPr marL="285750" indent="-285750">
              <a:buFont typeface="Arial" panose="020B0604020202020204" pitchFamily="34" charset="0"/>
              <a:buChar char="•"/>
            </a:pPr>
            <a:r>
              <a:rPr lang="en-US" b="1" dirty="0" smtClean="0">
                <a:solidFill>
                  <a:srgbClr val="000000"/>
                </a:solidFill>
              </a:rPr>
              <a:t>SNAP</a:t>
            </a:r>
          </a:p>
          <a:p>
            <a:pPr marL="285750" indent="-285750">
              <a:buFont typeface="Arial" panose="020B0604020202020204" pitchFamily="34" charset="0"/>
              <a:buChar char="•"/>
            </a:pPr>
            <a:r>
              <a:rPr lang="en-US" b="1" dirty="0" smtClean="0">
                <a:solidFill>
                  <a:srgbClr val="000000"/>
                </a:solidFill>
              </a:rPr>
              <a:t>AABD Cash (maybe)</a:t>
            </a:r>
            <a:endParaRPr lang="en-US" b="1" dirty="0">
              <a:solidFill>
                <a:srgbClr val="000000"/>
              </a:solidFill>
            </a:endParaRPr>
          </a:p>
        </p:txBody>
      </p:sp>
      <p:pic>
        <p:nvPicPr>
          <p:cNvPr id="48" name="Picture 47"/>
          <p:cNvPicPr>
            <a:picLocks noChangeAspect="1"/>
          </p:cNvPicPr>
          <p:nvPr/>
        </p:nvPicPr>
        <p:blipFill rotWithShape="1">
          <a:blip r:embed="rId5"/>
          <a:srcRect r="5154"/>
          <a:stretch/>
        </p:blipFill>
        <p:spPr>
          <a:xfrm>
            <a:off x="233436" y="1063339"/>
            <a:ext cx="2906209" cy="4687756"/>
          </a:xfrm>
          <a:prstGeom prst="rect">
            <a:avLst/>
          </a:prstGeom>
        </p:spPr>
      </p:pic>
    </p:spTree>
    <p:extLst>
      <p:ext uri="{BB962C8B-B14F-4D97-AF65-F5344CB8AC3E}">
        <p14:creationId xmlns:p14="http://schemas.microsoft.com/office/powerpoint/2010/main" val="4256757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394856" y="1578428"/>
            <a:ext cx="9078687" cy="3853543"/>
            <a:chOff x="2479675" y="933450"/>
            <a:chExt cx="8412480" cy="3038475"/>
          </a:xfrm>
        </p:grpSpPr>
        <p:sp>
          <p:nvSpPr>
            <p:cNvPr id="6" name="Rectangle 5"/>
            <p:cNvSpPr/>
            <p:nvPr/>
          </p:nvSpPr>
          <p:spPr>
            <a:xfrm>
              <a:off x="2479675" y="933450"/>
              <a:ext cx="8412480" cy="3038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1213854350"/>
                </p:ext>
              </p:extLst>
            </p:nvPr>
          </p:nvGraphicFramePr>
          <p:xfrm>
            <a:off x="2479675" y="1081087"/>
            <a:ext cx="841248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2" name="Picture 1"/>
          <p:cNvPicPr>
            <a:picLocks noChangeAspect="1"/>
          </p:cNvPicPr>
          <p:nvPr/>
        </p:nvPicPr>
        <p:blipFill rotWithShape="1">
          <a:blip r:embed="rId8"/>
          <a:srcRect r="57938"/>
          <a:stretch/>
        </p:blipFill>
        <p:spPr>
          <a:xfrm>
            <a:off x="73049" y="87554"/>
            <a:ext cx="1797202" cy="2851120"/>
          </a:xfrm>
          <a:prstGeom prst="rect">
            <a:avLst/>
          </a:prstGeom>
        </p:spPr>
      </p:pic>
      <p:sp>
        <p:nvSpPr>
          <p:cNvPr id="3" name="Text Placeholder 2"/>
          <p:cNvSpPr>
            <a:spLocks noGrp="1"/>
          </p:cNvSpPr>
          <p:nvPr>
            <p:ph type="body" sz="quarter" idx="13"/>
          </p:nvPr>
        </p:nvSpPr>
        <p:spPr>
          <a:xfrm>
            <a:off x="1837880" y="251309"/>
            <a:ext cx="9319978" cy="804605"/>
          </a:xfrm>
          <a:solidFill>
            <a:schemeClr val="accent2"/>
          </a:solidFill>
          <a:ln>
            <a:solidFill>
              <a:schemeClr val="accent4"/>
            </a:solidFill>
          </a:ln>
        </p:spPr>
        <p:txBody>
          <a:bodyPr/>
          <a:lstStyle/>
          <a:p>
            <a:pPr marL="0" indent="0">
              <a:buNone/>
            </a:pPr>
            <a:r>
              <a:rPr lang="en-US" sz="2400" b="1" dirty="0" smtClean="0"/>
              <a:t>Clients don’t apply for benefits they need because they don’t think they qualify for them and don’t know when then can apply for them</a:t>
            </a:r>
          </a:p>
          <a:p>
            <a:endParaRPr lang="en-US" sz="2000" b="1" dirty="0"/>
          </a:p>
          <a:p>
            <a:endParaRPr lang="en-US" sz="2400" dirty="0"/>
          </a:p>
          <a:p>
            <a:endParaRPr lang="en-US" dirty="0"/>
          </a:p>
        </p:txBody>
      </p:sp>
    </p:spTree>
    <p:extLst>
      <p:ext uri="{BB962C8B-B14F-4D97-AF65-F5344CB8AC3E}">
        <p14:creationId xmlns:p14="http://schemas.microsoft.com/office/powerpoint/2010/main" val="45224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13657" y="1263211"/>
            <a:ext cx="7140911" cy="4307410"/>
          </a:xfrm>
          <a:ln>
            <a:solidFill>
              <a:schemeClr val="accent1"/>
            </a:solidFill>
          </a:ln>
        </p:spPr>
        <p:txBody>
          <a:bodyPr>
            <a:normAutofit fontScale="77500" lnSpcReduction="20000"/>
          </a:bodyPr>
          <a:lstStyle/>
          <a:p>
            <a:pPr marL="0" indent="0">
              <a:buNone/>
            </a:pPr>
            <a:endParaRPr lang="en-US" sz="2000" b="1" dirty="0"/>
          </a:p>
          <a:p>
            <a:pPr marL="0" indent="0">
              <a:buNone/>
            </a:pPr>
            <a:r>
              <a:rPr lang="en-US" sz="2600" b="1" dirty="0" smtClean="0"/>
              <a:t>What             does</a:t>
            </a:r>
          </a:p>
          <a:p>
            <a:pPr marL="0" indent="0">
              <a:buNone/>
            </a:pPr>
            <a:endParaRPr lang="en-US" sz="2600" b="1" dirty="0" smtClean="0"/>
          </a:p>
          <a:p>
            <a:r>
              <a:rPr lang="en-US" sz="2600" dirty="0"/>
              <a:t>Single application/Single agency</a:t>
            </a:r>
          </a:p>
          <a:p>
            <a:r>
              <a:rPr lang="en-US" sz="2600" dirty="0"/>
              <a:t>ABE and Manage My Case</a:t>
            </a:r>
          </a:p>
          <a:p>
            <a:r>
              <a:rPr lang="en-US" sz="2600" dirty="0" smtClean="0"/>
              <a:t>Triage on ABE</a:t>
            </a:r>
          </a:p>
          <a:p>
            <a:r>
              <a:rPr lang="en-US" sz="2600" dirty="0" smtClean="0"/>
              <a:t>Prerelease </a:t>
            </a:r>
            <a:r>
              <a:rPr lang="en-US" sz="2600" dirty="0"/>
              <a:t>Applications allow incarcerated individuals nearing their release date to apply for benefits so they begin receiving benefits immediately upon </a:t>
            </a:r>
            <a:r>
              <a:rPr lang="en-US" sz="2600" dirty="0" smtClean="0"/>
              <a:t>release</a:t>
            </a:r>
          </a:p>
          <a:p>
            <a:r>
              <a:rPr lang="en-US" sz="2600" dirty="0" smtClean="0"/>
              <a:t>Helps community organizations engage in outreach and education</a:t>
            </a:r>
          </a:p>
          <a:p>
            <a:r>
              <a:rPr lang="en-US" sz="2600" dirty="0" smtClean="0"/>
              <a:t>305 </a:t>
            </a:r>
            <a:r>
              <a:rPr lang="en-US" sz="2600" dirty="0"/>
              <a:t>ILCS 5/11-4 requires IDHS to evaluate an applicant for public assistance for all programs unless the applicant expressly declines in writing.</a:t>
            </a:r>
          </a:p>
          <a:p>
            <a:pPr marL="0" indent="0">
              <a:buNone/>
            </a:pPr>
            <a:endParaRPr lang="en-US" dirty="0"/>
          </a:p>
        </p:txBody>
      </p:sp>
      <p:pic>
        <p:nvPicPr>
          <p:cNvPr id="4" name="Picture 3"/>
          <p:cNvPicPr>
            <a:picLocks noChangeAspect="1"/>
          </p:cNvPicPr>
          <p:nvPr/>
        </p:nvPicPr>
        <p:blipFill rotWithShape="1">
          <a:blip r:embed="rId3"/>
          <a:srcRect r="57938" b="62218"/>
          <a:stretch/>
        </p:blipFill>
        <p:spPr>
          <a:xfrm>
            <a:off x="73049" y="87554"/>
            <a:ext cx="1797202" cy="1077217"/>
          </a:xfrm>
          <a:prstGeom prst="rect">
            <a:avLst/>
          </a:prstGeom>
        </p:spPr>
      </p:pic>
      <p:sp>
        <p:nvSpPr>
          <p:cNvPr id="5" name="Text Placeholder 2"/>
          <p:cNvSpPr txBox="1">
            <a:spLocks/>
          </p:cNvSpPr>
          <p:nvPr/>
        </p:nvSpPr>
        <p:spPr>
          <a:xfrm>
            <a:off x="1837880" y="251309"/>
            <a:ext cx="9319978" cy="804605"/>
          </a:xfrm>
          <a:prstGeom prst="rect">
            <a:avLst/>
          </a:prstGeom>
          <a:solidFill>
            <a:schemeClr val="accent2"/>
          </a:solidFill>
          <a:ln>
            <a:solidFill>
              <a:schemeClr val="accent4"/>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b="1" dirty="0" smtClean="0"/>
              <a:t>Clients don’t apply for benefits they need because they don’t think they qualify for them and don’t know when then can apply for them</a:t>
            </a:r>
          </a:p>
        </p:txBody>
      </p:sp>
      <p:pic>
        <p:nvPicPr>
          <p:cNvPr id="2" name="Picture 1"/>
          <p:cNvPicPr>
            <a:picLocks noChangeAspect="1"/>
          </p:cNvPicPr>
          <p:nvPr/>
        </p:nvPicPr>
        <p:blipFill>
          <a:blip r:embed="rId4"/>
          <a:stretch>
            <a:fillRect/>
          </a:stretch>
        </p:blipFill>
        <p:spPr>
          <a:xfrm>
            <a:off x="1136122" y="1300655"/>
            <a:ext cx="548298" cy="982535"/>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17004" b="8869"/>
          <a:stretch/>
        </p:blipFill>
        <p:spPr>
          <a:xfrm>
            <a:off x="7850140" y="1942265"/>
            <a:ext cx="3803590" cy="3628356"/>
          </a:xfrm>
          <a:prstGeom prst="rect">
            <a:avLst/>
          </a:prstGeom>
          <a:ln>
            <a:solidFill>
              <a:schemeClr val="accent1"/>
            </a:solidFill>
          </a:ln>
        </p:spPr>
      </p:pic>
      <p:sp>
        <p:nvSpPr>
          <p:cNvPr id="9" name="TextBox 8"/>
          <p:cNvSpPr txBox="1"/>
          <p:nvPr/>
        </p:nvSpPr>
        <p:spPr>
          <a:xfrm>
            <a:off x="8783245" y="1312582"/>
            <a:ext cx="1931939" cy="523220"/>
          </a:xfrm>
          <a:prstGeom prst="rect">
            <a:avLst/>
          </a:prstGeom>
          <a:noFill/>
          <a:ln>
            <a:solidFill>
              <a:schemeClr val="accent1"/>
            </a:solidFill>
          </a:ln>
        </p:spPr>
        <p:txBody>
          <a:bodyPr wrap="none" rtlCol="0">
            <a:spAutoFit/>
          </a:bodyPr>
          <a:lstStyle/>
          <a:p>
            <a:r>
              <a:rPr lang="en-US" sz="2800" dirty="0" smtClean="0">
                <a:solidFill>
                  <a:srgbClr val="000000"/>
                </a:solidFill>
              </a:rPr>
              <a:t>However… </a:t>
            </a:r>
            <a:endParaRPr lang="en-US" sz="2800" dirty="0">
              <a:solidFill>
                <a:srgbClr val="000000"/>
              </a:solidFill>
            </a:endParaRPr>
          </a:p>
        </p:txBody>
      </p:sp>
    </p:spTree>
    <p:extLst>
      <p:ext uri="{BB962C8B-B14F-4D97-AF65-F5344CB8AC3E}">
        <p14:creationId xmlns:p14="http://schemas.microsoft.com/office/powerpoint/2010/main" val="3556139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83549" y="1296391"/>
            <a:ext cx="9463769" cy="499805"/>
          </a:xfrm>
        </p:spPr>
        <p:txBody>
          <a:bodyPr>
            <a:normAutofit/>
          </a:bodyPr>
          <a:lstStyle/>
          <a:p>
            <a:pPr marL="0" indent="0">
              <a:buNone/>
            </a:pPr>
            <a:r>
              <a:rPr lang="en-US" sz="2600" b="1" dirty="0" smtClean="0"/>
              <a:t>What YOU can do:</a:t>
            </a:r>
          </a:p>
        </p:txBody>
      </p:sp>
      <p:pic>
        <p:nvPicPr>
          <p:cNvPr id="4" name="Picture 3"/>
          <p:cNvPicPr>
            <a:picLocks noChangeAspect="1"/>
          </p:cNvPicPr>
          <p:nvPr/>
        </p:nvPicPr>
        <p:blipFill rotWithShape="1">
          <a:blip r:embed="rId3"/>
          <a:srcRect r="57938" b="61454"/>
          <a:stretch/>
        </p:blipFill>
        <p:spPr>
          <a:xfrm>
            <a:off x="73049" y="87554"/>
            <a:ext cx="1797202" cy="1098989"/>
          </a:xfrm>
          <a:prstGeom prst="rect">
            <a:avLst/>
          </a:prstGeom>
        </p:spPr>
      </p:pic>
      <p:sp>
        <p:nvSpPr>
          <p:cNvPr id="5" name="Text Placeholder 2"/>
          <p:cNvSpPr txBox="1">
            <a:spLocks/>
          </p:cNvSpPr>
          <p:nvPr/>
        </p:nvSpPr>
        <p:spPr>
          <a:xfrm>
            <a:off x="1837880" y="251309"/>
            <a:ext cx="9319978" cy="804605"/>
          </a:xfrm>
          <a:prstGeom prst="rect">
            <a:avLst/>
          </a:prstGeom>
          <a:solidFill>
            <a:schemeClr val="accent2"/>
          </a:solidFill>
          <a:ln>
            <a:solidFill>
              <a:schemeClr val="accent4"/>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b="1" dirty="0" smtClean="0"/>
              <a:t>Clients don’t apply for benefits they need because they don’t think they qualify for them and don’t know when then can apply for them</a:t>
            </a:r>
          </a:p>
        </p:txBody>
      </p:sp>
      <p:graphicFrame>
        <p:nvGraphicFramePr>
          <p:cNvPr id="6" name="Diagram 5"/>
          <p:cNvGraphicFramePr/>
          <p:nvPr>
            <p:extLst>
              <p:ext uri="{D42A27DB-BD31-4B8C-83A1-F6EECF244321}">
                <p14:modId xmlns:p14="http://schemas.microsoft.com/office/powerpoint/2010/main" val="1854146445"/>
              </p:ext>
            </p:extLst>
          </p:nvPr>
        </p:nvGraphicFramePr>
        <p:xfrm>
          <a:off x="460593" y="2154903"/>
          <a:ext cx="11207225" cy="39738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38393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57938"/>
          <a:stretch/>
        </p:blipFill>
        <p:spPr>
          <a:xfrm>
            <a:off x="73049" y="87554"/>
            <a:ext cx="1797202" cy="2851120"/>
          </a:xfrm>
          <a:prstGeom prst="rect">
            <a:avLst/>
          </a:prstGeom>
        </p:spPr>
      </p:pic>
      <p:sp>
        <p:nvSpPr>
          <p:cNvPr id="3" name="Text Placeholder 2"/>
          <p:cNvSpPr>
            <a:spLocks noGrp="1"/>
          </p:cNvSpPr>
          <p:nvPr>
            <p:ph type="body" sz="quarter" idx="13"/>
          </p:nvPr>
        </p:nvSpPr>
        <p:spPr>
          <a:xfrm>
            <a:off x="2197109" y="207766"/>
            <a:ext cx="9319978" cy="1087634"/>
          </a:xfrm>
          <a:solidFill>
            <a:schemeClr val="accent1">
              <a:lumMod val="25000"/>
              <a:lumOff val="75000"/>
            </a:schemeClr>
          </a:solidFill>
          <a:ln>
            <a:solidFill>
              <a:schemeClr val="accent4"/>
            </a:solidFill>
          </a:ln>
        </p:spPr>
        <p:txBody>
          <a:bodyPr/>
          <a:lstStyle/>
          <a:p>
            <a:pPr marL="0" indent="0">
              <a:buNone/>
            </a:pPr>
            <a:r>
              <a:rPr lang="en-US" sz="2400" b="1" dirty="0"/>
              <a:t>Online application is difficult or confusing for some applicants – especially those who are elderly, those with disabilities, and those with low-literacy.</a:t>
            </a:r>
            <a:endParaRPr lang="en-US" sz="2000" b="1" dirty="0"/>
          </a:p>
          <a:p>
            <a:endParaRPr lang="en-US" sz="2400" dirty="0"/>
          </a:p>
          <a:p>
            <a:endParaRPr lang="en-US" dirty="0"/>
          </a:p>
        </p:txBody>
      </p:sp>
      <p:pic>
        <p:nvPicPr>
          <p:cNvPr id="26" name="Picture 25"/>
          <p:cNvPicPr>
            <a:picLocks noChangeAspect="1"/>
          </p:cNvPicPr>
          <p:nvPr/>
        </p:nvPicPr>
        <p:blipFill rotWithShape="1">
          <a:blip r:embed="rId4"/>
          <a:srcRect l="24839" t="45491" b="17737"/>
          <a:stretch/>
        </p:blipFill>
        <p:spPr>
          <a:xfrm>
            <a:off x="2197109" y="1513114"/>
            <a:ext cx="5567594" cy="3167743"/>
          </a:xfrm>
          <a:prstGeom prst="rect">
            <a:avLst/>
          </a:prstGeom>
          <a:ln w="19050">
            <a:solidFill>
              <a:schemeClr val="accent1"/>
            </a:solidFill>
          </a:ln>
        </p:spPr>
      </p:pic>
      <p:pic>
        <p:nvPicPr>
          <p:cNvPr id="27" name="Picture 26"/>
          <p:cNvPicPr>
            <a:picLocks noChangeAspect="1"/>
          </p:cNvPicPr>
          <p:nvPr/>
        </p:nvPicPr>
        <p:blipFill rotWithShape="1">
          <a:blip r:embed="rId5"/>
          <a:srcRect l="24993" t="20999" r="2282" b="53906"/>
          <a:stretch/>
        </p:blipFill>
        <p:spPr>
          <a:xfrm>
            <a:off x="5475514" y="3388959"/>
            <a:ext cx="5639401" cy="2183769"/>
          </a:xfrm>
          <a:prstGeom prst="rect">
            <a:avLst/>
          </a:prstGeom>
          <a:ln w="19050">
            <a:solidFill>
              <a:schemeClr val="accent1"/>
            </a:solidFill>
          </a:ln>
        </p:spPr>
      </p:pic>
    </p:spTree>
    <p:extLst>
      <p:ext uri="{BB962C8B-B14F-4D97-AF65-F5344CB8AC3E}">
        <p14:creationId xmlns:p14="http://schemas.microsoft.com/office/powerpoint/2010/main" val="2905359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739" y="189872"/>
            <a:ext cx="4781799" cy="1452820"/>
          </a:xfrm>
          <a:prstGeom prst="rect">
            <a:avLst/>
          </a:prstGeom>
        </p:spPr>
      </p:pic>
      <p:sp>
        <p:nvSpPr>
          <p:cNvPr id="6" name="Rectangle 5"/>
          <p:cNvSpPr/>
          <p:nvPr/>
        </p:nvSpPr>
        <p:spPr>
          <a:xfrm>
            <a:off x="311387" y="1874852"/>
            <a:ext cx="5579732" cy="3539430"/>
          </a:xfrm>
          <a:prstGeom prst="rect">
            <a:avLst/>
          </a:prstGeom>
        </p:spPr>
        <p:txBody>
          <a:bodyPr wrap="square">
            <a:spAutoFit/>
          </a:bodyPr>
          <a:lstStyle/>
          <a:p>
            <a:r>
              <a:rPr lang="en-US" sz="2800" dirty="0">
                <a:solidFill>
                  <a:srgbClr val="001E61"/>
                </a:solidFill>
              </a:rPr>
              <a:t>Legal Aid Chicago is a private non-profit that provides </a:t>
            </a:r>
            <a:r>
              <a:rPr lang="en-US" sz="2800" b="1" dirty="0">
                <a:solidFill>
                  <a:srgbClr val="001E61"/>
                </a:solidFill>
              </a:rPr>
              <a:t>free </a:t>
            </a:r>
            <a:r>
              <a:rPr lang="en-US" sz="2800" dirty="0">
                <a:solidFill>
                  <a:srgbClr val="001E61"/>
                </a:solidFill>
              </a:rPr>
              <a:t>civil legal services to people with limited </a:t>
            </a:r>
            <a:r>
              <a:rPr lang="en-US" sz="2800" dirty="0" smtClean="0">
                <a:solidFill>
                  <a:srgbClr val="001E61"/>
                </a:solidFill>
              </a:rPr>
              <a:t>income </a:t>
            </a:r>
            <a:r>
              <a:rPr lang="en-US" sz="2800" dirty="0">
                <a:solidFill>
                  <a:srgbClr val="001E61"/>
                </a:solidFill>
              </a:rPr>
              <a:t>in Cook County, securing their rights to economic stability, affordable housing, personal safety, fair working conditions, and basic healthcare</a:t>
            </a:r>
            <a:r>
              <a:rPr lang="en-US" sz="2800" dirty="0" smtClean="0">
                <a:solidFill>
                  <a:srgbClr val="001E61"/>
                </a:solidFill>
              </a:rPr>
              <a:t>.</a:t>
            </a:r>
            <a:endParaRPr lang="en-US" sz="2800" dirty="0">
              <a:solidFill>
                <a:srgbClr val="001E61"/>
              </a:solidFill>
            </a:endParaRPr>
          </a:p>
        </p:txBody>
      </p:sp>
      <p:sp>
        <p:nvSpPr>
          <p:cNvPr id="59" name="AutoShape 2" descr="data:image/png;base64,iVBORw0KGgoAAAANSUhEUgAABZ0AAAWeCAYAAAAL3YudAAAACXBIWXMAAC4jAAAuIwF4pT92AAAgAElEQVR4nOzdf7BfdX0n/nc7Hbu0uElFVoX2JMa47QmYZOniNEG8tzUZBruS69LCIBxzgdpi49dcwBaxjkkcFekPSCwoW4vc+NE6Wq0XbHUZ6HgDC7i6i0mEfLaVRvJpsfoFbG6ly3z9h++8w7l4Cflxf3w+5+fjMZOB7czOnM/r9fkcw/O8zuv9E88880wAAIA2S9JsaQhhaZ9KsLvX7Rz0hQIAoK2EzgAAVEaSZqtDCIsPu54j/d+i4WNcdwyQl9Sks3tCCEcLqR/N/xxu9xH+/wi7AQCoBKEzAAB9laTZzDD48MD48KB4SPUHZioPp6cdHmDPDK4P9rqd3cVcFgAATSd0BgDgmGaEyIvzEPlI/75KFRtl14wPM3mEfxdSAwBwVEJnAICWmhEmT08jzwyV4z8X+W4wC9PrQQ7OmKyenqIWTgMAtJDQGQCggY4QKE//s067jmmW6enp6UB6et3Ho71u50h7qwEAqCmhMwBADc0IlQ//px3J1NXUjED6ef80LQ0AUC9CZwCACkrSbGk+lTz9Z3pSWahMWx2YOR09I5Ce9I0AAKgWoTMAQEmSNJteezEdLA87lA/mZXpKemYg/agJaQCAcgidAQAGLEmz6Snl4RkBs4llKMaBmUF0/s/dvW7noPoDAAyG0BkAoE/ycHl6Fcb0v5tahmo6fDp60qGGAAD9IXQGAJijfN/yauEyNNJ0GG0yGgBgnoTOAADHkKTZ8IxgebW1GNBaB2ZMRNsZDQBwDEJnAIDnH+o3PGOCeYnaAMexa+ZUdK/bmVQwAKDthM4AQOscth5jOmRe5JsA9MmeGSs6BNEAQOsInQGARjtsglnADJRFEA0AtIbQGQBolHwHsxUZQB3smbEjercd0QBAUwidAYDaytdkDM+YZF6lm0CNTeUB9OR0GN3rdg5qKABQN0JnAKA2DptiHrYmA2iBPTOCaNPQAEAtCJ0BgErKdzEPz/hjihng2Wno6ZUck3ZDAwBVJHQGACphxqqM6T92MQPMzq7DgmgrOQCAUgmdAYBSJGm2ekbA7MA/gP7ZM2MvtBAaACic0BkAKMRhIbN9zADFEUIDAIUSOgMAA2FdBkBlCaEBgIESOgMAfZEf/DciZAaonV0zAmgHEwIACyZ0BgDmLUmzmSHzKpUEaITbZ4TQu7UUAJgroTMAMGsz9jLHsHlI5QAa78CMVRwTVnEAALMhdAYAjsrKDAAOE/dBT1jFAQAci9AZAHiefJp5JP9jZQYARzM1PQGdh9CPqhQAEITOAEA+zTw8I2he1PqiADAf01PQE3ZBA0C7CZ0BoIWSNFs6I2S2mxmAfpuaDqDzKWi7oAGgRYTOANASSZrNnGa2mxmAIt0+4zBCazgAoOGEzgDQUNZmAFBRe/IAetwaDgBoJqEzADRIHjRPh8wb9BaAijswYwXHhGYBQDMInQGg5mbsZx4NIazSTwBqamrGQYQCaACoMaEzANSQoBmAFrh9RgjtIEIAqBGhMwDURJJmq/OQeVjQDEDLCKABoEaEzgBQYTOC5jjVvESvAEAADQBVJ3QGgIrJV2eMCZoB4LgE0ABQQUJnAKgAO5oBYMEE0ABQEUJnACiJoBkABmJqRvg8ocQAUDyhMwAUKEmzxTOC5iG1B4CBmg6gx3vdzqRSA0AxhM4AUIAkzaaD5g3qDQClODAjgN6tBQAwOEJnABiQJM2G86A5Bs6L1BkAKmNPDJ/zFRyPagsA9JfQGQD6KN/TPJYHzUvUFgAqzwGEANBnQmcAWKAZe5rHHAgIALVl/zMA9InQGQDmKd/THP9sVEMAaJQD+fqNces3AGDuhM4AMAfWZwBA6+yasf/Z+g0AmAWhMwAcx4z1GfFQwCH1AoBWml6/sb3X7ez2FQCAoxM6A8BRJGm2esZU8yJ1AgBycf3G9nz9hulnADiM0BkAZsinmkfzPw4FBACOZ2e+emNCpQDgWUJnAHg2bB7Og2aHAgIA8+HwQQDICZ0BaK0ZU81jDgUEAPro9jx8Nv0MQCsJnQFonRm7mk01AwCDZPczAK0kdAagFfKp5pE8bLarGQAo2s48fJ5UeQCaTugMQKMlabY0hLA1D5wX6TYAULID+d9NJkw/A9BUQmcAGilJs+mp5iEdBgAqaCoGzzGAdvAgAE0jdAagMfIVGmP54YAOBgQA6mJX3P3s4EEAmkLoDEDtORgQAGgIBw8C0AhCZwBqK0mz0Xyq2QoNAKBJrN4AoNaEzgDUihUaAEDLWL0BQO0InQGohSTNluYnvccDAhfpGgDQMgfyvwtNWL0BQNUJnQGotCTNhvPJ5g06BQBwaPXG9N5nqzcAqCShMwCVlO9rjmHzKh0CADiinfnqjd3KA0CVCJ0BqAz7mgEA5mVXfujgpPIBUAVCZwBKl+9rng6b7WsGAJifA3n4PK5+AJRJ6AxAaWYcDrhRFwAA+ubAjL3PDh0EoHBCZwAKlx8OGMPmIdUHABiY6UMHtwufASiS0BmAwiRpNpKv0RA2AwAUa2e+euNRdQdg0ITOAAxckmaj+WSzwwEBAMolfAZg4ITOAAyMsBkAoLJ25eHzpBYB0G9CZwD6KkmzxfkKjVFhMwBA5QmfAeg7oTMAfTEjbI5/FqkqAECtCJ8B6BuhMwALImwGAGiUGD6P97qdcW0FYL6EzgDMi7AZAKDRDuSTz8JnAOZM6AzAnAibAQBaRfgMwJwJnQGYFWEzAECrCZ8BmDWhMwDHJGwGAGAG4TMAxyV0BuCIhM0AAByD8BmAoxI6A/A8wmYAAOZgVx4+TyoaANOEzgAcImwGAGABhM8APEfoDEAMnGPQvFXYDADAAgmfARA6A7RZkmajedi8xBcBAIA+iuHzWK/b2a2oAO0jdAZoIWEzAAAF2ZlPPj+q4ADtIXQGaJEkzYbzsHlI3wEAKJDwGaBFhM4ALSBsBgCgAqZCCNvjn163c1BDAJpL6AzQYEmaLc3D5o36DABARUzlwfNWDQFoJqEzQAMlabY4nyIRNgMAUFUH8pUb4zoE0CxCZ4AGycPmsfzPIr0FAKAG9sS/v/a6nUnNAmgGoTNAQyRpNppPNwubAQCoo115+Lxb9wDqTegMUHP5IYHxlcQlegkAQAPszNduPKqZAPUkdAaoqSTNVueTzUN6CABAw0zlf9eNBw4e1FyAehE6A9SMQwIBAGiRqXzlhsMGAWpE6AxQEw4JBACgxRw2CFAjQmeAGsgPCdxqbzMAAC13ex4+2/cMUGFCZ4AKyw8J3GpvMwAAPM+O/LBB+54BKkjoDFBB9jYDAMBx2fcMUFFCZ4CKSdJsq73NAAAwa/Y9A1SM0BmgIpI0G8mnm+1tBgCAubPvGaAihM4AJUvSbGkIYdzeZgAAWLC4cmN7r9vZqpQA5RE6A5Qk39sc12hs0QMAAOirA/nU84SyAhRP6AxQgiTNRuNp21ZpAADAQO0KIYxauQFQLKEzQIGSNFud7222SgMAAIqzLV+7cVDNAQZP6AxQgHyVRpxs3qzeAABQCis3AAoidAYYsCTNRvKDAhepNQAAlM7KDYABEzoDDEiSZkvzsNkqDQAAqJ5tvW5nq74A9J/QGaDP8lUaYyGELWoLAACVdiCfep7UJoD+EToD9FGSZsP5dPMSdQUAgNq4PQ+fHTQI0AdCZ4A+yKebY9i8QT0BAKCWpuLh371uZ7v2ASyM0BlggZI0i6s0tjooEAAAGiEeNDjW63Z2ayfA/AidAeYpSbPVIYTtDgoEAIBG2hb/vm/lBsDcCZ0B5shBgQAA0BoOGgSYB6EzwBw4KBAAAFrJQYMAcyB0BpiFfLo5rtLYqF4AANBKU/mu53HtBzg2oTPAcSRpNpJPNzsoEAAA2JVPPT/a+koAHIXQGeAokjRbmk83b1AjAABghjj1vLXX7WxXFIAXEjoDHEGSZvGgwK2mmwEAgGPYk08971YkgB8TOgPMkE83x1UaQ+oCAADM0rZet7NVsQCeJXQGyJluBgAAFsDUM0BO6Ay0nulmAACgj0w9A60ndAZazXQzAAAwAKaegVYTOgOtZLoZAAAogKlnoJWEzkDrmG4GAAAKZOoZaB2hM9AappsBAIASmXoGWkPoDLSC6WYAAKACTD0DrSB0BhrNdDMAAFBBpp6BRhM6A42VpNloCGG76WYAAKCCduVTz49qDtA0QmegcZI0W5xPN2/QXQAAoMKm4hrAXrezXZOAJhE6A42SpNlIHjibbgYAAOoiTj2P9LqdgzoGNIHQGWiEfLo57kTbrKMAAEANTeXrNiY0D6g7oTNQe0marQ4hxL+YLdFNAACg5naGEMZMPQN19pO6B9RZkmZxuvmbAmcAAKAhNoYQdidpNqyhQF2ZdAZqKUmzpfl08yodBAAAGmpbr9vZqrlA3QidgdpJ0mw0hLDdYYEAAEAL7MkPGXxUs4G6EDoDtZEfFjgeQtigawAAQItM5XuexzUdqAOhM1AL+T6zcbubAQCAFrs9hDDqkEGg6hwkCFRefljgVwXOAABAy21wyCBQByadgcrKDwuM081DugQAAPA8DhkEKkvoDFRSkmYjeeDssEAAAIAj25Wv23DIIFApQmegUvLDAuPT+s06AwAAcFxTefA8oVRAVQidgcpI0mx1Pt28SlcAAADmZEev2xlTMqAKhM5AJSRpNhpC2G6dBgAAwLztCSGMWLcBlE3oDJQqX6cRw+aNOgEAALBgcd3GWK/bGVdKoCxCZ6A01mkAAAAMzM48fD6oxEDRflLFgTLk6zQmBc4AAAADEd8mncyHfQAKZdIZKJR1GgAAAIWybgMonNAZKIx1GgAAAKXZ0et2xpQfKILQGShEvk4jTjgvUnEAAIBS7AkhjPS6nUeVHxgkO52BgUvSLE433yZwBgAAKFV863R3kmYj2gAMkklnYGCSNFsaQpiwTgMAAKByrNsABkboDAxE/uR83HQzAABAZe3K120c1CKgn6zXAPouSbOtIYQvCpwBAAAqbSiE8Gh+6DtA35h0BvomSbPF+TqNIVUFAAColSt73c52LQP6QegM9EX+ZDwGzktUFAAAoJZ2hhDGrNsAFkroDCxYkmajIYTbVBIAAKD29uR7nh/VSmC+7HQGFiRJs3GBMwAAQGOsCiHszg+HB5gXk87AvOT7myfzv5AAAADQPNt63c5WfQXmSugMzFm+vzkGzotUDwAAoNFuDyGM2vMMzIX1GsCc5PubvylwBgAAaIUNcegoHz4CmBWhMzBr9jcDAAC00qo8eLbnGZgV6zWA47K/GQAAgJw9z8BxCZ2BY7K/GQAAgMPsDCGM2fMMHI31GsBR5fubBc4AAADMtDFft7FUVYAjMekMHFGSZttDCJtVBwAAgKOYCiEM97qd3QoEzCR0Bp4n3988np9QDAAAAMdzaa/bGVclYJr1GsBzZuxvFjgDAAAwW7claSZ0Bp5j0hk4JEmz4RDChP3NAAAAzNOuEMKIAwYBk87A9IGBXxU4AwAAsABD+QGDqxUR2s2kM7Rc/grUxrbXAQAAgL6ZyieeJ5UU2knoDC3lwEAAAAAGzAGD0FLWa0ALJWm21IGBAAAADFg8YHC7IkP7mHSGlsl3a03a3wwAAEBBbg8hjDpgENrDpDO0SH5goMAZAACAIm3IDxhcrOrQDkJnaIkkzcbiq00CZwAAAEqwKoTwaP72LdBwQmdogSTN4sENN+o1AAAAJVqUTzyPaAI0m53O0GD5q0sTIYQhfQYAAKBCLu11O+MaAs1k0hkaKkmzpfn+ZoEzAAAAVXNb/lYu0EAmnaGB8h1ZDgwEAACg6naGEMZ63c5BnYLmEDpDw+S7scYFzgAAANTEnhDCsOAZmsN6DWiQJM1GQwhfFDgDAABQI6vyAwZXaxo0g0lnaIgkzbaHEDbrJwAAADU1lU8879ZAqDeTztAA+eELAmcAAADqbFE+8Tyii1BvJp2hxpI0WxxCmAghDOkjAAAADXJpr9sZ11CoJ5POUFN54DwpcAYAAKCBbkvSbKvGQj0JnaGG8sMVJvPDFgAAAKCJtuTrJIGasV4DamZG4LxI7wAAAGiBnSGEsV63c1CzoR6EzlAjSZoN5zucBc4AAAC0yZ4QwrDgGerBeg2oiSTNRkMIXxU4AwAA0EJxveRkfr4RUHFCZ6iBPHC+Ta8AAABosRg8P5qvnQQqTOgMFZek2XaBMwAAAByyKJ94FjxDhQmdocLyU3o36xEAAAA8Zzp4HlYSqCahM1RUHjhv1B8AAAB4gRg8fzVfRwlUzE8888wzegIVkh+KMBFCGNIXAAAAOK5Le93OuDJBdQidoULywHkyPxwBAAAAmB3BM1SI9RpQEQJnAAAAmLfb8jWVQAUInaECkjRbKnAGAACABdkoeIZqsF4DSpak2eo8cF6kFwAAALBgO3vdjgMGoUQmnaFEAmcAAADoOxPPUDKTzlASgTMAAAAM1J4QwnCv2zmozFAsk85QAoEzAAAADFw8N2kyP7gfKJDQGQqWpNmowBkAAAAKIXiGElivAQXKA+fb1BwAAAAKZdUGFMikMxRE4AwAAAClMfEMBRI6QwEEzgAAAFA6wTMUROgMAyZwBgAAgMqIwfPu/IB/YEDsdIYBEjgDAABAJU3lO553aw/0n0lnGBCBMwAAAFTWonzVholnGAChMwyAwBkAAAAqT/AMAyJ0hj4TOAMAAEBtCJ5hAITO0EcCZwAAAKgdwTP0mdAZ+kTgDAAAALUleIY+EjpDHwicAQAAoPYEz9AnQmdYIIEzAAAANIbgGfpA6AwLIHAGAACAxhE8wwIJnWGeBM4AAADQWIJnWAChM8yDwBkAAAAaT/AM8yR0hjkSOAMAAEBrCJ5hHn7imWeeUTeYJYEzAABVsOzUk8KJJ/x0eNnJi8PLTv65Q1eUpq8Mixa/+LmrO29k7ZyudN/DvfDIt//puf/3Px745/DYdx8/9O97933n0D/3P/ZEeOrpH/kOAG00FUIY7nU7u3Ufjk/oDLMkcAZop5XLTzn0uWcGO6eecnL4hSWveF49Tjrp34ezzj79iDV64vGpcP99Dz/v/zZ18Ieh2302xHnq354O+w9879C/733ku75pwCEnnvCisOzUl4aVK14ZXvzinwmnnb48LH/1z4cVpyWlF+i+ex8KTz75r+FrD+wN33/8X8L3Hz/o/gW0wZ48eD6o23BsQmeYBYEzQLPFYHk6VJ6eFJzrhGC/3TFx/3PBtEAHmi8GzK959c+HVy19RfiVNSvD2rNOCy89eVHtPncMo3c/+Hfh777dO/QwzX0LaCDBM8yC0BmOQ+AM0BwzpwZjuPzLZ6aVmBicC4EONMPLX3JieM0vJuGMVf8x/Oq6M2t3L5qL+BAtTkTHFR3uWUBDCJ7hOITOcAwCZ4B6a0uoI9CBelizcllY/ZpXhdcPnXHUdTxtEO9Zd9/9P8Pe/3Mg7H/sSd9eoK4Ez3AMQmc4ivxk2m+qD0B9xEnmNauXt2Jy8FgEOlAN0/ek4defEc799V+p5bqMQYuHF97+xcmw+1v/EB7Yu7/ZHxZoIsEzHIXQGY4gD5wnQwj+ywCg4padelJY+UtLwoUXrm/15ODRTAc6d04+KICGAswMmrPRc5R8DuKhq5/9i7vDV+7+urc2gDoRPMMRCJ3hMAJngOqLQfM5w2eEDW8ebu0083wIoGFw4oGk5657bbjwLetMNPfB9P3qi195IHzvB0/V/vMAjber1+0MazP8mNAZZhA4A1RXnB5ct/Z0E819EgOdT33yy+Hu/7FHoAPzFPfGr3vdqnDJW9/oAdgAxZVBt9+xK9z1wL7GfkagEXb2up1RrYRnCZ0hJ3AGqKZ48NZ/OXet19QHqDN+Z5i850GBDszS9FTzps3nK1mB4vqNG/74Mx6WAVUmeIac0BmeDZwXhxB2hxCWqAdA+aanmq94+/mmBws0Pf08cdc3wlNP/6g1nxtma/2aFWHDeUPhvJG1alaym3d8Ifzll+61KgioIsEzrReEzvBc4BwnnFcpB0C54qvqbz53TXjb72ywE7VkMdDZ+bm7TRNCHjZfffXFHoJVUFy98We33u7gQaBqdvS6nTFdoc2EzrSawBmgGmLYvPGCdV5Vr6AYPn/l7q8LdGglYXN9CJ+BCrq01+2MawxtJXSmtQTOAOUTNteHQIc2ETbXl3sVUDGCZ1pL6ExrJWkWb/wbfQMAihd3No+sPzN86PorVL9m4qGDf/rxCWs3aKR4QOC1v5+Fs84+XYNrzr0KqBDBM60kdKaVBM4A5Rl5wxnhfVsus7O55ux8pkniWxfv/b3MAYENdN0HPhk6f7XL4ahA2f5Tr9vZrQu0idCZ1hE4A5QjThD+4Yc3eV29QZ54fCrc8MefCRN3fUOgQy1566Id4r3qmms+Gu56YF/bSwGUZyqEMCx4pk2EzrRKkmajIYTbdB2gODHUufadF4Rs9BxVb6h9D/fCtvffGh7Yu7/tpaBG1qxcFra873IPwlok7nu+4abPhf2PPdn2UgDlEDzTKkJnWkPgDFC8GOrcfNNVVmm0RAx0PvBHHSs3qDQPwnjPNbeET91xX+vrAJTiQAhhda/bOaj8NJ3QmVYQOAMUS6jTXvE19vdv+0SY+NsH214KKsiDMKbdd+9D4Q+2/bmpZ6AMe/KJZ8EzjSZ0pvGSNFsdQpgMIfivC4ACCHUIAh0qxoMwjsbUM1ASwTONJ3Sm0QTOAMV6+8Xrw7Xvfauq85x3vuNGU8+UyoMwjsdqIKAkO3vdzqji01RCZxorSbPFIYRHBc4Ag/fyl5wYbvzwpnDW2aerNi8g0KEMcbo5+69DHoQxK3E10KZ33OBAVKBogmcaS+hMI+WBc5xwXqXDAINlipDZEOhQpGWnnhQ+uOW3PAhjzq77wCfDxz59l8IBRdrW63a2qjhNI3SmkZI02y1wBhi8kTecET5y05UqzawJdBi09WtWhOuv/10Pwpi3uJP+bZtvDE89/SNFBIpyaa/bGVdtmkToTOMkaRZv1Bt1FmCwrrliJGzafL4qM2cx0Lny3Tdbt0HfuS/RL/HtjN+4aIvDUIEivbnX7UyoOE0hdKZRBM4Agxf3pH58x5VeW2dBYqAzetmHwt5HvquQLJj7EoMQ71PXXPPRcNcD+9QXKMJUCGG41+3sVm2aQOhMYyRpFpfv36ajAIMj2KHfLr/sOoEOCxL3N3/+M9us02Bg3nPNLeFTd9ynwEARBM80htCZRhA4AwxeDHY+uuOqsOK0RLXpq5t3fCFcf4u3SZk7+5spivsUUKA9efB8UNGpM6EztZek2eoQwmQIwX9tAAyISUIG7Y6J+8O733+rg7uYtUvOOyt86PorFIzCxOD55p1fdp8CiiB4pvaEztSawBlg8ATOFCUeMPi2zTcKdDguBwZSFvcpoEA7e93OqIJTV0JnaitJs8V54LxKFwEGQ+BM0fY93Au/u/mGsP+xJ9WeF4h75TdtfKPAmVIJnoEC7eh1O2MKTh0JnaklgTPA4AmcKcsTj0+F37hoi+CZ53GQKVUieAYKdGmv2xlXcOrmJ3WMmtoucAYYnBjuxEMDBc6UIX7v4gOP+OADgsCZCorfxfidjN9NgAG7LUmzEUWmboTO1E6SZjFw3qhzAIMxHe6sOC1RYUojeGaawJmqEjwDBRrPz7SC2rBeg1pJ0iwu0b9N1wAG5zN/do1wh8qwaqPdBM7UgVUbQEGmQghLe93OQQWnDkw6UxtJmg0LnAEG65orRoQ7VIqJ5/YSOFMX8Tt67Tsv0C9g0OLeu8n8jCuoPKEztZC/RjKhWwCDM/KGM8KmzeerMJUjeG4fgTN1k42ec+jBLcCAxbOtHCpILQidqbz8Kd54/lQPgAFYs3JZ+MhNVyotlSV4bpc4NSpwpm7ig1vBM1CADflZV1BpQmfqYDJ/mgfAALz8JSeGm2+6SmmpvOng2aFdzRZDuzg1CnUUg+f1a1boHTBom/Mzr6CyhM5UWpJm4wJngMGJ4d2NH950KMyDOojf1bh2QfDcTJecd5Y1P9TerZ+4VvAMFOG2fBUpVJLQmcpK0mwshLBRhwAGZ9PGN3qFndqJ39kPv+9yjWuYGNJ96Por2l4GGuL663/XOiCgCJOCZ6pK6EwlJWkWl6HdqDsAgxP3OJsopK7OG1lrd2qDxHAuhnTQFNYBAQWJryuO52dhQaUInamc/Cmd01gBBsgeZ5ogPjQZecMZellzMZT76I6rrPmhcabXAQEMWFxJOqHIVI3QmUrJn85N5E/rABiQ9/5eJuChET5y05Vh5fJTNLPG4qqUFaclbS8DDRXXAXkrAyjAUJJm2xWaKhE6UzWTIYQlugIwOHEyNK4mgKYY/8R7Dk3vUz/x4ED3I5ouvpXhYEGgAJuTNBtVaKpC6ExlJGk2nr8WAsCAxGDufVsuU14aJU7t3/jhTXan1kycUHdwIG3hYEGgILc5WJCqEDpTCfnTuI26ATBY1mrQVPEV9k0b36i/NREfEPzhhze1vQy0SPzf3g9u+S0Px4AiTCZptlSlKZvQmdIlaTYcn8bpBMBgxVd7vcZOk3mFvT6ufecF9jjTOh6OAQWJEyYT+ZlZUBqhM6XKn745ZRVgwOJkVXy1F5oufs/td662NSuXhWz0nLaXgZaKD8fibwBgwOLqUgcLUiqhM6XJn7pN5E/hABigOFllrQZtML3fmWqKD8Buvukq3aHV4m/Amg2gABuTNBtTaMoidKZM2x0cCDB48eCiOFkFbRFfYb/kvLP0u4LiWg0PwGi7+BuIvwWAAtyYpNmIQlMGoTOlSNJsq4MDAYpx1Tv8hy3t86Hrrzj0wIXqWLn8FGs1IBd/C9ZsAAUZT9JstWJTNKEzhcufsm1ReYDBi/9B6/BA2uqjO6xxqJI/tPYEnseaDaAgi/Lg2cGCFEroTKHygwPHVR2gGFved7lK01orTkus2aiI2IfYD+DHrNkACrRKFkPRhM4UxsGBAMVav2aFkIfWs2ajfHGS801K8EkAACAASURBVKp3XdT2MsARxTUbcfUMQAE25KtOoRBCZ4rk4ECAgsSQ5+qrL1ZuCCF8cMtvKUOJsv865PBAOAarZ4ACbUnSbFjBKYLQmUIkaTbm4ECA4oysP9OUM+TOOvv0MPKGM5SjBC9/yYnh2ve+tXWfG+bCKiCgYBP56lMYKKEzA5c/RbtRpQGK4VV2eKH3bbnMgV0l2HjButZ9ZpiP+L/b7lFAQRblwbODBRkooTMDlT89m1BlgOKsWb3cq+xwmPib2LTxjcpSoDjlvGnz+a35vLAQ7lFAwVblK1BhYITODJqDAwEKZpczHFkMQB0qWBxTzjA38R4VH9YAFGRjkmajis2gCJ0ZmCTNxh0cCFCs9WtW2OUMx3DVOy5QngKYcob5ee/vZSoHFOm2JM1WqziDIHRmIPKnZQ4OBCiYKWc4tvNG1oY1K5ep0oC9+dw1jf58MCjxHrVy+SnqCxRp0n5nBkHoTN/lT8nsBgIoWPyPVFPOcHxb3ne5Kg1QPAztbb+zobGfDwbtty/3+wEKtchZXAyC0Jm+yp+OjdvjDFC8C8//NVWHWYgPZ+IqGgZj3drTHWYKC2DaGSjBUJJmWxWefhI602/2OAOUIO5PzUbPUXqYJatoBueKt9vlDAtl2hkowZYkzUYUnn4ROtM3SZqNhRD87QigBPanwtyYdh4Ma36gP+K087JTT1JNoGjjSZotVXX6QehMX+R7nG9UTYBy2J8Kc2fauf/OXffapn0kKM1vvulsxQeKZr8zfSN0ZsHyPc5uSgAlidOa9qfC3Jl27q94gOCFb1nXpI8Epdq0+fxD67MACrYqSbPtis5CCZ3phxg4L1FJgHIMv/4MlYd5Mu3cP2tWL/cADPps3esclwOUYrP9ziyU0JkFyU83HVJFgHI4QBAWJk47r1m5TBX7wAMw6L+r3nWRqgJlsd+ZBRE6M29Jmg3H001VEKA8v/Kf/qPqwwJdfJEHNwsVV2t4AAb9F98esAYIKIn9ziyI0Jl5sccZoBquePv5OgELdN7I2rDs1JOUcQHiag1gMDac58VSoDT2OzNvQmfmayJ/6gVASWJIFlcDAAv3m286WxUXwGoNGJz4YMyBgkCJ7HdmXoTOzFmSZmP2OAOU75xhIQ/0y6bN5x9aEcH8WK0Bg+VAQaBk9jszZ0Jn5iRJs9UhhBtVDaB8G948rAvQR+vWnq6c8+AgRhi8S976RlUGymS/M3MmdGbW7HEGqA6rNaD/7Eifn9WveVUdLxtqJf5vvt3zQMnsd2ZOhM7MxXgIYYmKAZRv7S//ki5An8VQZ+XyU5R1jl4/ZNUPFMFaLaAC7Hdm1oTOzEq+x3mDagFUw6//l9fpBAzAueteq6xzEPdgn3W2tSRQBGu1gIoYz9+Eh2MSOnNc+R7nrSoFUA3xBHshDwzGhW9Z50DBOXjNq3++NtcKdWfFBlAR9jszK0Jnjil/ejWe31QAqIDX/KJdzjAoLz15UVizern6zpJ9zlAs67WAihhK0sxwIsckdOZ44k1klSoBVMfw6+10hEHyG5u9004X0EORrNcCKmRL/mY8HNFPPPPMMyrDEeXL4b+oOgDV8uA9Nx2axgQGZ8UZl4ennv6RCh9Hr9up9PVBE7k/ARVyIL741Ot2DmoKhzPpzBElabY0X6sBQIWsXH6KwBkKYMXG8dktC+WwSx2okCUhhO0awpEInTkae5wBKmjlildqCxTAio3je1XysqpfIjTS69eu1FigSjYmaTaqIxxO6MwL5Mvgh1QGoHp+ZY3/0IQiZKPnqPNxvOzkn6v09UFT/eq6M/UWqJrt+Rvz8ByhM8+TL4HfoioA1XTeyFqdgYKsWblMqY/BQzAox4rTknDiCS9SfaBKFlnRyuGEzjwnSbPFbhIA1RX3OQPF8Qr7sS23VxZKY68zUEFD+ZvzcIjQmZnizWGVigBUk33OUCyvsB9bnLYEyvGqpa9QeaCKtuRv0IPQmWclaTYSQtisHADV5VV2KFYMVZedepKqH4E3L6Bc/k4AVNhE/iY9LSd0xloNgJqwzxmKt/KXlqg6UDlrzzpNU4CqWpK/SU/LCZ0JeeC8SCUAqsu0JZTjzP+8QuWPwLofKNdLT14UXv6SE3UBqKrN+Rv1tJjQueWSNBsLIWxoex0Aqs60JZTj3F//FZUHKuk/vOTfawxQZePWbLSb0LnFkjRb6pUHgHr4xVc7sAvKEKcJvWnwQvbJQvm8cQBU3CKrXNtN6Nxu1moA1MTqM35Rq6Ak3jQAqujUU07WF6DqNuRv2NNCQueWStIsTjgPtb0OAHVx1tmn6xWUxF7nFzrpJK/1Q9l+Yckr9ACog635m/a0jNC5hZI0Wx1C2NL2OgDUxcrlp+gVlOiXz0yV/zAehEH51p51mi4AdWDNRksJndvJjx2gRl52svM3oEwrTkvCiSe8SA+ASok75wFqYsiajfYROrdMvlZjVdvrAFAny5edql9QsmWnvlQLgMrxNhRQI1vzN+9pCaFzi1irAVBPp52+XOegZCtXvFILcstOPakS1wEA1Io1Gy0jdG6JJM0W+3ED1JOdjVC+NBU6TzvxhJ+uxoUAVnABdbMqfwOfFhA6t4e1GgA1ZWcjlM9hgkAVvezkn9MXoG62WLPRDkLnFkjSbDiEsLntdQCoI7saoRriYYIAAPSFN/FbQOjccNZqANSb12ahOjwEAqrm1FNO1hOgjqzZaAGhc/PFH/GSthcBoK68NgvV8bM/8+90A6iUX1jyCg0B6sqajYYTOjeYtRoA9efwMqiOVy0V7gAA9JE38xtM6NxQ1moANMOixS/WSagIr7EDAPSVNRsNJnRuLms1ABpg7VmnaSNUhNfYAQD6zpqNhhI6N1D+Y7VWA6ABXnryIm2Eilj+6p/XCgCA/vOmfgMJnZvJjxWgAZadepI2QoWsOC3RDqBSzhtZqyFAE1iz0UBC54bJf6Sr2l4HgCY48YSf1kcAAKANxpI0W6rTzSF0bpB8rcaWttcBoCmWLXm5XkLFrFx+ipYAAPTfIm/uN4vQuVn8OAEa5MSfPUE7AQCAthhK0mxMt5tB6NwQ1moANM+LX/wzugoAHNW+h3uKAzTNVms2mkHo3AD5j9GTIICGOe305VoKFWPtDVAlj3z7n/QDaBprNhpC6NwM4/mPEgCAAbL2JoT9jz1RgasAABosrtkY0eB6EzrXXJJmo/HH2PY6ADTR8lf/vL4ClfPU0z/SFABg0MaTNFusyvUldK6x/Me3ve11AGiqFaclegsAALTRIplXvQmd681aDQAAAACaaGOSZsM6W09C55rKf3Qb2l4HgKY68YQX6S1QWffd+5DmQAX844F/1gag6RwqWFNC5xrK12r40QE02LJTX6q9QGU9+eS/ag5UwGPffVwbgKZbkqTZVl2uH6FzPY3FH13biwAAAABA421J0my1NteL0Llm8h/ZlrbXAQCA8jz80COqDxXw1L89rQ1AWzhUsGaEzvXjRwbQAj/7M/9Om4HK+uEP/6/mQAXsP/A9bQDaYihJs1Hdrg+hc40kaRbXagy1vQ4AbfCqpa/QZ6CyTFcCACXYnp9zRg0InWsi/1FZnA4AQOlMV0I17H/sCZ0A2mSRDQD1IXSuj+35jwsAAADCU0//SBGAttmYpNmwrlef0LkG8h/TxrbXAQCAatj7yHd1Akp2370PaQHQVuM6X31C53rwYwIAqIC9+76jDUAlPPnkv2oE0FZLkjSzgrbihM4Vl/+IlrS9DgBt8+IX/4yeA5V2x8T9GgQl+toDe5UfaLOxJM2W+gZUl9C5wvIfz1jb6wDQRqedvlzfgUqbOvhDDYISPfVvTys/0GYOFaw4oXO1OTwQAKBC7DL+sW7XqhEo0/4D31N/oO02OFSwuoTOFZX/aDa0vQ4AAFTT9x//F52BEu1/7AnlB3AOWmUJnavLjwYAoEL2PdzTjhm+//jBylwLtM0Tj0+Fp57+kb4DOFSwsoTOFeTwQACA6nnk2/+kKzOYsoTy3H/fw6oP8GMOFawgoXPFODwQAKCaHn7oEZ2ZIU5ZxmlLoHhfe2CvqgP8mEMFK0joXD0ODwQAqKAf/vD/asthTFtCOexUB3gBhwpWjNC5QhweCABQXXv3fUd3DmP6G8rxD73vqzzACzkfrUKEztXixwEAUFH/7w/+VWsO88/fe7JS1wNtENfa7H/Mbw/gCBwqWCFC54pI0mzM4YEAANX1vR88pTuH2X/ge5W6HmgDa20AjikeKrhYicondK6A/MfgSQwAQEXdMXG/1hzB/seeqNw1QdM5RBDgmBwqWBFC52pweCAAQIXZXXxkTz39o7Dv4V4VLw0ay355gOPa6FDB8gmdS5ak2er4Y2h1EQAAKu6R/Y9p0VH87290K3ld0FTeMACYFRsFSiZ0Lp+RfwCAivvW35nmPZpu19QlFOW+ex869IYBAMc1lKTZqDKVR+hcovzLP9TaAgAA1MATj085RPAYvOoPxbln14OqDTB72x0qWB6hc0kcHggAUA9f+Zuv6dQxeNUfirP7W/+g2gCzF89PG1OvcgidyxO/9Eva+uEBODYn00N1fON/7dONY3CYIBTngb37VRtgbrYkabZUzYondC5B/mX3pAUAoAa+9s2/16bjcJggDN4dE/erMsD8OE+tBELncmzNR/wBAKiwOMFrn/PxOUwQBu/uu/+nKgPMz4YkzYbVrlhC54IlabY6hLCxVR8aAKCmbv/ipNbNgsMEYfD2/p8Dqgwwf85VK5jQuXhG+gEAasKhXbOz95Hv1uEyobbiWxf7H3tSAwHmbyhJs1H1K47QuUBJmo3EL3lrPjAAQI098fiUQ7vm4L57H6rNtULdeOsCoC+2Jmm2WCmLIXQulilnAGbl+4//i0JByT77F3drwRzcs+vB2lwr1I23LgD6YkkIYUwpiyF0LkiSZmP5lxsAjuv7jx9UJCjZPffv1YI5EIrBYHjrAqCvxkw7F0PoXID8y2xhOQBATQh55u5b3/6nul0y1IK3LgD6apFNBMUQOhdjLP9SAwBQA0KeuXvq6R8dOuwM6C9vXQD03cYkzZYq62AJnQcs/xJvafSHBKDvnnr6/1NUKNFffule5Z+Hr979jdpdM1SZty4ABmZcaQdL6Dx41moAMGf7H3tS0aAkcVrXb3B+Htzz93W8bKgsb10ADMxQkmbDyjs4QucBStJsdRzZb+wHBABooFs+9gVtnadv/Z31GtBPVmsADJRB0QESOg+WxeQAADVz9/0Padk8fe8HT9nrDH1itQbAwMVp51FlHgyh84DkI/pDjfxwABQi/scmUKybd3zh0IF4zN/tX5xUPeiDj/+325URYPBMOw+I0HlwTDkDMC8nnvCi8MFrLgkvPXmRAkLBdn7O/tSF2v2tf6j3B4CKuHPyQa0AGLwlpp0HQ+g8APmXdVXjPhgAA7fs1JPC5ztbQjZ6jmJDwe6YuP/QeggW5lvf/icVhAVyoClAobYnabZYyftL6DwYRvMBmJM43fz2i9eHybu3hxWnJYoHJfizW73K3g9xPcl999qLDQvhQFOAQsVXTMeUvL+Ezn2WTzkvadSHAmBgYth8yXlnhXvuvCFc+963KjSUJE45733ku8rfJ3/z1/+jEZ8DyuJAU4DCjZl27q+fatKHKVv+5bTLGYDjimHzyPozw1XvusjuZqgAU879tXffd5r0caBQDjQFKMWifHOBiec+ETr311j+JQWAI3r5S04MGy9YFy58yzphM1SEKef+i/V84vEp9zmYh6/c/XVlAyjH5iTNtve6nUfVf+GEzn2STzl7GgLAEa1cfko4d91rw6bN5ysQVIwp58H4yt98zaGoMEfxAEEPwQBKFaedR7Vg4ex07h9TzgC8wPo1K8Jn/uya8Ndful7gDBVkynlwJu95sKkfDQbGAYIApduYpNlSbVg4k859kH8ZTTkDcEhcobHudavsa4YauOGmz2nTgHzr73qN/FwwKHEljQMEASrBtHMfmHTuj62mnAFYdupJ4ZorRsLX7/tY+ND1VwicoeLiYV37H3tSmwbkez94Ktx3rwANZuuzf3G3AwQBqiFOOw/rxcKYdF6gfMp5Y60/BAALEldobDhvKJw3slYhoSbiROHNO7+sXQN2z64Hw1lnn97ozwj98pdfulctAaojDpgKnhfApPPCba37BwBg7k484UWHwub//vkPhls/ca3AGWrm/ds+YaKwAHdO2usMsxH3y3vzAqBShkw7L4xJ5wUw5QzQPjFsHll/pn3NUGNx5cPE3wpDixBDtDhV7n4Jx/bpz9ypQgDVY9p5AUw6L4wpZ4CWiIcDxn3N99x5g33NUHPX/WFHCwsU99QCR7fv4V54YO9+FQKoHtPOCyB0nidTzgDtMB02x8MBN20+X9gMNXfdBz4Z9j7yXW0s0D33723NZ4X5+JM/+bS6AVSXgdN5sl5j/nzpABoshs0bL1h3KGgGmiFOE3b+apduFswEJxxdvC/d9cA+FQKorkPTzr1uZ1KP5sak8zwkabbalDNAMx0+2Qw0x++/+2aHB5akM25fLRzJpz75ZXUBqD6Dp/MgdJ6f7XW8aACOTtgMzWatRrkm73FwIxwuHrI5cdc31AWg+ux2ngfrNeYo/5IN1eqiATgqazSg+e6796HwsU/fpdMlemD3I6397HA0N/zxZ7x9AVAfcdpZ8DwHJp3nzkg9QAOYbIZ2iJOEf7Dtz3W7ZDFYs2IDfsyUM0DtmHaeI6HzHJhyBqi/E094kbAZWuSaaz4a9j/2pJZXwDf+l8PSYJopZ4BaMog6B0LnufHlAqipGDZfct5Z4Z47bxA2Q0vcvOML4a4HBJ1V8bVv/n3bSwCHmHIGqC3TznNgp/MsmXIGqK+RN5wR3rflsvDSkxfpIrRE3ON8/S0T2l0h3/vBU4f6ctbZp7e9FLScKWeAWrPbeZZMOs/eWF0uFIBnrVm5LPz3z38wfOSmKwXO0CJxivDKd9+s5RX02c860JF2M+UMUHumnWfJpPMsJGm2NISwofIXCsAhK5efEn778g3hvJG1CgIt9BsXbTk0VUv1WLFB25lyBmgE086zYNJ5duxyBqiBl7/kxEOHBP71l64XOENLXX7ZdQ4OrLDpFRvQRqacARrDtPMsCJ2PI59y3ljpiwTg0CGBX574sEMCocWu+8AnHRxYA1Zs0FamnAEaxYDqcQidj8+XCKDCpvc2f+j6K+xthha7eccXwsc+Lcysg7vvN+lM++x7uBc+dcd9Og/QHKadj0PofAymnAGqK67SuOm6t4fPfnZbWHFaolPQYndM3B+uv2XCV6Am4qRn7Bm0yZ/8yaf1G6B5DKoeg9D52Hx5ACrmxBNedGiVxtfv+5i9zcCh/cDvfv+tClET69esOPR2ivs3bRKnnK3+AWgk087H8FOVvbKSmXIGqJ6Vy08Jf/jhTSabgUNi4Py2zTfakVpx8WHhyPozw1XvusgaJFrp9999s8YDNFccWBU8H4HQ+ehMOQNURFyl8f+8bSRko+doCXCIwLn6lp16UvjNN53tgFdaLa6S2fvId9teBoAmi9POS3vdzqO6/HxC5yNI0myxKWeAahh5wxnhfVsuMx0HPEfgXG3xgNeLLzrHCg0IIXz6M3cqA0DzxcHVUX1+vp945plnqnQ9lZCkWfyybGl7HQDKFCfkrnrHBUIL4HkEztUUV2isW3t6uOLt51uBBIe57gOfDJ2/2uW+BdBsrzTt/HxC58PkU87xS2KkDqAk8aDAD11/hfIDzyNwrp64/ujN564Jb/udDd5IgWN44vGpsOkdN4QH9u5XJoBm2tnrdkw7zyB0PowpZ4DyxOnmD275rXDW2afrAvA8AudqiQe7nrvutfY1wxzFHc8f+KNO+N4PnlI6gOYx7TyD0PkwSZodNOUMUDzTzcDRxJDm3e+/VeBcAevXrAiXXfomDwdhgd5zzS1h4q5vuK8BNMuOXrczpqfPEjrPkKRZHIO/rTIXBNACppuBY7l5xxfC9bdMqFGJ4r7mkfVnhkve+kb7mqGP9j3cC9vef6uVGwDNMRVCWNrrduJAa+sJnWdI0iyOwC+pzAUBNJzpZuBY4uFbH/v0XWpUkriveeMF66zQgAGzcgOgUbb1up24urf1hM45U84AxYlBxo0f3mS6GTiqyy+7Ltz1wD4FKkHc1/zbl28I542sbd1nhzLFlRufuuM+PQCot6let7NYD4XOz0nSbHcIYVVFLgegsUbecEZ435bLwktPtj4feKEnHp8Ko5d9KOx95LuqU6C4QmPN6uXh6qsvtkIDShRXbvz+u292DwSot0t73c5423sodH42cB4OIXy1ApcC0Fgx0Lj2nReEbPQcTQaO6L57Hwp/sO3Pw/7HnlSggsQ3T9a9blW46l0XeRgIFdIZvzP86ccnrNwAqKcDvW5nadt7J3R+NnSeDCEMVeBSABopvqo9/on3CDSAo4oBy3Uf+Vx46ukfKVIB4n353HWvta8ZKiy++XHDH3/Gyg2Aemr9tHPrQ+ckzeKTh+9U4FIAGslhgcDxvPMdN4aJv31QnQqwfs2KsOG8IfuaoUas3ACopV29bme4za0TOqdZfOqwsQKXAtAo8ZXt9/5eJtgAjsr+5mLE9UYj688Ml7z1jfY1Q41ZuQFQO7/a63Ym29q2VofOppwBBmPNymXh5puusk4DOKo7Ju4P737/rdZpDFB8+LfxgnXhwrescz+GhogP696/7RPeDgGoh9t73c5IW3vV9tB5awhhSwUuBaAxrNMAjsc6jcGK+5ovPP/XHNwKDRYf3H3gjzqmngGq75W9bufRNvaptaFzkmaLQwix6cY+APogvr794fddbp0GcFT33ftQ+INtfx72P/akIg1A3Nd89dUXW6EBLeIhHkDl7ex1O6NtbFObQ+exEMKNFbgUgNpbdupJ4fOf2eb1beCorvvAJ0Pnr3ZZp9Fn0/uar3rXRe7B0FKmngEqbSqEsLTX7RxsW5vaHDrHKeclFbgUgFqLk3W3fuJaTQSOaN/DvfD7777ZYYF9Fh/2/eabzg6bNp/fqM8FzE/c9XzNNR8Ndz2wTwUBqmdbr9vZ2ra+tDJ0TtIsjrXfVoFLAai1a64YEXgAR2W6uf/iQa0XX3SOVUbAEXXG7wzXfeRz7rsA1TLV63YWt60nbQ2dJ0MIQxW4FIBaiq9zf3zHleGss0/XQOAF7G7ur3jPXbN6uX3NwKzEN0x+d/MN7sEA1XJpr9sZb1NPWhc6J2m2OoTwzQpcCkAt2d8MHE18vfv92z7hUKs+eflLTgxvPndNeNvvbHDPBebs8suus24DoDr29Lqd1W3qRxtD5/hUYWMFLgWgduxvBo4mvtL9px+fcJBVH6xcfko4d91rrS8CFuzmHV8IN+/8snUbANXwq71uZ7ItvWhV6Jyk2dIQwncqcCkAtfP2i9eHa9/7Vo0DnsdBgf0TH+xddumbrC4C+iquPHrb5hsFzwDlu73X7Yy0pQ9tC53jSZFbKnApALURd4lu2vhGE3fA81il0R/xHjuy/sxwyVvfaF8zMDDxnv0bF22x5xmgfK/sdTuPtqEPbQudD4YQLMQDmCUHBgJH8p5rbgkTd33D1NwCxH3NGy9YFy58yzr7moHC2PMMULodvW5nrA1taE3onKTZaAjhtgpcCkAtxAMDP7rjKpN3wHPibtCdn7vb3uYFiPuaf/vyDeG8kbW1/QxAvb3zHTd6SwWgPFMhhKW9budg03vwUxW4hqK04ikCQD/EwPnzn9lm+g44RNi8MPGtkTWrl4err77YgzygdB+56crwizu+EK6/ZUIzAIoX/yM77nUeb3rtWxE6J2k2HEJYVYFLAai8eJDVrZ+4VqOAcMfE/eGGmz5nB+g8xRUa6163Klz1ros8xAMqZfqsDsEzQCm2tiF0bsV6jSTNYiM3VuBSACpN4AyEfLL5K3d/Pex95LvqMQ/xbZHffNPZDmAFKu++ex8Kb9t8ox39AMX71V63M9nkujc+dE7SbGkI4TsVuBSASnv7xevDte99qyZBi1mjsTDxwd2G84bsawZqRfAMUIrbe93OSJNL34bQOY6sb6nApQBU1jVXjJjIg5Z64vGp8PH/dnv44lceEDbPQ9zXvG7t6eGKt59vXzNQW4JngFK8stftPNrU0rchdD6YL+kG4AgEztBO+x7uhU998sth4q5vCBnmIe5r3njBunDhW9bZ1ww0guAZoHA7et3OWFPL3ujQOUmz0RDCbRW4FIDKidN5177zgpCNnqM50CLxcMDb79gV7npgn7bPw8rlp4QLz/81906gkQTPAIWa6nU7i5ta8qaHznEh91AFLgWgUmLg/PEdV4azzj5dY6AF4gqNz/7F3eEvv3Rv2P/Yk1o+D3Ff82WXvsl9E2g8wTNAoS7tdTvjTSx5Y0PnJM1WhxC+WYFLAagUgTO0RwwOPnHbl8IDux8RHsxDvF+OrD8zXPWui6zQAFolvhXzjms/pukAg7en1+2sbmKdf6oC1zAojd2JAjBfAmdoPlPNCze9r9m+e6CtzhtZG/7xwD+H62+Z8B0AGKxVcXC21+3sblqdGxk6J2kW96GMVOBSACpD4AzN1hm/M0ze86BdzQuwZuWycPFF5xwKWwDabvrBm+AZYODi4Oxo08rcyPUaDhAEeD6BMzST9RkLF++Pa1YvD1dffXFYcVpS948D0HeXX3adB5oAgzUVQlja63YONqnOTQ2d40j6qgpcyv/P3t0HWVXd+cJfN5UyQRtBEEEwjbatSXdjS5hxYkNE8gSK8Q3a6EgRbXVkzGBwQsQ4iFLykDJqZ2b0mkeiN4leE0wspswVydu1IDcEA5gxIdgKGIOoTDBmUG9ISJzxn3lqHWmGt4Y+3fucs18+nyqqEoTutX/rcLr7u3/7twBqTuAM+RKD5mXLVoanf/FieP2t3Xa3j+IIjYvPawvX/u1085oBjmDGjEVhfdc2ZQKonBu2b1n6h/WrIwAAIABJREFU3/NU39yFzvVNHZNCCD9KwVIAak7gDPkgaE5e+8fHhS/dd0PeLgugIuJ5AZfOXOSsAIDKeXX7lqUn56m+eQydHw4hXJWCpQDUlMAZsiv+cP+D7z1dmtFsdEZlxE7nf1l7fx4vDaAi4g3Qa+fe42sSQOV8bPuWpavzUt9cHSS45wBBgTNQeAJnyJ7Nm7aHJx5fHTY+95JHmKsgdozHmpvjDNA78fvKBZ+5LNza+YiKAVRGPKNO6JxSuTvpEaAv4g8EAmdIt+5u5md+ttnYjBqJIX9zy5WFvHaAvui4emrYsuXl8MiKteoHkLyr6ps6PpuXAwXzFjp/NgVrAKip+bPbSz8QAOmzYvm68PT6rrDu5y+Yi5kCsascgPLc0Tk7dG1+OXRtfU3lAJIXG2pzcaBgbmY6O0AQ4N3Aec7cS1QCUmLpw0+WOsL8cJ5e27csLXoJAMoWn9aZOHWe+c4AycvNgYLvScEakmK0BlBo110+ReAMKbPs2/+n9AiywDm94o0BAMpz/LBBpXFuACRu9J7G2szLRei85wDB9hQsBaAmprQ1hwULzSWFtFnw9x32JOVWr9lQ9BIA9Ekc59b+8XGKB5C8XDTW5qXTOQbOg1KwDoCqi4Hzgw8tUHhIoXigZ/w3Sno998vtdgegj25bdE0YMaRO+QCS1b6nwTbT8hI6O0AQKKSGUUMFzpBynZ2fDnUDjrJNKfX6W7vD2qeeL3oZAPokjtlYeJOnegASNigPEx0yHzrXN3WMDSGcmYKlAFRVDJwfe3SxokPKxR/I26ecZZtS7Hvf/UnRSwDQZ9PaxxuzAZC8zDfY5qHTWZczUDixa/LL984rhVlA+t3ROdvjxym27ucvFL0EAP1izAZA4s7c02ibWXkInR0gCBRKDJy/eu8Nobml3sZDhlx12WTblVLbdrwZNm8y2xmgr4zZAKiITB8omOnQub6p42oHCAJFM+eq80uHkwHZMmfuJaG1caRdS6knHl9d9BIA9Escs9HW2qCIAMkROteQLmegUK6YNqEUXAHZ9KlZ0+1cSm187qWilwCg3xbdNsvhuQDJGbSn4TaTMhs61zd1nBxC8JMbUBhT2ppLc2GB7IpdYPHfMumzvmtbeGPnLjsD0A9x/JvDcwESldmG2yx3Ome6xRygHA2jhobOzk+rGeTAjTdebhtTatm3VhW9BAD9Nu9zMx0qCJCc6XsabzNH6AyQcvERxS/fO690QAuQfbELLI7KIX3WrOuyKwD9FL9ndXguQKIy2e2cydC5vqljUghhdAqWAlBxd902qxRSAfkRu8DMvEyf537166KXACAR8QwS3c4AiflsFkuZ1U5nXc5AIVx3+ZTSDFggX2IX2JyrzrerKbP77XfC0oefLHoZABKh2xkgMaPrmzrGZq2cWQ2dMztEG6C34mFjCxZeqV6QU7rA0mn1mg1FLwFAInydA0hU5rqdMxc61zd1xC5ng02BXHNwIBTDwps67HTKrN+4teglAEiMbmeAxGSuATeLnc66nIFci3Nev7DobxwcCAUQx+e0No601SkSR2ysWL6u6GUASIRuZ4DEDKpv6shUJpqp0Lm+qePkEML0FCwFoGLinNcJ54xRYCiIL941x1anzKpVPy16CQASo9sZIDGZOuMua53OupyBXItznGNHCFAczS31pX/7pMfTv3jRbgAkRLczQGKm1zd1DM5KObMWOmcq0QcohznOUFzx334crUM6vP7W7rD2qeftBkBCJn/0TKUESEZmGnIzEzrXN3WMDSH4SgXkkjnOUGzx3377lLOKXoZU+d53f1L0EgAkZt7nZrq5CpCMz2aljlnqdNblDORWxyfONccZCi7+QO7x4/RY9/MXil4CgMTEm6ttYxsVFKD/ztxz5l3qZSl0Ns8ZyKW21oawYOGVNhcKLv5A7rCl9Ni2482wedP2opcBIDHX/PVFigmQjEw05mYidK5v6pgUQhidgqUAJCo+ZrjkvnmKCpTEw5bifHfS4YnHV9sJgITEp/p8jQNIRCZC5/emYA29YbQGkEt33TbLHGdgP/Ouvyxcv+B+RUmBjc+9VPQSQGqtWL4u/Ourvwk7XttZWmLX5pf3W2rD6BGh7pgBYeDAo0PLmMbQeNpJobml3obW2F9ddE7ofGB5oWsAkIDR8ey77VuWbkxzMf/bf/7nf6ZgGYdX39TxuxCCVAbIlfaPjwtfuu8Gmwoc5MKL5oeura8pTApsWHOfm4OQAmufer50wGcMl/v6/hifMGsYdXxobT4lXHDhR52nUQNv7NwVxk28vnDXDVAB927fsjTVhwqmPnSub+qIs5wfT8FSABITDwv7/vK7BBnAIcVZwn956a2KkwLzZ7eXxp4A1RcDyq/+jyfC4z9YH15/a3finz+G0PFwu+nTzg3T2sfb4SqZMWNRWN+1rRDXClBBr27fsjTVBwpmYaazAwSB3LnnrjkCZ6BH8RHwKW3NCpQCG559seglgKqLYfMt8x8IE6fOC/d/c2VFAudo99vvhJXrN5dGGv3FhOtKnzN+bipr4vhWFQbov9F7GnVTK9WdzvVNHYNDCK8YrQHkyRXTJoQ7OmfbU+CwYvARA5cYilA7sRNy84YH7QBUyZJ7vx2WfP37NXvv6+5+7uz8tAaBCmoeN8vXN4D++/r2LUtTew5e2jud2wXOQJ7EE7sFzkBvxLCjfcpZalVjMRSJB5YBlRVvtMWxC/GQuVqGkd3dz/Gmn87nyjnjtJPyemkA1ZTqTucshM4AuTHv+stsJtBr8z43szQDntpateqndgAqKB4SeH77zama8xvD50dWrC2ty42n5BmxAZCIQWkesZHa0HnPaI3pKVgKQCLaPz7OITVAWWK381WXTVa0Gut64dVCXz9UUgycr517T8XmNvdXXFec+Ry7nknOjE/62gaQEKFzH+hyBnIjdiretugaGwqUbc7cS0qjeaidbTveDJs3bbcDkLDuwDkLs31j13Mc/2HcRjLiTdXWxpF5uBSAWhM694HQGciNhTd1OIwG6DOjeWrvicdXF70EkKgY3mYlcO4Wx39cOlPwnJQJH2nJx4UA1FZqR2ykMnQ2WgPIk7bWBmM1gH6J7yE6wmpr43MvFfnyIXExvM1S4NwtPvkgeE7GxHPH5eEyANJA6FwGXc5ALtQNOCosuW+ezQT6bcHfdyhiDT33q18X9tohaXE+cgxvsyqu/epr7vC66KcJ54wpfa8MQL8JncsgdAZyoeMT5xqrASQi/nA+pa1ZMWskdmSuWL6ukNcOSYrz0eN85Kzr2vpa+Mz193ht9NMZp52U6fUDpEQqR2ykLnQ2WgPIi3jw14KFV9pPIDE33ni5rrAaenp9V2GvHZLyT//0zdzUcvkPN7gZ1U9jzzg10+sHSBGhcy/ocgZywcFfQNKaW+pD+5Sz1LVG1v38hUJeNyQldjmvXL85V/W8/R+Wmu/cDy1jGjO7doCUETr3gtAZyLz4CLzDA4FKmPe5mbqdayTOcRUuQd/lqcu52+tv7Q53/+Oj6VhMBvl+GSAxqRuxkarQ2WgNIA9iGNTZ+Wl7CVREnBM/56rzFbdGfvC9pwt53dBf8YbN+o1bc1nH5SufcUOqH1obR2Z27QApI3Q+DF3OQOY5PBCotDlzLwkjhtSpcw0887N8jQaAaln2rVWlAznzKF6Xbue+axg9IqtLB0gbofNhCJ2BTIshkMMDgWpYeFOHOtdA1wuvFu6aIQkbnn0x13Vc9ZNnU7CKbDpxxNCilwAgKakasZGa0NloDSAPhEBAtcQ5mB5Jrj5znaFv8jpao1uc7bz04SfTsZiMcZggQKKEzoegyxnItBj+OAwFqKYFf+9GVy2Y6wzl2bxpe25Ha+xr9ZoN6VlMhvj+GSBRQudDmJSitQCUTfgDVNuEc8aEKW3N6l5lW7a8XKjrhf76+TNbClHD5365PQWryCbnFAAkJjUjNnQ6AyQghj4x/AGothtvvDzUDThK3auoa7PQGcpRlBs1ccRG7OqmfCcMOVbVAJIjdO62J4EflIa1APRFDH0AaqG5pT60TzlL7auoa+trhblWSMJvd/7fwtSxKF3dSWsYPSJfFwRQW6mYJpGWTmddzkBmXTFtQin0AaiVeZ+bqdu5ytY+9Xyhrhf647c7f1eY+hm/0zd1xwzI4rIB0mp0fVPH2FqvTegM0A8x5IlhD0AtHT9sUJhz1fn2oIo2bvhlYa4V+mv32/9RmBq+9MpvUrCK7GlqOqXoJQBI2tW1rmjNQ+c9ybvRGkAmxUfaY9gDUGtz5l7iIKYq+uWvzG2F3tq2483C1OqPf/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83A/vVbBly8u5v0bor67N/p3QOw2jjlcpgOTVrOG3ZqHznqT9zFp9foC+0uUMpF2cjRnfq6isl14xNgCO5N/e+n2hajRiSF0KVgEAexUvdDZaA8giXc5AVsT3Kt3OlfXbN3fl+fIgEa+/tbtQhTxhyLEpWAUA7DWpVqUQOgOUQZczkBXxvWrOVefbrwratuPN3F4bJGHF8nXqCAC1Nai+qaMmGWwtQ+eaJe0AfaHLGciaOXMv8ah3hW3etD3X1wf9sen5rYWrX8PoESlYBQDspyYZbE1C5z0Ju1ZBIFPaxjbqcgYyZ+FNHTatgrb+6te5vTbor63bdhSuhnXHDEjBKrJp+LDBRS8BQKUUqtNZlzOQOTfeeLlNAzJnWvv40No40sZVSBE7OaG3Xtr+28LV6uy21hSsIpuGDzuu6CUAqJTR9U0dY6td3VqFzuY5A5kypa05NLfU2zQgkxb8vW7nSiliJyf0xhs7dxVy7nnjaSelYBUAcJCqNwBXPXSub+o4OSbs1f68AP0xfdq56gdk1oRzxpRunpG83+78narCIfzge08Xrizx/A9NCgCkVNUbgGvR6azLGciU+Fh6fDwdIMviiKAYiJCsrq2vqSgcwjM/21y4sjSMOj4Fq8iul175TdFLAFBJ59Y3dVR1eH4tQmfznIFMOW/yX9gwIPNi9137lLNsZAWsfer53F0T9FfXC68WroatzaekYBXZ9cc//XvRSwBQaVXNZGsROk+vwecE6JMRQ+rCnLmXKB6QC/M+N7P0vkayNm74pYrCPoo6z9khggCkXFWnT1Q1dK5v6jBaA8iUyR8904YBuXH8sEHhqssm29CEbXj2xVxdD/RXEec5R8axAZByue50NloDyJTYFQiQJ/HpjYZRQ+1pgp775fbcXAskYfWaDYWrY1trQwpWAQCHNbq+qWNstUpU7dBZpzOQGVPamktdgQB5M+/6y+xpgl5/a3fYvEnwDN2KeCNm7BmnpmAVAHBEVWsIrlroXN/UcXJM1Kv1+QD6a/q0c9UQyKX4CLiuvGT9aNUzeboc6LN4sGa8EVM0E88d50XTT//21u8zvX6AjKhaQ3A1O511OQOZER89N5cPyLNFt82yvwky1xnetWzZysJVom7AUWHCOWNSsJJsK+LNCoAaqFp3XTVDZ/Ocgcz4q4vOsVlArjW31Icrpk2wyQlZv3FrLq4D+uvpXxTvBkzb2MYUrAIAeqe+qaMqjcFCZ4ADxG6VGZ+crCxA7sXDUuN7Hv23++13SmMFoMiKOlpj3Jmnp2AV2WYuPkBVVSWjrUroXN/UES/GaVxAJsRuFQcIAkUQ3+s6PmF+fVKKOFYA9lXUfwOaFfpv669+nfVLAMiSXHU663IGMsMBgkCRLFh4ZRgxpM6eJ6CIYwVgX0X8NxDPAdGsAEDGjK5v6ji50kuuVujsEEEgE2Lw4gBBoGgW3tRhzxMQxwoYsUFRLX34yUKO1mj90OgUrCL7nl7fVfQSAFRbxRuEKx461zd1DA4hnFnpzwOQhIvPa1NHoHDizbbWxpE2PgFGbFBU3/3BukJe+eTJH0nBKgCgbNkPnY3WALJk+sXesoBi+uJdc+x8AozYoIjiIXDru7YV7srjQayekEtG1+aX83AZAFlS8akUQmeAPWKXX3NLvXIAhRTf/9o/Ps7m91McLxDHDECRPHD/twu532ecdlIKVpEPu9/+j6KXAKDaBtU3dYyt5OesRuhsnjOQCedN/gsbBRTabYuuKXXu0T9FHTNAMb2xc1dYta6Ys8wnjm9NwSryYduON4teAoBaqGijcEVD5z0nITpZAciEGZ+cbKOAQjt+2KDQ8Ylzi16GfotjBuK4ASiCu//x0bD77XcKude+d0yG90uAmslu6Gy0BpAVba0NpbAFoOgWLLwyjBhSV/Qy9FtRxw1QLLHLefnKZwq56w2jhvreMSFbf/XrXFwHQAZNr+SShc4AIYQLz3MIDEC3hTd1qEU/xXEDMZCDPCtyl/P4P/tQClaRD0+v7yp6CQBqpr6po2LZrdAZKLw4v7Tj6qlFLwPAXtPax5eeAKHvYhAXAznIqyJ3OUcXXPjRFKwiH1565TdFLwFALWUvdDbPGciKtrGN9grgAItum6Uk/RQDOd3O5FWRu5zjCKIJ54xJwUry4bdvep8EqKFMdjrrcgYyYdLEcTYK4ADNLfXhimkTlKUfdDuTV/HgtyJ3OZ/xwfoUrCI/tu14s+glAKilip0iLnQGCs1oDYCezfvczNL7JH2n25k8Wvz5Bwvb5Rw0LCRqxfJ1OboagGyq1FxnoTNQaEZrAPTs+GGDwpyrzlehfojB3OcXP5TZ9cOBYki4vmtboeuiYSE5DhEESIXshM71TR1jzXMGskCnCsDhzZl7SWhtHKlK/bD8hxtK4wgg62LX/u3/sLTQ++iQ1WQ5RBAgFTLV6azLGciE8y4420YBHMGnZk1Xon76+5uXZHr9EMWu/dff2l3oWkwc35qCVeTHc7/6ddFLAJAGFZnrXKnQeWyFPi5AYmKnSnx0HIDDm9Y+Pkxpa1alfuja+lpYcu+3M7t+iGM1Ytd+0X1s8llFL0Fi4hMgRZ4NDpAmlZjrrNMZKCydKgC919n5aYcK9tOSr3/foYJkUnzd3vz5Bwu/eQ2jhobmlvoUrCQffrTqmaKXACBN0h861zd1nGyeM5AFOlUAei8+GdI+xftmf8SOvquvuSO7F0BhxdetjtQQpk5yFkiSNjz7Yn4uBiD7MtHprMsZSD2dKgDlu6NzdhgxpE7l+iGO2bjz9m9kdv0Uzy3zHyi9bglh4rlC5yQ990sHrAKkSOJznYXOQCGN/7MP2XiAPlh4U4ey9dP931wZ1j71fKavgWKIc8gfWbHWbodQuuE24ZwxKVhJPsT3wKIfSgmQNknPdRY6A4V0wYUftfEAfRAPFYwHsdI/N9y8xHxnUi2GgnEOOe86+8Onq0SC1vzYoZQAKZTe0Nk8ZyAL4kFYOlUA+m7RbbMcKthPscPv0pmLMn0N5FcMnK+de485zvuYPPkjqVlLHmx87qWilwAgjcYmuaakO50TXRxAJbSNbVRXgH6IM/EdKth/23a8GWZdc2fWL4OcETgfLN5ki095kJznfvVr1QRIn1SP1zBaA0i9cWd6PBKgvxwqmIyV6zcLnkkNgfOhaVhIVnydeY0BpNKg+qaOxBqKhc5A4Xxssu48gCT83bXt6piAGDzHA9uglgTOPZs0cVxal5ZJ3/vuT4peAoA0SyzbTSx0rm/qGBxCODOpjwdQCQ2jhpYeCweg/zqunhpaG0eqZAI6H1gueKZmBM6HF9/rSE7X5pdVEyC9UtnpbJ4zkHqtH3LWKUCSvnjXHPVMSAyeP3P9Pbm4FrIj3uwQOPesrbUhrUvLrK6trxW9BABplr5OZ6M1gCw468+b7RNAguLTI1dMm6CkCVn+ww1mPFM1t8x/oHSzQ+Dcs4njW9O6tExa+vCTRS8BQNqNrm/qODmJNQqdgUI574KzbThAwhwqmKw443nGjEXhjZ278nRZpEh8bV140fzwyIq1tuUIZnxycqrXlzXP/Gxz0UsAkAWJTLMwXgMojDjP+fhhg2w4QAUsvKlDWRO0vmtbuHTmotKsXUjSiuXrwsSp84w46AXfOyav64VX83ZJAHmUSGNxIqFzfVNHDJx9NQZSzTxngMqZ1j7e7NOEbdvxZmnWrgMGSULsbo4zw69fcL9xGr00ddK4TKwzKzZv2l56XwMg9VLV6Wy0BpB65jkDVNai22aFugFHqXKCYjgYZ+7GOc/GbdBXsbv5/PabSzPD6b3pF/sxN0k/WvVMfi4GIN/OTeLqkgqdjdYAUs88Z4DKiocKtk85S5UrIM55jqFhDA+ht2JnaZwPHrubX39rt7qVIY7WiO9pJGfDsy+qJkBG1Dd19PvOq9AZKAQz+QCqIx4qGN9zSV4MDWN46JBBjqR7lMZfXnpraT445TOWLXnrN27N2yUB5Fm/s95+h871TR2DQwhnepkBaXZq/XD7A1Al866/TKkrKIaI8SC4W+Y/kNtrpG9i2BxfF/H1YZRG/8yYMSXLy0+deCiqWeIAmZKKTmddzkDqjTvzdJsEUCXxUMEpbeboV1IMbx5ZsTb8xYTrHDRIaYxGnPs9buL1pdeFcK9/RgypCxPOGZPlS0idNT92EwQgY2rf6ewQQSALxo77oH0CqKLOzk87VLAK4siNeNCg8LmYlj78ZLjwovmlMRpx7jfJOPvDmhWStvanm/J1QQD5N7q+qePk/lyl0BnIvRh66FYBqK44R3/OVeerepV0h8/N42aVxivEzlfyKY4piPOa417f2vlI6Nr6mp1O2Fl/7kmNpHmdAmRSv7qd35vAFRuvAaRaw6jjbRBADcyZe0n4wap/ETZUUffYjfirrbUhXHje+NBx9dTCXH9exaB52bKV4elfvFi6wUDlxGYF/2aSFTvyAcikmPku7+vC+xU672mzHuR1A6RZa/Mp9gegRr5415zSo/9UXzxwMP6680v/HNrGNoZJE8cJ0zIidqr/aNUzYcOzL4b1G7ea0VxF8d8KyXrmZ0a/AGRUv6Zb9LfTWZczkHpNTUJngFppbqkPV0ybUOq8pTZiYBnn/cZf3QF0PGD3Y5PPKu0Ptbdi+bqw6fmtYeu2HeG5X27XzVxDDp9OXuzQByCT+pX7/rf//M//7PNfrm/q+O8hhLleN0CabVhzX2m2KAC1Ew+6E6Slz4ghdeGMD9aXgrZ46K4zECorjsnY9tKOsGXLy+G3O/9veGn7b8O2HW/m+ZIzx/eNyYpd+552Aci0D2/fsnRjXy5ApzOQa/GHaT84ANTewps6wvUL7rcTKRNvBLy+pwu6W2vjyDB82OAwfNhxpaeFBg0eGBpPO6nqXdGx+/dAu373h1Jg2xfd19Jt6NBjEwnZ39i5K6xbu2nv/48dy3/4w59K/7tr87tr3bbjDSMyMiDOQfd9Y7KeeHx1ni4HoIhi9luT0PlcLzcgzU4Ycqz9AUiBae3jwxMrfrxfuEk6lQ5+7D788RBjURpGDQ11A9633+91h9Q9eemV34Q//unfD/lf/+2t31enC96IF45g7BmnKlHCNj73Uq6uB6CA+txw3OfQub6pQ5czkHoOEQRIj87OT4f1U+fp+My4Q46D6A6pIcOmX9yv85I4hHiYKQCZ1uf89z39uGqhM5B6DhEESI/42PqCz1xmR4DUiR38DtZM1tKHn8zT5QAUVZ+nXAidgVz7s7OabDBAinRcPbU0MxggTcb/2YfsR8Ke+ZlxSgB50NdpF0JnINd0rACkzxfvmhPqBhxlZ4DUuODCj9qMhD39ixdzdT0ABVb10NkhgkCq6aQDSKd4Q7DjE76VBNJhxJC6MOGcMXYjQZs3ba/OAaEAVEP1QmeHCAJZ0DB6hH0CSKkFC690cxBIhTM+6Mm4pD3x+Op8XRBAsVW101noDKTeiSOG2iSAFFvw9x22B6i5SRPH2YSEbXzupVxdD0DB9ekRxb6GzicXvdpA+rWMabRLACkWH2e/YtoEWwTUVDzglGSt79qmogA50pepF30NnSd54QBpN35Ciz0CSLk7OmeHhlGeTAFqo621QeUTtvThJ3N1PQCUlN2AbLwGkFvHDxtkcwEy4AuL/sY2ATUxcXyrwifsmZ9tztX1AFBS+U7n+qaOmGxLcoBUczgVQHYYswHUyoxPTlb7hD39ixdzdT0AlJQ99aIvnc66nIHUGz5ssE0CyBBjNoBqi+85noxL1uZN28Prb+3O0yUB8K6qzHQWOgOpN3zYcTYJIGOM2QCqaeqkceqdsCceX52r6wFgr0H1TR1ldfcJnYFcamo6xcYCZIwxG0A1Tb/Y+fhJW/vTTfm6IAD2VVYmLHQGcmnQ4IE2FiCDjNkAqiG+zzS31Kt1gt7YuSt0bX0tN9cDwEHKulvbl9B5tJoDaTetfbw9AsgoYzaAShv/Zx9S44T94HtP5+p6ADjIyeWUpKzQub6pw/NHQOrVDTjKJgFkWByzMX92uy0EKuaCCz+quAlbvWZDrq4HgINUdLyG0RpA6jWMOt4mAWTcnLmXhCltzbYRSNyIIXWlm1ska/3GrSoKkG9nlnN15YbOZbVRA9TCMUe/X90BcuDBhxYInoHEnf3h0xU1YWufej7sfvudXF0TAAerb+rodUOyTmcgd049+USbCpATgmcgaTNmTFHThC1btjJX1wNAj4TOQHENHHi03QfIEcEzkBSjNSqj64VX83hZABys11Mweh061zd1DA4hDFJsIO1axjTaI4CcicHzFdMm2FagX4zWSN7mTdvDth1v5u2yADi0Sb2tSzmdzrqcAQComTsY0vK4AAAgAElEQVQ6Z4f5s9tD3YCjbALQJ0ZrJO9Hq57J2yUB0LNedzq/t4wi9jrJBqilae3j1R+q5I2du8K6tZv2frLG004KzS31yk/FzJl7SRg77oPh1sVf01kHlKVh1FCjNSpgzbqu3F0TAD0a3dvSlBM69zrJBgDyJ55Mv+bHG8LWbTvCS9t/e9jAL87MPOWkE0oHe15w4Uf9kE+i4uvpsUcXh88vfigs/+EGxQV6ZeqkcQpVAeu7tuXumgDoWX1Tx6TtW5auPlKJhM5ArsQOFiA5cU7jA/d/Ozz9ixfD62/t7vXHjX82/oo/iD6yYm0phI5zNGdfd4lOaBJx/LBB4Uv33RAmL18Xbv+HpWW9PoFimn6xh3eTtvThJ/N1QQD0Rq8y4nJC53OVHUi7ugHvs0eQgBXL14WvPPhE6Nr6WiIfLwaCsSM1/mptHBk+NWu6UTgkIr6Oxk9o0fUMHFZba4ObnhWweo33XYAC6lXo3KuDBOubOgZ7BQFZcMzR77dP0A8xbL7wovnh+gX3JxY4Hyh+3PjxZ8xYVOqkhv7q7np+9CvzSzc1AA40cXyrmlTAc7/0dRyggHr16FCvQucQwlivICAL4vxYoHwx/I0hcCXD5gPF0Rt/eemt4Zb5D9gxEhFnPX/3O51h/uz2UDfgKEUFSuL7QTyElGTFsx6MNgIopOQ6nYXOAJBfd97+jXBpx+KaHQQUZz5PmvxZXc8kJoZLa568O1wxbYLwGQiTxzvMthK+992f5O+iAOiN0b35Q70NnR0iCGTCqJHDbBT0Ugx54yiN+7+5Mux++52alm3bjjdLwbcDiUhKHLlxR+fsUvg8pa1ZXaHA4iG2JG/dz19QVYCCqm/qOOKIDZ3OQK58YLTxGtAbMdyNIW+1Rmn0Rgy+b+18JCy599v2kMTE8PnBhxaE//3YF4TPUEBxzrsDBJMXb1zHG8YAFNYRz/8TOgNAwcQZyjHcrXV3c086H1geZl1zZ7E2hYqLoZPwGYrnU7Om2/UK+NGqZ3J3TQCU5YhZcW9D50HqDmRB42kn2Sc4jBjmxhnKabdy/WbBMxUhfIbiGDGkLkxrH2/HK2DNuq7cXRMAZel/6NybGR0AaeHxSTi0N3buKoW4MczNCsEzlSR8hvy76rLJdrkC4vcUtTp8GIDUSGS8hkMEASDjLp25KFOBc7e45jgOBCpF+Az5FLuc58x1gGAl/OB7T+fvogAo17lH+vNCZwDIudgtnOXDfuI4EIcLUmnCZ8gXXc6Vs3rNhrxeGgBlqG/qOGxm3JvQ2SGCQCbE08mB/WVtpEZP4uGCK5avS+fiyJV9w+e21gabCxkUvyfU5Vw56zduzeulAVCefofOR5zRAQCkT+wOzkPg3O3mzz8Y1j71fDoWQ+7F8HnZssXhvjuvc1MTMuZTs6bbsgqJX4d3v/1OLq8NgLIdtlG5N6HzEWd0AADpEn8oXPL17+dqV+IPubcu/lrpACOolmnt48N3v9MpfIaMaP/4uNK/Wypj2bKVKgtAt8M2Kh82dK5v6tDlDAAZFMPZPHYixdnUV19zRwpWQtF0h8/zZ7eXDigD0if+27xt0TV2poK6Xng1t9cGQNkmHe4vHKnT2TxnIDNam0+xWRBCuPP2b2T64MAj6dr6WmlWNdRCnBP7L2vvD1dMmxDqBhxlDyBFFt7UEY4fNsiWVMjmTdtz/f0FAGXre6fzkQZCAwDpEkdPLP1fP879rsRZ1XFmNdTKHZ2zw2NLFzlsEFIi3ggyVqOynnh8dZ4vD4DynXm4vyF0BoAcufsfHy3MAT+dDywPSx9+MgUroaj2PWzQyA2onSltzaUbQVTW2p9uUmEA9lPf1NFjdmy8BgDkROxyXr7ymUJt551f+ufSoYlQS7G78vvL7yodYAZUV8OooaGz89OqXmHxe4w43goADtDn0NlBggCQEV/9H08Upsu5W7zeG25eUvphGGopzpH90n036HqGKoqB82OPLjbHuQqWfWtV7q8RgD7psWH5SKHzueoNZMWokcPsFYX25OoNhbz819/aHS6duSgFK4H/6npubRypGlBBcaSGwLl61qzrKsqlAlCeHhuWewyd65s6dDkDmfKB0SfaMAqr6CfKx2ufdc2dKVgJvNv1/N3vdJZCMSB58dDABx9aIHCuoud+9evCXCsAZZnU0x8+XKezec4AkBFOlA9h5frN4Zb5D6RgJfCuGIrNn92uGpCQOLomjrBxaGB1xUN7iza+C4D+e+9hPoJOZwDIiI3PvWSrQgiPrFhbGrUzZ+4lKVgNhL2vxc4HlqsG9FHdgKNC+5SzhM018szPNhfyugHolR5HM+t0BoAcePnX/2Yb91jy9e+HtU89n4q1QNgTPOt4hvLFsDmO0ljz5N0C5xp6+hcvFvbaATiynkY0Hy501ukMABkRD9PjXfER4Gvn3hPe2LlLRUiNGDyb8Qy90zBqaOlGTXfYbHZz7cSbuL7HAOAIDtm4fLjxGjqdgUwZOvRYG0YhxUME2V8Mni+duSg89uhiYQWpEWc8X3jR/NC19TWbAgdobRwZJnykJUy/eFJobqlXnpT43nd/UvQSAHBkh2xcNtMZyI0J54yxmRTSVifKH9K2HW+G+fO/XAr6IC0efuiWcH77zToHKbQ4NqNh1PGhtfmUcHZba5jWPr7oJUmtdT9/oeglAODIYuPyQQeYHC50PlNRAYAsW7l+c7jz9m+EBQuvtI+kQuy8X3hTR7h+wf02hNzrDpeHDxschg87rhQwN552kk7mjIhPUsUbuABwBL3vdO5pADQAQNbc/82V4aSThoeOq6faO1IhdnU+vb4rPLJirQ0h0+JIjKg7VB448OjQMqax9Hu6l7PvicdXF70EAPROWTOdzXMGgIwYP6HFVh3BnV/659Bw6ihjeEiNeZ+bGVb95FljNkiFeHBf3YD37V1Kw+gRoe6YAaX/vW+QHITJhbLxuZeKXgIAeqesmc46nQEgIxyUd2TxYMFbF3/NwYKkRnwd/t217eHWzkdsCn0yYkhdOGHIwYcoxznJB4pjLfZlxAVH8sbOXWF91zZ1AqA3DjmiWaczAORA7FIzd/HwYn3mXH93WLZscZqXSYHEkS/Lvv1/QtfW12x7Dh3YPRz2GUNxoFEjh4UPjD7xkEXQWUwt/OB7T6s7AP2i0xnIhfiDHRTZqfXDhc69ELu2bpn/QLijc3bq10oxzLjk/wldup1Ta99u4gMD4327h4cOPdb4HnJl9ZoNNhSAXqtv6pi0fcvS/Q4D0OkM5MKBnURQNI0No8LK9Zvtey/Ew9uamk5xsCCpEF+H/99Xl5vtXGV1A44KDaOOL33S7nEU8X1h0OCBAmSIN2k3blUGAPqlp9AZAMiQ6RdPCvd/c6Ut6yUHC5Imkz96ZulmCMlrbRy591C82JksUIYjW7F8XeksBAAow6T4oMy+f7yn0PlcVQWA7IgHQpnr3HsOFiRNLrjwo0LnhLS1NoSxZ5waJp47TrgMfbRq1U+VDoB+0+kMADkxddI43c5liAH9/PlfDg8+tCAzayafYjgaxz3oLOybGDRPHN8aZnxysptIkICnf/GiMgJQroNGNR8UOtc3dZjnDAAZdO3fThc6lynOwb7z9m+EBQuvzNS6yZ84X7hr62t2tpdiSN8+5axwxZXnl570AJKx9qnnzZgPIUxpaw7jzjw97HhtZ3jpld+EP/7p371HAxze4AP/66E6nQ/6QwBA+sUOv/hDkgMFyxODeo/iU2tx7rBA48i6w+Z5n5upqxkqYM2PNyhrCOGav77ooO8LYiA/81OdNVsTQMqdfODy3nOI9R70hwDSrvvkeSi6G2+8vOgl6JMbbl4S3ti5K4MrJy/iQXccXvvHx4U1T94d7uicLXCGCnlytdB5xJC6Q96IdnMa4LBGH/gfhc4AkCPxMfMYzFCe+CjxnOvvVjVIoXhI6qNfmR++dN8NwmaooM2btjuQOIRw9odP7/G/xUAagN45VOgMAGTYbYuuKT2CTnnWd20LS+79tqpRE01Nntg5lDgy6LFHF+swhCr40apnlDmEcNafN/f4304YcmxV1wKQJfVNHZP2Xe6hQudJdhQAsit2Ai74zGV2sA+WfP37pZmNUG2DBg9U8wPMn90eHnxoge5mqJI167oKX+p4077j6qk9/vfhwxyBBdBbOp0BIIfiD0xtrQ22tky7334n3Lr4a5laM+RRDJznzL3E3kIVxSd+iq5tbONhKzB82HFFLxHA4Yzd978dKnQeq3wAkH1L7ptn9mAfxHmWn7n+nsytm2wbOtQj290EzlB9Sx9+UtXjY98TD38uxqiRw6q2FoAM2u9xkEOFzp5fA4AciI+k33PXHFvZB8t/uCGsWL4uc+smu8wsfpfAGWpj9ZoNha/8kUZrRB8YfWLV1gOQQUcMnQEyR9cBHFoMsmKIQ/lu/4el4Y2du1QOquSKaRMEzlAj6zduLXzpjzRaIxo/oaUqawHIqJ7Haxx4yiBAVug6gJ7FEKf944d/XJSDvf7W7vD5xQ+pDFRBa+PIcEfnbKWGGogH6MYzDYruSKM1wp6nyADoHZ3OAFAAX7rvhlKoQ3mM2aCaijqDPT7S/vBDt6RgJVBMy5attPN7DmHujYZRQ2u9VIC0OuxBgifbNgDIpxjqOFiwfMZsUC0nDCnmYYJzrjpf9yDUUNcLrxa+/G2tDb3+s3UD3lfRtQBk2H7f0AmdAaAgug8WjF2F9J4xG1A58QkMc5yhdjZv2h627Xiz8DswcXxrr/9sw+gRFV0LQF4YrwEABRIPFoxdhZQnjtmIMy+BZH1q1nQVhRp64vHVyh9CmPHJyb3+s3XHDKjoWgCybN/zAg8MncfaWQDINwcL9s2ti7+WxWWTIccc/f5CbVecizqtfXwKVgLFtfG5lwq/+3G0Rjkjfs5u631XNECRHRg6D/ZqAID8c7Bg+eLjx3fe/o2sLZsMOfXkEwu1XX910TkpWAUUVzyvYH3XtsK/AsoZrQFA7xmvAeRC42kn2UgoUzxY0Hzn8iz9Xz92qCAkIL73lPM4O5C8Zd9apapljtaIPKEBcFg9jtc4V92ALGpuqbdvUKb4KOldt81StjLsfvudMH/+lzOzXkirtrGNZT3ODiRvw7MvFr6q8akv70UAlaHTGQAKLHbrXHf5FC+BMqxcvzmsWL4uM+uFNBp35un2BWps/cathd+CCR9p6dPfM6IMoEd7RzcLnQGg4BYsvLJ0iA69d/s/LFUtEjdw4NGFKarRGlBb8eZpfHqn6KZfPKnoJQBI2tjuj7c3dK5v6vBuCwAFteS+eWHEkDrb30uvv7U73DL/gUyslexoGdNYiN1qGDXU4+xQY6tW/bTwWxDfi/o6oq+1+ZTE1wOQNzqdAYBSAHTPXXMUogyPrFgb1j71fGbWC2lxav1wewE19vQvzHOeOmlcn/9ukZ5MAegroTMAUDLhnDHmO5fp1sVfy9R6IQ2GDzvOPkANbd60vfTETtH1Z7RGUZ5MAeiDc7v/yr6h81iVBIBiM9+5PNt2vGnMBpSpqclj6VBLTzy+uvD1789ojWjo0GMTXQ9AHu0bOg+2wwCA+c7lMWYDyjNo8EAVgxpa+9NNhS9/64dG9+vvx6fDADg84zWAzIudCkByzHcu3w03Lwlv7NyVtWWTMuMntBRiS3QIQu3Er1VdW18r/A7MmNH/cWJu0AMcWn1TR2mahk5nIPPqBrzPJkLCzHcuT5yNOef6u7O0ZFIo3vApAh2CUDvLvrWq8NWPYXES70MnDHEDDaAHpYzZTGcA4JDMdy7P+q5t4c7bv5GlJQNQMBuefbHwW372h09P5OMMH6ZvD+BwjNcAAHoU5zvXDThKgXrp/m+uNN8ZgNRav3Fr4TfnrD9vTuTjDB92XCIfByCHDup0BgDYT3zc/67bZilKGcx3BiCN4k3R3W+/U+i9iTfSO66emsjHGjVyWCIfByCHDprpbLwGAHCQae3jwxXTJihML8X5zpfOXJSJtUItbN60Xd2hBpYtW1n4sreNbUzsY31g9ImJfSyAPNo3dC7GySUAQNnu6JwdWhtHKlwvbdvxZph1zZ2ZWCtU29Zf/VrNoQa6Xni18GWfNHFcYh9r/ISWxD4WQB4ZrwEA9MoX75pjvnMZVq7f7GBByubmDlAJ8QmDeEO06M674OzEKhBHkAFwSCcHoTMA0FvNLfVhwWcuU68yxIMFl9z77cysF6rhX1/9jTpDlf1o1TOFL3lba0PiQXHDqKGJfjyAnPiv0Lm+qWOSXQWy6pij32/voEri4TvtH0/u0dQi6HxgeVixfF3RywB77Xhtp2JAla1Z11X4ko8949TEP2bdgPcl/jEB8kKnM5B5p57sEA+optsWXaOzp0w3f/7BsPap5zO1ZqiUl17R6QzVtr5rW+FrPv3i5HvtGkaPSPxjAuSF0BkAKEt8NPULi/7GfOcy7H77nXDt3HsEzxBC+O2bu5QBqmjpw08WvtwjhtSVxoQlre6YAbW+NIA0MtMZAOibCeeMCR2fOFf1yiB4hnfFw8ze2Cl4hmpZvWZD4Wt99odPr8zHbWutyMcFyLjRYZ/QeazdBADKsWDhlaVDeeg9wTO8a93aTSoBVRBv8KzfuLXwpZ48+SMpWAVAsXSHzoPtOwBQriX3zSs9skrvCZ4hhFWrfqoKUAXLvrWq9HWnyOI4sGnt4ytSgUp9XIA8MF4DAOizON954U0dClgmwTM9KcqhVF0vvJqCVUD+/WDVvxR+l8847aQUrAKgeITOAEC/xC6fK6ZNUMQyxeB55qc6w5J7v52pdVNZRTmUKs513rxpewpWAvkV/411bX2t8Ds8cXxl5y63No6s6McHyKL6po5JQmcAoN/u6JwdGkYNVcg+6HxgueCZQnri8dU2Hiron/7pm8obQvjY5LMq+vGPOfr9Ff34AFnVHTpPsoMAQH98+d55pbmJlC8Gz7OuuVPlKJTHf7DehkOFOEDwXfGGeHNLfUU/x6knn1jRjw+QVTqdAYBExB/qFnzmMsXso5XrN4cLL5pfCgqgCF5/a3dYsXydvYYKuPsfHy38AYJR64dGV/xzDBx4dMU/B0AWCZ2BzGtqOsUmQkp0XD01TGlrth19FGdvnt9+swMGKYyvPPiEzYaExZuXy1c+o6whhMmTP1Lxz9EyprHinwMgi4TOQOYNGjzQJkKKdHZ+2nznfojdn9fOvcecZwoh3mjR7QzJ0uX8rjjyKx52XGlDhx5b82sFSKGxQmcAIFHHDxsUvrDobxS1H2JY0D3n2bgN8k63MyRn86btupz3aBtbnQ7kCeeMqcrnAciYwd2h82A7BwAkJf4Adt3lU9Szn+KcZ+M2yLvY7ayzH5LxT//0TV3Oe0yaOK5qn2vEkLqqfS6ArOgOnc+0YwBAkhYsvDK0tTaoaT/FcRszP9UZbpn/QKavAw5nyde/r6sf+imOqok3K3l3tEY8Z6JaThhixAbAgYzXAAAqZsl983T/JOSRFWvDpMmf1fWcc6NGDivkdcfOzKuvuSMFK4Fsijdtbv+HpXZvj2qN1ug2fJiHxwEOJHQGAComzndeeFOHAidk2443S13Pn7n+Hl2hOfWB0ScW9trjmA0d/dA3n1/8UOnJGN5VzdEaoRQ6H6fyAAcQOgMAFRVPjr9i2gRFTtDyH24ozXpe+vCTubkmCHs6+s13hvLEsRrx6wLvqvZojVDgp1QADmOs0BkAqLg7OmeH1saRCp2g2NF2a+cj4cKL5ofNm7bn5rqg84HlbqhAL8X3/5s//6By7aPaozVCwZ9SAejBYKEzAFAVDz90S6n7iGTFkQR/eemtRm6QK/GGio5nOLz4nv/puXeXZqLzX6o9WiMaP6HFDgAc4D31TR0nKwoAUGlxvvNdt81S5wqJj1ZPnDqvNBNX+EwexI5nwTP0bP78L5dm/fNf4uHF1R6tEfZ8jwPA/mKns9AZAKgK850rK3a7xZm4wmfyIgbPs66502sZDhD/Xaxcv1lZDnD2h0+v2eduGDW0Zp8bII2M1wAyr/G0k2wiZIj5zpUnfCZPYrB26cxFYe1Tz9tXEDgf1owZU2r2uesGvK9mnxsgjYTOQOY1t9TbRMgY852r48Dw2YGDZFUcITDzU51ml1N4AueexU7jCeeMqdnnb20+pWafGyCNhM4AQNWZ71xd3eFzPHAwBhY6Rskqs8spqvh6v/Ci+QLnw/iri85J7doAikjoDADUhPnOtREDi9gxGsMLh7SRRft28MfOZx385F28URhHzHRtfc1e9yA+PTXjk5Nruoaz21pr+vkBUubk99oRAKBW4nznrs0v+0G6BmLNu7YuD0u+/v0wefyY0hzMWj6WDOWK4XPsfI6/4pz48yb/RfjY5LOM3SJX4s3B+D4dX+/0rG1sY+kpKgBSY/R/+8CHrpgUQviRPQGyavuWpfYOMiw+Mnx++83h9bd228Yai/Mwp04aF6792+l+eK+R2LUbx6DQd/F13Pqh0eGsP28O511wttcymRTfCxZ//sGwvmubDeyFR78yPxU3TuubOmq+BoC0EDoDmSd0huyLjw7HkQ+kR1trQ5g4vrX0uLLQrrqEFsmKj903jDo+NIweEeqOGRCamk4JgwYP3Ps54qgfSJM4s3z5ymd0N/dSfNLhu99Jx/cQzeNm2TeAPYTOQOYJnSEf4iPEnQ8st5spJICuLqFz7cVu6boB79tvHcOHDQ7Dhx130NoONce18bSTjPmgbPHr4Nf/eZUnf8o0f3Z7mDP3klSsJZ6XYGQYwLti6PzZEMI96gFkldAZ8mPWNXc6mT/lYkfZhI+0hOkXTxKqVYjQOZ+6O64P1N2BfSBhdjHEEVPLvrVK2NxHI4bUhX9Ze39q1jNjxiIjUQD2iAcJDlYMACANHnxoQZg0+bNh24437UdKvXsA4Wvh/m+uLP2wf/aHTy/Nzu24emrRSwOHFR+5P1QHZE9dkY+sWNvrgh6qMztqbT7loN8bOPDo0DKm8aDfF2hXVxwr9dD//E5Yv3GrcQz9MPmjZ6ZqPaeefKLQGWCP9yoEAJAmX753Xri0Y7EfwjMgduUt/+GG0q9bOx/Z2wU98dxxqTjQCYqipxt1PT/mv7LXlYk3l04YcuxBv9/TuJEDZ2Z3E2qHsGL5urBq1U/D0794UVdzAuLTA/M+NzNVa4o3dQB4l9AZAEiVGErcdduscP2C9DwuS+/s2wUdw4AzTjspjD3jVCE0ZFgMRw8ZkPYUaJfRoR0OE2ofc/T7S12jB+qpUzuk7FDIzZu2h58/syVs2fJy6Nr8sjm/FdA+5azUnTPw7muz9zd1APIsznT+f0MIi+wykFVmOkM+OVgwf2IndHzcP86qHT+hxaGEPTDTGZLV0/iRnoLt0MNM7UN5en3X3t+N4fLut//DiKgq+d+PfSF13fPxZsNfXnprClYCUHtCZyDzhM6QXw4WzLcYBJ1aPzyMO/P0MHbcB3VD7yF0Bji8KW3NpXMg0sh7OMC7jNcAAFLLwYL5Fvc1/tr3xkLshm4YPSJ88LR6QTQAh3TjjZentjBxZIyZ3QBCZyDjYpcckG+PPbo4nN9+sx/gCqJ7LnT44Ya9FyyIBqBb7HJO86GUcUa571kAhM5Axh1qPh+QL3Hu7z13zQnXzr0n7H77HbtbQEcKoj8w+sRUHSAGQOWkucs5Gj5scM8HbQIUiNAZAEi92Nm64DOXhVs7H7FZlBwYRF+/4P69M6IbG0aFljGNmT2sMF6HkTIAB2v/+LhUdzmHUuh8XApWAVB7QmcAIBM6rp4afr9rd+h8YLkN45D2nxG9svRH4mzNU046IZx68onh7LbWTATRnuIBOFjdgKPCbYuuSX1lmppOCWHF2hSsBKC2hM4AQGbMmXtJ2PDsi/sdPAeHE+dqxl/ru7aFR/aEADG4aBh1fGhtPqUUDpx3wdmZ7IgGKJL2KWdl4r160OCBKVgFQO0JnQGATHnwoQVhxoxFpRAR+iLOBt87nmPF2tLYlix2RAMURbxZOO9zMzNxtfHrBwBCZwAgg5bcNy9cOnORubck5lAd0d0zosedeXr42OSzUj9HFCCv5lx1fmZuBLphCfAuoTMAkDnxB7rHHl0czm+/uRQUQiXsOyM6zhKPnXZnnHZSGHvGqWHiueNKB1wCUFnxBmAcr5UlDoQFEDoDABkVg+d77poTrp17T2lcAlRafJ3FTuj46/5vrhRCA1TBvOsvy1yZHQgLIHQGADIshnxfvfcGwTM1cWAIHedCn/HB+tI4jhmfnOwRa4B+mtLWHKa1j89cGeNBtaVzAwAK7D02HwDIshg833XbLHtIzcVRL92jOMZNvD5ceNH8cOft3wibN223OQBlik+TdHZ+WtkAMkroDABkXuyCmj+73UaSKrHLLXZA/+Wlt4ZJkz8bPnP9PWHtU8/bJIBeyNLhgQc6u601XQsCqAHjNQCAXOg+ZCh2mULadB9KuPyHG0pjOCZ/9MxwxZXnh+aW+oNWOnzY4BA8lg0UWGvjyMwdHgjA/nQ6AwC5EX9A1fFM2sUxHI+sWLu3A3rJvd8Ob+zctXfVw4cdZw+BwopjNb5415xMX34W51ADJE2nMwCQKzqeyZLY/Rxfq/FXPDBr+rRz7R9QaB2fOPeQT4FkTQzPHXIMFJnQGQDInRg8//4PfyzN04WsiIcQxl8ARRXHaixYeGUurr5h1PGl2f4ARWW8BgCQS/GH1tg5CgCkX+wMfvihW3KzU8cc/f4UrAKgdoTOAEBuPfjQgtD+8XE2GABSbsFnLgvHDxuUm2069eQTU7AKgNoROgMAufal+25wuCAApFi8Qdxx9dRcbdGokcNSsAqA2hE6A5k2fNhgGwgcUZzxLHgGgPRpGDW0dIM4bz4wWqczUGxCZyDThg87zgYCvSJ4BoB0iXOcv3zvvFzuSuNpJ6VgFQC1E0Pn1eoPABSB4BkA0uOu22aF5pb6XO5IXq8LoLd0OgMAhSeZXQsAACAASURBVBKD5y/Mv6LUXQUA1MZ1l08J09rH57r6I4bUpWAVALUhdAYACiceVvTVe28QPANADUxpaw4LFl6Z+9KfMOTYFKwCoDaEzgBAIU04Z0wpeI4HGAEA1RG/7j740IJCVLth9IgUrAKgNoTOAEBhxeD5sUcXC54BoAri19v4dbco6o4Z4GUFFNUuoTMAUGjHDxsUVq/676VHfQGAyogjrb5877zS192iaGo6xasJKKqNQmcAgBBKj/peMW2CUgBAwmLgHEdaNbfUF6q0gwYPTMEqAGpD6AwAsMcdnbPDF+Zf4YBBAEhId+AcR1oVzfgJLV5GQGEJnQEA9tFx9VQHDAJAAoocOIc9I7wAiiqGzr+z+wAA/6X7gMG21gZVAYA+KHrg3K21cWQ6FgJQZe/ZvmXpRkUHANhf7E5atmxxuO7yKSoDAGUQOANgvAYAwGEsWHhlePQr88OIIXXKBABHIHDeX2vzKWlaDkDVCJ0BAI4g/uD8/eV3GbcBAIcRb9AKnAEIQmcAgN7pHrcxf3Z7qYsLAPgv8QDeeINW4Ly/s9ta07QcgGpZLXQGACjDnLmXhMeWLnIwEADsEZ8Eigfwxhu07G/o0GNVBCgkoTMAQJmaW+rDd7/TWTpkUNczAEXW/vFxpSeBBM6HpvMbKKru0PlVrwAAgPLEQwZ1PQNQRPGmaxw59aX7brD/R+AGNVBE3aHzK3YfAKB83V3PX5h/hR8qASiE7gMD48gpjqxh1PGqBBSO8RoAAAnouHpqWPPk3aXHjAEgr+L8ZgcGlueYo9+fpeUCJELoDACQkDjPMj5m/OhX5hu5AUCudI/TML+5fKeefGLWlgzQX6uFzgAACYvdX3Hkxn13Xld6BBkAsizeSI1nGBin0TejRg7L4rIB+kXoDABQIdPax4d/WXt/qTNM+AxA1sTu5usun1K6kRrPMKBvPjBapzNQPN2h82p7DwBQGbEzLM6/vGLaBIcNApAJ3d3NCxZeacP6qfG0kzK9foC+0OkMAFAFcf7lHZ2zS4cNCp8BSKvu2c26m5OjjkARCZ0BAKqoO3zevOFBYzcASJV4UzTeHDW7OXm+3gMFs1HoDABQI/GH+u6Zz/ExZgCohSltzeF/P/aF0k3ReHOU5J0w5FhVBQpj+5alv3vvnov9nW0HAKiNGD7HX2ufej489D+/E1au32wnAKi4eMPzU7Omlw6+pbKGDxscwtbXVBkojO7QeaMtBwCorQnnjCn9emPnrvDV//FEeHL1hrBtx5t2BYBECZurb/iw44p2yUDBvbfoBQAASJv4aPOChVeWfsXu52XLVoZV654Pu99+x14B0GdxjMb0aecKm2ugqemUEFasLdx1A4W0KwidAQDSrbv7OVr68JNh9ZoNYf3GrQJoAHqlbsBRYfL4MWH2dZeE5pZ6RauRQYMHFvK6gUIqTdQQOgMAZETH1VNLv8KeAPqZn20OT//ixfD6W7ttIQD7aRg1NPzVReeEGZ+c7HDAFBg/oaXoJQAKxkxnINNGjRxmA4FC2jeAjiM41vx4Q1j7002hyyFFAIUVu5rbxjaGa/76or1PyZAOgn+gaEqh8/YtS39X39Rh84HM+cDoE20aUHj7juCIVixfF55e3xW6Nr8shAYogLbWhnDheeP33owknWL3uQOCgQL4XTBeAwAgf+IBUfseEtXdCb11247w0vbf+oEXIOO6O5rHnXm68RkZUjfgfUUvAVAMZjoDABTBgZ3QYU8QvXHDL8OO13bqiKawWhtH7r304cMGh+HDjutTKXb/8e2w7dXXD/tn/u2t35u/Tr/ELtnWD40Okyd/ZL8bi2RHa/Mpvt4ChbFv6PzjEMK5th4AIP8ODKLf2Lkr3P2Pj4ZHVqy1++TGiCF14YQhx5aCnoEDjw4tYxrD0KHHpm7W7eZN28PWX/36oN/f9bs/hC1bXj7o91965Tfhj3/69/1+T6idP/H1e8YH60vdzB+bfFZobqkvekkAyBCdzgAAlB7NvqNzdrjgwo+GWxd/zQgOMil2LseA+ey21jB+QktmRg7EMLESgeKhwuxNz28Nf/jDn/b7vfi0w752v/0f3gOqLI7LaBh1fOn129R0SjjvgrONzMih+N7k5i5QAK8EoTMAAPuKHaCPPbo4zLn+7rC+a5vakGrGDRzeocLsvtYpjuR5883f7/3/h+rCPrADW3h9aPHmSPc4lxhCNp52ki5mAPLkoND5FeM1AACI3XXLli0Os665M6xcv7nw9SBd4siBi89rC9MvniSoq6KkRpL0tvs6yyNE4s2QeGBcd7A8auSw8IHRJwqXKd30uX7B/QoBFMKBoTMAAJQ8+NCCcOFF8x16RM3F0QNtYxvDNX99UermMVOeJLuvu61Yvu6Qv//0+q4e/86BI0UOp6dDJmOXcjeBMgDsz3gNAAB69PBDt4RLZy7yiDw10d3VfO3fTjfflh71FFobuUIaxfEqbuYCebZ9y9LVQegMAMDhxKDvC4v+Jlw7956w++131IqqiGHzVZdNDnPmXqLgQK4cc/T7bShQCO/Z5yJX23IAAA4UxxnMuep8daHi4hiNK6ZNCN9ffpfAGcilU08+0cYChaDTGQCAI4oB4Jp1XWF91zbFoiLaWhvCkvvmGaMB5NrAgUfbYCDPnu2+tvfYZgAAemPRbbNKnaiQpPiauu/O68KyZYsFzkDutYxptMlAnv2u+9r2DZ032nIAAHrS3FIf2qecpT4kJnY3r3nybge+AYUxdOixNhsohL2h8/YtS39nywEAOJx5n5up25lEXHf5FN3NQOHEcxIAcuyV7kszXgMAgF6LAaFuZ/oj3rR49Cvzw4KFV6ojUEgjhtTZeCCvegydn7XlAAAcTux2hr5oGDU0fPXeG3T6AYV2whAjNoD8OzB0NmIDAIDDit3OcRYvlCMGzo89uljgDBTe8GGDi14CIL/2nhlovAYAAGWbOL5V0ei17sDZ/GaAGDofpwpAXu1taD4wdF5tywEAOJKPTTbXmd4ROAPsb9TIYSoC5J5OZwAAytbcUq9oHFE8NPALi/5G4Aywjw+MPlE5gLzqcbyGmc4AAPSK0/c5EocGAhys8bSTVAXIpe1blvY4XmOjLQcAoDecvs/hzJ/dLnAGOARPCwE5tWvfyzJeAwAASNSUtuYwZ+4ligrQA08LATm0XzOzTmcAACAxMUjp7Py0ggIchqeFgLzbL3Ted+4GAABAuRbe1OHgQIAjaBg9QomAvHll3+sxXgMAAEhE+8fHhWnt4xUT4AjqjhmgREDeHDF0/rEtBwAAylE34Khw26Jr1AygF5qaTlEmINd0OgMAAP0256rzjdUA6KVBgwcqFZA3q/e9nkOFzg4TBAAAeq1h1NAwZ+4lCgbQS+MntCgVkGuHCp0dJggAAPTavOsvUyyAMngyBMih/RqZhc4AAECftTaOdHggQB/Ep0QA8mL7lqX7ZcrGawAAAH123uS/UDyAPqgb8D5lA/Ji14HX4SBBAACgT0YMqTPLGaCPWptPUTogLw5qYj4odN6+Zelq2w0AABzJxee1qREAAAfR6QwAAPTJtX87XeEA+ujstlalA/LioCbmnkLnZ205AMD/z979x/hR3/nhf98puiaEXwEcAiQLIebaBerwzfebrwKIxJUSpd/qLudrU6G02mISXdUf9OJcqyNpKmGfToeQrondloKuvTtvJrkTkfLt2lVzQiaNN9Q2Kj3q3dieS1iW3Qk2BmOfFy/4wj9UsxkTA17vZz+fmc+8Z+bxkBDJH6zn83qN1rvPec3rDSznU7feGK5Yc4n6AADwNsuFzieVCgAAWM76j39EbQAG8JkNtykf0BYr73QuzGk5AABwLhe+65fC2MZPqw0AAOFcA8xCZwAAYFVuvWWtggGUYN3aq5URaAOTzgAAwGCs1gAA4IwsTUw6AwAAg7FaA6Ac6278oEoCTTd/rusXOgMAAD3zKjgAAGc5Z458ztA5SxOhMwAA8Dam8gDK87Fb16km0HS9h86Fc45GAwAA3SUgASjP5ZdfrJpA0606dDbtDAAAvMlnNtymIAAluf2Om5USaDqhMwAA0D/7nAHKd+G7fklVgSYTOgMAAP27/tr3qR5Aya6/5golBZpM6AwAQHkEkN3z128Y6XoJAEr37gveqahAY2VpInQGAKA8F777XarZMR+49qqulwCgdB+6zvdWoLGmlrtwoTMAANAThwgClO+iiy5QVaCpTi533cuGzsuNRgMAAN3joCuAatx081qVBZpq/3LXfb5J53C+EWkAAKA7HHQFUI3LL79YZYGmWv2kc2HZ/xAAAOiOK9dcqtsAFbj9jpuVFWiq3ctd90qh87L/IQAA0B1XrnmPbgNUxAojoKFMOgMAAP1z0BVAdawwApooS5O+dzov+x8CAADd4aArgOq8+4J3qi7QNPPnu96VQuc57QZi9pP55/UHAABotA9dd5UGAk1z3tz4vKFzliZCZyBqh48c0yAAGILLL79YmQEqcs3Va5QWaJrzbshYadI5N6XlAADQbbffcXPXSwBQmQ9ca9IZaJzzngXYS+jsMEEAAACAiqy94f1KCzTN7vNdby+h83m/AAAAAAD9u/GmEdUDmsakMwAAAEDM3nfZhfoDNEaWJgPvdD7vFwAAAABgMO+9zIGtQGOseAag0BkAAACgZleuuVQLgKZYcTPGiqFzlibWawAAAABU6Mo171FeoClWPAOwl0nn3KSWAwBAN11/zeU6D1Cxa65eo8RAU8ytdJ29hs4rfiEAAKCdLnzXX9NZgIp94NqrlBhoCqEzAAAAQOzW3vB+PQKaYsUzAHsNnVfc0wEAAABAf268aUTlgCZY6OUMQJPOAAAAABF432UXagMQuxWnnEOvoXOWJkJnAAAAgAq997KLlReIXXmhc2FKywEAAACqceWaS1UWiF1Pw8mrCZ1NOwMAAABU5Mo171FaIHalTzr39AUBAAAAWL1rrl6jakDshM4AAAAATfGBa6/SKyBmC1manOzl+oTOAAAAABFYe8P7tQGIWc/5cM+hc5YmdjoDAAAAVOTGm0aUFohZ+aFzYVLbAQAAAKrxvssuVFkgVj0PJa82dDbtDAAAAFCR9152sdICsaps0lnoDAAAAFCRK9dcqrRAlLI02d3rda02dO75CwMAAACwOleueY+KATGaX801rTZ07nmEGgAAAIDVuebqNSoGxGhVufCqQucsTU6GEBa0HQAAAKB8H7j2KlUFYlRd6Fww7QwAAABQgbU3vF9ZgRhVHjrb6wwAAABQgRtvGlFWIEaVh85z2g4AAABQjfdddqHKAlHJ0mRVmbD1GgAAAAARee9lF2sHEJPJ1V7LqkPnLE2EzgAAAAAVuXLNpUoLxGTVeXA/k86hn3QbAAAAgJVdueY9qgTEZGihs2lnAAAAgApcc/UaZQVisuoz/voNnR0mCAAAAFCBD1x7lbIC0cjSZPdqr8WkMwAAffnYresUDgAqsPaG9ysrEIupfq6jr9C5n3QbAAAAgJXdeNOIKgGx6Gv4uN9J59Bvyg0AAAAAQCMMPXS2YgMAAACgAuvWXq2sQAyEzgAAAAAAlKPfNctCZwAAAAAA3qrv9cp9h84OEwQAgG6Ynjmi0wAA3dP30PEgk87BYYIAAAAAAK1UW+hsxQZQq8VXTmsAAAAAQPlqC52t2ABqNTt/VAMAAAAASjbIemWTzgAAAAAAnG1ykGoMFDpnaSJ0BgCADjh0MNNmgCFyiCtQs4Fy30EnncOgqTcAABC/maef0yUAgO6oPXQ27QwAAC23cPKUFgMMyc6JvUoN1K320NlhggAA0HJp+qwWAwzJT+afV2qgTguDrlU26QwAAKzomTkBCMCw/Ohpe/SBWg2c9w4cOmdpMhdCmHcfAABAez373Iu6CzAk038hZgFqNfBmizImnYNpZwAAaLejJxbDoYMm7wCq9tKxhTB7+Lg6A3USOgMAAMPx/ceeVGmAij3yJ48pMVC3+tdrFBwmCAAALfeDvdNaDFAx32uBmk1laXJy0EsoJXTO0kToDAAALbdvenbptW8AqpGvMcq/1wLUqJSNFmVNOucmS/xaAABAhLz2DVCdb37ju6oL1K2U4eIyQ2d7nQEAoOXGvy10BqhC/ibJxC6784HaRTfpbMUGAAC03NETi2HnxF5tBijZ137/T8Pi6deUFajTQpYm0YXOJp0BAKAD/uAPd2gzQInyXc6mnIEIlDZUXFronKXJXAhhvqyvBwAAxGl65kh4cNt3dAegJL/95QdNOQMxKG2ouMxJ52DFBgAAdMOD499d2j8KwGDu/91vLD3MA4hAfJPOBaEzAAB0QD6Rt/Hzv6fVAAPId+Q/9K1dSghEIUuTaENne50BAKAj8sm837zn69oN0Ic9jx8IX/6dP1Q6IBaTZV5HqaFzcbqhd+wAAKAjJr73lP3OAKuUB86/8cWv2+MMxKTUDRZlTzoHKzYAAKBbHnh4YmknKQAryx/UCZyBCJW6wULoDAAADCzfSfqFz9/vcEGA88hXEuUP6gTOQIRMOgMAAPHZte9Q+Ozn7lt6bRyAn8sPDFz/yU1LK4kAIjSVpcnJMi+r9NDZXmcAAOiu2cPHw+f+8QNL03ymnoGuO3QwC3feeV+45ysPLX1/BIhU6UPE76joc+YX+msVfW0AACBy+TTfY3sPhFtvWRv+5b/8h+HGm0a0DOiMZPuj4ZHv/PcwPXNE04EmEDoDAADNkO8szVdu7PrsV8P111wePr3+I+Hjn/hIuP2Om3UQaJV8ovn7jz0Znpr6cdi3f8bOZqBpGhM6l3raIQAA0Gz5a+X5YYP5Pxe+65fC9ddcEdbd+MFwzdVrwgeuvWrps6294f0mooHo5Hvqjx9/+U2XdfDATDh16tUwfejZ8OKJl8PRE4saBzRV6fucQ1Whc5Ymu0dGx6r40gAAQMPlE4D5K+dte+38TJgODGbx9E/tPwYYntKnnEOFk865HVZsAAAAXXEmTAcAaJBKQudfrPDzV3LBAGebPfySegAAAAD0R+gM8FYO6AAAAADoSyX7nEOVoXOWJvlhggtVfX0AAAAAAPpW2dBwlZPOwbQzAAAAAECUhM4AAAAAAJRG6AwAAAAAQCkq2+ccqg6d7XUGAAAAAIjORJUXVPWkc6j6AwAAAAAAsCqVbqgYRuhsxQYAAAAAQCSyNBE6AwAAAABQih1Vl7Hy0DlLk7kQwnzVfw4AAAAAACuqfEh4GJPOwV5nAAAAAIAotCZ0tmIDAAAAAKBeC1ma7K/6CoTOAAAAAADdMJSNFEMJnbM0ORlCmBzGnwUAAAAAwDkNZTh4WJPOwbQzAAAAAECt2jPpXHCYIAAAAABAPaaKjRSVG1roXCyoXnBDAQAAAAAM3dA2UQxz0jmYdgYAAAAAqMXQstlhh872OgMAAAAADNdCliYmnQEAAAAAKMVQh4GHGjoXi6qnhvlnAgAAAAB03FCHgYc96RxMOwMAAAAADFV7J50LQmcAAAAAgOGYytJkbpi1HnronKXJ/nxx9bD/XAAAAACADhrqlHOoadI5mHYGAAAAABiKoWexdYXOQ0/XAQAAAAA6ZiFLE5POAAAAAACUopYctpbQOUuTkyGEyTr+bKB9Dh3MdBUAAADg7WrZOFHXpHMw7QyUZebp59QSAAAA4O26M+lcEDoDAAAAAFRjstg4MXS1hc5ZmsyFEObdUAAAAAAApatt6LfOSedg2hkAAAAAoBKdDZ231/znAwAAAAC0zXyxaaIWtYbOWZrsDyEstK2jAAAAAAA1qnXDRN2TzsGKDQAAAACAUtW6YULoDAAAAADQHgvFhona1B46Z2kidAYAAAAAKEfteWsMk865HRFcAwAAAABA0wmdC6adAQAAAAAGsxDDZgmhMwAAAABAO0SRs0YROmdpctKKDQAAAACAgeyOoXyxTDqHWAoCAAAAANBQJp3fwooNAAAAAID+7Cg2StQumtA5S5O5EMJUBJcCAAAAANA00Qz1xjTpnNsewTUAAAAAADSN0HkZVmwAAAAAAKxONKs1QmyhsxUbAAAAAACrFtUwb2yTzsGKDQAAAACAVRE6r8CKDQAAAACA3kS1WiPEGDpbsQEAAAAA0LPohnhjnHQOVmwAAAAAAPRE6NwjKzYAAAAAAM4vutUaIdbQ2YoNAAAAAIAVRTm8G+ukc7BiAwAAAADgvITOq2TFBgAAAADAuUW5WiPEHDpbsQEAAAAAsKxoh3ZjnnQOVmwAvTh4YEadAAAAgK4ROvfJig1gRadOvapIAAAAQJdEu1ojxB46Fys2dkRwKQAAAAAAsYh6WDf2Sedg2hkAAAAA4A0LQufBCZ0BAAAAAH5mIubVGqEJoXNRQCs2AAAAAAAaMKT7jgiuoRd5IX8t/ssEAADKsG7t1WHdjR9US6AW04eeDdMzRxQfiNFCliZC5zJkabJ9ZHRsawjhkiZcLwAAMJg8cP69B/6JKgK1+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t1DIjBQpYmjctCGxk6Z2mSp/sLEVwKAAAA0EI33jSirUAMGrlquKmTzsG0MwAAAFCl9112ofoCdRM6D9nWBl87AAAAELn3XnaxFgF1msrSZH8TO9DY0Lko+FQElwIAAAC00LsveKe2AnVq5JRzaPikc2hy4QEAAIC4fei6q3QIqJPQuSZCZwAAAACgbcazNDnZ1M/U6NC5KPx4BJcCAAAAtMxFF12gpUBdJppc+aZPOoemNwAAAACI0003r9UZoA7zWZoInetUNGC+6Z8DAAAAAKANK4XbMOkc7HYGAAAAAFpC6BwJoTMAAAAA0HQ7sjSZa/qHaEXoXDRiRwSXAgAAAADQr1acX9eWSefgQEEAAAAAoMEWsjRpxUaH1oTORUMWIrgUAAAAAIDVas0K4TZNOge7nQEAAACAhtralsa1LXRuTWMAAAAAgM6YbMMBgme0KnQuGjMZwaUAQ/TM3PPKDQAAADRZqzY4tG3SOVixAd3zyqt/pesAAABAU7XmAMEzWhc6Fw2aj+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xS6OxAQQAAAACgLuNZmsx1ofqdCZ2zNDmZNzaCSwEAAAAAuqczmxi6NOkcTDsDAAAAADWYytJkd1cK36nQOUuT/SGEyQguBQAAAADojk4Nw3Zt0jmYdgYAAAAAhmg+S5POrNYIXQydszSZyBsdwaUAAAAAAO3XqcA5dHTSOZh2BgAAAACGpHNZZFdD5/zpwkIE1wEAAAAAtNd4liYnu9bfTobORaM7N9YOAAAAAAzV5i6Wu6uTzsGKDQAAAACgQpNZmsx1scDviOAaapE3fGR0bDyEcFcHPz4AAEAr7ZzYG34y/3w4fORYmD707Dk/4pVrLg1XrnlP+Nit68JnNtzmRgCgKp2ccg5dDp0LW4XOAAAAzZVsfzQ8+b8Ohem/mA+zh4/39jlmjiz965s794R7vvJQuHXd9eHjt60L//yLf8+dAEBZprI02d3VanY6dM7SZP/I6NhkCOETEVwOAAAAPXhw23fCD/ZOh33Ts6WUK/86+T8Pjn83bPjUR8Nv/avPhSvWXKIVAAyi06t9uz7pHIox9+9HcB0AAAAs49DBLHzzG98NE7ueDIunX6ukTPnXzaefH/sfU+Ff/MaGMLbx09oBQD/mszTZ3uXKdfkgwSXFmPt8BJcCAADAW7x0bCF84fP3h7/92a8uBcJVBc5nO3piMXz1gW+GO++8b+nPB4BV6vSUcxA6v6GzS70BAABidf/vfiN8/NO/FXbtO1TLFeYrNz77ufvCnscPuEcA6FX+tLLTU85B6Pwzxbi7aWcAAIAI5Ks0fuVX7w0PfWvXUCabzyc/nPA3vvh1wTMAvdqapcnJrldL6PxznX8CAQAAULedE3vDZ8e2hOmZI9H0Ig++Bc8A9KjzqzWC0PlNthbj7wAAANTgwW3fCfd85aHap5vPRfAMQA/GTTn/jNC5UNwQnkQAAADUIA+cH3h4IurS58HzV7f8Z4cLArAc58YVhM5vJnQGAAAYsiYEzmfkO57/+T1fi+NiAIhJPuU8pyM/I3Q+SzHtPB7NBQEAALRcvq6iKYHzGfumZ5eCcgA4i/PiziJ0fjtj8AAAAEOQr6nI9yQ30YPj37VmA4AzJrM02a0aPyd0fotiDN60MwAAQMXyNRUxHhrYi/y67733P8Z/oQAMgyHWtxA6n5sbBQAAoELJ9keX1lQ02a59h8LOib1uE4BuM+V8DkLncyimnSejuzAAAIAWyNdS/Pv/1Kw9zsv5gz/cEeeFATAshlfPQei8PDcMAABABb72+38ajp5YbEVpp2eOmHYG6K55U87nJnReRnHDmHYGAAAoUT7lS1LNTQAAIABJREFUPLHryVaV1LQzQGcZWl2G0Pn83DgAAAAleuRPHmvs4YHLyaedDx3M4rw4AKqSTzlvV91zEzqfh2lnAACAco1/+7FWVvThh74TwVUAMESGVc9D6LwyNxAAAEAJ9jx+oDW7nN/qsb0H4rogAKpkynkFQucVmHYGAAAoxyOP7GptJfOVIcn2RyO4EgCGwJDqCoTOvXEjAQAADOiJ//3jVpdw9w+eiuAqAKiYKeceCJ17UEw7T0V/oQAAAJFq82qNM/btn4njQgCokuHUHgide7e1KRcKAAAQmx9Mtn8K2IoNgNYz5dwjoXOPihtqvhEXCwAAEJn9P3ymEy158n8diuAqAKiIKeceCZ1Xx40FAADQhx8+/Vwnyjb9F2aVAFrKlPMqCJ1XwbQzxOnFEy/rDABAxA4dzJZWT3TB7OHj4aVjC25HgPYxjLoKQufVc4NBZNp+IA0AQNP9+ZNpp3r4Z//tiQiuAoASmXJeJaHzKpl2BgAAWJ00fbZTFeva5wXoAEOoqyR07s+mJl40tJlXGAGGb+HkKVUHevLM3POdKtT0IaEzQIuYcu6D0LkPWZpMhBAmG3fh0GJ79xzUXoAhM8kH9OqVV/+qU7WaPfxSBFcBQElMOfdB6Nw/NxxE5Cfz3ZqeAQBokq6FsPmhid7EA2gFU859Ejr3KUuT3aadIR6HjxzTDQCASOUhbNd4Ew+gFQyd9knoPBg3HkTC3jyA4fO9F+hFVyd+Dx6YieAqABiAKecBCJ0HYNoZ4mFvHgBAnLo68Xvq1KsRXAUAAzBsOgCh8+DcgBCB/JXNQwczrQAYoumZI8oNsIxn5pw5AtBgppwHJHQekGlniMf3H3tSNwCGZM/jB5Qa4DxeefWvlAeguQyZDkjoXA43IkTgB3untQFgSPY/9SOlplIXXXSBAtNoL554WQMBmmnSlPPghM4lKKadxxv/QaDh9k3PdvagGoBhe2rqx2pOpW66ea0Ct8QT+7o5GHD0xGIEVwFAHwyXlkDoXB43JETgkT95TBsAhuCHP7JHHwCA1pkshksZkNC5JFmazJl2hvr92WP/UxcAKpbvczbBBwBACxkqLYnQuVxuTKjZ9MyRcOig6TuAKv3RH/9X9QXowc6JvcoE0BymnEskdC5RMe28pTUfCBrq3/7bb2kdQEXy3fn79s8oLwAAbbNRR8sjdC7f1hCCk8ygRrv2HTLtDFCRfHf+4unXlBcAgDYZL4ZJKYnQuWRZmpwsgmegRr/95QeVH6AC4992YCsAAK1jZW7JhM7VMO0MNct3OyfbH9UGgBL963sfdoAgAABts8WUc/mEzhUopp03te6DQcPc/+++vbR7FIDB5WuLJnY9qZIAALTJgo0F1RA6VyRLk+0hhPlWfjhoiHzn6MbP/552AZQgX1tklzMAAC2ztRgepWRC52qZdoaa5Ws2vvD5+7UBYAC/ec/Xl76fAvTjY7euUzcAYjRvyrk6QucKZWkyEUKYbO0HhIbYte/Q0h5SAFbvwW3fCRPfe0rlAABom82mnKsjdK6e0y8hAt/cuUfwDLBKeeD8wMMTygYAQNvMF6txqYjQuWJZmuwOIexo9YeEhsiDZ6s2AHpz/+9+Q+AMAEBbbdTZagmdh8NuZ4hEvmpj/Sc3hUMHMy0BOIeXji0sPaB76Fu7lAcAgDaaLIZEqZDQeQiyNJkLIWxr/QeFhpg9fDx8dmzL0hQfAD+3c2Jv+Dsbvrz0gA4AAFrKcOgQCJ2HJ9/tvNCVDwuxWzz92tIUXz71nIcsAF2Wv/1x5533hXu+8lA4emLRvQBQkoMHZpQSIC7jWZrs15PqCZ2HpDgNc2snPiw0SD71nIcsv/Kr94Zk+6NaB3RK/tAtX6Xxtz/71bBvelbzAUp26tSrSgoQj4ViKJQheIciD0+WJptHRsfyReXXduUzQ1NMzxwJ0w98M/z7/zQRPvZ//XK4885PhdvvuFn/gNbZ8/iB8Mgju8IT//vHppoBAOiSrcUKXIZA6Dx8+d6Y/9K1Dw1NkQcwE997aumf9112Yfibf30kfOTDvxz+1ic/Gm68aUQfgUbJ12bMPP1ceGLfdHhm7vnww6efW1ovBAAAHTNvA8FwCZ2HLEuTiZHRsckQwic69cGhgfIA+ui+Q0sHaj3w8MTSB1i39urw7gveGT503VVL//9jt67T2j7cdvtN4Yo1l9R+HS8dWwh79xys/TqISx7QNtHiK6fD7PzRpStfPP3TpfVBAADAks3F6luGROhcj3x/zPe7+MGh6fI1HLkzu0+/uXOPngIAAEC8prI02a4/w+UgwRpkabI7Py2zcx8cAAAAAIZrk3oPn9C5PpuLUzMBAAAAgPLtKIY/GTKhc02K0zItMAcAAACAaphyronQuV5bi9MzAQAAAIDybCmGPqmB0LlGxamZnrgAAAAAQHnmbRiol9C5ZlmaTIQQJjtdBAAAAAAoz+Zi2JOaCJ3jYNoZAAAAAAY3maXJdnWsl9A5Alma7A8hbOt6HQAAgPa5/PKLdRWAYTLcGQGhczw2hxAWul4EAACgXW6/42YdBWBYxovhTmomdI5EsWdmc9frAAAAuYMHZtQBAFiNBVPO8RA6RyRLk/xUzamu1wEAAE6derXzNQAAVsXhgREROsfHExkAAAAA6N1UMcxJJITOkcnSZHe+f6brdQAAAACAHhnijIzQOU6bHCoIAAAAACsaL4Y4iYjQOUIOFQQAAACAFTk8MFJC50g5VBAAAAAAzsvhgZESOsfNkxoAAAAAeDuHB0ZM6BwxhwoCAAAAwDkZ1oyY0Dl+DhUEAAAAgJ9zeGDkhM6Rc6ggAAAAALzB4YENIHRugGI/zWTX6wAAAABA5zk8sAGEzs3hCQ4AAAAAXTbp8MBmEDo3RJYm+0MI27peBwAAAAA6y1BmQwidmyXf7Tzf9SIAAAAA0DlbiqFMGkDo3CDFvhpPdAAAAADoknwI01qNBhE6N0yWJhMhhB1drwMAAAAAnbHJ4YHNInRupnzaeaHrRQAAAACg9XYUQ5g0iNC5gbI0mSv2OwMAAABAW+VDlxt1t3mEzg2VpUm+x2aq63UAAAAAoLU2W6vRTELnZvOkBwAAAIA2miyGLmkgoXODZWmyP4Swpet1AAAAAKB1Nmlpcwmdmy9/4jPf9SIAAAAA0BpbimFLGkro3HDFXhtrNgAAAABog/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sAAAAAQC2s1egQoXOHZGmyPX+i1PU6AAAAADB01mp0iNC5e6zZAAAAAGCYtlmr0S1C544pnih5lQEAAACAYZgPIWxW6W4ROndQ8WTJmg0AAAAAqmatRgcJnbtrY/GkCQAAAACqkK/V2K2y3SN07ihrNgAAAACo0JS1Gt0ldO6w4knTtq7XAQAAAIDSWavRYUJnNhdPngAAAACgDFuyNNmvkt0ldO44azYAAAAAKNFklibWanSc0JlQPHnaohIAAAAADGDBcCNB6MwZxROoSQUBAAAAoE+bsjSZUzyEzpxtY/FECgAAAABWY0eWJttVjCB05mzFkyivQAAAULvFV05rAgA0x7xMibMJnXmTLE0m8idTqgIAQJ1m54+qPwA0x8YsTU7qF2cInTmXjcUTKgAAAAA4n21ZmuxWIc72DtXgrfInUyOjY3nw/H3FAWLyH+7/p/pBJ3zrTx8N+6ZnNRsAgNhNZWmySZd4K6Ez55Q/oRoZHdsSQrhPhYCYfGbDbfpB6x08MCN0BgAgdgshhA26xLlYr8GysjTZHEKYVCEAGK6Pf+IjKg4AQOw2ZWkyp0uci9CZlWwsnlwB1C6f/oQuuP2Om/UZAICY7cjSZLsOsRyhM+dVPLHaqEpADE6delUf6Ix1a6/WbAAAYjQvK2IlQmdWlKXJRH4SqUoBdXvh2F/qAZ2x7sYPajYAADHakKXJSZ3hfITO9Crf7zylWkCdXjjm5xq6Y3RU6AwAQHS2ZGmyX1tYidCZnhRPsOx3Bmq1ePqnGkBnXHLpRZoNAEBMJrM02awj9ELoTM+KJ1mbVAyoy+zh42pPZ/xk/nnNBgAgFvkQ4gbdoFdCZ1alOJl0XNWAurx0zAsXdMPhI8d0GgCAWNjjzKoInenHpuKkUoCh27vnoKLTCdOHntVoAABikO9x3q0TrIbQmVUrnmx5pQIAKvTiiZeVFwCAutnjTF+EzvSl2O/8JdUDhu2JfdNqTiccPbGo0QAA1MkeZ/omdKZvWZpsDSHsUEEAKNfOib0qCgBA3exxpm9CZwa10X5nYJiemXtevWm9gwdmNBkAgDrZ48xAhM4M5Kz9zgsqCQzDK6/+lTrTes8fPa7JAADUxR5nBiZ0ZmDFfudNKgkMw+zhl9SZ1pudP6rJAADUwR5nSiF0phRZmmwPIYyrJlC1xdOvqTGt9+KJlzUZAIA62ONMKYTOlCmfdp5SUaBqhw5makyrHT2xqMEAAAybPc6URuhMaYonYRvtdwaqNvP0c2pMa+2c2Ku5AAAM2w57nCmT0JlSFfudN6oqUKWFk6fUl9b6yfzzmgshhOmZI8oAAMMxL8uhbEJnSpelyUQIYZvKAlVJ02fVltY6fOSY5gIAMEz2OFM6oTOVyNLEfmegMouvnFZcWmv6kIcqAAAMzd3FW+tQKqEzVVpvvzNQhdn5o+pKay2e/qnmAgAwDONZmmxXaaogdKYyxasZG1QYAHo3e/i4agEAULWpLE3scaYyQmcqlaXJ7hDCl1QZKJPDpWirPY8f0FsAAKq2YEiQqgmdqVyWJlvzVzZUGgDO7/jxl1UIAICq5QcHzqkyVRI6MywOFgRKtXNir4LSOk/sm9ZUAACq9KXirXSolNCZoThrv7ODBQFgGYuvnFYaAACqsqN4Gx0qJ3RmaIpXNyypB0px8MCMQtI6s/NHNRUAgCpMyWQYJqEzQ5WlyUQIYYuqA4M6depVNaR1Zg+/pKkAAJQtf+t8Y/EWOgyF0Jmhy9Jks4MFgUG9cOwv1ZDWWTz9mqYCAFC2PHDer6oMk9CZujhYEBjIC8c8pKddHI4JAEAFthRvncNQCZ2phYMFgUEtnv6pGtIqCydPaSgAAGUaL942h6ETOlOb4mDBDToA9GP28HF1o1XS9FkNBQCgLFPFW+ZQC6EztcrSZHcI4Uu6AEDX2VMOAEBJ8rfKNzg4kDoJnaldliZbHSwI9MMOXNrEnnJ4uz2PH1AVAFi9DcXb5VAboTNRyNJko4MFAeiy2cMv6T+8xfHjLysJjTZ9yOokYOjuLt4qh1oJnYnJegcLAqtx8MCMetEai6df00wAAAaRHxy4XQWJgdCZaBS7hgTPQM9OnXpVsWgFq2IAABjQZPEWOURB6ExUsjTZ73RVoFcOXqMtFk6e0ksAAPo1n+9xVj1iInQmOsWrIFt0BliJg9doizS18xMAgL4sFAcH+uWIqAidiVKWJpvzXUS6A5zP4umfqg+tYGofAIA+bSzeGoeoCJ2JWb5mY0qHgOXMHj6uNrSCqX2AdnrxxMs6C1Tp7ixNJlSYGAmdiZaDBQHoitnDL+k1QAsdPbGorUBVxov1pBAloTNREzwDK9k5sVeNaLzF069pIgAAvZrM0mSjahEzoTPRK3YT+WYKQCt5cAIAwCrka0g3KBixEzrTCMWOoi/pFvBWP5l/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MnU+0DaDmrwIA+TRVveUMjCZ1ptCxNJvJl+roIQBOlqSACAIC3yd/q3lCsF4VGEjrTeMUy/W06Cd215/EDuk8jPTPncCmAtpueOaLHDfbEvumul4DhywPn9cVaUWgsoTOtkKXJpny5vm5CNx0/bq8zzfTCcUcTAHSBHf7AKmws1olCowmdaY1iuf6UjkL3HDwwo+s00uzh4xoH57H4ymnloRVmnn5OI4Fe3F2sEYXGEzrTNusFz9A9p069qus0zs6JvZoGK5idP6pEtIIVDc31wrG/7HoJGJ4txfpQaAWhM61SLNlfX+xAAjrCqfA0kQl9WNns4ZdUiVYQXDbXC8ec48ZQjGdpslmpaROhM60jeIbuEUrQRDOzh/UNVrB4+jWHxdIKP/yRnc5NtXj6p10vAdXbUawLhVYROtNKxdL99boL3ZCHEg7ooWkEENCbP/rj/6pSNN7RE4vhpWNmYprI+QtULF8PKnCmlYTOtFYRPN+tw9AN33/sSZ2mMfKHJHkAAaxs3/4ZYR2t8MifPKaRDWOogYrlgfP64m1taB2hM61WLOEXPEMHPDX1Y22mMTwkgd7lb7N87ff/VMUazMGpP+NnleaZefq5rpeA6uRPUzcInGkzoTOtVwTP23Qa2i2fhIOmEDzA6kzsetK0M43nZ5XmcegvFVkoJpznFJg2EzrTCVmabMpPg9VtaK98Ei7Z/qgO0wiCB1gd0860gZ9Vmsehv1TgTOC8X3FpO6EznVGcBit4hhbb/YOntJfo7Xn8wFLwAKxOPu1svypN52eVZnHoLxXYJHCmK4TOdEoRPE/pOrSTw6Zogkce2aVP0If8Yc1vf/lBpaPR/KzSHA79pQJ3F+s/oROEznTResEztFMeSDgZntg9tveAHkGfpmeOhPt/9xvKR2NZFdMcDv2lZAJnOkfoTOcUp8MKnqGlxr8tdCZeD277jtUaMKDk/59cWlMDTeVgzGb4wd7prpeA8owLnOkioTOdVATPG4ol/kCL5K9B5sEexOjPHvuf+gIDyh/cfHXLfxba0VimneOXf3/ZNz3b9TJQjvFizSd0jtCZzsrSZK6YePYbC7TMg+PfFUYQnZ0Te5dWAwCDmz18PNx7739USRrrmzv3mNiPmIcClETgTKcJnem04tRYwTO0TD5B9Dtb/khbicof/OEODYES7dp3KPzmPV9XUhrLxH6c8p7kK1BgQJMCZ7pO6EznCZ6hnSa+91RItj+qu0QhP/jMlDOUL/9eb6USTWViP075lLPzFxjQVLHOEzpN6Aw/D543qQW0y/3/7tteXaV2hw5mSwefAdV44OEJwTONlU/sf+Hz92tgJPK/s005M6A8cF5fnCMFnSZ0hkJxmuzd6gHt4bAp6pbfe//si18zMQUVEzzTZILnePg7mwEJnOEsQmc4i+AZ2id/dfWzn7tP8MzQ5fdcfu/l9yBQvTx4zlfZQBPlwfP6T25amrSlHnnw7+9sBjAvcIY3EzrDWwieoX3OBM9WbTAsAmeox0Pf2mVilMZa+nllbIuHJzXIv2/kwT/0KZ9u2SBwhjcTOsM5CJ6hffJf5H7ji193uCCV2zmxN/ydDV8WOENNTIzSZPlqh/zhSX4P53+fUK38IfGv/Oq9AmcGsVBMOO9XRXizX3j99deVBJYxMjqWh893qQ+0y63rrg8P/offClesuURnKU3+i+vvbPmjMPG9pxQVInDhu34pjP3dT4Sv/Jt/pB01y8PTe77yUKdr0K/rr7k8/P1fvSPc+Q8+6eeWkuV74B8c/64dzgxC4AznIXSGFQieoZ3yMGLDpz4afutffc4vcQwkn6Z8+KHvhMf2HvCLK0Ro3dqrwz/+wq+Fz2y4TXtqInQux6duvTF85MO/LIAeUB42j3/7sXD0xGKjPwe1EzjDCoTO0APBM7RXHj5/8rabwz/5p38v3HjTiE7Tkzxo3vFfdodHdz9ljQY0RB4+/3+f/H/D3/rkR32/HzKhc/nyCeh1f+Pa8NH/58bwf3901D29gny92u4fPBX27Z/xgJgyCJyhB0Jn6JHgGdov/wXu0+s/Ej7+iY+E2++4Wcd5Qx6YHDwwE2ZmD4cf/igzHQUNlz9wvP6aK5Y+xLobP7j074suuiDcdPPapf99+eUX+3ugRELn4cgfrFy55tJw5Zr3hGuuXhM+cO1VnbyX8wfDf/5kGtL02TB96NkwPXMkgquiRQTO0COhM6yC4Bm640wgkYcRZ35xW3vD+00StUz+i+nM08+98aGe2De99O8Xjv1leOHYyTB7+CUTUcDSQ8kL3/XX3ijE9de+L1z47ne9qTBnh9bnU/bfJXsePxCOH3+57/8+f6B26tSrA1/Hme+b57J4+qfeConAW+/jMw9czvaxW9f1fKHDWllzrgMVfzL/fDh85NjS/z5z77nPGJJfz9JkQrFhZUJnWCXBM3DG2b+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IXXX39d6aFGI6Nj+bqNP9YDAAAAKMVUMeF8UjmhHiadoWbFxPOvF6/9AAAAAP0TOEMETDpDJEZGx24JIewOIVyiJwAAALBqAmeIhElniESxZ2q9iWcAAABYtXGBM8TDpDNExsQzAAAArMp4liYblQziYdIZIlNMPF9XvBYEAAAALE/gDBESOkOEiteB1gueAQAAYFlbBM4QJ+s1IGIjo2OXFqs2PqxPAAAA8Ia7szTZrhwQJ6EzNMDI6Fj+F+ldegUAAAACZ4id0BkaQvAMAABAxy2EEDZkabK764WA2NnpDA1R7Knaol8AAAB0UB44rxc4QzMInaFBsjTZnL9GpGcAAAB0yFQROO/XdGgG6zWggUZGx/Kp560hhEv0DwAAgBY7Ezif1GRoDqEzNNTI6NgtIYTdgmcAAABaarLY4SxwhoYROkODCZ4BAABoqfHibCOggex0hgYr9lldV7xuBAAAAG2wTeAMzWbSGVpgZHTs0mLi+cP6CQAAQIPdnaXJdg2EZhM6Q4uMjI7lfzHfpacAAAA0zEIIYZPAGdpB6AwtMzI6tjWE8EV9BQAAoCHywHl9sUISaAE7naFlsjTZlL+OpK8AAAA0wJTAGdrHpDO01Mjo2IYQQv5a0iV6DAAAQITOBM4nNQfaxaQztFSWJhP5X97Fa0oAAAAQk3GBM7SXSWdouZHRsUtDCLtDCB/WawAAACKwrVgNCbSUSWdoueKpcT7xvEOvAQAAqNndAmdoP5PO0CEjo2P5jue79BwAAIAhy1c/bsjSZLfCQ/uZdIYOydJkY/5UWc8BAAAYovlif7PAGTrCpDN00Mjo2IYQQj71fIn+AwAAUKEpBwZC9widoaNGRsduCSFMhBCudQ8AAABQgfHijVugY6zXgI7K0mR/COGW4qkzAAAAlGmLwBm6S+gMHVa83rQ+f/rsPgAAAKAE+YGBd2dpslkxobus1wCWjIyO5T8Q3KcaAAAA9Gmh2N+8XwGh24TOwBtGRsfyV5+2OmAQAACAVXJgIPAG6zWAN2Rpsr1YtzGvKgAAAPRoXOAMnM2kM/A2I6Njl4YQdocQPqw6AAAAnMeXsjTZqkDA2YTOwLJGRsfyyee7VAgAAIC3yPc3b8zSZEJhgLeyXgNYVpYm+Y7nu1UIAACAs5zZ3yxwBs7JpDOwopHRsXzP84QDBgEAADpvMoSwwf5m4HyEzkBPRkbHriuCZ3ueAQAAumlbliab9B5YifUaQE+yNJnLX58qTiUGAACgO/L9zXcLnIFemXQGVm1kdCz/QePrKgcAANB688U6jf1aDfRK6Az0xZ5nAACA1rO/GeiL0Bnomz3PAAAArWV/M9A3O52BvtnzDAAA0Dr5/uZfFzgDgzDpDJTCnmcAAIDGmwohbLS/GRiU0Bkozcjo2C0hhN32PAMAADTOjiJwtr8ZGJjQGSjVyOjYpcWe50+oLAAAQCN8KUuTrVoFlEXoDFRiZHQs/4Hli6oLAAAQrXx/84YsTXZrEVAmoTNQmZHRsQ0hhO3WbQAAAEQn39+83joNoApCZ6BSI6Nj1xXrNj6s0gAAAFHYlqXJJq0AqvKLKgtUKUuTufzpeQhhXKEBAABqla/T+HWBM1A1k87A0IyMjm0MIWy1bgMAAGDopor9zXNKD1RN6AwM1cjo2C3FnmfrNgAAAIZjPEuTjWoNDIv1GsBQZWmy37oNAACAocjXadwtcAaGzaQzUBvrNgAAACqTr9PYWAz+AAyVSWegNlmabC+mnqd0AQAAoDT5m6XrBc5AXUw6A7UbGR27tJiywoAmAAANIElEQVR4vks3AAAA+rZQTDdPKCFQJ6EzEA3rNgAAAPqWv0G6IUuTOSUE6iZ0BqIyMjp2SwghX7vxYZ0BAADoybYsTTYpFRALoTMQpZHRsXzi+Yu6AwAAsCzrNIAoCZ2BaI2Mjm0opp6t2wAAAHizyWKdxkl1AWIjdAaiVhwymD+1/4ROAQAALNmSpclmpQBiJXQGGmFkdCz/geo+3QIAADpsvphu3u8mAGImdAYaozhkMJ96vlbXAACAjhkPIWyyTgNoAqEz0CjFuo38kMG7dA4AAOgAhwUCjSN0BhrJIYMAAEAHTBaB85xmA00idAYaa2R07LoieHbIIAAA0DYOCwQaS+gMNN7I6NimEMLXdRIAAGiBqWK62WGBQGP9otbB/2nvbo7iWLIAjGaMA2BBiW2t4FkAY4FwoAI8EB48xgOeB020A40HtAew6i3dFoAHEznvtqZeC8RP/1VlnRPRIYVCG2WyQF9cbtJ3i9k473j+I745AwAA6Ku/UkpngjPQdyadgaJUdZMD9A+3CgAA9Eh+LPB8MRvfuzSgBCadgaIsZuO8auPfKaW5mwUAAHrgLqV0JDgDJTHpDBSpqpvDlFKeer5wwwAAQAe9xO7micsBSiM6A0Wr6uY8pTRKKR24aQAAoCOmsU7j2YUAJRKdgeLF1HMOz9/dNgAAsEd5uvk6HkMHKJboDAyGqWcAAGCPprFO48klAKUTnYFBMfUMAADsmOlmYHBEZ2CQTD0DAAA7YLoZGCTRGRgsU88AAMCWmG4GBk10BgbP1DMAALBBppuBwROdAUw9AwAA6zPdDBBEZ4AWU88AAMAXmG4GaBGdAVaYegYAAD7IdDPAK0RngDfE1HP+5vGbMwIAAFbcpZSuTDcD/Ep0BviNmHq+Tin9cE4AAEBMN+dVGhOHAfA60RngA6q6OYuVG6aeAQBguG5juvnZ1wDA20RngE+o6iZPPf/pzAAAYFDmMd1879oB3vcvZwTwcYvZOEfnP+J1agAAoHz/SSmdCM4AH2fSGeCLqrq5in3PB84QAACKM41VGg+uFuBzRGeANcRDg3nX83fnCAAARcgPBV4vZuMb1wnwNaIzwAZ4aBAAAIpwF7ubPRQIsAbRGWBDYur5ykODAADQOx4KBNgg0Rlgw6q6OUkp5R/FO3W2AADQefmhwBvTzQCbIzoDbElVN5cRnz00CAAA3TON6eYndwOwWaIzwBbFyo3rlNIP5wwAAJ2QHwq8WszGI9cBsB2iM8AOxEODeer52HkDAMDe/JWHQqzSANgu0Rlgh6q6uYrJZys3AABgd6Yx3fzgzAG2T3QG2LFYuZGnni+cPQAAbJVVGgB7IDoD7ElVNycRn0/dAQAAbJxVGgB7IjoD7FlVN5cRn63cAACA9eVVGpeL2fjJWQLsh+gM0AGxciPvev7hPgAA4EvmsUpj4vgA9kt0BuiQqm6OUkojKzcAAODDXuInB2+s0gDoBtEZoIOqujmL+PzN/QAAwJtuY2+zVRoAHSI6A3RYVTd55caVfc8AAPAPj7FK496xAHSP6AzQcbHvOf+44IW7AgBg4OYx2Twa+kEAdJnoDNATVd2cRHy27xkAgKGxtxmgR0RngJ6x7xkAgIGxtxmgZ0RngJ6q6ibver627xkAgEJNIzbb2wzQM6IzQI/Fvuccn/90jwAAFGIejwROXChAP4nOAAWo6uYopp49NggAQF+9xGTzjRsE6DfRGaAgse/52mODAAD0iEcCAQojOgMUyGODAAD0hEcCAQokOgMUrKqby5h8Fp8BAOiS/EjgpdgMUCbRGWAAqrq5jgcHD9w3AAB7NI3J5nuXAFAu0RlgIKq6OYzwLD4DALBr8/x96GI2njh5gPKJzgADE/E5P9Ry4e4BANiyeUw2jxw0wHCIzgADVdXNUex7Fp8BANi0l4jNN04WYHhEZ4CBi/ic/zPwfehnAQDA2l7ie8ubxWz87DgBhkl0BuB/qro5i8nnUycCAMAnic0A/CQ6A/AP4jMAAJ8gNgPwC9EZgFeJzwAAvOM2pXQlNgOwSnQG4LfEZwAAVtzGI4FPDgaA14jOAHyI+AwAMHhiMwAfIjoD8CniMwDA4IjNAHyK6AzAl4jPAADFE5sB+BLRGYC1iM8AAEV5SSlNxGYA1iE6A7AR4jMAQK/l2HyTP4vZ+NlVArAO0RmAjRKfAQB6RWwGYONEZwC2oqqbo4jPF04YAKBzxGYAtkZ0BmCrxGcAgE6Zx/dmE7EZgG0RnQHYiYjPVymly5TSgVMHANipeTwOOHLsAGyb6AzATlV1cxjx+Up8BgDYumms0Jg4agB2RXQGYC8iPp/Hj3d+cwsAABt1F7H53rECsGuiMwB7V9XNZUw+H7sNAIC13MYajSfHCMC+iM4AdEZVN2cx+XzqVgAAPuwlTzWnlEZiMwBdIDoD0Dnx6GCOzxduBwDgTfNWbH52TAB0hegMQGd5dBAA4FXTCM0jxwNAF4nOAPRC7H326CAAMGS3EZs9DghAp4nOAPSKvc8AwMDkfc15ovnGvmYA+kJ0BqCXWnufz63eAAAKNI/vdSb2NQPQN6IzAL0We58vY++z1RsAQN/dxVSzFRoA9JboDEAxqro5j/hs9QYA0CdWaABQFNEZgOLE6o2rmIC2egMA6CorNAAokugMQLFi9cZ5/GfO6g0AoCtu82SzFRoAlEp0BmAQqro5i8nnCzcOAOzBPFZojKzQAKB0ojMAg+LhQQBgx+4iNE8cPABDIToDMFjx8GAO0N99FQAAG+RhQAAGTXQGYPDi4cHL+Jh+BgC+ahpTzSMnCMCQic4A0GL6GQD4JLuaAWCF6AwAr7D7GQB4h13NAPAG0RkA3lHVzVkE6DwFfeC8AGCw8lTzTUppYqoZAN4mOgPAB8X083lMPx87NwAYhPwo4CSmmu9dOQC8T3QGgC+IxwevIkJbvwEA5ZnGruY81fzsfgHg40RnAFhTPD6YPxfOEgB6zaOAALABojMAbIj1GwDQS9ZnAMCGic4AsAWxfuMyPtZvAED33MXqjJG7AYDNEp0BYMuqujlpBegD5w0Ae/PYWp9hTzMAbInoDAA71Nr/fC5AA8BO2NMMADsmOgPAHrT2P+fPd3cAABs1b+1pfnC0ALBbojMA7JkADQAb4UFAAOgI0RkAOqQVoK9SSsfuBgB+axma84OAE0cFAN0gOgNAR1V1cxQB+lKABoCfhGYA6DjRGQB6QIAGYOCEZgDoEdEZAHrGDmgABkJoBoCeEp0BoMcEaAAKM2+FZo8BAkBPic4AUIgI0GetCH3gbgHogceUUg7Mo8Vs/ODCAKD/RGcAKFRVN+etCP3NPQPQITk0j2Ki+cnFAEBZRGcAGICqbk5aE9AeIgRg115imnm5OuPZDQBAuURnABiYqm6OWhPQ9kADsC3L/cz3HgIEgGERnQFg4KzhAGCDpq3QbD8zAAyU6AwA/BRrOJYB+tTJAPCOl2VktjYDAFgSnQGAV1V1c9gK0GemoAEI01ZkNs0MAPxCdAYAPiR2QS8DtF3QAMMxbz0CeG+aGQB4j+gMAHxJVTftKehjpwhQjJeIzMtp5idXCwB8hugMAKzNKg6A3luuzMiTzPeuEwBYh+gMAGxcrOI4a31EaIBueWxF5om7AQA2SXQGALZuZR90/hw4dYCdemytzLCXGQDYKtEZANi5qm5OViahRWiAzRKZAYC9EZ0BgL2zjgNgbXkn84PIDAB0gegMAHROK0IvJ6KP3RLATy8rgdnDfwBAp4jOAEDnVXVz2ArQyxhtJQcwFPMIzA8RmR/cPADQZaIzANBLsRf6pBWhTUMDpZiuRGarMgCAXhGdAYAimIYGeuox4rIpZgCgGKIzAFCs2A3dnog+ddvAHs3bgTn/aooZACiR6AwADEprLcfyI0QD2yAwAwCDJToDAIMXIfpoZUe01RzAR+UVGU8CMwDA30RnAIBXxGqOo1aEPvJYIRCP/D0sI/NiNr53KAAA/yQ6AwB8QlU3Z62p6BNT0VCs9vTyQwTmJ9cNAPA+0RkAYE1V3Ry2AvSRGA29Mo+4fN+aXn5whQAAXyc6AwBsyUqMPoxVHTlKf3PmsHOrk8tP4jIAwHaIzgAAexBrOg5b09H5c+ouYC3zVlh+asVlazEAAHZIdAYA6JDWdPTRyse6DvhbOyw/x1qMZ1PLAADdIToDAPRITEinWNXR/tWUNKV4aQXl9q8mlgEAekJ0BgAoyCtR+qS1xsOkNF3wGCH5aeVjWhkAoBCiMwDAgFR1s1zbkV4J0/lz7OuBL1pOKKfWhPJySjktZuN7BwsAMAyiMwAAv6jqZhmiUytOLyemk0A9KNP4xz63onL79w+L2fh56IcEAMD/ic4AAKyl9fjh0lnr9+14neye3qvlA3xLy2nktBKRTSUDALAW0RkAgL1p7aBeWo3U6Y0/SwMJ2KuheKkdjN/6Mw/vAQCwF6IzAADFWdld/RGf/fu/81oQ/u3ft54CAIBipJT+C8uFJfgkIdpuAAAAAElFTkSuQmCC"/>
          <p:cNvSpPr>
            <a:spLocks noChangeAspect="1" noChangeArrowheads="1"/>
          </p:cNvSpPr>
          <p:nvPr/>
        </p:nvSpPr>
        <p:spPr bwMode="auto">
          <a:xfrm>
            <a:off x="5649772" y="462467"/>
            <a:ext cx="202409" cy="202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1" name="Group 90"/>
          <p:cNvGrpSpPr/>
          <p:nvPr/>
        </p:nvGrpSpPr>
        <p:grpSpPr>
          <a:xfrm>
            <a:off x="6757836" y="362532"/>
            <a:ext cx="4109528" cy="1491000"/>
            <a:chOff x="6481015" y="788725"/>
            <a:chExt cx="4109528" cy="1491000"/>
          </a:xfrm>
        </p:grpSpPr>
        <p:grpSp>
          <p:nvGrpSpPr>
            <p:cNvPr id="89" name="Group 88"/>
            <p:cNvGrpSpPr/>
            <p:nvPr/>
          </p:nvGrpSpPr>
          <p:grpSpPr>
            <a:xfrm>
              <a:off x="7081534" y="788725"/>
              <a:ext cx="3464374" cy="1280160"/>
              <a:chOff x="5987185" y="788725"/>
              <a:chExt cx="3464374" cy="1280160"/>
            </a:xfrm>
          </p:grpSpPr>
          <p:grpSp>
            <p:nvGrpSpPr>
              <p:cNvPr id="70" name="Group 69">
                <a:extLst>
                  <a:ext uri="{FF2B5EF4-FFF2-40B4-BE49-F238E27FC236}">
                    <a16:creationId xmlns:a16="http://schemas.microsoft.com/office/drawing/2014/main" id="{6C25DA76-23F2-CA40-817E-3ACFEC371F11}"/>
                  </a:ext>
                </a:extLst>
              </p:cNvPr>
              <p:cNvGrpSpPr/>
              <p:nvPr/>
            </p:nvGrpSpPr>
            <p:grpSpPr>
              <a:xfrm>
                <a:off x="5987185" y="788725"/>
                <a:ext cx="1280160" cy="1280160"/>
                <a:chOff x="327546" y="3773285"/>
                <a:chExt cx="1378424" cy="1371921"/>
              </a:xfrm>
            </p:grpSpPr>
            <p:sp>
              <p:nvSpPr>
                <p:cNvPr id="71" name="Oval 70">
                  <a:extLst>
                    <a:ext uri="{FF2B5EF4-FFF2-40B4-BE49-F238E27FC236}">
                      <a16:creationId xmlns:a16="http://schemas.microsoft.com/office/drawing/2014/main" id="{0962C64A-477C-6A44-BC72-4D7F81DF5F6B}"/>
                    </a:ext>
                  </a:extLst>
                </p:cNvPr>
                <p:cNvSpPr/>
                <p:nvPr/>
              </p:nvSpPr>
              <p:spPr>
                <a:xfrm>
                  <a:off x="327546" y="3773285"/>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2" name="Graphic 27" descr="Woman with kid">
                  <a:extLst>
                    <a:ext uri="{FF2B5EF4-FFF2-40B4-BE49-F238E27FC236}">
                      <a16:creationId xmlns:a16="http://schemas.microsoft.com/office/drawing/2014/main" id="{F95D1894-AE02-0640-838E-CB39F968E6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63245" y="4002045"/>
                  <a:ext cx="914400" cy="914400"/>
                </a:xfrm>
                <a:prstGeom prst="rect">
                  <a:avLst/>
                </a:prstGeom>
              </p:spPr>
            </p:pic>
          </p:grpSp>
          <p:grpSp>
            <p:nvGrpSpPr>
              <p:cNvPr id="73" name="Group 72">
                <a:extLst>
                  <a:ext uri="{FF2B5EF4-FFF2-40B4-BE49-F238E27FC236}">
                    <a16:creationId xmlns:a16="http://schemas.microsoft.com/office/drawing/2014/main" id="{713852FA-2795-0549-8525-3148D0B6C94B}"/>
                  </a:ext>
                </a:extLst>
              </p:cNvPr>
              <p:cNvGrpSpPr/>
              <p:nvPr/>
            </p:nvGrpSpPr>
            <p:grpSpPr>
              <a:xfrm>
                <a:off x="8171399" y="788725"/>
                <a:ext cx="1280160" cy="1280160"/>
                <a:chOff x="2079653" y="3645740"/>
                <a:chExt cx="1378424" cy="1371921"/>
              </a:xfrm>
            </p:grpSpPr>
            <p:sp>
              <p:nvSpPr>
                <p:cNvPr id="74" name="Oval 73">
                  <a:extLst>
                    <a:ext uri="{FF2B5EF4-FFF2-40B4-BE49-F238E27FC236}">
                      <a16:creationId xmlns:a16="http://schemas.microsoft.com/office/drawing/2014/main" id="{EE5ED495-D35D-E94D-BCD7-F8A7B942B8AE}"/>
                    </a:ext>
                  </a:extLst>
                </p:cNvPr>
                <p:cNvSpPr/>
                <p:nvPr/>
              </p:nvSpPr>
              <p:spPr>
                <a:xfrm>
                  <a:off x="2079653" y="364574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5" name="Graphic 29" descr="Money">
                  <a:extLst>
                    <a:ext uri="{FF2B5EF4-FFF2-40B4-BE49-F238E27FC236}">
                      <a16:creationId xmlns:a16="http://schemas.microsoft.com/office/drawing/2014/main" id="{01762F0D-E2D5-7149-B9FB-D7DEC2660F9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306823" y="3874500"/>
                  <a:ext cx="914400" cy="914400"/>
                </a:xfrm>
                <a:prstGeom prst="rect">
                  <a:avLst/>
                </a:prstGeom>
              </p:spPr>
            </p:pic>
          </p:grpSp>
        </p:grpSp>
        <p:sp>
          <p:nvSpPr>
            <p:cNvPr id="79" name="TextBox 78">
              <a:extLst>
                <a:ext uri="{FF2B5EF4-FFF2-40B4-BE49-F238E27FC236}">
                  <a16:creationId xmlns:a16="http://schemas.microsoft.com/office/drawing/2014/main" id="{2BF231BA-6B02-494D-B778-D7AE0C571CF1}"/>
                </a:ext>
              </a:extLst>
            </p:cNvPr>
            <p:cNvSpPr txBox="1"/>
            <p:nvPr/>
          </p:nvSpPr>
          <p:spPr>
            <a:xfrm>
              <a:off x="6481015" y="1879615"/>
              <a:ext cx="2472746"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Children &amp; </a:t>
              </a:r>
              <a:r>
                <a:rPr lang="en-US" sz="2000" b="1" dirty="0" smtClean="0">
                  <a:solidFill>
                    <a:srgbClr val="001E61"/>
                  </a:solidFill>
                  <a:latin typeface="Source Sans Pro" panose="020B0503030403020204" pitchFamily="34" charset="0"/>
                  <a:ea typeface="Source Sans Pro" panose="020B0503030403020204" pitchFamily="34" charset="0"/>
                </a:rPr>
                <a:t>Families</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0" name="TextBox 79">
              <a:extLst>
                <a:ext uri="{FF2B5EF4-FFF2-40B4-BE49-F238E27FC236}">
                  <a16:creationId xmlns:a16="http://schemas.microsoft.com/office/drawing/2014/main" id="{B6E48CA5-42DF-D649-83C1-512F14A0F656}"/>
                </a:ext>
              </a:extLst>
            </p:cNvPr>
            <p:cNvSpPr txBox="1"/>
            <p:nvPr/>
          </p:nvSpPr>
          <p:spPr>
            <a:xfrm>
              <a:off x="9212119" y="1879615"/>
              <a:ext cx="1378424"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Consumer</a:t>
              </a:r>
            </a:p>
          </p:txBody>
        </p:sp>
      </p:grpSp>
      <p:grpSp>
        <p:nvGrpSpPr>
          <p:cNvPr id="93" name="Group 92"/>
          <p:cNvGrpSpPr/>
          <p:nvPr/>
        </p:nvGrpSpPr>
        <p:grpSpPr>
          <a:xfrm>
            <a:off x="6235860" y="3971108"/>
            <a:ext cx="5153481" cy="1872371"/>
            <a:chOff x="5897190" y="3971108"/>
            <a:chExt cx="5153481" cy="1872371"/>
          </a:xfrm>
        </p:grpSpPr>
        <p:grpSp>
          <p:nvGrpSpPr>
            <p:cNvPr id="88" name="Group 87"/>
            <p:cNvGrpSpPr/>
            <p:nvPr/>
          </p:nvGrpSpPr>
          <p:grpSpPr>
            <a:xfrm>
              <a:off x="7081534" y="3971108"/>
              <a:ext cx="3464374" cy="1280160"/>
              <a:chOff x="5987185" y="4571792"/>
              <a:chExt cx="3464374" cy="1280160"/>
            </a:xfrm>
          </p:grpSpPr>
          <p:grpSp>
            <p:nvGrpSpPr>
              <p:cNvPr id="64" name="Group 63">
                <a:extLst>
                  <a:ext uri="{FF2B5EF4-FFF2-40B4-BE49-F238E27FC236}">
                    <a16:creationId xmlns:a16="http://schemas.microsoft.com/office/drawing/2014/main" id="{7184584F-BE34-C947-908D-0A923676D70A}"/>
                  </a:ext>
                </a:extLst>
              </p:cNvPr>
              <p:cNvGrpSpPr/>
              <p:nvPr/>
            </p:nvGrpSpPr>
            <p:grpSpPr>
              <a:xfrm>
                <a:off x="8171399" y="4571792"/>
                <a:ext cx="1280160" cy="1280160"/>
                <a:chOff x="3505826" y="3655324"/>
                <a:chExt cx="1378424" cy="1371921"/>
              </a:xfrm>
            </p:grpSpPr>
            <p:sp>
              <p:nvSpPr>
                <p:cNvPr id="65" name="Oval 64">
                  <a:extLst>
                    <a:ext uri="{FF2B5EF4-FFF2-40B4-BE49-F238E27FC236}">
                      <a16:creationId xmlns:a16="http://schemas.microsoft.com/office/drawing/2014/main" id="{B227CDF8-7C4C-3A40-A852-6CFDE48024A8}"/>
                    </a:ext>
                  </a:extLst>
                </p:cNvPr>
                <p:cNvSpPr/>
                <p:nvPr/>
              </p:nvSpPr>
              <p:spPr>
                <a:xfrm>
                  <a:off x="3505826" y="3655324"/>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6" name="Graphic 18" descr="Home">
                  <a:extLst>
                    <a:ext uri="{FF2B5EF4-FFF2-40B4-BE49-F238E27FC236}">
                      <a16:creationId xmlns:a16="http://schemas.microsoft.com/office/drawing/2014/main" id="{7DCF947E-E6B2-B447-9CE6-EFC331E2428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3623626" y="3715296"/>
                  <a:ext cx="1142824" cy="1142824"/>
                </a:xfrm>
                <a:prstGeom prst="rect">
                  <a:avLst/>
                </a:prstGeom>
              </p:spPr>
            </p:pic>
          </p:grpSp>
          <p:grpSp>
            <p:nvGrpSpPr>
              <p:cNvPr id="67" name="Group 66">
                <a:extLst>
                  <a:ext uri="{FF2B5EF4-FFF2-40B4-BE49-F238E27FC236}">
                    <a16:creationId xmlns:a16="http://schemas.microsoft.com/office/drawing/2014/main" id="{5D743517-F4DB-3948-920F-7B9F75C848F0}"/>
                  </a:ext>
                </a:extLst>
              </p:cNvPr>
              <p:cNvGrpSpPr/>
              <p:nvPr/>
            </p:nvGrpSpPr>
            <p:grpSpPr>
              <a:xfrm>
                <a:off x="5987185" y="4571792"/>
                <a:ext cx="1280160" cy="1280160"/>
                <a:chOff x="3940250" y="2711079"/>
                <a:chExt cx="1378424" cy="1371921"/>
              </a:xfrm>
            </p:grpSpPr>
            <p:sp>
              <p:nvSpPr>
                <p:cNvPr id="68" name="Oval 67">
                  <a:extLst>
                    <a:ext uri="{FF2B5EF4-FFF2-40B4-BE49-F238E27FC236}">
                      <a16:creationId xmlns:a16="http://schemas.microsoft.com/office/drawing/2014/main" id="{D5EAC462-838F-F54A-8F7F-7EBD0B83FE10}"/>
                    </a:ext>
                  </a:extLst>
                </p:cNvPr>
                <p:cNvSpPr/>
                <p:nvPr/>
              </p:nvSpPr>
              <p:spPr>
                <a:xfrm>
                  <a:off x="3940250" y="2711079"/>
                  <a:ext cx="1378424" cy="1371921"/>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9" name="Graphic 25" descr="Construction worker">
                  <a:extLst>
                    <a:ext uri="{FF2B5EF4-FFF2-40B4-BE49-F238E27FC236}">
                      <a16:creationId xmlns:a16="http://schemas.microsoft.com/office/drawing/2014/main" id="{20479829-A0CC-E74D-B156-C93CB6BE97F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074381" y="2841958"/>
                  <a:ext cx="1110161" cy="1110161"/>
                </a:xfrm>
                <a:prstGeom prst="rect">
                  <a:avLst/>
                </a:prstGeom>
              </p:spPr>
            </p:pic>
          </p:grpSp>
        </p:grpSp>
        <p:sp>
          <p:nvSpPr>
            <p:cNvPr id="81" name="TextBox 80">
              <a:extLst>
                <a:ext uri="{FF2B5EF4-FFF2-40B4-BE49-F238E27FC236}">
                  <a16:creationId xmlns:a16="http://schemas.microsoft.com/office/drawing/2014/main" id="{CD1D2A81-7083-414B-91E0-499A6C44C012}"/>
                </a:ext>
              </a:extLst>
            </p:cNvPr>
            <p:cNvSpPr txBox="1"/>
            <p:nvPr/>
          </p:nvSpPr>
          <p:spPr>
            <a:xfrm>
              <a:off x="8760983" y="5289481"/>
              <a:ext cx="2289688" cy="400110"/>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Housing</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2" name="TextBox 81">
              <a:extLst>
                <a:ext uri="{FF2B5EF4-FFF2-40B4-BE49-F238E27FC236}">
                  <a16:creationId xmlns:a16="http://schemas.microsoft.com/office/drawing/2014/main" id="{E09636BC-0DB6-1944-A08E-922427495583}"/>
                </a:ext>
              </a:extLst>
            </p:cNvPr>
            <p:cNvSpPr txBox="1"/>
            <p:nvPr/>
          </p:nvSpPr>
          <p:spPr>
            <a:xfrm>
              <a:off x="5897190" y="5135593"/>
              <a:ext cx="3744463" cy="707886"/>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Immigrants &amp; </a:t>
              </a:r>
              <a:r>
                <a:rPr lang="en-US" sz="2000" b="1" dirty="0">
                  <a:solidFill>
                    <a:srgbClr val="001E61"/>
                  </a:solidFill>
                  <a:latin typeface="Source Sans Pro" panose="020B0503030403020204" pitchFamily="34" charset="0"/>
                  <a:ea typeface="Source Sans Pro" panose="020B0503030403020204" pitchFamily="34" charset="0"/>
                </a:rPr>
                <a:t>Workers’ </a:t>
              </a:r>
              <a:endParaRPr lang="en-US" sz="2000" b="1" dirty="0" smtClean="0">
                <a:solidFill>
                  <a:srgbClr val="001E61"/>
                </a:solidFill>
                <a:latin typeface="Source Sans Pro" panose="020B0503030403020204" pitchFamily="34" charset="0"/>
                <a:ea typeface="Source Sans Pro" panose="020B0503030403020204" pitchFamily="34" charset="0"/>
              </a:endParaRPr>
            </a:p>
            <a:p>
              <a:pPr algn="ctr"/>
              <a:r>
                <a:rPr lang="en-US" sz="2000" b="1" dirty="0" smtClean="0">
                  <a:solidFill>
                    <a:srgbClr val="001E61"/>
                  </a:solidFill>
                  <a:latin typeface="Source Sans Pro" panose="020B0503030403020204" pitchFamily="34" charset="0"/>
                  <a:ea typeface="Source Sans Pro" panose="020B0503030403020204" pitchFamily="34" charset="0"/>
                </a:rPr>
                <a:t>Rights</a:t>
              </a:r>
              <a:endParaRPr lang="en-US" sz="2000" b="1" dirty="0">
                <a:solidFill>
                  <a:srgbClr val="001E61"/>
                </a:solidFill>
                <a:latin typeface="Source Sans Pro" panose="020B0503030403020204" pitchFamily="34" charset="0"/>
                <a:ea typeface="Source Sans Pro" panose="020B0503030403020204" pitchFamily="34" charset="0"/>
              </a:endParaRPr>
            </a:p>
          </p:txBody>
        </p:sp>
      </p:grpSp>
      <p:grpSp>
        <p:nvGrpSpPr>
          <p:cNvPr id="92" name="Group 91"/>
          <p:cNvGrpSpPr/>
          <p:nvPr/>
        </p:nvGrpSpPr>
        <p:grpSpPr>
          <a:xfrm>
            <a:off x="5479734" y="2026185"/>
            <a:ext cx="6665733" cy="1837180"/>
            <a:chOff x="5479734" y="2379917"/>
            <a:chExt cx="6665733" cy="1837180"/>
          </a:xfrm>
        </p:grpSpPr>
        <p:grpSp>
          <p:nvGrpSpPr>
            <p:cNvPr id="90" name="Group 89"/>
            <p:cNvGrpSpPr/>
            <p:nvPr/>
          </p:nvGrpSpPr>
          <p:grpSpPr>
            <a:xfrm>
              <a:off x="5987185" y="2379917"/>
              <a:ext cx="5653073" cy="1280160"/>
              <a:chOff x="5987185" y="2239478"/>
              <a:chExt cx="5653073" cy="1280160"/>
            </a:xfrm>
          </p:grpSpPr>
          <p:grpSp>
            <p:nvGrpSpPr>
              <p:cNvPr id="76" name="Group 75">
                <a:extLst>
                  <a:ext uri="{FF2B5EF4-FFF2-40B4-BE49-F238E27FC236}">
                    <a16:creationId xmlns:a16="http://schemas.microsoft.com/office/drawing/2014/main" id="{FF6810AA-8472-2A48-86F9-71D9871BF838}"/>
                  </a:ext>
                </a:extLst>
              </p:cNvPr>
              <p:cNvGrpSpPr/>
              <p:nvPr/>
            </p:nvGrpSpPr>
            <p:grpSpPr>
              <a:xfrm>
                <a:off x="8171399" y="2239478"/>
                <a:ext cx="1280160" cy="1280160"/>
                <a:chOff x="9091684" y="3626090"/>
                <a:chExt cx="1378424" cy="1371921"/>
              </a:xfrm>
            </p:grpSpPr>
            <p:sp>
              <p:nvSpPr>
                <p:cNvPr id="77" name="Oval 76">
                  <a:extLst>
                    <a:ext uri="{FF2B5EF4-FFF2-40B4-BE49-F238E27FC236}">
                      <a16:creationId xmlns:a16="http://schemas.microsoft.com/office/drawing/2014/main" id="{CE496AE7-27F6-1A47-AA30-F7167025FA89}"/>
                    </a:ext>
                  </a:extLst>
                </p:cNvPr>
                <p:cNvSpPr/>
                <p:nvPr/>
              </p:nvSpPr>
              <p:spPr>
                <a:xfrm>
                  <a:off x="9091684" y="362609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8" name="Graphic 33" descr="Gavel">
                  <a:extLst>
                    <a:ext uri="{FF2B5EF4-FFF2-40B4-BE49-F238E27FC236}">
                      <a16:creationId xmlns:a16="http://schemas.microsoft.com/office/drawing/2014/main" id="{58BE78A5-6133-CE42-87F0-1A38A52A976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306230" y="3737610"/>
                  <a:ext cx="1029158" cy="1029158"/>
                </a:xfrm>
                <a:prstGeom prst="rect">
                  <a:avLst/>
                </a:prstGeom>
              </p:spPr>
            </p:pic>
          </p:grpSp>
          <p:pic>
            <p:nvPicPr>
              <p:cNvPr id="86" name="Picture 85"/>
              <p:cNvPicPr>
                <a:picLocks noChangeAspect="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tretch>
                <a:fillRect/>
              </a:stretch>
            </p:blipFill>
            <p:spPr>
              <a:xfrm>
                <a:off x="10360988" y="2239478"/>
                <a:ext cx="1279270" cy="1280160"/>
              </a:xfrm>
              <a:prstGeom prst="rect">
                <a:avLst/>
              </a:prstGeom>
            </p:spPr>
          </p:pic>
          <p:pic>
            <p:nvPicPr>
              <p:cNvPr id="87" name="Picture 86"/>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87185" y="2239478"/>
                <a:ext cx="1274786" cy="1280160"/>
              </a:xfrm>
              <a:prstGeom prst="rect">
                <a:avLst/>
              </a:prstGeom>
            </p:spPr>
          </p:pic>
        </p:grpSp>
        <p:sp>
          <p:nvSpPr>
            <p:cNvPr id="84" name="TextBox 83">
              <a:extLst>
                <a:ext uri="{FF2B5EF4-FFF2-40B4-BE49-F238E27FC236}">
                  <a16:creationId xmlns:a16="http://schemas.microsoft.com/office/drawing/2014/main" id="{18C1346E-E1A2-544C-A9D7-DD6E68805499}"/>
                </a:ext>
              </a:extLst>
            </p:cNvPr>
            <p:cNvSpPr txBox="1"/>
            <p:nvPr/>
          </p:nvSpPr>
          <p:spPr>
            <a:xfrm>
              <a:off x="7358037" y="3509211"/>
              <a:ext cx="2939458"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Criminal Records </a:t>
              </a:r>
              <a:endParaRPr lang="en-US" sz="2000" b="1" dirty="0" smtClean="0">
                <a:solidFill>
                  <a:srgbClr val="001E61"/>
                </a:solidFill>
                <a:latin typeface="Source Sans Pro" panose="020B0503030403020204" pitchFamily="34" charset="0"/>
                <a:ea typeface="Source Sans Pro" panose="020B0503030403020204" pitchFamily="34" charset="0"/>
              </a:endParaRPr>
            </a:p>
            <a:p>
              <a:pPr algn="ctr"/>
              <a:r>
                <a:rPr lang="en-US" sz="2000" b="1" dirty="0" smtClean="0">
                  <a:solidFill>
                    <a:srgbClr val="001E61"/>
                  </a:solidFill>
                  <a:latin typeface="Source Sans Pro" panose="020B0503030403020204" pitchFamily="34" charset="0"/>
                  <a:ea typeface="Source Sans Pro" panose="020B0503030403020204" pitchFamily="34" charset="0"/>
                </a:rPr>
                <a:t>Relief</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3" name="TextBox 82">
              <a:extLst>
                <a:ext uri="{FF2B5EF4-FFF2-40B4-BE49-F238E27FC236}">
                  <a16:creationId xmlns:a16="http://schemas.microsoft.com/office/drawing/2014/main" id="{24A75195-B7B7-EE4C-9C0C-B4FAD4E3AABA}"/>
                </a:ext>
              </a:extLst>
            </p:cNvPr>
            <p:cNvSpPr txBox="1"/>
            <p:nvPr/>
          </p:nvSpPr>
          <p:spPr>
            <a:xfrm>
              <a:off x="5479734"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Public Benefits</a:t>
              </a:r>
            </a:p>
          </p:txBody>
        </p:sp>
        <p:sp>
          <p:nvSpPr>
            <p:cNvPr id="85" name="TextBox 84">
              <a:extLst>
                <a:ext uri="{FF2B5EF4-FFF2-40B4-BE49-F238E27FC236}">
                  <a16:creationId xmlns:a16="http://schemas.microsoft.com/office/drawing/2014/main" id="{24A75195-B7B7-EE4C-9C0C-B4FAD4E3AABA}"/>
                </a:ext>
              </a:extLst>
            </p:cNvPr>
            <p:cNvSpPr txBox="1"/>
            <p:nvPr/>
          </p:nvSpPr>
          <p:spPr>
            <a:xfrm>
              <a:off x="9855779" y="3598189"/>
              <a:ext cx="2289688" cy="400110"/>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Long-Term Care</a:t>
              </a:r>
              <a:endParaRPr lang="en-US" sz="2000" b="1" dirty="0">
                <a:solidFill>
                  <a:srgbClr val="001E61"/>
                </a:solidFill>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4284552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57938" b="62981"/>
          <a:stretch/>
        </p:blipFill>
        <p:spPr>
          <a:xfrm>
            <a:off x="73049" y="87554"/>
            <a:ext cx="1797202" cy="1055446"/>
          </a:xfrm>
          <a:prstGeom prst="rect">
            <a:avLst/>
          </a:prstGeom>
        </p:spPr>
      </p:pic>
      <p:sp>
        <p:nvSpPr>
          <p:cNvPr id="3" name="Text Placeholder 2"/>
          <p:cNvSpPr>
            <a:spLocks noGrp="1"/>
          </p:cNvSpPr>
          <p:nvPr>
            <p:ph type="body" sz="quarter" idx="13"/>
          </p:nvPr>
        </p:nvSpPr>
        <p:spPr>
          <a:xfrm>
            <a:off x="2197109" y="207766"/>
            <a:ext cx="9319978" cy="1087634"/>
          </a:xfrm>
          <a:solidFill>
            <a:schemeClr val="accent1">
              <a:lumMod val="25000"/>
              <a:lumOff val="75000"/>
            </a:schemeClr>
          </a:solidFill>
          <a:ln>
            <a:solidFill>
              <a:schemeClr val="accent4"/>
            </a:solidFill>
          </a:ln>
        </p:spPr>
        <p:txBody>
          <a:bodyPr/>
          <a:lstStyle/>
          <a:p>
            <a:pPr marL="0" indent="0">
              <a:buNone/>
            </a:pPr>
            <a:r>
              <a:rPr lang="en-US" sz="2400" b="1" dirty="0"/>
              <a:t>Online application is difficult or confusing for some applicants – especially those who are elderly, those with disabilities, and those with low-literacy.</a:t>
            </a:r>
            <a:endParaRPr lang="en-US" sz="2000" b="1" dirty="0"/>
          </a:p>
          <a:p>
            <a:endParaRPr lang="en-US" sz="2400" dirty="0"/>
          </a:p>
          <a:p>
            <a:endParaRPr lang="en-US" dirty="0"/>
          </a:p>
        </p:txBody>
      </p:sp>
      <p:sp>
        <p:nvSpPr>
          <p:cNvPr id="8" name="Text Placeholder 2"/>
          <p:cNvSpPr txBox="1">
            <a:spLocks/>
          </p:cNvSpPr>
          <p:nvPr/>
        </p:nvSpPr>
        <p:spPr>
          <a:xfrm>
            <a:off x="245201" y="2135441"/>
            <a:ext cx="5500104" cy="3326896"/>
          </a:xfrm>
          <a:prstGeom prst="rect">
            <a:avLst/>
          </a:prstGeom>
          <a:ln>
            <a:solidFill>
              <a:schemeClr val="tx1"/>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Font typeface="Wingdings" panose="05000000000000000000" pitchFamily="2" charset="2"/>
              <a:buNone/>
            </a:pPr>
            <a:r>
              <a:rPr lang="en-US" sz="3400" b="1" dirty="0" smtClean="0"/>
              <a:t>What can be done?</a:t>
            </a:r>
          </a:p>
          <a:p>
            <a:pPr marL="0" indent="0" algn="ctr">
              <a:lnSpc>
                <a:spcPct val="120000"/>
              </a:lnSpc>
              <a:spcBef>
                <a:spcPts val="0"/>
              </a:spcBef>
              <a:buFont typeface="Wingdings" panose="05000000000000000000" pitchFamily="2" charset="2"/>
              <a:buNone/>
            </a:pPr>
            <a:endParaRPr lang="en-US" sz="3400" b="1" dirty="0" smtClean="0"/>
          </a:p>
          <a:p>
            <a:pPr marL="0" indent="0">
              <a:lnSpc>
                <a:spcPct val="120000"/>
              </a:lnSpc>
              <a:spcBef>
                <a:spcPts val="0"/>
              </a:spcBef>
              <a:buFont typeface="Wingdings" panose="05000000000000000000" pitchFamily="2" charset="2"/>
              <a:buNone/>
            </a:pPr>
            <a:r>
              <a:rPr lang="en-US" dirty="0" smtClean="0"/>
              <a:t>2/14/24 USDA Guidance: “The online application must include the name, address, and signature fields on one of its initial screens, and questions other than name, address, and signature must be optional. One option to meet this requirement is by including a “submit now” button immediately following the name, address, and signature fields.”</a:t>
            </a:r>
            <a:endParaRPr lang="en-US" dirty="0"/>
          </a:p>
        </p:txBody>
      </p:sp>
      <p:grpSp>
        <p:nvGrpSpPr>
          <p:cNvPr id="9" name="Group 8"/>
          <p:cNvGrpSpPr/>
          <p:nvPr/>
        </p:nvGrpSpPr>
        <p:grpSpPr>
          <a:xfrm>
            <a:off x="5827224" y="1100174"/>
            <a:ext cx="5717337" cy="4606321"/>
            <a:chOff x="2542527" y="1165489"/>
            <a:chExt cx="5717337" cy="4606321"/>
          </a:xfrm>
        </p:grpSpPr>
        <p:sp>
          <p:nvSpPr>
            <p:cNvPr id="10" name="Right Arrow 9"/>
            <p:cNvSpPr/>
            <p:nvPr/>
          </p:nvSpPr>
          <p:spPr>
            <a:xfrm>
              <a:off x="4271731" y="2005664"/>
              <a:ext cx="1064281" cy="452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042394" y="3278978"/>
              <a:ext cx="1158403" cy="4248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10" t="11157" r="75948" b="27129"/>
            <a:stretch/>
          </p:blipFill>
          <p:spPr>
            <a:xfrm>
              <a:off x="5385997" y="1165489"/>
              <a:ext cx="1486352" cy="4549511"/>
            </a:xfrm>
            <a:prstGeom prst="rect">
              <a:avLst/>
            </a:prstGeom>
            <a:ln>
              <a:solidFill>
                <a:schemeClr val="accent1"/>
              </a:solidFill>
            </a:ln>
            <a:effectLst>
              <a:glow rad="139700">
                <a:srgbClr val="FFC000">
                  <a:alpha val="40000"/>
                </a:srgbClr>
              </a:glow>
            </a:effectLst>
          </p:spPr>
        </p:pic>
        <p:sp>
          <p:nvSpPr>
            <p:cNvPr id="13" name="Rectangle 12"/>
            <p:cNvSpPr/>
            <p:nvPr/>
          </p:nvSpPr>
          <p:spPr>
            <a:xfrm>
              <a:off x="2542527" y="1785258"/>
              <a:ext cx="2394128" cy="830997"/>
            </a:xfrm>
            <a:prstGeom prst="rect">
              <a:avLst/>
            </a:prstGeom>
            <a:solidFill>
              <a:schemeClr val="accent2"/>
            </a:solidFill>
            <a:ln>
              <a:solidFill>
                <a:schemeClr val="accent1"/>
              </a:solidFill>
            </a:ln>
          </p:spPr>
          <p:txBody>
            <a:bodyPr wrap="square">
              <a:spAutoFit/>
            </a:bodyPr>
            <a:lstStyle/>
            <a:p>
              <a:r>
                <a:rPr lang="en-US" sz="1600" dirty="0" smtClean="0"/>
                <a:t>How many people in the household, </a:t>
              </a:r>
              <a:r>
                <a:rPr lang="en-US" sz="1600" dirty="0"/>
                <a:t>r</a:t>
              </a:r>
              <a:r>
                <a:rPr lang="en-US" sz="1600" dirty="0" smtClean="0"/>
                <a:t>eview </a:t>
              </a:r>
              <a:r>
                <a:rPr lang="en-US" sz="1600" dirty="0"/>
                <a:t>of </a:t>
              </a:r>
              <a:r>
                <a:rPr lang="en-US" sz="1600" dirty="0" smtClean="0"/>
                <a:t>rights, who </a:t>
              </a:r>
              <a:r>
                <a:rPr lang="en-US" sz="1600" dirty="0"/>
                <a:t>is filing </a:t>
              </a:r>
              <a:r>
                <a:rPr lang="en-US" sz="1600" dirty="0" smtClean="0"/>
                <a:t>app?</a:t>
              </a:r>
              <a:endParaRPr lang="en-US" sz="1600" dirty="0"/>
            </a:p>
          </p:txBody>
        </p:sp>
        <p:sp>
          <p:nvSpPr>
            <p:cNvPr id="14" name="Right Arrow 13"/>
            <p:cNvSpPr/>
            <p:nvPr/>
          </p:nvSpPr>
          <p:spPr>
            <a:xfrm rot="10800000">
              <a:off x="6404373" y="4403378"/>
              <a:ext cx="1362612" cy="452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027199" y="4460189"/>
              <a:ext cx="1232665" cy="338554"/>
            </a:xfrm>
            <a:prstGeom prst="rect">
              <a:avLst/>
            </a:prstGeom>
            <a:solidFill>
              <a:schemeClr val="accent2"/>
            </a:solidFill>
            <a:ln>
              <a:solidFill>
                <a:schemeClr val="accent1"/>
              </a:solidFill>
            </a:ln>
          </p:spPr>
          <p:txBody>
            <a:bodyPr wrap="square">
              <a:spAutoFit/>
            </a:bodyPr>
            <a:lstStyle/>
            <a:p>
              <a:r>
                <a:rPr lang="en-US" sz="1600" dirty="0" smtClean="0"/>
                <a:t>Expenses</a:t>
              </a:r>
              <a:endParaRPr lang="en-US" sz="1600" dirty="0"/>
            </a:p>
          </p:txBody>
        </p:sp>
        <p:sp>
          <p:nvSpPr>
            <p:cNvPr id="16" name="Rectangle 15"/>
            <p:cNvSpPr/>
            <p:nvPr/>
          </p:nvSpPr>
          <p:spPr>
            <a:xfrm>
              <a:off x="3593665" y="3150474"/>
              <a:ext cx="1098728" cy="830997"/>
            </a:xfrm>
            <a:prstGeom prst="rect">
              <a:avLst/>
            </a:prstGeom>
            <a:solidFill>
              <a:schemeClr val="accent2"/>
            </a:solidFill>
            <a:ln>
              <a:solidFill>
                <a:schemeClr val="accent1"/>
              </a:solidFill>
            </a:ln>
          </p:spPr>
          <p:txBody>
            <a:bodyPr wrap="square">
              <a:spAutoFit/>
            </a:bodyPr>
            <a:lstStyle/>
            <a:p>
              <a:r>
                <a:rPr lang="en-US" sz="1600" dirty="0" smtClean="0"/>
                <a:t>Assists, income recourses</a:t>
              </a:r>
              <a:endParaRPr lang="en-US" sz="1600" dirty="0"/>
            </a:p>
          </p:txBody>
        </p:sp>
        <p:sp>
          <p:nvSpPr>
            <p:cNvPr id="17" name="Right Arrow 16"/>
            <p:cNvSpPr/>
            <p:nvPr/>
          </p:nvSpPr>
          <p:spPr>
            <a:xfrm rot="10800000">
              <a:off x="6722602" y="2355698"/>
              <a:ext cx="1362612" cy="452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73354" y="2289397"/>
              <a:ext cx="1082991" cy="584775"/>
            </a:xfrm>
            <a:prstGeom prst="rect">
              <a:avLst/>
            </a:prstGeom>
            <a:solidFill>
              <a:schemeClr val="accent2"/>
            </a:solidFill>
            <a:ln>
              <a:solidFill>
                <a:schemeClr val="accent1"/>
              </a:solidFill>
            </a:ln>
          </p:spPr>
          <p:txBody>
            <a:bodyPr wrap="square">
              <a:spAutoFit/>
            </a:bodyPr>
            <a:lstStyle/>
            <a:p>
              <a:r>
                <a:rPr lang="en-US" sz="1600" dirty="0" smtClean="0"/>
                <a:t>Who is in the home?</a:t>
              </a:r>
              <a:endParaRPr lang="en-US" sz="1600" dirty="0"/>
            </a:p>
          </p:txBody>
        </p:sp>
        <p:sp>
          <p:nvSpPr>
            <p:cNvPr id="19" name="Right Arrow 18"/>
            <p:cNvSpPr/>
            <p:nvPr/>
          </p:nvSpPr>
          <p:spPr>
            <a:xfrm rot="10800000">
              <a:off x="6191043" y="5269684"/>
              <a:ext cx="1362612" cy="452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Bracket 19"/>
            <p:cNvSpPr/>
            <p:nvPr/>
          </p:nvSpPr>
          <p:spPr>
            <a:xfrm>
              <a:off x="5282716" y="2853253"/>
              <a:ext cx="269949" cy="1173982"/>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ectangle 20"/>
            <p:cNvSpPr/>
            <p:nvPr/>
          </p:nvSpPr>
          <p:spPr>
            <a:xfrm>
              <a:off x="6709323" y="5187035"/>
              <a:ext cx="1510946" cy="584775"/>
            </a:xfrm>
            <a:prstGeom prst="rect">
              <a:avLst/>
            </a:prstGeom>
            <a:solidFill>
              <a:schemeClr val="accent2"/>
            </a:solidFill>
            <a:ln>
              <a:solidFill>
                <a:schemeClr val="accent1"/>
              </a:solidFill>
            </a:ln>
          </p:spPr>
          <p:txBody>
            <a:bodyPr wrap="square">
              <a:spAutoFit/>
            </a:bodyPr>
            <a:lstStyle/>
            <a:p>
              <a:r>
                <a:rPr lang="en-US" sz="1600" dirty="0" smtClean="0"/>
                <a:t>Sign &amp; Submit application</a:t>
              </a:r>
              <a:endParaRPr lang="en-US" sz="1600" dirty="0"/>
            </a:p>
          </p:txBody>
        </p:sp>
        <p:sp>
          <p:nvSpPr>
            <p:cNvPr id="22" name="Right Arrow 21"/>
            <p:cNvSpPr/>
            <p:nvPr/>
          </p:nvSpPr>
          <p:spPr>
            <a:xfrm>
              <a:off x="4321716" y="4919111"/>
              <a:ext cx="1064281" cy="452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703185" y="4852810"/>
              <a:ext cx="1021149" cy="584775"/>
            </a:xfrm>
            <a:prstGeom prst="rect">
              <a:avLst/>
            </a:prstGeom>
            <a:solidFill>
              <a:schemeClr val="accent2"/>
            </a:solidFill>
            <a:ln>
              <a:solidFill>
                <a:schemeClr val="accent1"/>
              </a:solidFill>
            </a:ln>
          </p:spPr>
          <p:txBody>
            <a:bodyPr wrap="square">
              <a:spAutoFit/>
            </a:bodyPr>
            <a:lstStyle/>
            <a:p>
              <a:r>
                <a:rPr lang="en-US" sz="1600" dirty="0" smtClean="0"/>
                <a:t>Review of answers </a:t>
              </a:r>
              <a:endParaRPr lang="en-US" sz="1600" dirty="0"/>
            </a:p>
          </p:txBody>
        </p:sp>
      </p:grpSp>
    </p:spTree>
    <p:extLst>
      <p:ext uri="{BB962C8B-B14F-4D97-AF65-F5344CB8AC3E}">
        <p14:creationId xmlns:p14="http://schemas.microsoft.com/office/powerpoint/2010/main" val="3698519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57938" b="62981"/>
          <a:stretch/>
        </p:blipFill>
        <p:spPr>
          <a:xfrm>
            <a:off x="73049" y="87554"/>
            <a:ext cx="1797202" cy="1055446"/>
          </a:xfrm>
          <a:prstGeom prst="rect">
            <a:avLst/>
          </a:prstGeom>
        </p:spPr>
      </p:pic>
      <p:sp>
        <p:nvSpPr>
          <p:cNvPr id="6" name="Text Placeholder 2"/>
          <p:cNvSpPr>
            <a:spLocks noGrp="1"/>
          </p:cNvSpPr>
          <p:nvPr>
            <p:ph type="body" sz="quarter" idx="13"/>
          </p:nvPr>
        </p:nvSpPr>
        <p:spPr>
          <a:xfrm>
            <a:off x="2197109" y="207766"/>
            <a:ext cx="9319978" cy="1087634"/>
          </a:xfrm>
          <a:solidFill>
            <a:schemeClr val="accent1">
              <a:lumMod val="25000"/>
              <a:lumOff val="75000"/>
            </a:schemeClr>
          </a:solidFill>
          <a:ln>
            <a:solidFill>
              <a:schemeClr val="accent4"/>
            </a:solidFill>
          </a:ln>
        </p:spPr>
        <p:txBody>
          <a:bodyPr/>
          <a:lstStyle/>
          <a:p>
            <a:pPr marL="0" indent="0">
              <a:buNone/>
            </a:pPr>
            <a:r>
              <a:rPr lang="en-US" sz="2400" b="1" dirty="0"/>
              <a:t>Online application is difficult or confusing for some applicants – especially those who are elderly, those with disabilities, and those with low-literacy.</a:t>
            </a:r>
            <a:endParaRPr lang="en-US" sz="2000" b="1" dirty="0"/>
          </a:p>
          <a:p>
            <a:endParaRPr lang="en-US" sz="2400" dirty="0"/>
          </a:p>
          <a:p>
            <a:endParaRPr lang="en-US" dirty="0"/>
          </a:p>
        </p:txBody>
      </p:sp>
      <p:sp>
        <p:nvSpPr>
          <p:cNvPr id="7" name="Text Placeholder 2"/>
          <p:cNvSpPr txBox="1">
            <a:spLocks/>
          </p:cNvSpPr>
          <p:nvPr/>
        </p:nvSpPr>
        <p:spPr>
          <a:xfrm>
            <a:off x="340278" y="1176127"/>
            <a:ext cx="9463769" cy="68486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2000" b="1" dirty="0" smtClean="0"/>
          </a:p>
          <a:p>
            <a:pPr marL="0" indent="0">
              <a:buFont typeface="Wingdings" panose="05000000000000000000" pitchFamily="2" charset="2"/>
              <a:buNone/>
            </a:pPr>
            <a:r>
              <a:rPr lang="en-US" sz="2600" b="1" dirty="0" smtClean="0"/>
              <a:t>What YOU can do:</a:t>
            </a:r>
          </a:p>
          <a:p>
            <a:pPr marL="0" indent="0">
              <a:buFont typeface="Wingdings" panose="05000000000000000000" pitchFamily="2" charset="2"/>
              <a:buNone/>
            </a:pPr>
            <a:endParaRPr lang="en-US" dirty="0"/>
          </a:p>
        </p:txBody>
      </p:sp>
      <p:graphicFrame>
        <p:nvGraphicFramePr>
          <p:cNvPr id="8" name="Diagram 7"/>
          <p:cNvGraphicFramePr/>
          <p:nvPr>
            <p:extLst>
              <p:ext uri="{D42A27DB-BD31-4B8C-83A1-F6EECF244321}">
                <p14:modId xmlns:p14="http://schemas.microsoft.com/office/powerpoint/2010/main" val="3039560730"/>
              </p:ext>
            </p:extLst>
          </p:nvPr>
        </p:nvGraphicFramePr>
        <p:xfrm>
          <a:off x="688526" y="1806561"/>
          <a:ext cx="10834914" cy="38757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66394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57938"/>
          <a:stretch/>
        </p:blipFill>
        <p:spPr>
          <a:xfrm>
            <a:off x="73049" y="87554"/>
            <a:ext cx="1797202" cy="2851120"/>
          </a:xfrm>
          <a:prstGeom prst="rect">
            <a:avLst/>
          </a:prstGeom>
        </p:spPr>
      </p:pic>
      <p:sp>
        <p:nvSpPr>
          <p:cNvPr id="5" name="Text Placeholder 2"/>
          <p:cNvSpPr txBox="1">
            <a:spLocks/>
          </p:cNvSpPr>
          <p:nvPr/>
        </p:nvSpPr>
        <p:spPr>
          <a:xfrm>
            <a:off x="2197109" y="207766"/>
            <a:ext cx="9319978" cy="1087634"/>
          </a:xfrm>
          <a:prstGeom prst="rect">
            <a:avLst/>
          </a:prstGeom>
          <a:solidFill>
            <a:schemeClr val="accent2"/>
          </a:solidFill>
          <a:ln>
            <a:solidFill>
              <a:schemeClr val="accent4"/>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Denied or not considered for special provisions because applicant did not provide certain evidence, but was never asked in the application or </a:t>
            </a:r>
            <a:r>
              <a:rPr lang="en-US" sz="2400" b="1" dirty="0" smtClean="0"/>
              <a:t>interview.</a:t>
            </a:r>
            <a:endParaRPr lang="en-US" sz="2000" b="1" dirty="0" smtClean="0"/>
          </a:p>
        </p:txBody>
      </p:sp>
      <p:graphicFrame>
        <p:nvGraphicFramePr>
          <p:cNvPr id="6" name="Diagram 5"/>
          <p:cNvGraphicFramePr/>
          <p:nvPr>
            <p:extLst>
              <p:ext uri="{D42A27DB-BD31-4B8C-83A1-F6EECF244321}">
                <p14:modId xmlns:p14="http://schemas.microsoft.com/office/powerpoint/2010/main" val="3368652559"/>
              </p:ext>
            </p:extLst>
          </p:nvPr>
        </p:nvGraphicFramePr>
        <p:xfrm>
          <a:off x="2430240" y="1513114"/>
          <a:ext cx="8782045" cy="4135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6219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57938" b="61836"/>
          <a:stretch/>
        </p:blipFill>
        <p:spPr>
          <a:xfrm>
            <a:off x="73049" y="87554"/>
            <a:ext cx="1797202" cy="1088103"/>
          </a:xfrm>
          <a:prstGeom prst="rect">
            <a:avLst/>
          </a:prstGeom>
        </p:spPr>
      </p:pic>
      <p:sp>
        <p:nvSpPr>
          <p:cNvPr id="5" name="Text Placeholder 2"/>
          <p:cNvSpPr txBox="1">
            <a:spLocks/>
          </p:cNvSpPr>
          <p:nvPr/>
        </p:nvSpPr>
        <p:spPr>
          <a:xfrm>
            <a:off x="2197109" y="207766"/>
            <a:ext cx="9319978" cy="1087634"/>
          </a:xfrm>
          <a:prstGeom prst="rect">
            <a:avLst/>
          </a:prstGeom>
          <a:solidFill>
            <a:schemeClr val="accent2"/>
          </a:solidFill>
          <a:ln>
            <a:solidFill>
              <a:schemeClr val="accent4"/>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Denied or not considered for special provisions because applicant did not provide certain evidence, but was never asked in the application or </a:t>
            </a:r>
            <a:r>
              <a:rPr lang="en-US" sz="2400" b="1" dirty="0" smtClean="0"/>
              <a:t>interview.</a:t>
            </a:r>
            <a:endParaRPr lang="en-US" sz="2000" b="1" dirty="0" smtClean="0"/>
          </a:p>
        </p:txBody>
      </p:sp>
      <p:sp>
        <p:nvSpPr>
          <p:cNvPr id="6" name="Text Placeholder 2"/>
          <p:cNvSpPr txBox="1">
            <a:spLocks/>
          </p:cNvSpPr>
          <p:nvPr/>
        </p:nvSpPr>
        <p:spPr>
          <a:xfrm>
            <a:off x="340278" y="1176127"/>
            <a:ext cx="9463769" cy="68486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2000" b="1" dirty="0" smtClean="0"/>
          </a:p>
          <a:p>
            <a:pPr marL="0" indent="0">
              <a:buFont typeface="Wingdings" panose="05000000000000000000" pitchFamily="2" charset="2"/>
              <a:buNone/>
            </a:pPr>
            <a:r>
              <a:rPr lang="en-US" sz="2600" b="1" dirty="0" smtClean="0"/>
              <a:t>What YOU can do:</a:t>
            </a:r>
          </a:p>
          <a:p>
            <a:pPr marL="0" indent="0">
              <a:buFont typeface="Wingdings" panose="05000000000000000000" pitchFamily="2" charset="2"/>
              <a:buNone/>
            </a:pPr>
            <a:endParaRPr lang="en-US" dirty="0"/>
          </a:p>
        </p:txBody>
      </p:sp>
      <p:graphicFrame>
        <p:nvGraphicFramePr>
          <p:cNvPr id="7" name="Diagram 6"/>
          <p:cNvGraphicFramePr/>
          <p:nvPr>
            <p:extLst>
              <p:ext uri="{D42A27DB-BD31-4B8C-83A1-F6EECF244321}">
                <p14:modId xmlns:p14="http://schemas.microsoft.com/office/powerpoint/2010/main" val="1575430814"/>
              </p:ext>
            </p:extLst>
          </p:nvPr>
        </p:nvGraphicFramePr>
        <p:xfrm>
          <a:off x="688526" y="1806561"/>
          <a:ext cx="10834914" cy="38757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51381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57938"/>
          <a:stretch/>
        </p:blipFill>
        <p:spPr>
          <a:xfrm>
            <a:off x="73049" y="87554"/>
            <a:ext cx="1797202" cy="2851120"/>
          </a:xfrm>
          <a:prstGeom prst="rect">
            <a:avLst/>
          </a:prstGeom>
        </p:spPr>
      </p:pic>
      <p:sp>
        <p:nvSpPr>
          <p:cNvPr id="5" name="Text Placeholder 2"/>
          <p:cNvSpPr txBox="1">
            <a:spLocks/>
          </p:cNvSpPr>
          <p:nvPr/>
        </p:nvSpPr>
        <p:spPr>
          <a:xfrm>
            <a:off x="1870251" y="338395"/>
            <a:ext cx="9319978" cy="630434"/>
          </a:xfrm>
          <a:prstGeom prst="rect">
            <a:avLst/>
          </a:prstGeom>
          <a:solidFill>
            <a:schemeClr val="accent1">
              <a:lumMod val="25000"/>
              <a:lumOff val="75000"/>
            </a:schemeClr>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Upcoming Problem: Multifactor Verification for </a:t>
            </a:r>
            <a:r>
              <a:rPr lang="en-US" sz="2400" b="1" dirty="0" smtClean="0"/>
              <a:t>Applications</a:t>
            </a:r>
            <a:endParaRPr lang="en-US" sz="2400" b="1" dirty="0"/>
          </a:p>
        </p:txBody>
      </p:sp>
      <p:sp>
        <p:nvSpPr>
          <p:cNvPr id="7" name="Text Placeholder 2"/>
          <p:cNvSpPr txBox="1">
            <a:spLocks/>
          </p:cNvSpPr>
          <p:nvPr/>
        </p:nvSpPr>
        <p:spPr>
          <a:xfrm>
            <a:off x="1949204" y="1553720"/>
            <a:ext cx="9241025" cy="511655"/>
          </a:xfrm>
          <a:prstGeom prst="rect">
            <a:avLst/>
          </a:prstGeom>
          <a:solidFill>
            <a:schemeClr val="accent2">
              <a:alpha val="3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2400" dirty="0" smtClean="0">
                <a:solidFill>
                  <a:schemeClr val="tx1"/>
                </a:solidFill>
              </a:rPr>
              <a:t>Starting </a:t>
            </a:r>
            <a:r>
              <a:rPr lang="en-US" sz="2400" dirty="0">
                <a:solidFill>
                  <a:schemeClr val="tx1"/>
                </a:solidFill>
              </a:rPr>
              <a:t>around </a:t>
            </a:r>
            <a:r>
              <a:rPr lang="en-US" sz="2400" dirty="0" smtClean="0">
                <a:solidFill>
                  <a:schemeClr val="tx1"/>
                </a:solidFill>
              </a:rPr>
              <a:t>07/24, Manage My Case </a:t>
            </a:r>
            <a:r>
              <a:rPr lang="en-US" sz="2400" b="1" dirty="0" smtClean="0">
                <a:solidFill>
                  <a:schemeClr val="tx1"/>
                </a:solidFill>
              </a:rPr>
              <a:t>will require an email address</a:t>
            </a:r>
            <a:endParaRPr lang="en-US" sz="2400" dirty="0" smtClean="0">
              <a:solidFill>
                <a:schemeClr val="tx1"/>
              </a:solidFill>
            </a:endParaRPr>
          </a:p>
        </p:txBody>
      </p:sp>
      <p:grpSp>
        <p:nvGrpSpPr>
          <p:cNvPr id="2" name="Group 1"/>
          <p:cNvGrpSpPr/>
          <p:nvPr/>
        </p:nvGrpSpPr>
        <p:grpSpPr>
          <a:xfrm>
            <a:off x="7808494" y="2446057"/>
            <a:ext cx="3735453" cy="3068052"/>
            <a:chOff x="7196517" y="2306876"/>
            <a:chExt cx="4352924" cy="3284679"/>
          </a:xfrm>
        </p:grpSpPr>
        <p:pic>
          <p:nvPicPr>
            <p:cNvPr id="8" name="Picture 9" descr="https://lh7-us.googleusercontent.com/-xWDFZZwhvrwGzIDpjTL68Er80D0UBkfq5SXB8MB9tvYCOM9A7Lwcnsvi4ntWW3EgHxJ5p0Da1BM4XiXFiOskohFqodL2cF28ITdagx_lBLIThxiz-If7lfCp-LPeXVxFGik_33v7E6NYR62WFNCq1kJtg=s2048"/>
            <p:cNvPicPr>
              <a:picLocks noChangeAspect="1" noChangeArrowheads="1"/>
            </p:cNvPicPr>
            <p:nvPr/>
          </p:nvPicPr>
          <p:blipFill rotWithShape="1">
            <a:blip r:embed="rId4">
              <a:extLst>
                <a:ext uri="{28A0092B-C50C-407E-A947-70E740481C1C}">
                  <a14:useLocalDpi xmlns:a14="http://schemas.microsoft.com/office/drawing/2010/main" val="0"/>
                </a:ext>
              </a:extLst>
            </a:blip>
            <a:srcRect l="7224"/>
            <a:stretch/>
          </p:blipFill>
          <p:spPr bwMode="auto">
            <a:xfrm>
              <a:off x="7196517" y="2783126"/>
              <a:ext cx="4352924" cy="28084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Log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2416" y="2306876"/>
              <a:ext cx="1381125" cy="47625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493295" y="3189515"/>
            <a:ext cx="6942221" cy="1938992"/>
          </a:xfrm>
          <a:prstGeom prst="rect">
            <a:avLst/>
          </a:prstGeom>
          <a:ln>
            <a:solidFill>
              <a:schemeClr val="tx1"/>
            </a:solidFill>
          </a:ln>
        </p:spPr>
        <p:txBody>
          <a:bodyPr wrap="square">
            <a:spAutoFit/>
          </a:bodyPr>
          <a:lstStyle/>
          <a:p>
            <a:pPr algn="ctr"/>
            <a:r>
              <a:rPr lang="en-US" sz="2400" b="1" dirty="0" smtClean="0">
                <a:solidFill>
                  <a:srgbClr val="000000"/>
                </a:solidFill>
                <a:latin typeface="+mj-lt"/>
              </a:rPr>
              <a:t>Who </a:t>
            </a:r>
            <a:r>
              <a:rPr lang="en-US" sz="2400" b="1" dirty="0">
                <a:solidFill>
                  <a:srgbClr val="000000"/>
                </a:solidFill>
                <a:latin typeface="+mj-lt"/>
              </a:rPr>
              <a:t>will be affected</a:t>
            </a:r>
            <a:r>
              <a:rPr lang="en-US" sz="2400" b="1" dirty="0" smtClean="0">
                <a:solidFill>
                  <a:srgbClr val="000000"/>
                </a:solidFill>
                <a:latin typeface="+mj-lt"/>
              </a:rPr>
              <a:t>?</a:t>
            </a:r>
          </a:p>
          <a:p>
            <a:r>
              <a:rPr lang="en-US" sz="2400" b="1" dirty="0" smtClean="0">
                <a:solidFill>
                  <a:srgbClr val="000000"/>
                </a:solidFill>
                <a:latin typeface="+mj-lt"/>
              </a:rPr>
              <a:t>People using MMC to:</a:t>
            </a:r>
            <a:endParaRPr lang="en-US" sz="2400" b="1" dirty="0">
              <a:solidFill>
                <a:srgbClr val="000000"/>
              </a:solidFill>
              <a:latin typeface="+mj-lt"/>
            </a:endParaRPr>
          </a:p>
          <a:p>
            <a:pPr fontAlgn="base">
              <a:buFont typeface="Arial" panose="020B0604020202020204" pitchFamily="34" charset="0"/>
              <a:buChar char="•"/>
            </a:pPr>
            <a:r>
              <a:rPr lang="en-US" sz="2400" dirty="0">
                <a:solidFill>
                  <a:srgbClr val="000000"/>
                </a:solidFill>
                <a:latin typeface="+mj-lt"/>
              </a:rPr>
              <a:t> </a:t>
            </a:r>
            <a:r>
              <a:rPr lang="en-US" sz="2400" dirty="0" smtClean="0">
                <a:solidFill>
                  <a:srgbClr val="000000"/>
                </a:solidFill>
                <a:latin typeface="+mj-lt"/>
              </a:rPr>
              <a:t>Apply for benefits using ABE</a:t>
            </a:r>
            <a:endParaRPr lang="en-US" sz="2400" dirty="0">
              <a:solidFill>
                <a:srgbClr val="000000"/>
              </a:solidFill>
              <a:latin typeface="+mj-lt"/>
            </a:endParaRPr>
          </a:p>
          <a:p>
            <a:pPr fontAlgn="base">
              <a:buFont typeface="Arial" panose="020B0604020202020204" pitchFamily="34" charset="0"/>
              <a:buChar char="•"/>
            </a:pPr>
            <a:r>
              <a:rPr lang="en-US" sz="2400" dirty="0">
                <a:solidFill>
                  <a:srgbClr val="000000"/>
                </a:solidFill>
                <a:latin typeface="+mj-lt"/>
              </a:rPr>
              <a:t> </a:t>
            </a:r>
            <a:r>
              <a:rPr lang="en-US" sz="2400" dirty="0" smtClean="0">
                <a:solidFill>
                  <a:srgbClr val="000000"/>
                </a:solidFill>
                <a:latin typeface="+mj-lt"/>
              </a:rPr>
              <a:t>Check on the status of their benefits</a:t>
            </a:r>
          </a:p>
          <a:p>
            <a:pPr fontAlgn="base">
              <a:buFont typeface="Arial" panose="020B0604020202020204" pitchFamily="34" charset="0"/>
              <a:buChar char="•"/>
            </a:pPr>
            <a:r>
              <a:rPr lang="en-US" sz="2400" dirty="0" smtClean="0">
                <a:solidFill>
                  <a:srgbClr val="000000"/>
                </a:solidFill>
                <a:latin typeface="+mj-lt"/>
              </a:rPr>
              <a:t> Submit Rede, Midpoint reports, or other documents</a:t>
            </a:r>
            <a:endParaRPr lang="en-US" sz="2400" dirty="0">
              <a:solidFill>
                <a:srgbClr val="000000"/>
              </a:solidFill>
              <a:latin typeface="+mj-lt"/>
            </a:endParaRPr>
          </a:p>
        </p:txBody>
      </p:sp>
    </p:spTree>
    <p:extLst>
      <p:ext uri="{BB962C8B-B14F-4D97-AF65-F5344CB8AC3E}">
        <p14:creationId xmlns:p14="http://schemas.microsoft.com/office/powerpoint/2010/main" val="2040128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57938" b="61454"/>
          <a:stretch/>
        </p:blipFill>
        <p:spPr>
          <a:xfrm>
            <a:off x="73049" y="87554"/>
            <a:ext cx="1797202" cy="1098989"/>
          </a:xfrm>
          <a:prstGeom prst="rect">
            <a:avLst/>
          </a:prstGeom>
        </p:spPr>
      </p:pic>
      <p:sp>
        <p:nvSpPr>
          <p:cNvPr id="5" name="Text Placeholder 2"/>
          <p:cNvSpPr txBox="1">
            <a:spLocks/>
          </p:cNvSpPr>
          <p:nvPr/>
        </p:nvSpPr>
        <p:spPr>
          <a:xfrm>
            <a:off x="1870251" y="338395"/>
            <a:ext cx="9319978" cy="630434"/>
          </a:xfrm>
          <a:prstGeom prst="rect">
            <a:avLst/>
          </a:prstGeom>
          <a:solidFill>
            <a:schemeClr val="accent1">
              <a:lumMod val="25000"/>
              <a:lumOff val="75000"/>
            </a:schemeClr>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Upcoming Problem: Multifactor Verification for </a:t>
            </a:r>
            <a:r>
              <a:rPr lang="en-US" sz="2400" b="1" dirty="0" smtClean="0"/>
              <a:t>Applications</a:t>
            </a:r>
            <a:endParaRPr lang="en-US" sz="2400" b="1" dirty="0"/>
          </a:p>
        </p:txBody>
      </p:sp>
      <p:sp>
        <p:nvSpPr>
          <p:cNvPr id="11" name="Text Placeholder 2"/>
          <p:cNvSpPr txBox="1">
            <a:spLocks/>
          </p:cNvSpPr>
          <p:nvPr/>
        </p:nvSpPr>
        <p:spPr>
          <a:xfrm>
            <a:off x="340278" y="1176127"/>
            <a:ext cx="9463769" cy="68486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2000" b="1" dirty="0" smtClean="0"/>
          </a:p>
          <a:p>
            <a:pPr marL="0" indent="0">
              <a:buFont typeface="Wingdings" panose="05000000000000000000" pitchFamily="2" charset="2"/>
              <a:buNone/>
            </a:pPr>
            <a:r>
              <a:rPr lang="en-US" sz="2600" b="1" dirty="0" smtClean="0"/>
              <a:t>What YOU can do:</a:t>
            </a:r>
          </a:p>
          <a:p>
            <a:pPr marL="0" indent="0">
              <a:buFont typeface="Wingdings" panose="05000000000000000000" pitchFamily="2" charset="2"/>
              <a:buNone/>
            </a:pPr>
            <a:endParaRPr lang="en-US" dirty="0"/>
          </a:p>
        </p:txBody>
      </p:sp>
      <p:graphicFrame>
        <p:nvGraphicFramePr>
          <p:cNvPr id="12" name="Diagram 11"/>
          <p:cNvGraphicFramePr/>
          <p:nvPr>
            <p:extLst>
              <p:ext uri="{D42A27DB-BD31-4B8C-83A1-F6EECF244321}">
                <p14:modId xmlns:p14="http://schemas.microsoft.com/office/powerpoint/2010/main" val="1494027846"/>
              </p:ext>
            </p:extLst>
          </p:nvPr>
        </p:nvGraphicFramePr>
        <p:xfrm>
          <a:off x="688526" y="1806561"/>
          <a:ext cx="10834914" cy="38757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91289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3"/>
          </p:nvPr>
        </p:nvSpPr>
        <p:spPr>
          <a:xfrm>
            <a:off x="375280" y="224711"/>
            <a:ext cx="11423263" cy="796754"/>
          </a:xfrm>
        </p:spPr>
        <p:txBody>
          <a:bodyPr>
            <a:normAutofit lnSpcReduction="10000"/>
          </a:bodyPr>
          <a:lstStyle/>
          <a:p>
            <a:pPr marL="0" indent="0">
              <a:buNone/>
            </a:pPr>
            <a:r>
              <a:rPr lang="en-US" b="1" dirty="0" smtClean="0"/>
              <a:t>Based on your experience, what administrative burdens do you think imaginary people would have navigating this process?</a:t>
            </a:r>
            <a:endParaRPr lang="en-US" b="1" dirty="0"/>
          </a:p>
        </p:txBody>
      </p:sp>
      <p:pic>
        <p:nvPicPr>
          <p:cNvPr id="6" name="Picture 5"/>
          <p:cNvPicPr>
            <a:picLocks noChangeAspect="1"/>
          </p:cNvPicPr>
          <p:nvPr/>
        </p:nvPicPr>
        <p:blipFill rotWithShape="1">
          <a:blip r:embed="rId3"/>
          <a:srcRect l="17632" r="11037" b="9437"/>
          <a:stretch/>
        </p:blipFill>
        <p:spPr>
          <a:xfrm>
            <a:off x="8398043" y="955177"/>
            <a:ext cx="1015518" cy="1558670"/>
          </a:xfrm>
          <a:prstGeom prst="rect">
            <a:avLst/>
          </a:prstGeom>
        </p:spPr>
      </p:pic>
      <p:sp>
        <p:nvSpPr>
          <p:cNvPr id="9" name="Rectangle 8"/>
          <p:cNvSpPr/>
          <p:nvPr/>
        </p:nvSpPr>
        <p:spPr>
          <a:xfrm>
            <a:off x="9580130" y="1169736"/>
            <a:ext cx="2384982" cy="129876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Eligible for:</a:t>
            </a:r>
          </a:p>
          <a:p>
            <a:endParaRPr lang="en-US" b="1" dirty="0">
              <a:solidFill>
                <a:srgbClr val="000000"/>
              </a:solidFill>
            </a:endParaRPr>
          </a:p>
          <a:p>
            <a:pPr marL="285750" indent="-285750">
              <a:buFont typeface="Arial" panose="020B0604020202020204" pitchFamily="34" charset="0"/>
              <a:buChar char="•"/>
            </a:pPr>
            <a:r>
              <a:rPr lang="en-US" b="1" dirty="0">
                <a:solidFill>
                  <a:srgbClr val="000000"/>
                </a:solidFill>
              </a:rPr>
              <a:t>$291/</a:t>
            </a:r>
            <a:r>
              <a:rPr lang="en-US" b="1" dirty="0" err="1">
                <a:solidFill>
                  <a:srgbClr val="000000"/>
                </a:solidFill>
              </a:rPr>
              <a:t>mo</a:t>
            </a:r>
            <a:r>
              <a:rPr lang="en-US" b="1" dirty="0">
                <a:solidFill>
                  <a:srgbClr val="000000"/>
                </a:solidFill>
              </a:rPr>
              <a:t> in SNAP</a:t>
            </a:r>
          </a:p>
          <a:p>
            <a:pPr marL="285750" indent="-285750">
              <a:buFont typeface="Arial" panose="020B0604020202020204" pitchFamily="34" charset="0"/>
              <a:buChar char="•"/>
            </a:pPr>
            <a:r>
              <a:rPr lang="en-US" b="1" dirty="0">
                <a:solidFill>
                  <a:srgbClr val="000000"/>
                </a:solidFill>
              </a:rPr>
              <a:t>Medicaid </a:t>
            </a:r>
          </a:p>
        </p:txBody>
      </p:sp>
      <p:sp>
        <p:nvSpPr>
          <p:cNvPr id="10" name="Text Placeholder 2"/>
          <p:cNvSpPr txBox="1">
            <a:spLocks/>
          </p:cNvSpPr>
          <p:nvPr/>
        </p:nvSpPr>
        <p:spPr>
          <a:xfrm>
            <a:off x="6641431" y="2564360"/>
            <a:ext cx="5323681" cy="3182450"/>
          </a:xfrm>
          <a:prstGeom prst="rect">
            <a:avLst/>
          </a:prstGeom>
          <a:solidFill>
            <a:schemeClr val="accent2">
              <a:alpha val="3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b="1" dirty="0" smtClean="0"/>
              <a:t>Joe</a:t>
            </a:r>
          </a:p>
          <a:p>
            <a:r>
              <a:rPr lang="en-US" sz="1900" dirty="0" smtClean="0"/>
              <a:t>Recently lost job and was evicted from apartment</a:t>
            </a:r>
          </a:p>
          <a:p>
            <a:r>
              <a:rPr lang="en-US" sz="1900" dirty="0" smtClean="0"/>
              <a:t>Now homeless – stays in an encampment in Chicago</a:t>
            </a:r>
          </a:p>
          <a:p>
            <a:r>
              <a:rPr lang="en-US" sz="1900" dirty="0" smtClean="0"/>
              <a:t>Backpack recently stolen – had his phone and ID</a:t>
            </a:r>
          </a:p>
          <a:p>
            <a:r>
              <a:rPr lang="en-US" sz="1900" dirty="0" smtClean="0"/>
              <a:t>No regular place for mail</a:t>
            </a:r>
          </a:p>
          <a:p>
            <a:r>
              <a:rPr lang="en-US" sz="1900" dirty="0" smtClean="0"/>
              <a:t>Has never had IDHS benefits before</a:t>
            </a:r>
          </a:p>
          <a:p>
            <a:r>
              <a:rPr lang="en-US" sz="1900" dirty="0" smtClean="0"/>
              <a:t>Speaks only Spanish</a:t>
            </a:r>
          </a:p>
        </p:txBody>
      </p:sp>
      <p:pic>
        <p:nvPicPr>
          <p:cNvPr id="16" name="Picture 15"/>
          <p:cNvPicPr>
            <a:picLocks noChangeAspect="1"/>
          </p:cNvPicPr>
          <p:nvPr/>
        </p:nvPicPr>
        <p:blipFill>
          <a:blip r:embed="rId4"/>
          <a:stretch>
            <a:fillRect/>
          </a:stretch>
        </p:blipFill>
        <p:spPr>
          <a:xfrm>
            <a:off x="2808936" y="2921024"/>
            <a:ext cx="3832495" cy="2469123"/>
          </a:xfrm>
          <a:prstGeom prst="rect">
            <a:avLst/>
          </a:prstGeom>
        </p:spPr>
      </p:pic>
      <p:pic>
        <p:nvPicPr>
          <p:cNvPr id="3" name="Picture 2"/>
          <p:cNvPicPr>
            <a:picLocks noChangeAspect="1"/>
          </p:cNvPicPr>
          <p:nvPr/>
        </p:nvPicPr>
        <p:blipFill rotWithShape="1">
          <a:blip r:embed="rId5"/>
          <a:srcRect r="6334"/>
          <a:stretch/>
        </p:blipFill>
        <p:spPr>
          <a:xfrm>
            <a:off x="0" y="972268"/>
            <a:ext cx="2962051" cy="4643927"/>
          </a:xfrm>
          <a:prstGeom prst="rect">
            <a:avLst/>
          </a:prstGeom>
        </p:spPr>
      </p:pic>
    </p:spTree>
    <p:extLst>
      <p:ext uri="{BB962C8B-B14F-4D97-AF65-F5344CB8AC3E}">
        <p14:creationId xmlns:p14="http://schemas.microsoft.com/office/powerpoint/2010/main" val="1261974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60345"/>
          <a:stretch/>
        </p:blipFill>
        <p:spPr>
          <a:xfrm>
            <a:off x="130629" y="46909"/>
            <a:ext cx="1752600" cy="2823952"/>
          </a:xfrm>
          <a:prstGeom prst="rect">
            <a:avLst/>
          </a:prstGeom>
        </p:spPr>
      </p:pic>
      <p:sp>
        <p:nvSpPr>
          <p:cNvPr id="5" name="Text Placeholder 2"/>
          <p:cNvSpPr txBox="1">
            <a:spLocks/>
          </p:cNvSpPr>
          <p:nvPr/>
        </p:nvSpPr>
        <p:spPr>
          <a:xfrm>
            <a:off x="1883229" y="283967"/>
            <a:ext cx="9319978" cy="554234"/>
          </a:xfrm>
          <a:prstGeom prst="rect">
            <a:avLst/>
          </a:prstGeom>
          <a:solidFill>
            <a:schemeClr val="accent2"/>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Clients </a:t>
            </a:r>
            <a:r>
              <a:rPr lang="en-US" sz="2400" b="1" dirty="0"/>
              <a:t>miss their interview and Cash/SNAP benefits are denied.</a:t>
            </a:r>
          </a:p>
        </p:txBody>
      </p:sp>
      <p:sp>
        <p:nvSpPr>
          <p:cNvPr id="6" name="TextBox 5"/>
          <p:cNvSpPr txBox="1"/>
          <p:nvPr/>
        </p:nvSpPr>
        <p:spPr>
          <a:xfrm>
            <a:off x="2181955" y="1075259"/>
            <a:ext cx="9731828" cy="923330"/>
          </a:xfrm>
          <a:prstGeom prst="rect">
            <a:avLst/>
          </a:prstGeom>
          <a:noFill/>
          <a:ln>
            <a:solidFill>
              <a:schemeClr val="tx1"/>
            </a:solidFill>
          </a:ln>
        </p:spPr>
        <p:txBody>
          <a:bodyPr wrap="square" rtlCol="0">
            <a:spAutoFit/>
          </a:bodyPr>
          <a:lstStyle/>
          <a:p>
            <a:r>
              <a:rPr lang="en-US" dirty="0" smtClean="0"/>
              <a:t>“</a:t>
            </a:r>
            <a:r>
              <a:rPr lang="en-US" dirty="0"/>
              <a:t>The interview allows states to understand a household’s circumstances more fully, to screen for special and/or complex circumstances that might not be captured via the application, and to explain the household’s rights and </a:t>
            </a:r>
            <a:r>
              <a:rPr lang="en-US" dirty="0" smtClean="0"/>
              <a:t>responsibilities.” 			FNS </a:t>
            </a:r>
            <a:r>
              <a:rPr lang="en-US" dirty="0"/>
              <a:t>Memo </a:t>
            </a:r>
            <a:r>
              <a:rPr lang="en-US" dirty="0" smtClean="0"/>
              <a:t>3/26/24</a:t>
            </a:r>
            <a:endParaRPr lang="en-US" dirty="0"/>
          </a:p>
        </p:txBody>
      </p:sp>
      <p:pic>
        <p:nvPicPr>
          <p:cNvPr id="3" name="Picture 2"/>
          <p:cNvPicPr>
            <a:picLocks noChangeAspect="1"/>
          </p:cNvPicPr>
          <p:nvPr/>
        </p:nvPicPr>
        <p:blipFill>
          <a:blip r:embed="rId4"/>
          <a:stretch>
            <a:fillRect/>
          </a:stretch>
        </p:blipFill>
        <p:spPr>
          <a:xfrm>
            <a:off x="2181955" y="2352605"/>
            <a:ext cx="2305372" cy="3858163"/>
          </a:xfrm>
          <a:prstGeom prst="rect">
            <a:avLst/>
          </a:prstGeom>
        </p:spPr>
      </p:pic>
      <p:graphicFrame>
        <p:nvGraphicFramePr>
          <p:cNvPr id="8" name="Diagram 7"/>
          <p:cNvGraphicFramePr/>
          <p:nvPr>
            <p:extLst>
              <p:ext uri="{D42A27DB-BD31-4B8C-83A1-F6EECF244321}">
                <p14:modId xmlns:p14="http://schemas.microsoft.com/office/powerpoint/2010/main" val="1360970170"/>
              </p:ext>
            </p:extLst>
          </p:nvPr>
        </p:nvGraphicFramePr>
        <p:xfrm>
          <a:off x="4786053" y="2235647"/>
          <a:ext cx="6417154" cy="34327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733513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60345" b="62582"/>
          <a:stretch/>
        </p:blipFill>
        <p:spPr>
          <a:xfrm>
            <a:off x="130629" y="46909"/>
            <a:ext cx="1752600" cy="1056677"/>
          </a:xfrm>
          <a:prstGeom prst="rect">
            <a:avLst/>
          </a:prstGeom>
        </p:spPr>
      </p:pic>
      <p:sp>
        <p:nvSpPr>
          <p:cNvPr id="5" name="Text Placeholder 2"/>
          <p:cNvSpPr txBox="1">
            <a:spLocks/>
          </p:cNvSpPr>
          <p:nvPr/>
        </p:nvSpPr>
        <p:spPr>
          <a:xfrm>
            <a:off x="1883229" y="283967"/>
            <a:ext cx="9319978" cy="554234"/>
          </a:xfrm>
          <a:prstGeom prst="rect">
            <a:avLst/>
          </a:prstGeom>
          <a:solidFill>
            <a:schemeClr val="accent2"/>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Clients </a:t>
            </a:r>
            <a:r>
              <a:rPr lang="en-US" sz="2400" b="1" dirty="0"/>
              <a:t>miss their interview and Cash/SNAP benefits are denied.</a:t>
            </a:r>
          </a:p>
        </p:txBody>
      </p:sp>
      <p:sp>
        <p:nvSpPr>
          <p:cNvPr id="7" name="Text Placeholder 2"/>
          <p:cNvSpPr>
            <a:spLocks noGrp="1"/>
          </p:cNvSpPr>
          <p:nvPr>
            <p:ph type="body" sz="quarter" idx="13"/>
          </p:nvPr>
        </p:nvSpPr>
        <p:spPr>
          <a:xfrm>
            <a:off x="270884" y="1580095"/>
            <a:ext cx="1986538" cy="557049"/>
          </a:xfrm>
          <a:noFill/>
        </p:spPr>
        <p:txBody>
          <a:bodyPr>
            <a:normAutofit/>
          </a:bodyPr>
          <a:lstStyle/>
          <a:p>
            <a:pPr marL="0" indent="0">
              <a:buNone/>
            </a:pPr>
            <a:r>
              <a:rPr lang="en-US" sz="1800" b="1" smtClean="0"/>
              <a:t>What               Does</a:t>
            </a:r>
            <a:r>
              <a:rPr lang="en-US" sz="1800" b="1" dirty="0" smtClean="0"/>
              <a:t>:</a:t>
            </a:r>
          </a:p>
        </p:txBody>
      </p:sp>
      <p:graphicFrame>
        <p:nvGraphicFramePr>
          <p:cNvPr id="2" name="Diagram 1"/>
          <p:cNvGraphicFramePr/>
          <p:nvPr>
            <p:extLst>
              <p:ext uri="{D42A27DB-BD31-4B8C-83A1-F6EECF244321}">
                <p14:modId xmlns:p14="http://schemas.microsoft.com/office/powerpoint/2010/main" val="1221995633"/>
              </p:ext>
            </p:extLst>
          </p:nvPr>
        </p:nvGraphicFramePr>
        <p:xfrm>
          <a:off x="2342481" y="1103586"/>
          <a:ext cx="9108783" cy="45302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p:cNvPicPr>
            <a:picLocks noChangeAspect="1"/>
          </p:cNvPicPr>
          <p:nvPr/>
        </p:nvPicPr>
        <p:blipFill>
          <a:blip r:embed="rId9"/>
          <a:stretch>
            <a:fillRect/>
          </a:stretch>
        </p:blipFill>
        <p:spPr>
          <a:xfrm>
            <a:off x="901627" y="1230301"/>
            <a:ext cx="576196" cy="1032527"/>
          </a:xfrm>
          <a:prstGeom prst="rect">
            <a:avLst/>
          </a:prstGeom>
        </p:spPr>
      </p:pic>
    </p:spTree>
    <p:extLst>
      <p:ext uri="{BB962C8B-B14F-4D97-AF65-F5344CB8AC3E}">
        <p14:creationId xmlns:p14="http://schemas.microsoft.com/office/powerpoint/2010/main" val="1984399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60345" b="62582"/>
          <a:stretch/>
        </p:blipFill>
        <p:spPr>
          <a:xfrm>
            <a:off x="130629" y="46909"/>
            <a:ext cx="1752600" cy="1056677"/>
          </a:xfrm>
          <a:prstGeom prst="rect">
            <a:avLst/>
          </a:prstGeom>
        </p:spPr>
      </p:pic>
      <p:sp>
        <p:nvSpPr>
          <p:cNvPr id="5" name="Text Placeholder 2"/>
          <p:cNvSpPr txBox="1">
            <a:spLocks/>
          </p:cNvSpPr>
          <p:nvPr/>
        </p:nvSpPr>
        <p:spPr>
          <a:xfrm>
            <a:off x="1883229" y="283967"/>
            <a:ext cx="9319978" cy="554234"/>
          </a:xfrm>
          <a:prstGeom prst="rect">
            <a:avLst/>
          </a:prstGeom>
          <a:solidFill>
            <a:schemeClr val="accent2"/>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Clients </a:t>
            </a:r>
            <a:r>
              <a:rPr lang="en-US" sz="2400" b="1" dirty="0"/>
              <a:t>miss their interview and Cash/SNAP benefits are denied.</a:t>
            </a:r>
          </a:p>
        </p:txBody>
      </p:sp>
      <p:sp>
        <p:nvSpPr>
          <p:cNvPr id="9" name="Text Placeholder 2"/>
          <p:cNvSpPr txBox="1">
            <a:spLocks/>
          </p:cNvSpPr>
          <p:nvPr/>
        </p:nvSpPr>
        <p:spPr>
          <a:xfrm>
            <a:off x="329646" y="1121699"/>
            <a:ext cx="9463769" cy="68486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2000" b="1" dirty="0" smtClean="0"/>
          </a:p>
          <a:p>
            <a:pPr marL="0" indent="0">
              <a:buFont typeface="Wingdings" panose="05000000000000000000" pitchFamily="2" charset="2"/>
              <a:buNone/>
            </a:pPr>
            <a:r>
              <a:rPr lang="en-US" sz="2600" b="1" dirty="0" smtClean="0"/>
              <a:t>What YOU can do:</a:t>
            </a:r>
          </a:p>
          <a:p>
            <a:pPr marL="0" indent="0">
              <a:buFont typeface="Wingdings" panose="05000000000000000000" pitchFamily="2" charset="2"/>
              <a:buNone/>
            </a:pPr>
            <a:endParaRPr lang="en-US" dirty="0"/>
          </a:p>
        </p:txBody>
      </p:sp>
      <p:graphicFrame>
        <p:nvGraphicFramePr>
          <p:cNvPr id="10" name="Diagram 9"/>
          <p:cNvGraphicFramePr/>
          <p:nvPr>
            <p:extLst>
              <p:ext uri="{D42A27DB-BD31-4B8C-83A1-F6EECF244321}">
                <p14:modId xmlns:p14="http://schemas.microsoft.com/office/powerpoint/2010/main" val="993549731"/>
              </p:ext>
            </p:extLst>
          </p:nvPr>
        </p:nvGraphicFramePr>
        <p:xfrm>
          <a:off x="688526" y="1806561"/>
          <a:ext cx="10834914" cy="31907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953764" y="4650806"/>
            <a:ext cx="11029129"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b="1" dirty="0"/>
              <a:t>Potential Systemic </a:t>
            </a:r>
            <a:r>
              <a:rPr lang="en-US" b="1" dirty="0" smtClean="0"/>
              <a:t>Solutions: </a:t>
            </a:r>
            <a:r>
              <a:rPr lang="en-US" dirty="0" smtClean="0"/>
              <a:t>Adopt of policy permitting on-demand interviews for all SNAP applicants</a:t>
            </a:r>
          </a:p>
          <a:p>
            <a:pPr marL="742950" lvl="1" indent="-285750">
              <a:buFont typeface="Wingdings" panose="05000000000000000000" pitchFamily="2" charset="2"/>
              <a:buChar char="§"/>
            </a:pPr>
            <a:r>
              <a:rPr lang="en-US" dirty="0" smtClean="0"/>
              <a:t>At least 14 states – including Florida, Texas, and Kentucky – have adopted policies that allow applicants to complete their interview by phone at their convenience</a:t>
            </a:r>
          </a:p>
        </p:txBody>
      </p:sp>
    </p:spTree>
    <p:extLst>
      <p:ext uri="{BB962C8B-B14F-4D97-AF65-F5344CB8AC3E}">
        <p14:creationId xmlns:p14="http://schemas.microsoft.com/office/powerpoint/2010/main" val="379182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64024" y="382137"/>
            <a:ext cx="5928814" cy="5172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Have you applied for, obtained, or used state medical, cash, or food assistance benefits before (for yourself or an immediate family member)?</a:t>
            </a:r>
            <a:endParaRPr lang="en-US" sz="2800" dirty="0"/>
          </a:p>
        </p:txBody>
      </p:sp>
      <p:sp>
        <p:nvSpPr>
          <p:cNvPr id="7" name="Oval 6"/>
          <p:cNvSpPr/>
          <p:nvPr/>
        </p:nvSpPr>
        <p:spPr>
          <a:xfrm>
            <a:off x="5704194" y="461861"/>
            <a:ext cx="5855459" cy="501305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Have you ever helped a </a:t>
            </a:r>
            <a:r>
              <a:rPr lang="en-US" sz="2800" dirty="0">
                <a:solidFill>
                  <a:schemeClr val="tx1"/>
                </a:solidFill>
              </a:rPr>
              <a:t>client or someone else apply for, obtain, or use IDHS benefits before?</a:t>
            </a:r>
          </a:p>
        </p:txBody>
      </p:sp>
    </p:spTree>
    <p:extLst>
      <p:ext uri="{BB962C8B-B14F-4D97-AF65-F5344CB8AC3E}">
        <p14:creationId xmlns:p14="http://schemas.microsoft.com/office/powerpoint/2010/main" val="317818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2771943" y="2949290"/>
            <a:ext cx="3821361" cy="2609299"/>
          </a:xfrm>
          <a:prstGeom prst="rect">
            <a:avLst/>
          </a:prstGeom>
        </p:spPr>
      </p:pic>
      <p:pic>
        <p:nvPicPr>
          <p:cNvPr id="7" name="Picture 6"/>
          <p:cNvPicPr>
            <a:picLocks noChangeAspect="1"/>
          </p:cNvPicPr>
          <p:nvPr/>
        </p:nvPicPr>
        <p:blipFill rotWithShape="1">
          <a:blip r:embed="rId4"/>
          <a:srcRect l="7368" b="15660"/>
          <a:stretch/>
        </p:blipFill>
        <p:spPr>
          <a:xfrm>
            <a:off x="8812207" y="1231510"/>
            <a:ext cx="1335505" cy="1509724"/>
          </a:xfrm>
          <a:prstGeom prst="rect">
            <a:avLst/>
          </a:prstGeom>
        </p:spPr>
      </p:pic>
      <p:sp>
        <p:nvSpPr>
          <p:cNvPr id="10" name="Text Placeholder 2"/>
          <p:cNvSpPr txBox="1">
            <a:spLocks/>
          </p:cNvSpPr>
          <p:nvPr/>
        </p:nvSpPr>
        <p:spPr>
          <a:xfrm>
            <a:off x="403279" y="225309"/>
            <a:ext cx="11228740" cy="21102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b="1" dirty="0" smtClean="0"/>
              <a:t>Based on your experience, what administrative burdens do you think imaginary people would have navigating this process?</a:t>
            </a:r>
            <a:endParaRPr lang="en-US" b="1" dirty="0"/>
          </a:p>
        </p:txBody>
      </p:sp>
      <p:sp>
        <p:nvSpPr>
          <p:cNvPr id="11" name="Text Placeholder 2"/>
          <p:cNvSpPr>
            <a:spLocks noGrp="1"/>
          </p:cNvSpPr>
          <p:nvPr>
            <p:ph type="body" sz="quarter" idx="13"/>
          </p:nvPr>
        </p:nvSpPr>
        <p:spPr>
          <a:xfrm>
            <a:off x="6701589" y="2820326"/>
            <a:ext cx="5342022" cy="2867225"/>
          </a:xfrm>
          <a:solidFill>
            <a:schemeClr val="accent2">
              <a:alpha val="30000"/>
            </a:schemeClr>
          </a:solidFill>
          <a:ln>
            <a:solidFill>
              <a:srgbClr val="001E61"/>
            </a:solidFill>
          </a:ln>
        </p:spPr>
        <p:txBody>
          <a:bodyPr>
            <a:noAutofit/>
          </a:bodyPr>
          <a:lstStyle/>
          <a:p>
            <a:pPr marL="0" indent="0" algn="ctr">
              <a:buNone/>
            </a:pPr>
            <a:r>
              <a:rPr lang="en-US" sz="2400" b="1" dirty="0" smtClean="0"/>
              <a:t>Samantha</a:t>
            </a:r>
          </a:p>
          <a:p>
            <a:r>
              <a:rPr lang="en-US" sz="2400" dirty="0" smtClean="0"/>
              <a:t>Mom of 9 month old</a:t>
            </a:r>
          </a:p>
          <a:p>
            <a:r>
              <a:rPr lang="en-US" sz="2400" dirty="0" smtClean="0"/>
              <a:t>Recently escaped physically violent relationship with baby’s father</a:t>
            </a:r>
          </a:p>
          <a:p>
            <a:r>
              <a:rPr lang="en-US" sz="2400" dirty="0" smtClean="0"/>
              <a:t>Residing in rapid rehousing unit</a:t>
            </a:r>
          </a:p>
          <a:p>
            <a:r>
              <a:rPr lang="en-US" sz="2400" dirty="0" smtClean="0"/>
              <a:t>Receives about $600/month cash cleaning houses</a:t>
            </a:r>
            <a:endParaRPr lang="en-US" sz="2400" dirty="0"/>
          </a:p>
        </p:txBody>
      </p:sp>
      <p:sp>
        <p:nvSpPr>
          <p:cNvPr id="12" name="Rectangle 11"/>
          <p:cNvSpPr/>
          <p:nvPr/>
        </p:nvSpPr>
        <p:spPr>
          <a:xfrm>
            <a:off x="10289379" y="1188126"/>
            <a:ext cx="1342640" cy="145428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rPr>
              <a:t>Eligible for:</a:t>
            </a:r>
          </a:p>
          <a:p>
            <a:pPr marL="285750" indent="-285750">
              <a:buFont typeface="Arial" panose="020B0604020202020204" pitchFamily="34" charset="0"/>
              <a:buChar char="•"/>
            </a:pPr>
            <a:endParaRPr lang="en-US" sz="1600" b="1" dirty="0">
              <a:solidFill>
                <a:srgbClr val="000000"/>
              </a:solidFill>
            </a:endParaRPr>
          </a:p>
          <a:p>
            <a:pPr marL="285750" indent="-285750">
              <a:buFont typeface="Arial" panose="020B0604020202020204" pitchFamily="34" charset="0"/>
              <a:buChar char="•"/>
            </a:pPr>
            <a:r>
              <a:rPr lang="en-US" sz="1600" b="1" dirty="0">
                <a:solidFill>
                  <a:srgbClr val="000000"/>
                </a:solidFill>
              </a:rPr>
              <a:t>TANF</a:t>
            </a:r>
          </a:p>
          <a:p>
            <a:pPr marL="285750" indent="-285750">
              <a:buFont typeface="Arial" panose="020B0604020202020204" pitchFamily="34" charset="0"/>
              <a:buChar char="•"/>
            </a:pPr>
            <a:r>
              <a:rPr lang="en-US" sz="1600" b="1" dirty="0">
                <a:solidFill>
                  <a:srgbClr val="000000"/>
                </a:solidFill>
              </a:rPr>
              <a:t>SNAP</a:t>
            </a:r>
          </a:p>
          <a:p>
            <a:pPr marL="285750" indent="-285750">
              <a:buFont typeface="Arial" panose="020B0604020202020204" pitchFamily="34" charset="0"/>
              <a:buChar char="•"/>
            </a:pPr>
            <a:r>
              <a:rPr lang="en-US" sz="1600" b="1" dirty="0">
                <a:solidFill>
                  <a:srgbClr val="000000"/>
                </a:solidFill>
              </a:rPr>
              <a:t>Medicaid</a:t>
            </a:r>
          </a:p>
        </p:txBody>
      </p:sp>
      <p:pic>
        <p:nvPicPr>
          <p:cNvPr id="3" name="Picture 2"/>
          <p:cNvPicPr>
            <a:picLocks noChangeAspect="1"/>
          </p:cNvPicPr>
          <p:nvPr/>
        </p:nvPicPr>
        <p:blipFill>
          <a:blip r:embed="rId5"/>
          <a:stretch>
            <a:fillRect/>
          </a:stretch>
        </p:blipFill>
        <p:spPr>
          <a:xfrm>
            <a:off x="119946" y="1281232"/>
            <a:ext cx="2784345" cy="4385641"/>
          </a:xfrm>
          <a:prstGeom prst="rect">
            <a:avLst/>
          </a:prstGeom>
        </p:spPr>
      </p:pic>
    </p:spTree>
    <p:extLst>
      <p:ext uri="{BB962C8B-B14F-4D97-AF65-F5344CB8AC3E}">
        <p14:creationId xmlns:p14="http://schemas.microsoft.com/office/powerpoint/2010/main" val="3949660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59632"/>
          <a:stretch/>
        </p:blipFill>
        <p:spPr>
          <a:xfrm>
            <a:off x="115321" y="234579"/>
            <a:ext cx="2542819" cy="3954649"/>
          </a:xfrm>
          <a:prstGeom prst="rect">
            <a:avLst/>
          </a:prstGeom>
        </p:spPr>
      </p:pic>
      <p:sp>
        <p:nvSpPr>
          <p:cNvPr id="8" name="Text Placeholder 2"/>
          <p:cNvSpPr txBox="1">
            <a:spLocks/>
          </p:cNvSpPr>
          <p:nvPr/>
        </p:nvSpPr>
        <p:spPr>
          <a:xfrm>
            <a:off x="2658140" y="646739"/>
            <a:ext cx="9319978" cy="630434"/>
          </a:xfrm>
          <a:prstGeom prst="rect">
            <a:avLst/>
          </a:prstGeom>
          <a:solidFill>
            <a:schemeClr val="accent1">
              <a:lumMod val="25000"/>
              <a:lumOff val="75000"/>
            </a:schemeClr>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Clients do not timely submit verifications and benefits are denied.</a:t>
            </a:r>
          </a:p>
        </p:txBody>
      </p:sp>
      <p:pic>
        <p:nvPicPr>
          <p:cNvPr id="4" name="Picture 3"/>
          <p:cNvPicPr>
            <a:picLocks noChangeAspect="1"/>
          </p:cNvPicPr>
          <p:nvPr/>
        </p:nvPicPr>
        <p:blipFill rotWithShape="1">
          <a:blip r:embed="rId4"/>
          <a:srcRect l="2563" t="45281" r="3191" b="5509"/>
          <a:stretch/>
        </p:blipFill>
        <p:spPr>
          <a:xfrm>
            <a:off x="3455992" y="1479884"/>
            <a:ext cx="7724274" cy="4001252"/>
          </a:xfrm>
          <a:prstGeom prst="rect">
            <a:avLst/>
          </a:prstGeom>
          <a:ln>
            <a:solidFill>
              <a:schemeClr val="tx1"/>
            </a:solidFill>
          </a:ln>
        </p:spPr>
      </p:pic>
    </p:spTree>
    <p:extLst>
      <p:ext uri="{BB962C8B-B14F-4D97-AF65-F5344CB8AC3E}">
        <p14:creationId xmlns:p14="http://schemas.microsoft.com/office/powerpoint/2010/main" val="39810562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59632" b="63720"/>
          <a:stretch/>
        </p:blipFill>
        <p:spPr>
          <a:xfrm>
            <a:off x="115321" y="96350"/>
            <a:ext cx="2542819" cy="1434733"/>
          </a:xfrm>
          <a:prstGeom prst="rect">
            <a:avLst/>
          </a:prstGeom>
        </p:spPr>
      </p:pic>
      <p:sp>
        <p:nvSpPr>
          <p:cNvPr id="8" name="Text Placeholder 2"/>
          <p:cNvSpPr txBox="1">
            <a:spLocks/>
          </p:cNvSpPr>
          <p:nvPr/>
        </p:nvSpPr>
        <p:spPr>
          <a:xfrm>
            <a:off x="2658140" y="508510"/>
            <a:ext cx="9319978" cy="630434"/>
          </a:xfrm>
          <a:prstGeom prst="rect">
            <a:avLst/>
          </a:prstGeom>
          <a:solidFill>
            <a:schemeClr val="accent1">
              <a:lumMod val="25000"/>
              <a:lumOff val="75000"/>
            </a:schemeClr>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Clients do not timely submit verifications and benefits are denied.</a:t>
            </a:r>
          </a:p>
        </p:txBody>
      </p:sp>
      <p:sp>
        <p:nvSpPr>
          <p:cNvPr id="4" name="Text Placeholder 2"/>
          <p:cNvSpPr>
            <a:spLocks noGrp="1"/>
          </p:cNvSpPr>
          <p:nvPr>
            <p:ph type="body" sz="quarter" idx="13"/>
          </p:nvPr>
        </p:nvSpPr>
        <p:spPr>
          <a:xfrm>
            <a:off x="299428" y="3217509"/>
            <a:ext cx="1986538" cy="557049"/>
          </a:xfrm>
        </p:spPr>
        <p:txBody>
          <a:bodyPr>
            <a:normAutofit/>
          </a:bodyPr>
          <a:lstStyle/>
          <a:p>
            <a:pPr marL="0" indent="0">
              <a:buNone/>
            </a:pPr>
            <a:r>
              <a:rPr lang="en-US" sz="1800" b="1" dirty="0" smtClean="0"/>
              <a:t>What               Does:</a:t>
            </a:r>
          </a:p>
        </p:txBody>
      </p:sp>
      <p:pic>
        <p:nvPicPr>
          <p:cNvPr id="5" name="Picture 4"/>
          <p:cNvPicPr>
            <a:picLocks noChangeAspect="1"/>
          </p:cNvPicPr>
          <p:nvPr/>
        </p:nvPicPr>
        <p:blipFill>
          <a:blip r:embed="rId4"/>
          <a:stretch>
            <a:fillRect/>
          </a:stretch>
        </p:blipFill>
        <p:spPr>
          <a:xfrm>
            <a:off x="930171" y="2867715"/>
            <a:ext cx="576196" cy="1032527"/>
          </a:xfrm>
          <a:prstGeom prst="rect">
            <a:avLst/>
          </a:prstGeom>
        </p:spPr>
      </p:pic>
      <p:graphicFrame>
        <p:nvGraphicFramePr>
          <p:cNvPr id="6" name="Diagram 5"/>
          <p:cNvGraphicFramePr/>
          <p:nvPr>
            <p:extLst>
              <p:ext uri="{D42A27DB-BD31-4B8C-83A1-F6EECF244321}">
                <p14:modId xmlns:p14="http://schemas.microsoft.com/office/powerpoint/2010/main" val="2934581437"/>
              </p:ext>
            </p:extLst>
          </p:nvPr>
        </p:nvGraphicFramePr>
        <p:xfrm>
          <a:off x="2470072" y="1531083"/>
          <a:ext cx="9508046" cy="41328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625759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59632" b="63720"/>
          <a:stretch/>
        </p:blipFill>
        <p:spPr>
          <a:xfrm>
            <a:off x="115321" y="96350"/>
            <a:ext cx="2542819" cy="1434733"/>
          </a:xfrm>
          <a:prstGeom prst="rect">
            <a:avLst/>
          </a:prstGeom>
        </p:spPr>
      </p:pic>
      <p:sp>
        <p:nvSpPr>
          <p:cNvPr id="8" name="Text Placeholder 2"/>
          <p:cNvSpPr txBox="1">
            <a:spLocks/>
          </p:cNvSpPr>
          <p:nvPr/>
        </p:nvSpPr>
        <p:spPr>
          <a:xfrm>
            <a:off x="2658140" y="508510"/>
            <a:ext cx="9319978" cy="630434"/>
          </a:xfrm>
          <a:prstGeom prst="rect">
            <a:avLst/>
          </a:prstGeom>
          <a:solidFill>
            <a:schemeClr val="accent1">
              <a:lumMod val="25000"/>
              <a:lumOff val="75000"/>
            </a:schemeClr>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Clients do not timely submit verifications and benefits are denied.</a:t>
            </a:r>
          </a:p>
        </p:txBody>
      </p:sp>
      <p:sp>
        <p:nvSpPr>
          <p:cNvPr id="4" name="Text Placeholder 2"/>
          <p:cNvSpPr>
            <a:spLocks noGrp="1"/>
          </p:cNvSpPr>
          <p:nvPr>
            <p:ph type="body" sz="quarter" idx="13"/>
          </p:nvPr>
        </p:nvSpPr>
        <p:spPr>
          <a:xfrm>
            <a:off x="299428" y="3217509"/>
            <a:ext cx="1986538" cy="557049"/>
          </a:xfrm>
        </p:spPr>
        <p:txBody>
          <a:bodyPr>
            <a:normAutofit/>
          </a:bodyPr>
          <a:lstStyle/>
          <a:p>
            <a:pPr marL="0" indent="0">
              <a:buNone/>
            </a:pPr>
            <a:r>
              <a:rPr lang="en-US" sz="1800" b="1" dirty="0" smtClean="0"/>
              <a:t>What               Does:</a:t>
            </a:r>
          </a:p>
        </p:txBody>
      </p:sp>
      <p:pic>
        <p:nvPicPr>
          <p:cNvPr id="5" name="Picture 4"/>
          <p:cNvPicPr>
            <a:picLocks noChangeAspect="1"/>
          </p:cNvPicPr>
          <p:nvPr/>
        </p:nvPicPr>
        <p:blipFill>
          <a:blip r:embed="rId4"/>
          <a:stretch>
            <a:fillRect/>
          </a:stretch>
        </p:blipFill>
        <p:spPr>
          <a:xfrm>
            <a:off x="930171" y="2867715"/>
            <a:ext cx="576196" cy="1032527"/>
          </a:xfrm>
          <a:prstGeom prst="rect">
            <a:avLst/>
          </a:prstGeom>
        </p:spPr>
      </p:pic>
      <p:graphicFrame>
        <p:nvGraphicFramePr>
          <p:cNvPr id="6" name="Diagram 5"/>
          <p:cNvGraphicFramePr/>
          <p:nvPr>
            <p:extLst>
              <p:ext uri="{D42A27DB-BD31-4B8C-83A1-F6EECF244321}">
                <p14:modId xmlns:p14="http://schemas.microsoft.com/office/powerpoint/2010/main" val="1233098610"/>
              </p:ext>
            </p:extLst>
          </p:nvPr>
        </p:nvGraphicFramePr>
        <p:xfrm>
          <a:off x="2470072" y="1509823"/>
          <a:ext cx="9508046" cy="41274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6968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59632" b="63720"/>
          <a:stretch/>
        </p:blipFill>
        <p:spPr>
          <a:xfrm>
            <a:off x="115321" y="96350"/>
            <a:ext cx="2542819" cy="1434733"/>
          </a:xfrm>
          <a:prstGeom prst="rect">
            <a:avLst/>
          </a:prstGeom>
        </p:spPr>
      </p:pic>
      <p:sp>
        <p:nvSpPr>
          <p:cNvPr id="6" name="Text Placeholder 2"/>
          <p:cNvSpPr txBox="1">
            <a:spLocks/>
          </p:cNvSpPr>
          <p:nvPr/>
        </p:nvSpPr>
        <p:spPr>
          <a:xfrm>
            <a:off x="2658140" y="508510"/>
            <a:ext cx="9319978" cy="630434"/>
          </a:xfrm>
          <a:prstGeom prst="rect">
            <a:avLst/>
          </a:prstGeom>
          <a:solidFill>
            <a:schemeClr val="accent1">
              <a:lumMod val="25000"/>
              <a:lumOff val="75000"/>
            </a:schemeClr>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Clients do not timely submit verifications and benefits are denied.</a:t>
            </a:r>
          </a:p>
        </p:txBody>
      </p:sp>
      <p:sp>
        <p:nvSpPr>
          <p:cNvPr id="7" name="Text Placeholder 2"/>
          <p:cNvSpPr txBox="1">
            <a:spLocks/>
          </p:cNvSpPr>
          <p:nvPr/>
        </p:nvSpPr>
        <p:spPr>
          <a:xfrm>
            <a:off x="766311" y="1229031"/>
            <a:ext cx="9463769" cy="68486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2000" b="1" dirty="0" smtClean="0"/>
          </a:p>
          <a:p>
            <a:pPr marL="0" indent="0">
              <a:buFont typeface="Wingdings" panose="05000000000000000000" pitchFamily="2" charset="2"/>
              <a:buNone/>
            </a:pPr>
            <a:r>
              <a:rPr lang="en-US" sz="2600" b="1" dirty="0" smtClean="0"/>
              <a:t>What YOU can do:</a:t>
            </a:r>
          </a:p>
          <a:p>
            <a:pPr marL="0" indent="0">
              <a:buFont typeface="Wingdings" panose="05000000000000000000" pitchFamily="2" charset="2"/>
              <a:buNone/>
            </a:pPr>
            <a:endParaRPr lang="en-US" dirty="0"/>
          </a:p>
        </p:txBody>
      </p:sp>
      <p:graphicFrame>
        <p:nvGraphicFramePr>
          <p:cNvPr id="8" name="Diagram 7"/>
          <p:cNvGraphicFramePr/>
          <p:nvPr>
            <p:extLst>
              <p:ext uri="{D42A27DB-BD31-4B8C-83A1-F6EECF244321}">
                <p14:modId xmlns:p14="http://schemas.microsoft.com/office/powerpoint/2010/main" val="3124987074"/>
              </p:ext>
            </p:extLst>
          </p:nvPr>
        </p:nvGraphicFramePr>
        <p:xfrm>
          <a:off x="645996" y="1893535"/>
          <a:ext cx="10834914" cy="3878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66932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3"/>
          </p:nvPr>
        </p:nvSpPr>
        <p:spPr>
          <a:xfrm>
            <a:off x="375280" y="224710"/>
            <a:ext cx="11423263" cy="2110229"/>
          </a:xfrm>
        </p:spPr>
        <p:txBody>
          <a:bodyPr/>
          <a:lstStyle/>
          <a:p>
            <a:pPr marL="0" indent="0">
              <a:buNone/>
            </a:pPr>
            <a:r>
              <a:rPr lang="en-US" b="1" dirty="0" smtClean="0"/>
              <a:t>Based on your experience, what administrative burdens do you think imaginary people would have navigating this process?</a:t>
            </a:r>
            <a:endParaRPr lang="en-US" b="1" dirty="0"/>
          </a:p>
        </p:txBody>
      </p:sp>
      <p:pic>
        <p:nvPicPr>
          <p:cNvPr id="8" name="Picture 7"/>
          <p:cNvPicPr>
            <a:picLocks noChangeAspect="1"/>
          </p:cNvPicPr>
          <p:nvPr/>
        </p:nvPicPr>
        <p:blipFill rotWithShape="1">
          <a:blip r:embed="rId3"/>
          <a:srcRect l="16030" r="13440" b="8774"/>
          <a:stretch/>
        </p:blipFill>
        <p:spPr>
          <a:xfrm>
            <a:off x="8513921" y="964534"/>
            <a:ext cx="1058779" cy="1655567"/>
          </a:xfrm>
          <a:prstGeom prst="rect">
            <a:avLst/>
          </a:prstGeom>
        </p:spPr>
      </p:pic>
      <p:sp>
        <p:nvSpPr>
          <p:cNvPr id="9" name="Rectangle 8"/>
          <p:cNvSpPr/>
          <p:nvPr/>
        </p:nvSpPr>
        <p:spPr>
          <a:xfrm>
            <a:off x="9673389" y="1155033"/>
            <a:ext cx="2225843" cy="127478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00"/>
                </a:solidFill>
              </a:rPr>
              <a:t>Eligible for:</a:t>
            </a:r>
          </a:p>
          <a:p>
            <a:endParaRPr lang="en-US" b="1" dirty="0">
              <a:solidFill>
                <a:srgbClr val="000000"/>
              </a:solidFill>
            </a:endParaRPr>
          </a:p>
          <a:p>
            <a:pPr marL="285750" indent="-285750">
              <a:buFont typeface="Arial" panose="020B0604020202020204" pitchFamily="34" charset="0"/>
              <a:buChar char="•"/>
            </a:pPr>
            <a:r>
              <a:rPr lang="en-US" b="1" dirty="0">
                <a:solidFill>
                  <a:srgbClr val="000000"/>
                </a:solidFill>
              </a:rPr>
              <a:t>$291/</a:t>
            </a:r>
            <a:r>
              <a:rPr lang="en-US" b="1" dirty="0" err="1">
                <a:solidFill>
                  <a:srgbClr val="000000"/>
                </a:solidFill>
              </a:rPr>
              <a:t>mo</a:t>
            </a:r>
            <a:r>
              <a:rPr lang="en-US" b="1" dirty="0">
                <a:solidFill>
                  <a:srgbClr val="000000"/>
                </a:solidFill>
              </a:rPr>
              <a:t> in SNAP</a:t>
            </a:r>
          </a:p>
          <a:p>
            <a:pPr marL="285750" indent="-285750">
              <a:buFont typeface="Arial" panose="020B0604020202020204" pitchFamily="34" charset="0"/>
              <a:buChar char="•"/>
            </a:pPr>
            <a:r>
              <a:rPr lang="en-US" b="1" dirty="0">
                <a:solidFill>
                  <a:srgbClr val="000000"/>
                </a:solidFill>
              </a:rPr>
              <a:t>Medicaid </a:t>
            </a:r>
          </a:p>
        </p:txBody>
      </p:sp>
      <p:sp>
        <p:nvSpPr>
          <p:cNvPr id="14" name="Text Placeholder 2"/>
          <p:cNvSpPr txBox="1">
            <a:spLocks/>
          </p:cNvSpPr>
          <p:nvPr/>
        </p:nvSpPr>
        <p:spPr>
          <a:xfrm>
            <a:off x="6521116" y="2630760"/>
            <a:ext cx="5498432" cy="3132366"/>
          </a:xfrm>
          <a:prstGeom prst="rect">
            <a:avLst/>
          </a:prstGeom>
          <a:solidFill>
            <a:schemeClr val="accent2">
              <a:alpha val="3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Recently lost job and was evicted from apartment</a:t>
            </a:r>
          </a:p>
          <a:p>
            <a:r>
              <a:rPr lang="en-US" sz="2000" dirty="0" smtClean="0"/>
              <a:t>Now homeless – stays in an encampment in Chicago</a:t>
            </a:r>
          </a:p>
          <a:p>
            <a:r>
              <a:rPr lang="en-US" sz="2000" dirty="0" smtClean="0"/>
              <a:t>Backpack recently stolen – had his phone and ID</a:t>
            </a:r>
          </a:p>
          <a:p>
            <a:r>
              <a:rPr lang="en-US" sz="2000" dirty="0" smtClean="0"/>
              <a:t>No regular place for mail</a:t>
            </a:r>
          </a:p>
          <a:p>
            <a:r>
              <a:rPr lang="en-US" sz="2000" dirty="0" smtClean="0"/>
              <a:t>Has never had IDHS benefits before</a:t>
            </a:r>
          </a:p>
          <a:p>
            <a:r>
              <a:rPr lang="en-US" sz="2000" dirty="0" smtClean="0"/>
              <a:t>Speaks only Spanish</a:t>
            </a:r>
          </a:p>
        </p:txBody>
      </p:sp>
      <p:pic>
        <p:nvPicPr>
          <p:cNvPr id="15" name="Picture 14"/>
          <p:cNvPicPr>
            <a:picLocks noChangeAspect="1"/>
          </p:cNvPicPr>
          <p:nvPr/>
        </p:nvPicPr>
        <p:blipFill>
          <a:blip r:embed="rId4"/>
          <a:stretch>
            <a:fillRect/>
          </a:stretch>
        </p:blipFill>
        <p:spPr>
          <a:xfrm>
            <a:off x="2652525" y="3017320"/>
            <a:ext cx="3784370" cy="2584041"/>
          </a:xfrm>
          <a:prstGeom prst="rect">
            <a:avLst/>
          </a:prstGeom>
        </p:spPr>
      </p:pic>
      <p:pic>
        <p:nvPicPr>
          <p:cNvPr id="3" name="Picture 2"/>
          <p:cNvPicPr>
            <a:picLocks noChangeAspect="1"/>
          </p:cNvPicPr>
          <p:nvPr/>
        </p:nvPicPr>
        <p:blipFill rotWithShape="1">
          <a:blip r:embed="rId5"/>
          <a:srcRect l="8212"/>
          <a:stretch/>
        </p:blipFill>
        <p:spPr>
          <a:xfrm>
            <a:off x="97404" y="991380"/>
            <a:ext cx="2743199" cy="4609981"/>
          </a:xfrm>
          <a:prstGeom prst="rect">
            <a:avLst/>
          </a:prstGeom>
        </p:spPr>
      </p:pic>
    </p:spTree>
    <p:extLst>
      <p:ext uri="{BB962C8B-B14F-4D97-AF65-F5344CB8AC3E}">
        <p14:creationId xmlns:p14="http://schemas.microsoft.com/office/powerpoint/2010/main" val="7945704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60756" b="3534"/>
          <a:stretch/>
        </p:blipFill>
        <p:spPr>
          <a:xfrm>
            <a:off x="249259" y="112836"/>
            <a:ext cx="2467438" cy="3942330"/>
          </a:xfrm>
          <a:prstGeom prst="rect">
            <a:avLst/>
          </a:prstGeom>
        </p:spPr>
      </p:pic>
      <p:sp>
        <p:nvSpPr>
          <p:cNvPr id="5" name="Text Placeholder 2"/>
          <p:cNvSpPr txBox="1">
            <a:spLocks/>
          </p:cNvSpPr>
          <p:nvPr/>
        </p:nvSpPr>
        <p:spPr>
          <a:xfrm>
            <a:off x="2716697" y="442993"/>
            <a:ext cx="9319978" cy="776206"/>
          </a:xfrm>
          <a:prstGeom prst="rect">
            <a:avLst/>
          </a:prstGeom>
          <a:solidFill>
            <a:schemeClr val="accent2"/>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Clients doesn’t understand what benefits are approved, for who, or for what dates.</a:t>
            </a:r>
            <a:endParaRPr lang="en-US" sz="2400" b="1" dirty="0"/>
          </a:p>
        </p:txBody>
      </p:sp>
      <p:pic>
        <p:nvPicPr>
          <p:cNvPr id="6" name="Picture 5"/>
          <p:cNvPicPr>
            <a:picLocks noChangeAspect="1"/>
          </p:cNvPicPr>
          <p:nvPr/>
        </p:nvPicPr>
        <p:blipFill>
          <a:blip r:embed="rId4"/>
          <a:stretch>
            <a:fillRect/>
          </a:stretch>
        </p:blipFill>
        <p:spPr>
          <a:xfrm>
            <a:off x="3415348" y="1774046"/>
            <a:ext cx="7922675" cy="3445566"/>
          </a:xfrm>
          <a:prstGeom prst="rect">
            <a:avLst/>
          </a:prstGeom>
          <a:ln>
            <a:solidFill>
              <a:schemeClr val="tx1"/>
            </a:solidFill>
          </a:ln>
        </p:spPr>
      </p:pic>
    </p:spTree>
    <p:extLst>
      <p:ext uri="{BB962C8B-B14F-4D97-AF65-F5344CB8AC3E}">
        <p14:creationId xmlns:p14="http://schemas.microsoft.com/office/powerpoint/2010/main" val="3153538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60756" b="3534"/>
          <a:stretch/>
        </p:blipFill>
        <p:spPr>
          <a:xfrm>
            <a:off x="249259" y="112836"/>
            <a:ext cx="2467438" cy="3942330"/>
          </a:xfrm>
          <a:prstGeom prst="rect">
            <a:avLst/>
          </a:prstGeom>
        </p:spPr>
      </p:pic>
      <p:sp>
        <p:nvSpPr>
          <p:cNvPr id="6" name="Text Placeholder 2"/>
          <p:cNvSpPr txBox="1">
            <a:spLocks/>
          </p:cNvSpPr>
          <p:nvPr/>
        </p:nvSpPr>
        <p:spPr>
          <a:xfrm>
            <a:off x="2716697" y="442993"/>
            <a:ext cx="9319978" cy="776206"/>
          </a:xfrm>
          <a:prstGeom prst="rect">
            <a:avLst/>
          </a:prstGeom>
          <a:solidFill>
            <a:schemeClr val="accent2"/>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Clients doesn’t understand what benefits are approved, for who, or for what dates.</a:t>
            </a:r>
            <a:endParaRPr lang="en-US" sz="2400" b="1" dirty="0"/>
          </a:p>
        </p:txBody>
      </p:sp>
      <p:graphicFrame>
        <p:nvGraphicFramePr>
          <p:cNvPr id="7" name="Diagram 6"/>
          <p:cNvGraphicFramePr/>
          <p:nvPr>
            <p:extLst>
              <p:ext uri="{D42A27DB-BD31-4B8C-83A1-F6EECF244321}">
                <p14:modId xmlns:p14="http://schemas.microsoft.com/office/powerpoint/2010/main" val="65670363"/>
              </p:ext>
            </p:extLst>
          </p:nvPr>
        </p:nvGraphicFramePr>
        <p:xfrm>
          <a:off x="2873155" y="1549356"/>
          <a:ext cx="9007061" cy="4082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47287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 r="60756" b="64497"/>
          <a:stretch/>
        </p:blipFill>
        <p:spPr>
          <a:xfrm>
            <a:off x="249259" y="112836"/>
            <a:ext cx="2467438" cy="1450921"/>
          </a:xfrm>
          <a:prstGeom prst="rect">
            <a:avLst/>
          </a:prstGeom>
        </p:spPr>
      </p:pic>
      <p:sp>
        <p:nvSpPr>
          <p:cNvPr id="6" name="Text Placeholder 2"/>
          <p:cNvSpPr txBox="1">
            <a:spLocks/>
          </p:cNvSpPr>
          <p:nvPr/>
        </p:nvSpPr>
        <p:spPr>
          <a:xfrm>
            <a:off x="2716697" y="442993"/>
            <a:ext cx="9319978" cy="776206"/>
          </a:xfrm>
          <a:prstGeom prst="rect">
            <a:avLst/>
          </a:prstGeom>
          <a:solidFill>
            <a:schemeClr val="accent2"/>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Clients doesn’t understand what benefits are approved, for who, or for what dates.</a:t>
            </a:r>
            <a:endParaRPr lang="en-US" sz="2400" b="1" dirty="0"/>
          </a:p>
        </p:txBody>
      </p:sp>
      <p:sp>
        <p:nvSpPr>
          <p:cNvPr id="8" name="Text Placeholder 2"/>
          <p:cNvSpPr txBox="1">
            <a:spLocks/>
          </p:cNvSpPr>
          <p:nvPr/>
        </p:nvSpPr>
        <p:spPr>
          <a:xfrm>
            <a:off x="382654" y="1333734"/>
            <a:ext cx="9463769" cy="68486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2000" b="1" dirty="0" smtClean="0"/>
          </a:p>
          <a:p>
            <a:pPr marL="0" indent="0">
              <a:buFont typeface="Wingdings" panose="05000000000000000000" pitchFamily="2" charset="2"/>
              <a:buNone/>
            </a:pPr>
            <a:r>
              <a:rPr lang="en-US" sz="2600" b="1" dirty="0" smtClean="0"/>
              <a:t>What YOU can do:</a:t>
            </a:r>
          </a:p>
          <a:p>
            <a:pPr marL="0" indent="0">
              <a:buFont typeface="Wingdings" panose="05000000000000000000" pitchFamily="2" charset="2"/>
              <a:buNone/>
            </a:pPr>
            <a:endParaRPr lang="en-US" dirty="0"/>
          </a:p>
        </p:txBody>
      </p:sp>
      <p:grpSp>
        <p:nvGrpSpPr>
          <p:cNvPr id="2" name="Group 1"/>
          <p:cNvGrpSpPr/>
          <p:nvPr/>
        </p:nvGrpSpPr>
        <p:grpSpPr>
          <a:xfrm>
            <a:off x="382654" y="2133131"/>
            <a:ext cx="11295089" cy="3533743"/>
            <a:chOff x="741586" y="2027317"/>
            <a:chExt cx="10834808" cy="3533743"/>
          </a:xfrm>
        </p:grpSpPr>
        <p:sp>
          <p:nvSpPr>
            <p:cNvPr id="3" name="Freeform 2"/>
            <p:cNvSpPr/>
            <p:nvPr/>
          </p:nvSpPr>
          <p:spPr>
            <a:xfrm>
              <a:off x="741586" y="2027317"/>
              <a:ext cx="5062994" cy="581362"/>
            </a:xfrm>
            <a:custGeom>
              <a:avLst/>
              <a:gdLst>
                <a:gd name="connsiteX0" fmla="*/ 0 w 5062994"/>
                <a:gd name="connsiteY0" fmla="*/ 0 h 581362"/>
                <a:gd name="connsiteX1" fmla="*/ 5062994 w 5062994"/>
                <a:gd name="connsiteY1" fmla="*/ 0 h 581362"/>
                <a:gd name="connsiteX2" fmla="*/ 5062994 w 5062994"/>
                <a:gd name="connsiteY2" fmla="*/ 581362 h 581362"/>
                <a:gd name="connsiteX3" fmla="*/ 0 w 5062994"/>
                <a:gd name="connsiteY3" fmla="*/ 581362 h 581362"/>
                <a:gd name="connsiteX4" fmla="*/ 0 w 5062994"/>
                <a:gd name="connsiteY4" fmla="*/ 0 h 581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994" h="581362">
                  <a:moveTo>
                    <a:pt x="0" y="0"/>
                  </a:moveTo>
                  <a:lnTo>
                    <a:pt x="5062994" y="0"/>
                  </a:lnTo>
                  <a:lnTo>
                    <a:pt x="5062994" y="581362"/>
                  </a:lnTo>
                  <a:lnTo>
                    <a:pt x="0" y="58136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2000" b="1" kern="1200" dirty="0" smtClean="0"/>
                <a:t>Educate Your Client</a:t>
              </a:r>
              <a:endParaRPr lang="en-US" sz="2000" b="1" kern="1200" dirty="0"/>
            </a:p>
          </p:txBody>
        </p:sp>
        <p:sp>
          <p:nvSpPr>
            <p:cNvPr id="4" name="Freeform 3"/>
            <p:cNvSpPr/>
            <p:nvPr/>
          </p:nvSpPr>
          <p:spPr>
            <a:xfrm>
              <a:off x="741586" y="2608680"/>
              <a:ext cx="5062994" cy="2661152"/>
            </a:xfrm>
            <a:custGeom>
              <a:avLst/>
              <a:gdLst>
                <a:gd name="connsiteX0" fmla="*/ 0 w 5062994"/>
                <a:gd name="connsiteY0" fmla="*/ 0 h 2882250"/>
                <a:gd name="connsiteX1" fmla="*/ 5062994 w 5062994"/>
                <a:gd name="connsiteY1" fmla="*/ 0 h 2882250"/>
                <a:gd name="connsiteX2" fmla="*/ 5062994 w 5062994"/>
                <a:gd name="connsiteY2" fmla="*/ 2882250 h 2882250"/>
                <a:gd name="connsiteX3" fmla="*/ 0 w 5062994"/>
                <a:gd name="connsiteY3" fmla="*/ 2882250 h 2882250"/>
                <a:gd name="connsiteX4" fmla="*/ 0 w 5062994"/>
                <a:gd name="connsiteY4" fmla="*/ 0 h 288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994" h="2882250">
                  <a:moveTo>
                    <a:pt x="0" y="0"/>
                  </a:moveTo>
                  <a:lnTo>
                    <a:pt x="5062994" y="0"/>
                  </a:lnTo>
                  <a:lnTo>
                    <a:pt x="5062994" y="2882250"/>
                  </a:lnTo>
                  <a:lnTo>
                    <a:pt x="0" y="28822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algn="l" defTabSz="666750">
                <a:lnSpc>
                  <a:spcPct val="150000"/>
                </a:lnSpc>
                <a:spcBef>
                  <a:spcPct val="0"/>
                </a:spcBef>
                <a:spcAft>
                  <a:spcPct val="15000"/>
                </a:spcAft>
                <a:buChar char="••"/>
              </a:pPr>
              <a:r>
                <a:rPr lang="en-US" sz="2000" kern="1200" dirty="0" smtClean="0"/>
                <a:t>Use Manage My Case to check for Notice of Decision</a:t>
              </a:r>
            </a:p>
            <a:p>
              <a:pPr marL="114300" lvl="1" indent="-114300" algn="l" defTabSz="666750">
                <a:lnSpc>
                  <a:spcPct val="150000"/>
                </a:lnSpc>
                <a:spcBef>
                  <a:spcPct val="0"/>
                </a:spcBef>
                <a:spcAft>
                  <a:spcPct val="15000"/>
                </a:spcAft>
                <a:buChar char="••"/>
              </a:pPr>
              <a:r>
                <a:rPr lang="en-US" sz="2000" kern="1200" dirty="0" smtClean="0"/>
                <a:t>Help client understand the decision and any additional steps they need to take</a:t>
              </a:r>
            </a:p>
            <a:p>
              <a:pPr marL="114300" lvl="1" indent="-114300" algn="l" defTabSz="666750">
                <a:lnSpc>
                  <a:spcPct val="150000"/>
                </a:lnSpc>
                <a:spcBef>
                  <a:spcPct val="0"/>
                </a:spcBef>
                <a:spcAft>
                  <a:spcPct val="15000"/>
                </a:spcAft>
                <a:buChar char="••"/>
              </a:pPr>
              <a:r>
                <a:rPr lang="en-US" sz="2000" kern="1200" dirty="0" smtClean="0"/>
                <a:t>Help client understand appeal rights</a:t>
              </a:r>
            </a:p>
          </p:txBody>
        </p:sp>
        <p:sp>
          <p:nvSpPr>
            <p:cNvPr id="7" name="Freeform 6"/>
            <p:cNvSpPr/>
            <p:nvPr/>
          </p:nvSpPr>
          <p:spPr>
            <a:xfrm>
              <a:off x="6193267" y="2027317"/>
              <a:ext cx="5383127" cy="581362"/>
            </a:xfrm>
            <a:custGeom>
              <a:avLst/>
              <a:gdLst>
                <a:gd name="connsiteX0" fmla="*/ 0 w 5062994"/>
                <a:gd name="connsiteY0" fmla="*/ 0 h 581362"/>
                <a:gd name="connsiteX1" fmla="*/ 5062994 w 5062994"/>
                <a:gd name="connsiteY1" fmla="*/ 0 h 581362"/>
                <a:gd name="connsiteX2" fmla="*/ 5062994 w 5062994"/>
                <a:gd name="connsiteY2" fmla="*/ 581362 h 581362"/>
                <a:gd name="connsiteX3" fmla="*/ 0 w 5062994"/>
                <a:gd name="connsiteY3" fmla="*/ 581362 h 581362"/>
                <a:gd name="connsiteX4" fmla="*/ 0 w 5062994"/>
                <a:gd name="connsiteY4" fmla="*/ 0 h 581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994" h="581362">
                  <a:moveTo>
                    <a:pt x="0" y="0"/>
                  </a:moveTo>
                  <a:lnTo>
                    <a:pt x="5062994" y="0"/>
                  </a:lnTo>
                  <a:lnTo>
                    <a:pt x="5062994" y="581362"/>
                  </a:lnTo>
                  <a:lnTo>
                    <a:pt x="0" y="581362"/>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2000" kern="1200" dirty="0" smtClean="0"/>
                <a:t>Determine how much SNAP or TANF we think the client is eligible for:</a:t>
              </a:r>
              <a:endParaRPr lang="en-US" sz="2000" b="1" kern="1200" dirty="0" smtClean="0"/>
            </a:p>
          </p:txBody>
        </p:sp>
        <p:sp>
          <p:nvSpPr>
            <p:cNvPr id="10" name="Freeform 9"/>
            <p:cNvSpPr/>
            <p:nvPr/>
          </p:nvSpPr>
          <p:spPr>
            <a:xfrm>
              <a:off x="6193267" y="2608680"/>
              <a:ext cx="5383127" cy="2952380"/>
            </a:xfrm>
            <a:custGeom>
              <a:avLst/>
              <a:gdLst>
                <a:gd name="connsiteX0" fmla="*/ 0 w 5062994"/>
                <a:gd name="connsiteY0" fmla="*/ 0 h 2882250"/>
                <a:gd name="connsiteX1" fmla="*/ 5062994 w 5062994"/>
                <a:gd name="connsiteY1" fmla="*/ 0 h 2882250"/>
                <a:gd name="connsiteX2" fmla="*/ 5062994 w 5062994"/>
                <a:gd name="connsiteY2" fmla="*/ 2882250 h 2882250"/>
                <a:gd name="connsiteX3" fmla="*/ 0 w 5062994"/>
                <a:gd name="connsiteY3" fmla="*/ 2882250 h 2882250"/>
                <a:gd name="connsiteX4" fmla="*/ 0 w 5062994"/>
                <a:gd name="connsiteY4" fmla="*/ 0 h 2882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2994" h="2882250">
                  <a:moveTo>
                    <a:pt x="0" y="0"/>
                  </a:moveTo>
                  <a:lnTo>
                    <a:pt x="5062994" y="0"/>
                  </a:lnTo>
                  <a:lnTo>
                    <a:pt x="5062994" y="2882250"/>
                  </a:lnTo>
                  <a:lnTo>
                    <a:pt x="0" y="288225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285750" lvl="1" indent="-285750" algn="l" defTabSz="666750">
                <a:spcBef>
                  <a:spcPct val="0"/>
                </a:spcBef>
                <a:spcAft>
                  <a:spcPct val="15000"/>
                </a:spcAft>
                <a:buFont typeface="Arial" panose="020B0604020202020204" pitchFamily="34" charset="0"/>
                <a:buChar char="•"/>
              </a:pPr>
              <a:r>
                <a:rPr lang="en-US" b="1" kern="1200" dirty="0" smtClean="0"/>
                <a:t>SNAP:</a:t>
              </a:r>
            </a:p>
            <a:p>
              <a:pPr marL="400050" lvl="2" indent="-285750" algn="l" defTabSz="666750">
                <a:spcBef>
                  <a:spcPct val="0"/>
                </a:spcBef>
                <a:spcAft>
                  <a:spcPct val="15000"/>
                </a:spcAft>
                <a:buFont typeface="Arial" panose="020B0604020202020204" pitchFamily="34" charset="0"/>
                <a:buChar char="•"/>
              </a:pPr>
              <a:r>
                <a:rPr lang="en-US" kern="1200" dirty="0" smtClean="0"/>
                <a:t>IDHS PM 13 – SNAP Budgeting - </a:t>
              </a:r>
              <a:r>
                <a:rPr lang="en-US" sz="1400" kern="1200" dirty="0" smtClean="0">
                  <a:hlinkClick r:id="rId4"/>
                </a:rPr>
                <a:t>https://www.dhs.state.il.us/page.aspx?item=16111</a:t>
              </a:r>
              <a:endParaRPr lang="en-US" sz="1400" kern="1200" dirty="0" smtClean="0"/>
            </a:p>
            <a:p>
              <a:pPr marL="400050" lvl="2" indent="-285750" algn="l" defTabSz="666750">
                <a:spcBef>
                  <a:spcPct val="0"/>
                </a:spcBef>
                <a:spcAft>
                  <a:spcPct val="15000"/>
                </a:spcAft>
                <a:buFont typeface="Arial" panose="020B0604020202020204" pitchFamily="34" charset="0"/>
                <a:buChar char="•"/>
              </a:pPr>
              <a:r>
                <a:rPr lang="en-US" kern="1200" dirty="0" smtClean="0"/>
                <a:t>IDHS SNAP Calculator:</a:t>
              </a:r>
              <a:r>
                <a:rPr lang="en-US" sz="1600" kern="1200" dirty="0" smtClean="0"/>
                <a:t> </a:t>
              </a:r>
              <a:r>
                <a:rPr lang="en-US" sz="1400" kern="1200" dirty="0" smtClean="0">
                  <a:hlinkClick r:id="rId5"/>
                </a:rPr>
                <a:t>https://fscalc.dhs.illinois.gov/FSCalc/</a:t>
              </a:r>
              <a:endParaRPr lang="en-US" sz="1400" kern="1200" dirty="0" smtClean="0"/>
            </a:p>
            <a:p>
              <a:pPr marL="285750" lvl="1" indent="-285750" algn="l" defTabSz="666750">
                <a:spcBef>
                  <a:spcPct val="0"/>
                </a:spcBef>
                <a:spcAft>
                  <a:spcPct val="15000"/>
                </a:spcAft>
                <a:buFont typeface="Arial" panose="020B0604020202020204" pitchFamily="34" charset="0"/>
                <a:buChar char="•"/>
              </a:pPr>
              <a:r>
                <a:rPr lang="en-US" b="1" kern="1200" dirty="0" smtClean="0"/>
                <a:t>Medical Programs:</a:t>
              </a:r>
            </a:p>
            <a:p>
              <a:pPr marL="400050" lvl="2" indent="-285750" algn="l" defTabSz="666750">
                <a:spcBef>
                  <a:spcPct val="0"/>
                </a:spcBef>
                <a:spcAft>
                  <a:spcPct val="15000"/>
                </a:spcAft>
                <a:buFont typeface="Arial" panose="020B0604020202020204" pitchFamily="34" charset="0"/>
                <a:buChar char="•"/>
              </a:pPr>
              <a:r>
                <a:rPr lang="en-US" sz="1400" kern="1200" dirty="0" smtClean="0">
                  <a:hlinkClick r:id="rId6"/>
                </a:rPr>
                <a:t>https://www.dhs.state.il.us/page.aspx?item=21741</a:t>
              </a:r>
              <a:endParaRPr lang="en-US" sz="1400" kern="1200" dirty="0" smtClean="0"/>
            </a:p>
            <a:p>
              <a:pPr marL="285750" lvl="1" indent="-285750" algn="l" defTabSz="666750">
                <a:spcBef>
                  <a:spcPct val="0"/>
                </a:spcBef>
                <a:spcAft>
                  <a:spcPct val="15000"/>
                </a:spcAft>
                <a:buFont typeface="Arial" panose="020B0604020202020204" pitchFamily="34" charset="0"/>
                <a:buChar char="•"/>
              </a:pPr>
              <a:r>
                <a:rPr lang="en-US" b="1" kern="1200" dirty="0" smtClean="0"/>
                <a:t>TANF</a:t>
              </a:r>
              <a:r>
                <a:rPr lang="en-US" sz="1600" b="1" kern="1200" dirty="0" smtClean="0"/>
                <a:t>:</a:t>
              </a:r>
            </a:p>
            <a:p>
              <a:pPr marL="400050" lvl="2" indent="-285750" algn="l" defTabSz="666750">
                <a:spcBef>
                  <a:spcPct val="0"/>
                </a:spcBef>
                <a:spcAft>
                  <a:spcPct val="15000"/>
                </a:spcAft>
                <a:buFont typeface="Arial" panose="020B0604020202020204" pitchFamily="34" charset="0"/>
                <a:buChar char="•"/>
              </a:pPr>
              <a:r>
                <a:rPr lang="en-US" sz="1400" kern="1200" dirty="0" smtClean="0"/>
                <a:t>Budgeting: IDHS PM 10 - </a:t>
              </a:r>
              <a:r>
                <a:rPr lang="en-US" sz="1400" kern="1200" dirty="0" smtClean="0">
                  <a:hlinkClick r:id="rId7"/>
                </a:rPr>
                <a:t>https://www.dhs.state.il.us/page.aspx?item=15814</a:t>
              </a:r>
              <a:endParaRPr lang="en-US" sz="1400" kern="1200" dirty="0" smtClean="0"/>
            </a:p>
            <a:p>
              <a:pPr marL="285750" indent="-285750" defTabSz="666750">
                <a:spcBef>
                  <a:spcPct val="0"/>
                </a:spcBef>
                <a:spcAft>
                  <a:spcPct val="15000"/>
                </a:spcAft>
                <a:buFont typeface="Arial" panose="020B0604020202020204" pitchFamily="34" charset="0"/>
                <a:buChar char="•"/>
              </a:pPr>
              <a:r>
                <a:rPr lang="en-US" kern="1200" dirty="0" smtClean="0"/>
                <a:t>See upcoming SHPA Training</a:t>
              </a:r>
            </a:p>
          </p:txBody>
        </p:sp>
      </p:grpSp>
    </p:spTree>
    <p:extLst>
      <p:ext uri="{BB962C8B-B14F-4D97-AF65-F5344CB8AC3E}">
        <p14:creationId xmlns:p14="http://schemas.microsoft.com/office/powerpoint/2010/main" val="938527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 r="60756" b="64497"/>
          <a:stretch/>
        </p:blipFill>
        <p:spPr>
          <a:xfrm>
            <a:off x="249259" y="112836"/>
            <a:ext cx="2467438" cy="1450921"/>
          </a:xfrm>
          <a:prstGeom prst="rect">
            <a:avLst/>
          </a:prstGeom>
        </p:spPr>
      </p:pic>
      <p:sp>
        <p:nvSpPr>
          <p:cNvPr id="6" name="Text Placeholder 2"/>
          <p:cNvSpPr txBox="1">
            <a:spLocks/>
          </p:cNvSpPr>
          <p:nvPr/>
        </p:nvSpPr>
        <p:spPr>
          <a:xfrm>
            <a:off x="2716697" y="442993"/>
            <a:ext cx="9319978" cy="776206"/>
          </a:xfrm>
          <a:prstGeom prst="rect">
            <a:avLst/>
          </a:prstGeom>
          <a:solidFill>
            <a:schemeClr val="accent2"/>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Clients doesn’t understand what benefits are approved, for who, or for what dates.</a:t>
            </a:r>
            <a:endParaRPr lang="en-US" sz="2400" b="1" dirty="0"/>
          </a:p>
        </p:txBody>
      </p:sp>
      <p:sp>
        <p:nvSpPr>
          <p:cNvPr id="8" name="Text Placeholder 2"/>
          <p:cNvSpPr txBox="1">
            <a:spLocks/>
          </p:cNvSpPr>
          <p:nvPr/>
        </p:nvSpPr>
        <p:spPr>
          <a:xfrm>
            <a:off x="1225074" y="1249095"/>
            <a:ext cx="9463769" cy="68486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2000" b="1" dirty="0" smtClean="0"/>
          </a:p>
          <a:p>
            <a:pPr marL="0" indent="0">
              <a:buFont typeface="Wingdings" panose="05000000000000000000" pitchFamily="2" charset="2"/>
              <a:buNone/>
            </a:pPr>
            <a:r>
              <a:rPr lang="en-US" sz="2600" b="1" dirty="0" smtClean="0"/>
              <a:t>What YOU can do:</a:t>
            </a:r>
          </a:p>
          <a:p>
            <a:pPr marL="0" indent="0">
              <a:buFont typeface="Wingdings" panose="05000000000000000000" pitchFamily="2" charset="2"/>
              <a:buNone/>
            </a:pPr>
            <a:endParaRPr lang="en-US" dirty="0"/>
          </a:p>
        </p:txBody>
      </p:sp>
      <p:graphicFrame>
        <p:nvGraphicFramePr>
          <p:cNvPr id="9" name="Diagram 8"/>
          <p:cNvGraphicFramePr/>
          <p:nvPr>
            <p:extLst>
              <p:ext uri="{D42A27DB-BD31-4B8C-83A1-F6EECF244321}">
                <p14:modId xmlns:p14="http://schemas.microsoft.com/office/powerpoint/2010/main" val="2983229689"/>
              </p:ext>
            </p:extLst>
          </p:nvPr>
        </p:nvGraphicFramePr>
        <p:xfrm>
          <a:off x="372979" y="1948694"/>
          <a:ext cx="11466094" cy="46807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0396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Text Placeholder 2"/>
          <p:cNvSpPr>
            <a:spLocks noGrp="1"/>
          </p:cNvSpPr>
          <p:nvPr>
            <p:ph type="body" sz="quarter" idx="13"/>
          </p:nvPr>
        </p:nvSpPr>
        <p:spPr>
          <a:xfrm>
            <a:off x="835025" y="1536000"/>
            <a:ext cx="10518775" cy="611778"/>
          </a:xfrm>
        </p:spPr>
        <p:txBody>
          <a:bodyPr>
            <a:normAutofit/>
          </a:bodyPr>
          <a:lstStyle/>
          <a:p>
            <a:pPr marL="0" indent="0">
              <a:buNone/>
            </a:pPr>
            <a:r>
              <a:rPr lang="en-US" dirty="0" smtClean="0"/>
              <a:t>We hope that you will leave this session understanding:</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21644504"/>
              </p:ext>
            </p:extLst>
          </p:nvPr>
        </p:nvGraphicFramePr>
        <p:xfrm>
          <a:off x="566881" y="2508726"/>
          <a:ext cx="11079124" cy="2529840"/>
        </p:xfrm>
        <a:graphic>
          <a:graphicData uri="http://schemas.openxmlformats.org/drawingml/2006/table">
            <a:tbl>
              <a:tblPr firstRow="1" bandRow="1">
                <a:tableStyleId>{5C22544A-7EE6-4342-B048-85BDC9FD1C3A}</a:tableStyleId>
              </a:tblPr>
              <a:tblGrid>
                <a:gridCol w="2769781">
                  <a:extLst>
                    <a:ext uri="{9D8B030D-6E8A-4147-A177-3AD203B41FA5}">
                      <a16:colId xmlns:a16="http://schemas.microsoft.com/office/drawing/2014/main" val="113320111"/>
                    </a:ext>
                  </a:extLst>
                </a:gridCol>
                <a:gridCol w="3316801">
                  <a:extLst>
                    <a:ext uri="{9D8B030D-6E8A-4147-A177-3AD203B41FA5}">
                      <a16:colId xmlns:a16="http://schemas.microsoft.com/office/drawing/2014/main" val="2153085880"/>
                    </a:ext>
                  </a:extLst>
                </a:gridCol>
                <a:gridCol w="2346157">
                  <a:extLst>
                    <a:ext uri="{9D8B030D-6E8A-4147-A177-3AD203B41FA5}">
                      <a16:colId xmlns:a16="http://schemas.microsoft.com/office/drawing/2014/main" val="353043710"/>
                    </a:ext>
                  </a:extLst>
                </a:gridCol>
                <a:gridCol w="2646385">
                  <a:extLst>
                    <a:ext uri="{9D8B030D-6E8A-4147-A177-3AD203B41FA5}">
                      <a16:colId xmlns:a16="http://schemas.microsoft.com/office/drawing/2014/main" val="2754867306"/>
                    </a:ext>
                  </a:extLst>
                </a:gridCol>
              </a:tblGrid>
              <a:tr h="2460317">
                <a:tc>
                  <a:txBody>
                    <a:bodyPr/>
                    <a:lstStyle/>
                    <a:p>
                      <a:pPr marL="0" indent="0" algn="l">
                        <a:buFont typeface="Arial" panose="020B0604020202020204" pitchFamily="34" charset="0"/>
                        <a:buNone/>
                      </a:pPr>
                      <a:r>
                        <a:rPr lang="en-US" sz="2000" b="0" dirty="0" smtClean="0">
                          <a:solidFill>
                            <a:srgbClr val="000000"/>
                          </a:solidFill>
                        </a:rPr>
                        <a:t>- What is an administrative burden? </a:t>
                      </a:r>
                    </a:p>
                    <a:p>
                      <a:pPr marL="0" indent="0" algn="l">
                        <a:buFont typeface="Arial" panose="020B0604020202020204" pitchFamily="34" charset="0"/>
                        <a:buNone/>
                      </a:pPr>
                      <a:endParaRPr lang="en-US" sz="2000" b="0" dirty="0" smtClean="0">
                        <a:solidFill>
                          <a:srgbClr val="000000"/>
                        </a:solidFill>
                      </a:endParaRPr>
                    </a:p>
                    <a:p>
                      <a:pPr marL="0" indent="0" algn="l">
                        <a:buFont typeface="Arial" panose="020B0604020202020204" pitchFamily="34" charset="0"/>
                        <a:buNone/>
                      </a:pPr>
                      <a:r>
                        <a:rPr lang="en-US" sz="2000" b="0" dirty="0" smtClean="0">
                          <a:solidFill>
                            <a:srgbClr val="000000"/>
                          </a:solidFill>
                        </a:rPr>
                        <a:t>- What</a:t>
                      </a:r>
                      <a:r>
                        <a:rPr lang="en-US" sz="2000" b="0" baseline="0" dirty="0" smtClean="0">
                          <a:solidFill>
                            <a:srgbClr val="000000"/>
                          </a:solidFill>
                        </a:rPr>
                        <a:t> barriers creates them?</a:t>
                      </a:r>
                      <a:endParaRPr lang="en-US" sz="2000" b="0" dirty="0" smtClean="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dirty="0" smtClean="0">
                          <a:solidFill>
                            <a:srgbClr val="000000"/>
                          </a:solidFill>
                        </a:rPr>
                        <a:t>- What are administrative burdens that frequently keep Illinois residents who are homeless and/or who have severe disabilities from accessing and keeping all of the DHS benefits they qualify for?</a:t>
                      </a:r>
                      <a:endParaRPr lang="en-US" sz="2000" b="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dirty="0" smtClean="0">
                          <a:solidFill>
                            <a:srgbClr val="000000"/>
                          </a:solidFill>
                        </a:rPr>
                        <a:t>- How can you help yourself and/or your clients navigate and overcome the</a:t>
                      </a:r>
                      <a:r>
                        <a:rPr lang="en-US" sz="2000" b="0" baseline="0" dirty="0" smtClean="0">
                          <a:solidFill>
                            <a:srgbClr val="000000"/>
                          </a:solidFill>
                        </a:rPr>
                        <a:t> barriers that create these burdens</a:t>
                      </a:r>
                      <a:r>
                        <a:rPr lang="en-US" sz="2000" b="0" dirty="0" smtClean="0">
                          <a:solidFill>
                            <a:srgbClr val="000000"/>
                          </a:solidFill>
                        </a:rPr>
                        <a:t>?</a:t>
                      </a:r>
                      <a:endParaRPr lang="en-US" sz="2000" b="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0" dirty="0" smtClean="0">
                          <a:solidFill>
                            <a:srgbClr val="000000"/>
                          </a:solidFill>
                        </a:rPr>
                        <a:t>-</a:t>
                      </a:r>
                      <a:r>
                        <a:rPr lang="en-US" sz="2000" b="0" baseline="0" dirty="0" smtClean="0">
                          <a:solidFill>
                            <a:srgbClr val="000000"/>
                          </a:solidFill>
                        </a:rPr>
                        <a:t> </a:t>
                      </a:r>
                      <a:r>
                        <a:rPr lang="en-US" sz="2000" b="0" dirty="0" smtClean="0">
                          <a:solidFill>
                            <a:srgbClr val="000000"/>
                          </a:solidFill>
                        </a:rPr>
                        <a:t>How have Illinois and other states reduced burdens? What else could they 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234208177"/>
                  </a:ext>
                </a:extLst>
              </a:tr>
            </a:tbl>
          </a:graphicData>
        </a:graphic>
      </p:graphicFrame>
    </p:spTree>
    <p:extLst>
      <p:ext uri="{BB962C8B-B14F-4D97-AF65-F5344CB8AC3E}">
        <p14:creationId xmlns:p14="http://schemas.microsoft.com/office/powerpoint/2010/main" val="3606730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3"/>
          </p:nvPr>
        </p:nvSpPr>
        <p:spPr>
          <a:xfrm>
            <a:off x="424946" y="231116"/>
            <a:ext cx="11338686" cy="902976"/>
          </a:xfrm>
        </p:spPr>
        <p:txBody>
          <a:bodyPr>
            <a:normAutofit/>
          </a:bodyPr>
          <a:lstStyle/>
          <a:p>
            <a:pPr marL="0" indent="0">
              <a:buNone/>
            </a:pPr>
            <a:r>
              <a:rPr lang="en-US" b="1" dirty="0" smtClean="0"/>
              <a:t>Based on your experience, what administrative burdens do you think our clients might have navigating this process?</a:t>
            </a:r>
            <a:endParaRPr lang="en-US" b="1" dirty="0"/>
          </a:p>
        </p:txBody>
      </p:sp>
      <p:pic>
        <p:nvPicPr>
          <p:cNvPr id="3" name="Picture 2"/>
          <p:cNvPicPr>
            <a:picLocks noChangeAspect="1"/>
          </p:cNvPicPr>
          <p:nvPr/>
        </p:nvPicPr>
        <p:blipFill>
          <a:blip r:embed="rId3"/>
          <a:stretch>
            <a:fillRect/>
          </a:stretch>
        </p:blipFill>
        <p:spPr>
          <a:xfrm>
            <a:off x="100993" y="1711608"/>
            <a:ext cx="4435192" cy="3337921"/>
          </a:xfrm>
          <a:prstGeom prst="rect">
            <a:avLst/>
          </a:prstGeom>
        </p:spPr>
      </p:pic>
      <p:pic>
        <p:nvPicPr>
          <p:cNvPr id="29" name="Picture 28"/>
          <p:cNvPicPr>
            <a:picLocks noChangeAspect="1"/>
          </p:cNvPicPr>
          <p:nvPr/>
        </p:nvPicPr>
        <p:blipFill rotWithShape="1">
          <a:blip r:embed="rId4"/>
          <a:srcRect l="19365" r="13116" b="11739"/>
          <a:stretch/>
        </p:blipFill>
        <p:spPr>
          <a:xfrm>
            <a:off x="8180576" y="1134092"/>
            <a:ext cx="746236" cy="1580025"/>
          </a:xfrm>
          <a:prstGeom prst="rect">
            <a:avLst/>
          </a:prstGeom>
          <a:ln>
            <a:noFill/>
          </a:ln>
        </p:spPr>
      </p:pic>
      <p:sp>
        <p:nvSpPr>
          <p:cNvPr id="30" name="Text Placeholder 2"/>
          <p:cNvSpPr txBox="1">
            <a:spLocks/>
          </p:cNvSpPr>
          <p:nvPr/>
        </p:nvSpPr>
        <p:spPr>
          <a:xfrm>
            <a:off x="7279106" y="2791326"/>
            <a:ext cx="4811922" cy="2875548"/>
          </a:xfrm>
          <a:prstGeom prst="rect">
            <a:avLst/>
          </a:prstGeom>
          <a:solidFill>
            <a:schemeClr val="accent2">
              <a:alpha val="3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b="1" dirty="0" smtClean="0"/>
              <a:t>Patricia</a:t>
            </a:r>
          </a:p>
          <a:p>
            <a:pPr>
              <a:lnSpc>
                <a:spcPct val="100000"/>
              </a:lnSpc>
              <a:spcBef>
                <a:spcPts val="0"/>
              </a:spcBef>
            </a:pPr>
            <a:r>
              <a:rPr lang="en-US" sz="1600" dirty="0" smtClean="0"/>
              <a:t>75 years old</a:t>
            </a:r>
          </a:p>
          <a:p>
            <a:r>
              <a:rPr lang="en-US" sz="1600" dirty="0" smtClean="0"/>
              <a:t>Only income is $970/mo. in SSA Retirement (minus Medicare copays)</a:t>
            </a:r>
          </a:p>
          <a:p>
            <a:r>
              <a:rPr lang="en-US" sz="1600" dirty="0" smtClean="0"/>
              <a:t>No internet, Doesn’t use a computer</a:t>
            </a:r>
          </a:p>
          <a:p>
            <a:r>
              <a:rPr lang="en-US" sz="1600" dirty="0" smtClean="0"/>
              <a:t>Doctor told her not to drive</a:t>
            </a:r>
          </a:p>
          <a:p>
            <a:r>
              <a:rPr lang="en-US" sz="1600" dirty="0" smtClean="0"/>
              <a:t>Lives in an apartment in rural Washington Co.</a:t>
            </a:r>
          </a:p>
          <a:p>
            <a:r>
              <a:rPr lang="en-US" sz="1600" dirty="0" smtClean="0"/>
              <a:t>Cannot afford rent ($800/mo.) + other expenses</a:t>
            </a:r>
          </a:p>
          <a:p>
            <a:r>
              <a:rPr lang="en-US" sz="1600" dirty="0" smtClean="0"/>
              <a:t>Will soon be evicted</a:t>
            </a:r>
            <a:endParaRPr lang="en-US" sz="1600" dirty="0"/>
          </a:p>
        </p:txBody>
      </p:sp>
      <p:sp>
        <p:nvSpPr>
          <p:cNvPr id="31" name="Rectangle 30"/>
          <p:cNvSpPr/>
          <p:nvPr/>
        </p:nvSpPr>
        <p:spPr>
          <a:xfrm>
            <a:off x="9216189" y="1046747"/>
            <a:ext cx="2549261" cy="168918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000000"/>
                </a:solidFill>
              </a:rPr>
              <a:t>Eligible for:</a:t>
            </a:r>
          </a:p>
          <a:p>
            <a:pPr algn="ctr"/>
            <a:endParaRPr lang="en-US" sz="1600" b="1" dirty="0" smtClean="0">
              <a:solidFill>
                <a:srgbClr val="000000"/>
              </a:solidFill>
            </a:endParaRPr>
          </a:p>
          <a:p>
            <a:pPr marL="285750" indent="-285750">
              <a:buFont typeface="Arial" panose="020B0604020202020204" pitchFamily="34" charset="0"/>
              <a:buChar char="•"/>
            </a:pPr>
            <a:r>
              <a:rPr lang="en-US" sz="1600" b="1" dirty="0" smtClean="0">
                <a:solidFill>
                  <a:srgbClr val="000000"/>
                </a:solidFill>
              </a:rPr>
              <a:t>Medicare Savings Plan</a:t>
            </a:r>
          </a:p>
          <a:p>
            <a:pPr marL="285750" indent="-285750">
              <a:buFont typeface="Arial" panose="020B0604020202020204" pitchFamily="34" charset="0"/>
              <a:buChar char="•"/>
            </a:pPr>
            <a:r>
              <a:rPr lang="en-US" sz="1600" b="1" dirty="0" smtClean="0">
                <a:solidFill>
                  <a:srgbClr val="000000"/>
                </a:solidFill>
              </a:rPr>
              <a:t>Medicaid</a:t>
            </a:r>
          </a:p>
          <a:p>
            <a:pPr marL="285750" indent="-285750">
              <a:buFont typeface="Arial" panose="020B0604020202020204" pitchFamily="34" charset="0"/>
              <a:buChar char="•"/>
            </a:pPr>
            <a:r>
              <a:rPr lang="en-US" sz="1600" b="1" dirty="0" smtClean="0">
                <a:solidFill>
                  <a:srgbClr val="000000"/>
                </a:solidFill>
              </a:rPr>
              <a:t>SNAP</a:t>
            </a:r>
          </a:p>
          <a:p>
            <a:pPr marL="285750" indent="-285750">
              <a:buFont typeface="Arial" panose="020B0604020202020204" pitchFamily="34" charset="0"/>
              <a:buChar char="•"/>
            </a:pPr>
            <a:r>
              <a:rPr lang="en-US" sz="1600" b="1" dirty="0" smtClean="0">
                <a:solidFill>
                  <a:srgbClr val="000000"/>
                </a:solidFill>
              </a:rPr>
              <a:t>AABD Cash (maybe)</a:t>
            </a:r>
            <a:endParaRPr lang="en-US" sz="1600" b="1" dirty="0">
              <a:solidFill>
                <a:srgbClr val="000000"/>
              </a:solidFill>
            </a:endParaRPr>
          </a:p>
        </p:txBody>
      </p:sp>
      <p:pic>
        <p:nvPicPr>
          <p:cNvPr id="7" name="Picture 6"/>
          <p:cNvPicPr>
            <a:picLocks noChangeAspect="1"/>
          </p:cNvPicPr>
          <p:nvPr/>
        </p:nvPicPr>
        <p:blipFill rotWithShape="1">
          <a:blip r:embed="rId5"/>
          <a:srcRect l="4105" t="3729" r="3439" b="7138"/>
          <a:stretch/>
        </p:blipFill>
        <p:spPr>
          <a:xfrm>
            <a:off x="4536185" y="3160572"/>
            <a:ext cx="2631956" cy="1732547"/>
          </a:xfrm>
          <a:prstGeom prst="rect">
            <a:avLst/>
          </a:prstGeom>
        </p:spPr>
      </p:pic>
    </p:spTree>
    <p:extLst>
      <p:ext uri="{BB962C8B-B14F-4D97-AF65-F5344CB8AC3E}">
        <p14:creationId xmlns:p14="http://schemas.microsoft.com/office/powerpoint/2010/main" val="11415791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 r="70377" b="62682"/>
          <a:stretch/>
        </p:blipFill>
        <p:spPr>
          <a:xfrm>
            <a:off x="112355" y="-18576"/>
            <a:ext cx="2379053" cy="1343793"/>
          </a:xfrm>
          <a:prstGeom prst="rect">
            <a:avLst/>
          </a:prstGeom>
        </p:spPr>
      </p:pic>
      <p:sp>
        <p:nvSpPr>
          <p:cNvPr id="5" name="Text Placeholder 2"/>
          <p:cNvSpPr txBox="1">
            <a:spLocks/>
          </p:cNvSpPr>
          <p:nvPr/>
        </p:nvSpPr>
        <p:spPr>
          <a:xfrm>
            <a:off x="2591879" y="338103"/>
            <a:ext cx="9319978" cy="630434"/>
          </a:xfrm>
          <a:prstGeom prst="rect">
            <a:avLst/>
          </a:prstGeom>
          <a:solidFill>
            <a:schemeClr val="accent1">
              <a:lumMod val="25000"/>
              <a:lumOff val="75000"/>
            </a:schemeClr>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Clients do not have capacity to cook or store unprepared foods.</a:t>
            </a:r>
            <a:endParaRPr lang="en-US" sz="2400" b="1" dirty="0"/>
          </a:p>
        </p:txBody>
      </p:sp>
      <p:sp>
        <p:nvSpPr>
          <p:cNvPr id="6" name="Text Placeholder 2"/>
          <p:cNvSpPr>
            <a:spLocks noGrp="1"/>
          </p:cNvSpPr>
          <p:nvPr>
            <p:ph type="body" sz="quarter" idx="13"/>
          </p:nvPr>
        </p:nvSpPr>
        <p:spPr>
          <a:xfrm>
            <a:off x="405444" y="1826031"/>
            <a:ext cx="2337755" cy="557049"/>
          </a:xfrm>
        </p:spPr>
        <p:txBody>
          <a:bodyPr>
            <a:normAutofit/>
          </a:bodyPr>
          <a:lstStyle/>
          <a:p>
            <a:pPr marL="0" indent="0">
              <a:buNone/>
            </a:pPr>
            <a:r>
              <a:rPr lang="en-US" sz="1800" b="1" dirty="0" smtClean="0"/>
              <a:t>What                Does:</a:t>
            </a:r>
          </a:p>
        </p:txBody>
      </p:sp>
      <p:pic>
        <p:nvPicPr>
          <p:cNvPr id="7" name="Picture 6"/>
          <p:cNvPicPr>
            <a:picLocks noChangeAspect="1"/>
          </p:cNvPicPr>
          <p:nvPr/>
        </p:nvPicPr>
        <p:blipFill>
          <a:blip r:embed="rId4"/>
          <a:stretch>
            <a:fillRect/>
          </a:stretch>
        </p:blipFill>
        <p:spPr>
          <a:xfrm>
            <a:off x="1110616" y="1588291"/>
            <a:ext cx="576196" cy="1032527"/>
          </a:xfrm>
          <a:prstGeom prst="rect">
            <a:avLst/>
          </a:prstGeom>
        </p:spPr>
      </p:pic>
      <p:sp>
        <p:nvSpPr>
          <p:cNvPr id="8" name="Rectangle 7"/>
          <p:cNvSpPr/>
          <p:nvPr/>
        </p:nvSpPr>
        <p:spPr>
          <a:xfrm>
            <a:off x="2743200" y="1156122"/>
            <a:ext cx="8693426" cy="906843"/>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People who DHS has identified as homeless, elderly (&gt;60), or disabled (government benefits), can use SNAP to buy prepared foods at participating retailers: https://</a:t>
            </a:r>
            <a:r>
              <a:rPr lang="en-US" dirty="0" smtClean="0">
                <a:solidFill>
                  <a:srgbClr val="000000"/>
                </a:solidFill>
              </a:rPr>
              <a:t>www.dhs.state.il.us/page.aspx?item=146353</a:t>
            </a:r>
            <a:endParaRPr lang="en-US" dirty="0">
              <a:solidFill>
                <a:srgbClr val="000000"/>
              </a:solidFill>
            </a:endParaRPr>
          </a:p>
        </p:txBody>
      </p:sp>
      <p:pic>
        <p:nvPicPr>
          <p:cNvPr id="9" name="Picture 8"/>
          <p:cNvPicPr>
            <a:picLocks noChangeAspect="1"/>
          </p:cNvPicPr>
          <p:nvPr/>
        </p:nvPicPr>
        <p:blipFill>
          <a:blip r:embed="rId5"/>
          <a:stretch>
            <a:fillRect/>
          </a:stretch>
        </p:blipFill>
        <p:spPr>
          <a:xfrm>
            <a:off x="2491408" y="2330964"/>
            <a:ext cx="4062782" cy="3384437"/>
          </a:xfrm>
          <a:prstGeom prst="rect">
            <a:avLst/>
          </a:prstGeom>
          <a:ln>
            <a:solidFill>
              <a:schemeClr val="tx1"/>
            </a:solidFill>
          </a:ln>
        </p:spPr>
      </p:pic>
      <p:sp>
        <p:nvSpPr>
          <p:cNvPr id="10" name="Rectangle 9"/>
          <p:cNvSpPr/>
          <p:nvPr/>
        </p:nvSpPr>
        <p:spPr>
          <a:xfrm>
            <a:off x="6873519" y="2833616"/>
            <a:ext cx="4563107" cy="2173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IL’s SNAP Restaurant Meals is a pilot program. States with more developed programs offer:</a:t>
            </a:r>
          </a:p>
          <a:p>
            <a:pPr algn="ctr"/>
            <a:endParaRPr lang="en-US" dirty="0" smtClean="0"/>
          </a:p>
          <a:p>
            <a:pPr marL="285750" indent="-285750">
              <a:buFont typeface="Arial" panose="020B0604020202020204" pitchFamily="34" charset="0"/>
              <a:buChar char="•"/>
            </a:pPr>
            <a:r>
              <a:rPr lang="en-US" dirty="0" smtClean="0"/>
              <a:t>Much larger network of restaurant providers</a:t>
            </a:r>
          </a:p>
          <a:p>
            <a:pPr marL="285750" indent="-285750">
              <a:buFont typeface="Arial" panose="020B0604020202020204" pitchFamily="34" charset="0"/>
              <a:buChar char="•"/>
            </a:pPr>
            <a:r>
              <a:rPr lang="en-US" dirty="0" smtClean="0"/>
              <a:t>Food trucks</a:t>
            </a:r>
            <a:endParaRPr lang="en-US" dirty="0"/>
          </a:p>
        </p:txBody>
      </p:sp>
    </p:spTree>
    <p:extLst>
      <p:ext uri="{BB962C8B-B14F-4D97-AF65-F5344CB8AC3E}">
        <p14:creationId xmlns:p14="http://schemas.microsoft.com/office/powerpoint/2010/main" val="35439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 r="70377" b="62682"/>
          <a:stretch/>
        </p:blipFill>
        <p:spPr>
          <a:xfrm>
            <a:off x="112355" y="-18576"/>
            <a:ext cx="2379053" cy="1343793"/>
          </a:xfrm>
          <a:prstGeom prst="rect">
            <a:avLst/>
          </a:prstGeom>
        </p:spPr>
      </p:pic>
      <p:sp>
        <p:nvSpPr>
          <p:cNvPr id="5" name="Text Placeholder 2"/>
          <p:cNvSpPr txBox="1">
            <a:spLocks/>
          </p:cNvSpPr>
          <p:nvPr/>
        </p:nvSpPr>
        <p:spPr>
          <a:xfrm>
            <a:off x="2591879" y="338103"/>
            <a:ext cx="9319978" cy="630434"/>
          </a:xfrm>
          <a:prstGeom prst="rect">
            <a:avLst/>
          </a:prstGeom>
          <a:solidFill>
            <a:schemeClr val="accent1">
              <a:lumMod val="25000"/>
              <a:lumOff val="75000"/>
            </a:schemeClr>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Clients do not have capacity to cook or store unprepared foods.</a:t>
            </a:r>
            <a:endParaRPr lang="en-US" sz="2400" b="1" dirty="0"/>
          </a:p>
        </p:txBody>
      </p:sp>
      <p:sp>
        <p:nvSpPr>
          <p:cNvPr id="11" name="Text Placeholder 2"/>
          <p:cNvSpPr txBox="1">
            <a:spLocks/>
          </p:cNvSpPr>
          <p:nvPr/>
        </p:nvSpPr>
        <p:spPr>
          <a:xfrm rot="16200000">
            <a:off x="-4377569" y="-534823"/>
            <a:ext cx="9463769" cy="68486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2000" b="1" dirty="0" smtClean="0"/>
          </a:p>
          <a:p>
            <a:pPr marL="0" indent="0">
              <a:buFont typeface="Wingdings" panose="05000000000000000000" pitchFamily="2" charset="2"/>
              <a:buNone/>
            </a:pPr>
            <a:r>
              <a:rPr lang="en-US" sz="2600" b="1" dirty="0" smtClean="0"/>
              <a:t>What YOU can do:</a:t>
            </a:r>
          </a:p>
          <a:p>
            <a:pPr marL="0" indent="0">
              <a:buFont typeface="Wingdings" panose="05000000000000000000" pitchFamily="2" charset="2"/>
              <a:buNone/>
            </a:pPr>
            <a:endParaRPr lang="en-US" dirty="0"/>
          </a:p>
        </p:txBody>
      </p:sp>
      <p:graphicFrame>
        <p:nvGraphicFramePr>
          <p:cNvPr id="12" name="Diagram 11"/>
          <p:cNvGraphicFramePr/>
          <p:nvPr>
            <p:extLst>
              <p:ext uri="{D42A27DB-BD31-4B8C-83A1-F6EECF244321}">
                <p14:modId xmlns:p14="http://schemas.microsoft.com/office/powerpoint/2010/main" val="173969962"/>
              </p:ext>
            </p:extLst>
          </p:nvPr>
        </p:nvGraphicFramePr>
        <p:xfrm>
          <a:off x="696746" y="1543643"/>
          <a:ext cx="11004923" cy="4064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48981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3"/>
          </p:nvPr>
        </p:nvSpPr>
        <p:spPr>
          <a:xfrm>
            <a:off x="375280" y="224710"/>
            <a:ext cx="11423263" cy="2110229"/>
          </a:xfrm>
        </p:spPr>
        <p:txBody>
          <a:bodyPr/>
          <a:lstStyle/>
          <a:p>
            <a:pPr marL="0" indent="0">
              <a:buNone/>
            </a:pPr>
            <a:r>
              <a:rPr lang="en-US" b="1" dirty="0" smtClean="0"/>
              <a:t>Based on your experience, what administrative burdens do you think imaginary people would have navigating this process?</a:t>
            </a:r>
            <a:endParaRPr lang="en-US" b="1" dirty="0"/>
          </a:p>
        </p:txBody>
      </p:sp>
      <p:pic>
        <p:nvPicPr>
          <p:cNvPr id="24" name="Picture 23"/>
          <p:cNvPicPr>
            <a:picLocks noChangeAspect="1"/>
          </p:cNvPicPr>
          <p:nvPr/>
        </p:nvPicPr>
        <p:blipFill rotWithShape="1">
          <a:blip r:embed="rId3"/>
          <a:srcRect l="17632" r="11037" b="9437"/>
          <a:stretch/>
        </p:blipFill>
        <p:spPr>
          <a:xfrm>
            <a:off x="8889591" y="1036984"/>
            <a:ext cx="884071" cy="1356919"/>
          </a:xfrm>
          <a:prstGeom prst="rect">
            <a:avLst/>
          </a:prstGeom>
        </p:spPr>
      </p:pic>
      <p:sp>
        <p:nvSpPr>
          <p:cNvPr id="25" name="Rectangle 24"/>
          <p:cNvSpPr/>
          <p:nvPr/>
        </p:nvSpPr>
        <p:spPr>
          <a:xfrm>
            <a:off x="9918736" y="1229620"/>
            <a:ext cx="2024881" cy="110531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0000"/>
                </a:solidFill>
              </a:rPr>
              <a:t>Eligible for:</a:t>
            </a:r>
          </a:p>
          <a:p>
            <a:endParaRPr lang="en-US" sz="1600" b="1" dirty="0">
              <a:solidFill>
                <a:srgbClr val="000000"/>
              </a:solidFill>
            </a:endParaRPr>
          </a:p>
          <a:p>
            <a:pPr marL="285750" indent="-285750">
              <a:buFont typeface="Arial" panose="020B0604020202020204" pitchFamily="34" charset="0"/>
              <a:buChar char="•"/>
            </a:pPr>
            <a:r>
              <a:rPr lang="en-US" sz="1600" b="1" dirty="0">
                <a:solidFill>
                  <a:srgbClr val="000000"/>
                </a:solidFill>
              </a:rPr>
              <a:t>$291/</a:t>
            </a:r>
            <a:r>
              <a:rPr lang="en-US" sz="1600" b="1" dirty="0" err="1">
                <a:solidFill>
                  <a:srgbClr val="000000"/>
                </a:solidFill>
              </a:rPr>
              <a:t>mo</a:t>
            </a:r>
            <a:r>
              <a:rPr lang="en-US" sz="1600" b="1" dirty="0">
                <a:solidFill>
                  <a:srgbClr val="000000"/>
                </a:solidFill>
              </a:rPr>
              <a:t> in SNAP</a:t>
            </a:r>
          </a:p>
          <a:p>
            <a:pPr marL="285750" indent="-285750">
              <a:buFont typeface="Arial" panose="020B0604020202020204" pitchFamily="34" charset="0"/>
              <a:buChar char="•"/>
            </a:pPr>
            <a:r>
              <a:rPr lang="en-US" sz="1600" b="1" dirty="0">
                <a:solidFill>
                  <a:srgbClr val="000000"/>
                </a:solidFill>
              </a:rPr>
              <a:t>Medicaid </a:t>
            </a:r>
          </a:p>
        </p:txBody>
      </p:sp>
      <p:sp>
        <p:nvSpPr>
          <p:cNvPr id="26" name="Text Placeholder 2"/>
          <p:cNvSpPr txBox="1">
            <a:spLocks/>
          </p:cNvSpPr>
          <p:nvPr/>
        </p:nvSpPr>
        <p:spPr>
          <a:xfrm>
            <a:off x="7543800" y="2425521"/>
            <a:ext cx="4399817" cy="3301509"/>
          </a:xfrm>
          <a:prstGeom prst="rect">
            <a:avLst/>
          </a:prstGeom>
          <a:solidFill>
            <a:schemeClr val="accent2">
              <a:alpha val="30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smtClean="0"/>
              <a:t>Joe</a:t>
            </a:r>
          </a:p>
          <a:p>
            <a:pPr>
              <a:spcBef>
                <a:spcPts val="600"/>
              </a:spcBef>
            </a:pPr>
            <a:r>
              <a:rPr lang="en-US" sz="2000" dirty="0" smtClean="0"/>
              <a:t>Recently lost job and was evicted from apartment</a:t>
            </a:r>
          </a:p>
          <a:p>
            <a:pPr>
              <a:spcBef>
                <a:spcPts val="600"/>
              </a:spcBef>
            </a:pPr>
            <a:r>
              <a:rPr lang="en-US" sz="2000" dirty="0" smtClean="0"/>
              <a:t>Now homeless – stays in an encampment in Chicago</a:t>
            </a:r>
          </a:p>
          <a:p>
            <a:pPr>
              <a:spcBef>
                <a:spcPts val="600"/>
              </a:spcBef>
            </a:pPr>
            <a:r>
              <a:rPr lang="en-US" sz="2000" dirty="0" smtClean="0"/>
              <a:t>Backpack recently stolen – had his phone and ID</a:t>
            </a:r>
          </a:p>
          <a:p>
            <a:pPr>
              <a:spcBef>
                <a:spcPts val="600"/>
              </a:spcBef>
            </a:pPr>
            <a:r>
              <a:rPr lang="en-US" sz="2000" dirty="0" smtClean="0"/>
              <a:t>No regular place for mail</a:t>
            </a:r>
          </a:p>
          <a:p>
            <a:pPr>
              <a:spcBef>
                <a:spcPts val="600"/>
              </a:spcBef>
            </a:pPr>
            <a:r>
              <a:rPr lang="en-US" sz="2000" dirty="0" smtClean="0"/>
              <a:t>Has never had IDHS benefits before</a:t>
            </a:r>
          </a:p>
          <a:p>
            <a:pPr>
              <a:spcBef>
                <a:spcPts val="600"/>
              </a:spcBef>
            </a:pPr>
            <a:r>
              <a:rPr lang="en-US" sz="2000" dirty="0" smtClean="0"/>
              <a:t>Speaks only Spanish</a:t>
            </a:r>
          </a:p>
        </p:txBody>
      </p:sp>
      <p:grpSp>
        <p:nvGrpSpPr>
          <p:cNvPr id="6" name="Group 5"/>
          <p:cNvGrpSpPr/>
          <p:nvPr/>
        </p:nvGrpSpPr>
        <p:grpSpPr>
          <a:xfrm>
            <a:off x="162888" y="1200080"/>
            <a:ext cx="7327740" cy="4526950"/>
            <a:chOff x="162888" y="1200080"/>
            <a:chExt cx="7327740" cy="4526950"/>
          </a:xfrm>
        </p:grpSpPr>
        <p:pic>
          <p:nvPicPr>
            <p:cNvPr id="16" name="Picture 15"/>
            <p:cNvPicPr>
              <a:picLocks noChangeAspect="1"/>
            </p:cNvPicPr>
            <p:nvPr/>
          </p:nvPicPr>
          <p:blipFill>
            <a:blip r:embed="rId4"/>
            <a:stretch>
              <a:fillRect/>
            </a:stretch>
          </p:blipFill>
          <p:spPr>
            <a:xfrm>
              <a:off x="4042611" y="3140147"/>
              <a:ext cx="3448017" cy="2354373"/>
            </a:xfrm>
            <a:prstGeom prst="rect">
              <a:avLst/>
            </a:prstGeom>
          </p:spPr>
        </p:pic>
        <p:grpSp>
          <p:nvGrpSpPr>
            <p:cNvPr id="5" name="Group 4"/>
            <p:cNvGrpSpPr/>
            <p:nvPr/>
          </p:nvGrpSpPr>
          <p:grpSpPr>
            <a:xfrm>
              <a:off x="162888" y="1200080"/>
              <a:ext cx="4036136" cy="4526950"/>
              <a:chOff x="162888" y="1200080"/>
              <a:chExt cx="4036136" cy="4526950"/>
            </a:xfrm>
          </p:grpSpPr>
          <p:sp>
            <p:nvSpPr>
              <p:cNvPr id="12" name="Freeform 11"/>
              <p:cNvSpPr/>
              <p:nvPr/>
            </p:nvSpPr>
            <p:spPr>
              <a:xfrm>
                <a:off x="162888" y="1200080"/>
                <a:ext cx="2326091" cy="1395654"/>
              </a:xfrm>
              <a:custGeom>
                <a:avLst/>
                <a:gdLst>
                  <a:gd name="connsiteX0" fmla="*/ 0 w 2326091"/>
                  <a:gd name="connsiteY0" fmla="*/ 0 h 1395654"/>
                  <a:gd name="connsiteX1" fmla="*/ 2326091 w 2326091"/>
                  <a:gd name="connsiteY1" fmla="*/ 0 h 1395654"/>
                  <a:gd name="connsiteX2" fmla="*/ 2326091 w 2326091"/>
                  <a:gd name="connsiteY2" fmla="*/ 1395654 h 1395654"/>
                  <a:gd name="connsiteX3" fmla="*/ 0 w 2326091"/>
                  <a:gd name="connsiteY3" fmla="*/ 1395654 h 1395654"/>
                  <a:gd name="connsiteX4" fmla="*/ 0 w 2326091"/>
                  <a:gd name="connsiteY4" fmla="*/ 0 h 1395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091" h="1395654">
                    <a:moveTo>
                      <a:pt x="0" y="0"/>
                    </a:moveTo>
                    <a:lnTo>
                      <a:pt x="2326091" y="0"/>
                    </a:lnTo>
                    <a:lnTo>
                      <a:pt x="2326091" y="1395654"/>
                    </a:lnTo>
                    <a:lnTo>
                      <a:pt x="0" y="1395654"/>
                    </a:lnTo>
                    <a:lnTo>
                      <a:pt x="0" y="0"/>
                    </a:lnTo>
                    <a:close/>
                  </a:path>
                </a:pathLst>
              </a:custGeom>
              <a:noFill/>
              <a:ln>
                <a:solidFill>
                  <a:srgbClr val="001E6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100000"/>
                  </a:lnSpc>
                  <a:spcBef>
                    <a:spcPct val="0"/>
                  </a:spcBef>
                  <a:spcAft>
                    <a:spcPts val="0"/>
                  </a:spcAft>
                </a:pPr>
                <a:r>
                  <a:rPr lang="en-US" sz="2000" b="1" kern="1200" dirty="0" smtClean="0">
                    <a:solidFill>
                      <a:srgbClr val="001E61"/>
                    </a:solidFill>
                  </a:rPr>
                  <a:t>Keeping Benefits</a:t>
                </a:r>
                <a:endParaRPr lang="en-US" sz="2000" b="1" kern="1200" dirty="0">
                  <a:solidFill>
                    <a:srgbClr val="001E61"/>
                  </a:solidFill>
                </a:endParaRPr>
              </a:p>
            </p:txBody>
          </p:sp>
          <p:cxnSp>
            <p:nvCxnSpPr>
              <p:cNvPr id="13" name="Straight Connector 12"/>
              <p:cNvCxnSpPr/>
              <p:nvPr/>
            </p:nvCxnSpPr>
            <p:spPr>
              <a:xfrm>
                <a:off x="462605" y="2639234"/>
                <a:ext cx="9939" cy="2385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92423" y="5034565"/>
                <a:ext cx="526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19195" y="2778382"/>
                <a:ext cx="3179829" cy="2948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t>Timely report changes</a:t>
                </a:r>
              </a:p>
              <a:p>
                <a:pPr marL="285750" indent="-285750">
                  <a:buFont typeface="Arial" panose="020B0604020202020204" pitchFamily="34" charset="0"/>
                  <a:buChar char="•"/>
                </a:pPr>
                <a:r>
                  <a:rPr lang="en-US" sz="1600" dirty="0" smtClean="0"/>
                  <a:t>Understand what needs to be reported and how to report it</a:t>
                </a:r>
              </a:p>
              <a:p>
                <a:pPr marL="285750" indent="-285750">
                  <a:buFont typeface="Arial" panose="020B0604020202020204" pitchFamily="34" charset="0"/>
                  <a:buChar char="•"/>
                </a:pPr>
                <a:endParaRPr lang="en-US" sz="1600" dirty="0"/>
              </a:p>
              <a:p>
                <a:r>
                  <a:rPr lang="en-US" sz="1600" b="1" dirty="0" smtClean="0"/>
                  <a:t>Mid-Point Reports and Redeterminations</a:t>
                </a:r>
              </a:p>
              <a:p>
                <a:pPr marL="285750" indent="-285750">
                  <a:buFont typeface="Arial" panose="020B0604020202020204" pitchFamily="34" charset="0"/>
                  <a:buChar char="•"/>
                </a:pPr>
                <a:r>
                  <a:rPr lang="en-US" sz="1600" dirty="0" smtClean="0"/>
                  <a:t>Know then these are due</a:t>
                </a:r>
              </a:p>
              <a:p>
                <a:pPr marL="285750" indent="-285750">
                  <a:buFont typeface="Arial" panose="020B0604020202020204" pitchFamily="34" charset="0"/>
                  <a:buChar char="•"/>
                </a:pPr>
                <a:r>
                  <a:rPr lang="en-US" sz="1600" dirty="0" smtClean="0"/>
                  <a:t>Similar to the application process</a:t>
                </a:r>
              </a:p>
              <a:p>
                <a:pPr marL="285750" indent="-285750">
                  <a:buFont typeface="Arial" panose="020B0604020202020204" pitchFamily="34" charset="0"/>
                  <a:buChar char="•"/>
                </a:pPr>
                <a:endParaRPr lang="en-US" sz="1600" dirty="0"/>
              </a:p>
              <a:p>
                <a:r>
                  <a:rPr lang="en-US" sz="1600" b="1" dirty="0" smtClean="0"/>
                  <a:t>Compliance with Work and Training Requirements</a:t>
                </a:r>
              </a:p>
            </p:txBody>
          </p:sp>
          <p:sp>
            <p:nvSpPr>
              <p:cNvPr id="11" name="Rectangle 10"/>
              <p:cNvSpPr/>
              <p:nvPr/>
            </p:nvSpPr>
            <p:spPr>
              <a:xfrm>
                <a:off x="167245" y="1213829"/>
                <a:ext cx="2327914" cy="3827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smtClean="0">
                    <a:solidFill>
                      <a:srgbClr val="000000"/>
                    </a:solidFill>
                  </a:rPr>
                  <a:t>Step 7</a:t>
                </a:r>
                <a:endParaRPr lang="en-US" dirty="0">
                  <a:solidFill>
                    <a:srgbClr val="000000"/>
                  </a:solidFill>
                </a:endParaRPr>
              </a:p>
            </p:txBody>
          </p:sp>
        </p:grpSp>
      </p:grpSp>
    </p:spTree>
    <p:extLst>
      <p:ext uri="{BB962C8B-B14F-4D97-AF65-F5344CB8AC3E}">
        <p14:creationId xmlns:p14="http://schemas.microsoft.com/office/powerpoint/2010/main" val="27512913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42120"/>
          <a:stretch/>
        </p:blipFill>
        <p:spPr>
          <a:xfrm>
            <a:off x="121598" y="145651"/>
            <a:ext cx="4675689" cy="3858163"/>
          </a:xfrm>
          <a:prstGeom prst="rect">
            <a:avLst/>
          </a:prstGeom>
        </p:spPr>
      </p:pic>
      <p:sp>
        <p:nvSpPr>
          <p:cNvPr id="5" name="Text Placeholder 2"/>
          <p:cNvSpPr txBox="1">
            <a:spLocks/>
          </p:cNvSpPr>
          <p:nvPr/>
        </p:nvSpPr>
        <p:spPr>
          <a:xfrm>
            <a:off x="2459442" y="389984"/>
            <a:ext cx="9319978" cy="776206"/>
          </a:xfrm>
          <a:prstGeom prst="rect">
            <a:avLst/>
          </a:prstGeom>
          <a:solidFill>
            <a:schemeClr val="accent2"/>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Clients lose benefits they </a:t>
            </a:r>
            <a:r>
              <a:rPr lang="en-US" sz="2400" b="1" dirty="0"/>
              <a:t>do not timely submit redeterminations or SNAP Mid-Point Reports</a:t>
            </a:r>
          </a:p>
        </p:txBody>
      </p:sp>
      <p:graphicFrame>
        <p:nvGraphicFramePr>
          <p:cNvPr id="6" name="Diagram 5"/>
          <p:cNvGraphicFramePr/>
          <p:nvPr>
            <p:extLst>
              <p:ext uri="{D42A27DB-BD31-4B8C-83A1-F6EECF244321}">
                <p14:modId xmlns:p14="http://schemas.microsoft.com/office/powerpoint/2010/main" val="3877579745"/>
              </p:ext>
            </p:extLst>
          </p:nvPr>
        </p:nvGraphicFramePr>
        <p:xfrm>
          <a:off x="5459897" y="1696280"/>
          <a:ext cx="6025322" cy="3763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1831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42120" b="65992"/>
          <a:stretch/>
        </p:blipFill>
        <p:spPr>
          <a:xfrm>
            <a:off x="121598" y="145652"/>
            <a:ext cx="4675689" cy="1312088"/>
          </a:xfrm>
          <a:prstGeom prst="rect">
            <a:avLst/>
          </a:prstGeom>
        </p:spPr>
      </p:pic>
      <p:sp>
        <p:nvSpPr>
          <p:cNvPr id="5" name="Text Placeholder 2"/>
          <p:cNvSpPr txBox="1">
            <a:spLocks/>
          </p:cNvSpPr>
          <p:nvPr/>
        </p:nvSpPr>
        <p:spPr>
          <a:xfrm>
            <a:off x="2459442" y="389984"/>
            <a:ext cx="9319978" cy="776206"/>
          </a:xfrm>
          <a:prstGeom prst="rect">
            <a:avLst/>
          </a:prstGeom>
          <a:solidFill>
            <a:schemeClr val="accent2"/>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Clients lose benefits they </a:t>
            </a:r>
            <a:r>
              <a:rPr lang="en-US" sz="2400" b="1" dirty="0"/>
              <a:t>do not timely submit redeterminations or SNAP Mid-Point Reports</a:t>
            </a:r>
          </a:p>
        </p:txBody>
      </p:sp>
      <p:sp>
        <p:nvSpPr>
          <p:cNvPr id="6" name="Text Placeholder 2"/>
          <p:cNvSpPr>
            <a:spLocks noGrp="1"/>
          </p:cNvSpPr>
          <p:nvPr>
            <p:ph type="body" sz="quarter" idx="13"/>
          </p:nvPr>
        </p:nvSpPr>
        <p:spPr>
          <a:xfrm>
            <a:off x="325932" y="2077822"/>
            <a:ext cx="1986538" cy="557049"/>
          </a:xfrm>
        </p:spPr>
        <p:txBody>
          <a:bodyPr>
            <a:normAutofit/>
          </a:bodyPr>
          <a:lstStyle/>
          <a:p>
            <a:pPr marL="0" indent="0">
              <a:buNone/>
            </a:pPr>
            <a:r>
              <a:rPr lang="en-US" sz="1800" b="1" dirty="0" smtClean="0"/>
              <a:t>What               Does:</a:t>
            </a:r>
          </a:p>
        </p:txBody>
      </p:sp>
      <p:pic>
        <p:nvPicPr>
          <p:cNvPr id="7" name="Picture 6"/>
          <p:cNvPicPr>
            <a:picLocks noChangeAspect="1"/>
          </p:cNvPicPr>
          <p:nvPr/>
        </p:nvPicPr>
        <p:blipFill>
          <a:blip r:embed="rId4"/>
          <a:stretch>
            <a:fillRect/>
          </a:stretch>
        </p:blipFill>
        <p:spPr>
          <a:xfrm>
            <a:off x="956675" y="1728028"/>
            <a:ext cx="576196" cy="1032527"/>
          </a:xfrm>
          <a:prstGeom prst="rect">
            <a:avLst/>
          </a:prstGeom>
        </p:spPr>
      </p:pic>
      <p:graphicFrame>
        <p:nvGraphicFramePr>
          <p:cNvPr id="8" name="Diagram 7"/>
          <p:cNvGraphicFramePr/>
          <p:nvPr>
            <p:extLst>
              <p:ext uri="{D42A27DB-BD31-4B8C-83A1-F6EECF244321}">
                <p14:modId xmlns:p14="http://schemas.microsoft.com/office/powerpoint/2010/main" val="1832997793"/>
              </p:ext>
            </p:extLst>
          </p:nvPr>
        </p:nvGraphicFramePr>
        <p:xfrm>
          <a:off x="2430370" y="1052713"/>
          <a:ext cx="9378122" cy="39491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269225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329646" y="1259928"/>
            <a:ext cx="9463769" cy="68486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sz="2000" b="1" dirty="0" smtClean="0"/>
          </a:p>
          <a:p>
            <a:pPr marL="0" indent="0">
              <a:buFont typeface="Wingdings" panose="05000000000000000000" pitchFamily="2" charset="2"/>
              <a:buNone/>
            </a:pPr>
            <a:r>
              <a:rPr lang="en-US" sz="2600" b="1" dirty="0" smtClean="0"/>
              <a:t>What YOU can do:</a:t>
            </a:r>
          </a:p>
          <a:p>
            <a:pPr marL="0" indent="0">
              <a:buFont typeface="Wingdings" panose="05000000000000000000" pitchFamily="2" charset="2"/>
              <a:buNone/>
            </a:pPr>
            <a:endParaRPr lang="en-US" dirty="0"/>
          </a:p>
        </p:txBody>
      </p:sp>
      <p:graphicFrame>
        <p:nvGraphicFramePr>
          <p:cNvPr id="5" name="Diagram 4"/>
          <p:cNvGraphicFramePr/>
          <p:nvPr>
            <p:extLst>
              <p:ext uri="{D42A27DB-BD31-4B8C-83A1-F6EECF244321}">
                <p14:modId xmlns:p14="http://schemas.microsoft.com/office/powerpoint/2010/main" val="4280759424"/>
              </p:ext>
            </p:extLst>
          </p:nvPr>
        </p:nvGraphicFramePr>
        <p:xfrm>
          <a:off x="645996" y="1806561"/>
          <a:ext cx="10834914" cy="3878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rotWithShape="1">
          <a:blip r:embed="rId8"/>
          <a:srcRect r="42120" b="65992"/>
          <a:stretch/>
        </p:blipFill>
        <p:spPr>
          <a:xfrm>
            <a:off x="121598" y="145652"/>
            <a:ext cx="4675689" cy="1312088"/>
          </a:xfrm>
          <a:prstGeom prst="rect">
            <a:avLst/>
          </a:prstGeom>
        </p:spPr>
      </p:pic>
      <p:sp>
        <p:nvSpPr>
          <p:cNvPr id="7" name="Text Placeholder 2"/>
          <p:cNvSpPr txBox="1">
            <a:spLocks/>
          </p:cNvSpPr>
          <p:nvPr/>
        </p:nvSpPr>
        <p:spPr>
          <a:xfrm>
            <a:off x="2459442" y="389984"/>
            <a:ext cx="9319978" cy="776206"/>
          </a:xfrm>
          <a:prstGeom prst="rect">
            <a:avLst/>
          </a:prstGeom>
          <a:solidFill>
            <a:schemeClr val="accent2"/>
          </a:solidFill>
          <a:ln>
            <a:solidFill>
              <a:schemeClr val="accent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baseline="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b="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500" b="0" i="1" u="none"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Clients lose benefits they </a:t>
            </a:r>
            <a:r>
              <a:rPr lang="en-US" sz="2400" b="1" dirty="0"/>
              <a:t>do not timely submit redeterminations or SNAP Mid-Point Reports</a:t>
            </a:r>
          </a:p>
        </p:txBody>
      </p:sp>
    </p:spTree>
    <p:extLst>
      <p:ext uri="{BB962C8B-B14F-4D97-AF65-F5344CB8AC3E}">
        <p14:creationId xmlns:p14="http://schemas.microsoft.com/office/powerpoint/2010/main" val="15839534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sz="quarter" idx="13"/>
          </p:nvPr>
        </p:nvSpPr>
        <p:spPr/>
        <p:txBody>
          <a:bodyPr/>
          <a:lstStyle/>
          <a:p>
            <a:endParaRPr lang="en-US" dirty="0" smtClean="0"/>
          </a:p>
        </p:txBody>
      </p:sp>
    </p:spTree>
    <p:extLst>
      <p:ext uri="{BB962C8B-B14F-4D97-AF65-F5344CB8AC3E}">
        <p14:creationId xmlns:p14="http://schemas.microsoft.com/office/powerpoint/2010/main" val="1830276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59194" y="619536"/>
            <a:ext cx="10515599" cy="1417865"/>
            <a:chOff x="838200" y="1608364"/>
            <a:chExt cx="10515599" cy="1417865"/>
          </a:xfrm>
        </p:grpSpPr>
        <p:sp>
          <p:nvSpPr>
            <p:cNvPr id="6" name="Rectangle 5"/>
            <p:cNvSpPr/>
            <p:nvPr/>
          </p:nvSpPr>
          <p:spPr>
            <a:xfrm>
              <a:off x="838200" y="1905000"/>
              <a:ext cx="10515599" cy="11212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100000"/>
                </a:lnSpc>
                <a:buFont typeface="Arial" panose="020B0604020202020204" pitchFamily="34" charset="0"/>
                <a:buChar char="•"/>
              </a:pPr>
              <a:endParaRPr lang="en-US" dirty="0" smtClean="0">
                <a:solidFill>
                  <a:srgbClr val="000000"/>
                </a:solidFill>
              </a:endParaRPr>
            </a:p>
            <a:p>
              <a:pPr marL="285750" lvl="0" indent="-285750">
                <a:lnSpc>
                  <a:spcPct val="100000"/>
                </a:lnSpc>
                <a:buFont typeface="Arial" panose="020B0604020202020204" pitchFamily="34" charset="0"/>
                <a:buChar char="•"/>
              </a:pPr>
              <a:endParaRPr lang="en-US" dirty="0">
                <a:solidFill>
                  <a:srgbClr val="000000"/>
                </a:solidFill>
              </a:endParaRPr>
            </a:p>
            <a:p>
              <a:pPr marL="285750" lvl="0" indent="-285750">
                <a:lnSpc>
                  <a:spcPct val="100000"/>
                </a:lnSpc>
                <a:buFont typeface="Arial" panose="020B0604020202020204" pitchFamily="34" charset="0"/>
                <a:buChar char="•"/>
              </a:pPr>
              <a:r>
                <a:rPr lang="en-US" dirty="0" smtClean="0">
                  <a:solidFill>
                    <a:srgbClr val="000000"/>
                  </a:solidFill>
                </a:rPr>
                <a:t>What </a:t>
              </a:r>
              <a:r>
                <a:rPr lang="en-US" dirty="0">
                  <a:solidFill>
                    <a:srgbClr val="000000"/>
                  </a:solidFill>
                </a:rPr>
                <a:t>are they</a:t>
              </a:r>
            </a:p>
            <a:p>
              <a:pPr marL="285750" lvl="0" indent="-285750">
                <a:lnSpc>
                  <a:spcPct val="100000"/>
                </a:lnSpc>
                <a:buFont typeface="Arial" panose="020B0604020202020204" pitchFamily="34" charset="0"/>
                <a:buChar char="•"/>
              </a:pPr>
              <a:r>
                <a:rPr lang="en-US" dirty="0">
                  <a:solidFill>
                    <a:srgbClr val="000000"/>
                  </a:solidFill>
                </a:rPr>
                <a:t>Who is impacted by them</a:t>
              </a:r>
            </a:p>
            <a:p>
              <a:pPr marL="285750" indent="-285750">
                <a:buFont typeface="Arial" panose="020B0604020202020204" pitchFamily="34" charset="0"/>
                <a:buChar char="•"/>
              </a:pPr>
              <a:endParaRPr lang="en-US" dirty="0">
                <a:solidFill>
                  <a:srgbClr val="000000"/>
                </a:solidFill>
              </a:endParaRPr>
            </a:p>
          </p:txBody>
        </p:sp>
        <p:sp>
          <p:nvSpPr>
            <p:cNvPr id="5" name="Rounded Rectangle 4"/>
            <p:cNvSpPr/>
            <p:nvPr/>
          </p:nvSpPr>
          <p:spPr>
            <a:xfrm>
              <a:off x="1317171" y="1608364"/>
              <a:ext cx="7282543" cy="593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t>Administrative Burdens</a:t>
              </a:r>
              <a:endParaRPr lang="en-US" sz="2000" b="1" dirty="0"/>
            </a:p>
          </p:txBody>
        </p:sp>
      </p:grpSp>
      <p:grpSp>
        <p:nvGrpSpPr>
          <p:cNvPr id="8" name="Group 7"/>
          <p:cNvGrpSpPr/>
          <p:nvPr/>
        </p:nvGrpSpPr>
        <p:grpSpPr>
          <a:xfrm>
            <a:off x="1359194" y="2178044"/>
            <a:ext cx="10515599" cy="1417865"/>
            <a:chOff x="838200" y="1608364"/>
            <a:chExt cx="10515599" cy="1417865"/>
          </a:xfrm>
        </p:grpSpPr>
        <p:sp>
          <p:nvSpPr>
            <p:cNvPr id="9" name="Rectangle 8"/>
            <p:cNvSpPr/>
            <p:nvPr/>
          </p:nvSpPr>
          <p:spPr>
            <a:xfrm>
              <a:off x="838200" y="1905000"/>
              <a:ext cx="10515599" cy="11212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100000"/>
                </a:lnSpc>
                <a:buFont typeface="Arial" panose="020B0604020202020204" pitchFamily="34" charset="0"/>
                <a:buChar char="•"/>
              </a:pPr>
              <a:endParaRPr lang="en-US" dirty="0" smtClean="0">
                <a:solidFill>
                  <a:srgbClr val="000000"/>
                </a:solidFill>
              </a:endParaRPr>
            </a:p>
            <a:p>
              <a:pPr marL="285750" lvl="0" indent="-285750">
                <a:lnSpc>
                  <a:spcPct val="100000"/>
                </a:lnSpc>
                <a:buFont typeface="Arial" panose="020B0604020202020204" pitchFamily="34" charset="0"/>
                <a:buChar char="•"/>
              </a:pPr>
              <a:endParaRPr lang="en-US" dirty="0">
                <a:solidFill>
                  <a:srgbClr val="000000"/>
                </a:solidFill>
              </a:endParaRPr>
            </a:p>
            <a:p>
              <a:pPr marL="285750" lvl="0" indent="-285750">
                <a:lnSpc>
                  <a:spcPct val="100000"/>
                </a:lnSpc>
                <a:buFont typeface="Arial" panose="020B0604020202020204" pitchFamily="34" charset="0"/>
                <a:buChar char="•"/>
              </a:pPr>
              <a:r>
                <a:rPr lang="en-US" dirty="0" smtClean="0">
                  <a:solidFill>
                    <a:srgbClr val="000000"/>
                  </a:solidFill>
                </a:rPr>
                <a:t>What </a:t>
              </a:r>
              <a:r>
                <a:rPr lang="en-US" dirty="0">
                  <a:solidFill>
                    <a:srgbClr val="000000"/>
                  </a:solidFill>
                </a:rPr>
                <a:t>are they</a:t>
              </a:r>
            </a:p>
            <a:p>
              <a:pPr marL="285750" lvl="0" indent="-285750">
                <a:lnSpc>
                  <a:spcPct val="100000"/>
                </a:lnSpc>
                <a:buFont typeface="Arial" panose="020B0604020202020204" pitchFamily="34" charset="0"/>
                <a:buChar char="•"/>
              </a:pPr>
              <a:r>
                <a:rPr lang="en-US" dirty="0" smtClean="0">
                  <a:solidFill>
                    <a:srgbClr val="000000"/>
                  </a:solidFill>
                </a:rPr>
                <a:t>Procedural requirements to get and keep benefits </a:t>
              </a:r>
            </a:p>
            <a:p>
              <a:pPr marL="285750" indent="-285750">
                <a:buFont typeface="Arial" panose="020B0604020202020204" pitchFamily="34" charset="0"/>
                <a:buChar char="•"/>
              </a:pPr>
              <a:endParaRPr lang="en-US" dirty="0">
                <a:solidFill>
                  <a:srgbClr val="000000"/>
                </a:solidFill>
              </a:endParaRPr>
            </a:p>
          </p:txBody>
        </p:sp>
        <p:sp>
          <p:nvSpPr>
            <p:cNvPr id="10" name="Rounded Rectangle 9"/>
            <p:cNvSpPr/>
            <p:nvPr/>
          </p:nvSpPr>
          <p:spPr>
            <a:xfrm>
              <a:off x="1317171" y="1608364"/>
              <a:ext cx="7282543" cy="593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t>IDHS/IDHFS Benefits</a:t>
              </a:r>
              <a:endParaRPr lang="en-US" sz="2000" b="1" dirty="0"/>
            </a:p>
          </p:txBody>
        </p:sp>
      </p:grpSp>
      <p:grpSp>
        <p:nvGrpSpPr>
          <p:cNvPr id="15" name="Group 14"/>
          <p:cNvGrpSpPr/>
          <p:nvPr/>
        </p:nvGrpSpPr>
        <p:grpSpPr>
          <a:xfrm>
            <a:off x="1359194" y="3736552"/>
            <a:ext cx="10515599" cy="1728583"/>
            <a:chOff x="657444" y="3513268"/>
            <a:chExt cx="10515599" cy="1728583"/>
          </a:xfrm>
        </p:grpSpPr>
        <p:sp>
          <p:nvSpPr>
            <p:cNvPr id="12" name="Rectangle 11"/>
            <p:cNvSpPr/>
            <p:nvPr/>
          </p:nvSpPr>
          <p:spPr>
            <a:xfrm>
              <a:off x="657444" y="3809904"/>
              <a:ext cx="10515599" cy="143194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100000"/>
                </a:lnSpc>
                <a:buFont typeface="Arial" panose="020B0604020202020204" pitchFamily="34" charset="0"/>
                <a:buChar char="•"/>
              </a:pPr>
              <a:endParaRPr lang="en-US" dirty="0" smtClean="0">
                <a:solidFill>
                  <a:srgbClr val="000000"/>
                </a:solidFill>
              </a:endParaRPr>
            </a:p>
            <a:p>
              <a:pPr marL="285750" lvl="0" indent="-285750">
                <a:lnSpc>
                  <a:spcPct val="100000"/>
                </a:lnSpc>
                <a:buFont typeface="Arial" panose="020B0604020202020204" pitchFamily="34" charset="0"/>
                <a:buChar char="•"/>
              </a:pPr>
              <a:r>
                <a:rPr lang="en-US" dirty="0" smtClean="0">
                  <a:solidFill>
                    <a:srgbClr val="000000"/>
                  </a:solidFill>
                </a:rPr>
                <a:t>What barriers create administrative burdens</a:t>
              </a:r>
            </a:p>
            <a:p>
              <a:pPr marL="285750" lvl="0" indent="-285750">
                <a:lnSpc>
                  <a:spcPct val="100000"/>
                </a:lnSpc>
                <a:buFont typeface="Arial" panose="020B0604020202020204" pitchFamily="34" charset="0"/>
                <a:buChar char="•"/>
              </a:pPr>
              <a:r>
                <a:rPr lang="en-US" dirty="0" smtClean="0">
                  <a:solidFill>
                    <a:srgbClr val="000000"/>
                  </a:solidFill>
                </a:rPr>
                <a:t>How do we help clients navigate those barriers</a:t>
              </a:r>
            </a:p>
            <a:p>
              <a:pPr marL="285750" lvl="0" indent="-285750">
                <a:lnSpc>
                  <a:spcPct val="100000"/>
                </a:lnSpc>
                <a:buFont typeface="Arial" panose="020B0604020202020204" pitchFamily="34" charset="0"/>
                <a:buChar char="•"/>
              </a:pPr>
              <a:r>
                <a:rPr lang="en-US" dirty="0" smtClean="0">
                  <a:solidFill>
                    <a:srgbClr val="000000"/>
                  </a:solidFill>
                </a:rPr>
                <a:t>What are IL and other states doing to reduce burdens</a:t>
              </a:r>
              <a:endParaRPr lang="en-US" dirty="0">
                <a:solidFill>
                  <a:srgbClr val="000000"/>
                </a:solidFill>
              </a:endParaRPr>
            </a:p>
          </p:txBody>
        </p:sp>
        <p:sp>
          <p:nvSpPr>
            <p:cNvPr id="13" name="Rounded Rectangle 12"/>
            <p:cNvSpPr/>
            <p:nvPr/>
          </p:nvSpPr>
          <p:spPr>
            <a:xfrm>
              <a:off x="1136415" y="3513268"/>
              <a:ext cx="7282543" cy="593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t>Administrative Burdens in Getting and Keeping IL Benefits</a:t>
              </a:r>
              <a:endParaRPr lang="en-US" sz="2000" b="1" dirty="0"/>
            </a:p>
          </p:txBody>
        </p:sp>
      </p:grpSp>
      <p:sp>
        <p:nvSpPr>
          <p:cNvPr id="16" name="Rectangle 15"/>
          <p:cNvSpPr/>
          <p:nvPr/>
        </p:nvSpPr>
        <p:spPr>
          <a:xfrm rot="16200000">
            <a:off x="-1619574" y="2373576"/>
            <a:ext cx="4589845" cy="1323439"/>
          </a:xfrm>
          <a:prstGeom prst="rect">
            <a:avLst/>
          </a:prstGeom>
          <a:noFill/>
        </p:spPr>
        <p:txBody>
          <a:bodyPr wrap="square" lIns="91440" tIns="45720" rIns="91440" bIns="45720">
            <a:spAutoFit/>
          </a:bodyPr>
          <a:lstStyle/>
          <a:p>
            <a:pPr algn="ctr"/>
            <a:r>
              <a:rPr lang="en-US" sz="8000" b="1" dirty="0" smtClean="0">
                <a:ln w="9525">
                  <a:solidFill>
                    <a:schemeClr val="bg1"/>
                  </a:solidFill>
                  <a:prstDash val="solid"/>
                </a:ln>
                <a:effectLst>
                  <a:outerShdw blurRad="12700" dist="38100" dir="2700000" algn="tl" rotWithShape="0">
                    <a:schemeClr val="bg1">
                      <a:lumMod val="50000"/>
                    </a:schemeClr>
                  </a:outerShdw>
                </a:effectLst>
              </a:rPr>
              <a:t>AGENDA</a:t>
            </a:r>
            <a:endParaRPr lang="en-US" sz="8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054370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burdens</a:t>
            </a:r>
            <a:endParaRPr lang="en-US" dirty="0"/>
          </a:p>
        </p:txBody>
      </p:sp>
      <p:sp>
        <p:nvSpPr>
          <p:cNvPr id="3" name="Text Placeholder 2"/>
          <p:cNvSpPr>
            <a:spLocks noGrp="1"/>
          </p:cNvSpPr>
          <p:nvPr>
            <p:ph type="body" sz="quarter" idx="13"/>
          </p:nvPr>
        </p:nvSpPr>
        <p:spPr>
          <a:xfrm>
            <a:off x="1123876" y="1286539"/>
            <a:ext cx="10518775" cy="3843337"/>
          </a:xfrm>
        </p:spPr>
        <p:txBody>
          <a:bodyPr>
            <a:normAutofit/>
          </a:bodyPr>
          <a:lstStyle/>
          <a:p>
            <a:pPr marL="0" indent="0">
              <a:buNone/>
            </a:pPr>
            <a:r>
              <a:rPr lang="en-US" sz="2000" dirty="0" smtClean="0"/>
              <a:t>The costs (financial and non-financial) associated with applying for, receiving, participating in, and keeping government benefits and services. These burdens prevent those who are eligible from accessing or getting the benefits of programs they qualify for.</a:t>
            </a:r>
            <a:endParaRPr lang="en-US" sz="2000" dirty="0"/>
          </a:p>
        </p:txBody>
      </p:sp>
      <p:graphicFrame>
        <p:nvGraphicFramePr>
          <p:cNvPr id="4" name="Diagram 3"/>
          <p:cNvGraphicFramePr/>
          <p:nvPr>
            <p:extLst>
              <p:ext uri="{D42A27DB-BD31-4B8C-83A1-F6EECF244321}">
                <p14:modId xmlns:p14="http://schemas.microsoft.com/office/powerpoint/2010/main" val="1367720398"/>
              </p:ext>
            </p:extLst>
          </p:nvPr>
        </p:nvGraphicFramePr>
        <p:xfrm>
          <a:off x="140854" y="2293626"/>
          <a:ext cx="5164793" cy="351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5927652" y="2836328"/>
            <a:ext cx="5252483" cy="232853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smtClean="0">
                <a:solidFill>
                  <a:srgbClr val="000000"/>
                </a:solidFill>
              </a:rPr>
              <a:t>Learning Costs </a:t>
            </a:r>
            <a:r>
              <a:rPr lang="en-US" sz="2000" dirty="0" smtClean="0">
                <a:solidFill>
                  <a:srgbClr val="000000"/>
                </a:solidFill>
              </a:rPr>
              <a:t>derive </a:t>
            </a:r>
            <a:r>
              <a:rPr lang="en-US" sz="2000" dirty="0">
                <a:solidFill>
                  <a:srgbClr val="000000"/>
                </a:solidFill>
              </a:rPr>
              <a:t>from the complexity of these systems and a lack of public education and awareness about the program’s existence, eligibility, benefits, and rules; as well has how to best navigate the entire </a:t>
            </a:r>
            <a:r>
              <a:rPr lang="en-US" sz="2000" dirty="0" smtClean="0">
                <a:solidFill>
                  <a:srgbClr val="000000"/>
                </a:solidFill>
              </a:rPr>
              <a:t>process.</a:t>
            </a:r>
            <a:endParaRPr lang="en-US" sz="2000" dirty="0">
              <a:solidFill>
                <a:srgbClr val="000000"/>
              </a:solidFill>
            </a:endParaRPr>
          </a:p>
        </p:txBody>
      </p:sp>
    </p:spTree>
    <p:extLst>
      <p:ext uri="{BB962C8B-B14F-4D97-AF65-F5344CB8AC3E}">
        <p14:creationId xmlns:p14="http://schemas.microsoft.com/office/powerpoint/2010/main" val="3868090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burdens</a:t>
            </a:r>
            <a:endParaRPr lang="en-US" dirty="0"/>
          </a:p>
        </p:txBody>
      </p:sp>
      <p:sp>
        <p:nvSpPr>
          <p:cNvPr id="3" name="Text Placeholder 2"/>
          <p:cNvSpPr>
            <a:spLocks noGrp="1"/>
          </p:cNvSpPr>
          <p:nvPr>
            <p:ph type="body" sz="quarter" idx="13"/>
          </p:nvPr>
        </p:nvSpPr>
        <p:spPr>
          <a:xfrm>
            <a:off x="1123876" y="1286539"/>
            <a:ext cx="10518775" cy="3843337"/>
          </a:xfrm>
        </p:spPr>
        <p:txBody>
          <a:bodyPr>
            <a:normAutofit/>
          </a:bodyPr>
          <a:lstStyle/>
          <a:p>
            <a:pPr marL="0" indent="0">
              <a:buNone/>
            </a:pPr>
            <a:r>
              <a:rPr lang="en-US" sz="2000" dirty="0" smtClean="0"/>
              <a:t>The costs (financial and non-financial) associated with applying for, receiving, participating in, and keeping government benefits and services. These burdens prevent those who are eligible from accessing or getting the benefits of programs they qualify for.</a:t>
            </a:r>
            <a:endParaRPr lang="en-US" sz="2000" dirty="0"/>
          </a:p>
        </p:txBody>
      </p:sp>
      <p:graphicFrame>
        <p:nvGraphicFramePr>
          <p:cNvPr id="4" name="Diagram 3"/>
          <p:cNvGraphicFramePr/>
          <p:nvPr>
            <p:extLst>
              <p:ext uri="{D42A27DB-BD31-4B8C-83A1-F6EECF244321}">
                <p14:modId xmlns:p14="http://schemas.microsoft.com/office/powerpoint/2010/main" val="2569146039"/>
              </p:ext>
            </p:extLst>
          </p:nvPr>
        </p:nvGraphicFramePr>
        <p:xfrm>
          <a:off x="140854" y="2293626"/>
          <a:ext cx="5164793" cy="351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5927652" y="2836328"/>
            <a:ext cx="5252483" cy="232853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smtClean="0">
                <a:solidFill>
                  <a:srgbClr val="000000"/>
                </a:solidFill>
              </a:rPr>
              <a:t>Psychological Costs </a:t>
            </a:r>
            <a:r>
              <a:rPr lang="en-US" sz="2000" dirty="0" smtClean="0">
                <a:solidFill>
                  <a:srgbClr val="000000"/>
                </a:solidFill>
              </a:rPr>
              <a:t>are the </a:t>
            </a:r>
            <a:r>
              <a:rPr lang="en-US" sz="2000" dirty="0">
                <a:solidFill>
                  <a:srgbClr val="000000"/>
                </a:solidFill>
              </a:rPr>
              <a:t>health impacts of the stress, stigma, and lack of autonomy that come with navigating these programs’ administrative </a:t>
            </a:r>
            <a:r>
              <a:rPr lang="en-US" sz="2000" dirty="0" smtClean="0">
                <a:solidFill>
                  <a:srgbClr val="000000"/>
                </a:solidFill>
              </a:rPr>
              <a:t>processes.</a:t>
            </a:r>
            <a:endParaRPr lang="en-US" sz="2000" dirty="0">
              <a:solidFill>
                <a:srgbClr val="000000"/>
              </a:solidFill>
            </a:endParaRPr>
          </a:p>
        </p:txBody>
      </p:sp>
    </p:spTree>
    <p:extLst>
      <p:ext uri="{BB962C8B-B14F-4D97-AF65-F5344CB8AC3E}">
        <p14:creationId xmlns:p14="http://schemas.microsoft.com/office/powerpoint/2010/main" val="3272903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burdens</a:t>
            </a:r>
            <a:endParaRPr lang="en-US" dirty="0"/>
          </a:p>
        </p:txBody>
      </p:sp>
      <p:sp>
        <p:nvSpPr>
          <p:cNvPr id="3" name="Text Placeholder 2"/>
          <p:cNvSpPr>
            <a:spLocks noGrp="1"/>
          </p:cNvSpPr>
          <p:nvPr>
            <p:ph type="body" sz="quarter" idx="13"/>
          </p:nvPr>
        </p:nvSpPr>
        <p:spPr>
          <a:xfrm>
            <a:off x="1123876" y="1286539"/>
            <a:ext cx="10518775" cy="3843337"/>
          </a:xfrm>
        </p:spPr>
        <p:txBody>
          <a:bodyPr>
            <a:normAutofit/>
          </a:bodyPr>
          <a:lstStyle/>
          <a:p>
            <a:pPr marL="0" indent="0">
              <a:buNone/>
            </a:pPr>
            <a:r>
              <a:rPr lang="en-US" sz="2000" dirty="0" smtClean="0"/>
              <a:t>The costs (financial and non-financial) associated with applying for, receiving, participating in, and keeping government benefits and services. These burdens prevent those who are eligible from accessing or getting the benefits of programs they qualify for.</a:t>
            </a:r>
            <a:endParaRPr lang="en-US" sz="2000" dirty="0"/>
          </a:p>
        </p:txBody>
      </p:sp>
      <p:graphicFrame>
        <p:nvGraphicFramePr>
          <p:cNvPr id="4" name="Diagram 3"/>
          <p:cNvGraphicFramePr/>
          <p:nvPr>
            <p:extLst>
              <p:ext uri="{D42A27DB-BD31-4B8C-83A1-F6EECF244321}">
                <p14:modId xmlns:p14="http://schemas.microsoft.com/office/powerpoint/2010/main" val="3089056758"/>
              </p:ext>
            </p:extLst>
          </p:nvPr>
        </p:nvGraphicFramePr>
        <p:xfrm>
          <a:off x="140854" y="2293626"/>
          <a:ext cx="5164793" cy="351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5927652" y="2836328"/>
            <a:ext cx="5252483" cy="232853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smtClean="0">
                <a:solidFill>
                  <a:srgbClr val="000000"/>
                </a:solidFill>
              </a:rPr>
              <a:t>Compliance Costs (“Time Tax”) </a:t>
            </a:r>
            <a:r>
              <a:rPr lang="en-US" sz="2000" dirty="0" smtClean="0">
                <a:solidFill>
                  <a:srgbClr val="000000"/>
                </a:solidFill>
              </a:rPr>
              <a:t>are</a:t>
            </a:r>
            <a:r>
              <a:rPr lang="en-US" sz="2000" b="1" dirty="0" smtClean="0">
                <a:solidFill>
                  <a:srgbClr val="000000"/>
                </a:solidFill>
              </a:rPr>
              <a:t> </a:t>
            </a:r>
            <a:r>
              <a:rPr lang="en-US" sz="2000" dirty="0" smtClean="0">
                <a:solidFill>
                  <a:srgbClr val="000000"/>
                </a:solidFill>
              </a:rPr>
              <a:t>the </a:t>
            </a:r>
            <a:r>
              <a:rPr lang="en-US" sz="2000" dirty="0">
                <a:solidFill>
                  <a:srgbClr val="000000"/>
                </a:solidFill>
              </a:rPr>
              <a:t>time, energy, and money spent completing administrative </a:t>
            </a:r>
            <a:r>
              <a:rPr lang="en-US" sz="2000" dirty="0" smtClean="0">
                <a:solidFill>
                  <a:srgbClr val="000000"/>
                </a:solidFill>
              </a:rPr>
              <a:t>requirements.</a:t>
            </a:r>
            <a:endParaRPr lang="en-US" sz="2000" dirty="0">
              <a:solidFill>
                <a:srgbClr val="000000"/>
              </a:solidFill>
            </a:endParaRPr>
          </a:p>
        </p:txBody>
      </p:sp>
    </p:spTree>
    <p:extLst>
      <p:ext uri="{BB962C8B-B14F-4D97-AF65-F5344CB8AC3E}">
        <p14:creationId xmlns:p14="http://schemas.microsoft.com/office/powerpoint/2010/main" val="1695335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burdens</a:t>
            </a:r>
            <a:endParaRPr lang="en-US" dirty="0"/>
          </a:p>
        </p:txBody>
      </p:sp>
      <p:sp>
        <p:nvSpPr>
          <p:cNvPr id="3" name="Text Placeholder 2"/>
          <p:cNvSpPr>
            <a:spLocks noGrp="1"/>
          </p:cNvSpPr>
          <p:nvPr>
            <p:ph type="body" sz="quarter" idx="13"/>
          </p:nvPr>
        </p:nvSpPr>
        <p:spPr>
          <a:xfrm>
            <a:off x="1123876" y="1286539"/>
            <a:ext cx="10518775" cy="3843337"/>
          </a:xfrm>
        </p:spPr>
        <p:txBody>
          <a:bodyPr>
            <a:normAutofit/>
          </a:bodyPr>
          <a:lstStyle/>
          <a:p>
            <a:pPr marL="0" indent="0">
              <a:buNone/>
            </a:pPr>
            <a:r>
              <a:rPr lang="en-US" sz="2000" dirty="0" smtClean="0"/>
              <a:t>The costs (financial and non-financial) associated with applying for, receiving, participating in, and keeping government benefits and services. These burdens prevent those who are eligible from accessing or getting the benefits of programs they qualify for.</a:t>
            </a:r>
            <a:endParaRPr lang="en-US" sz="2000" dirty="0"/>
          </a:p>
        </p:txBody>
      </p:sp>
      <p:graphicFrame>
        <p:nvGraphicFramePr>
          <p:cNvPr id="4" name="Diagram 3"/>
          <p:cNvGraphicFramePr/>
          <p:nvPr>
            <p:extLst>
              <p:ext uri="{D42A27DB-BD31-4B8C-83A1-F6EECF244321}">
                <p14:modId xmlns:p14="http://schemas.microsoft.com/office/powerpoint/2010/main" val="3120040727"/>
              </p:ext>
            </p:extLst>
          </p:nvPr>
        </p:nvGraphicFramePr>
        <p:xfrm>
          <a:off x="140854" y="2293626"/>
          <a:ext cx="5164793" cy="351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5927652" y="2836328"/>
            <a:ext cx="5252483" cy="2328531"/>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smtClean="0">
                <a:solidFill>
                  <a:srgbClr val="000000"/>
                </a:solidFill>
              </a:rPr>
              <a:t>Redemption Costs </a:t>
            </a:r>
            <a:r>
              <a:rPr lang="en-US" sz="2000" dirty="0" smtClean="0">
                <a:solidFill>
                  <a:srgbClr val="000000"/>
                </a:solidFill>
              </a:rPr>
              <a:t>are the time, effort, money and other resources needed to use public benefits or services where participants must navigate third-party agents or vendors.</a:t>
            </a:r>
            <a:endParaRPr lang="en-US" sz="2000" dirty="0">
              <a:solidFill>
                <a:srgbClr val="000000"/>
              </a:solidFill>
            </a:endParaRPr>
          </a:p>
        </p:txBody>
      </p:sp>
    </p:spTree>
    <p:extLst>
      <p:ext uri="{BB962C8B-B14F-4D97-AF65-F5344CB8AC3E}">
        <p14:creationId xmlns:p14="http://schemas.microsoft.com/office/powerpoint/2010/main" val="1553664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1E61"/>
      </a:dk1>
      <a:lt1>
        <a:sysClr val="window" lastClr="FFFFFF"/>
      </a:lt1>
      <a:dk2>
        <a:srgbClr val="44546A"/>
      </a:dk2>
      <a:lt2>
        <a:srgbClr val="E7E6E6"/>
      </a:lt2>
      <a:accent1>
        <a:srgbClr val="001E61"/>
      </a:accent1>
      <a:accent2>
        <a:srgbClr val="93DACF"/>
      </a:accent2>
      <a:accent3>
        <a:srgbClr val="001E61"/>
      </a:accent3>
      <a:accent4>
        <a:srgbClr val="93DACF"/>
      </a:accent4>
      <a:accent5>
        <a:srgbClr val="001E61"/>
      </a:accent5>
      <a:accent6>
        <a:srgbClr val="93DACF"/>
      </a:accent6>
      <a:hlink>
        <a:srgbClr val="001E61"/>
      </a:hlink>
      <a:folHlink>
        <a:srgbClr val="93DACF"/>
      </a:folHlink>
    </a:clrScheme>
    <a:fontScheme name="Custom 5">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EE905F2A-3AC7-467E-BFA2-97B8FC41FDFA}" vid="{F58359CC-66F7-41AC-BB15-88A443DEA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egal Aid Chicag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1FA2E76447D54E818FB5F1D21EDFED" ma:contentTypeVersion="1" ma:contentTypeDescription="Create a new document." ma:contentTypeScope="" ma:versionID="baa3cab4971a6e8e5605ed1b5314ecb4">
  <xsd:schema xmlns:xsd="http://www.w3.org/2001/XMLSchema" xmlns:xs="http://www.w3.org/2001/XMLSchema" xmlns:p="http://schemas.microsoft.com/office/2006/metadata/properties" xmlns:ns2="122fe50a-8461-476e-8011-41194c3d2ce6" xmlns:ns3="7a847ab8-5b33-4ef9-8841-01e661e4125f" targetNamespace="http://schemas.microsoft.com/office/2006/metadata/properties" ma:root="true" ma:fieldsID="0fcc4a49f516e7fbab61cd8b680f02ea" ns2:_="" ns3:_="">
    <xsd:import namespace="122fe50a-8461-476e-8011-41194c3d2ce6"/>
    <xsd:import namespace="7a847ab8-5b33-4ef9-8841-01e661e4125f"/>
    <xsd:element name="properties">
      <xsd:complexType>
        <xsd:sequence>
          <xsd:element name="documentManagement">
            <xsd:complexType>
              <xsd:all>
                <xsd:element ref="ns2:_dlc_DocId" minOccurs="0"/>
                <xsd:element ref="ns2:_dlc_DocIdUrl" minOccurs="0"/>
                <xsd:element ref="ns2:_dlc_DocIdPersistId" minOccurs="0"/>
                <xsd:element ref="ns3:Lin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fe50a-8461-476e-8011-41194c3d2c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847ab8-5b33-4ef9-8841-01e661e4125f" elementFormDefault="qualified">
    <xsd:import namespace="http://schemas.microsoft.com/office/2006/documentManagement/types"/>
    <xsd:import namespace="http://schemas.microsoft.com/office/infopath/2007/PartnerControls"/>
    <xsd:element name="Links" ma:index="11" nillable="true" ma:displayName="Links" ma:format="Hyperlink" ma:internalName="Links">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122fe50a-8461-476e-8011-41194c3d2ce6">NK2KVDMTXA6M-989693286-70093</_dlc_DocId>
    <_dlc_DocIdUrl xmlns="122fe50a-8461-476e-8011-41194c3d2ce6">
      <Url>https://lafpoint.lafchicago.org/externalRelations/_layouts/15/DocIdRedir.aspx?ID=NK2KVDMTXA6M-989693286-70093</Url>
      <Description>NK2KVDMTXA6M-989693286-70093</Description>
    </_dlc_DocIdUrl>
    <Links xmlns="7a847ab8-5b33-4ef9-8841-01e661e4125f">
      <Url xsi:nil="true"/>
      <Description xsi:nil="true"/>
    </Links>
  </documentManagement>
</p:properties>
</file>

<file path=customXml/itemProps1.xml><?xml version="1.0" encoding="utf-8"?>
<ds:datastoreItem xmlns:ds="http://schemas.openxmlformats.org/officeDocument/2006/customXml" ds:itemID="{7DFD7BC9-FF05-4BBF-951B-CD1F7ECEE856}">
  <ds:schemaRefs>
    <ds:schemaRef ds:uri="http://schemas.microsoft.com/sharepoint/events"/>
  </ds:schemaRefs>
</ds:datastoreItem>
</file>

<file path=customXml/itemProps2.xml><?xml version="1.0" encoding="utf-8"?>
<ds:datastoreItem xmlns:ds="http://schemas.openxmlformats.org/officeDocument/2006/customXml" ds:itemID="{82A3DED5-9243-49F8-B15E-5799AE0E9D18}">
  <ds:schemaRefs>
    <ds:schemaRef ds:uri="http://schemas.microsoft.com/sharepoint/v3/contenttype/forms"/>
  </ds:schemaRefs>
</ds:datastoreItem>
</file>

<file path=customXml/itemProps3.xml><?xml version="1.0" encoding="utf-8"?>
<ds:datastoreItem xmlns:ds="http://schemas.openxmlformats.org/officeDocument/2006/customXml" ds:itemID="{78E5E6C8-F40B-43D7-8867-22EC5C30EB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fe50a-8461-476e-8011-41194c3d2ce6"/>
    <ds:schemaRef ds:uri="7a847ab8-5b33-4ef9-8841-01e661e41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933D111-1A79-4189-8E2F-A8276D7C4CE4}">
  <ds:schemaRefs>
    <ds:schemaRef ds:uri="http://purl.org/dc/dcmitype/"/>
    <ds:schemaRef ds:uri="http://schemas.openxmlformats.org/package/2006/metadata/core-properties"/>
    <ds:schemaRef ds:uri="122fe50a-8461-476e-8011-41194c3d2ce6"/>
    <ds:schemaRef ds:uri="http://schemas.microsoft.com/office/2006/documentManagement/types"/>
    <ds:schemaRef ds:uri="http://purl.org/dc/elements/1.1/"/>
    <ds:schemaRef ds:uri="7a847ab8-5b33-4ef9-8841-01e661e4125f"/>
    <ds:schemaRef ds:uri="http://schemas.microsoft.com/office/infopath/2007/PartnerControls"/>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Template>
  <TotalTime>27639</TotalTime>
  <Words>3677</Words>
  <Application>Microsoft Office PowerPoint</Application>
  <PresentationFormat>Widescreen</PresentationFormat>
  <Paragraphs>545</Paragraphs>
  <Slides>47</Slides>
  <Notes>47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Calibri</vt:lpstr>
      <vt:lpstr>Wingdings</vt:lpstr>
      <vt:lpstr>Arial</vt:lpstr>
      <vt:lpstr>Source Sans Pro</vt:lpstr>
      <vt:lpstr>Office Theme</vt:lpstr>
      <vt:lpstr>Solving Problems Overcoming Common Administrative Barriers To Access Benefits From The Department Of Human Services </vt:lpstr>
      <vt:lpstr>PowerPoint Presentation</vt:lpstr>
      <vt:lpstr>PowerPoint Presentation</vt:lpstr>
      <vt:lpstr>overview</vt:lpstr>
      <vt:lpstr>PowerPoint Presentation</vt:lpstr>
      <vt:lpstr>Administrative burdens</vt:lpstr>
      <vt:lpstr>Administrative burdens</vt:lpstr>
      <vt:lpstr>Administrative burdens</vt:lpstr>
      <vt:lpstr>Administrative burdens</vt:lpstr>
      <vt:lpstr>Structural &amp; Procedural barriers</vt:lpstr>
      <vt:lpstr>Major Il public assistance programs</vt:lpstr>
      <vt:lpstr>PowerPoint Presentation</vt:lpstr>
      <vt:lpstr>Application process</vt:lpstr>
      <vt:lpstr>Post-application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Victims of trafficking, torture, &amp; other serious crimes benefits with the Illinois department of human services</dc:title>
  <dc:creator>Jessica Daniels</dc:creator>
  <cp:lastModifiedBy>Jonathan Russell</cp:lastModifiedBy>
  <cp:revision>536</cp:revision>
  <cp:lastPrinted>2024-06-04T01:46:08Z</cp:lastPrinted>
  <dcterms:created xsi:type="dcterms:W3CDTF">2021-10-22T18:41:33Z</dcterms:created>
  <dcterms:modified xsi:type="dcterms:W3CDTF">2025-02-11T21:47:24Z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0x010100341FA2E76447D54E818FB5F1D21EDFED</vt:lpwstr>
  </property>
  <property fmtid="{D5CDD505-2E9C-101B-9397-08002B2CF9AE}" pid="3" name="_dlc_DocIdItemGuid">
    <vt:lpwstr>2332e109-133f-403a-86e5-0085e540a9f6</vt:lpwstr>
  </property>
  <property fmtid="{D5CDD505-2E9C-101B-9397-08002B2CF9AE}" pid="4" name="DocType">
    <vt:lpwstr/>
  </property>
  <property fmtid="{D5CDD505-2E9C-101B-9397-08002B2CF9AE}" pid="5" name="Issues">
    <vt:lpwstr/>
  </property>
  <property fmtid="{D5CDD505-2E9C-101B-9397-08002B2CF9AE}" pid="6" name="Groups">
    <vt:lpwstr>91;#Public Benefits|783d7bfa-3cec-4cd1-9a6a-1a6656a7eeae</vt:lpwstr>
  </property>
  <property fmtid="{D5CDD505-2E9C-101B-9397-08002B2CF9AE}" pid="7" name="IsMyDocuments">
    <vt:bool>true</vt:bool>
  </property>
</Properties>
</file>