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2"/>
  </p:notesMasterIdLst>
  <p:handoutMasterIdLst>
    <p:handoutMasterId r:id="rId13"/>
  </p:handoutMasterIdLst>
  <p:sldIdLst>
    <p:sldId id="263" r:id="rId6"/>
    <p:sldId id="257" r:id="rId7"/>
    <p:sldId id="258" r:id="rId8"/>
    <p:sldId id="259" r:id="rId9"/>
    <p:sldId id="260" r:id="rId10"/>
    <p:sldId id="261" r:id="rId11"/>
  </p:sldIdLst>
  <p:sldSz cx="12192000" cy="6858000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0DF6CE29-BCFE-419E-8F34-22A8A31883E5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46EA6CE1-A701-423A-B89A-564A0987A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63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47371788-6E45-4F68-8EA4-240B0B459AF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FEE1F71A-3505-41B7-9740-F50744939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31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A524-7A27-46AB-9B4A-7198D44C5B6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880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A912F-32F9-4FB3-B1AD-8C0AA0242B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88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A524-7A27-46AB-9B4A-7198D44C5B6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375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A524-7A27-46AB-9B4A-7198D44C5B6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94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A912F-32F9-4FB3-B1AD-8C0AA0242B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39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1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02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60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D503B0-FD62-4970-9B27-D1260B4DC56B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0202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8256F0AD-730D-41E8-92CC-2BD90D82BA8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38200" y="1801813"/>
            <a:ext cx="10518775" cy="3843337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 b="1" i="1" baseline="0"/>
            </a:lvl2pPr>
            <a:lvl3pPr marL="1143000" indent="-228600">
              <a:buFont typeface="Wingdings" panose="05000000000000000000" pitchFamily="2" charset="2"/>
              <a:buChar char="§"/>
              <a:defRPr b="0" i="1"/>
            </a:lvl3pPr>
            <a:lvl4pPr marL="1600200" indent="-228600">
              <a:buFont typeface="Wingdings" panose="05000000000000000000" pitchFamily="2" charset="2"/>
              <a:buChar char="§"/>
              <a:defRPr sz="1600" b="1" cap="all" baseline="0"/>
            </a:lvl4pPr>
            <a:lvl5pPr marL="2057400" indent="-228600">
              <a:buFont typeface="Wingdings" panose="05000000000000000000" pitchFamily="2" charset="2"/>
              <a:buChar char="§"/>
              <a:defRPr sz="1500" b="0" i="1" u="none" cap="all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55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"/>
            <a:ext cx="3975100" cy="6858000"/>
          </a:xfrm>
          <a:prstGeom prst="rect">
            <a:avLst/>
          </a:prstGeom>
          <a:solidFill>
            <a:srgbClr val="001E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43" y="2314965"/>
            <a:ext cx="2636014" cy="32565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25008" y="638659"/>
            <a:ext cx="6586330" cy="238760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25008" y="3230978"/>
            <a:ext cx="6586330" cy="1655762"/>
          </a:xfrm>
        </p:spPr>
        <p:txBody>
          <a:bodyPr>
            <a:normAutofit/>
          </a:bodyPr>
          <a:lstStyle>
            <a:lvl1pPr marL="0" indent="0" algn="l">
              <a:buNone/>
              <a:defRPr sz="36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4624388" y="5351907"/>
            <a:ext cx="6586537" cy="43929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 b="1" i="1" cap="all" baseline="0">
                <a:solidFill>
                  <a:srgbClr val="0E1D6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4624388" y="5925313"/>
            <a:ext cx="6586537" cy="4389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 b="0" i="1">
                <a:solidFill>
                  <a:srgbClr val="0E1D61"/>
                </a:solidFill>
              </a:defRPr>
            </a:lvl1pPr>
          </a:lstStyle>
          <a:p>
            <a:pPr lvl="0"/>
            <a:r>
              <a:rPr lang="en-US" dirty="0" smtClean="0"/>
              <a:t>9.16.2019</a:t>
            </a:r>
          </a:p>
        </p:txBody>
      </p:sp>
      <p:cxnSp>
        <p:nvCxnSpPr>
          <p:cNvPr id="26" name="Straight Connector 25"/>
          <p:cNvCxnSpPr/>
          <p:nvPr userDrawn="1"/>
        </p:nvCxnSpPr>
        <p:spPr>
          <a:xfrm>
            <a:off x="4624388" y="5096256"/>
            <a:ext cx="658653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22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4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0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64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18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18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6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24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09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716F6-EEB3-4426-BE49-8661E12C532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73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>
          <a:xfrm>
            <a:off x="4624388" y="2744249"/>
            <a:ext cx="6586330" cy="23876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/>
              <a:t>Solving </a:t>
            </a:r>
            <a:r>
              <a:rPr lang="en-US" dirty="0" smtClean="0"/>
              <a:t>Problems </a:t>
            </a:r>
            <a:r>
              <a:rPr lang="en-US" sz="4000" i="1" cap="none" dirty="0" smtClean="0"/>
              <a:t>Overcoming Common Administrative Barriers To Access Benefits From The Department Of Human Services:</a:t>
            </a:r>
            <a:br>
              <a:rPr lang="en-US" sz="4000" i="1" cap="none" dirty="0" smtClean="0"/>
            </a:br>
            <a:r>
              <a:rPr lang="en-US" sz="4000" i="1" dirty="0"/>
              <a:t/>
            </a:r>
            <a:br>
              <a:rPr lang="en-US" sz="4000" i="1" dirty="0"/>
            </a:br>
            <a:r>
              <a:rPr lang="en-US" sz="4000" b="1" i="1" dirty="0" smtClean="0"/>
              <a:t>Overview of common IDHS medical, food, and cash assistance</a:t>
            </a:r>
            <a:r>
              <a:rPr lang="en-US" b="1" dirty="0"/>
              <a:t> 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624388" y="5710989"/>
            <a:ext cx="6586537" cy="653236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2000" i="0" dirty="0" smtClean="0"/>
              <a:t>Gwynne Kizer Mashon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600" i="0" dirty="0" smtClean="0"/>
              <a:t>Special </a:t>
            </a:r>
            <a:r>
              <a:rPr lang="en-US" sz="1600" i="0" dirty="0" smtClean="0"/>
              <a:t>Thanks to Andrew Watkins for help preparing this presentation</a:t>
            </a:r>
          </a:p>
        </p:txBody>
      </p:sp>
    </p:spTree>
    <p:extLst>
      <p:ext uri="{BB962C8B-B14F-4D97-AF65-F5344CB8AC3E}">
        <p14:creationId xmlns:p14="http://schemas.microsoft.com/office/powerpoint/2010/main" val="3322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081669" y="130146"/>
            <a:ext cx="2720898" cy="1274908"/>
          </a:xfrm>
          <a:prstGeom prst="round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5000" r="-5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6632576" y="609600"/>
            <a:ext cx="5181599" cy="579120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b="1" i="1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b="0" i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b="1" i="0" kern="1200" cap="all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500" b="0" i="1" u="none" kern="1200" cap="all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endParaRPr lang="en-US" sz="25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01647" y="1632727"/>
          <a:ext cx="11412528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1231">
                  <a:extLst>
                    <a:ext uri="{9D8B030D-6E8A-4147-A177-3AD203B41FA5}">
                      <a16:colId xmlns:a16="http://schemas.microsoft.com/office/drawing/2014/main" val="2778127728"/>
                    </a:ext>
                  </a:extLst>
                </a:gridCol>
                <a:gridCol w="3962809">
                  <a:extLst>
                    <a:ext uri="{9D8B030D-6E8A-4147-A177-3AD203B41FA5}">
                      <a16:colId xmlns:a16="http://schemas.microsoft.com/office/drawing/2014/main" val="3652876878"/>
                    </a:ext>
                  </a:extLst>
                </a:gridCol>
                <a:gridCol w="2228488">
                  <a:extLst>
                    <a:ext uri="{9D8B030D-6E8A-4147-A177-3AD203B41FA5}">
                      <a16:colId xmlns:a16="http://schemas.microsoft.com/office/drawing/2014/main" val="149956404"/>
                    </a:ext>
                  </a:extLst>
                </a:gridCol>
              </a:tblGrid>
              <a:tr h="55443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Monthly Countable Income Limit (as of 6/1/24)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Asset Limits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b="1" i="0" dirty="0" smtClean="0">
                          <a:solidFill>
                            <a:schemeClr val="bg1"/>
                          </a:solidFill>
                        </a:rPr>
                        <a:t>Benefit Amount (as of 6/1/24)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646438"/>
                  </a:ext>
                </a:extLst>
              </a:tr>
              <a:tr h="1688802">
                <a:tc>
                  <a:txBody>
                    <a:bodyPr/>
                    <a:lstStyle/>
                    <a:p>
                      <a:r>
                        <a:rPr lang="en-US" sz="1800" b="0" i="0" dirty="0" smtClean="0"/>
                        <a:t>165% FPL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/>
                        <a:t>$2,005 for a single person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/>
                        <a:t>$4,125 for HH4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1800" dirty="0" smtClean="0"/>
                    </a:p>
                    <a:p>
                      <a:r>
                        <a:rPr lang="en-US" sz="1800" b="0" i="0" dirty="0" smtClean="0"/>
                        <a:t>200% FPL if 60+ or disabled in household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/>
                        <a:t>$2,430 for a single person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/>
                        <a:t>$4,998 for HH4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18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2" indent="0">
                        <a:buNone/>
                      </a:pPr>
                      <a:r>
                        <a:rPr lang="en-US" sz="1800" b="0" i="0" dirty="0" smtClean="0"/>
                        <a:t>There is no asset limit for most households in Illinois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Based on household size, income and certain expenses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Max: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$291</a:t>
                      </a:r>
                      <a:r>
                        <a:rPr lang="en-US" sz="1800" baseline="0" dirty="0" smtClean="0"/>
                        <a:t> HH1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 smtClean="0"/>
                        <a:t>$973 HH4</a:t>
                      </a:r>
                      <a:endParaRPr lang="en-US" sz="1800" dirty="0" smtClean="0"/>
                    </a:p>
                    <a:p>
                      <a:pPr lvl="0"/>
                      <a:endParaRPr lang="en-US" sz="1800" dirty="0">
                        <a:solidFill>
                          <a:srgbClr val="001E6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935306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01647" y="4586004"/>
            <a:ext cx="1154014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Covers </a:t>
            </a:r>
            <a:r>
              <a:rPr lang="en-US" sz="1600" dirty="0"/>
              <a:t>food</a:t>
            </a:r>
            <a:r>
              <a:rPr lang="en-US" sz="1600" b="1" dirty="0"/>
              <a:t>: </a:t>
            </a:r>
            <a:r>
              <a:rPr lang="en-US" sz="1600" i="1" u="sng" dirty="0"/>
              <a:t>only</a:t>
            </a:r>
            <a:r>
              <a:rPr lang="en-US" sz="1600" dirty="0"/>
              <a:t> can be used for unprepared </a:t>
            </a:r>
            <a:r>
              <a:rPr lang="en-US" sz="1600" dirty="0" smtClean="0"/>
              <a:t>foods</a:t>
            </a:r>
          </a:p>
          <a:p>
            <a:endParaRPr lang="en-US" sz="1600" dirty="0"/>
          </a:p>
          <a:p>
            <a:r>
              <a:rPr lang="en-US" sz="1600" dirty="0" smtClean="0"/>
              <a:t>Special rules for certain groups including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people who are homeless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people receiving disability-based government benefits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People with disabilities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Elderly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College Students</a:t>
            </a:r>
          </a:p>
          <a:p>
            <a:endParaRPr lang="en-US" sz="1600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94165" y="279967"/>
            <a:ext cx="5553872" cy="1325563"/>
          </a:xfrm>
        </p:spPr>
        <p:txBody>
          <a:bodyPr/>
          <a:lstStyle/>
          <a:p>
            <a:r>
              <a:rPr lang="en-US" u="sng" dirty="0" smtClean="0"/>
              <a:t>Food assistance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497056" y="921528"/>
            <a:ext cx="11540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dirty="0"/>
          </a:p>
          <a:p>
            <a:r>
              <a:rPr lang="en-US" dirty="0" smtClean="0"/>
              <a:t>Issued on a LINK card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64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4612" y="64329"/>
            <a:ext cx="5553872" cy="1325563"/>
          </a:xfrm>
        </p:spPr>
        <p:txBody>
          <a:bodyPr/>
          <a:lstStyle/>
          <a:p>
            <a:r>
              <a:rPr lang="en-US" u="sng" dirty="0" smtClean="0"/>
              <a:t>Medical benefits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294853" y="4117534"/>
            <a:ext cx="1247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2022 amounts</a:t>
            </a:r>
            <a:endParaRPr lang="en-US" sz="1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695805"/>
              </p:ext>
            </p:extLst>
          </p:nvPr>
        </p:nvGraphicFramePr>
        <p:xfrm>
          <a:off x="722350" y="1221249"/>
          <a:ext cx="1073305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150">
                  <a:extLst>
                    <a:ext uri="{9D8B030D-6E8A-4147-A177-3AD203B41FA5}">
                      <a16:colId xmlns:a16="http://schemas.microsoft.com/office/drawing/2014/main" val="2374154823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102823433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4188075852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44437575"/>
                    </a:ext>
                  </a:extLst>
                </a:gridCol>
              </a:tblGrid>
              <a:tr h="426208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Who Qualifies (non-exhaustive list)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Monthly Countable Income Limits (2024)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Asset Limit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Other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965508"/>
                  </a:ext>
                </a:extLst>
              </a:tr>
              <a:tr h="266562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 smtClean="0"/>
                        <a:t>US citizens and most LPRs under 65 years</a:t>
                      </a:r>
                      <a:r>
                        <a:rPr lang="en-US" sz="1800" b="0" i="0" baseline="0" dirty="0" smtClean="0"/>
                        <a:t> old;</a:t>
                      </a:r>
                      <a:r>
                        <a:rPr lang="en-US" sz="1800" b="0" i="0" dirty="0" smtClean="0"/>
                        <a:t> and (most noncitizens 42-64 years old*)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138% FPL </a:t>
                      </a:r>
                    </a:p>
                    <a:p>
                      <a:pPr algn="ctr"/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$1,732 for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 individual</a:t>
                      </a:r>
                    </a:p>
                    <a:p>
                      <a:pPr algn="ctr"/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3,588 for a family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None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175131"/>
                  </a:ext>
                </a:extLst>
              </a:tr>
              <a:tr h="2665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Children – no citizenship/immigration</a:t>
                      </a:r>
                      <a:r>
                        <a:rPr lang="en-US" sz="1800" baseline="0" dirty="0" smtClean="0"/>
                        <a:t> requirement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318% FPL </a:t>
                      </a:r>
                    </a:p>
                    <a:p>
                      <a:pPr algn="ctr"/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$3,991 for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 individual</a:t>
                      </a:r>
                    </a:p>
                    <a:p>
                      <a:pPr algn="ctr"/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$8,268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a family of 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none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552226"/>
                  </a:ext>
                </a:extLst>
              </a:tr>
              <a:tr h="266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 smtClean="0"/>
                        <a:t>Medicare</a:t>
                      </a:r>
                      <a:r>
                        <a:rPr lang="en-US" sz="1800" b="0" i="0" baseline="0" dirty="0" smtClean="0"/>
                        <a:t> beneficiaries</a:t>
                      </a:r>
                      <a:r>
                        <a:rPr lang="en-US" sz="1800" b="0" i="0" dirty="0" smtClean="0"/>
                        <a:t>;</a:t>
                      </a:r>
                      <a:r>
                        <a:rPr lang="en-US" sz="1800" b="0" i="0" baseline="0" dirty="0" smtClean="0"/>
                        <a:t> </a:t>
                      </a:r>
                      <a:r>
                        <a:rPr lang="en-US" sz="1800" b="0" i="0" dirty="0" smtClean="0"/>
                        <a:t>US citizens and most LPRs over 65 years</a:t>
                      </a:r>
                      <a:r>
                        <a:rPr lang="en-US" sz="1800" b="0" i="0" baseline="0" dirty="0" smtClean="0"/>
                        <a:t> old; most noncitizens 65+; </a:t>
                      </a:r>
                      <a:r>
                        <a:rPr lang="en-US" sz="1800" dirty="0" smtClean="0"/>
                        <a:t>Non-Citizen</a:t>
                      </a:r>
                      <a:r>
                        <a:rPr lang="en-US" sz="1800" baseline="0" dirty="0" smtClean="0"/>
                        <a:t> victims of trafficking, torture or other serious crimes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100% FPL</a:t>
                      </a:r>
                    </a:p>
                    <a:p>
                      <a:pPr algn="ctr"/>
                      <a:r>
                        <a:rPr lang="en-US" sz="1800" dirty="0" smtClean="0"/>
                        <a:t>$1,255</a:t>
                      </a:r>
                      <a:r>
                        <a:rPr lang="en-US" sz="1800" baseline="0" dirty="0" smtClean="0"/>
                        <a:t> for an individual</a:t>
                      </a:r>
                    </a:p>
                    <a:p>
                      <a:pPr algn="ctr"/>
                      <a:r>
                        <a:rPr lang="en-US" sz="1800" baseline="0" dirty="0" smtClean="0"/>
                        <a:t>$2,600 for a family of 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$17,500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Can spenddown excess income/assets to become eligible for Medicaid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475382"/>
                  </a:ext>
                </a:extLst>
              </a:tr>
              <a:tr h="2665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Pregnant</a:t>
                      </a:r>
                      <a:r>
                        <a:rPr lang="en-US" sz="1800" baseline="0" dirty="0" smtClean="0"/>
                        <a:t> Women and their babies (until baby is 12 months old) – no citizenship/immigration requirement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213%</a:t>
                      </a:r>
                      <a:r>
                        <a:rPr lang="en-US" sz="1800" b="1" baseline="0" dirty="0" smtClean="0"/>
                        <a:t> FPL</a:t>
                      </a:r>
                    </a:p>
                    <a:p>
                      <a:pPr algn="ctr"/>
                      <a:r>
                        <a:rPr lang="en-US" sz="1800" baseline="0" dirty="0" smtClean="0"/>
                        <a:t>$3,628 for a family of 2</a:t>
                      </a:r>
                    </a:p>
                    <a:p>
                      <a:pPr algn="ctr"/>
                      <a:r>
                        <a:rPr lang="en-US" sz="1800" dirty="0" smtClean="0"/>
                        <a:t>$5,538 for</a:t>
                      </a:r>
                      <a:r>
                        <a:rPr lang="en-US" sz="1800" baseline="0" dirty="0" smtClean="0"/>
                        <a:t> a family of 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None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520177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350" y="307205"/>
            <a:ext cx="1218103" cy="83981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22350" y="5776043"/>
            <a:ext cx="10733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Federal law requires the state to consideration for all programs before denying or terminating coverage and encourages the state to reduce administrative burdens for continuing benefits via </a:t>
            </a:r>
            <a:r>
              <a:rPr lang="en-US" i="1" dirty="0" smtClean="0"/>
              <a:t>ex parte </a:t>
            </a:r>
            <a:r>
              <a:rPr lang="en-US" dirty="0" smtClean="0"/>
              <a:t>determinations.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29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" t="3415" r="2866" b="6976"/>
          <a:stretch/>
        </p:blipFill>
        <p:spPr bwMode="auto">
          <a:xfrm>
            <a:off x="431800" y="222421"/>
            <a:ext cx="1344068" cy="9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909726" y="368974"/>
            <a:ext cx="8988646" cy="6070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Medicare savings programs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213139" y="1231921"/>
          <a:ext cx="4488070" cy="4528471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2244035">
                  <a:extLst>
                    <a:ext uri="{9D8B030D-6E8A-4147-A177-3AD203B41FA5}">
                      <a16:colId xmlns:a16="http://schemas.microsoft.com/office/drawing/2014/main" val="3113529815"/>
                    </a:ext>
                  </a:extLst>
                </a:gridCol>
                <a:gridCol w="2244035">
                  <a:extLst>
                    <a:ext uri="{9D8B030D-6E8A-4147-A177-3AD203B41FA5}">
                      <a16:colId xmlns:a16="http://schemas.microsoft.com/office/drawing/2014/main" val="857667079"/>
                    </a:ext>
                  </a:extLst>
                </a:gridCol>
              </a:tblGrid>
              <a:tr h="90880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Medicare is a federal health insurance program for people over 65 years old and those with disabilities.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50597"/>
                  </a:ext>
                </a:extLst>
              </a:tr>
              <a:tr h="9172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Part A: Hospital</a:t>
                      </a:r>
                      <a:endParaRPr lang="en-US" sz="1400" dirty="0" smtClean="0">
                        <a:solidFill>
                          <a:srgbClr val="001E6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Premium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up to $505; free to most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High</a:t>
                      </a:r>
                      <a:r>
                        <a:rPr lang="en-US" sz="1400" baseline="0" dirty="0" smtClean="0"/>
                        <a:t> deductibles and co-pays</a:t>
                      </a:r>
                      <a:endParaRPr lang="en-US" sz="1400" dirty="0" smtClean="0">
                        <a:solidFill>
                          <a:srgbClr val="001E6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781086"/>
                  </a:ext>
                </a:extLst>
              </a:tr>
              <a:tr h="9172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Part B: Doctor’s Visits</a:t>
                      </a:r>
                      <a:endParaRPr lang="en-US" sz="1400" dirty="0" smtClean="0">
                        <a:solidFill>
                          <a:srgbClr val="001E6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Premium usually</a:t>
                      </a:r>
                      <a:r>
                        <a:rPr lang="en-US" sz="1400" baseline="0" dirty="0" smtClean="0"/>
                        <a:t> $174.70, but can be more</a:t>
                      </a:r>
                    </a:p>
                    <a:p>
                      <a:r>
                        <a:rPr lang="en-US" sz="1400" baseline="0" dirty="0" smtClean="0"/>
                        <a:t>$240 deductible + 20% co-insurance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628739"/>
                  </a:ext>
                </a:extLst>
              </a:tr>
              <a:tr h="11479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Part C: Combined Parts A and B (and D), provided through a private insurance company</a:t>
                      </a:r>
                      <a:endParaRPr lang="en-US" sz="1400" dirty="0" smtClean="0">
                        <a:solidFill>
                          <a:srgbClr val="001E6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Premium</a:t>
                      </a:r>
                      <a:r>
                        <a:rPr lang="en-US" sz="1400" baseline="0" dirty="0" smtClean="0"/>
                        <a:t> s</a:t>
                      </a:r>
                      <a:r>
                        <a:rPr lang="en-US" sz="1400" dirty="0" smtClean="0"/>
                        <a:t>ame</a:t>
                      </a:r>
                      <a:r>
                        <a:rPr lang="en-US" sz="1400" baseline="0" dirty="0" smtClean="0"/>
                        <a:t> as Part A + Part B</a:t>
                      </a:r>
                    </a:p>
                    <a:p>
                      <a:r>
                        <a:rPr lang="en-US" sz="1400" baseline="0" dirty="0" smtClean="0"/>
                        <a:t>Additional premium and costs vary by plan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13409"/>
                  </a:ext>
                </a:extLst>
              </a:tr>
              <a:tr h="581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Part D: Prescriptions</a:t>
                      </a:r>
                      <a:endParaRPr lang="en-US" sz="1400" dirty="0" smtClean="0">
                        <a:solidFill>
                          <a:srgbClr val="001E6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Varies by plan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40099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939747" y="1588547"/>
          <a:ext cx="6785114" cy="38347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94523">
                  <a:extLst>
                    <a:ext uri="{9D8B030D-6E8A-4147-A177-3AD203B41FA5}">
                      <a16:colId xmlns:a16="http://schemas.microsoft.com/office/drawing/2014/main" val="2374154823"/>
                    </a:ext>
                  </a:extLst>
                </a:gridCol>
                <a:gridCol w="1461052">
                  <a:extLst>
                    <a:ext uri="{9D8B030D-6E8A-4147-A177-3AD203B41FA5}">
                      <a16:colId xmlns:a16="http://schemas.microsoft.com/office/drawing/2014/main" val="2102823433"/>
                    </a:ext>
                  </a:extLst>
                </a:gridCol>
                <a:gridCol w="1530626">
                  <a:extLst>
                    <a:ext uri="{9D8B030D-6E8A-4147-A177-3AD203B41FA5}">
                      <a16:colId xmlns:a16="http://schemas.microsoft.com/office/drawing/2014/main" val="1015761939"/>
                    </a:ext>
                  </a:extLst>
                </a:gridCol>
                <a:gridCol w="2898913">
                  <a:extLst>
                    <a:ext uri="{9D8B030D-6E8A-4147-A177-3AD203B41FA5}">
                      <a16:colId xmlns:a16="http://schemas.microsoft.com/office/drawing/2014/main" val="44437575"/>
                    </a:ext>
                  </a:extLst>
                </a:gridCol>
              </a:tblGrid>
              <a:tr h="683322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Asset Limit 2024</a:t>
                      </a:r>
                      <a:endParaRPr lang="en-US" sz="15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Monthly Countable Income Limits  (Limits for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2024)</a:t>
                      </a:r>
                      <a:endParaRPr lang="en-US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Covers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965508"/>
                  </a:ext>
                </a:extLst>
              </a:tr>
              <a:tr h="398605">
                <a:tc rowSpan="6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$9,430</a:t>
                      </a:r>
                      <a:endParaRPr lang="en-US" sz="15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&lt;100% FPL </a:t>
                      </a:r>
                      <a:endParaRPr lang="en-US" sz="15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Part A and B Premiums</a:t>
                      </a:r>
                    </a:p>
                    <a:p>
                      <a:pPr algn="ctr"/>
                      <a:r>
                        <a:rPr lang="en-US" sz="1500" dirty="0" smtClean="0"/>
                        <a:t>Deductibles</a:t>
                      </a:r>
                      <a:r>
                        <a:rPr lang="en-US" sz="1500" baseline="0" dirty="0" smtClean="0"/>
                        <a:t> and Coinsurance for Medicare covered services</a:t>
                      </a:r>
                    </a:p>
                    <a:p>
                      <a:pPr algn="ctr"/>
                      <a:endParaRPr lang="en-US" sz="1500" baseline="0" dirty="0" smtClean="0"/>
                    </a:p>
                    <a:p>
                      <a:pPr algn="ctr"/>
                      <a:r>
                        <a:rPr lang="en-US" sz="1500" baseline="0" dirty="0" smtClean="0"/>
                        <a:t>Also qualifies for Part D assistance from SSA</a:t>
                      </a:r>
                      <a:endParaRPr 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5327550"/>
                  </a:ext>
                </a:extLst>
              </a:tr>
              <a:tr h="947369">
                <a:tc v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kern="1200" dirty="0" smtClean="0">
                          <a:effectLst/>
                        </a:rPr>
                        <a:t>HH1</a:t>
                      </a:r>
                    </a:p>
                    <a:p>
                      <a:pPr algn="ctr"/>
                      <a:r>
                        <a:rPr lang="en-US" sz="1500" kern="1200" dirty="0" smtClean="0">
                          <a:effectLst/>
                        </a:rPr>
                        <a:t>$1,255 </a:t>
                      </a:r>
                      <a:endParaRPr lang="en-US" sz="15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effectLst/>
                        </a:rPr>
                        <a:t>HH2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effectLst/>
                        </a:rPr>
                        <a:t>$1703 </a:t>
                      </a:r>
                      <a:endParaRPr lang="en-US" sz="15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175131"/>
                  </a:ext>
                </a:extLst>
              </a:tr>
              <a:tr h="3986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effectLst/>
                        </a:rPr>
                        <a:t>100-120% FPL </a:t>
                      </a:r>
                      <a:endParaRPr lang="en-US" sz="15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Part B Premiums</a:t>
                      </a:r>
                    </a:p>
                    <a:p>
                      <a:pPr algn="ctr"/>
                      <a:endParaRPr lang="en-US" sz="15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aseline="0" dirty="0" smtClean="0"/>
                        <a:t>Also qualifies for Part D assistance from SSA</a:t>
                      </a:r>
                      <a:endParaRPr lang="en-US" sz="15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6260040"/>
                  </a:ext>
                </a:extLst>
              </a:tr>
              <a:tr h="398605">
                <a:tc v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kern="1200" dirty="0" smtClean="0">
                          <a:effectLst/>
                        </a:rPr>
                        <a:t>$1,256-$1,504</a:t>
                      </a:r>
                      <a:endParaRPr lang="en-US" sz="1500" b="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dirty="0" smtClean="0">
                          <a:effectLst/>
                        </a:rPr>
                        <a:t>$1,704-$2,042</a:t>
                      </a:r>
                      <a:endParaRPr lang="en-US" sz="15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552226"/>
                  </a:ext>
                </a:extLst>
              </a:tr>
              <a:tr h="3986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120-135% FPL</a:t>
                      </a:r>
                      <a:endParaRPr lang="en-US" sz="15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097634"/>
                  </a:ext>
                </a:extLst>
              </a:tr>
              <a:tr h="398605">
                <a:tc v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$1,505-$1,692</a:t>
                      </a:r>
                      <a:endParaRPr lang="en-US" sz="15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aseline="0" dirty="0" smtClean="0"/>
                        <a:t>$2,043-$2,298</a:t>
                      </a:r>
                      <a:endParaRPr lang="en-US" sz="15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47538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939747" y="1122532"/>
            <a:ext cx="58571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Assistance paying costs associated with Medicare coverage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939747" y="5575726"/>
            <a:ext cx="6785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Federal law requires the state to reduce administrative burdens – by not requiring an application for - e.g. – people apply for Extra Help.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0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u="sng" dirty="0" smtClean="0"/>
              <a:t>TANF cash</a:t>
            </a:r>
            <a:endParaRPr lang="en-US" dirty="0"/>
          </a:p>
        </p:txBody>
      </p:sp>
      <p:pic>
        <p:nvPicPr>
          <p:cNvPr id="2056" name="Picture 8" descr="cash money clip art - Clip Art Library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28" y="365125"/>
            <a:ext cx="1802974" cy="108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933299"/>
              </p:ext>
            </p:extLst>
          </p:nvPr>
        </p:nvGraphicFramePr>
        <p:xfrm>
          <a:off x="406219" y="1567859"/>
          <a:ext cx="11371798" cy="5066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1357">
                  <a:extLst>
                    <a:ext uri="{9D8B030D-6E8A-4147-A177-3AD203B41FA5}">
                      <a16:colId xmlns:a16="http://schemas.microsoft.com/office/drawing/2014/main" val="2528027554"/>
                    </a:ext>
                  </a:extLst>
                </a:gridCol>
                <a:gridCol w="2025097">
                  <a:extLst>
                    <a:ext uri="{9D8B030D-6E8A-4147-A177-3AD203B41FA5}">
                      <a16:colId xmlns:a16="http://schemas.microsoft.com/office/drawing/2014/main" val="3967106811"/>
                    </a:ext>
                  </a:extLst>
                </a:gridCol>
                <a:gridCol w="2865344">
                  <a:extLst>
                    <a:ext uri="{9D8B030D-6E8A-4147-A177-3AD203B41FA5}">
                      <a16:colId xmlns:a16="http://schemas.microsoft.com/office/drawing/2014/main" val="3081708297"/>
                    </a:ext>
                  </a:extLst>
                </a:gridCol>
              </a:tblGrid>
              <a:tr h="67714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Who qualifies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Asset Limits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b="1" i="0" dirty="0" smtClean="0">
                          <a:solidFill>
                            <a:schemeClr val="bg1"/>
                          </a:solidFill>
                        </a:rPr>
                        <a:t>Benefit Amount (6/1/24)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852534"/>
                  </a:ext>
                </a:extLst>
              </a:tr>
              <a:tr h="31458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Usually requires a relative caretaker and a minor child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000" b="1" dirty="0" smtClean="0"/>
                        <a:t/>
                      </a:r>
                      <a:br>
                        <a:rPr lang="en-US" sz="2000" b="1" dirty="0" smtClean="0"/>
                      </a:br>
                      <a:r>
                        <a:rPr lang="en-US" sz="2000" b="1" dirty="0" smtClean="0"/>
                        <a:t>Lots of complicated federal rules and requirements including:</a:t>
                      </a:r>
                    </a:p>
                    <a:p>
                      <a:pPr lvl="1"/>
                      <a:r>
                        <a:rPr lang="en-US" sz="1800" b="0" i="0" dirty="0" smtClean="0"/>
                        <a:t>In-person interview</a:t>
                      </a:r>
                    </a:p>
                    <a:p>
                      <a:pPr lvl="1"/>
                      <a:r>
                        <a:rPr lang="en-US" sz="1800" b="0" i="0" dirty="0" smtClean="0"/>
                        <a:t>Extra documentation at application and redetermination</a:t>
                      </a:r>
                    </a:p>
                    <a:p>
                      <a:pPr lvl="1"/>
                      <a:r>
                        <a:rPr lang="en-US" sz="1800" b="0" i="0" dirty="0" smtClean="0"/>
                        <a:t>Agreeing to cooperate</a:t>
                      </a:r>
                      <a:r>
                        <a:rPr lang="en-US" sz="1800" b="0" i="0" baseline="0" dirty="0" smtClean="0"/>
                        <a:t> with child support enforcement</a:t>
                      </a:r>
                    </a:p>
                    <a:p>
                      <a:pPr lvl="1"/>
                      <a:r>
                        <a:rPr lang="en-US" sz="1800" b="0" i="0" dirty="0" smtClean="0"/>
                        <a:t>Compliance</a:t>
                      </a:r>
                      <a:r>
                        <a:rPr lang="en-US" sz="1800" b="0" i="0" baseline="0" dirty="0" smtClean="0"/>
                        <a:t> with work requirements, time limited benefits with complicated exceptions, compliance with responsibility and services plan</a:t>
                      </a:r>
                      <a:endParaRPr lang="en-US" sz="1800" b="0" i="0" dirty="0" smtClean="0"/>
                    </a:p>
                    <a:p>
                      <a:pPr marL="0" indent="0">
                        <a:buNone/>
                      </a:pPr>
                      <a:endParaRPr lang="en-US" sz="2000" b="1" dirty="0" smtClean="0"/>
                    </a:p>
                    <a:p>
                      <a:pPr marL="0" indent="0">
                        <a:buNone/>
                      </a:pPr>
                      <a:r>
                        <a:rPr lang="en-US" sz="2000" b="1" dirty="0" smtClean="0"/>
                        <a:t> </a:t>
                      </a:r>
                      <a:r>
                        <a:rPr lang="en-US" sz="2000" b="1" u="sng" dirty="0" smtClean="0"/>
                        <a:t>BUT exemptions </a:t>
                      </a:r>
                      <a:r>
                        <a:rPr lang="en-US" sz="2000" b="1" dirty="0" smtClean="0"/>
                        <a:t>to </a:t>
                      </a:r>
                      <a:r>
                        <a:rPr lang="en-US" sz="2000" b="1" i="1" dirty="0" smtClean="0"/>
                        <a:t>some</a:t>
                      </a:r>
                      <a:r>
                        <a:rPr lang="en-US" sz="2000" b="1" dirty="0" smtClean="0"/>
                        <a:t> requirements for</a:t>
                      </a:r>
                    </a:p>
                    <a:p>
                      <a:pPr lvl="1"/>
                      <a:r>
                        <a:rPr lang="en-US" sz="1800" b="0" i="0" dirty="0" smtClean="0"/>
                        <a:t>people with disabilities</a:t>
                      </a:r>
                    </a:p>
                    <a:p>
                      <a:pPr lvl="1"/>
                      <a:r>
                        <a:rPr lang="en-US" sz="1800" b="0" i="0" dirty="0" smtClean="0"/>
                        <a:t>experiencing domestic violence</a:t>
                      </a:r>
                    </a:p>
                    <a:p>
                      <a:pPr lvl="1"/>
                      <a:r>
                        <a:rPr lang="en-US" sz="1800" b="0" i="0" dirty="0" smtClean="0"/>
                        <a:t>Caring for child under 1 year old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2" indent="0">
                        <a:buNone/>
                      </a:pPr>
                      <a:r>
                        <a:rPr lang="en-US" sz="2000" b="0" i="0" dirty="0" smtClean="0"/>
                        <a:t>There is no asset limit for most households in Illinois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>
                        <a:buNone/>
                      </a:pPr>
                      <a:r>
                        <a:rPr lang="en-US" sz="2000" b="0" i="0" dirty="0" smtClean="0"/>
                        <a:t>Based on household size and income.  </a:t>
                      </a:r>
                    </a:p>
                    <a:p>
                      <a:pPr marL="0" lvl="1" indent="0">
                        <a:buNone/>
                      </a:pPr>
                      <a:endParaRPr lang="en-US" sz="2000" b="0" i="0" dirty="0" smtClean="0"/>
                    </a:p>
                    <a:p>
                      <a:pPr marL="0" lvl="1" indent="0">
                        <a:buNone/>
                      </a:pPr>
                      <a:r>
                        <a:rPr lang="en-US" sz="2000" b="0" i="0" dirty="0" smtClean="0"/>
                        <a:t>Max:</a:t>
                      </a:r>
                    </a:p>
                    <a:p>
                      <a:pPr marL="3429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 smtClean="0"/>
                        <a:t>$575</a:t>
                      </a:r>
                      <a:r>
                        <a:rPr lang="en-US" sz="2000" b="0" i="0" baseline="0" dirty="0" smtClean="0"/>
                        <a:t> HH2</a:t>
                      </a:r>
                    </a:p>
                    <a:p>
                      <a:pPr marL="3429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baseline="0" dirty="0" smtClean="0"/>
                        <a:t>$875 HH4</a:t>
                      </a:r>
                      <a:endParaRPr lang="en-US" sz="2000" b="0" i="0" dirty="0" smtClean="0"/>
                    </a:p>
                    <a:p>
                      <a:pPr lvl="0"/>
                      <a:endParaRPr lang="en-US" sz="2000" dirty="0">
                        <a:solidFill>
                          <a:srgbClr val="001E6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0595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497056" y="921528"/>
            <a:ext cx="11540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dirty="0"/>
          </a:p>
          <a:p>
            <a:r>
              <a:rPr lang="en-US" dirty="0" smtClean="0"/>
              <a:t>Issued on a LINK card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31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    </a:t>
            </a:r>
            <a:r>
              <a:rPr lang="en-US" u="sng" dirty="0" smtClean="0"/>
              <a:t>AABD Cash</a:t>
            </a:r>
            <a:endParaRPr lang="en-US" dirty="0"/>
          </a:p>
        </p:txBody>
      </p:sp>
      <p:pic>
        <p:nvPicPr>
          <p:cNvPr id="6" name="Picture 8" descr="cash money clip art - Clip Art Library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28" y="365125"/>
            <a:ext cx="1802974" cy="108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063520"/>
              </p:ext>
            </p:extLst>
          </p:nvPr>
        </p:nvGraphicFramePr>
        <p:xfrm>
          <a:off x="283804" y="1559993"/>
          <a:ext cx="11753935" cy="4102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7154">
                  <a:extLst>
                    <a:ext uri="{9D8B030D-6E8A-4147-A177-3AD203B41FA5}">
                      <a16:colId xmlns:a16="http://schemas.microsoft.com/office/drawing/2014/main" val="3556051450"/>
                    </a:ext>
                  </a:extLst>
                </a:gridCol>
                <a:gridCol w="1273644">
                  <a:extLst>
                    <a:ext uri="{9D8B030D-6E8A-4147-A177-3AD203B41FA5}">
                      <a16:colId xmlns:a16="http://schemas.microsoft.com/office/drawing/2014/main" val="1839952800"/>
                    </a:ext>
                  </a:extLst>
                </a:gridCol>
                <a:gridCol w="1362503">
                  <a:extLst>
                    <a:ext uri="{9D8B030D-6E8A-4147-A177-3AD203B41FA5}">
                      <a16:colId xmlns:a16="http://schemas.microsoft.com/office/drawing/2014/main" val="3090114863"/>
                    </a:ext>
                  </a:extLst>
                </a:gridCol>
                <a:gridCol w="4040634">
                  <a:extLst>
                    <a:ext uri="{9D8B030D-6E8A-4147-A177-3AD203B41FA5}">
                      <a16:colId xmlns:a16="http://schemas.microsoft.com/office/drawing/2014/main" val="4061686415"/>
                    </a:ext>
                  </a:extLst>
                </a:gridCol>
              </a:tblGrid>
              <a:tr h="71968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Who qualifies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Income Limit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Asset Limits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b="1" i="0" dirty="0" smtClean="0">
                          <a:solidFill>
                            <a:schemeClr val="bg1"/>
                          </a:solidFill>
                        </a:rPr>
                        <a:t>Benefit Amount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296462"/>
                  </a:ext>
                </a:extLst>
              </a:tr>
              <a:tr h="3157912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b="1" dirty="0" smtClean="0"/>
                        <a:t>FOR PEOPLE AGE 65+ OR MEETS SSA’S DEFINITION OF “DISABLED”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Most recipients are </a:t>
                      </a:r>
                      <a:r>
                        <a:rPr lang="en-US" sz="1800" b="1" dirty="0" smtClean="0"/>
                        <a:t>receiving SSI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But can also qualify if you are </a:t>
                      </a:r>
                      <a:r>
                        <a:rPr lang="en-US" sz="1800" b="1" dirty="0" smtClean="0"/>
                        <a:t>over-income for SSI under SSI’s rule </a:t>
                      </a:r>
                      <a:endParaRPr lang="en-US" sz="1800" dirty="0" smtClean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/>
                        <a:t>If someone is getting less than the SSI maximum, they might need proof that they applied for SSI and were denied for being over-income</a:t>
                      </a:r>
                    </a:p>
                    <a:p>
                      <a:pPr lvl="1"/>
                      <a:endParaRPr lang="en-US" sz="1800" b="0" i="0" dirty="0" smtClean="0"/>
                    </a:p>
                    <a:p>
                      <a:r>
                        <a:rPr lang="en-US" sz="1800" dirty="0" smtClean="0"/>
                        <a:t>Can make up difference for people with SSI overpayments, child support obligations, etc.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 set limit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$2000 individual</a:t>
                      </a:r>
                    </a:p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$3000 married couple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Based on income and certain expenses</a:t>
                      </a:r>
                    </a:p>
                    <a:p>
                      <a:r>
                        <a:rPr lang="en-US" sz="1800" dirty="0" smtClean="0"/>
                        <a:t>The average is about $60-$70/</a:t>
                      </a:r>
                      <a:r>
                        <a:rPr lang="en-US" sz="1800" dirty="0" err="1" smtClean="0"/>
                        <a:t>mo</a:t>
                      </a:r>
                      <a:r>
                        <a:rPr lang="en-US" sz="1800" dirty="0" smtClean="0"/>
                        <a:t>; but can be much more – no limit</a:t>
                      </a:r>
                      <a:endParaRPr lang="en-US" sz="1800" dirty="0">
                        <a:solidFill>
                          <a:srgbClr val="001E6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06950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497056" y="921528"/>
            <a:ext cx="11540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dirty="0"/>
          </a:p>
          <a:p>
            <a:r>
              <a:rPr lang="en-US" dirty="0" smtClean="0"/>
              <a:t>Issued on a LINK card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22350" y="5776043"/>
            <a:ext cx="10733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Highly underutilized because the majority of IL residents do not know or understand these benefits; and do not know what life changes might make someone eligible because of complicated program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94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1FA2E76447D54E818FB5F1D21EDFED" ma:contentTypeVersion="1" ma:contentTypeDescription="Create a new document." ma:contentTypeScope="" ma:versionID="baa3cab4971a6e8e5605ed1b5314ecb4">
  <xsd:schema xmlns:xsd="http://www.w3.org/2001/XMLSchema" xmlns:xs="http://www.w3.org/2001/XMLSchema" xmlns:p="http://schemas.microsoft.com/office/2006/metadata/properties" xmlns:ns2="122fe50a-8461-476e-8011-41194c3d2ce6" xmlns:ns3="7a847ab8-5b33-4ef9-8841-01e661e4125f" targetNamespace="http://schemas.microsoft.com/office/2006/metadata/properties" ma:root="true" ma:fieldsID="0fcc4a49f516e7fbab61cd8b680f02ea" ns2:_="" ns3:_="">
    <xsd:import namespace="122fe50a-8461-476e-8011-41194c3d2ce6"/>
    <xsd:import namespace="7a847ab8-5b33-4ef9-8841-01e661e4125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Link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2fe50a-8461-476e-8011-41194c3d2ce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847ab8-5b33-4ef9-8841-01e661e4125f" elementFormDefault="qualified">
    <xsd:import namespace="http://schemas.microsoft.com/office/2006/documentManagement/types"/>
    <xsd:import namespace="http://schemas.microsoft.com/office/infopath/2007/PartnerControls"/>
    <xsd:element name="Links" ma:index="11" nillable="true" ma:displayName="Links" ma:format="Hyperlink" ma:internalName="Links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22fe50a-8461-476e-8011-41194c3d2ce6">NK2KVDMTXA6M-989693286-70095</_dlc_DocId>
    <_dlc_DocIdUrl xmlns="122fe50a-8461-476e-8011-41194c3d2ce6">
      <Url>https://lafpoint.lafchicago.org/externalRelations/_layouts/15/DocIdRedir.aspx?ID=NK2KVDMTXA6M-989693286-70095</Url>
      <Description>NK2KVDMTXA6M-989693286-70095</Description>
    </_dlc_DocIdUrl>
    <Links xmlns="7a847ab8-5b33-4ef9-8841-01e661e4125f">
      <Url xsi:nil="true"/>
      <Description xsi:nil="true"/>
    </Links>
  </documentManagement>
</p:properties>
</file>

<file path=customXml/itemProps1.xml><?xml version="1.0" encoding="utf-8"?>
<ds:datastoreItem xmlns:ds="http://schemas.openxmlformats.org/officeDocument/2006/customXml" ds:itemID="{BB9558DF-A6F8-49D9-994F-977044AECE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2fe50a-8461-476e-8011-41194c3d2ce6"/>
    <ds:schemaRef ds:uri="7a847ab8-5b33-4ef9-8841-01e661e412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E47812-578E-4934-99F7-3B422D3A8A79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3D835698-B920-46BB-8E15-C85B26436CF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820FC20-E1BC-4942-A459-088F23FD2404}">
  <ds:schemaRefs>
    <ds:schemaRef ds:uri="http://schemas.openxmlformats.org/package/2006/metadata/core-properties"/>
    <ds:schemaRef ds:uri="http://schemas.microsoft.com/office/2006/metadata/properties"/>
    <ds:schemaRef ds:uri="7a847ab8-5b33-4ef9-8841-01e661e4125f"/>
    <ds:schemaRef ds:uri="http://purl.org/dc/dcmitype/"/>
    <ds:schemaRef ds:uri="122fe50a-8461-476e-8011-41194c3d2ce6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837</Words>
  <Application>Microsoft Office PowerPoint</Application>
  <PresentationFormat>Widescreen</PresentationFormat>
  <Paragraphs>143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Solving Problems Overcoming Common Administrative Barriers To Access Benefits From The Department Of Human Services:  Overview of common IDHS medical, food, and cash assistance </vt:lpstr>
      <vt:lpstr>Food assistance</vt:lpstr>
      <vt:lpstr>Medical benefits</vt:lpstr>
      <vt:lpstr>Medicare savings programs</vt:lpstr>
      <vt:lpstr>     TANF cash</vt:lpstr>
      <vt:lpstr>     AABD Cash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assistance</dc:title>
  <dc:creator>Gwynne Kizer Mashon</dc:creator>
  <cp:lastModifiedBy>Jonathan Russell</cp:lastModifiedBy>
  <cp:revision>5</cp:revision>
  <dcterms:created xsi:type="dcterms:W3CDTF">2024-06-01T01:07:49Z</dcterms:created>
  <dcterms:modified xsi:type="dcterms:W3CDTF">2025-02-11T21:49:13Z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0x010100341FA2E76447D54E818FB5F1D21EDFED</vt:lpwstr>
  </property>
  <property fmtid="{D5CDD505-2E9C-101B-9397-08002B2CF9AE}" pid="3" name="DocType">
    <vt:lpwstr/>
  </property>
  <property fmtid="{D5CDD505-2E9C-101B-9397-08002B2CF9AE}" pid="4" name="Issues">
    <vt:lpwstr/>
  </property>
  <property fmtid="{D5CDD505-2E9C-101B-9397-08002B2CF9AE}" pid="5" name="Groups">
    <vt:lpwstr>91;#Public Benefits|783d7bfa-3cec-4cd1-9a6a-1a6656a7eeae</vt:lpwstr>
  </property>
  <property fmtid="{D5CDD505-2E9C-101B-9397-08002B2CF9AE}" pid="6" name="_dlc_DocIdItemGuid">
    <vt:lpwstr>ddc26819-d725-43b7-8e13-519ded23a4db</vt:lpwstr>
  </property>
</Properties>
</file>