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58" r:id="rId6"/>
    <p:sldMasterId id="2147483669" r:id="rId7"/>
  </p:sldMasterIdLst>
  <p:notesMasterIdLst>
    <p:notesMasterId r:id="rId41"/>
  </p:notesMasterIdLst>
  <p:handoutMasterIdLst>
    <p:handoutMasterId r:id="rId42"/>
  </p:handoutMasterIdLst>
  <p:sldIdLst>
    <p:sldId id="256" r:id="rId8"/>
    <p:sldId id="257" r:id="rId9"/>
    <p:sldId id="258" r:id="rId10"/>
    <p:sldId id="259" r:id="rId11"/>
    <p:sldId id="271" r:id="rId12"/>
    <p:sldId id="272" r:id="rId13"/>
    <p:sldId id="269" r:id="rId14"/>
    <p:sldId id="273" r:id="rId15"/>
    <p:sldId id="274" r:id="rId16"/>
    <p:sldId id="275" r:id="rId17"/>
    <p:sldId id="277" r:id="rId18"/>
    <p:sldId id="278" r:id="rId19"/>
    <p:sldId id="260" r:id="rId20"/>
    <p:sldId id="276" r:id="rId21"/>
    <p:sldId id="280" r:id="rId22"/>
    <p:sldId id="281" r:id="rId23"/>
    <p:sldId id="279" r:id="rId24"/>
    <p:sldId id="282" r:id="rId25"/>
    <p:sldId id="261" r:id="rId26"/>
    <p:sldId id="262" r:id="rId27"/>
    <p:sldId id="263" r:id="rId28"/>
    <p:sldId id="284" r:id="rId29"/>
    <p:sldId id="283" r:id="rId30"/>
    <p:sldId id="264" r:id="rId31"/>
    <p:sldId id="285" r:id="rId32"/>
    <p:sldId id="265" r:id="rId33"/>
    <p:sldId id="289" r:id="rId34"/>
    <p:sldId id="266" r:id="rId35"/>
    <p:sldId id="267" r:id="rId36"/>
    <p:sldId id="288" r:id="rId37"/>
    <p:sldId id="268" r:id="rId38"/>
    <p:sldId id="286" r:id="rId39"/>
    <p:sldId id="287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Source Sans Pro" panose="020B0503030403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D61"/>
    <a:srgbClr val="001E61"/>
    <a:srgbClr val="000000"/>
    <a:srgbClr val="91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3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4.fntdata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31E6-CDB4-42F7-BF87-4C55788654F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126A-288C-429D-94ED-32A6872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1BBFE-2161-490D-90EA-87F3138F9CF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57B2-288B-404E-BC4C-7E30B754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EC77A-B71F-42C6-828E-2ECC22475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AC92-7AD2-4689-AB85-FB9CE6FE4D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AC92-7AD2-4689-AB85-FB9CE6FE4D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FAC92-7AD2-4689-AB85-FB9CE6FE4D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3975100" cy="6858000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" y="2314965"/>
            <a:ext cx="2636014" cy="325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008" y="638659"/>
            <a:ext cx="658633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008" y="3230978"/>
            <a:ext cx="658633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4388" y="5351907"/>
            <a:ext cx="6586537" cy="4392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i="1" cap="all" baseline="0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24388" y="5925313"/>
            <a:ext cx="6586537" cy="43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1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dirty="0" smtClean="0"/>
              <a:t>9.16.2019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24388" y="5096256"/>
            <a:ext cx="6586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3975100" cy="6858000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" y="2314965"/>
            <a:ext cx="2636014" cy="325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008" y="638659"/>
            <a:ext cx="658633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008" y="3230978"/>
            <a:ext cx="658633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4388" y="5351907"/>
            <a:ext cx="6586537" cy="4392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i="1" cap="all" baseline="0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24388" y="5925313"/>
            <a:ext cx="6586537" cy="43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1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dirty="0" smtClean="0"/>
              <a:t>9.16.2019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24388" y="5096256"/>
            <a:ext cx="6586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4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801813"/>
            <a:ext cx="10518775" cy="38433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 baseline="0"/>
            </a:lvl2pPr>
            <a:lvl3pPr marL="1143000" indent="-228600">
              <a:buFont typeface="Wingdings" panose="05000000000000000000" pitchFamily="2" charset="2"/>
              <a:buChar char="§"/>
              <a:defRPr b="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b="0" i="1" u="none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3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0625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003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0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6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531579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9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42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 b="1" i="1"/>
            </a:lvl2pPr>
            <a:lvl3pPr marL="1143000" indent="-228600">
              <a:buFont typeface="Wingdings" panose="05000000000000000000" pitchFamily="2" charset="2"/>
              <a:buChar char="§"/>
              <a:defRPr sz="240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>
              <a:defRPr sz="1500" i="1" cap="all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54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977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2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3BD-B67B-4A94-8A63-109203D608A6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FAB-F2B0-4DCD-99C2-E6FAF1550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5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801813"/>
            <a:ext cx="10518775" cy="38433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 baseline="0"/>
            </a:lvl2pPr>
            <a:lvl3pPr marL="1143000" indent="-228600">
              <a:buFont typeface="Wingdings" panose="05000000000000000000" pitchFamily="2" charset="2"/>
              <a:buChar char="§"/>
              <a:defRPr b="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b="0" i="1" u="none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3975100" cy="6858000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" y="2314965"/>
            <a:ext cx="2636014" cy="325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008" y="638659"/>
            <a:ext cx="658633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008" y="3230978"/>
            <a:ext cx="658633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4388" y="5351907"/>
            <a:ext cx="6586537" cy="4392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i="1" cap="all" baseline="0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24388" y="5925313"/>
            <a:ext cx="6586537" cy="43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1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dirty="0" smtClean="0"/>
              <a:t>9.16.2019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24388" y="5096256"/>
            <a:ext cx="6586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3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93DEE9-752D-414B-B1DB-FAE6AD3D0472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801813"/>
            <a:ext cx="10518775" cy="38433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 baseline="0"/>
            </a:lvl2pPr>
            <a:lvl3pPr marL="1143000" indent="-228600">
              <a:buFont typeface="Wingdings" panose="05000000000000000000" pitchFamily="2" charset="2"/>
              <a:buChar char="§"/>
              <a:defRPr b="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b="0" i="1" u="none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19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0625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003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C8C3A9-115C-4FA8-94AC-882C0FB737F3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45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174BC9-41D9-41BD-A913-BA5FF55ADF23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96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9B7062-9F46-498D-96BD-D84230DE9B6B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531579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2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59827-1802-42A5-BEA9-EBA2FDF4A5E5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1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42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 b="1" i="1"/>
            </a:lvl2pPr>
            <a:lvl3pPr marL="1143000" indent="-228600">
              <a:buFont typeface="Wingdings" panose="05000000000000000000" pitchFamily="2" charset="2"/>
              <a:buChar char="§"/>
              <a:defRPr sz="240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>
              <a:defRPr sz="1500" i="1" cap="all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54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CD5A-C6A4-4F93-B8C7-61196F9C56B1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4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977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2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DAC90A-3141-4496-87FD-96F6F09EDDEC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61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4217AE-ABE5-4EB5-99DC-FDA003D67C96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9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0625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003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531579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5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8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42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 b="1" i="1"/>
            </a:lvl2pPr>
            <a:lvl3pPr marL="1143000" indent="-228600">
              <a:buFont typeface="Wingdings" panose="05000000000000000000" pitchFamily="2" charset="2"/>
              <a:buChar char="§"/>
              <a:defRPr sz="240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>
              <a:defRPr sz="1500" i="1" cap="all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54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2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977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2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3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i="0" kern="1200" cap="all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i="1" kern="1200" cap="all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i="0" kern="1200" cap="all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i="1" kern="1200" cap="all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445093-6C1F-4E1C-BF4C-BBFE5A140D1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i="0" kern="1200" cap="all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i="1" kern="1200" cap="all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chapman@legalaidchicago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ba.va.gov/pubs/forms/VBA-21P-527EZ-ARE.pdf" TargetMode="External"/><Relationship Id="rId2" Type="http://schemas.openxmlformats.org/officeDocument/2006/relationships/hyperlink" Target="https://www.va.gov/pension/apply-for-veteran-pension-form-21p-527ez/introduction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disability/file-disability-claim-form-21-526ez/introduction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12" Type="http://schemas.openxmlformats.org/officeDocument/2006/relationships/image" Target="../media/image4.sv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6.png"/><Relationship Id="rId6" Type="http://schemas.openxmlformats.org/officeDocument/2006/relationships/image" Target="../media/image6.svg"/><Relationship Id="rId15" Type="http://schemas.openxmlformats.org/officeDocument/2006/relationships/image" Target="../media/image14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find-forms/about-form-10-10ez" TargetMode="External"/><Relationship Id="rId2" Type="http://schemas.openxmlformats.org/officeDocument/2006/relationships/hyperlink" Target="https://www.va.gov/health-care/apply/application/introduction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education/how-to-apply/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i="0" dirty="0" smtClean="0">
                <a:solidFill>
                  <a:srgbClr val="0E1D61"/>
                </a:solidFill>
              </a:rPr>
              <a:t>Veterans Benefits 101</a:t>
            </a:r>
            <a:endParaRPr lang="en-US" sz="4800" b="1" i="0" dirty="0">
              <a:solidFill>
                <a:srgbClr val="0E1D6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Laura Chapman</a:t>
            </a:r>
          </a:p>
          <a:p>
            <a:r>
              <a:rPr lang="en-US" sz="1400" dirty="0" smtClean="0"/>
              <a:t>Staff attorney, public benefits practice group, veterans’ rights project</a:t>
            </a:r>
          </a:p>
          <a:p>
            <a:r>
              <a:rPr lang="en-US" sz="1400" dirty="0" smtClean="0">
                <a:hlinkClick r:id="rId2"/>
              </a:rPr>
              <a:t>lchapman@legalaidchicago.org</a:t>
            </a:r>
            <a:endParaRPr lang="en-US" sz="1400" dirty="0" smtClean="0"/>
          </a:p>
          <a:p>
            <a:r>
              <a:rPr lang="en-US" sz="1400" dirty="0" smtClean="0"/>
              <a:t>April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8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Pension Rates**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3580"/>
              </p:ext>
            </p:extLst>
          </p:nvPr>
        </p:nvGraphicFramePr>
        <p:xfrm>
          <a:off x="795020" y="1532505"/>
          <a:ext cx="10601960" cy="370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5794">
                  <a:extLst>
                    <a:ext uri="{9D8B030D-6E8A-4147-A177-3AD203B41FA5}">
                      <a16:colId xmlns:a16="http://schemas.microsoft.com/office/drawing/2014/main" val="298054462"/>
                    </a:ext>
                  </a:extLst>
                </a:gridCol>
                <a:gridCol w="2866166">
                  <a:extLst>
                    <a:ext uri="{9D8B030D-6E8A-4147-A177-3AD203B41FA5}">
                      <a16:colId xmlns:a16="http://schemas.microsoft.com/office/drawing/2014/main" val="4180226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Pension Rate, Per Month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561307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with no dependents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56594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with 1 dependent spouse or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60819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qualifying for Housebound benefits, with no dependents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082939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r>
                        <a:rPr lang="en-US" dirty="0" smtClean="0"/>
                        <a:t>Veteran qualifying for Housebound benefits, with 1 dependent spouse or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4786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qualifying for Aid &amp; Attendance, with no dependents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99927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qualifying for Aid &amp; Attendance, with 1 dependent spouse or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384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007" y="5914458"/>
            <a:ext cx="816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**These numbers are up to date for 2024 and reflect the VA’s December 1, 2023 cost-of-living increase.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FOR VA PENSION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Ways to apply:</a:t>
            </a:r>
          </a:p>
          <a:p>
            <a:pPr lvl="1"/>
            <a:r>
              <a:rPr lang="en-US" dirty="0" smtClean="0"/>
              <a:t>Online using the VA’s website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pPr lvl="1"/>
            <a:r>
              <a:rPr lang="en-US" dirty="0" smtClean="0"/>
              <a:t>Using the VA Form 21P-527EZ (form available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 online)</a:t>
            </a:r>
          </a:p>
          <a:p>
            <a:pPr lvl="2"/>
            <a:r>
              <a:rPr lang="en-US" dirty="0" smtClean="0"/>
              <a:t>Upload it online to the VA using </a:t>
            </a:r>
            <a:r>
              <a:rPr lang="en-US" dirty="0" err="1" smtClean="0"/>
              <a:t>AccessVA</a:t>
            </a:r>
            <a:endParaRPr lang="en-US" dirty="0" smtClean="0"/>
          </a:p>
          <a:p>
            <a:pPr lvl="2"/>
            <a:r>
              <a:rPr lang="en-US" dirty="0" smtClean="0"/>
              <a:t>Mail the form to the VA Pension Management Center</a:t>
            </a:r>
            <a:endParaRPr lang="en-US" dirty="0"/>
          </a:p>
          <a:p>
            <a:pPr lvl="2"/>
            <a:r>
              <a:rPr lang="en-US" dirty="0" smtClean="0"/>
              <a:t>Drop off the form at a VA Regional Office in person</a:t>
            </a:r>
          </a:p>
          <a:p>
            <a:pPr lvl="3"/>
            <a:r>
              <a:rPr lang="en-US" dirty="0" smtClean="0"/>
              <a:t>Illinois’ </a:t>
            </a:r>
            <a:r>
              <a:rPr lang="en-US" dirty="0" err="1" smtClean="0"/>
              <a:t>va</a:t>
            </a:r>
            <a:r>
              <a:rPr lang="en-US" dirty="0" smtClean="0"/>
              <a:t> regional office is located in Chicago, near the </a:t>
            </a:r>
            <a:r>
              <a:rPr lang="en-US" dirty="0" err="1" smtClean="0"/>
              <a:t>jesse</a:t>
            </a:r>
            <a:r>
              <a:rPr lang="en-US" dirty="0" smtClean="0"/>
              <a:t> brown </a:t>
            </a:r>
            <a:r>
              <a:rPr lang="en-US" dirty="0" err="1" smtClean="0"/>
              <a:t>va</a:t>
            </a:r>
            <a:r>
              <a:rPr lang="en-US" dirty="0" smtClean="0"/>
              <a:t> medical center at 2122 w </a:t>
            </a:r>
            <a:r>
              <a:rPr lang="en-US" dirty="0" err="1" smtClean="0"/>
              <a:t>taylor</a:t>
            </a:r>
            <a:r>
              <a:rPr lang="en-US" dirty="0" smtClean="0"/>
              <a:t> street, Chicago, </a:t>
            </a:r>
            <a:r>
              <a:rPr lang="en-US" dirty="0" err="1" smtClean="0"/>
              <a:t>il</a:t>
            </a:r>
            <a:r>
              <a:rPr lang="en-US" dirty="0" smtClean="0"/>
              <a:t> 60612</a:t>
            </a:r>
          </a:p>
          <a:p>
            <a:pPr lvl="1"/>
            <a:r>
              <a:rPr lang="en-US" dirty="0" smtClean="0"/>
              <a:t>Work with a Veterans Service Organization  or Veterans Service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to apply for </a:t>
            </a:r>
            <a:r>
              <a:rPr lang="en-US" dirty="0" err="1" smtClean="0"/>
              <a:t>va</a:t>
            </a:r>
            <a:r>
              <a:rPr lang="en-US" dirty="0" smtClean="0"/>
              <a:t> pension?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Social security number</a:t>
            </a:r>
          </a:p>
          <a:p>
            <a:r>
              <a:rPr lang="en-US" dirty="0" smtClean="0"/>
              <a:t>Information about:</a:t>
            </a:r>
          </a:p>
          <a:p>
            <a:pPr lvl="1"/>
            <a:r>
              <a:rPr lang="en-US" dirty="0" smtClean="0"/>
              <a:t>Marital history (if a Veteran is married, their spouse’s marital history also)</a:t>
            </a:r>
          </a:p>
          <a:p>
            <a:pPr lvl="1"/>
            <a:r>
              <a:rPr lang="en-US" dirty="0" smtClean="0"/>
              <a:t>Military history (if a Veteran has their DD-214, make a copy and keep it to submit)</a:t>
            </a:r>
          </a:p>
          <a:p>
            <a:pPr lvl="1"/>
            <a:r>
              <a:rPr lang="en-US" dirty="0" smtClean="0"/>
              <a:t>Work history</a:t>
            </a:r>
          </a:p>
          <a:p>
            <a:pPr lvl="1"/>
            <a:r>
              <a:rPr lang="en-US" dirty="0" smtClean="0"/>
              <a:t>Information about your dependents if you </a:t>
            </a:r>
            <a:r>
              <a:rPr lang="en-US" dirty="0" err="1" smtClean="0"/>
              <a:t>hve</a:t>
            </a:r>
            <a:r>
              <a:rPr lang="en-US" dirty="0" smtClean="0"/>
              <a:t> them</a:t>
            </a:r>
          </a:p>
          <a:p>
            <a:r>
              <a:rPr lang="en-US" dirty="0" smtClean="0"/>
              <a:t>Financial information:</a:t>
            </a:r>
          </a:p>
          <a:p>
            <a:pPr lvl="1"/>
            <a:r>
              <a:rPr lang="en-US" dirty="0" smtClean="0"/>
              <a:t>Household’s gross monthly income</a:t>
            </a:r>
            <a:r>
              <a:rPr lang="en-US" dirty="0"/>
              <a:t> </a:t>
            </a:r>
            <a:r>
              <a:rPr lang="en-US" dirty="0" smtClean="0"/>
              <a:t>and value of household assets</a:t>
            </a:r>
          </a:p>
          <a:p>
            <a:pPr lvl="1"/>
            <a:r>
              <a:rPr lang="en-US" dirty="0" smtClean="0"/>
              <a:t>Unreimbursed medical expenses</a:t>
            </a:r>
          </a:p>
        </p:txBody>
      </p:sp>
    </p:spTree>
    <p:extLst>
      <p:ext uri="{BB962C8B-B14F-4D97-AF65-F5344CB8AC3E}">
        <p14:creationId xmlns:p14="http://schemas.microsoft.com/office/powerpoint/2010/main" val="32873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Service-connected disability COMPENSATION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it?</a:t>
            </a:r>
          </a:p>
          <a:p>
            <a:r>
              <a:rPr lang="en-US" dirty="0"/>
              <a:t>Monthly benefit for </a:t>
            </a:r>
            <a:r>
              <a:rPr lang="en-US" dirty="0" smtClean="0"/>
              <a:t>veterans or former </a:t>
            </a:r>
            <a:r>
              <a:rPr lang="en-US" dirty="0" err="1" smtClean="0"/>
              <a:t>servicemembers</a:t>
            </a:r>
            <a:r>
              <a:rPr lang="en-US" dirty="0" smtClean="0"/>
              <a:t> </a:t>
            </a:r>
            <a:r>
              <a:rPr lang="en-US" dirty="0"/>
              <a:t>who have a current medical condition that </a:t>
            </a:r>
            <a:r>
              <a:rPr lang="en-US" dirty="0" smtClean="0"/>
              <a:t>was </a:t>
            </a:r>
            <a:r>
              <a:rPr lang="en-US" dirty="0"/>
              <a:t>caused by something that happened during military service or </a:t>
            </a:r>
            <a:r>
              <a:rPr lang="en-US" dirty="0" smtClean="0"/>
              <a:t>worsened </a:t>
            </a:r>
            <a:r>
              <a:rPr lang="en-US" dirty="0"/>
              <a:t>by military service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Physical and mental health conditions can qualify a veteran or former </a:t>
            </a:r>
            <a:r>
              <a:rPr lang="en-US" dirty="0" err="1" smtClean="0"/>
              <a:t>servicemember</a:t>
            </a:r>
            <a:r>
              <a:rPr lang="en-US" dirty="0" smtClean="0"/>
              <a:t> for the benefits.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78" y="365125"/>
            <a:ext cx="10804451" cy="1325563"/>
          </a:xfrm>
        </p:spPr>
        <p:txBody>
          <a:bodyPr>
            <a:normAutofit/>
          </a:bodyPr>
          <a:lstStyle/>
          <a:p>
            <a:r>
              <a:rPr lang="en-US" dirty="0"/>
              <a:t>VA Service-Connected Disability Benefits Eligibility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4140" y="1969836"/>
            <a:ext cx="8379103" cy="36994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Current diagnosis of a medical condition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In-Service incurrence or aggravation of a disease or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/>
              <a:t>Nexus</a:t>
            </a:r>
            <a:r>
              <a:rPr lang="en-US" sz="3600" dirty="0"/>
              <a:t> between the current symptoms and the in-service </a:t>
            </a:r>
            <a:r>
              <a:rPr lang="en-US" sz="3600" dirty="0" smtClean="0"/>
              <a:t>event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F0AD-730D-41E8-92CC-2BD90D82BA8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Checklist PNG File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17" y="1819229"/>
            <a:ext cx="2150275" cy="29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61" y="149629"/>
            <a:ext cx="10515600" cy="1325563"/>
          </a:xfrm>
        </p:spPr>
        <p:txBody>
          <a:bodyPr/>
          <a:lstStyle/>
          <a:p>
            <a:r>
              <a:rPr lang="en-US" dirty="0" smtClean="0"/>
              <a:t>EXAMPLE: Leah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6736" y="1276005"/>
            <a:ext cx="7525788" cy="3843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Leah is a 34 year old veteran who served active duty in the United States Air Force from January 2010 to October 2013.</a:t>
            </a:r>
          </a:p>
          <a:p>
            <a:r>
              <a:rPr lang="en-US" dirty="0" smtClean="0"/>
              <a:t>While serving, Leah was diagnosed and treated with for an anxiety disorder. Leah received medication and counseling for the condition during service. </a:t>
            </a:r>
          </a:p>
          <a:p>
            <a:r>
              <a:rPr lang="en-US" dirty="0" smtClean="0"/>
              <a:t>Leah works part-time at a grocery store and makes about $500 a month. Leah still experiences some symptoms of the anxiety disorder, but no longer takes medication.</a:t>
            </a:r>
          </a:p>
          <a:p>
            <a:r>
              <a:rPr lang="en-US" dirty="0" smtClean="0"/>
              <a:t>Is Leah eligible for VA Service-Connected Disability Benefits?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26545" r="16992" b="32364"/>
          <a:stretch/>
        </p:blipFill>
        <p:spPr>
          <a:xfrm>
            <a:off x="7905404" y="299258"/>
            <a:ext cx="3998421" cy="28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61" y="149629"/>
            <a:ext cx="10515600" cy="1325563"/>
          </a:xfrm>
        </p:spPr>
        <p:txBody>
          <a:bodyPr/>
          <a:lstStyle/>
          <a:p>
            <a:r>
              <a:rPr lang="en-US" dirty="0" smtClean="0"/>
              <a:t>EXAMPLE: Leah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6736" y="1276005"/>
            <a:ext cx="11482646" cy="3843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Leah’s current doctor agrees she still has an anxiety disorder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diagnosis of a medical </a:t>
            </a:r>
            <a:r>
              <a:rPr lang="en-US" dirty="0" smtClean="0"/>
              <a:t>condition </a:t>
            </a:r>
          </a:p>
          <a:p>
            <a:r>
              <a:rPr lang="en-US" dirty="0" smtClean="0"/>
              <a:t>Leah was initially diagnosed with the condition during her service in the Air Force</a:t>
            </a:r>
          </a:p>
          <a:p>
            <a:pPr lvl="1"/>
            <a:r>
              <a:rPr lang="en-US" dirty="0" smtClean="0"/>
              <a:t>In-Service </a:t>
            </a:r>
            <a:r>
              <a:rPr lang="en-US" dirty="0"/>
              <a:t>incurrence or aggravation of a disease or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Leah is experiencing the same condition she did during service</a:t>
            </a:r>
          </a:p>
          <a:p>
            <a:pPr lvl="1"/>
            <a:r>
              <a:rPr lang="en-US" dirty="0" smtClean="0"/>
              <a:t>Nexus </a:t>
            </a:r>
            <a:r>
              <a:rPr lang="en-US" dirty="0"/>
              <a:t>between the current symptoms and the in-service </a:t>
            </a:r>
            <a:r>
              <a:rPr lang="en-US" dirty="0" smtClean="0"/>
              <a:t>event</a:t>
            </a:r>
          </a:p>
          <a:p>
            <a:r>
              <a:rPr lang="en-US" b="1" i="0" dirty="0" smtClean="0"/>
              <a:t>Leah likely qualifies for VA Service-Connected Disability Benefits.</a:t>
            </a:r>
          </a:p>
          <a:p>
            <a:pPr lvl="1"/>
            <a:r>
              <a:rPr lang="en-US" b="0" i="0" dirty="0" smtClean="0"/>
              <a:t>Leah’s income from her part-time work does not affect her ability to receive VA Service-Connected benefits or the amount she will receive.</a:t>
            </a:r>
            <a:endParaRPr lang="en-US" b="0" i="0" dirty="0"/>
          </a:p>
        </p:txBody>
      </p:sp>
      <p:pic>
        <p:nvPicPr>
          <p:cNvPr id="5" name="Picture 4" descr="File:Check mark 23x20 02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59" y="1400579"/>
            <a:ext cx="629287" cy="596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029" y="2518177"/>
            <a:ext cx="627942" cy="59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497" y="3197673"/>
            <a:ext cx="62794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FOR VA Service-connected disability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for VA SCX disability benefits initially is relatively straightforward. </a:t>
            </a:r>
          </a:p>
          <a:p>
            <a:r>
              <a:rPr lang="en-US" dirty="0" smtClean="0"/>
              <a:t>Filing online: </a:t>
            </a:r>
          </a:p>
          <a:p>
            <a:pPr lvl="1"/>
            <a:r>
              <a:rPr lang="en-US" dirty="0" smtClean="0"/>
              <a:t>Online filing is available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and easy to access</a:t>
            </a:r>
          </a:p>
          <a:p>
            <a:r>
              <a:rPr lang="en-US" dirty="0" smtClean="0"/>
              <a:t>Filing by mail, in person, or fax</a:t>
            </a:r>
          </a:p>
          <a:p>
            <a:r>
              <a:rPr lang="en-US" dirty="0" smtClean="0"/>
              <a:t>Filing with assistance from a Veterans Service Officer or Veterans Service Organization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93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FOR VA Service-connected disability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i="0" dirty="0" smtClean="0"/>
              <a:t>What do you need to file an application?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0" i="0" u="sng" dirty="0" smtClean="0"/>
              <a:t>If available</a:t>
            </a:r>
            <a:r>
              <a:rPr lang="en-US" b="0" i="0" dirty="0" smtClean="0"/>
              <a:t>, medical records related to the condition the claim is for.</a:t>
            </a:r>
          </a:p>
          <a:p>
            <a:pPr lvl="1"/>
            <a:r>
              <a:rPr lang="en-US" b="0" i="0" dirty="0" smtClean="0"/>
              <a:t>Information about the Veteran or former </a:t>
            </a:r>
            <a:r>
              <a:rPr lang="en-US" b="0" i="0" dirty="0" err="1" smtClean="0"/>
              <a:t>servicemembers</a:t>
            </a:r>
            <a:r>
              <a:rPr lang="en-US" b="0" i="0" dirty="0" smtClean="0"/>
              <a:t>:</a:t>
            </a:r>
          </a:p>
          <a:p>
            <a:pPr lvl="2"/>
            <a:r>
              <a:rPr lang="en-US" i="0" dirty="0" smtClean="0"/>
              <a:t>Military service</a:t>
            </a:r>
          </a:p>
          <a:p>
            <a:pPr lvl="2"/>
            <a:r>
              <a:rPr lang="en-US" b="0" i="0" dirty="0" smtClean="0"/>
              <a:t>Medical conditions being claimed, including when they began to experience them</a:t>
            </a:r>
            <a:endParaRPr lang="en-US" i="0" dirty="0"/>
          </a:p>
          <a:p>
            <a:pPr lvl="2"/>
            <a:r>
              <a:rPr lang="en-US" i="0" dirty="0" smtClean="0"/>
              <a:t>Social security number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238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</a:t>
            </a:r>
            <a:r>
              <a:rPr lang="en-US" dirty="0" err="1" smtClean="0"/>
              <a:t>i</a:t>
            </a:r>
            <a:r>
              <a:rPr lang="en-US" dirty="0" smtClean="0"/>
              <a:t> tell what form of </a:t>
            </a:r>
            <a:r>
              <a:rPr lang="en-US" dirty="0" err="1" smtClean="0"/>
              <a:t>va</a:t>
            </a:r>
            <a:r>
              <a:rPr lang="en-US" dirty="0" smtClean="0"/>
              <a:t> benefit someone is receiving?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 Pension vs. VA Service-Connected Disability Compensation</a:t>
            </a:r>
          </a:p>
          <a:p>
            <a:pPr lvl="1"/>
            <a:r>
              <a:rPr lang="en-US" dirty="0" smtClean="0"/>
              <a:t>VA Pension does not have a “rating” level, but VA SCX benefits do.</a:t>
            </a:r>
          </a:p>
          <a:p>
            <a:pPr lvl="2"/>
            <a:r>
              <a:rPr lang="en-US" dirty="0" smtClean="0"/>
              <a:t>If a veteran or former </a:t>
            </a:r>
            <a:r>
              <a:rPr lang="en-US" dirty="0" err="1" smtClean="0"/>
              <a:t>servicemember</a:t>
            </a:r>
            <a:r>
              <a:rPr lang="en-US" dirty="0" smtClean="0"/>
              <a:t> knows that they have been awarded a percentage rating (anywhere from 10 to 100 percent), it is likely they are receiving VA SCX compensation rather than VA Pension</a:t>
            </a:r>
          </a:p>
          <a:p>
            <a:pPr lvl="1"/>
            <a:r>
              <a:rPr lang="en-US" b="1" dirty="0" smtClean="0"/>
              <a:t>How much are they paid?</a:t>
            </a:r>
          </a:p>
          <a:p>
            <a:pPr lvl="2"/>
            <a:r>
              <a:rPr lang="en-US" dirty="0" smtClean="0"/>
              <a:t>Common payment amounts for veterans who receive VA SCX benefits are:</a:t>
            </a:r>
          </a:p>
          <a:p>
            <a:pPr lvl="3"/>
            <a:r>
              <a:rPr lang="en-US" b="0" dirty="0" smtClean="0"/>
              <a:t>50 percent disability ratings - $1075* for a veteran living alone</a:t>
            </a:r>
          </a:p>
          <a:p>
            <a:pPr lvl="3"/>
            <a:r>
              <a:rPr lang="en-US" b="0" dirty="0" smtClean="0"/>
              <a:t>10 percent disability rating - $171* for a veteran living alone</a:t>
            </a:r>
          </a:p>
          <a:p>
            <a:pPr lvl="1"/>
            <a:r>
              <a:rPr lang="en-US" i="0" dirty="0" smtClean="0"/>
              <a:t>Call the VA with the veteran or former </a:t>
            </a:r>
            <a:r>
              <a:rPr lang="en-US" i="0" dirty="0" err="1" smtClean="0"/>
              <a:t>servicemember</a:t>
            </a:r>
            <a:r>
              <a:rPr lang="en-US" i="0" dirty="0"/>
              <a:t> </a:t>
            </a:r>
            <a:r>
              <a:rPr lang="en-US" i="0" dirty="0" smtClean="0"/>
              <a:t>to check!</a:t>
            </a:r>
          </a:p>
          <a:p>
            <a:pPr lvl="2"/>
            <a:r>
              <a:rPr lang="en-US" i="0" dirty="0" smtClean="0"/>
              <a:t>If the veteran doesn’t know or have any paperwork regarding the benefits, call the VA Benefits hotline at 1-800-827-1000. The hotline operates Monday through Friday, 7 am to 8 pm Central Time. Call with the veteran and have their Social Security number ready for the operator.</a:t>
            </a:r>
          </a:p>
          <a:p>
            <a:pPr lvl="2"/>
            <a:endParaRPr lang="en-US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5196" y="6051665"/>
            <a:ext cx="751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*Amounts up to date for 2024 Service-Connected Disability Ratings pay schedule, effective December 31, 2023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File:Blue question mark (italic)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22" y="437429"/>
            <a:ext cx="1364384" cy="13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32773"/>
            <a:ext cx="5449200" cy="1655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744" y="2156166"/>
            <a:ext cx="5579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Legal Aid Chicago is a private non-profit that provides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free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civil legal services to people with limited income* in Cook County, securing their rights to economic stability, affordable housing, personal safety, fair working conditions, and basic healthcare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44" y="510162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* No financial eligibility requirements for seniors or victims of domestic or sexual violence; higher income limits for certain populations or legal issues, including veterans, people living with HIV, and others.</a:t>
            </a:r>
          </a:p>
        </p:txBody>
      </p:sp>
      <p:sp>
        <p:nvSpPr>
          <p:cNvPr id="59" name="AutoShape 2" descr="data:image/png;base64,iVBORw0KGgoAAAANSUhEUgAABZ0AAAWeCAYAAAAL3YudAAAACXBIWXMAAC4jAAAuIwF4pT92AAAgAElEQVR4nOzdf7BfdX0n/nc7Hbu0uElFVoX2JMa47QmYZOniNEG8tzUZBruS69LCIBxzgdpi49dcwBaxjkkcFekPSCwoW4vc+NE6Wq0XbHUZ6HgDC7i6i0mEfLaVRvJpsfoFbG6ly3z9h++8w7l4Cflxf3w+5+fjMZOB7czOnM/r9fkcw/O8zuv9E88880wAAIA2S9JsaQhhaZ9KsLvX7Rz0hQIAoK2EzgAAVEaSZqtDCIsPu54j/d+i4WNcdwyQl9Sks3tCCEcLqR/N/xxu9xH+/wi7AQCoBKEzAAB9laTZzDD48MD48KB4SPUHZioPp6cdHmDPDK4P9rqd3cVcFgAATSd0BgDgmGaEyIvzEPlI/75KFRtl14wPM3mEfxdSAwBwVEJnAICWmhEmT08jzwyV4z8X+W4wC9PrQQ7OmKyenqIWTgMAtJDQGQCggY4QKE//s067jmmW6enp6UB6et3Ho71u50h7qwEAqCmhMwBADc0IlQ//px3J1NXUjED6ef80LQ0AUC9CZwCACkrSbGk+lTz9Z3pSWahMWx2YOR09I5Ce9I0AAKgWoTMAQEmSNJteezEdLA87lA/mZXpKemYg/agJaQCAcgidAQAGLEmz6Snl4RkBs4llKMaBmUF0/s/dvW7noPoDAAyG0BkAoE/ycHl6Fcb0v5tahmo6fDp60qGGAAD9IXQGAJijfN/yauEyNNJ0GG0yGgBgnoTOAADHkKTZ8IxgebW1GNBaB2ZMRNsZDQBwDEJnAIDnH+o3PGOCeYnaAMexa+ZUdK/bmVQwAKDthM4AQOscth5jOmRe5JsA9MmeGSs6BNEAQOsInQGARjtsglnADJRFEA0AtIbQGQBolHwHsxUZQB3smbEjercd0QBAUwidAYDaytdkDM+YZF6lm0CNTeUB9OR0GN3rdg5qKABQN0JnAKA2DptiHrYmA2iBPTOCaNPQAEAtCJ0BgErKdzEPz/hjihng2Wno6ZUck3ZDAwBVJHQGACphxqqM6T92MQPMzq7DgmgrOQCAUgmdAYBSJGm2ekbA7MA/gP7ZM2MvtBAaACic0BkAKMRhIbN9zADFEUIDAIUSOgMAA2FdBkBlCaEBgIESOgMAfZEf/DciZAaonV0zAmgHEwIACyZ0BgDmLUmzmSHzKpUEaITbZ4TQu7UUAJgroTMAMGsz9jLHsHlI5QAa78CMVRwTVnEAALMhdAYAjsrKDAAOE/dBT1jFAQAci9AZAHiefJp5JP9jZQYARzM1PQGdh9CPqhQAEITOAEA+zTw8I2he1PqiADAf01PQE3ZBA0C7CZ0BoIWSNFs6I2S2mxmAfpuaDqDzKWi7oAGgRYTOANASSZrNnGa2mxmAIt0+4zBCazgAoOGEzgDQUNZmAFBRe/IAetwaDgBoJqEzADRIHjRPh8wb9BaAijswYwXHhGYBQDMInQGg5mbsZx4NIazSTwBqamrGQYQCaACoMaEzANSQoBmAFrh9RgjtIEIAqBGhMwDURJJmq/OQeVjQDEDLCKABoEaEzgBQYTOC5jjVvESvAEAADQBVJ3QGgIrJV2eMCZoB4LgE0ABQQUJnAKgAO5oBYMEE0ABQEUJnACiJoBkABmJqRvg8ocQAUDyhMwAUKEmzxTOC5iG1B4CBmg6gx3vdzqRSA0AxhM4AUIAkzaaD5g3qDQClODAjgN6tBQAwOEJnABiQJM2G86A5Bs6L1BkAKmNPDJ/zFRyPagsA9JfQGQD6KN/TPJYHzUvUFgAqzwGEANBnQmcAWKAZe5rHHAgIALVl/zMA9InQGQDmKd/THP9sVEMAaJQD+fqNces3AGDuhM4AMAfWZwBA6+yasf/Z+g0AmAWhMwAcx4z1GfFQwCH1AoBWml6/sb3X7ez2FQCAoxM6A8BRJGm2esZU8yJ1AgBycf3G9nz9hulnADiM0BkAZsinmkfzPw4FBACOZ2e+emNCpQDgWUJnAHg2bB7Og2aHAgIA8+HwQQDICZ0BaK0ZU81jDgUEAPro9jx8Nv0MQCsJnQFonRm7mk01AwCDZPczAK0kdAagFfKp5pE8bLarGQAo2s48fJ5UeQCaTugMQKMlabY0hLA1D5wX6TYAULID+d9NJkw/A9BUQmcAGilJs+mp5iEdBgAqaCoGzzGAdvAgAE0jdAagMfIVGmP54YAOBgQA6mJX3P3s4EEAmkLoDEDtORgQAGgIBw8C0AhCZwBqK0mz0Xyq2QoNAKBJrN4AoNaEzgDUihUaAEDLWL0BQO0InQGohSTNluYnvccDAhfpGgDQMgfyvwtNWL0BQNUJnQGotCTNhvPJ5g06BQBwaPXG9N5nqzcAqCShMwCVlO9rjmHzKh0CADiinfnqjd3KA0CVCJ0BqAz7mgEA5mVXfujgpPIBUAVCZwBKl+9rng6b7WsGAJifA3n4PK5+AJRJ6AxAaWYcDrhRFwAA+ubAjL3PDh0EoHBCZwAKlx8OGMPmIdUHABiY6UMHtwufASiS0BmAwiRpNpKv0RA2AwAUa2e+euNRdQdg0ITOAAxckmaj+WSzwwEBAMolfAZg4ITOAAyMsBkAoLJ25eHzpBYB0G9CZwD6KkmzxfkKjVFhMwBA5QmfAeg7oTMAfTEjbI5/FqkqAECtCJ8B6BuhMwALImwGAGiUGD6P97qdcW0FYL6EzgDMi7AZAKDRDuSTz8JnAOZM6AzAnAibAQBaRfgMwJwJnQGYFWEzAECrCZ8BmDWhMwDHJGwGAGAG4TMAxyV0BuCIhM0AAByD8BmAoxI6A/A8wmYAAOZgVx4+TyoaANOEzgAcImwGAGABhM8APEfoDEAMnGPQvFXYDADAAgmfARA6A7RZkmajedi8xBcBAIA+iuHzWK/b2a2oAO0jdAZoIWEzAAAF2ZlPPj+q4ADtIXQGaJEkzYbzsHlI3wEAKJDwGaBFhM4ALSBsBgCgAqZCCNvjn163c1BDAJpL6AzQYEmaLc3D5o36DABARUzlwfNWDQFoJqEzQAMlabY4nyIRNgMAUFUH8pUb4zoE0CxCZ4AGycPmsfzPIr0FAKAG9sS/v/a6nUnNAmgGoTNAQyRpNppPNwubAQCoo115+Lxb9wDqTegMUHP5IYHxlcQlegkAQAPszNduPKqZAPUkdAaoqSTNVueTzUN6CABAw0zlf9eNBw4e1FyAehE6A9SMQwIBAGiRqXzlhsMGAWpE6AxQEw4JBACgxRw2CFAjQmeAGsgPCdxqbzMAAC13ex4+2/cMUGFCZ4AKyw8J3GpvMwAAPM+O/LBB+54BKkjoDFBB9jYDAMBx2fcMUFFCZ4CKSdJsq73NAAAwa/Y9A1SM0BmgIpI0G8mnm+1tBgCAubPvGaAihM4AJUvSbGkIYdzeZgAAWLC4cmN7r9vZqpQA5RE6A5Qk39sc12hs0QMAAOirA/nU84SyAhRP6AxQgiTNRuNp21ZpAADAQO0KIYxauQFQLKEzQIGSNFud7222SgMAAIqzLV+7cVDNAQZP6AxQgHyVRpxs3qzeAABQCis3AAoidAYYsCTNRvKDAhepNQAAlM7KDYABEzoDDEiSZkvzsNkqDQAAqJ5tvW5nq74A9J/QGaDP8lUaYyGELWoLAACVdiCfep7UJoD+EToD9FGSZsP5dPMSdQUAgNq4PQ+fHTQI0AdCZ4A+yKebY9i8QT0BAKCWpuLh371uZ7v2ASyM0BlggZI0i6s0tjooEAAAGiEeNDjW63Z2ayfA/AidAeYpSbPVIYTtDgoEAIBG2hb/vm/lBsDcCZ0B5shBgQAA0BoOGgSYB6EzwBw4KBAAAFrJQYMAcyB0BpiFfLo5rtLYqF4AANBKU/mu53HtBzg2oTPAcSRpNpJPNzsoEAAA2JVPPT/a+koAHIXQGeAokjRbmk83b1AjAABghjj1vLXX7WxXFIAXEjoDHEGSZvGgwK2mmwEAgGPYk08971YkgB8TOgPMkE83x1UaQ+oCAADM0rZet7NVsQCeJXQGyJluBgAAFsDUM0BO6Ay0nulmAACgj0w9A60ndAZazXQzAAAwAKaegVYTOgOtZLoZAAAogKlnoJWEzkDrmG4GAAAKZOoZaB2hM9AappsBAIASmXoGWkPoDLSC6WYAAKACTD0DrSB0BhrNdDMAAFBBpp6BRhM6A42VpNloCGG76WYAAKCCduVTz49qDtA0QmegcZI0W5xPN2/QXQAAoMKm4hrAXrezXZOAJhE6A42SpNlIHjibbgYAAOoiTj2P9LqdgzoGNIHQGWiEfLo57kTbrKMAAEANTeXrNiY0D6g7oTNQe0marQ4hxL+YLdFNAACg5naGEMZMPQN19pO6B9RZkmZxuvmbAmcAAKAhNoYQdidpNqyhQF2ZdAZqKUmzpfl08yodBAAAGmpbr9vZqrlA3QidgdpJ0mw0hLDdYYEAAEAL7MkPGXxUs4G6EDoDtZEfFjgeQtigawAAQItM5XuexzUdqAOhM1AL+T6zcbubAQCAFrs9hDDqkEGg6hwkCFRefljgVwXOAABAy21wyCBQByadgcrKDwuM081DugQAAPA8DhkEKkvoDFRSkmYjeeDssEAAAIAj25Wv23DIIFApQmegUvLDAuPT+s06AwAAcFxTefA8oVRAVQidgcpI0mx1Pt28SlcAAADmZEev2xlTMqAKhM5AJSRpNhpC2G6dBgAAwLztCSGMWLcBlE3oDJQqX6cRw+aNOgEAALBgcd3GWK/bGVdKoCxCZ6A01mkAAAAMzM48fD6oxEDRflLFgTLk6zQmBc4AAAADEd8mncyHfQAKZdIZKJR1GgAAAIWybgMonNAZKIx1GgAAAKXZ0et2xpQfKILQGShEvk4jTjgvUnEAAIBS7AkhjPS6nUeVHxgkO52BgUvSLE433yZwBgAAKFV863R3kmYj2gAMkklnYGCSNFsaQpiwTgMAAKByrNsABkboDAxE/uR83HQzAABAZe3K120c1CKgn6zXAPouSbOtIYQvCpwBAAAqbSiE8Gh+6DtA35h0BvomSbPF+TqNIVUFAAColSt73c52LQP6QegM9EX+ZDwGzktUFAAAoJZ2hhDGrNsAFkroDCxYkmajIYTbVBIAAKD29uR7nh/VSmC+7HQGFiRJs3GBMwAAQGOsCiHszg+HB5gXk87AvOT7myfzv5AAAADQPNt63c5WfQXmSugMzFm+vzkGzotUDwAAoNFuDyGM2vMMzIX1GsCc5PubvylwBgAAaIUNcegoHz4CmBWhMzBr9jcDAAC00qo8eLbnGZgV6zWA47K/GQAAgJw9z8BxCZ2BY7K/GQAAgMPsDCGM2fMMHI31GsBR5fubBc4AAADMtDFft7FUVYAjMekMHFGSZttDCJtVBwAAgKOYCiEM97qd3QoEzCR0Bp4n3988np9QDAAAAMdzaa/bGVclYJr1GsBzZuxvFjgDAAAwW7claSZ0Bp5j0hk4JEmz4RDChP3NAAAAzNOuEMKIAwYBk87A9IGBXxU4AwAAsABD+QGDqxUR2s2kM7Rc/grUxrbXAQAAgL6ZyieeJ5UU2knoDC3lwEAAAAAGzAGD0FLWa0ALJWm21IGBAAAADFg8YHC7IkP7mHSGlsl3a03a3wwAAEBBbg8hjDpgENrDpDO0SH5goMAZAACAIm3IDxhcrOrQDkJnaIkkzcbiq00CZwAAAEqwKoTwaP72LdBwQmdogSTN4sENN+o1AAAAJVqUTzyPaAI0m53O0GD5q0sTIYQhfQYAAKBCLu11O+MaAs1k0hkaKkmzpfn+ZoEzAAAAVXNb/lYu0EAmnaGB8h1ZDgwEAACg6naGEMZ63c5BnYLmEDpDw+S7scYFzgAAANTEnhDCsOAZmsN6DWiQJM1GQwhfFDgDAABQI6vyAwZXaxo0g0lnaIgkzbaHEDbrJwAAADU1lU8879ZAqDeTztAA+eELAmcAAADqbFE+8Tyii1BvJp2hxpI0WxxCmAghDOkjAAAADXJpr9sZ11CoJ5POUFN54DwpcAYAAKCBbkvSbKvGQj0JnaGG8sMVJvPDFgAAAKCJtuTrJIGasV4DamZG4LxI7wAAAGiBnSGEsV63c1CzoR6EzlAjSZoN5zucBc4AAAC0yZ4QwrDgGerBeg2oiSTNRkMIXxU4AwAA0EJxveRkfr4RUHFCZ6iBPHC+Ta8AAABosRg8P5qvnQQqTOgMFZek2XaBMwAAAByyKJ94FjxDhQmdocLyU3o36xEAAAA8Zzp4HlYSqCahM1RUHjhv1B8AAAB4gRg8fzVfRwlUzE8888wzegIVkh+KMBFCGNIXAAAAOK5Le93OuDJBdQidoULywHkyPxwBAAAAmB3BM1SI9RpQEQJnAAAAmLfb8jWVQAUInaECkjRbKnAGAACABdkoeIZqsF4DSpak2eo8cF6kFwAAALBgO3vdjgMGoUQmnaFEAmcAAADoOxPPUDKTzlASgTMAAAAM1J4QwnCv2zmozFAsk85QAoEzAAAADFw8N2kyP7gfKJDQGQqWpNmowBkAAAAKIXiGElivAQXKA+fb1BwAAAAKZdUGFMikMxRE4AwAAAClMfEMBRI6QwEEzgAAAFA6wTMUROgMAyZwBgAAgMqIwfPu/IB/YEDsdIYBEjgDAABAJU3lO553aw/0n0lnGBCBMwAAAFTWonzVholnGAChMwyAwBkAAAAqT/AMAyJ0hj4TOAMAAEBtCJ5hAITO0EcCZwAAAKgdwTP0mdAZ+kTgDAAAALUleIY+EjpDHwicAQAAoPYEz9AnQmdYIIEzAAAANIbgGfpA6AwLIHAGAACAxhE8wwIJnWGeBM4AAADQWIJnWAChM8yDwBkAAAAaT/AM8yR0hjkSOAMAAEBrCJ5hHn7imWeeUTeYJYEzAABVsOzUk8KJJ/x0eNnJi8PLTv65Q1eUpq8Mixa/+LmrO29k7ZyudN/DvfDIt//puf/3Px745/DYdx8/9O97933n0D/3P/ZEeOrpH/kOAG00FUIY7nU7u3Ufjk/oDLMkcAZop5XLTzn0uWcGO6eecnL4hSWveF49Tjrp34ezzj79iDV64vGpcP99Dz/v/zZ18Ieh2302xHnq354O+w9879C/733ku75pwCEnnvCisOzUl4aVK14ZXvzinwmnnb48LH/1z4cVpyWlF+i+ex8KTz75r+FrD+wN33/8X8L3Hz/o/gW0wZ48eD6o23BsQmeYBYEzQLPFYHk6VJ6eFJzrhGC/3TFx/3PBtEAHmi8GzK959c+HVy19RfiVNSvD2rNOCy89eVHtPncMo3c/+Hfh777dO/QwzX0LaCDBM8yC0BmOQ+AM0BwzpwZjuPzLZ6aVmBicC4EONMPLX3JieM0vJuGMVf8x/Oq6M2t3L5qL+BAtTkTHFR3uWUBDCJ7hOITOcAwCZ4B6a0uoI9CBelizcllY/ZpXhdcPnXHUdTxtEO9Zd9/9P8Pe/3Mg7H/sSd9eoK4Ez3AMQmc4ivxk2m+qD0B9xEnmNauXt2Jy8FgEOlAN0/ek4defEc799V+p5bqMQYuHF97+xcmw+1v/EB7Yu7/ZHxZoIsEzHIXQGY4gD5wnQwj+ywCg4padelJY+UtLwoUXrm/15ODRTAc6d04+KICGAswMmrPRc5R8DuKhq5/9i7vDV+7+urc2gDoRPMMRCJ3hMAJngOqLQfM5w2eEDW8ebu0083wIoGFw4oGk5657bbjwLetMNPfB9P3qi195IHzvB0/V/vMAjber1+0MazP8mNAZZhA4A1RXnB5ct/Z0E819EgOdT33yy+Hu/7FHoAPzFPfGr3vdqnDJW9/oAdgAxZVBt9+xK9z1wL7GfkagEXb2up1RrYRnCZ0hJ3AGqKZ48NZ/OXet19QHqDN+Z5i850GBDszS9FTzps3nK1mB4vqNG/74Mx6WAVUmeIac0BmeDZwXhxB2hxCWqAdA+aanmq94+/mmBws0Pf08cdc3wlNP/6g1nxtma/2aFWHDeUPhvJG1alaym3d8Ifzll+61KgioIsEzrReEzvBc4BwnnFcpB0C54qvqbz53TXjb72ywE7VkMdDZ+bm7TRNCHjZfffXFHoJVUFy98We33u7gQaBqdvS6nTFdoc2EzrSawBmgGmLYvPGCdV5Vr6AYPn/l7q8LdGglYXN9CJ+BCrq01+2MawxtJXSmtQTOAOUTNteHQIc2ETbXl3sVUDGCZ1pL6ExrJWkWb/wbfQMAihd3No+sPzN86PorVL9m4qGDf/rxCWs3aKR4QOC1v5+Fs84+XYNrzr0KqBDBM60kdKaVBM4A5Rl5wxnhfVsus7O55ux8pkniWxfv/b3MAYENdN0HPhk6f7XL4ahA2f5Tr9vZrQu0idCZ1hE4A5QjThD+4Yc3eV29QZ54fCrc8MefCRN3fUOgQy1566Id4r3qmms+Gu56YF/bSwGUZyqEMCx4pk2EzrRKkmajIYTbdB2gODHUufadF4Rs9BxVb6h9D/fCtvffGh7Yu7/tpaBG1qxcFra873IPwlok7nu+4abPhf2PPdn2UgDlEDzTKkJnWkPgDFC8GOrcfNNVVmm0RAx0PvBHHSs3qDQPwnjPNbeET91xX+vrAJTiQAhhda/bOaj8NJ3QmVYQOAMUS6jTXvE19vdv+0SY+NsH214KKsiDMKbdd+9D4Q+2/bmpZ6AMe/KJZ8EzjSZ0pvGSNFsdQpgMIfivC4ACCHUIAh0qxoMwjsbUM1ASwTONJ3Sm0QTOAMV6+8Xrw7Xvfauq85x3vuNGU8+UyoMwjsdqIKAkO3vdzqji01RCZxorSbPFIYRHBc4Ag/fyl5wYbvzwpnDW2aerNi8g0KEMcbo5+69DHoQxK3E10KZ33OBAVKBogmcaS+hMI+WBc5xwXqXDAINlipDZEOhQpGWnnhQ+uOW3PAhjzq77wCfDxz59l8IBRdrW63a2qjhNI3SmkZI02y1wBhi8kTecET5y05UqzawJdBi09WtWhOuv/10Pwpi3uJP+bZtvDE89/SNFBIpyaa/bGVdtmkToTOMkaRZv1Bt1FmCwrrliJGzafL4qM2cx0Lny3Tdbt0HfuS/RL/HtjN+4aIvDUIEivbnX7UyoOE0hdKZRBM4Agxf3pH58x5VeW2dBYqAzetmHwt5HvquQLJj7EoMQ71PXXPPRcNcD+9QXKMJUCGG41+3sVm2aQOhMYyRpFpfv36ajAIMj2KHfLr/sOoEOCxL3N3/+M9us02Bg3nPNLeFTd9ynwEARBM80htCZRhA4AwxeDHY+uuOqsOK0RLXpq5t3fCFcf4u3SZk7+5spivsUUKA9efB8UNGpM6EztZek2eoQwmQIwX9tAAyISUIG7Y6J+8O733+rg7uYtUvOOyt86PorFIzCxOD55p1fdp8CiiB4pvaEztSawBlg8ATOFCUeMPi2zTcKdDguBwZSFvcpoEA7e93OqIJTV0JnaitJs8V54LxKFwEGQ+BM0fY93Au/u/mGsP+xJ9WeF4h75TdtfKPAmVIJnoEC7eh1O2MKTh0JnaklgTPA4AmcKcsTj0+F37hoi+CZ53GQKVUieAYKdGmv2xlXcOrmJ3WMmtoucAYYnBjuxEMDBc6UIX7v4gOP+OADgsCZCorfxfidjN9NgAG7LUmzEUWmboTO1E6SZjFw3qhzAIMxHe6sOC1RYUojeGaawJmqEjwDBRrPz7SC2rBeg1pJ0iwu0b9N1wAG5zN/do1wh8qwaqPdBM7UgVUbQEGmQghLe93OQQWnDkw6UxtJmg0LnAEG65orRoQ7VIqJ5/YSOFMX8Tt67Tsv0C9g0OLeu8n8jCuoPKEztZC/RjKhWwCDM/KGM8KmzeerMJUjeG4fgTN1k42ec+jBLcCAxbOtHCpILQidqbz8Kd54/lQPgAFYs3JZ+MhNVyotlSV4bpc4NSpwpm7ig1vBM1CADflZV1BpQmfqYDJ/mgfAALz8JSeGm2+6SmmpvOng2aFdzRZDuzg1CnUUg+f1a1boHTBom/Mzr6CyhM5UWpJm4wJngMGJ4d2NH950KMyDOojf1bh2QfDcTJecd5Y1P9TerZ+4VvAMFOG2fBUpVJLQmcpK0mwshLBRhwAGZ9PGN3qFndqJ39kPv+9yjWuYGNJ96Por2l4GGuL663/XOiCgCJOCZ6pK6EwlJWkWl6HdqDsAgxP3OJsopK7OG1lrd2qDxHAuhnTQFNYBAQWJryuO52dhQaUInamc/Cmd01gBBsgeZ5ogPjQZecMZellzMZT76I6rrPmhcabXAQEMWFxJOqHIVI3QmUrJn85N5E/rABiQ9/5eJuChET5y05Vh5fJTNLPG4qqUFaclbS8DDRXXAXkrAyjAUJJm2xWaKhE6UzWTIYQlugIwOHEyNK4mgKYY/8R7Dk3vUz/x4ED3I5ouvpXhYEGgAJuTNBtVaKpC6ExlJGk2nr8WAsCAxGDufVsuU14aJU7t3/jhTXan1kycUHdwIG3hYEGgILc5WJCqEDpTCfnTuI26ATBY1mrQVPEV9k0b36i/NREfEPzhhze1vQy0SPzf3g9u+S0Px4AiTCZptlSlKZvQmdIlaTYcn8bpBMBgxVd7vcZOk3mFvT6ufecF9jjTOh6OAQWJEyYT+ZlZUBqhM6XKn745ZRVgwOJkVXy1F5oufs/td662NSuXhWz0nLaXgZaKD8fibwBgwOLqUgcLUiqhM6XJn7pN5E/hABigOFllrQZtML3fmWqKD8Buvukq3aHV4m/Amg2gABuTNBtTaMoidKZM2x0cCDB48eCiOFkFbRFfYb/kvLP0u4LiWg0PwGi7+BuIvwWAAtyYpNmIQlMGoTOlSNJsq4MDAYpx1Tv8hy3t86Hrrzj0wIXqWLn8FGs1IBd/C9ZsAAUZT9JstWJTNKEzhcufsm1ReYDBi/9B6/BA2uqjO6xxqJI/tPYEnseaDaAgi/Lg2cGCFEroTKHygwPHVR2gGFved7lK01orTkus2aiI2IfYD+DHrNkACrRKFkPRhM4UxsGBAMVav2aFkIfWs2ajfHGS801K8EkAACAASURBVKp3XdT2MsARxTUbcfUMQAE25KtOoRBCZ4rk4ECAgsSQ5+qrL1ZuCCF8cMtvKUOJsv865PBAOAarZ4ACbUnSbFjBKYLQmUIkaTbm4ECA4oysP9OUM+TOOvv0MPKGM5SjBC9/yYnh2ve+tXWfG+bCKiCgYBP56lMYKKEzA5c/RbtRpQGK4VV2eKH3bbnMgV0l2HjButZ9ZpiP+L/b7lFAQRblwbODBRkooTMDlT89m1BlgOKsWb3cq+xwmPib2LTxjcpSoDjlvGnz+a35vLAQ7lFAwVblK1BhYITODJqDAwEKZpczHFkMQB0qWBxTzjA38R4VH9YAFGRjkmajis2gCJ0ZmCTNxh0cCFCs9WtW2OUMx3DVOy5QngKYcob5ee/vZSoHFOm2JM1WqziDIHRmIPKnZQ4OBCiYKWc4tvNG1oY1K5ep0oC9+dw1jf58MCjxHrVy+SnqCxRp0n5nBkHoTN/lT8nsBgIoWPyPVFPOcHxb3ne5Kg1QPAztbb+zobGfDwbtty/3+wEKtchZXAyC0Jm+yp+OjdvjDFC8C8//NVWHWYgPZ+IqGgZj3drTHWYKC2DaGSjBUJJmWxWefhI602/2OAOUIO5PzUbPUXqYJatoBueKt9vlDAtl2hkowZYkzUYUnn4ROtM3SZqNhRD87QigBPanwtyYdh4Ma36gP+K087JTT1JNoGjjSZotVXX6QehMX+R7nG9UTYBy2J8Kc2fauf/OXffapn0kKM1vvulsxQeKZr8zfSN0ZsHyPc5uSgAlidOa9qfC3Jl27q94gOCFb1nXpI8Epdq0+fxD67MACrYqSbPtis5CCZ3phxg4L1FJgHIMv/4MlYd5Mu3cP2tWL/cADPps3esclwOUYrP9ziyU0JkFyU83HVJFgHI4QBAWJk47r1m5TBX7wAMw6L+r3nWRqgJlsd+ZBRE6M29Jmg3H001VEKA8v/Kf/qPqwwJdfJEHNwsVV2t4AAb9F98esAYIKIn9ziyI0Jl5sccZoBquePv5OgELdN7I2rDs1JOUcQHiag1gMDac58VSoDT2OzNvQmfmayJ/6gVASWJIFlcDAAv3m286WxUXwGoNGJz4YMyBgkCJ7HdmXoTOzFmSZmP2OAOU75xhIQ/0y6bN5x9aEcH8WK0Bg+VAQaBk9jszZ0Jn5iRJs9UhhBtVDaB8G948rAvQR+vWnq6c8+AgRhi8S976RlUGymS/M3MmdGbW7HEGqA6rNaD/7Eifn9WveVUdLxtqJf5vvt3zQMnsd2ZOhM7MxXgIYYmKAZRv7S//ki5An8VQZ+XyU5R1jl4/ZNUPFMFaLaAC7Hdm1oTOzEq+x3mDagFUw6//l9fpBAzAueteq6xzEPdgn3W2tSRQBGu1gIoYz9+Eh2MSOnNc+R7nrSoFUA3xBHshDwzGhW9Z50DBOXjNq3++NtcKdWfFBlAR9jszK0Jnjil/ejWe31QAqIDX/KJdzjAoLz15UVizern6zpJ9zlAs67WAihhK0sxwIsckdOZ44k1klSoBVMfw6+10hEHyG5u9004X0EORrNcCKmRL/mY8HNFPPPPMMyrDEeXL4b+oOgDV8uA9Nx2axgQGZ8UZl4ennv6RCh9Hr9up9PVBE7k/ARVyIL741Ot2DmoKhzPpzBElabY0X6sBQIWsXH6KwBkKYMXG8dktC+WwSx2okCUhhO0awpEInTkae5wBKmjlildqCxTAio3je1XysqpfIjTS69eu1FigSjYmaTaqIxxO6MwL5Mvgh1QGoHp+ZY3/0IQiZKPnqPNxvOzkn6v09UFT/eq6M/UWqJrt+Rvz8ByhM8+TL4HfoioA1XTeyFqdgYKsWblMqY/BQzAox4rTknDiCS9SfaBKFlnRyuGEzjwnSbPFbhIA1RX3OQPF8Qr7sS23VxZKY68zUEFD+ZvzcIjQmZnizWGVigBUk33OUCyvsB9bnLYEyvGqpa9QeaCKtuRv0IPQmWclaTYSQtisHADV5VV2KFYMVZedepKqH4E3L6Bc/k4AVNhE/iY9LSd0xloNgJqwzxmKt/KXlqg6UDlrzzpNU4CqWpK/SU/LCZ0JeeC8SCUAqsu0JZTjzP+8QuWPwLofKNdLT14UXv6SE3UBqKrN+Rv1tJjQueWSNBsLIWxoex0Aqs60JZTj3F//FZUHKuk/vOTfawxQZePWbLSb0LnFkjRb6pUHgHr4xVc7sAvKEKcJvWnwQvbJQvm8cQBU3CKrXNtN6Nxu1moA1MTqM35Rq6Ak3jQAqujUU07WF6DqNuRv2NNCQueWStIsTjgPtb0OAHVx1tmn6xWUxF7nFzrpJK/1Q9l+Yckr9ACog635m/a0jNC5hZI0Wx1C2NL2OgDUxcrlp+gVlOiXz0yV/zAehEH51p51mi4AdWDNRksJndvJjx2gRl52svM3oEwrTkvCiSe8SA+ASok75wFqYsiajfYROrdMvlZjVdvrAFAny5edql9QsmWnvlQLgMrxNhRQI1vzN+9pCaFzi1irAVBPp52+XOegZCtXvFILcstOPakS1wEA1Io1Gy0jdG6JJM0W+3ED1JOdjVC+NBU6TzvxhJ+uxoUAVnABdbMqfwOfFhA6t4e1GgA1ZWcjlM9hgkAVvezkn9MXoG62WLPRDkLnFkjSbDiEsLntdQCoI7saoRriYYIAAPSFN/FbQOjccNZqANSb12ahOjwEAqrm1FNO1hOgjqzZaAGhc/PFH/GSthcBoK68NgvV8bM/8+90A6iUX1jyCg0B6sqajYYTOjeYtRoA9efwMqiOVy0V7gAA9JE38xtM6NxQ1moANMOixS/WSagIr7EDAPSVNRsNJnRuLms1ABpg7VmnaSNUhNfYAQD6zpqNhhI6N1D+Y7VWA6ABXnryIm2Eilj+6p/XCgCA/vOmfgMJnZvJjxWgAZadepI2QoWsOC3RDqBSzhtZqyFAE1iz0UBC54bJf6Sr2l4HgCY48YSf1kcAAKANxpI0W6rTzSF0bpB8rcaWttcBoCmWLXm5XkLFrFx+ipYAAPTfIm/uN4vQuVn8OAEa5MSfPUE7AQCAthhK0mxMt5tB6NwQ1moANM+LX/wzugoAHNW+h3uKAzTNVms2mkHo3AD5j9GTIICGOe305VoKFWPtDVAlj3z7n/QDaBprNhpC6NwM4/mPEgCAAbL2JoT9jz1RgasAABosrtkY0eB6EzrXXJJmo/HH2PY6ADTR8lf/vL4ClfPU0z/SFABg0MaTNFusyvUldK6x/Me3ve11AGiqFaclegsAALTRIplXvQmd681aDQAAAACaaGOSZsM6W09C55rKf3Qb2l4HgKY68YQX6S1QWffd+5DmQAX844F/1gag6RwqWFNC5xrK12r40QE02LJTX6q9QGU9+eS/ag5UwGPffVwbgKZbkqTZVl2uH6FzPY3FH13biwAAAABA421J0my1NteL0Llm8h/ZlrbXAQCA8jz80COqDxXw1L89rQ1AWzhUsGaEzvXjRwbQAj/7M/9Om4HK+uEP/6/mQAXsP/A9bQDaYihJs1Hdrg+hc40kaRbXagy1vQ4AbfCqpa/QZ6CyTFcCACXYnp9zRg0InWsi/1FZnA4AQOlMV0I17H/sCZ0A2mSRDQD1IXSuj+35jwsAAADCU0//SBGAttmYpNmwrlef0LkG8h/TxrbXAQCAatj7yHd1Akp2370PaQHQVuM6X31C53rwYwIAqIC9+76jDUAlPPnkv2oE0FZLkjSzgrbihM4Vl/+IlrS9DgBt8+IX/4yeA5V2x8T9GgQl+toDe5UfaLOxJM2W+gZUl9C5wvIfz1jb6wDQRqedvlzfgUqbOvhDDYISPfVvTys/0GYOFaw4oXO1OTwQAKBC7DL+sW7XqhEo0/4D31N/oO02OFSwuoTOFZX/aDa0vQ4AAFTT9x//F52BEu1/7AnlB3AOWmUJnavLjwYAoEL2PdzTjhm+//jBylwLtM0Tj0+Fp57+kb4DOFSwsoTOFeTwQACA6nnk2/+kKzOYsoTy3H/fw6oP8GMOFawgoXPFODwQAKCaHn7oEZ2ZIU5ZxmlLoHhfe2CvqgP8mEMFK0joXD0ODwQAqKAf/vD/asthTFtCOexUB3gBhwpWjNC5QhweCABQXXv3fUd3DmP6G8rxD73vqzzACzkfrUKEztXixwEAUFH/7w/+VWsO88/fe7JS1wNtENfa7H/Mbw/gCBwqWCFC54pI0mzM4YEAANX1vR88pTuH2X/ge5W6HmgDa20AjikeKrhYicondK6A/MfgSQwAQEXdMXG/1hzB/seeqNw1QdM5RBDgmBwqWBFC52pweCAAQIXZXXxkTz39o7Dv4V4VLw0ay355gOPa6FDB8gmdS5ak2er4Y2h1EQAAKu6R/Y9p0VH87290K3ld0FTeMACYFRsFSiZ0Lp+RfwCAivvW35nmPZpu19QlFOW+ex869IYBAMc1lKTZqDKVR+hcovzLP9TaAgAA1MATj085RPAYvOoPxbln14OqDTB72x0qWB6hc0kcHggAUA9f+Zuv6dQxeNUfirP7W/+g2gCzF89PG1OvcgidyxO/9Eva+uEBODYn00N1fON/7dONY3CYIBTngb37VRtgbrYkabZUzYondC5B/mX3pAUAoAa+9s2/16bjcJggDN4dE/erMsD8OE+tBELncmzNR/wBAKiwOMFrn/PxOUwQBu/uu/+nKgPMz4YkzYbVrlhC54IlabY6hLCxVR8aAKCmbv/ipNbNgsMEYfD2/p8Dqgwwf85VK5jQuXhG+gEAasKhXbOz95Hv1uEyobbiWxf7H3tSAwHmbyhJs1H1K47QuUBJmo3EL3lrPjAAQI098fiUQ7vm4L57H6rNtULdeOsCoC+2Jmm2WCmLIXQulilnAGbl+4//i0JByT77F3drwRzcs+vB2lwr1I23LgD6YkkIYUwpiyF0LkiSZmP5lxsAjuv7jx9UJCjZPffv1YI5EIrBYHjrAqCvxkw7F0PoXID8y2xhOQBATQh55u5b3/6nul0y1IK3LgD6apFNBMUQOhdjLP9SAwBQA0KeuXvq6R8dOuwM6C9vXQD03cYkzZYq62AJnQcs/xJvafSHBKDvnnr6/1NUKNFffule5Z+Hr979jdpdM1SZty4ABmZcaQdL6Dx41moAMGf7H3tS0aAkcVrXb3B+Htzz93W8bKgsb10ADMxQkmbDyjs4QucBStJsdRzZb+wHBABooFs+9gVtnadv/Z31GtBPVmsADJRB0QESOg+WxeQAADVz9/0Padk8fe8HT9nrDH1itQbAwMVp51FlHgyh84DkI/pDjfxwABQi/scmUKybd3zh0IF4zN/tX5xUPeiDj/+325URYPBMOw+I0HlwTDkDMC8nnvCi8MFrLgkvPXmRAkLBdn7O/tSF2v2tf6j3B4CKuHPyQa0AGLwlpp0HQ+g8APmXdVXjPhgAA7fs1JPC5ztbQjZ6jmJDwe6YuP/QeggW5lvf/icVhAVyoClAobYnabZYyftL6DwYRvMBmJM43fz2i9eHybu3hxWnJYoHJfizW73K3g9xPcl999qLDQvhQFOAQsVXTMeUvL+Ezn2WTzkvadSHAmBgYth8yXlnhXvuvCFc+963KjSUJE45733ku8rfJ3/z1/+jEZ8DyuJAU4DCjZl27q+fatKHKVv+5bTLGYDjimHzyPozw1XvusjuZqgAU879tXffd5r0caBQDjQFKMWifHOBiec+ETr311j+JQWAI3r5S04MGy9YFy58yzphM1SEKef+i/V84vEp9zmYh6/c/XVlAyjH5iTNtve6nUfVf+GEzn2STzl7GgLAEa1cfko4d91rw6bN5ysQVIwp58H4yt98zaGoMEfxAEEPwQBKFaedR7Vg4ex07h9TzgC8wPo1K8Jn/uya8Ndful7gDBVkynlwJu95sKkfDQbGAYIApduYpNlSbVg4k859kH8ZTTkDcEhcobHudavsa4YauOGmz2nTgHzr73qN/FwwKHEljQMEASrBtHMfmHTuj62mnAFYdupJ4ZorRsLX7/tY+ND1VwicoeLiYV37H3tSmwbkez94Ktx3rwANZuuzf3G3AwQBqiFOOw/rxcKYdF6gfMp5Y60/BAALEldobDhvKJw3slYhoSbiROHNO7+sXQN2z64Hw1lnn97ozwj98pdfulctAaojDpgKnhfApPPCba37BwBg7k484UWHwub//vkPhls/ca3AGWrm/ds+YaKwAHdO2usMsxH3y3vzAqBShkw7L4xJ5wUw5QzQPjFsHll/pn3NUGNx5cPE3wpDixBDtDhV7n4Jx/bpz9ypQgDVY9p5AUw6L4wpZ4CWiIcDxn3N99x5g33NUHPX/WFHCwsU99QCR7fv4V54YO9+FQKoHtPOCyB0nidTzgDtMB02x8MBN20+X9gMNXfdBz4Z9j7yXW0s0D33723NZ4X5+JM/+bS6AVSXgdN5sl5j/nzpABoshs0bL1h3KGgGmiFOE3b+apduFswEJxxdvC/d9cA+FQKorkPTzr1uZ1KP5sak8zwkabbalDNAMx0+2Qw0x++/+2aHB5akM25fLRzJpz75ZXUBqD6Dp/MgdJ6f7XW8aACOTtgMzWatRrkm73FwIxwuHrI5cdc31AWg+ux2ngfrNeYo/5IN1eqiATgqazSg+e6796HwsU/fpdMlemD3I6397HA0N/zxZ7x9AVAfcdpZ8DwHJp3nzkg9QAOYbIZ2iJOEf7Dtz3W7ZDFYs2IDfsyUM0DtmHaeI6HzHJhyBqi/E094kbAZWuSaaz4a9j/2pJZXwDf+l8PSYJopZ4BaMog6B0LnufHlAqipGDZfct5Z4Z47bxA2Q0vcvOML4a4HBJ1V8bVv/n3bSwCHmHIGqC3TznNgp/MsmXIGqK+RN5wR3rflsvDSkxfpIrRE3ON8/S0T2l0h3/vBU4f6ctbZp7e9FLScKWeAWrPbeZZMOs/eWF0uFIBnrVm5LPz3z38wfOSmKwXO0CJxivDKd9+s5RX02c860JF2M+UMUHumnWfJpPMsJGm2NISwofIXCsAhK5efEn778g3hvJG1CgIt9BsXbTk0VUv1WLFB25lyBmgE086zYNJ5duxyBqiBl7/kxEOHBP71l64XOENLXX7ZdQ4OrLDpFRvQRqacARrDtPMsCJ2PI59y3ljpiwTg0CGBX574sEMCocWu+8AnHRxYA1Zs0FamnAEaxYDqcQidj8+XCKDCpvc2f+j6K+xthha7eccXwsc+Lcysg7vvN+lM++x7uBc+dcd9Og/QHKadj0PofAymnAGqK67SuOm6t4fPfnZbWHFaolPQYndM3B+uv2XCV6Am4qRn7Bm0yZ/8yaf1G6B5DKoeg9D52Hx5ACrmxBNedGiVxtfv+5i9zcCh/cDvfv+tClET69esOPR2ivs3bRKnnK3+AWgk087H8FOVvbKSmXIGqJ6Vy08Jf/jhTSabgUNi4Py2zTfakVpx8WHhyPozw1XvusgaJFrp9999s8YDNFccWBU8H4HQ+ehMOQNURFyl8f+8bSRko+doCXCIwLn6lp16UvjNN53tgFdaLa6S2fvId9teBoAmi9POS3vdzqO6/HxC5yNI0myxKWeAahh5wxnhfVsuMx0HPEfgXG3xgNeLLzrHCg0IIXz6M3cqA0DzxcHVUX1+vp945plnqnQ9lZCkWfyybGl7HQDKFCfkrnrHBUIL4HkEztUUV2isW3t6uOLt51uBBIe57gOfDJ2/2uW+BdBsrzTt/HxC58PkU87xS2KkDqAk8aDAD11/hfIDzyNwrp64/ujN564Jb/udDd5IgWN44vGpsOkdN4QH9u5XJoBm2tnrdkw7zyB0PowpZ4DyxOnmD275rXDW2afrAvA8AudqiQe7nrvutfY1wxzFHc8f+KNO+N4PnlI6gOYx7TyD0PkwSZodNOUMUDzTzcDRxJDm3e+/VeBcAevXrAiXXfomDwdhgd5zzS1h4q5vuK8BNMuOXrczpqfPEjrPkKRZHIO/rTIXBNACppuBY7l5xxfC9bdMqFGJ4r7mkfVnhkve+kb7mqGP9j3cC9vef6uVGwDNMRVCWNrrduJAa+sJnWdI0iyOwC+pzAUBNJzpZuBY4uFbH/v0XWpUkriveeMF66zQgAGzcgOgUbb1up24urf1hM45U84AxYlBxo0f3mS6GTiqyy+7Ltz1wD4FKkHc1/zbl28I542sbd1nhzLFlRufuuM+PQCot6let7NYD4XOz0nSbHcIYVVFLgegsUbecEZ435bLwktPtj4feKEnHp8Ko5d9KOx95LuqU6C4QmPN6uXh6qsvtkIDShRXbvz+u292DwSot0t73c5423sodH42cB4OIXy1ApcC0Fgx0Lj2nReEbPQcTQaO6L57Hwp/sO3Pw/7HnlSggsQ3T9a9blW46l0XeRgIFdIZvzP86ccnrNwAqKcDvW5nadt7J3R+NnSeDCEMVeBSABopvqo9/on3CDSAo4oBy3Uf+Vx46ukfKVIB4n353HWvta8ZKiy++XHDH3/Gyg2Aemr9tHPrQ+ckzeKTh+9U4FIAGslhgcDxvPMdN4aJv31QnQqwfs2KsOG8IfuaoUas3ACopV29bme4za0TOqdZfOqwsQKXAtAo8ZXt9/5eJtgAjsr+5mLE9UYj688Ml7z1jfY1Q41ZuQFQO7/a63Ym29q2VofOppwBBmPNymXh5puusk4DOKo7Ju4P737/rdZpDFB8+LfxgnXhwrescz+GhogP696/7RPeDgGoh9t73c5IW3vV9tB5awhhSwUuBaAxrNMAjsc6jcGK+5ovPP/XHNwKDRYf3H3gjzqmngGq75W9bufRNvaptaFzkmaLQwix6cY+APogvr794fddbp0GcFT33ftQ+INtfx72P/akIg1A3Nd89dUXW6EBLeIhHkDl7ex1O6NtbFObQ+exEMKNFbgUgNpbdupJ4fOf2eb1beCorvvAJ0Pnr3ZZp9Fn0/uar3rXRe7B0FKmngEqbSqEsLTX7RxsW5vaHDrHKeclFbgUgFqLk3W3fuJaTQSOaN/DvfD7777ZYYF9Fh/2/eabzg6bNp/fqM8FzE/c9XzNNR8Ndz2wTwUBqmdbr9vZ2ra+tDJ0TtIsjrXfVoFLAai1a64YEXgAR2W6uf/iQa0XX3SOVUbAEXXG7wzXfeRz7rsA1TLV63YWt60nbQ2dJ0MIQxW4FIBaiq9zf3zHleGss0/XQOAF7G7ur3jPXbN6uX3NwKzEN0x+d/MN7sEA1XJpr9sZb1NPWhc6J2m2OoTwzQpcCkAt2d8MHE18vfv92z7hUKs+eflLTgxvPndNeNvvbHDPBebs8suus24DoDr29Lqd1W3qRxtD5/hUYWMFLgWgduxvBo4mvtL9px+fcJBVH6xcfko4d91rrS8CFuzmHV8IN+/8snUbANXwq71uZ7ItvWhV6Jyk2dIQwncqcCkAtfP2i9eHa9/7Vo0DnsdBgf0TH+xddumbrC4C+iquPHrb5hsFzwDlu73X7Yy0pQ9tC53jSZFbKnApALURd4lu2vhGE3fA81il0R/xHjuy/sxwyVvfaF8zMDDxnv0bF22x5xmgfK/sdTuPtqEPbQudD4YQLMQDmCUHBgJH8p5rbgkTd33D1NwCxH3NGy9YFy58yzr7moHC2PMMULodvW5nrA1taE3onKTZaAjhtgpcCkAtxAMDP7rjKpN3wHPibtCdn7vb3uYFiPuaf/vyDeG8kbW1/QxAvb3zHTd6SwWgPFMhhKW9budg03vwUxW4hqK04ikCQD/EwPnzn9lm+g44RNi8MPGtkTWrl4err77YgzygdB+56crwizu+EK6/ZUIzAIoX/yM77nUeb3rtWxE6J2k2HEJYVYFLAai8eJDVrZ+4VqOAcMfE/eGGmz5nB+g8xRUa6163Klz1ros8xAMqZfqsDsEzQCm2tiF0bsV6jSTNYiM3VuBSACpN4AyEfLL5K3d/Pex95LvqMQ/xbZHffNPZDmAFKu++ex8Kb9t8ox39AMX71V63M9nkujc+dE7SbGkI4TsVuBSASnv7xevDte99qyZBi1mjsTDxwd2G84bsawZqRfAMUIrbe93OSJNL34bQOY6sb6nApQBU1jVXjJjIg5Z64vGp8PH/dnv44lceEDbPQ9zXvG7t6eGKt59vXzNQW4JngFK8stftPNrU0rchdD6YL+kG4AgEztBO+x7uhU998sth4q5vCBnmIe5r3njBunDhW9bZ1ww0guAZoHA7et3OWFPL3ujQOUmz0RDCbRW4FIDKidN5177zgpCNnqM50CLxcMDb79gV7npgn7bPw8rlp4QLz/81906gkQTPAIWa6nU7i5ta8qaHznEh91AFLgWgUmLg/PEdV4azzj5dY6AF4gqNz/7F3eEvv3Rv2P/Yk1o+D3Ff82WXvsl9E2g8wTNAoS7tdTvjTSx5Y0PnJM1WhxC+WYFLAagUgTO0RwwOPnHbl8IDux8RHsxDvF+OrD8zXPWui6zQAFolvhXzjms/pukAg7en1+2sbmKdf6oC1zAojd2JAjBfAmdoPlPNCze9r9m+e6CtzhtZG/7xwD+H62+Z8B0AGKxVcXC21+3sblqdGxk6J2kW96GMVOBSACpD4AzN1hm/M0ze86BdzQuwZuWycPFF5xwKWwDabvrBm+AZYODi4Oxo08rcyPUaDhAEeD6BMzST9RkLF++Pa1YvD1dffXFYcVpS948D0HeXX3adB5oAgzUVQlja63YONqnOTQ2d40j6qgpcyv/P3t0HWVXd+cJfN5UyQRtBEEEwjbatSXdjS5hxYkNE8gSK8Q3a6EgRbXVkzGBwQsQ4iFLykDJqZ2b0mkeiN4leE0wspswVydu1IDcEA5gxIdgKGIOoTDBmUG9ISJzxn3lqHWmGt4Y+3fucs18+nyqqEoTutX/rcLr7u3/7twBqTuAM+RKD5mXLVoanf/FieP2t3Xa3j+IIjYvPawvX/u1085oBjmDGjEVhfdc2ZQKonBu2b1n6h/WrIwAAIABJREFU3/NU39yFzvVNHZNCCD9KwVIAak7gDPkgaE5e+8fHhS/dd0PeLgugIuJ5AZfOXOSsAIDKeXX7lqUn56m+eQydHw4hXJWCpQDUlMAZsiv+cP+D7z1dmtFsdEZlxE7nf1l7fx4vDaAi4g3Qa+fe42sSQOV8bPuWpavzUt9cHSS45wBBgTNQeAJnyJ7Nm7aHJx5fHTY+95JHmKsgdozHmpvjDNA78fvKBZ+5LNza+YiKAVRGPKNO6JxSuTvpEaAv4g8EAmdIt+5u5md+ttnYjBqJIX9zy5WFvHaAvui4emrYsuXl8MiKteoHkLyr6ps6PpuXAwXzFjp/NgVrAKip+bPbSz8QAOmzYvm68PT6rrDu5y+Yi5kCsascgPLc0Tk7dG1+OXRtfU3lAJIXG2pzcaBgbmY6O0AQ4N3Aec7cS1QCUmLpw0+WOsL8cJ5e27csLXoJAMoWn9aZOHWe+c4AycvNgYLvScEakmK0BlBo110+ReAMKbPs2/+n9AiywDm94o0BAMpz/LBBpXFuACRu9J7G2szLRei85wDB9hQsBaAmprQ1hwULzSWFtFnw9x32JOVWr9lQ9BIA9Ekc59b+8XGKB5C8XDTW5qXTOQbOg1KwDoCqi4Hzgw8tUHhIoXigZ/w3Sno998vtdgegj25bdE0YMaRO+QCS1b6nwTbT8hI6O0AQKKSGUUMFzpBynZ2fDnUDjrJNKfX6W7vD2qeeL3oZAPokjtlYeJOnegASNigPEx0yHzrXN3WMDSGcmYKlAFRVDJwfe3SxokPKxR/I26ecZZtS7Hvf/UnRSwDQZ9PaxxuzAZC8zDfY5qHTWZczUDixa/LL984rhVlA+t3ROdvjxym27ucvFL0EAP1izAZA4s7c02ibWXkInR0gCBRKDJy/eu8Nobml3sZDhlx12WTblVLbdrwZNm8y2xmgr4zZAKiITB8omOnQub6p42oHCAJFM+eq80uHkwHZMmfuJaG1caRdS6knHl9d9BIA9Escs9HW2qCIAMkROteQLmegUK6YNqEUXAHZ9KlZ0+1cSm187qWilwCg3xbdNsvhuQDJGbSn4TaTMhs61zd1nBxC8JMbUBhT2ppLc2GB7IpdYPHfMumzvmtbeGPnLjsD0A9x/JvDcwESldmG2yx3Ome6xRygHA2jhobOzk+rGeTAjTdebhtTatm3VhW9BAD9Nu9zMx0qCJCc6XsabzNH6AyQcvERxS/fO690QAuQfbELLI7KIX3WrOuyKwD9FL9ndXguQKIy2e2cydC5vqljUghhdAqWAlBxd902qxRSAfkRu8DMvEyf537166KXACAR8QwS3c4AiflsFkuZ1U5nXc5AIVx3+ZTSDFggX2IX2JyrzrerKbP77XfC0oefLHoZABKh2xkgMaPrmzrGZq2cWQ2dMztEG6C34mFjCxZeqV6QU7rA0mn1mg1FLwFAInydA0hU5rqdMxc61zd1xC5ng02BXHNwIBTDwps67HTKrN+4teglAEiMbmeAxGSuATeLnc66nIFci3Nev7DobxwcCAUQx+e0No601SkSR2ysWL6u6GUASIRuZ4DEDKpv6shUJpqp0Lm+qePkEML0FCwFoGLinNcJ54xRYCiIL941x1anzKpVPy16CQASo9sZIDGZOuMua53OupyBXItznGNHCFAczS31pX/7pMfTv3jRbgAkRLczQGKm1zd1DM5KObMWOmcq0QcohznOUFzx334crUM6vP7W7rD2qeftBkBCJn/0TKUESEZmGnIzEzrXN3WMDSH4SgXkkjnOUGzx3377lLOKXoZU+d53f1L0EgAkZt7nZrq5CpCMz2aljlnqdNblDORWxyfONccZCi7+QO7x4/RY9/MXil4CgMTEm6ttYxsVFKD/ztxz5l3qZSl0Ns8ZyKW21oawYOGVNhcKLv5A7rCl9Ni2482wedP2opcBIDHX/PVFigmQjEw05mYidK5v6pgUQhidgqUAJCo+ZrjkvnmKCpTEw5bifHfS4YnHV9sJgITEp/p8jQNIRCZC5/emYA29YbQGkEt33TbLHGdgP/Ouvyxcv+B+RUmBjc+9VPQSQGqtWL4u/Ourvwk7XttZWmLX5pf3W2rD6BGh7pgBYeDAo0PLmMbQeNpJobml3obW2F9ddE7ofGB5oWsAkIDR8ey77VuWbkxzMf/bf/7nf6ZgGYdX39TxuxCCVAbIlfaPjwtfuu8Gmwoc5MKL5oeura8pTApsWHOfm4OQAmufer50wGcMl/v6/hifMGsYdXxobT4lXHDhR52nUQNv7NwVxk28vnDXDVAB927fsjTVhwqmPnSub+qIs5wfT8FSABITDwv7/vK7BBnAIcVZwn956a2KkwLzZ7eXxp4A1RcDyq/+jyfC4z9YH15/a3finz+G0PFwu+nTzg3T2sfb4SqZMWNRWN+1rRDXClBBr27fsjTVBwpmYaazAwSB3LnnrjkCZ6BH8RHwKW3NCpQCG559seglgKqLYfMt8x8IE6fOC/d/c2VFAudo99vvhJXrN5dGGv3FhOtKnzN+bipr4vhWFQbov9F7GnVTK9WdzvVNHYNDCK8YrQHkyRXTJoQ7OmfbU+CwYvARA5cYilA7sRNy84YH7QBUyZJ7vx2WfP37NXvv6+5+7uz8tAaBCmoeN8vXN4D++/r2LUtTew5e2jud2wXOQJ7EE7sFzkBvxLCjfcpZalVjMRSJB5YBlRVvtMWxC/GQuVqGkd3dz/Gmn87nyjnjtJPyemkA1ZTqTucshM4AuTHv+stsJtBr8z43szQDntpateqndgAqKB4SeH77zama8xvD50dWrC2ty42n5BmxAZCIQWkesZHa0HnPaI3pKVgKQCLaPz7OITVAWWK381WXTVa0Gut64dVCXz9UUgycr517T8XmNvdXXFec+Ry7nknOjE/62gaQEKFzH+hyBnIjdiretugaGwqUbc7cS0qjeaidbTveDJs3bbcDkLDuwDkLs31j13Mc/2HcRjLiTdXWxpF5uBSAWhM694HQGciNhTd1OIwG6DOjeWrvicdXF70EkKgY3mYlcO4Wx39cOlPwnJQJH2nJx4UA1FZqR2ykMnQ2WgPIk7bWBmM1gH6J7yE6wmpr43MvFfnyIXExvM1S4NwtPvkgeE7GxHPH5eEyANJA6FwGXc5ALtQNOCosuW+ezQT6bcHfdyhiDT33q18X9tohaXE+cgxvsyqu/epr7vC66KcJ54wpfa8MQL8JncsgdAZyoeMT5xqrASQi/nA+pa1ZMWskdmSuWL6ukNcOSYrz0eN85Kzr2vpa+Mz193ht9NMZp52U6fUDpEQqR2ykLnQ2WgPIi3jw14KFV9pPIDE33ni5rrAaenp9V2GvHZLyT//0zdzUcvkPN7gZ1U9jzzg10+sHSBGhcy/ocgZywcFfQNKaW+pD+5Sz1LVG1v38hUJeNyQldjmvXL85V/W8/R+Wmu/cDy1jGjO7doCUETr3gtAZyLz4CLzDA4FKmPe5mbqdayTOcRUuQd/lqcu52+tv7Q53/+Oj6VhMBvl+GSAxqRuxkarQ2WgNIA9iGNTZ+Wl7CVREnBM/56rzFbdGfvC9pwt53dBf8YbN+o1bc1nH5SufcUOqH1obR2Z27QApI3Q+DF3OQOY5PBCotDlzLwkjhtSpcw0887N8jQaAaln2rVWlAznzKF6Xbue+axg9IqtLB0gbofNhCJ2BTIshkMMDgWpYeFOHOtdA1wuvFu6aIQkbnn0x13Vc9ZNnU7CKbDpxxNCilwAgKakasZGa0NloDSAPhEBAtcQ5mB5Jrj5znaFv8jpao1uc7bz04SfTsZiMcZggQKKEzoegyxnItBj+OAwFqKYFf+9GVy2Y6wzl2bxpe25Ha+xr9ZoN6VlMhvj+GSBRQudDmJSitQCUTfgDVNuEc8aEKW3N6l5lW7a8XKjrhf76+TNbClHD5365PQWryCbnFAAkJjUjNnQ6AyQghj4x/AGothtvvDzUDThK3auoa7PQGcpRlBs1ccRG7OqmfCcMOVbVAJIjdO62J4EflIa1APRFDH0AaqG5pT60TzlL7auoa+trhblWSMJvd/7fwtSxKF3dSWsYPSJfFwRQW6mYJpGWTmddzkBmXTFtQin0AaiVeZ+bqdu5ytY+9Xyhrhf647c7f1eY+hm/0zd1xwzI4rIB0mp0fVPH2FqvTegM0A8x5IlhD0AtHT9sUJhz1fn2oIo2bvhlYa4V+mv32/9RmBq+9MpvUrCK7GlqOqXoJQBI2tW1rmjNQ+c9ybvRGkAmxUfaY9gDUGtz5l7iIKYq+uWvzG2F3tq2483C1OqPf/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+83A/vVbBly8u5v0bor67N/p3QOw2jjlcpgOTVrOG3ZqHznqT9zFp9foC+0uUMpF2cjRnfq6isl14xNgCO5N/e+n2hajRiSF0KVgEAexUvdDZaA8giXc5AVsT3Kt3OlfXbN3fl+fIgEa+/tbtQhTxhyLEpWAUA7DWpVqUQOgOUQZczkBXxvWrOVefbrwratuPN3F4bJGHF8nXqCAC1Nai+qaMmGWwtQ+eaJe0AfaHLGciaOXMv8ah3hW3etD3X1wf9sen5rYWrX8PoESlYBQDspyYZbE1C5z0Ju1ZBIFPaxjbqcgYyZ+FNHTatgrb+6te5vTbor63bdhSuhnXHDEjBKrJp+LDBRS8BQKUUqtNZlzOQOTfeeLlNAzJnWvv40No40sZVSBE7OaG3Xtr+28LV6uy21hSsIpuGDzuu6CUAqJTR9U0dY6td3VqFzuY5A5kypa05NLfU2zQgkxb8vW7nSiliJyf0xhs7dxVy7nnjaSelYBUAcJCqNwBXPXSub+o4OSbs1f68AP0xfdq56gdk1oRzxpRunpG83+78narCIfzge08Xrizx/A9NCgCkVNUbgGvR6azLGciU+Fh6fDwdIMviiKAYiJCsrq2vqSgcwjM/21y4sjSMOj4Fq8iul175TdFLAFBJ59Y3dVR1eH4tQmfznIFMOW/yX9gwIPNi9137lLNsZAWsfer53F0T9FfXC68WroatzaekYBXZ9cc//XvRSwBQaVXNZGsROk+vwecE6JMRQ+rCnLmXKB6QC/M+N7P0vkayNm74pYrCPoo6z9khggCkXFWnT1Q1dK5v6jBaA8iUyR8904YBuXH8sEHhqssm29CEbXj2xVxdD/RXEec5R8axAZByue50NloDyJTYFQiQJ/HpjYZRQ+1pgp775fbcXAskYfWaDYWrY1trQwpWAQCHNbq+qWNstUpU7dBZpzOQGVPamktdgQB5M+/6y+xpgl5/a3fYvEnwDN2KeCNm7BmnpmAVAHBEVWsIrlroXN/UcXJM1Kv1+QD6a/q0c9UQyKX4CLiuvGT9aNUzeboc6LN4sGa8EVM0E88d50XTT//21u8zvX6AjKhaQ3A1O511OQOZER89N5cPyLNFt82yvwky1xnetWzZysJVom7AUWHCOWNSsJJsK+LNCoAaqFp3XTVDZ/Ocgcz4q4vOsVlArjW31Icrpk2wyQlZv3FrLq4D+uvpXxTvBkzb2MYUrAIAeqe+qaMqjcFCZ4ADxG6VGZ+crCxA7sXDUuN7Hv23++13SmMFoMiKOlpj3Jmnp2AV2WYuPkBVVSWjrUroXN/UES/GaVxAJsRuFQcIAkUQ3+s6PmF+fVKKOFYA9lXUfwOaFfpv669+nfVLAMiSXHU663IGMsMBgkCRLFh4ZRgxpM6eJ6CIYwVgX0X8NxDPAdGsAEDGjK5v6ji50kuuVujsEEEgE2Lw4gBBoGgW3tRhzxMQxwoYsUFRLX34yUKO1mj90OgUrCL7nl7fVfQSAFRbxRuEKx461zd1DA4hnFnpzwOQhIvPa1NHoHDizbbWxpE2PgFGbFBU3/3BukJe+eTJH0nBKgCgbNkPnY3WALJk+sXesoBi+uJdc+x8AozYoIjiIXDru7YV7srjQayekEtG1+aX83AZAFlS8akUQmeAPWKXX3NLvXIAhRTf/9o/Ps7m91McLxDHDECRPHD/twu532ecdlIKVpEPu9/+j6KXAKDaBtU3dYyt5OesRuhsnjOQCedN/gsbBRTabYuuKXXu0T9FHTNAMb2xc1dYta6Ys8wnjm9NwSryYduON4teAoBaqGijcEVD5z0nITpZAciEGZ+cbKOAQjt+2KDQ8Ylzi16GfotjBuK4ASiCu//x0bD77XcKude+d0yG90uAmslu6Gy0BpAVba0NpbAFoOgWLLwyjBhSV/Qy9FtRxw1QLLHLefnKZwq56w2jhvreMSFbf/XrXFwHQAZNr+SShc4AIYQLz3MIDEC3hTd1qEU/xXEDMZCDPCtyl/P4P/tQClaRD0+v7yp6CQBqpr6po2LZrdAZKLw4v7Tj6qlFLwPAXtPax5eeAKHvYhAXAznIqyJ3OUcXXPjRFKwiH1565TdFLwFALWUvdDbPGciKtrGN9grgAItum6Uk/RQDOd3O5FWRu5zjCKIJ54xJwUry4bdvep8EqKFMdjrrcgYyYdLEcTYK4ADNLfXhimkTlKUfdDuTV/HgtyJ3OZ/xwfoUrCI/tu14s+glAKilip0iLnQGCs1oDYCezfvczNL7JH2n25k8Wvz5Bwvb5Rw0LCRqxfJ1OboagGyq1FxnoTNQaEZrAPTs+GGDwpyrzlehfojB3OcXP5TZ9cOBYki4vmtboeuiYSE5DhEESIXshM71TR1jzXMGskCnCsDhzZl7SWhtHKlK/bD8hxtK4wgg62LX/u3/sLTQ++iQ1WQ5RBAgFTLV6azLGciE8y4420YBHMGnZk1Xon76+5uXZHr9EMWu/dff2l3oWkwc35qCVeTHc7/6ddFLAJAGFZnrXKnQeWyFPi5AYmKnSnx0HIDDm9Y+Pkxpa1alfuja+lpYcu+3M7t+iGM1Ytd+0X1s8llFL0Fi4hMgRZ4NDpAmlZjrrNMZKCydKgC919n5aYcK9tOSr3/foYJkUnzd3vz5Bwu/eQ2jhobmlvoUrCQffrTqmaKXACBN0h861zd1nGyeM5AFOlUAei8+GdI+xftmf8SOvquvuSO7F0BhxdetjtQQpk5yFkiSNjz7Yn4uBiD7MtHprMsZSD2dKgDlu6NzdhgxpE7l+iGO2bjz9m9kdv0Uzy3zHyi9bglh4rlC5yQ990sHrAKkSOJznYXOQCGN/7MP2XiAPlh4U4ey9dP931wZ1j71fKavgWKIc8gfWbHWbodQuuE24ZwxKVhJPsT3wKIfSgmQNknPdRY6A4V0wYUftfEAfRAPFYwHsdI/N9y8xHxnUi2GgnEOOe86+8Onq0SC1vzYoZQAKZTe0Nk8ZyAL4kFYOlUA+m7RbbMcKthPscPv0pmLMn0N5FcMnK+de485zvuYPPkjqVlLHmx87qWilwAgjcYmuaakO50TXRxAJbSNbVRXgH6IM/EdKth/23a8GWZdc2fWL4OcETgfLN5ki095kJznfvVr1QRIn1SP1zBaA0i9cWd6PBKgvxwqmIyV6zcLnkkNgfOhaVhIVnydeY0BpNKg+qaOxBqKhc5A4Xxssu48gCT83bXt6piAGDzHA9uglgTOPZs0cVxal5ZJ3/vuT4peAoA0SyzbTSx0rm/qGBxCODOpjwdQCQ2jhpYeCweg/zqunhpaG0eqZAI6H1gueKZmBM6HF9/rSE7X5pdVEyC9UtnpbJ4zkHqtH3LWKUCSvnjXHPVMSAyeP3P9Pbm4FrIj3uwQOPesrbUhrUvLrK6trxW9BABplr5OZ6M1gCw468+b7RNAguLTI1dMm6CkCVn+ww1mPFM1t8x/oHSzQ+Dcs4njW9O6tExa+vCTRS8BQNqNrm/qODmJNQqdgUI574KzbThAwhwqmKw443nGjEXhjZ278nRZpEh8bV140fzwyIq1tuUIZnxycqrXlzXP/Gxz0UsAkAWJTLMwXgMojDjP+fhhg2w4QAUsvKlDWRO0vmtbuHTmotKsXUjSiuXrwsSp84w46AXfOyav64VX83ZJAHmUSGNxIqFzfVNHDJx9NQZSzTxngMqZ1j7e7NOEbdvxZmnWrgMGSULsbo4zw69fcL9xGr00ddK4TKwzKzZv2l56XwMg9VLV6Wy0BpB65jkDVNai22aFugFHqXKCYjgYZ+7GOc/GbdBXsbv5/PabSzPD6b3pF/sxN0k/WvVMfi4GIN/OTeLqkgqdjdYAUs88Z4DKiocKtk85S5UrIM55jqFhDA+ht2JnaZwPHrubX39rt7qVIY7WiO9pJGfDsy+qJkBG1Dd19PvOq9AZKAQz+QCqIx4qGN9zSV4MDWN46JBBjqR7lMZfXnpraT445TOWLXnrN27N2yUB5Fm/s95+h871TR2DQwhnepkBaXZq/XD7A1Al866/TKkrKIaI8SC4W+Y/kNtrpG9i2BxfF/H1YZRG/8yYMSXLy0+deCiqWeIAmZKKTmddzkDqjTvzdJsEUCXxUMEpbeboV1IMbx5ZsTb8xYTrHDRIaYxGnPs9buL1pdeFcK9/RgypCxPOGZPlS0idNT92EwQgY2rf6ewQQSALxo77oH0CqKLOzk87VLAK4siNeNCg8LmYlj78ZLjwovmlMRpx7jfJOPvDmhWStvanm/J1QQD5N7q+qePk/lyl0BnIvRh66FYBqK44R3/OVeerepV0h8/N42aVxivEzlfyKY4piPOa417f2vlI6Nr6mp1O2Fl/7kmNpHmdAmRSv7qd35vAFRuvAaRaw6jjbRBADcyZe0n4wap/ETZUUffYjfirrbUhXHje+NBx9dTCXH9exaB52bKV4elfvFi6wUDlxGYF/2aSFTvyAcikmPku7+vC+xU672mzHuR1A6RZa/Mp9gegRr5415zSo/9UXzxwMP6680v/HNrGNoZJE8cJ0zIidqr/aNUzYcOzL4b1G7ea0VxF8d8KyXrmZ0a/AGRUv6Zb9LfTWZczkHpNTUJngFppbqkPV0ybUOq8pTZiYBnn/cZf3QF0PGD3Y5PPKu0Ptbdi+bqw6fmtYeu2HeG5X27XzVxDDp9OXuzQByCT+pX7/rf//M//7PNfrm/q+O8hhLleN0CabVhzX2m2KAC1Ew+6E6Slz4ghdeGMD9aXgrZ46K4zECorjsnY9tKOsGXLy+G3O/9veGn7b8O2HW/m+ZIzx/eNyYpd+552Aci0D2/fsnRjXy5ApzOQa/GHaT84ANTewps6wvUL7rcTKRNvBLy+pwu6W2vjyDB82OAwfNhxpaeFBg0eGBpPO6nqXdGx+/dAu373h1Jg2xfd19Jt6NBjEwnZ39i5K6xbu2nv/48dy3/4w59K/7tr87tr3bbjDSMyMiDOQfd9Y7KeeHx1ni4HoIhi9luT0PlcLzcgzU4Ycqz9AUiBae3jwxMrfrxfuEk6lQ5+7D788RBjURpGDQ11A9633+91h9Q9eemV34Q//unfD/lf/+2t31enC96IF45g7BmnKlHCNj73Uq6uB6CA+txw3OfQub6pQ5czkHoOEQRIj87OT4f1U+fp+My4Q46D6A6pIcOmX9yv85I4hHiYKQCZ1uf89z39uGqhM5B6DhEESI/42PqCz1xmR4DUiR38DtZM1tKHn8zT5QAUVZ+nXAidgVz7s7OabDBAinRcPbU0MxggTcb/2YfsR8Ke+ZlxSgB50NdpF0JnINd0rACkzxfvmhPqBhxlZ4DUuODCj9qMhD39ixdzdT0ABVb10NkhgkCq6aQDSKd4Q7DjE76VBNJhxJC6MOGcMXYjQZs3ba/OAaEAVEP1QmeHCAJZ0DB6hH0CSKkFC690cxBIhTM+6Mm4pD3x+Op8XRBAsVW101noDKTeiSOG2iSAFFvw9x22B6i5SRPH2YSEbXzupVxdD0DB9ekRxb6GzicXvdpA+rWMabRLACkWH2e/YtoEWwTUVDzglGSt79qmogA50pepF30NnSd54QBpN35Ciz0CSLk7OmeHhlGeTAFqo621QeUTtvThJ3N1PQCUlN2AbLwGkFvHDxtkcwEy4AuL/sY2ATUxcXyrwifsmZ9tztX1AFBS+U7n+qaOmGxLcoBUczgVQHYYswHUyoxPTlb7hD39ixdzdT0AlJQ99aIvnc66nIHUGz5ssE0CyBBjNoBqi+85noxL1uZN28Prb+3O0yUB8K6qzHQWOgOpN3zYcTYJIGOM2QCqaeqkceqdsCceX52r6wFgr0H1TR1ldfcJnYFcamo6xcYCZIwxG0A1Tb/Y+fhJW/vTTfm6IAD2VVYmLHQGcmnQ4IE2FiCDjNkAqiG+zzS31Kt1gt7YuSt0bX0tN9cDwEHKulvbl9B5tJoDaTetfbw9AsgoYzaAShv/Zx9S44T94HtP5+p6ADjIyeWUpKzQub6pw/NHQOrVDTjKJgFkWByzMX92uy0EKuaCCz+quAlbvWZDrq4HgINUdLyG0RpA6jWMOt4mAWTcnLmXhCltzbYRSNyIIXWlm1ska/3GrSoKkG9nlnN15YbOZbVRA9TCMUe/X90BcuDBhxYInoHEnf3h0xU1YWufej7sfvudXF0TAAerb+rodUOyTmcgd049+USbCpATgmcgaTNmTFHThC1btjJX1wNAj4TOQHENHHi03QfIEcEzkBSjNSqj64VX83hZABys11Mweh061zd1DA4hDFJsIO1axjTaI4CcicHzFdMm2FagX4zWSN7mTdvDth1v5u2yADi0Sb2tSzmdzrqcAQComTsY0vK4AAAgAElEQVQ6Z4f5s9tD3YCjbALQJ0ZrJO9Hq57J2yUB0LNedzq/t4wi9jrJBqilae3j1R+q5I2du8K6tZv2frLG004KzS31yk/FzJl7SRg77oPh1sVf01kHlKVh1FCjNSpgzbqu3F0TAD0a3dvSlBM69zrJBgDyJ55Mv+bHG8LWbTvCS9t/e9jAL87MPOWkE0oHe15w4Uf9kE+i4uvpsUcXh88vfigs/+EGxQV6ZeqkcQpVAeu7tuXumgDoWX1Tx6TtW5auPlKJhM5ArsQOFiA5cU7jA/d/Ozz9ixfD62/t7vXHjX82/oo/iD6yYm0phI5zNGdfd4lOaBJx/LBB4Uv33RAmL18Xbv+HpWW9PoFimn6xh3eTtvThJ/N1QQD0Rq8y4nJC53OVHUi7ugHvs0eQgBXL14WvPPhE6Nr6WiIfLwaCsSM1/mptHBk+NWu6UTgkIr6Oxk9o0fUMHFZba4ObnhWweo33XYAC6lXo3KuDBOubOgZ7BQFZcMzR77dP0A8xbL7wovnh+gX3JxY4Hyh+3PjxZ8xYVOqkhv7q7np+9CvzSzc1AA40cXyrmlTAc7/0dRyggHr16FCvQucQwlivICAL4vxYoHwx/I0hcCXD5gPF0Rt/eemt4Zb5D9gxEhFnPX/3O51h/uz2UDfgKEUFSuL7QTyElGTFsx6MNgIopOQ6nYXOAJBfd97+jXBpx+KaHQQUZz5PmvxZXc8kJoZLa568O1wxbYLwGQiTxzvMthK+992f5O+iAOiN0b35Q70NnR0iCGTCqJHDbBT0Ugx54yiN+7+5Mux++52alm3bjjdLwbcDiUhKHLlxR+fsUvg8pa1ZXaHA4iG2JG/dz19QVYCCqm/qOOKIDZ3OQK58YLTxGtAbMdyNIW+1Rmn0Rgy+b+18JCy599v2kMTE8PnBhxaE//3YF4TPUEBxzrsDBJMXb1zHG8YAFNYRz/8TOgNAwcQZyjHcrXV3c086H1geZl1zZ7E2hYqLoZPwGYrnU7Om2/UK+NGqZ3J3TQCU5YhZcW9D50HqDmRB42kn2Sc4jBjmxhnKabdy/WbBMxUhfIbiGDGkLkxrH2/HK2DNuq7cXRMAZel/6NybGR0AaeHxSTi0N3buKoW4MczNCsEzlSR8hvy76rLJdrkC4vcUtTp8GIDUSGS8hkMEASDjLp25KFOBc7e45jgOBCpF+Az5FLuc58x1gGAl/OB7T+fvogAo17lH+vNCZwDIudgtnOXDfuI4EIcLUmnCZ8gXXc6Vs3rNhrxeGgBlqG/qOGxm3JvQ2SGCQCbE08mB/WVtpEZP4uGCK5avS+fiyJV9w+e21gabCxkUvyfU5Vw56zduzeulAVCefofOR5zRAQCkT+wOzkPg3O3mzz8Y1j71fDoWQ+7F8HnZssXhvjuvc1MTMuZTs6bbsgqJX4d3v/1OLq8NgLIdtlG5N6HzEWd0AADpEn8oXPL17+dqV+IPubcu/lrpACOolmnt48N3v9MpfIaMaP/4uNK/Wypj2bKVKgtAt8M2Kh82dK5v6tDlDAAZFMPZPHYixdnUV19zRwpWQtF0h8/zZ7eXDigD0if+27xt0TV2poK6Xng1t9cGQNkmHe4vHKnT2TxnIDNam0+xWRBCuPP2b2T64MAj6dr6WmlWNdRCnBP7L2vvD1dMmxDqBhxlDyBFFt7UEY4fNsiWVMjmTdtz/f0FAGXre6fzkQZCAwDpEkdPLP1fP879rsRZ1XFmNdTKHZ2zw2NLFzlsEFIi3ggyVqOynnh8dZ4vD4DynXm4vyF0BoAcufsfHy3MAT+dDywPSx9+MgUroaj2PWzQyA2onSltzaUbQVTW2p9uUmEA9lPf1NFjdmy8BgDkROxyXr7ymUJt551f+ufSoYlQS7G78vvL7yodYAZUV8OooaGz89OqXmHxe4w43goADtDn0NlBggCQEV/9H08Upsu5W7zeG25eUvphGGopzpH90n036HqGKoqB82OPLjbHuQqWfWtV7q8RgD7psWH5SKHzueoNZMWokcPsFYX25OoNhbz819/aHS6duSgFK4H/6npubRypGlBBcaSGwLl61qzrKsqlAlCeHhuWewyd65s6dDkDmfKB0SfaMAqr6CfKx2ufdc2dKVgJvNv1/N3vdJZCMSB58dDABx9aIHCuoud+9evCXCsAZZnU0x8+XKezec4AkBFOlA9h5frN4Zb5D6RgJfCuGIrNn92uGpCQOLomjrBxaGB1xUN7iza+C4D+e+9hPoJOZwDIiI3PvWSrQgiPrFhbGrUzZ+4lKVgNhL2vxc4HlqsG9FHdgKNC+5SzhM018szPNhfyugHolR5HM+t0BoAcePnX/2Yb91jy9e+HtU89n4q1QNgTPOt4hvLFsDmO0ljz5N0C5xp6+hcvFvbaATiynkY0Hy501ukMABkRD9PjXfER4Gvn3hPe2LlLRUiNGDyb8Qy90zBqaOlGTXfYbHZz7cSbuL7HAOAIDtm4fLjxGjqdgUwZOvRYG0YhxUME2V8Mni+duSg89uhiYQWpEWc8X3jR/NC19TWbAgdobRwZJnykJUy/eFJobqlXnpT43nd/UvQSAHBkh2xcNtMZyI0J54yxmRTSVifKH9K2HW+G+fO/XAr6IC0efuiWcH77zToHKbQ4NqNh1PGhtfmUcHZba5jWPr7oJUmtdT9/oeglAODIYuPyQQeYHC50PlNRAYAsW7l+c7jz9m+EBQuvtI+kQuy8X3hTR7h+wf02hNzrDpeHDxschg87rhQwN552kk7mjIhPUsUbuABwBL3vdO5pADQAQNbc/82V4aSThoeOq6faO1IhdnU+vb4rPLJirQ0h0+JIjKg7VB448OjQMqax9Hu6l7PvicdXF70EAPROWTOdzXMGgIwYP6HFVh3BnV/659Bw6ihjeEiNeZ+bGVb95FljNkiFeHBf3YD37V1Kw+gRoe6YAaX/vW+QHITJhbLxuZeKXgIAeqesmc46nQEgIxyUd2TxYMFbF3/NwYKkRnwd/t217eHWzkdsCn0yYkhdOGHIwYcoxznJB4pjLfZlxAVH8sbOXWF91zZ1AqA3DjmiWaczAORA7FIzd/HwYn3mXH93WLZscZqXSYHEkS/Lvv1/QtfW12x7Dh3YPRz2GUNxoFEjh4UPjD7xkEXQWUwt/OB7T6s7AP2i0xnIhfiDHRTZqfXDhc69ELu2bpn/QLijc3bq10oxzLjk/wldup1Ta99u4gMD4327h4cOPdb4HnJl9ZoNNhSAXqtv6pi0fcvS/Q4D0OkM5MKBnURQNI0No8LK9Zvtey/Ew9uamk5xsCCpEF+H/99Xl5vtXGV1A44KDaOOL33S7nEU8X1h0OCBAmSIN2k3blUGAPqlp9AZAMiQ6RdPCvd/c6Ut6yUHC5Imkz96ZulmCMlrbRy591C82JksUIYjW7F8XeksBAAow6T4oMy+f7yn0PlcVQWA7IgHQpnr3HsOFiRNLrjwo0LnhLS1NoSxZ5waJp47TrgMfbRq1U+VDoB+0+kMADkxddI43c5liAH9/PlfDg8+tCAzayafYjgaxz3oLOybGDRPHN8aZnxysptIkICnf/GiMgJQroNGNR8UOtc3dZjnDAAZdO3fThc6lynOwb7z9m+EBQuvzNS6yZ84X7hr62t2tpdiSN8+5axwxZXnl570AJKx9qnnzZgPIUxpaw7jzjw97HhtZ3jpld+EP/7p371HAxze4AP/66E6nQ/6QwBA+sUOv/hDkgMFyxODeo/iU2tx7rBA48i6w+Z5n5upqxkqYM2PNyhrCOGav77ooO8LYiA/81OdNVsTQMqdfODy3nOI9R70hwDSrvvkeSi6G2+8vOgl6JMbbl4S3ti5K4MrJy/iQXccXvvHx4U1T94d7uicLXCGCnlytdB5xJC6Q96IdnMa4LBGH/gfhc4AkCPxMfMYzFCe+CjxnOvvVjVIoXhI6qNfmR++dN8NwmaooM2btjuQOIRw9odP7/G/xUAagN45VOgMAGTYbYuuKT2CTnnWd20LS+79tqpRE01Nntg5lDgy6LFHF+swhCr40apnlDmEcNafN/f4304YcmxV1wKQJfVNHZP2Xe6hQudJdhQAsit2Ai74zGV2sA+WfP37pZmNUG2DBg9U8wPMn90eHnxoge5mqJI167oKX+p4077j6qk9/vfhwxyBBdBbOp0BIIfiD0xtrQ22tky7334n3Lr4a5laM+RRDJznzL3E3kIVxSd+iq5tbONhKzB82HFFLxHA4Yzd978dKnQeq3wAkH1L7ptn9mAfxHmWn7n+nsytm2wbOtQj290EzlB9Sx9+UtXjY98TD38uxqiRw6q2FoAM2u9xkEOFzp5fA4AciI+k33PXHFvZB8t/uCGsWL4uc+smu8wsfpfAGWpj9ZoNha/8kUZrRB8YfWLV1gOQQUcMnQEyR9cBHFoMsmKIQ/lu/4el4Y2du1QOquSKaRMEzlAj6zduLXzpjzRaIxo/oaUqawHIqJ7Haxx4yiBAVug6gJ7FEKf944d/XJSDvf7W7vD5xQ+pDFRBa+PIcEfnbKWGGogH6MYzDYruSKM1wp6nyADoHZ3OAFAAX7rvhlKoQ3mM2aCaijqDPT7S/vBDt6RgJVBMy5attPN7DmHujYZRQ2u9VIC0OuxBgifbNgDIpxjqOFiwfMZsUC0nDCnmYYJzrjpf9yDUUNcLrxa+/G2tDb3+s3UD3lfRtQBk2H7f0AmdAaAgug8WjF2F9J4xG1A58QkMc5yhdjZv2h627Xiz8DswcXxrr/9sw+gRFV0LQF4YrwEABRIPFoxdhZQnjtmIMy+BZH1q1nQVhRp64vHVyh9CmPHJyb3+s3XHDKjoWgCybN/zAg8MncfaWQDINwcL9s2ti7+WxWWTIccc/f5CbVecizqtfXwKVgLFtfG5lwq/+3G0Rjkjfs5u631XNECRHRg6D/ZqAID8c7Bg+eLjx3fe/o2sLZsMOfXkEwu1XX910TkpWAUUVzyvYH3XtsK/AsoZrQFA7xmvAeRC42kn2UgoUzxY0Hzn8iz9Xz92qCAkIL73lPM4O5C8Zd9apapljtaIPKEBcFg9jtc4V92ALGpuqbdvUKb4KOldt81StjLsfvudMH/+lzOzXkirtrGNZT3ODiRvw7MvFr6q8akv70UAlaHTGQAKLHbrXHf5FC+BMqxcvzmsWL4uM+uFNBp35un2BWps/cathd+CCR9p6dPfM6IMoEd7RzcLnQGg4BYsvLJ0iA69d/s/LFUtEjdw4NGFKarRGlBb8eZpfHqn6KZfPKnoJQBI2tjuj7c3dK5v6vBuCwAFteS+eWHEkDrb30uvv7U73DL/gUyslexoGdNYiN1qGDXU4+xQY6tW/bTwWxDfi/o6oq+1+ZTE1wOQNzqdAYBSAHTPXXMUogyPrFgb1j71fGbWC2lxav1wewE19vQvzHOeOmlcn/9ukZ5MAegroTMAUDLhnDHmO5fp1sVfy9R6IQ2GDzvOPkANbd60vfTETtH1Z7RGUZ5MAeiDc7v/yr6h81iVBIBiM9+5PNt2vGnMBpSpqclj6VBLTzy+uvD1789ojWjo0GMTXQ9AHu0bOg+2wwCA+c7lMWYDyjNo8EAVgxpa+9NNhS9/64dG9+vvx6fDADg84zWAzIudCkByzHcu3w03Lwlv7NyVtWWTMuMntBRiS3QIQu3Er1VdW18r/A7MmNH/cWJu0AMcWn1TR2mahk5nIPPqBrzPJkLCzHcuT5yNOef6u7O0ZFIo3vApAh2CUDvLvrWq8NWPYXES70MnDHEDDaAHpYzZTGcA4JDMdy7P+q5t4c7bv5GlJQNQMBuefbHwW372h09P5OMMH6ZvD+BwjNcAAHoU5zvXDThKgXrp/m+uNN8ZgNRav3Fr4TfnrD9vTuTjDB92XCIfByCHDup0BgDYT3zc/67bZilKGcx3BiCN4k3R3W+/U+i9iTfSO66emsjHGjVyWCIfByCHDprpbLwGAHCQae3jwxXTJihML8X5zpfOXJSJtUItbN60Xd2hBpYtW1n4sreNbUzsY31g9ImJfSyAPNo3dC7GySUAQNnu6JwdWhtHKlwvbdvxZph1zZ2ZWCtU29Zf/VrNoQa6Xni18GWfNHFcYh9r/ISWxD4WQB4ZrwEA9MoX75pjvnMZVq7f7GBByubmDlAJ8QmDeEO06M674OzEKhBHkAFwSCcHoTMA0FvNLfVhwWcuU68yxIMFl9z77cysF6rhX1/9jTpDlf1o1TOFL3lba0PiQXHDqKGJfjyAnPiv0Lm+qWOSXQWy6pij32/voEri4TvtH0/u0dQi6HxgeVixfF3RywB77Xhtp2JAla1Z11X4ko8949TEP2bdgPcl/jEB8kKnM5B5p57sEA+optsWXaOzp0w3f/7BsPap5zO1ZqiUl17R6QzVtr5rW+FrPv3i5HvtGkaPSPxjAuSF0BkAKEt8NPULi/7GfOcy7H77nXDt3HsEzxBC+O2bu5QBqmjpw08WvtwjhtSVxoQlre6YAbW+NIA0MtMZAOibCeeMCR2fOFf1yiB4hnfFw8ze2Cl4hmpZvWZD4Wt99odPr8zHbWutyMcFyLjRYZ/QeazdBADKsWDhlaVDeeg9wTO8a93aTSoBVRBv8KzfuLXwpZ48+SMpWAVAsXSHzoPtOwBQriX3zSs9skrvCZ4hhFWrfqoKUAXLvrWq9HWnyOI4sGnt4ytSgUp9XIA8MF4DAOizON954U0dClgmwTM9KcqhVF0vvJqCVUD+/WDVvxR+l8847aQUrAKgeITOAEC/xC6fK6ZNUMQyxeB55qc6w5J7v52pdVNZRTmUKs513rxpewpWAvkV/411bX2t8Ds8cXxl5y63No6s6McHyKL6po5JQmcAoN/u6JwdGkYNVcg+6HxgueCZQnri8dU2Hiron/7pm8obQvjY5LMq+vGPOfr9Ff34AFnVHTpPsoMAQH98+d55pbmJlC8Gz7OuuVPlKJTHf7DehkOFOEDwXfGGeHNLfUU/x6knn1jRjw+QVTqdAYBExB/qFnzmMsXso5XrN4cLL5pfCgqgCF5/a3dYsXydvYYKuPsfHy38AYJR64dGV/xzDBx4dMU/B0AWCZ2BzGtqOsUmQkp0XD01TGlrth19FGdvnt9+swMGKYyvPPiEzYaExZuXy1c+o6whhMmTP1Lxz9EyprHinwMgi4TOQOYNGjzQJkKKdHZ+2nznfojdn9fOvcecZwoh3mjR7QzJ0uX8rjjyKx52XGlDhx5b82sFSKGxQmcAIFHHDxsUvrDobxS1H2JY0D3n2bgN8k63MyRn86btupz3aBtbnQ7kCeeMqcrnAciYwd2h82A7BwAkJf4Adt3lU9Szn+KcZ+M2yLvY7ayzH5LxT//0TV3Oe0yaOK5qn2vEkLqqfS6ArOgOnc+0YwBAkhYsvDK0tTaoaT/FcRszP9UZbpn/QKavAw5nyde/r6sf+imOqok3K3l3tEY8Z6JaThhixAbAgYzXAAAqZsl983T/JOSRFWvDpMmf1fWcc6NGDivkdcfOzKuvuSMFK4Fsijdtbv+HpXZvj2qN1ug2fJiHxwEOJHQGAComzndeeFOHAidk2443S13Pn7n+Hl2hOfWB0ScW9trjmA0d/dA3n1/8UOnJGN5VzdEaoRQ6H6fyAAcQOgMAFRVPjr9i2gRFTtDyH24ozXpe+vCTubkmCHs6+s13hvLEsRrx6wLvqvZojVDgp1QADmOs0BkAqLg7OmeH1saRCp2g2NF2a+cj4cKL5ofNm7bn5rqg84HlbqhAL8X3/5s//6By7aPaozVCwZ9SAejBYKEzAFAVDz90S6n7iGTFkQR/eemtRm6QK/GGio5nOLz4nv/puXeXZqLzX6o9WiMaP6HFDgAc4D31TR0nKwoAUGlxvvNdt81S5wqJj1ZPnDqvNBNX+EwexI5nwTP0bP78L5dm/fNf4uHF1R6tEfZ8jwPA/mKns9AZAKgK850rK3a7xZm4wmfyIgbPs66502sZDhD/Xaxcv1lZDnD2h0+v2eduGDW0Zp8bII2M1wAyr/G0k2wiZIj5zpUnfCZPYrB26cxFYe1Tz9tXEDgf1owZU2r2uesGvK9mnxsgjYTOQOY1t9TbRMgY852r48Dw2YGDZFUcITDzU51ml1N4AueexU7jCeeMqdnnb20+pWafGyCNhM4AQNWZ71xd3eFzPHAwBhY6Rskqs8spqvh6v/Ci+QLnw/iri85J7doAikjoDADUhPnOtREDi9gxGsMLh7SRRft28MfOZx385F28URhHzHRtfc1e9yA+PTXjk5Nruoaz21pr+vkBUubk99oRAKBW4nznrs0v+0G6BmLNu7YuD0u+/v0wefyY0hzMWj6WDOWK4XPsfI6/4pz48yb/RfjY5LOM3SJX4s3B+D4dX+/0rG1sY+kpKgBSY/R/+8CHrpgUQviRPQGyavuWpfYOMiw+Mnx++83h9bd228Yai/Mwp04aF6792+l+eK+R2LUbx6DQd/F13Pqh0eGsP28O511wttcymRTfCxZ//sGwvmubDeyFR78yPxU3TuubOmq+BoC0EDoDmSd0huyLjw7HkQ+kR1trQ5g4vrX0uLLQrrqEFsmKj903jDo+NIweEeqOGRCamk4JgwYP3Ps54qgfSJM4s3z5ymd0N/dSfNLhu99Jx/cQzeNm2TeAPYTOQOYJnSEf4iPEnQ8st5spJICuLqFz7cVu6boB79tvHcOHDQ7Dhx130NoONce18bSTjPmgbPHr4Nf/eZUnf8o0f3Z7mDP3klSsJZ6XYGQYwLti6PzZEMI96gFkldAZ8mPWNXc6mT/lYkfZhI+0hOkXTxKqVYjQOZ+6O64P1N2BfSBhdjHEEVPLvrVK2NxHI4bUhX9Ze39q1jNjxiIjUQD2iAcJDlYMACANHnxoQZg0+bNh24437UdKvXsA4Wvh/m+uLP2wf/aHTy/Nzu24emrRSwOHFR+5P1QHZE9dkY+sWNvrgh6qMztqbT7loN8bOPDo0DKm8aDfF2hXVxwr9dD//E5Yv3GrcQz9MPmjZ6ZqPaeefKLQGWCP9yoEAJAmX753Xri0Y7EfwjMgduUt/+GG0q9bOx/Z2wU98dxxqTjQCYqipxt1PT/mv7LXlYk3l04YcuxBv9/TuJEDZ2Z3E2qHsGL5urBq1U/D0794UVdzAuLTA/M+NzNVa4o3dQB4l9AZAEiVGErcdduscP2C9DwuS+/s2wUdw4AzTjspjD3jVCE0ZFgMRw8ZkPYUaJfRoR0OE2ofc/T7S12jB+qpUzuk7FDIzZu2h58/syVs2fJy6Nr8sjm/FdA+5azUnTPw7muz9zd1APIsznT+f0MIi+wykFVmOkM+OVgwf2IndHzcP86qHT+hxaGEPTDTGZLV0/iRnoLt0MNM7UN5en3X3t+N4fLut//DiKgq+d+PfSF13fPxZsNfXnprClYCUHtCZyDzhM6QXw4WzLcYBJ1aPzyMO/P0MHbcB3VD7yF0Bji8KW3NpXMg0sh7OMC7jNcAAFLLwYL5Fvc1/tr3xkLshm4YPSJ88LR6QTQAh3TjjZentjBxZIyZ3QBCZyDjYpcckG+PPbo4nN9+sx/gCqJ7LnT44Ya9FyyIBqBb7HJO86GUcUa571kAhM5Axh1qPh+QL3Hu7z13zQnXzr0n7H77HbtbQEcKoj8w+sRUHSAGQOWkucs5Gj5scM8HbQIUiNAZAEi92Nm64DOXhVs7H7FZlBwYRF+/4P69M6IbG0aFljGNmT2sMF6HkTIAB2v/+LhUdzmHUuh8XApWAVB7QmcAIBM6rp4afr9rd+h8YLkN45D2nxG9svRH4mzNU046IZx68onh7LbWTATRnuIBOFjdgKPCbYuuSX1lmppOCWHF2hSsBKC2hM4AQGbMmXtJ2PDsi/sdPAeHE+dqxl/ru7aFR/aEADG4aBh1fGhtPqUUDpx3wdmZ7IgGKJL2KWdl4r160OCBKVgFQO0JnQGATHnwoQVhxoxFpRAR+iLOBt87nmPF2tLYlix2RAMURbxZOO9zMzNxtfHrBwBCZwAgg5bcNy9cOnORubck5lAd0d0zosedeXr42OSzUj9HFCCv5lx1fmZuBLphCfAuoTMAkDnxB7rHHl0czm+/uRQUQiXsOyM6zhKPnXZnnHZSGHvGqWHiueNKB1wCUFnxBmAcr5UlDoQFEDoDABkVg+d77poTrp17T2lcAlRafJ3FTuj46/5vrhRCA1TBvOsvy1yZHQgLIHQGADIshnxfvfcGwTM1cWAIHedCn/HB+tI4jhmfnOwRa4B+mtLWHKa1j89cGeNBtaVzAwAK7D02HwDIshg833XbLHtIzcVRL92jOMZNvD5ceNH8cOft3wibN223OQBlik+TdHZ+WtkAMkroDABkXuyCmj+73UaSKrHLLXZA/+Wlt4ZJkz8bPnP9PWHtU8/bJIBeyNLhgQc6u601XQsCqAHjNQCAXOg+ZCh2mULadB9KuPyHG0pjOCZ/9MxwxZXnh+aW+oNWOnzY4BA8lg0UWGvjyMwdHgjA/nQ6AwC5EX9A1fFM2sUxHI+sWLu3A3rJvd8Ob+zctXfVw4cdZw+BwopjNb5415xMX34W51ADJE2nMwCQKzqeyZLY/Rxfq/FXPDBr+rRz7R9QaB2fOPeQT4FkTQzPHXIMFJnQGQDInRg8//4PfyzN04WsiIcQxl8ARRXHaixYeGUurr5h1PGl2f4ARWW8BgCQS/GH1tg5CgCkX+wMfvihW3KzU8cc/f4UrAKgdoTOAEBuPfjQgtD+8XE2GABSbsFnLgvHDxuUm2069eQTU7AKgNoROgMAufal+25wuCAApFi8Qdxx9dRcbdGokcNSsAqA2hE6A5k2fNhgGwgcUZzxLHgGgPRpGDW0dIM4bz4wWqczUGxCZyDThg87zgYCvSJ4BoB0iXOcv3zvvFzuSuNpJ6VgFQC1E0Pn1eoPABSB4BkA0uOu22aF5pb6XO5IXq8LoLd0OgMAhSeZXQsAACAASURBVBKD5y/Mv6LUXQUA1MZ1l08J09rH57r6I4bUpWAVALUhdAYACiceVvTVe28QPANADUxpaw4LFl6Z+9KfMOTYFKwCoDaEzgBAIU04Z0wpeI4HGAEA1RG/7j740IJCVLth9IgUrAKgNoTOAEBhxeD5sUcXC54BoAri19v4dbco6o4Z4GUFFNUuoTMAUGjHDxsUVq/676VHfQGAyogjrb5877zS192iaGo6xasJKKqNQmcAgBBKj/peMW2CUgBAwmLgHEdaNbfUF6q0gwYPTMEqAGpD6AwAsMcdnbPDF+Zf4YBBAEhId+AcR1oVzfgJLV5GQGEJnQEA9tFx9VQHDAJAAoocOIc9I7wAiiqGzr+z+wAA/6X7gMG21gZVAYA+KHrg3K21cWQ6FgJQZe/ZvmXpRkUHANhf7E5atmxxuO7yKSoDAGUQOANgvAYAwGEsWHhlePQr88OIIXXKBABHIHDeX2vzKWlaDkDVCJ0BAI4g/uD8/eV3GbcBAIcRb9AKnAEIQmcAgN7pHrcxf3Z7qYsLAPgv8QDeeINW4Ly/s9ta07QcgGpZLXQGACjDnLmXhMeWLnIwEADsEZ8Eigfwxhu07G/o0GNVBCgkoTMAQJmaW+rDd7/TWTpkUNczAEXW/vFxpSeBBM6HpvMbKKru0PlVrwAAgPLEQwZ1PQNQRPGmaxw59aX7brD/R+AGNVBE3aHzK3YfAKB83V3PX5h/hR8qASiE7gMD48gpjqxh1PGqBBSO8RoAAAnouHpqWPPk3aXHjAEgr+L8ZgcGlueYo9+fpeUCJELoDACQkDjPMj5m/OhX5hu5AUCudI/TML+5fKeefGLWlgzQX6uFzgAACYvdX3Hkxn13Xld6BBkAsizeSI1nGBin0TejRg7L4rIB+kXoDABQIdPax4d/WXt/qTNM+AxA1sTu5usun1K6kRrPMKBvPjBapzNQPN2h82p7DwBQGbEzLM6/vGLaBIcNApAJ3d3NCxZeacP6qfG0kzK9foC+0OkMAFAFcf7lHZ2zS4cNCp8BSKvu2c26m5OjjkARCZ0BAKqoO3zevOFBYzcASJV4UzTeHDW7OXm+3gMFs1HoDABQI/GH+u6Zz/ExZgCohSltzeF/P/aF0k3ReHOU5J0w5FhVBQpj+5alv3vvnov9nW0HAKiNGD7HX2ufej489D+/E1au32wnAKi4eMPzU7Omlw6+pbKGDxscwtbXVBkojO7QeaMtBwCorQnnjCn9emPnrvDV//FEeHL1hrBtx5t2BYBECZurb/iw44p2yUDBvbfoBQAASJv4aPOChVeWfsXu52XLVoZV654Pu99+x14B0GdxjMb0aecKm2ugqemUEFasLdx1A4W0KwidAQDSrbv7OVr68JNh9ZoNYf3GrQJoAHqlbsBRYfL4MWH2dZeE5pZ6RauRQYMHFvK6gUIqTdQQOgMAZETH1VNLv8KeAPqZn20OT//ixfD6W7ttIQD7aRg1NPzVReeEGZ+c7HDAFBg/oaXoJQAKxkxnINNGjRxmA4FC2jeAjiM41vx4Q1j7002hyyFFAIUVu5rbxjaGa/76or1PyZAOgn+gaEqh8/YtS39X39Rh84HM+cDoE20aUHj7juCIVixfF55e3xW6Nr8shAYogLbWhnDheeP33owknWL3uQOCgQL4XTBeAwAgf+IBUfseEtXdCb11247w0vbf+oEXIOO6O5rHnXm68RkZUjfgfUUvAVAMZjoDABTBgZ3QYU8QvXHDL8OO13bqiKawWhtH7r304cMGh+HDjutTKXb/8e2w7dXXD/tn/u2t35u/Tr/ELtnWD40Okyd/ZL8bi2RHa/Mpvt4ChbFv6PzjEMK5th4AIP8ODKLf2Lkr3P2Pj4ZHVqy1++TGiCF14YQhx5aCnoEDjw4tYxrD0KHHpm7W7eZN28PWX/36oN/f9bs/hC1bXj7o91965Tfhj3/69/1+T6idP/H1e8YH60vdzB+bfFZobqkvekkAyBCdzgAAlB7NvqNzdrjgwo+GWxd/zQgOMil2LseA+ey21jB+QktmRg7EMLESgeKhwuxNz28Nf/jDn/b7vfi0w752v/0f3gOqLI7LaBh1fOn129R0SjjvgrONzMih+N7k5i5QAK8EoTMAAPuKHaCPPbo4zLn+7rC+a5vakGrGDRzeocLsvtYpjuR5883f7/3/h+rCPrADW3h9aPHmSPc4lxhCNp52ki5mAPLkoND5FeM1AACI3XXLli0Os665M6xcv7nw9SBd4siBi89rC9MvniSoq6KkRpL0tvs6yyNE4s2QeGBcd7A8auSw8IHRJwqXKd30uX7B/QoBFMKBoTMAAJQ8+NCCcOFF8x16RM3F0QNtYxvDNX99UermMVOeJLuvu61Yvu6Qv//0+q4e/86BI0UOp6dDJmOXcjeBMgDsz3gNAAB69PBDt4RLZy7yiDw10d3VfO3fTjfflh71FFobuUIaxfEqbuYCebZ9y9LVQegMAMDhxKDvC4v+Jlw7956w++131IqqiGHzVZdNDnPmXqLgQK4cc/T7bShQCO/Z5yJX23IAAA4UxxnMuep8daHi4hiNK6ZNCN9ffpfAGcilU08+0cYChaDTGQCAI4oB4Jp1XWF91zbFoiLaWhvCkvvmGaMB5NrAgUfbYCDPnu2+tvfYZgAAemPRbbNKnaiQpPiauu/O68KyZYsFzkDutYxptMlAnv2u+9r2DZ032nIAAHrS3FIf2qecpT4kJnY3r3nybge+AYUxdOixNhsohL2h8/YtS39nywEAOJx5n5up25lEXHf5FN3NQOHEcxIAcuyV7kszXgMAgF6LAaFuZ/oj3rR49Cvzw4KFV6ojUEgjhtTZeCCvegydn7XlAAAcTux2hr5oGDU0fPXeG3T6AYV2whAjNoD8OzB0NmIDAIDDit3OcRYvlCMGzo89uljgDBTe8GGDi14CIL/2nhlovAYAAGWbOL5V0ei17sDZ/GaAGDofpwpAXu1taD4wdF5tywEAOJKPTTbXmd4ROAPsb9TIYSoC5J5OZwAAytbcUq9oHFE8NPALi/5G4Aywjw+MPlE5gLzqcbyGmc4AAPSK0/c5EocGAhys8bSTVAXIpe1blvY4XmOjLQcAoDecvs/hzJ/dLnAGOARPCwE5tWvfyzJeAwAASNSUtuYwZ+4ligrQA08LATm0XzOzTmcAACAxMUjp7Py0ggIchqeFgLzbL3Ted+4GAABAuRbe1OHgQIAjaBg9QomAvHll3+sxXgMAAEhE+8fHhWnt4xUT4AjqjhmgREDeHDF0/rEtBwAAylE34Khw26Jr1AygF5qaTlEmINd0OgMAAP0256rzjdUA6KVBgwcqFZA3q/e9nkOFzg4TBAAAeq1h1NAwZ+4lCgbQS+MntCgVkGuHCp0dJggAAPTavOsvUyyAMngyBMih/RqZhc4AAECftTaOdHggQB/Ep0QA8mL7lqX7ZcrGawAAAH123uS/UDyAPqgb8D5lA/Ji14HX4SBBAACgT0YMqTPLGaCPWptPUTogLw5qYj4odN6+Zelq2w0AABzJxee1qREAAAfR6QwAAPTJtX87XeEA+ujstlalA/LioCbmnkLnZ205AMD/z979x/hR3/nhf98puiaEXwEcAiQLIebaBerwzfebrwKIxJUSpd/qLudrU6G02mISXdUf9OJcqyNpKmGfToeQrondloKuvTtvJrkTkfLt2lVzQiaNN9Q2Kj3q3dieS1iW3Qk2BmOfFy/4wj9UsxkTA17vZz+fmc+8Z+bxkBDJH6zn83qN1rvPec3rDSznU7feGK5Yc4n6AADwNsuFzieVCgAAWM76j39EbQAG8JkNtykf0BYr73QuzGk5AABwLhe+65fC2MZPqw0AAOFcA8xCZwAAYFVuvWWtggGUYN3aq5URaAOTzgAAwGCs1gAA4IwsTUw6AwAAg7FaA6Ac6278oEoCTTd/rusXOgMAAD3zKjgAAGc5Z458ztA5SxOhMwAA8Dam8gDK87Fb16km0HS9h86Fc45GAwAA3SUgASjP5ZdfrJpA0606dDbtDAAAvMlnNtymIAAluf2Om5USaDqhMwAA0D/7nAHKd+G7fklVgSYTOgMAAP27/tr3qR5Aya6/5golBZpM6AwAQHkEkN3z128Y6XoJAEr37gveqahAY2VpInQGAKA8F777XarZMR+49qqulwCgdB+6zvdWoLGmlrtwoTMAANAThwgClO+iiy5QVaCpTi533cuGzsuNRgMAAN3joCuAatx081qVBZpq/3LXfb5J53C+EWkAAKA7HHQFUI3LL79YZYGmWv2kc2HZ/xAAAOiOK9dcqtsAFbj9jpuVFWiq3ctd90qh87L/IQAA0B1XrnmPbgNUxAojoKFMOgMAAP1z0BVAdawwApooS5O+dzov+x8CAADd4aArgOq8+4J3qi7QNPPnu96VQuc57QZi9pP55/UHAABotA9dd5UGAk1z3tz4vKFzliZCZyBqh48c0yAAGILLL79YmQEqcs3Va5QWaJrzbshYadI5N6XlAADQbbffcXPXSwBQmQ9ca9IZaJzzngXYS+jsMEEAAACAiqy94f1KCzTN7vNdby+h83m/AAAAAAD9u/GmEdUDmsakMwAAAEDM3nfZhfoDNEaWJgPvdD7vFwAAAABgMO+9zIGtQGOseAag0BkAAACgZleuuVQLgKZYcTPGiqFzlibWawAAAABU6Mo171FeoClWPAOwl0nn3KSWAwBAN11/zeU6D1Cxa65eo8RAU8ytdJ29hs4rfiEAAKCdLnzXX9NZgIp94NqrlBhoCqEzAAAAQOzW3vB+PQKaYsUzAHsNnVfc0wEAAABAf268aUTlgCZY6OUMQJPOAAAAABF432UXagMQuxWnnEOvoXOWJkJnAAAAgAq997KLlReIXXmhc2FKywEAAACqceWaS1UWiF1Pw8mrCZ1NOwMAAABU5Mo171FaIHalTzr39AUBAAAAWL1rrl6jakDshM4AAAAATfGBa6/SKyBmC1manOzl+oTOAAAAABFYe8P7tQGIWc/5cM+hc5YmdjoDAAAAVOTGm0aUFohZ+aFzYVLbAQAAAKrxvssuVFkgVj0PJa82dDbtDAAAAFCR9152sdICsaps0lnoDAAAAFCRK9dcqrRAlLI02d3rda02dO75CwMAAACwOleueY+KATGaX801rTZ07nmEGgAAAIDVuebqNSoGxGhVufCqQucsTU6GEBa0HQAAAKB8H7j2KlUFYlRd6Fww7QwAAABQgbU3vF9ZgRhVHjrb6wwAAABQgRtvGlFWIEaVh85z2g4AAABQjfdddqHKAlHJ0mRVmbD1GgAAAAARee9lF2sHEJPJ1V7LqkPnLE2EzgAAAAAVuXLNpUoLxGTVeXA/k86hn3QbAAAAgJVdueY9qgTEZGihs2lnAAAAgApcc/UaZQVisuoz/voNnR0mCAAAAFCBD1x7lbIC0cjSZPdqr8WkMwAAffnYresUDgAqsPaG9ysrEIupfq6jr9C5n3QbAAAAgJXdeNOIKgGx6Gv4uN9J59Bvyg0AAAAAQCMMPXS2YgMAAACgAuvWXq2sQAyEzgAAAAAAlKPfNctCZwAAAAAA3qrv9cp9h84OEwQAgG6Ynjmi0wAA3dP30PEgk87BYYIAAAAAAK1UW+hsxQZQq8VXTmsAAAAAQPlqC52t2ABqNTt/VAMAAAAASjbIemWTzgAAAAAAnG1ykGoMFDpnaSJ0BgCADjh0MNNmgCFyiCtQs4Fy30EnncOgqTcAABC/maef0yUAgO6oPXQ27QwAAC23cPKUFgMMyc6JvUoN1K320NlhggAA0HJp+qwWAwzJT+afV2qgTguDrlU26QwAAKzomTkBCMCw/Ohpe/SBWg2c9w4cOmdpMhdCmHcfAABAez373Iu6CzAk038hZgFqNfBmizImnYNpZwAAaLejJxbDoYMm7wCq9tKxhTB7+Lg6A3USOgMAAMPx/ceeVGmAij3yJ48pMVC3+tdrFBwmCAAALfeDvdNaDFAx32uBmk1laXJy0EsoJXTO0kToDAAALbdvenbptW8AqpGvMcq/1wLUqJSNFmVNOucmS/xaAABAhLz2DVCdb37ju6oL1K2U4eIyQ2d7nQEAoOXGvy10BqhC/ibJxC6784HaRTfpbMUGAAC03NETi2HnxF5tBijZ137/T8Pi6deUFajTQpYm0YXOJp0BAKAD/uAPd2gzQInyXc6mnIEIlDZUXFronKXJXAhhvqyvBwAAxGl65kh4cNt3dAegJL/95QdNOQMxKG2ouMxJ52DFBgAAdMOD499d2j8KwGDu/91vLD3MA4hAfJPOBaEzAAB0QD6Rt/Hzv6fVAAPId+Q/9K1dSghEIUuTaENne50BAKAj8sm837zn69oN0Ic9jx8IX/6dP1Q6IBaTZV5HqaFzcbqhd+wAAKAjJr73lP3OAKuUB86/8cWv2+MMxKTUDRZlTzoHKzYAAKBbHnh4YmknKQAryx/UCZyBCJW6wULoDAAADCzfSfqFz9/vcEGA88hXEuUP6gTOQIRMOgMAAPHZte9Q+Ozn7lt6bRyAn8sPDFz/yU1LK4kAIjSVpcnJMi+r9NDZXmcAAOiu2cPHw+f+8QNL03ymnoGuO3QwC3feeV+45ysPLX1/BIhU6UPE76joc+YX+msVfW0AACBy+TTfY3sPhFtvWRv+5b/8h+HGm0a0DOiMZPuj4ZHv/PcwPXNE04EmEDoDAADNkO8szVdu7PrsV8P111wePr3+I+Hjn/hIuP2Om3UQaJV8ovn7jz0Znpr6cdi3f8bOZqBpGhM6l3raIQAA0Gz5a+X5YYP5Pxe+65fC9ddcEdbd+MFwzdVrwgeuvWrps6294f0mooHo5Hvqjx9/+U2XdfDATDh16tUwfejZ8OKJl8PRE4saBzRV6fucQ1Whc5Ymu0dGx6r40gAAQMPlE4D5K+dte+38TJgODGbx9E/tPwYYntKnnEOFk865HVZsAAAAXXEmTAcAaJBKQudfrPDzV3LBAGebPfySegAAAAD0R+gM8FYO6AAAAADoSyX7nEOVoXOWJvlhggtVfX0AAAAAAPpW2dBwlZPOwbQzAAAAAECUhM4AAAAAAJRG6AwAAAAAQCkq2+ccqg6d7XUGAAAAAIjORJUXVPWkc6j6AwAAAAAAsCqVbqgYRuhsxQYAAAAAQCSyNBE6AwAAAABQih1Vl7Hy0DlLk7kQwnzVfw4AAAAAACuqfEh4GJPOwV5nAAAAAIAotCZ0tmIDAAAAAKBeC1ma7K/6CoTOAAAAAADdMJSNFEMJnbM0ORlCmBzGnwUAAAAAwDkNZTh4WJPOwbQzAAAAAECt2jPpXHCYIAAAAABAPaaKjRSVG1roXCyoXnBDAQAAAAAM3dA2UQxz0jmYdgYAAAAAqMXQstlhh872OgMAAAAADNdCliYmnQEAAAAAKMVQh4GHGjoXi6qnhvlnAgAAAAB03FCHgYc96RxMOwMAAAAADFV7J50LQmcAAAAAgOGYytJkbpi1HnronKXJ/nxx9bD/XAAAAACADhrqlHOoadI5mHYGAAAAABiKoWexdYXOQ0/XAQAAAAA6ZiFLE5POAAAAAACUopYctpbQOUuTkyGEyTr+bKB9Dh3MdBUAAADg7WrZOFHXpHMw7QyUZebp59QSAAAA4O26M+lcEDoDAAAAAFRjstg4MXS1hc5ZmsyFEObdUAAAAAAApatt6LfOSedg2hkAAAAAoBKdDZ231/znAwAAAAC0zXyxaaIWtYbOWZrsDyEstK2jAAAAAAA1qnXDRN2TzsGKDQAAAACAUtW6YULoDAAAAADQHgvFhona1B46Z2kidAYAAAAAKEfteWsMk865HRFcAwAAAABA0wmdC6adAQAAAAAGsxDDZgmhMwAAAABAO0SRs0YROmdpctKKDQAAAACAgeyOoXyxTDqHWAoCAAAAANBQJp3fwooNAAAAAID+7Cg2StQumtA5S5O5EMJUBJcCAAAAANA00Qz1xjTpnNsewTUAAAAAADSN0HkZVmwAAAAAAKxONKs1QmyhsxUbAAAAAACrFtUwb2yTzsGKDQAAAACAVRE6r8CKDQAAAACA3kS1WiPEGDpbsQEAAAAA0LPohnhjnHQOVmwAAAAAAPRE6NwjKzYAAAAAAM4vutUaIdbQ2YoNAAAAAIAVRTm8G+ukc7BiAwAAAADgvITOq2TFBgAAAADAuUW5WiPEHDpbsQEAAAAAsKxoh3ZjnnQOVmwAvTh4YEadAAAAgK4ROvfJig1gRadOvapIAAAAQJdEu1ojxB46Fys2dkRwKQAAAAAAsYh6WDf2Sedg2hkAAAAA4A0LQufBCZ0BAAAAAH5mIubVGqEJoXNRQCs2AAAAAAAaMKT7jgiuoRd5IX8t/ssEAADKsG7t1WHdjR9US6AW04eeDdMzRxQfiNFCliZC5zJkabJ9ZHRsawjhkiZcLwAAMJg8cP69B/6JKgK1+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/t1DIjBQpYmjctCGxk6Z2mSp/sLEVwKAAAA0EI33jSirUAMGrlquKmTzsG0MwAAAFCl9112ofoCdRM6D9nWBl87AAAAELn3XnaxFgF1msrSZH8TO9DY0Lko+FQElwIAAAC00LsveKe2AnVq5JRzaPikc2hy4QEAAIC4fei6q3QIqJPQuSZCZwAAAACgbcazNDnZ1M/U6NC5KPx4BJcCAAAAtMxFF12gpUBdJppc+aZPOoemNwAAAACI0003r9UZoA7zWZoInetUNGC+6Z8DAAAAAKANK4XbMOkc7HYGAAAAAFpC6BwJoTMAAAAA0HQ7sjSZa/qHaEXoXDRiRwSXAgAAAADQr1acX9eWSefgQEEAAAAAoMEWsjRpxUaH1oTORUMWIrgUAAAAAIDVas0K4TZNOge7nQEAAACAhtralsa1LXRuTWMAAAAAgM6YbMMBgme0KnQuGjMZwaUAQ/TM3PPKDQAAADRZqzY4tG3SOVixAd3zyqt/pesAAABAU7XmAMEzWhc6Fw2aj+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+xS6OxAQQAAAACgLuNZmsx1ofqdCZ2zNDmZNzaCSwEAAAAAuqczmxi6NOkcTDsDAAAAADWYytJkd1cK36nQOUuT/SGEyQguBQAAAADojk4Nw3Zt0jmYdgYAAAAAhmg+S5POrNYIXQydszSZyBsdwaUAAAAAAO3XqcA5dHTSOZh2BgAAAACGpHNZZFdD5/zpwkIE1wEAAAAAtNd4liYnu9bfTobORaM7N9YOAAAAAAzV5i6Wu6uTzsGKDQAAAACgQpNZmsx1scDviOAaapE3fGR0bDyEcFcHPz4AAEAr7ZzYG34y/3w4fORYmD707Dk/4pVrLg1XrnlP+Nit68JnNtzmRgCgKp2ccg5dDp0LW4XOAAAAzZVsfzQ8+b8Ohem/mA+zh4/39jlmjiz965s794R7vvJQuHXd9eHjt60L//yLf8+dAEBZprI02d3VanY6dM7SZP/I6NhkCOETEVwOAAAAPXhw23fCD/ZOh33Ts6WUK/86+T8Pjn83bPjUR8Nv/avPhSvWXKIVAAyi06t9uz7pHIox9+9HcB0AAAAs49DBLHzzG98NE7ueDIunX6ukTPnXzaefH/sfU+Ff/MaGMLbx09oBQD/mszTZ3uXKdfkgwSXFmPt8BJcCAADAW7x0bCF84fP3h7/92a8uBcJVBc5nO3piMXz1gW+GO++8b+nPB4BV6vSUcxA6v6GzS70BAABidf/vfiN8/NO/FXbtO1TLFeYrNz77ufvCnscPuEcA6FX+tLLTU85B6Pwzxbi7aWcAAIAI5Ks0fuVX7w0PfWvXUCabzyc/nPA3vvh1wTMAvdqapcnJrldL6PxznX8CAQAAULedE3vDZ8e2hOmZI9H0Ig++Bc8A9KjzqzWC0PlNthbj7wAAANTgwW3fCfd85aHap5vPRfAMQA/GTTn/jNC5UNwQnkQAAADUIA+cH3h4IurS58HzV7f8Z4cLArAc58YVhM5vJnQGAAAYsiYEzmfkO57/+T1fi+NiAIhJPuU8pyM/I3Q+SzHtPB7NBQEAALRcvq6iKYHzGfumZ5eCcgA4i/PiziJ0fjtj8AAAAEOQr6nI9yQ30YPj37VmA4AzJrM02a0aPyd0fotiDN60MwAAQMXyNRUxHhrYi/y67733P8Z/oQAMgyHWtxA6n5sbBQAAoELJ9keX1lQ02a59h8LOib1uE4BuM+V8DkLncyimnSejuzAAAIAWyNdS/Pv/1Kw9zsv5gz/cEeeFATAshlfPQei8PDcMAABABb72+38ajp5YbEVpp2eOmHYG6K55U87nJnReRnHDmHYGAAAoUT7lS1LNTQAAIABJREFUPLHryVaV1LQzQGcZWl2G0Pn83DgAAAAleuRPHmvs4YHLyaedDx3M4rw4AKqSTzlvV91zEzqfh2lnAACAco1/+7FWVvThh74TwVUAMESGVc9D6LwyNxAAAEAJ9jx+oDW7nN/qsb0H4rogAKpkynkFQucVmHYGAAAoxyOP7GptJfOVIcn2RyO4EgCGwJDqCoTOvXEjAQAADOiJ//3jVpdw9w+eiuAqAKiYKeceCJ17UEw7T0V/oQAAAJFq82qNM/btn4njQgCokuHUHgide7e1KRcKAAAQmx9Mtn8K2IoNgNYz5dwjoXOPihtqvhEXCwAAEJn9P3ymEy158n8diuAqAKiIKeceCZ1Xx40FAADQhx8+/Vwnyjb9F2aVAFrKlPMqCJ1XwbQzxOnFEy/rDABAxA4dzJZWT3TB7OHj4aVjC25HgPYxjLoKQufVc4NBZNp+IA0AQNP9+ZNpp3r4Z//tiQiuAoASmXJeJaHzKpl2BgAAWJ00fbZTFeva5wXoAEOoqyR07s+mJl40tJlXGAGGb+HkKVUHevLM3POdKtT0IaEzQIuYcu6D0LkPWZpMhBAmG3fh0GJ79xzUXoAhM8kH9OqVV/+qU7WaPfxSBFcBQElMOfdB6Nw/NxxE5Cfz3ZqeAQBokq6FsPmhid7EA2gFU859Ejr3KUuT3aadIR6HjxzTDQCASOUhbNd4Ew+gFQyd9knoPBg3HkTC3jyA4fO9F+hFVyd+Dx6YieAqABiAKecBCJ0HYNoZ4mFvHgBAnLo68Xvq1KsRXAUAAzBsOgCh8+DcgBCB/JXNQwczrQAYoumZI8oNsIxn5pw5AtBgppwHJHQekGlniMf3H3tSNwCGZM/jB5Qa4DxeefWvlAeguQyZDkjoXA43IkTgB3untQFgSPY/9SOlplIXXXSBAtNoL554WQMBmmnSlPPghM4lKKadxxv/QaDh9k3PdvagGoBhe2rqx2pOpW66ea0Ct8QT+7o5GHD0xGIEVwFAHwyXlkDoXB43JETgkT95TBsAhuCHP7JHHwCA1pkshksZkNC5JFmazJl2hvr92WP/UxcAKpbvczbBBwBACxkqLYnQuVxuTKjZ9MyRcOig6TuAKv3RH/9X9QXowc6JvcoE0BymnEskdC5RMe28pTUfCBrq3/7bb2kdQEXy3fn79s8oLwAAbbNRR8sjdC7f1hCCk8ygRrv2HTLtDFCRfHf+4unXlBcAgDYZL4ZJKYnQuWRZmpwsgmegRr/95QeVH6AC4992YCsAAK1jZW7JhM7VMO0MNct3OyfbH9UGgBL963sfdoAgAABts8WUc/mEzhUopp03te6DQcPc/+++vbR7FIDB5WuLJnY9qZIAALTJgo0F1RA6VyRLk+0hhPlWfjhoiHzn6MbP/552AZQgX1tklzMAAC2ztRgepWRC52qZdoaa5Ws2vvD5+7UBYAC/ec/Xl76fAvTjY7euUzcAYjRvyrk6QucKZWkyEUKYbO0HhIbYte/Q0h5SAFbvwW3fCRPfe0rlAABom82mnKsjdK6e0y8hAt/cuUfwDLBKeeD8wMMTygYAQNvMF6txqYjQuWJZmuwOIexo9YeEhsiDZ6s2AHpz/+9+Q+AMAEBbbdTZagmdh8NuZ4hEvmpj/Sc3hUMHMy0BOIeXji0sPaB76Fu7lAcAgDaaLIZEqZDQeQiyNJkLIWxr/QeFhpg9fDx8dmzL0hQfAD+3c2Jv+Dsbvrz0gA4AAFrKcOgQCJ2HJ9/tvNCVDwuxWzz92tIUXz71nIcsAF2Wv/1x5533hXu+8lA4emLRvQBQkoMHZpQSIC7jWZrs15PqCZ2HpDgNc2snPiw0SD71nIcsv/Kr94Zk+6NaB3RK/tAtX6Xxtz/71bBvelbzAUp26tSrSgoQj4ViKJQheIciD0+WJptHRsfyReXXduUzQ1NMzxwJ0w98M/z7/zQRPvZ//XK4885PhdvvuFn/gNbZ8/iB8Mgju8IT//vHppoBAOiSrcUKXIZA6Dx8+d6Y/9K1Dw1NkQcwE997aumf9112Yfibf30kfOTDvxz+1ic/Gm68aUQfgUbJ12bMPP1ceGLfdHhm7vnww6efW1ovBAAAHTNvA8FwCZ2HLEuTiZHRsckQwic69cGhgfIA+ui+Q0sHaj3w8MTSB1i39urw7gveGT503VVL//9jt67T2j7cdvtN4Yo1l9R+HS8dWwh79xys/TqISx7QNtHiK6fD7PzRpStfPP3TpfVBAADAks3F6luGROhcj3x/zPe7+MGh6fI1HLkzu0+/uXOPngIAAEC8prI02a4/w+UgwRpkabI7Py2zcx8cAAAAAIZrk3oPn9C5PpuLUzMBAAAAgPLtKIY/GTKhc02K0zItMAcAAACAaphyronQuV5bi9MzAQAAAIDybCmGPqmB0LlGxamZnrgAAAAAQHnmbRiol9C5ZlmaTIQQJjtdBAAAAAAoz+Zi2JOaCJ3jYNoZAAAAAAY3maXJdnWsl9A5Alma7A8hbOt6HQAAgPa5/PKLdRWAYTLcGQGhczw2hxAWul4EAACgXW6/42YdBWBYxovhTmomdI5EsWdmc9frAAAAuYMHZtQBAFiNBVPO8RA6RyRLk/xUzamu1wEAAE6derXzNQAAVsXhgREROsfHExkAAAAA6N1UMcxJJITOkcnSZHe+f6brdQAAAACAHhnijIzQOU6bHCoIAAAAACsaL4Y4iYjQOUIOFQQAAACAFTk8MFJC50g5VBAAAAAAzsvhgZESOsfNkxoAAAAAeDuHB0ZM6BwxhwoCAAAAwDkZ1oyY0Dl+DhUEAAAAgJ9zeGDkhM6Rc6ggAAAAALzB4YENIHRugGI/zWTX6wAAAABA5zk8sAGEzs3hCQ4AAAAAXTbp8MBmEDo3RJYm+0MI27peBwAAAAA6y1BmQwidmyXf7Tzf9SIAAAAA0DlbiqFMGkDo3CDFvhpPdAAAAADoknwI01qNBhE6N0yWJhMhhB1drwMAAAAAnbHJ4YHNInRupnzaeaHrRQAAAACg9XYUQ5g0iNC5gbI0mSv2OwMAAABAW+VDlxt1t3mEzg2VpUm+x2aq63UAAAAAoLU2W6vRTELnZvOkBwAAAIA2miyGLmkgoXODZWmyP4Swpet1AAAAAKB1Nmlpcwmdmy9/4jPf9SIAAAAA0BpbimFLGkro3HDFXhtrNgAAAABog/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+sAAAAAQC2s1egQoXOHZGmyPX+i1PU6AAAAADB01mp0iNC5e6zZAAAAAGCYtlmr0S1C544pnih5lQEAAACAYZgPIWxW6W4ROndQ8WTJmg0AAAAAqmatRgcJnbtrY/GkCQAAAACqkK/V2K2y3SN07ihrNgAAAACo0JS1Gt0ldO6w4knTtq7XAQAAAIDSWavRYUJnNhdPngAAAACgDFuyNNmvkt0ldO44azYAAAAAKNFklibWanSc0JlQPHnaohIAAAAADGDBcCNB6MwZxROoSQUBAAAAoE+bsjSZUzyEzpxtY/FECgAAAABWY0eWJttVjCB05mzFkyivQAAAULvFV05rAgA0x7xMibMJnXmTLE0m8idTqgIAQJ1m54+qPwA0x8YsTU7qF2cInTmXjcUTKgAAAAA4n21ZmuxWIc72DtXgrfInUyOjY3nw/H3FAWLyH+7/p/pBJ3zrTx8N+6ZnNRsAgNhNZWmySZd4K6Ez55Q/oRoZHdsSQrhPhYCYfGbDbfpB6x08MCN0BgAgdgshhA26xLlYr8GysjTZHEKYVCEAGK6Pf+IjKg4AQOw2ZWkyp0uci9CZlWwsnlwB1C6f/oQuuP2Om/UZAICY7cjSZLsOsRyhM+dVPLHaqEpADE6delUf6Ix1a6/WbAAAYjQvK2IlQmdWlKXJRH4SqUoBdXvh2F/qAZ2x7sYPajYAADHakKXJSZ3hfITO9Crf7zylWkCdXjjm5xq6Y3RU6AwAQHS2ZGmyX1tYidCZnhRPsOx3Bmq1ePqnGkBnXHLpRZoNAEBMJrM02awj9ELoTM+KJ1mbVAyoy+zh42pPZ/xk/nnNBgAgFvkQ4gbdoFdCZ1alOJl0XNWAurx0zAsXdMPhI8d0GgCAWNjjzKoInenHpuKkUoCh27vnoKLTCdOHntVoAABikO9x3q0TrIbQmVUrnmx5pQIAKvTiiZeVFwCAutnjTF+EzvSl2O/8JdUDhu2JfdNqTiccPbGo0QAA1MkeZ/omdKZvWZpsDSHsUEEAKNfOib0qCgBA3exxpm9CZwa10X5nYJiemXtevWm9gwdmNBkAgDrZ48xAhM4M5Kz9zgsqCQzDK6/+lTrTes8fPa7JAADUxR5nBiZ0ZmDFfudNKgkMw+zhl9SZ1pudP6rJAADUwR5nSiF0phRZmmwPIYyrJlC1xdOvqTGt9+KJlzUZAIA62ONMKYTOlCmfdp5SUaBqhw5makyrHT2xqMEAAAybPc6URuhMaYonYRvtdwaqNvP0c2pMa+2c2Ku5AAAM2w57nCmT0JlSFfudN6oqUKWFk6fUl9b6yfzzmgshhOmZI8oAAMMxL8uhbEJnSpelyUQIYZvKAlVJ02fVltY6fOSY5gIAMEz2OFM6oTOVyNLEfmegMouvnFZcWmv6kIcqAAAMzd3FW+tQKqEzVVpvvzNQhdn5o+pKay2e/qnmAgAwDONZmmxXaaogdKYyxasZG1QYAHo3e/i4agEAULWpLE3scaYyQmcqlaXJ7hDCl1QZKJPDpWirPY8f0FsAAKq2YEiQqgmdqVyWJlvzVzZUGgDO7/jxl1UIAICq5QcHzqkyVRI6MywOFgRKtXNir4LSOk/sm9ZUAACq9KXirXSolNCZoThrv7ODBQFgGYuvnFYaAACqsqN4Gx0qJ3RmaIpXNyypB0px8MCMQtI6s/NHNRUAgCpMyWQYJqEzQ5WlyUQIYYuqA4M6depVNaR1Zg+/pKkAAJQtf+t8Y/EWOgyF0Jmhy9Jks4MFgUG9cOwv1ZDWWTz9mqYCAFC2PHDer6oMk9CZujhYEBjIC8c8pKddHI4JAEAFthRvncNQCZ2phYMFgUEtnv6pGtIqCydPaSgAAGUaL942h6ETOlOb4mDBDToA9GP28HF1o1XS9FkNBQCgLFPFW+ZQC6EztcrSZHcI4Uu6AEDX2VMOAEBJ8rfKNzg4kDoJnaldliZbHSwI9MMOXNrEnnJ4uz2PH1AVAFi9DcXb5VAboTNRyNJko4MFAeiy2cMv6T+8xfHjLysJjTZ9yOokYOjuLt4qh1oJnYnJegcLAqtx8MCMetEai6df00wAAAaRHxy4XQWJgdCZaBS7hgTPQM9OnXpVsWgFq2IAABjQZPEWOURB6ExUsjTZ73RVoFcOXqMtFk6e0ksAAPo1n+9xVj1iInQmOsWrIFt0BliJg9doizS18xMAgL4sFAcH+uWIqAidiVKWJpvzXUS6A5zP4umfqg+tYGofAIA+bSzeGoeoCJ2JWb5mY0qHgOXMHj6uNrSCqX2AdnrxxMs6C1Tp7ixNJlSYGAmdiZaDBQHoitnDL+k1QAsdPbGorUBVxov1pBAloTNREzwDK9k5sVeNaLzF069pIgAAvZrM0mSjahEzoTPRK3YT+WYKQCt5cAIAwCrka0g3KBixEzrTCMWOoi/pFvBWP5l/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+/MnU+0DaDmrwIA+TRVveUMjCZ1ptCxNJvJl+roIQBOlqSACAIC3yd/q3lCsF4VGEjrTeMUy/W06Cd215/EDuk8jPTPncCmAtpueOaLHDfbEvumul4DhywPn9cVaUWgsoTOtkKXJpny5vm5CNx0/bq8zzfTCcUcTAHSBHf7AKmws1olCowmdaY1iuf6UjkL3HDwwo+s00uzh4xoH57H4ymnloRVmnn5OI4Fe3F2sEYXGEzrTNusFz9A9p069qus0zs6JvZoGK5idP6pEtIIVDc31wrG/7HoJGJ4txfpQaAWhM61SLNlfX+xAAjrCqfA0kQl9WNns4ZdUiVYQXDbXC8ec48ZQjGdpslmpaROhM60jeIbuEUrQRDOzh/UNVrB4+jWHxdIKP/yRnc5NtXj6p10vAdXbUawLhVYROtNKxdL99boL3ZCHEg7ooWkEENCbP/rj/6pSNN7RE4vhpWNmYprI+QtULF8PKnCmlYTOtFYRPN+tw9AN33/sSZ2mMfKHJHkAAaxs3/4ZYR2t8MifPKaRDWOogYrlgfP64m1taB2hM61WLOEXPEMHPDX1Y22mMTwkgd7lb7N87ff/VMUazMGpP+NnleaZefq5rpeA6uRPUzcInGkzoTOtVwTP23Qa2i2fhIOmEDzA6kzsetK0M43nZ5XmcegvFVkoJpznFJg2EzrTCVmabMpPg9VtaK98Ei7Z/qgO0wiCB1gd0860gZ9Vmsehv1TgTOC8X3FpO6EznVGcBit4hhbb/YOntJfo7Xn8wFLwAKxOPu1svypN52eVZnHoLxXYJHCmK4TOdEoRPE/pOrSTw6Zogkce2aVP0If8Yc1vf/lBpaPR/KzSHA79pQJ3F+s/oROEznTResEztFMeSDgZntg9tveAHkGfpmeOhPt/9xvKR2NZFdMcDv2lZAJnOkfoTOcUp8MKnqGlxr8tdCZeD277jtUaMKDk/59cWlMDTeVgzGb4wd7prpeA8owLnOkioTOdVATPG4ol/kCL5K9B5sEexOjPHvuf+gIDyh/cfHXLfxba0VimneOXf3/ZNz3b9TJQjvFizSd0jtCZzsrSZK6YePYbC7TMg+PfFUYQnZ0Te5dWAwCDmz18PNx7739USRrrmzv3mNiPmIcClETgTKcJnem04tRYwTO0TD5B9Dtb/khbicof/OEODYES7dp3KPzmPV9XUhrLxH6c8p7kK1BgQJMCZ7pO6EznCZ6hnSa+91RItj+qu0QhP/jMlDOUL/9eb6USTWViP075lLPzFxjQVLHOEzpN6Aw/D543qQW0y/3/7tteXaV2hw5mSwefAdV44OEJwTONlU/sf+Hz92tgJPK/s005M6A8cF5fnCMFnSZ0hkJxmuzd6gHt4bAp6pbfe//si18zMQUVEzzTZILnePg7mwEJnOEsQmc4i+AZ2id/dfWzn7tP8MzQ5fdcfu/l9yBQvTx4zlfZQBPlwfP6T25amrSlHnnw7+9sBjAvcIY3EzrDWwieoX3OBM9WbTAsAmeox0Pf2mVilMZa+nllbIuHJzXIv2/kwT/0KZ9u2SBwhjcTOsM5CJ6hffJf5H7ji193uCCV2zmxN/ydDV8WOENNTIzSZPlqh/zhSX4P53+fUK38IfGv/Oq9AmcGsVBMOO9XRXizX3j99deVBJYxMjqWh893qQ+0y63rrg8P/offClesuURnKU3+i+vvbPmjMPG9pxQVInDhu34pjP3dT4Sv/Jt/pB01y8PTe77yUKdr0K/rr7k8/P1fvSPc+Q8+6eeWkuV74B8c/64dzgxC4AznIXSGFQieoZ3yMGLDpz4afutffc4vcQwkn6Z8+KHvhMf2HvCLK0Ro3dqrwz/+wq+Fz2y4TXtqInQux6duvTF85MO/LIAeUB42j3/7sXD0xGKjPwe1EzjDCoTO0APBM7RXHj5/8rabwz/5p38v3HjTiE7Tkzxo3vFfdodHdz9ljQY0RB4+/3+f/H/D3/rkR32/HzKhc/nyCeh1f+Pa8NH/58bwf3901D29gny92u4fPBX27Z/xgJgyCJyhB0Jn6JHgGdov/wXu0+s/Ej7+iY+E2++4Wcd5Qx6YHDwwE2ZmD4cf/igzHQUNlz9wvP6aK5Y+xLobP7j074suuiDcdPPapf99+eUX+3ugRELn4cgfrFy55tJw5Zr3hGuuXhM+cO1VnbyX8wfDf/5kGtL02TB96NkwPXMkgquiRQTO0COhM6yC4Bm640wgkYcRZ35xW3vD+00StUz+i+nM08+98aGe2De99O8Xjv1leOHYyTB7+CUTUcDSQ8kL3/XX3ijE9de+L1z47ne9qTBnh9bnU/bfJXsePxCOH3+57/8+f6B26tSrA1/Hme+b57J4+qfeConAW+/jMw9czvaxW9f1fKHDWllzrgMVfzL/fDh85NjS/z5z77nPGJJfz9JkQrFhZUJnWCXBM3DG2b+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+IXXX39d6aFGI6Nj+bqNP9YDAAAAKMVUMeF8UjmhHiadoWbFxPOvF6/9AAAAAP0TOEMETDpDJEZGx24JIewOIVyiJwAAALBqAmeIhElniESxZ2q9iWcAAABYtXGBM8TDpDNExsQzAAAArMp4liYblQziYdIZIlNMPF9XvBYEAAAALE/gDBESOkOEiteB1gueAQAAYFlbBM4QJ+s1IGIjo2OXFqs2PqxPAAAA8Ia7szTZrhwQJ6EzNMDI6Fj+F+ldegUAAAACZ4id0BkaQvAMAABAxy2EEDZkabK764WA2NnpDA1R7Knaol8AAAB0UB44rxc4QzMInaFBsjTZnL9GpGcAAAB0yFQROO/XdGgG6zWggUZGx/Kp560hhEv0DwAAgBY7Ezif1GRoDqEzNNTI6NgtIYTdgmcAAABaarLY4SxwhoYROkODCZ4BAABoqfHibCOggex0hgYr9lldV7xuBAAAAG2wTeAMzWbSGVpgZHTs0mLi+cP6CQAAQIPdnaXJdg2EZhM6Q4uMjI7lfzHfpacAAAA0zEIIYZPAGdpB6AwtMzI6tjWE8EV9BQAAoCHywHl9sUISaAE7naFlsjTZlL+OpK8AAAA0wJTAGdrHpDO01Mjo2IYQQv5a0iV6DAAAQITOBM4nNQfaxaQztFSWJhP5X97Fa0oAAAAQk3GBM7SXSWdouZHRsUtDCLtDCB/WawAAACKwrVgNCbSUSWdoueKpcT7xvEOvAQAAqNndAmdoP5PO0CEjo2P5jue79BwAAIAhy1c/bsjSZLfCQ/uZdIYOydJkY/5UWc8BAAAYovlif7PAGTrCpDN00Mjo2IYQQj71fIn+AwAAUKEpBwZC9widoaNGRsduCSFMhBCudQ8AAABQgfHijVugY6zXgI7K0mR/COGW4qkzAAAAlGmLwBm6S+gMHVa83rQ+f/rsPgAAAKAE+YGBd2dpslkxobus1wCWjIyO5T8Q3KcaAAAA9Gmh2N+8XwGh24TOwBtGRsfyV5+2OmAQAACAVXJgIPAG6zWAN2Rpsr1YtzGvKgAAAPRoXOAMnM2kM/A2I6Njl4YQdocQPqw6AAAAnMeXsjTZqkDA2YTOwLJGRsfyyee7VAgAAIC3yPc3b8zSZEJhgLeyXgNYVpYm+Y7nu1UIAACAs5zZ3yxwBs7JpDOwopHRsXzP84QDBgEAADpvMoSwwf5m4HyEzkBPRkbHriuCZ3ueAQAAumlbliab9B5YifUaQE+yNJnLX58qTiUGAACgO/L9zXcLnIFemXQGVm1kdCz/QePrKgcAANB688U6jf1aDfRK6Az0xZ5nAACA1rO/GeiL0Bnomz3PAAAArWV/M9A3O52BvtnzDAAA0Dr5/uZfFzgDgzDpDJTCnmcAAIDGmwohbLS/GRiU0Bkozcjo2C0hhN32PAMAADTOjiJwtr8ZGJjQGSjVyOjYpcWe50+oLAAAQCN8KUuTrVoFlEXoDFRiZHQs/4Hli6oLAAAQrXx/84YsTXZrEVAmoTNQmZHRsQ0hhO3WbQAAAEQn39+83joNoApCZ6BSI6Nj1xXrNj6s0gAAAFHYlqXJJq0AqvKLKgtUKUuTufzpeQhhXKEBAABqla/T+HWBM1A1k87A0IyMjm0MIWy1bgMAAGDopor9zXNKD1RN6AwM1cjo2C3FnmfrNgAAAIZjPEuTjWoNDIv1GsBQZWmy37oNAACAocjXadwtcAaGzaQzUBvrNgAAACqTr9PYWAz+AAyVSWegNlmabC+mnqd0AQAAoDT5m6XrBc5AXUw6A7UbGR27tJiywoAmAAANIElEQVR4vks3AAAA+rZQTDdPKCFQJ6EzEA3rNgAAAPqWv0G6IUuTOSUE6iZ0BqIyMjp2SwghX7vxYZ0BAADoybYsTTYpFRALoTMQpZHRsXzi+Yu6AwAAsCzrNIAoCZ2BaI2Mjm0opp6t2wAAAHizyWKdxkl1AWIjdAaiVhwymD+1/4ROAQAALNmSpclmpQBiJXQGGmFkdCz/geo+3QIAADpsvphu3u8mAGImdAYaozhkMJ96vlbXAACAjhkPIWyyTgNoAqEz0CjFuo38kMG7dA4AAOgAhwUCjSN0BhrJIYMAAEAHTBaB85xmA00idAYaa2R07LoieHbIIAAA0DYOCwQaS+gMNN7I6NimEMLXdRIAAGiBqWK62WGBQGP9otbB/2nvbo7iWLIAjGaMA2BBiW2t4FkAY4FwoAI8EB48xgOeB020A40HtAew6i3dFoAHEznvtqZeC8RP/1VlnRPRIYVCG2WyQF9cbtJ3i9k473j+I745AwAA6Ku/UkpngjPQdyadgaJUdZMD9A+3CgAA9Eh+LPB8MRvfuzSgBCadgaIsZuO8auPfKaW5mwUAAHrgLqV0JDgDJTHpDBSpqpvDlFKeer5wwwAAQAe9xO7micsBSiM6A0Wr6uY8pTRKKR24aQAAoCOmsU7j2YUAJRKdgeLF1HMOz9/dNgAAsEd5uvk6HkMHKJboDAyGqWcAAGCPprFO48klAKUTnYFBMfUMAADsmOlmYHBEZ2CQTD0DAAA7YLoZGCTRGRgsU88AAMCWmG4GBk10BgbP1DMAALBBppuBwROdAUw9AwAA6zPdDBBEZ4AWU88AAMAXmG4GaBGdAVaYegYAAD7IdDPAK0RngDfE1HP+5vGbMwIAAFbcpZSuTDcD/Ep0BviNmHq+Tin9cE4AAEBMN+dVGhOHAfA60RngA6q6OYuVG6aeAQBguG5juvnZ1wDA20RngE+o6iZPPf/pzAAAYFDmMd1879oB3vcvZwTwcYvZOEfnP+J1agAAoHz/SSmdCM4AH2fSGeCLqrq5in3PB84QAACKM41VGg+uFuBzRGeANcRDg3nX83fnCAAARcgPBV4vZuMb1wnwNaIzwAZ4aBAAAIpwF7ubPRQIsAbRGWBDYur5ykODAADQOx4KBNgg0Rlgw6q6OUkp5R/FO3W2AADQefmhwBvTzQCbIzoDbElVN5cRnz00CAAA3TON6eYndwOwWaIzwBbFyo3rlNIP5wwAAJ2QHwq8WszGI9cBsB2iM8AOxEODeer52HkDAMDe/JWHQqzSANgu0Rlgh6q6uYrJZys3AABgd6Yx3fzgzAG2T3QG2LFYuZGnni+cPQAAbJVVGgB7IDoD7ElVNycRn0/dAQAAbJxVGgB7IjoD7FlVN5cRn63cAACA9eVVGpeL2fjJWQLsh+gM0AGxciPvev7hPgAA4EvmsUpj4vgA9kt0BuiQqm6OUkojKzcAAODDXuInB2+s0gDoBtEZoIOqujmL+PzN/QAAwJtuY2+zVRoAHSI6A3RYVTd55caVfc8AAPAPj7FK496xAHSP6AzQcbHvOf+44IW7AgBg4OYx2Twa+kEAdJnoDNATVd2cRHy27xkAgKGxtxmgR0RngJ6x7xkAgIGxtxmgZ0RngJ6q6ibver627xkAgEJNIzbb2wzQM6IzQI/Fvuccn/90jwAAFGIejwROXChAP4nOAAWo6uYopp49NggAQF+9xGTzjRsE6DfRGaAgse/52mODAAD0iEcCAQojOgMUyGODAAD0hEcCAQokOgMUrKqby5h8Fp8BAOiS/EjgpdgMUCbRGWAAqrq5jgcHD9w3AAB7NI3J5nuXAFAu0RlgIKq6OYzwLD4DALBr8/x96GI2njh5gPKJzgADE/E5P9Ry4e4BANiyeUw2jxw0wHCIzgADVdXNUex7Fp8BANi0l4jNN04WYHhEZ4CBi/ic/zPwfehnAQDA2l7ie8ubxWz87DgBhkl0BuB/qro5i8nnUycCAMAnic0A/CQ6A/AP4jMAAJ8gNgPwC9EZgFeJzwAAvOM2pXQlNgOwSnQG4LfEZwAAVtzGI4FPDgaA14jOAHyI+AwAMHhiMwAfIjoD8CniMwDA4IjNAHyK6AzAl4jPAADFE5sB+BLRGYC1iM8AAEV5SSlNxGYA1iE6A7AR4jMAQK/l2HyTP4vZ+NlVArAO0RmAjRKfAQB6RWwGYONEZwC2oqqbo4jPF04YAKBzxGYAtkZ0BmCrxGcAgE6Zx/dmE7EZgG0RnQHYiYjPVymly5TSgVMHANipeTwOOHLsAGyb6AzATlV1cxjx+Up8BgDYumms0Jg4agB2RXQGYC8iPp/Hj3d+cwsAABt1F7H53rECsGuiMwB7V9XNZUw+H7sNAIC13MYajSfHCMC+iM4AdEZVN2cx+XzqVgAAPuwlTzWnlEZiMwBdIDoD0Dnx6GCOzxduBwDgTfNWbH52TAB0hegMQGd5dBAA4FXTCM0jxwNAF4nOAPRC7H326CAAMGS3EZs9DghAp4nOAPSKvc8AwMDkfc15ovnGvmYA+kJ0BqCXWnufz63eAAAKNI/vdSb2NQPQN6IzAL0We58vY++z1RsAQN/dxVSzFRoA9JboDEAxqro5j/hs9QYA0CdWaABQFNEZgOLE6o2rmIC2egMA6CorNAAokugMQLFi9cZ5/GfO6g0AoCtu82SzFRoAlEp0BmAQqro5i8nnCzcOAOzBPFZojKzQAKB0ojMAg+LhQQBgx+4iNE8cPABDIToDMFjx8GAO0N99FQAAG+RhQAAGTXQGYPDi4cHL+Jh+BgC+ahpTzSMnCMCQic4A0GL6GQD4JLuaAWCF6AwAr7D7GQB4h13NAPAG0RkA3lHVzVkE6DwFfeC8AGCw8lTzTUppYqoZAN4mOgPAB8X083lMPx87NwAYhPwo4CSmmu9dOQC8T3QGgC+IxwevIkJbvwEA5ZnGruY81fzsfgHg40RnAFhTPD6YPxfOEgB6zaOAALABojMAbIj1GwDQS9ZnAMCGic4AsAWxfuMyPtZvAED33MXqjJG7AYDNEp0BYMuqujlpBegD5w0Ae/PYWp9hTzMAbInoDAA71Nr/fC5AA8BO2NMMADsmOgPAHrT2P+fPd3cAABs1b+1pfnC0ALBbojMA7JkADQAb4UFAAOgI0RkAOqQVoK9SSsfuBgB+axma84OAE0cFAN0gOgNAR1V1cxQB+lKABoCfhGYA6DjRGQB6QIAGYOCEZgDoEdEZAHrGDmgABkJoBoCeEp0BoMcEaAAKM2+FZo8BAkBPic4AUIgI0GetCH3gbgHogceUUg7Mo8Vs/ODCAKD/RGcAKFRVN+etCP3NPQPQITk0j2Ki+cnFAEBZRGcAGICqbk5aE9AeIgRg115imnm5OuPZDQBAuURnABiYqm6OWhPQ9kADsC3L/cz3HgIEgGERnQFg4KzhAGCDpq3QbD8zAAyU6AwA/BRrOJYB+tTJAPCOl2VktjYDAFgSnQGAV1V1c9gK0GemoAEI01ZkNs0MAPxCdAYAPiR2QS8DtF3QAMMxbz0CeG+aGQB4j+gMAHxJVTftKehjpwhQjJeIzMtp5idXCwB8hugMAKzNKg6A3luuzMiTzPeuEwBYh+gMAGxcrOI4a31EaIBueWxF5om7AQA2SXQGALZuZR90/hw4dYCdemytzLCXGQDYKtEZANi5qm5OViahRWiAzRKZAYC9EZ0BgL2zjgNgbXkn84PIDAB0gegMAHROK0IvJ6KP3RLATy8rgdnDfwBAp4jOAEDnVXVz2ArQyxhtJQcwFPMIzA8RmR/cPADQZaIzANBLsRf6pBWhTUMDpZiuRGarMgCAXhGdAYAimIYGeuox4rIpZgCgGKIzAFCs2A3dnog+ddvAHs3bgTn/aooZACiR6AwADEprLcfyI0QD2yAwAwCDJToDAIMXIfpoZUe01RzAR+UVGU8CMwDA30RnAIBXxGqOo1aEPvJYIRCP/D0sI/NiNr53KAAA/yQ6AwB8QlU3Z62p6BNT0VCs9vTyQwTmJ9cNAPA+0RkAYE1V3Ry2AvSRGA29Mo+4fN+aXn5whQAAXyc6AwBsyUqMPoxVHTlKf3PmsHOrk8tP4jIAwHaIzgAAexBrOg5b09H5c+ouYC3zVlh+asVlazEAAHZIdAYA6JDWdPTRyse6DvhbOyw/x1qMZ1PLAADdIToDAPRITEinWNXR/tWUNKV4aQXl9q8mlgEAekJ0BgAoyCtR+qS1xsOkNF3wGCH5aeVjWhkAoBCiMwDAgFR1s1zbkV4J0/lz7OuBL1pOKKfWhPJySjktZuN7BwsAMAyiMwAAv6jqZhmiUytOLyemk0A9KNP4xz63onL79w+L2fh56IcEAMD/ic4AAKyl9fjh0lnr9+14neye3qvlA3xLy2nktBKRTSUDALAW0RkAgL1p7aBeWo3U6Y0/SwMJ2KuheKkdjN/6Mw/vAQCwF6IzAADFWdld/RGf/fu/81oQ/u3ft54CAIBipJT+C8uFJfgkIdpuAAAAAElFTkSuQmCC"/>
          <p:cNvSpPr>
            <a:spLocks noChangeAspect="1" noChangeArrowheads="1"/>
          </p:cNvSpPr>
          <p:nvPr/>
        </p:nvSpPr>
        <p:spPr bwMode="auto">
          <a:xfrm>
            <a:off x="5649772" y="462467"/>
            <a:ext cx="202409" cy="2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757836" y="362532"/>
            <a:ext cx="4109528" cy="1491000"/>
            <a:chOff x="6481015" y="788725"/>
            <a:chExt cx="4109528" cy="1491000"/>
          </a:xfrm>
        </p:grpSpPr>
        <p:grpSp>
          <p:nvGrpSpPr>
            <p:cNvPr id="89" name="Group 88"/>
            <p:cNvGrpSpPr/>
            <p:nvPr/>
          </p:nvGrpSpPr>
          <p:grpSpPr>
            <a:xfrm>
              <a:off x="7081534" y="788725"/>
              <a:ext cx="3464374" cy="1280160"/>
              <a:chOff x="5987185" y="788725"/>
              <a:chExt cx="3464374" cy="128016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C25DA76-23F2-CA40-817E-3ACFEC371F11}"/>
                  </a:ext>
                </a:extLst>
              </p:cNvPr>
              <p:cNvGrpSpPr/>
              <p:nvPr/>
            </p:nvGrpSpPr>
            <p:grpSpPr>
              <a:xfrm>
                <a:off x="5987185" y="788725"/>
                <a:ext cx="1280160" cy="1280160"/>
                <a:chOff x="327546" y="3773285"/>
                <a:chExt cx="1378424" cy="1371921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0962C64A-477C-6A44-BC72-4D7F81DF5F6B}"/>
                    </a:ext>
                  </a:extLst>
                </p:cNvPr>
                <p:cNvSpPr/>
                <p:nvPr/>
              </p:nvSpPr>
              <p:spPr>
                <a:xfrm>
                  <a:off x="327546" y="3773285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72" name="Graphic 27" descr="Woman with kid">
                  <a:extLst>
                    <a:ext uri="{FF2B5EF4-FFF2-40B4-BE49-F238E27FC236}">
                      <a16:creationId xmlns:a16="http://schemas.microsoft.com/office/drawing/2014/main" id="{F95D1894-AE02-0640-838E-CB39F968E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245" y="4002045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13852FA-2795-0549-8525-3148D0B6C94B}"/>
                  </a:ext>
                </a:extLst>
              </p:cNvPr>
              <p:cNvGrpSpPr/>
              <p:nvPr/>
            </p:nvGrpSpPr>
            <p:grpSpPr>
              <a:xfrm>
                <a:off x="8171399" y="788725"/>
                <a:ext cx="1280160" cy="1280160"/>
                <a:chOff x="2079653" y="3645740"/>
                <a:chExt cx="1378424" cy="1371921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E5ED495-D35D-E94D-BCD7-F8A7B942B8AE}"/>
                    </a:ext>
                  </a:extLst>
                </p:cNvPr>
                <p:cNvSpPr/>
                <p:nvPr/>
              </p:nvSpPr>
              <p:spPr>
                <a:xfrm>
                  <a:off x="2079653" y="3645740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75" name="Graphic 29" descr="Money">
                  <a:extLst>
                    <a:ext uri="{FF2B5EF4-FFF2-40B4-BE49-F238E27FC236}">
                      <a16:creationId xmlns:a16="http://schemas.microsoft.com/office/drawing/2014/main" id="{01762F0D-E2D5-7149-B9FB-D7DEC2660F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6823" y="3874500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BF231BA-6B02-494D-B778-D7AE0C571CF1}"/>
                </a:ext>
              </a:extLst>
            </p:cNvPr>
            <p:cNvSpPr txBox="1"/>
            <p:nvPr/>
          </p:nvSpPr>
          <p:spPr>
            <a:xfrm>
              <a:off x="6481015" y="1879615"/>
              <a:ext cx="247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Children &amp;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Families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E48CA5-42DF-D649-83C1-512F14A0F656}"/>
                </a:ext>
              </a:extLst>
            </p:cNvPr>
            <p:cNvSpPr txBox="1"/>
            <p:nvPr/>
          </p:nvSpPr>
          <p:spPr>
            <a:xfrm>
              <a:off x="9212119" y="1879615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Consumer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235860" y="3971108"/>
            <a:ext cx="5153481" cy="1872371"/>
            <a:chOff x="5897190" y="3971108"/>
            <a:chExt cx="5153481" cy="1872371"/>
          </a:xfrm>
        </p:grpSpPr>
        <p:grpSp>
          <p:nvGrpSpPr>
            <p:cNvPr id="88" name="Group 87"/>
            <p:cNvGrpSpPr/>
            <p:nvPr/>
          </p:nvGrpSpPr>
          <p:grpSpPr>
            <a:xfrm>
              <a:off x="7081534" y="3971108"/>
              <a:ext cx="3464374" cy="1280160"/>
              <a:chOff x="5987185" y="4571792"/>
              <a:chExt cx="3464374" cy="128016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84584F-BE34-C947-908D-0A923676D70A}"/>
                  </a:ext>
                </a:extLst>
              </p:cNvPr>
              <p:cNvGrpSpPr/>
              <p:nvPr/>
            </p:nvGrpSpPr>
            <p:grpSpPr>
              <a:xfrm>
                <a:off x="8171399" y="4571792"/>
                <a:ext cx="1280160" cy="1280160"/>
                <a:chOff x="3505826" y="3655324"/>
                <a:chExt cx="1378424" cy="1371921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227CDF8-7C4C-3A40-A852-6CFDE48024A8}"/>
                    </a:ext>
                  </a:extLst>
                </p:cNvPr>
                <p:cNvSpPr/>
                <p:nvPr/>
              </p:nvSpPr>
              <p:spPr>
                <a:xfrm>
                  <a:off x="3505826" y="3655324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66" name="Graphic 18" descr="Home">
                  <a:extLst>
                    <a:ext uri="{FF2B5EF4-FFF2-40B4-BE49-F238E27FC236}">
                      <a16:creationId xmlns:a16="http://schemas.microsoft.com/office/drawing/2014/main" id="{7DCF947E-E6B2-B447-9CE6-EFC331E242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3626" y="3715296"/>
                  <a:ext cx="1142824" cy="1142824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D743517-F4DB-3948-920F-7B9F75C848F0}"/>
                  </a:ext>
                </a:extLst>
              </p:cNvPr>
              <p:cNvGrpSpPr/>
              <p:nvPr/>
            </p:nvGrpSpPr>
            <p:grpSpPr>
              <a:xfrm>
                <a:off x="5987185" y="4571792"/>
                <a:ext cx="1280160" cy="1280160"/>
                <a:chOff x="3940250" y="2711079"/>
                <a:chExt cx="1378424" cy="1371921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5EAC462-838F-F54A-8F7F-7EBD0B83FE10}"/>
                    </a:ext>
                  </a:extLst>
                </p:cNvPr>
                <p:cNvSpPr/>
                <p:nvPr/>
              </p:nvSpPr>
              <p:spPr>
                <a:xfrm>
                  <a:off x="3940250" y="2711079"/>
                  <a:ext cx="1378424" cy="1371921"/>
                </a:xfrm>
                <a:prstGeom prst="ellipse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69" name="Graphic 25" descr="Construction worker">
                  <a:extLst>
                    <a:ext uri="{FF2B5EF4-FFF2-40B4-BE49-F238E27FC236}">
                      <a16:creationId xmlns:a16="http://schemas.microsoft.com/office/drawing/2014/main" id="{20479829-A0CC-E74D-B156-C93CB6BE97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4381" y="2841958"/>
                  <a:ext cx="1110161" cy="1110161"/>
                </a:xfrm>
                <a:prstGeom prst="rect">
                  <a:avLst/>
                </a:prstGeom>
              </p:spPr>
            </p:pic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D1D2A81-7083-414B-91E0-499A6C44C012}"/>
                </a:ext>
              </a:extLst>
            </p:cNvPr>
            <p:cNvSpPr txBox="1"/>
            <p:nvPr/>
          </p:nvSpPr>
          <p:spPr>
            <a:xfrm>
              <a:off x="8760983" y="5289481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Housing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09636BC-0DB6-1944-A08E-922427495583}"/>
                </a:ext>
              </a:extLst>
            </p:cNvPr>
            <p:cNvSpPr txBox="1"/>
            <p:nvPr/>
          </p:nvSpPr>
          <p:spPr>
            <a:xfrm>
              <a:off x="5897190" y="5135593"/>
              <a:ext cx="3744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Immigrants &amp;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Workers’ 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Rights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79734" y="2026185"/>
            <a:ext cx="6665733" cy="1772270"/>
            <a:chOff x="5479734" y="2379917"/>
            <a:chExt cx="6665733" cy="1772270"/>
          </a:xfrm>
        </p:grpSpPr>
        <p:grpSp>
          <p:nvGrpSpPr>
            <p:cNvPr id="90" name="Group 89"/>
            <p:cNvGrpSpPr/>
            <p:nvPr/>
          </p:nvGrpSpPr>
          <p:grpSpPr>
            <a:xfrm>
              <a:off x="5987185" y="2379917"/>
              <a:ext cx="5653073" cy="1280160"/>
              <a:chOff x="5987185" y="2239478"/>
              <a:chExt cx="5653073" cy="128016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F6810AA-8472-2A48-86F9-71D9871BF838}"/>
                  </a:ext>
                </a:extLst>
              </p:cNvPr>
              <p:cNvGrpSpPr/>
              <p:nvPr/>
            </p:nvGrpSpPr>
            <p:grpSpPr>
              <a:xfrm>
                <a:off x="8171399" y="2239478"/>
                <a:ext cx="1280160" cy="1280160"/>
                <a:chOff x="9091684" y="3626090"/>
                <a:chExt cx="1378424" cy="1371921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E496AE7-27F6-1A47-AA30-F7167025FA89}"/>
                    </a:ext>
                  </a:extLst>
                </p:cNvPr>
                <p:cNvSpPr/>
                <p:nvPr/>
              </p:nvSpPr>
              <p:spPr>
                <a:xfrm>
                  <a:off x="9091684" y="3626090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78" name="Graphic 33" descr="Gavel">
                  <a:extLst>
                    <a:ext uri="{FF2B5EF4-FFF2-40B4-BE49-F238E27FC236}">
                      <a16:creationId xmlns:a16="http://schemas.microsoft.com/office/drawing/2014/main" id="{58BE78A5-6133-CE42-87F0-1A38A52A9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06230" y="3737610"/>
                  <a:ext cx="1029158" cy="1029158"/>
                </a:xfrm>
                <a:prstGeom prst="rect">
                  <a:avLst/>
                </a:prstGeom>
              </p:spPr>
            </p:pic>
          </p:grp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0988" y="2239478"/>
                <a:ext cx="1279270" cy="128016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185" y="2239478"/>
                <a:ext cx="1274786" cy="1280160"/>
              </a:xfrm>
              <a:prstGeom prst="rect">
                <a:avLst/>
              </a:prstGeom>
            </p:spPr>
          </p:pic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8C1346E-E1A2-544C-A9D7-DD6E68805499}"/>
                </a:ext>
              </a:extLst>
            </p:cNvPr>
            <p:cNvSpPr txBox="1"/>
            <p:nvPr/>
          </p:nvSpPr>
          <p:spPr>
            <a:xfrm>
              <a:off x="7378818" y="3444301"/>
              <a:ext cx="2939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Criminal Records 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Relief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4A75195-B7B7-EE4C-9C0C-B4FAD4E3AABA}"/>
                </a:ext>
              </a:extLst>
            </p:cNvPr>
            <p:cNvSpPr txBox="1"/>
            <p:nvPr/>
          </p:nvSpPr>
          <p:spPr>
            <a:xfrm>
              <a:off x="5479734" y="3598189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Public Benefits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4A75195-B7B7-EE4C-9C0C-B4FAD4E3AABA}"/>
                </a:ext>
              </a:extLst>
            </p:cNvPr>
            <p:cNvSpPr txBox="1"/>
            <p:nvPr/>
          </p:nvSpPr>
          <p:spPr>
            <a:xfrm>
              <a:off x="9855779" y="3598189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Long-Term Care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8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between social security benefits and </a:t>
            </a:r>
            <a:r>
              <a:rPr lang="en-US" dirty="0" err="1" smtClean="0"/>
              <a:t>va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VA service-connected benefits are </a:t>
            </a:r>
            <a:r>
              <a:rPr lang="en-US" b="1" u="sng" dirty="0" smtClean="0"/>
              <a:t>not</a:t>
            </a:r>
            <a:r>
              <a:rPr lang="en-US" dirty="0" smtClean="0"/>
              <a:t> dependent upon income, so veterans and former </a:t>
            </a:r>
            <a:r>
              <a:rPr lang="en-US" dirty="0" err="1" smtClean="0"/>
              <a:t>servicemembers</a:t>
            </a:r>
            <a:r>
              <a:rPr lang="en-US" dirty="0" smtClean="0"/>
              <a:t> </a:t>
            </a:r>
            <a:r>
              <a:rPr lang="en-US" b="1" dirty="0" smtClean="0"/>
              <a:t>can</a:t>
            </a:r>
            <a:r>
              <a:rPr lang="en-US" dirty="0" smtClean="0"/>
              <a:t> receive both </a:t>
            </a:r>
            <a:r>
              <a:rPr lang="en-US" b="1" dirty="0" smtClean="0"/>
              <a:t>VA service-connected disability benefits</a:t>
            </a:r>
            <a:r>
              <a:rPr lang="en-US" dirty="0" smtClean="0"/>
              <a:t> and </a:t>
            </a:r>
            <a:r>
              <a:rPr lang="en-US" b="1" dirty="0" smtClean="0"/>
              <a:t>SSDI</a:t>
            </a:r>
            <a:r>
              <a:rPr lang="en-US" dirty="0" smtClean="0"/>
              <a:t> at the same time</a:t>
            </a:r>
          </a:p>
          <a:p>
            <a:r>
              <a:rPr lang="en-US" dirty="0" smtClean="0"/>
              <a:t>VA Pension benefits </a:t>
            </a:r>
            <a:r>
              <a:rPr lang="en-US" b="1" u="sng" dirty="0" smtClean="0"/>
              <a:t>are means-tested and dependent upon income</a:t>
            </a:r>
            <a:r>
              <a:rPr lang="en-US" dirty="0" smtClean="0"/>
              <a:t>, so receiving SSDI, SSI, or Social Security Retirement benefits will affect someone’s ability to receive them and can reduce or wipe out their eligibility for them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the </a:t>
            </a:r>
            <a:r>
              <a:rPr lang="en-US" dirty="0" err="1" smtClean="0"/>
              <a:t>va’s</a:t>
            </a:r>
            <a:r>
              <a:rPr lang="en-US" dirty="0" smtClean="0"/>
              <a:t> definition of “disabled” and social security’s definition of “disabled”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98" y="2081842"/>
            <a:ext cx="5619404" cy="3426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925179"/>
            <a:ext cx="747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Chart produced by the Social Security Administration, available online here:</a:t>
            </a:r>
          </a:p>
          <a:p>
            <a:r>
              <a:rPr lang="en-US" dirty="0">
                <a:solidFill>
                  <a:schemeClr val="bg1"/>
                </a:solidFill>
              </a:rPr>
              <a:t>https://www.ssa.gov/people/veterans/index.html#1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healthcare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8948" y="2055813"/>
            <a:ext cx="10518775" cy="3843337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VA healthcare coverage, if a veteran or former </a:t>
            </a:r>
            <a:r>
              <a:rPr lang="en-US" dirty="0" err="1" smtClean="0"/>
              <a:t>servicemember</a:t>
            </a:r>
            <a:r>
              <a:rPr lang="en-US" dirty="0" smtClean="0"/>
              <a:t> is eligible for it, covers preventative care, inpatient hospital services, mental health services, assisted living and home health care, prescription drugs, and urgent and emergency care</a:t>
            </a:r>
          </a:p>
          <a:p>
            <a:pPr lvl="1"/>
            <a:r>
              <a:rPr lang="en-US" dirty="0" smtClean="0"/>
              <a:t>Dental care: </a:t>
            </a:r>
            <a:r>
              <a:rPr lang="en-US" b="0" i="0" dirty="0" smtClean="0"/>
              <a:t>some services available, but not available to all who qualify for VA Healthcare</a:t>
            </a:r>
          </a:p>
          <a:p>
            <a:pPr lvl="1"/>
            <a:r>
              <a:rPr lang="en-US" dirty="0" smtClean="0"/>
              <a:t>Vision care: </a:t>
            </a:r>
            <a:r>
              <a:rPr lang="en-US" b="0" i="0" dirty="0"/>
              <a:t>R</a:t>
            </a:r>
            <a:r>
              <a:rPr lang="en-US" b="0" i="0" dirty="0" smtClean="0"/>
              <a:t>outine eye exams and preventative tests. Possible coverage for eyeglasses and rehabilitative services for the blind or those with low-vision</a:t>
            </a:r>
            <a:endParaRPr lang="en-US" b="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67" y="144966"/>
            <a:ext cx="3309124" cy="22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healthcare – PRIORITY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2069" y="1690688"/>
            <a:ext cx="10518775" cy="3843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VA issues VA healthcare coverage in accordance with a ranked system called </a:t>
            </a:r>
            <a:r>
              <a:rPr lang="en-US" b="1" dirty="0" smtClean="0"/>
              <a:t>“priority groups”</a:t>
            </a:r>
          </a:p>
          <a:p>
            <a:r>
              <a:rPr lang="en-US" dirty="0" smtClean="0"/>
              <a:t>Depending upon a person’s level of service-connected disability rating, a higher priority group may be assigned</a:t>
            </a:r>
          </a:p>
          <a:p>
            <a:r>
              <a:rPr lang="en-US" dirty="0" smtClean="0"/>
              <a:t>Priority groups also correspond to specific conflicts, assignments, medals and awards, income, and other factors</a:t>
            </a:r>
          </a:p>
          <a:p>
            <a:r>
              <a:rPr lang="en-US" dirty="0" smtClean="0"/>
              <a:t>Can a priority group change?</a:t>
            </a:r>
          </a:p>
          <a:p>
            <a:pPr lvl="1"/>
            <a:r>
              <a:rPr lang="en-US" dirty="0" smtClean="0"/>
              <a:t>If your income changes or your service-connected disability gets worse, your priority group assignment can change.</a:t>
            </a:r>
          </a:p>
        </p:txBody>
      </p:sp>
    </p:spTree>
    <p:extLst>
      <p:ext uri="{BB962C8B-B14F-4D97-AF65-F5344CB8AC3E}">
        <p14:creationId xmlns:p14="http://schemas.microsoft.com/office/powerpoint/2010/main" val="17996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healthcare - ELIGIBILITY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7007" y="1402802"/>
            <a:ext cx="10518775" cy="3843337"/>
          </a:xfrm>
        </p:spPr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  <a:p>
            <a:pPr lvl="1"/>
            <a:r>
              <a:rPr lang="en-US" dirty="0" smtClean="0"/>
              <a:t>Enlisted after September 7, 1980 or entered active duty after October 16, 1981</a:t>
            </a:r>
          </a:p>
          <a:p>
            <a:pPr lvl="2"/>
            <a:r>
              <a:rPr lang="en-US" dirty="0" smtClean="0"/>
              <a:t>Must have served a continuous 24 months of service or the full period for which you were called to active duty</a:t>
            </a:r>
          </a:p>
          <a:p>
            <a:pPr lvl="1"/>
            <a:r>
              <a:rPr lang="en-US" dirty="0" smtClean="0"/>
              <a:t>Enlisted prior to September 7, 1980</a:t>
            </a:r>
          </a:p>
          <a:p>
            <a:pPr lvl="2"/>
            <a:r>
              <a:rPr lang="en-US" dirty="0" smtClean="0"/>
              <a:t>No requirement of 24 months of continuous service or full period called to duty</a:t>
            </a:r>
          </a:p>
          <a:p>
            <a:pPr lvl="1"/>
            <a:r>
              <a:rPr lang="en-US" dirty="0" smtClean="0"/>
              <a:t>Served in certain locations and time periods during the Vietnam War era</a:t>
            </a:r>
          </a:p>
          <a:p>
            <a:pPr lvl="1"/>
            <a:r>
              <a:rPr lang="en-US" dirty="0" smtClean="0"/>
              <a:t>Exposed to toxins or other hazards while serving – in the United States and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Healthcare – how to apply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Apply online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r>
              <a:rPr lang="en-US" dirty="0" smtClean="0"/>
              <a:t>Apply by phone by calling the VA at 1-877-222-8387, Monday through Friday, 7 am to 7 pm Central Time</a:t>
            </a:r>
          </a:p>
          <a:p>
            <a:r>
              <a:rPr lang="en-US" dirty="0" smtClean="0"/>
              <a:t>Apply by mail</a:t>
            </a:r>
          </a:p>
          <a:p>
            <a:pPr lvl="1"/>
            <a:r>
              <a:rPr lang="en-US" b="0" i="0" dirty="0" smtClean="0"/>
              <a:t>Use VA Form 10-10EZ</a:t>
            </a:r>
            <a:r>
              <a:rPr lang="en-US" b="0" i="0" dirty="0"/>
              <a:t>, </a:t>
            </a:r>
            <a:r>
              <a:rPr lang="en-US" b="0" i="0" dirty="0" smtClean="0"/>
              <a:t>available </a:t>
            </a:r>
            <a:r>
              <a:rPr lang="en-US" b="0" i="0" dirty="0" smtClean="0">
                <a:hlinkClick r:id="rId3"/>
              </a:rPr>
              <a:t>here</a:t>
            </a:r>
            <a:endParaRPr lang="en-US" b="0" i="0" dirty="0" smtClean="0"/>
          </a:p>
          <a:p>
            <a:r>
              <a:rPr lang="en-US" b="0" i="0" dirty="0" smtClean="0"/>
              <a:t>Apply in person at a VA medical center or clinic</a:t>
            </a:r>
          </a:p>
          <a:p>
            <a:pPr lvl="1"/>
            <a:r>
              <a:rPr lang="en-US" b="0" i="0" dirty="0" smtClean="0"/>
              <a:t>Bring a completed VA Form 10-10EZ to a VA facility</a:t>
            </a:r>
          </a:p>
        </p:txBody>
      </p:sp>
    </p:spTree>
    <p:extLst>
      <p:ext uri="{BB962C8B-B14F-4D97-AF65-F5344CB8AC3E}">
        <p14:creationId xmlns:p14="http://schemas.microsoft.com/office/powerpoint/2010/main" val="40652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and vocational training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GI Bill benefits</a:t>
            </a:r>
          </a:p>
          <a:p>
            <a:pPr lvl="1"/>
            <a:r>
              <a:rPr lang="en-US" dirty="0" smtClean="0"/>
              <a:t>Post 9/11 GI Bill Benefits</a:t>
            </a:r>
          </a:p>
          <a:p>
            <a:pPr lvl="1"/>
            <a:r>
              <a:rPr lang="en-US" dirty="0" smtClean="0"/>
              <a:t>Montgomery GI Bill Benefits</a:t>
            </a:r>
          </a:p>
          <a:p>
            <a:r>
              <a:rPr lang="en-US" dirty="0" smtClean="0"/>
              <a:t>Veteran Readiness and Employment</a:t>
            </a:r>
          </a:p>
          <a:p>
            <a:r>
              <a:rPr lang="en-US" dirty="0" smtClean="0"/>
              <a:t>Education and career counseling (Chapter 36)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Education and vocational benefits – how to apply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Apply online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r>
              <a:rPr lang="en-US" dirty="0" smtClean="0"/>
              <a:t>Get help applying by mail by calling 1-888-442-4551, Monday through Friday 7 am to 6 pm Central time to request an application and information on which regional claims processing office to send it to</a:t>
            </a:r>
          </a:p>
          <a:p>
            <a:r>
              <a:rPr lang="en-US" dirty="0" smtClean="0"/>
              <a:t>Apply in person at a VA regional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Burial and memorial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51210" y="1500730"/>
            <a:ext cx="10518775" cy="3843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Pre-need eligibility for burial in VA cemetery</a:t>
            </a:r>
          </a:p>
          <a:p>
            <a:pPr lvl="1"/>
            <a:r>
              <a:rPr lang="en-US" dirty="0" smtClean="0"/>
              <a:t>Veterans and former </a:t>
            </a:r>
            <a:r>
              <a:rPr lang="en-US" dirty="0" err="1" smtClean="0"/>
              <a:t>servicemembers</a:t>
            </a:r>
            <a:r>
              <a:rPr lang="en-US" dirty="0" smtClean="0"/>
              <a:t> can apply before death to find out if they’re eligible for burial in a VA cemetery and choose a cemetery</a:t>
            </a:r>
          </a:p>
          <a:p>
            <a:r>
              <a:rPr lang="en-US" dirty="0" smtClean="0"/>
              <a:t>Veterans burial allowance</a:t>
            </a:r>
          </a:p>
          <a:p>
            <a:pPr lvl="1"/>
            <a:r>
              <a:rPr lang="en-US" dirty="0" smtClean="0"/>
              <a:t>Surviving spouses, children, and parents of veterans and former </a:t>
            </a:r>
            <a:r>
              <a:rPr lang="en-US" dirty="0" err="1" smtClean="0"/>
              <a:t>servicemembers</a:t>
            </a:r>
            <a:r>
              <a:rPr lang="en-US" dirty="0" smtClean="0"/>
              <a:t> may be eligible for reimbursement of costs for burial and funeral costs, internment allowance, transportation for transporting Veterans’ remains to final resting place</a:t>
            </a:r>
          </a:p>
          <a:p>
            <a:r>
              <a:rPr lang="en-US" dirty="0" smtClean="0"/>
              <a:t>Memorial items</a:t>
            </a:r>
          </a:p>
          <a:p>
            <a:pPr lvl="1"/>
            <a:r>
              <a:rPr lang="en-US" dirty="0" smtClean="0"/>
              <a:t>Headstones, markers, burial flags, memorial certificate signed by current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military discharge?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When a military member is discharged from service, they are assigned a status that is attached to that discharge. </a:t>
            </a:r>
          </a:p>
          <a:p>
            <a:r>
              <a:rPr lang="en-US" dirty="0" smtClean="0"/>
              <a:t>The most common type of discharge is an “honorable” discharge, but there are other levels of discharge status.</a:t>
            </a:r>
          </a:p>
          <a:p>
            <a:r>
              <a:rPr lang="en-US" dirty="0" smtClean="0"/>
              <a:t>Where is the discharge status? It can be found on a veteran or former </a:t>
            </a:r>
            <a:r>
              <a:rPr lang="en-US" dirty="0" err="1" smtClean="0"/>
              <a:t>servicemembers</a:t>
            </a:r>
            <a:r>
              <a:rPr lang="en-US" dirty="0" smtClean="0"/>
              <a:t>’ DD-214, the discharge document given at the time of discharge. </a:t>
            </a:r>
          </a:p>
        </p:txBody>
      </p:sp>
    </p:spTree>
    <p:extLst>
      <p:ext uri="{BB962C8B-B14F-4D97-AF65-F5344CB8AC3E}">
        <p14:creationId xmlns:p14="http://schemas.microsoft.com/office/powerpoint/2010/main" val="21868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LEARN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 available through the VA for veterans and former service members with disabilities as well as their family members</a:t>
            </a:r>
          </a:p>
          <a:p>
            <a:r>
              <a:rPr lang="en-US" dirty="0" smtClean="0"/>
              <a:t>How to tell what type of VA benefit your client is receiving</a:t>
            </a:r>
          </a:p>
          <a:p>
            <a:r>
              <a:rPr lang="en-US" dirty="0" smtClean="0"/>
              <a:t>How to determine if there are other VA benefits your client may be eligible for but isn’t receiving</a:t>
            </a:r>
          </a:p>
          <a:p>
            <a:r>
              <a:rPr lang="en-US" dirty="0" smtClean="0"/>
              <a:t>How to apply for and access various VA benefits</a:t>
            </a:r>
          </a:p>
          <a:p>
            <a:r>
              <a:rPr lang="en-US" dirty="0" smtClean="0"/>
              <a:t>How receiving VA benefits interacts with Social Security disability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availability for veterans </a:t>
            </a:r>
            <a:r>
              <a:rPr lang="en-US" dirty="0" smtClean="0"/>
              <a:t>with discharges that aren’t honorable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525588"/>
            <a:ext cx="10518775" cy="3843337"/>
          </a:xfrm>
        </p:spPr>
        <p:txBody>
          <a:bodyPr/>
          <a:lstStyle/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B050"/>
                </a:solidFill>
              </a:rPr>
              <a:t>Honorable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</a:rPr>
              <a:t>General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C000"/>
                </a:solidFill>
              </a:rPr>
              <a:t>Other than Honorable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C000"/>
                </a:solidFill>
              </a:rPr>
              <a:t>Bad </a:t>
            </a:r>
            <a:r>
              <a:rPr lang="en-US" dirty="0" smtClean="0">
                <a:solidFill>
                  <a:srgbClr val="FFC000"/>
                </a:solidFill>
              </a:rPr>
              <a:t>Conduct (SCM)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Bad Conduct (GCM)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Dishonorable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9010" y="4361684"/>
            <a:ext cx="605487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Ineligible for most benefits, though eligible for healthcare for treatment of conditions determined to be service-connected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509" y="2196165"/>
            <a:ext cx="5467219" cy="646331"/>
          </a:xfrm>
          <a:prstGeom prst="rect">
            <a:avLst/>
          </a:prstGeom>
          <a:noFill/>
          <a:ln>
            <a:solidFill>
              <a:srgbClr val="0E1D6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Eligible for VA benefits, though only veterans with an honorable discharge at eligible for GI Bill benefits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456" y="3178186"/>
            <a:ext cx="6729592" cy="923330"/>
          </a:xfrm>
          <a:prstGeom prst="rect">
            <a:avLst/>
          </a:prstGeom>
          <a:noFill/>
          <a:ln>
            <a:solidFill>
              <a:srgbClr val="001E6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Wobbler.  Presumed ineligible for VA benefits unless the veteran can show why the VA should not consider his/her service not dishonorable.  Not eligible for other benefits like the GI Bill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128511" y="2166577"/>
            <a:ext cx="182880" cy="6992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6F0AD-730D-41E8-92CC-2BD90D82BA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627383" y="3163449"/>
            <a:ext cx="182880" cy="6992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214283" y="4136618"/>
            <a:ext cx="182880" cy="6992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7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family members of veterans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Financial </a:t>
            </a:r>
            <a:r>
              <a:rPr lang="en-US" dirty="0"/>
              <a:t>assistance, healthcare, training, and respite care for family members who are caregivers of </a:t>
            </a:r>
            <a:r>
              <a:rPr lang="en-US" dirty="0" smtClean="0"/>
              <a:t>Veterans or former </a:t>
            </a:r>
            <a:r>
              <a:rPr lang="en-US" dirty="0" err="1" smtClean="0"/>
              <a:t>servicemembers</a:t>
            </a:r>
            <a:endParaRPr lang="en-US" dirty="0" smtClean="0"/>
          </a:p>
          <a:p>
            <a:pPr lvl="1"/>
            <a:r>
              <a:rPr lang="en-US" dirty="0"/>
              <a:t>VA Program Comprehensive Assistance for Family Caregivers (PCAFC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Monthly stipend, healthcare benefits, training, and respite care for family members who perform caretaking services for veterans who have VA disability ratings of 70 percent (or a combined rating of 70 percent) or more</a:t>
            </a:r>
            <a:endParaRPr lang="en-US" dirty="0"/>
          </a:p>
          <a:p>
            <a:pPr lvl="1"/>
            <a:r>
              <a:rPr lang="en-US" dirty="0"/>
              <a:t>VA Program of General Caregiver Support Services (PGCSS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Peer support, skills training, coaching, phone support, online programs, and referrals for caregivers of veterans who are enrolled in VA healthcare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Benefits for family members of veterans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Healthcare for family members of veterans or former </a:t>
            </a:r>
            <a:r>
              <a:rPr lang="en-US" dirty="0" err="1" smtClean="0"/>
              <a:t>servicemembers</a:t>
            </a:r>
            <a:endParaRPr lang="en-US" dirty="0" smtClean="0"/>
          </a:p>
          <a:p>
            <a:pPr lvl="1"/>
            <a:r>
              <a:rPr lang="en-US" dirty="0" smtClean="0"/>
              <a:t>TRICARE - </a:t>
            </a:r>
            <a:r>
              <a:rPr lang="en-US" dirty="0"/>
              <a:t>healthcare plans for “retired” service members and their families administered by the Department of </a:t>
            </a:r>
            <a:r>
              <a:rPr lang="en-US" dirty="0" smtClean="0"/>
              <a:t>Defense</a:t>
            </a:r>
          </a:p>
          <a:p>
            <a:pPr lvl="1"/>
            <a:r>
              <a:rPr lang="en-US" dirty="0"/>
              <a:t>CHAMPVA – healthcare plans for family members of veterans who died from or live with “permanently and totally” disabling service-connected disabilities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Benefits for family members of veterans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9780" y="2024836"/>
            <a:ext cx="10518775" cy="3843337"/>
          </a:xfrm>
        </p:spPr>
        <p:txBody>
          <a:bodyPr>
            <a:normAutofit/>
          </a:bodyPr>
          <a:lstStyle/>
          <a:p>
            <a:pPr lvl="1"/>
            <a:r>
              <a:rPr lang="en-US" sz="2800" i="0" dirty="0" smtClean="0"/>
              <a:t>Education </a:t>
            </a:r>
          </a:p>
          <a:p>
            <a:pPr lvl="2"/>
            <a:r>
              <a:rPr lang="en-US" i="0" dirty="0" smtClean="0"/>
              <a:t>Survivors</a:t>
            </a:r>
            <a:r>
              <a:rPr lang="en-US" i="0" dirty="0"/>
              <a:t>’ and Dependents’ Education Assistance (DEA), sometimes referred to as Chapter 35</a:t>
            </a:r>
          </a:p>
          <a:p>
            <a:pPr lvl="2"/>
            <a:r>
              <a:rPr lang="en-US" sz="2400" i="0" dirty="0"/>
              <a:t>Fry Scholarship</a:t>
            </a:r>
          </a:p>
          <a:p>
            <a:pPr lvl="2"/>
            <a:r>
              <a:rPr lang="en-US" sz="2400" i="0" dirty="0"/>
              <a:t>Transfer of GI Bill </a:t>
            </a:r>
            <a:r>
              <a:rPr lang="en-US" sz="2400" i="0" dirty="0" smtClean="0"/>
              <a:t>benefits</a:t>
            </a:r>
          </a:p>
          <a:p>
            <a:pPr lvl="3"/>
            <a:r>
              <a:rPr lang="en-US" sz="2000" dirty="0" smtClean="0"/>
              <a:t>Post 9/11 </a:t>
            </a:r>
            <a:r>
              <a:rPr lang="en-US" sz="2000" dirty="0" err="1" smtClean="0"/>
              <a:t>gi</a:t>
            </a:r>
            <a:r>
              <a:rPr lang="en-US" sz="2000" dirty="0" smtClean="0"/>
              <a:t> bill</a:t>
            </a:r>
          </a:p>
          <a:p>
            <a:pPr lvl="3"/>
            <a:r>
              <a:rPr lang="en-US" sz="2000" i="0" dirty="0" smtClean="0"/>
              <a:t>Montgomery </a:t>
            </a:r>
            <a:r>
              <a:rPr lang="en-US" sz="2000" i="0" dirty="0" err="1" smtClean="0"/>
              <a:t>gi</a:t>
            </a:r>
            <a:r>
              <a:rPr lang="en-US" sz="2000" i="0" dirty="0" smtClean="0"/>
              <a:t> bill (pre-9/11 benefit)</a:t>
            </a:r>
            <a:endParaRPr lang="en-US" sz="2400" dirty="0"/>
          </a:p>
          <a:p>
            <a:pPr lvl="1"/>
            <a:r>
              <a:rPr lang="en-US" sz="2800" i="0" dirty="0" smtClean="0"/>
              <a:t>Personalized Career Planning and Guidance (Chapter 36)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9952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Pension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What is it?</a:t>
            </a:r>
          </a:p>
          <a:p>
            <a:pPr marL="0" indent="0">
              <a:buNone/>
            </a:pPr>
            <a:r>
              <a:rPr lang="en-US" dirty="0" smtClean="0"/>
              <a:t>The VA’s Pension program is a monthly financial benefit for wartime veterans who are low-income, have little assets, and are totally disabled and/or over age 65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program is straightforward to qualify for and easy to apply for, and applications can be completed online.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Pension Eligibility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0913" y="1430768"/>
            <a:ext cx="11187953" cy="4356846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 Minimum active-duty service requirement, including at least 1 day during a </a:t>
            </a:r>
            <a:r>
              <a:rPr lang="en-US" u="sng" dirty="0"/>
              <a:t>wartime period</a:t>
            </a:r>
          </a:p>
          <a:p>
            <a:pPr lvl="1"/>
            <a:r>
              <a:rPr lang="en-US" sz="2000" dirty="0" smtClean="0"/>
              <a:t>Active duty prior to September 8, 1980: </a:t>
            </a:r>
            <a:r>
              <a:rPr lang="en-US" sz="2000" b="0" dirty="0" smtClean="0"/>
              <a:t>service of at least 90 days on active duty with at least 1 day during wartime period</a:t>
            </a:r>
          </a:p>
          <a:p>
            <a:pPr lvl="1"/>
            <a:r>
              <a:rPr lang="en-US" sz="2000" dirty="0" smtClean="0"/>
              <a:t>Active duty as an enlisted service member after September 7, 1980: </a:t>
            </a:r>
            <a:r>
              <a:rPr lang="en-US" sz="2000" b="0" dirty="0" smtClean="0"/>
              <a:t>24 months or full period for which called to active duty with at least 1 day during wartime period</a:t>
            </a:r>
          </a:p>
          <a:p>
            <a:pPr>
              <a:buFont typeface="+mj-lt"/>
              <a:buAutoNum type="arabicPeriod"/>
            </a:pPr>
            <a:r>
              <a:rPr lang="en-US" u="sng" dirty="0" smtClean="0"/>
              <a:t>Disabled</a:t>
            </a:r>
            <a:endParaRPr lang="en-US" u="sng" dirty="0"/>
          </a:p>
          <a:p>
            <a:pPr lvl="1"/>
            <a:r>
              <a:rPr lang="en-US" sz="2000" dirty="0"/>
              <a:t>Age 65 or older </a:t>
            </a:r>
          </a:p>
          <a:p>
            <a:pPr lvl="1"/>
            <a:r>
              <a:rPr lang="en-US" sz="2000" dirty="0"/>
              <a:t>Totally and permanently disabled</a:t>
            </a:r>
          </a:p>
          <a:p>
            <a:pPr lvl="1"/>
            <a:r>
              <a:rPr lang="en-US" sz="2000" dirty="0"/>
              <a:t>A patient in a nursing home receiving skilled nursing care</a:t>
            </a:r>
          </a:p>
          <a:p>
            <a:pPr lvl="1"/>
            <a:r>
              <a:rPr lang="en-US" sz="2000" dirty="0"/>
              <a:t>Receiving SSI or </a:t>
            </a:r>
            <a:r>
              <a:rPr lang="en-US" sz="2000" dirty="0" smtClean="0"/>
              <a:t>SSDI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u="sng" dirty="0" smtClean="0"/>
              <a:t>Low-income</a:t>
            </a:r>
          </a:p>
          <a:p>
            <a:pPr lvl="1"/>
            <a:r>
              <a:rPr lang="en-US" sz="2000" dirty="0" smtClean="0"/>
              <a:t>Maximum VA Pension rate for a household of a single veteran is $1379, and is reduced by any other income or benefits (except SSI, which is replaced by VA Pension)</a:t>
            </a:r>
          </a:p>
          <a:p>
            <a:pPr lvl="1"/>
            <a:r>
              <a:rPr lang="en-US" sz="2000" dirty="0" smtClean="0"/>
              <a:t>Higher maximum Pension rates for veterans who have dependents, are housebound, or who require Aid &amp; Attendance to perform activities of daily living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“wartime service”?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506431"/>
            <a:ext cx="7348369" cy="4184364"/>
          </a:xfrm>
        </p:spPr>
        <p:txBody>
          <a:bodyPr>
            <a:normAutofit/>
          </a:bodyPr>
          <a:lstStyle/>
          <a:p>
            <a:r>
              <a:rPr lang="en-US" dirty="0"/>
              <a:t>Wartime periods:</a:t>
            </a:r>
          </a:p>
          <a:p>
            <a:pPr lvl="1"/>
            <a:r>
              <a:rPr lang="en-US" dirty="0"/>
              <a:t>World War I (April 6, 1917 – November 11, 1918)</a:t>
            </a:r>
          </a:p>
          <a:p>
            <a:pPr lvl="1"/>
            <a:r>
              <a:rPr lang="en-US" dirty="0"/>
              <a:t>World War II (December 7, 1941 – December 31, 1946)</a:t>
            </a:r>
          </a:p>
          <a:p>
            <a:pPr lvl="1"/>
            <a:r>
              <a:rPr lang="en-US" dirty="0"/>
              <a:t>Korean conflict (June 27, 1950 – January 31, 1955)</a:t>
            </a:r>
          </a:p>
          <a:p>
            <a:pPr lvl="1"/>
            <a:r>
              <a:rPr lang="en-US" dirty="0"/>
              <a:t>Vietnam era (February 28, 1961 – May 7, 1975 for Veterans who served in the Republic of Vietnam; otherwise August 5, 1964 – May 7, 1975)</a:t>
            </a:r>
          </a:p>
          <a:p>
            <a:pPr lvl="1"/>
            <a:r>
              <a:rPr lang="en-US" dirty="0"/>
              <a:t>Gulf War (August 2, 1990 – present)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File:US Marine War Memorial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5" y="2086349"/>
            <a:ext cx="3425258" cy="228261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“Wartime service” for </a:t>
            </a:r>
            <a:r>
              <a:rPr lang="en-US" dirty="0" err="1" smtClean="0"/>
              <a:t>va</a:t>
            </a:r>
            <a:r>
              <a:rPr lang="en-US" dirty="0" smtClean="0"/>
              <a:t> pension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common misconception regarding this term is that a veteran or former service member must have served in combat or have been deployed outside of the United States in order to be eligible for a VA Pension</a:t>
            </a:r>
          </a:p>
          <a:p>
            <a:r>
              <a:rPr lang="en-US" u="sng" dirty="0" smtClean="0"/>
              <a:t>This is not true. </a:t>
            </a:r>
            <a:r>
              <a:rPr lang="en-US" dirty="0" smtClean="0"/>
              <a:t>“Wartime service” concerns only the </a:t>
            </a:r>
            <a:r>
              <a:rPr lang="en-US" u="sng" dirty="0" smtClean="0"/>
              <a:t>time period </a:t>
            </a:r>
            <a:r>
              <a:rPr lang="en-US" dirty="0" smtClean="0"/>
              <a:t>during which a veteran or former </a:t>
            </a:r>
            <a:r>
              <a:rPr lang="en-US" dirty="0" err="1" smtClean="0"/>
              <a:t>servicemember</a:t>
            </a:r>
            <a:r>
              <a:rPr lang="en-US" dirty="0" smtClean="0"/>
              <a:t> served, not whether they served overseas or in combat.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EXAMPLE: STEPHEN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9313" y="1103544"/>
            <a:ext cx="10518775" cy="3843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Stephen is a 59 year old veteran who served active duty in the United States Navy from September 1988 to September 1990. He was never deployed or in combat during his service.</a:t>
            </a:r>
          </a:p>
          <a:p>
            <a:r>
              <a:rPr lang="en-US" dirty="0"/>
              <a:t>Stephen lives by himself and doesn’t need assistance with activities of daily living. </a:t>
            </a:r>
            <a:endParaRPr lang="en-US" dirty="0" smtClean="0"/>
          </a:p>
          <a:p>
            <a:r>
              <a:rPr lang="en-US" dirty="0" smtClean="0"/>
              <a:t>He receives the maximum SSI benefit of $943 per month for a mental health condition and has no other income.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Is Stephen eligible for VA Pension?</a:t>
            </a:r>
          </a:p>
          <a:p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8" y="2709949"/>
            <a:ext cx="1903403" cy="28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EXAMPLE: STEPHEN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9313" y="1103544"/>
            <a:ext cx="10518775" cy="3843337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Active duty service requirement:</a:t>
            </a:r>
          </a:p>
          <a:p>
            <a:pPr lvl="1"/>
            <a:r>
              <a:rPr lang="en-US" sz="2600" b="0" i="0" dirty="0" smtClean="0"/>
              <a:t>Stephen served </a:t>
            </a:r>
            <a:r>
              <a:rPr lang="en-US" sz="2600" b="0" i="0" u="sng" dirty="0" smtClean="0"/>
              <a:t>24 months</a:t>
            </a:r>
            <a:r>
              <a:rPr lang="en-US" sz="2600" b="0" i="0" dirty="0" smtClean="0"/>
              <a:t> (Sept. 1988 – 1990)</a:t>
            </a:r>
          </a:p>
          <a:p>
            <a:pPr lvl="1"/>
            <a:r>
              <a:rPr lang="en-US" sz="2600" b="0" i="0" dirty="0" smtClean="0"/>
              <a:t>Stephen served </a:t>
            </a:r>
            <a:r>
              <a:rPr lang="en-US" sz="2600" b="0" i="0" u="sng" dirty="0" smtClean="0"/>
              <a:t>at least 1 day during a wartime period</a:t>
            </a:r>
            <a:r>
              <a:rPr lang="en-US" sz="2600" b="0" i="0" dirty="0" smtClean="0"/>
              <a:t>: the Gulf War wartime period commenced on August 2, 1990</a:t>
            </a:r>
            <a:endParaRPr lang="en-US" b="0" i="0" dirty="0" smtClean="0"/>
          </a:p>
          <a:p>
            <a:r>
              <a:rPr lang="en-US" sz="3800" dirty="0" smtClean="0"/>
              <a:t>Disability</a:t>
            </a:r>
          </a:p>
          <a:p>
            <a:pPr lvl="1"/>
            <a:r>
              <a:rPr lang="en-US" sz="2600" b="0" i="0" dirty="0" smtClean="0"/>
              <a:t>Stephen is considered to be disabled by the Social Security Administration and receives SSI, so he categorically qualifies as disabled for purposes of VA Pension</a:t>
            </a:r>
          </a:p>
          <a:p>
            <a:r>
              <a:rPr lang="en-US" sz="3800" dirty="0" smtClean="0"/>
              <a:t>Income (some math here…but it’s relatively simple)</a:t>
            </a:r>
          </a:p>
          <a:p>
            <a:pPr lvl="1"/>
            <a:r>
              <a:rPr lang="en-US" sz="2600" b="0" i="0" dirty="0" smtClean="0"/>
              <a:t>Stephen’s only income is $943 per month with no other significant assets</a:t>
            </a:r>
          </a:p>
          <a:p>
            <a:pPr lvl="1"/>
            <a:r>
              <a:rPr lang="en-US" sz="2600" b="0" i="0" dirty="0" smtClean="0"/>
              <a:t>The VA’s maximum pension rate for a single veteran is $16,551</a:t>
            </a:r>
          </a:p>
          <a:p>
            <a:pPr lvl="1"/>
            <a:r>
              <a:rPr lang="en-US" sz="2600" b="0" i="0" dirty="0" smtClean="0"/>
              <a:t>$943 x 12 =  $11,316 is Stephen’s total annual income from SSI benefits</a:t>
            </a:r>
          </a:p>
          <a:p>
            <a:pPr lvl="1"/>
            <a:r>
              <a:rPr lang="en-US" sz="2600" b="0" i="0" dirty="0" smtClean="0"/>
              <a:t>$16,551 (VA MAPR) - $11,316 (Stephen’s annual income) = $5,235</a:t>
            </a:r>
          </a:p>
          <a:p>
            <a:pPr lvl="1"/>
            <a:r>
              <a:rPr lang="en-US" sz="2600" b="0" i="0" dirty="0" smtClean="0"/>
              <a:t>$5,235 / 12 months = $436.25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400" i="0" dirty="0" smtClean="0"/>
              <a:t>Stephen is eligible for </a:t>
            </a:r>
            <a:r>
              <a:rPr lang="en-US" sz="3400" i="0" u="sng" dirty="0" smtClean="0"/>
              <a:t>$436.25 </a:t>
            </a:r>
            <a:r>
              <a:rPr lang="en-US" sz="3400" i="0" dirty="0" smtClean="0"/>
              <a:t>per month in VA Pension benefits!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685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E61"/>
      </a:dk1>
      <a:lt1>
        <a:sysClr val="window" lastClr="FFFFFF"/>
      </a:lt1>
      <a:dk2>
        <a:srgbClr val="44546A"/>
      </a:dk2>
      <a:lt2>
        <a:srgbClr val="E7E6E6"/>
      </a:lt2>
      <a:accent1>
        <a:srgbClr val="001E61"/>
      </a:accent1>
      <a:accent2>
        <a:srgbClr val="93DACF"/>
      </a:accent2>
      <a:accent3>
        <a:srgbClr val="001E61"/>
      </a:accent3>
      <a:accent4>
        <a:srgbClr val="93DACF"/>
      </a:accent4>
      <a:accent5>
        <a:srgbClr val="001E61"/>
      </a:accent5>
      <a:accent6>
        <a:srgbClr val="93DACF"/>
      </a:accent6>
      <a:hlink>
        <a:srgbClr val="001E61"/>
      </a:hlink>
      <a:folHlink>
        <a:srgbClr val="93DACF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EE905F2A-3AC7-467E-BFA2-97B8FC41FDFA}" vid="{F58359CC-66F7-41AC-BB15-88A443DEABB6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1E61"/>
      </a:dk1>
      <a:lt1>
        <a:sysClr val="window" lastClr="FFFFFF"/>
      </a:lt1>
      <a:dk2>
        <a:srgbClr val="44546A"/>
      </a:dk2>
      <a:lt2>
        <a:srgbClr val="E7E6E6"/>
      </a:lt2>
      <a:accent1>
        <a:srgbClr val="001E61"/>
      </a:accent1>
      <a:accent2>
        <a:srgbClr val="93DACF"/>
      </a:accent2>
      <a:accent3>
        <a:srgbClr val="001E61"/>
      </a:accent3>
      <a:accent4>
        <a:srgbClr val="93DACF"/>
      </a:accent4>
      <a:accent5>
        <a:srgbClr val="001E61"/>
      </a:accent5>
      <a:accent6>
        <a:srgbClr val="93DACF"/>
      </a:accent6>
      <a:hlink>
        <a:srgbClr val="001E61"/>
      </a:hlink>
      <a:folHlink>
        <a:srgbClr val="93DACF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EE905F2A-3AC7-467E-BFA2-97B8FC41FDFA}" vid="{F58359CC-66F7-41AC-BB15-88A443DEABB6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1E61"/>
      </a:dk1>
      <a:lt1>
        <a:sysClr val="window" lastClr="FFFFFF"/>
      </a:lt1>
      <a:dk2>
        <a:srgbClr val="44546A"/>
      </a:dk2>
      <a:lt2>
        <a:srgbClr val="E7E6E6"/>
      </a:lt2>
      <a:accent1>
        <a:srgbClr val="001E61"/>
      </a:accent1>
      <a:accent2>
        <a:srgbClr val="93DACF"/>
      </a:accent2>
      <a:accent3>
        <a:srgbClr val="001E61"/>
      </a:accent3>
      <a:accent4>
        <a:srgbClr val="93DACF"/>
      </a:accent4>
      <a:accent5>
        <a:srgbClr val="001E61"/>
      </a:accent5>
      <a:accent6>
        <a:srgbClr val="93DACF"/>
      </a:accent6>
      <a:hlink>
        <a:srgbClr val="001E61"/>
      </a:hlink>
      <a:folHlink>
        <a:srgbClr val="93DACF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or Road Home Dec 5 2019.pptx" id="{705BEC53-2765-46C3-B3EC-F84893C21C96}" vid="{1A14B023-5CF7-479F-8772-EEC60AF540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2fe50a-8461-476e-8011-41194c3d2ce6">NK2KVDMTXA6M-989693286-70092</_dlc_DocId>
    <_dlc_DocIdUrl xmlns="122fe50a-8461-476e-8011-41194c3d2ce6">
      <Url>https://lafpoint.lafchicago.org/externalRelations/_layouts/15/DocIdRedir.aspx?ID=NK2KVDMTXA6M-989693286-70092</Url>
      <Description>NK2KVDMTXA6M-989693286-70092</Description>
    </_dlc_DocIdUrl>
    <Links xmlns="7a847ab8-5b33-4ef9-8841-01e661e4125f">
      <Url xsi:nil="true"/>
      <Description xsi:nil="true"/>
    </Link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FA2E76447D54E818FB5F1D21EDFED" ma:contentTypeVersion="1" ma:contentTypeDescription="Create a new document." ma:contentTypeScope="" ma:versionID="baa3cab4971a6e8e5605ed1b5314ecb4">
  <xsd:schema xmlns:xsd="http://www.w3.org/2001/XMLSchema" xmlns:xs="http://www.w3.org/2001/XMLSchema" xmlns:p="http://schemas.microsoft.com/office/2006/metadata/properties" xmlns:ns2="122fe50a-8461-476e-8011-41194c3d2ce6" xmlns:ns3="7a847ab8-5b33-4ef9-8841-01e661e4125f" targetNamespace="http://schemas.microsoft.com/office/2006/metadata/properties" ma:root="true" ma:fieldsID="0fcc4a49f516e7fbab61cd8b680f02ea" ns2:_="" ns3:_="">
    <xsd:import namespace="122fe50a-8461-476e-8011-41194c3d2ce6"/>
    <xsd:import namespace="7a847ab8-5b33-4ef9-8841-01e661e412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fe50a-8461-476e-8011-41194c3d2c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47ab8-5b33-4ef9-8841-01e661e4125f" elementFormDefault="qualified">
    <xsd:import namespace="http://schemas.microsoft.com/office/2006/documentManagement/types"/>
    <xsd:import namespace="http://schemas.microsoft.com/office/infopath/2007/PartnerControls"/>
    <xsd:element name="Links" ma:index="11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A3DED5-9243-49F8-B15E-5799AE0E9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76296-EB46-4797-AD15-AE9902435FD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933D111-1A79-4189-8E2F-A8276D7C4CE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122fe50a-8461-476e-8011-41194c3d2ce6"/>
    <ds:schemaRef ds:uri="http://schemas.microsoft.com/office/infopath/2007/PartnerControls"/>
    <ds:schemaRef ds:uri="http://schemas.openxmlformats.org/package/2006/metadata/core-properties"/>
    <ds:schemaRef ds:uri="7a847ab8-5b33-4ef9-8841-01e661e4125f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330B6F2-9757-4211-8677-1C7D0370B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fe50a-8461-476e-8011-41194c3d2ce6"/>
    <ds:schemaRef ds:uri="7a847ab8-5b33-4ef9-8841-01e661e412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494</TotalTime>
  <Words>2643</Words>
  <Application>Microsoft Office PowerPoint</Application>
  <PresentationFormat>Widescreen</PresentationFormat>
  <Paragraphs>241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Source Sans Pro</vt:lpstr>
      <vt:lpstr>Wingdings</vt:lpstr>
      <vt:lpstr>Arial</vt:lpstr>
      <vt:lpstr>Office Theme</vt:lpstr>
      <vt:lpstr>1_Office Theme</vt:lpstr>
      <vt:lpstr>2_Office Theme</vt:lpstr>
      <vt:lpstr> </vt:lpstr>
      <vt:lpstr>PowerPoint Presentation</vt:lpstr>
      <vt:lpstr>WHAT WE’LL LEARN</vt:lpstr>
      <vt:lpstr>VA Pension</vt:lpstr>
      <vt:lpstr>VA Pension Eligibility</vt:lpstr>
      <vt:lpstr>What is “wartime service”?</vt:lpstr>
      <vt:lpstr>“Wartime service” for va pension</vt:lpstr>
      <vt:lpstr>EXAMPLE: STEPHEN</vt:lpstr>
      <vt:lpstr>EXAMPLE: STEPHEN</vt:lpstr>
      <vt:lpstr>VA Pension Rates**</vt:lpstr>
      <vt:lpstr>HOW TO APPLY FOR VA PENSION</vt:lpstr>
      <vt:lpstr>WHAT do you need to apply for va pension?</vt:lpstr>
      <vt:lpstr>VA Service-connected disability COMPENSATION</vt:lpstr>
      <vt:lpstr>VA Service-Connected Disability Benefits Eligibility</vt:lpstr>
      <vt:lpstr>EXAMPLE: Leah</vt:lpstr>
      <vt:lpstr>EXAMPLE: Leah</vt:lpstr>
      <vt:lpstr>HOW TO APPLY FOR VA Service-connected disability benefits</vt:lpstr>
      <vt:lpstr>HOW TO APPLY FOR VA Service-connected disability benefits</vt:lpstr>
      <vt:lpstr>How can i tell what form of va benefit someone is receiving?</vt:lpstr>
      <vt:lpstr>Interactions between social security benefits and va benefits</vt:lpstr>
      <vt:lpstr>Differences between the va’s definition of “disabled” and social security’s definition of “disabled”</vt:lpstr>
      <vt:lpstr>VA healthcare</vt:lpstr>
      <vt:lpstr>VA healthcare – PRIORITY GROUPS</vt:lpstr>
      <vt:lpstr>VA healthcare - ELIGIBILITY</vt:lpstr>
      <vt:lpstr>VA Healthcare – how to apply</vt:lpstr>
      <vt:lpstr>Educational and vocational training benefits</vt:lpstr>
      <vt:lpstr>VA Education and vocational benefits – how to apply</vt:lpstr>
      <vt:lpstr>Burial and memorial benefits</vt:lpstr>
      <vt:lpstr>What is a military discharge?</vt:lpstr>
      <vt:lpstr>Benefit availability for veterans with discharges that aren’t honorable</vt:lpstr>
      <vt:lpstr>Benefits for family members of veterans</vt:lpstr>
      <vt:lpstr>MORE Benefits for family members of veterans</vt:lpstr>
      <vt:lpstr>MORE Benefits for family members of veterans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Laura Chapman</dc:creator>
  <cp:lastModifiedBy>Jonathan Russell</cp:lastModifiedBy>
  <cp:revision>33</cp:revision>
  <dcterms:created xsi:type="dcterms:W3CDTF">2024-04-01T20:19:06Z</dcterms:created>
  <dcterms:modified xsi:type="dcterms:W3CDTF">2025-02-11T21:45:25Z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0x010100341FA2E76447D54E818FB5F1D21EDFED</vt:lpwstr>
  </property>
  <property fmtid="{D5CDD505-2E9C-101B-9397-08002B2CF9AE}" pid="3" name="_dlc_DocIdItemGuid">
    <vt:lpwstr>eb06da24-4ab6-4050-8d98-81bc4e576752</vt:lpwstr>
  </property>
  <property fmtid="{D5CDD505-2E9C-101B-9397-08002B2CF9AE}" pid="4" name="DocType">
    <vt:lpwstr/>
  </property>
  <property fmtid="{D5CDD505-2E9C-101B-9397-08002B2CF9AE}" pid="5" name="Issues">
    <vt:lpwstr/>
  </property>
  <property fmtid="{D5CDD505-2E9C-101B-9397-08002B2CF9AE}" pid="6" name="Groups">
    <vt:lpwstr>146;#External Relations/Fundraising|fec538bf-1d5b-4c47-8a19-9e612ad050d9</vt:lpwstr>
  </property>
</Properties>
</file>