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33"/>
  </p:notesMasterIdLst>
  <p:handoutMasterIdLst>
    <p:handoutMasterId r:id="rId34"/>
  </p:handoutMasterIdLst>
  <p:sldIdLst>
    <p:sldId id="256" r:id="rId6"/>
    <p:sldId id="426" r:id="rId7"/>
    <p:sldId id="442" r:id="rId8"/>
    <p:sldId id="464" r:id="rId9"/>
    <p:sldId id="465" r:id="rId10"/>
    <p:sldId id="469" r:id="rId11"/>
    <p:sldId id="420" r:id="rId12"/>
    <p:sldId id="425" r:id="rId13"/>
    <p:sldId id="421" r:id="rId14"/>
    <p:sldId id="481" r:id="rId15"/>
    <p:sldId id="488" r:id="rId16"/>
    <p:sldId id="493" r:id="rId17"/>
    <p:sldId id="444" r:id="rId18"/>
    <p:sldId id="482" r:id="rId19"/>
    <p:sldId id="485" r:id="rId20"/>
    <p:sldId id="484" r:id="rId21"/>
    <p:sldId id="486" r:id="rId22"/>
    <p:sldId id="483" r:id="rId23"/>
    <p:sldId id="487" r:id="rId24"/>
    <p:sldId id="489" r:id="rId25"/>
    <p:sldId id="490" r:id="rId26"/>
    <p:sldId id="491" r:id="rId27"/>
    <p:sldId id="472" r:id="rId28"/>
    <p:sldId id="492" r:id="rId29"/>
    <p:sldId id="423" r:id="rId30"/>
    <p:sldId id="463" r:id="rId31"/>
    <p:sldId id="424" r:id="rId32"/>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Source Sans Pro" panose="020B0503030403020204" pitchFamily="34" charset="0"/>
      <p:regular r:id="rId39"/>
      <p:bold r:id="rId40"/>
      <p:italic r:id="rId41"/>
      <p:boldItalic r:id="rId42"/>
    </p:embeddedFont>
    <p:embeddedFont>
      <p:font typeface="Candara Light" panose="020E0502030303020204" pitchFamily="34" charset="0"/>
      <p:regular r:id="rId43"/>
      <p: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ynne Kizer Mashon" initials="GKM" lastIdx="1" clrIdx="0">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0E5EB"/>
    <a:srgbClr val="E2E5EC"/>
    <a:srgbClr val="07651D"/>
    <a:srgbClr val="B539A6"/>
    <a:srgbClr val="91D9CF"/>
    <a:srgbClr val="001E61"/>
    <a:srgbClr val="0E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2" autoAdjust="0"/>
    <p:restoredTop sz="71867" autoAdjust="0"/>
  </p:normalViewPr>
  <p:slideViewPr>
    <p:cSldViewPr snapToGrid="0">
      <p:cViewPr varScale="1">
        <p:scale>
          <a:sx n="83" d="100"/>
          <a:sy n="83" d="100"/>
        </p:scale>
        <p:origin x="1314"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C5C7E-5CDB-48E4-849C-DB1F71736A2E}" type="doc">
      <dgm:prSet loTypeId="urn:microsoft.com/office/officeart/2005/8/layout/process1" loCatId="process" qsTypeId="urn:microsoft.com/office/officeart/2005/8/quickstyle/simple1" qsCatId="simple" csTypeId="urn:microsoft.com/office/officeart/2005/8/colors/accent1_2" csCatId="accent1" phldr="1"/>
      <dgm:spPr/>
    </dgm:pt>
    <dgm:pt modelId="{E9204D04-20B5-4FED-96F2-4A6180EBA292}">
      <dgm:prSet phldrT="[Text]" custT="1"/>
      <dgm:spPr/>
      <dgm:t>
        <a:bodyPr/>
        <a:lstStyle/>
        <a:p>
          <a:r>
            <a:rPr lang="en-US" sz="1400" dirty="0" smtClean="0"/>
            <a:t>Diagnosed conditions expected to last &gt; 12 months or result in death</a:t>
          </a:r>
          <a:endParaRPr lang="en-US" sz="1400" dirty="0"/>
        </a:p>
      </dgm:t>
    </dgm:pt>
    <dgm:pt modelId="{0227F937-7B47-4775-9669-DACEC83ACA2F}" type="parTrans" cxnId="{3426C99F-69FF-4697-A369-84AA41BA5C46}">
      <dgm:prSet/>
      <dgm:spPr/>
      <dgm:t>
        <a:bodyPr/>
        <a:lstStyle/>
        <a:p>
          <a:endParaRPr lang="en-US"/>
        </a:p>
      </dgm:t>
    </dgm:pt>
    <dgm:pt modelId="{E94B8E91-4182-4851-8068-B95E02ED07CD}" type="sibTrans" cxnId="{3426C99F-69FF-4697-A369-84AA41BA5C46}">
      <dgm:prSet/>
      <dgm:spPr/>
      <dgm:t>
        <a:bodyPr/>
        <a:lstStyle/>
        <a:p>
          <a:endParaRPr lang="en-US"/>
        </a:p>
      </dgm:t>
    </dgm:pt>
    <dgm:pt modelId="{7C4549C2-B6A2-47CE-A921-B15882B2E12A}">
      <dgm:prSet phldrT="[Text]" custT="1"/>
      <dgm:spPr/>
      <dgm:t>
        <a:bodyPr/>
        <a:lstStyle/>
        <a:p>
          <a:r>
            <a:rPr lang="en-US" sz="1400" dirty="0" smtClean="0"/>
            <a:t>Symptoms</a:t>
          </a:r>
          <a:endParaRPr lang="en-US" sz="1400" dirty="0"/>
        </a:p>
      </dgm:t>
    </dgm:pt>
    <dgm:pt modelId="{AE738FCA-5FFD-4525-9D9D-707ECD092005}" type="parTrans" cxnId="{C734AF4D-5E9B-47F9-8508-83E3B7DF3716}">
      <dgm:prSet/>
      <dgm:spPr/>
      <dgm:t>
        <a:bodyPr/>
        <a:lstStyle/>
        <a:p>
          <a:endParaRPr lang="en-US"/>
        </a:p>
      </dgm:t>
    </dgm:pt>
    <dgm:pt modelId="{F1419DAB-22E6-427D-B7AC-DA08CD70800F}" type="sibTrans" cxnId="{C734AF4D-5E9B-47F9-8508-83E3B7DF3716}">
      <dgm:prSet/>
      <dgm:spPr/>
      <dgm:t>
        <a:bodyPr/>
        <a:lstStyle/>
        <a:p>
          <a:endParaRPr lang="en-US"/>
        </a:p>
      </dgm:t>
    </dgm:pt>
    <dgm:pt modelId="{F4C244DB-D317-457C-8903-E7F350F74A3F}">
      <dgm:prSet phldrT="[Text]" custT="1"/>
      <dgm:spPr/>
      <dgm:t>
        <a:bodyPr/>
        <a:lstStyle/>
        <a:p>
          <a:r>
            <a:rPr lang="en-US" sz="1400" dirty="0" smtClean="0"/>
            <a:t>Work limitations that make you unable to get and keep a job making at least the SGA level</a:t>
          </a:r>
          <a:endParaRPr lang="en-US" sz="1400" dirty="0"/>
        </a:p>
      </dgm:t>
    </dgm:pt>
    <dgm:pt modelId="{C1AB0A97-BAEE-4626-A9A0-A4A67638CFCD}" type="parTrans" cxnId="{E19A0415-5EE2-45FE-85EB-5572878CAFD7}">
      <dgm:prSet/>
      <dgm:spPr/>
      <dgm:t>
        <a:bodyPr/>
        <a:lstStyle/>
        <a:p>
          <a:endParaRPr lang="en-US"/>
        </a:p>
      </dgm:t>
    </dgm:pt>
    <dgm:pt modelId="{1AF0CA64-12B8-489C-AEDE-8381A66A7CB6}" type="sibTrans" cxnId="{E19A0415-5EE2-45FE-85EB-5572878CAFD7}">
      <dgm:prSet/>
      <dgm:spPr/>
      <dgm:t>
        <a:bodyPr/>
        <a:lstStyle/>
        <a:p>
          <a:endParaRPr lang="en-US"/>
        </a:p>
      </dgm:t>
    </dgm:pt>
    <dgm:pt modelId="{4D6450F3-9476-4AF5-A0B4-84102A94D7FF}" type="pres">
      <dgm:prSet presAssocID="{2F9C5C7E-5CDB-48E4-849C-DB1F71736A2E}" presName="Name0" presStyleCnt="0">
        <dgm:presLayoutVars>
          <dgm:dir/>
          <dgm:resizeHandles val="exact"/>
        </dgm:presLayoutVars>
      </dgm:prSet>
      <dgm:spPr/>
    </dgm:pt>
    <dgm:pt modelId="{E1E4A515-3782-4026-B376-B01532FB231B}" type="pres">
      <dgm:prSet presAssocID="{E9204D04-20B5-4FED-96F2-4A6180EBA292}" presName="node" presStyleLbl="node1" presStyleIdx="0" presStyleCnt="3" custScaleY="55024">
        <dgm:presLayoutVars>
          <dgm:bulletEnabled val="1"/>
        </dgm:presLayoutVars>
      </dgm:prSet>
      <dgm:spPr/>
      <dgm:t>
        <a:bodyPr/>
        <a:lstStyle/>
        <a:p>
          <a:endParaRPr lang="en-US"/>
        </a:p>
      </dgm:t>
    </dgm:pt>
    <dgm:pt modelId="{5AE62F78-049F-4875-8E03-E22007671426}" type="pres">
      <dgm:prSet presAssocID="{E94B8E91-4182-4851-8068-B95E02ED07CD}" presName="sibTrans" presStyleLbl="sibTrans2D1" presStyleIdx="0" presStyleCnt="2"/>
      <dgm:spPr/>
      <dgm:t>
        <a:bodyPr/>
        <a:lstStyle/>
        <a:p>
          <a:endParaRPr lang="en-US"/>
        </a:p>
      </dgm:t>
    </dgm:pt>
    <dgm:pt modelId="{7A3E0B1F-78BA-4C5B-98E6-248797A8B79B}" type="pres">
      <dgm:prSet presAssocID="{E94B8E91-4182-4851-8068-B95E02ED07CD}" presName="connectorText" presStyleLbl="sibTrans2D1" presStyleIdx="0" presStyleCnt="2"/>
      <dgm:spPr/>
      <dgm:t>
        <a:bodyPr/>
        <a:lstStyle/>
        <a:p>
          <a:endParaRPr lang="en-US"/>
        </a:p>
      </dgm:t>
    </dgm:pt>
    <dgm:pt modelId="{88303F89-0D98-4428-BAC7-22594D8F06D3}" type="pres">
      <dgm:prSet presAssocID="{7C4549C2-B6A2-47CE-A921-B15882B2E12A}" presName="node" presStyleLbl="node1" presStyleIdx="1" presStyleCnt="3" custScaleY="55024">
        <dgm:presLayoutVars>
          <dgm:bulletEnabled val="1"/>
        </dgm:presLayoutVars>
      </dgm:prSet>
      <dgm:spPr/>
      <dgm:t>
        <a:bodyPr/>
        <a:lstStyle/>
        <a:p>
          <a:endParaRPr lang="en-US"/>
        </a:p>
      </dgm:t>
    </dgm:pt>
    <dgm:pt modelId="{3F5661BB-6F2F-492F-A3C1-289750C10C1D}" type="pres">
      <dgm:prSet presAssocID="{F1419DAB-22E6-427D-B7AC-DA08CD70800F}" presName="sibTrans" presStyleLbl="sibTrans2D1" presStyleIdx="1" presStyleCnt="2"/>
      <dgm:spPr/>
      <dgm:t>
        <a:bodyPr/>
        <a:lstStyle/>
        <a:p>
          <a:endParaRPr lang="en-US"/>
        </a:p>
      </dgm:t>
    </dgm:pt>
    <dgm:pt modelId="{9D794C7E-BF02-4795-A72C-3FE6995E8BB2}" type="pres">
      <dgm:prSet presAssocID="{F1419DAB-22E6-427D-B7AC-DA08CD70800F}" presName="connectorText" presStyleLbl="sibTrans2D1" presStyleIdx="1" presStyleCnt="2"/>
      <dgm:spPr/>
      <dgm:t>
        <a:bodyPr/>
        <a:lstStyle/>
        <a:p>
          <a:endParaRPr lang="en-US"/>
        </a:p>
      </dgm:t>
    </dgm:pt>
    <dgm:pt modelId="{497F673D-F1A5-4E4E-A3C0-3671D55C92D9}" type="pres">
      <dgm:prSet presAssocID="{F4C244DB-D317-457C-8903-E7F350F74A3F}" presName="node" presStyleLbl="node1" presStyleIdx="2" presStyleCnt="3" custScaleY="51055">
        <dgm:presLayoutVars>
          <dgm:bulletEnabled val="1"/>
        </dgm:presLayoutVars>
      </dgm:prSet>
      <dgm:spPr/>
      <dgm:t>
        <a:bodyPr/>
        <a:lstStyle/>
        <a:p>
          <a:endParaRPr lang="en-US"/>
        </a:p>
      </dgm:t>
    </dgm:pt>
  </dgm:ptLst>
  <dgm:cxnLst>
    <dgm:cxn modelId="{2DE5949D-71BF-4FC9-93DC-6A4FEFF5ED23}" type="presOf" srcId="{E94B8E91-4182-4851-8068-B95E02ED07CD}" destId="{7A3E0B1F-78BA-4C5B-98E6-248797A8B79B}" srcOrd="1" destOrd="0" presId="urn:microsoft.com/office/officeart/2005/8/layout/process1"/>
    <dgm:cxn modelId="{3426C99F-69FF-4697-A369-84AA41BA5C46}" srcId="{2F9C5C7E-5CDB-48E4-849C-DB1F71736A2E}" destId="{E9204D04-20B5-4FED-96F2-4A6180EBA292}" srcOrd="0" destOrd="0" parTransId="{0227F937-7B47-4775-9669-DACEC83ACA2F}" sibTransId="{E94B8E91-4182-4851-8068-B95E02ED07CD}"/>
    <dgm:cxn modelId="{67613C23-0D30-4F20-9989-EBFEADCB2E29}" type="presOf" srcId="{F4C244DB-D317-457C-8903-E7F350F74A3F}" destId="{497F673D-F1A5-4E4E-A3C0-3671D55C92D9}" srcOrd="0" destOrd="0" presId="urn:microsoft.com/office/officeart/2005/8/layout/process1"/>
    <dgm:cxn modelId="{C734AF4D-5E9B-47F9-8508-83E3B7DF3716}" srcId="{2F9C5C7E-5CDB-48E4-849C-DB1F71736A2E}" destId="{7C4549C2-B6A2-47CE-A921-B15882B2E12A}" srcOrd="1" destOrd="0" parTransId="{AE738FCA-5FFD-4525-9D9D-707ECD092005}" sibTransId="{F1419DAB-22E6-427D-B7AC-DA08CD70800F}"/>
    <dgm:cxn modelId="{0E2917A2-1FF3-4AA9-81C5-CF0679729C96}" type="presOf" srcId="{F1419DAB-22E6-427D-B7AC-DA08CD70800F}" destId="{9D794C7E-BF02-4795-A72C-3FE6995E8BB2}" srcOrd="1" destOrd="0" presId="urn:microsoft.com/office/officeart/2005/8/layout/process1"/>
    <dgm:cxn modelId="{7BC4B4C8-2130-4E96-AE3C-575C98F6D265}" type="presOf" srcId="{7C4549C2-B6A2-47CE-A921-B15882B2E12A}" destId="{88303F89-0D98-4428-BAC7-22594D8F06D3}" srcOrd="0" destOrd="0" presId="urn:microsoft.com/office/officeart/2005/8/layout/process1"/>
    <dgm:cxn modelId="{70839629-1C80-4F53-B74C-1C0049691DDC}" type="presOf" srcId="{E94B8E91-4182-4851-8068-B95E02ED07CD}" destId="{5AE62F78-049F-4875-8E03-E22007671426}" srcOrd="0" destOrd="0" presId="urn:microsoft.com/office/officeart/2005/8/layout/process1"/>
    <dgm:cxn modelId="{B6ABB69A-C2E4-459C-8A63-8B86DB05A555}" type="presOf" srcId="{E9204D04-20B5-4FED-96F2-4A6180EBA292}" destId="{E1E4A515-3782-4026-B376-B01532FB231B}" srcOrd="0" destOrd="0" presId="urn:microsoft.com/office/officeart/2005/8/layout/process1"/>
    <dgm:cxn modelId="{88671BE7-B3F9-4455-A09E-6B2ED77D5D59}" type="presOf" srcId="{F1419DAB-22E6-427D-B7AC-DA08CD70800F}" destId="{3F5661BB-6F2F-492F-A3C1-289750C10C1D}" srcOrd="0" destOrd="0" presId="urn:microsoft.com/office/officeart/2005/8/layout/process1"/>
    <dgm:cxn modelId="{7E92D27F-DDD9-450C-AD4A-1E8374AEBEDE}" type="presOf" srcId="{2F9C5C7E-5CDB-48E4-849C-DB1F71736A2E}" destId="{4D6450F3-9476-4AF5-A0B4-84102A94D7FF}" srcOrd="0" destOrd="0" presId="urn:microsoft.com/office/officeart/2005/8/layout/process1"/>
    <dgm:cxn modelId="{E19A0415-5EE2-45FE-85EB-5572878CAFD7}" srcId="{2F9C5C7E-5CDB-48E4-849C-DB1F71736A2E}" destId="{F4C244DB-D317-457C-8903-E7F350F74A3F}" srcOrd="2" destOrd="0" parTransId="{C1AB0A97-BAEE-4626-A9A0-A4A67638CFCD}" sibTransId="{1AF0CA64-12B8-489C-AEDE-8381A66A7CB6}"/>
    <dgm:cxn modelId="{D0F1D125-9C02-41A7-B103-44F0FB7484DD}" type="presParOf" srcId="{4D6450F3-9476-4AF5-A0B4-84102A94D7FF}" destId="{E1E4A515-3782-4026-B376-B01532FB231B}" srcOrd="0" destOrd="0" presId="urn:microsoft.com/office/officeart/2005/8/layout/process1"/>
    <dgm:cxn modelId="{80606508-F52F-467E-81D7-8A6CD158B5FD}" type="presParOf" srcId="{4D6450F3-9476-4AF5-A0B4-84102A94D7FF}" destId="{5AE62F78-049F-4875-8E03-E22007671426}" srcOrd="1" destOrd="0" presId="urn:microsoft.com/office/officeart/2005/8/layout/process1"/>
    <dgm:cxn modelId="{E5F76216-E70D-4291-A3D9-C3C3A09F9BFC}" type="presParOf" srcId="{5AE62F78-049F-4875-8E03-E22007671426}" destId="{7A3E0B1F-78BA-4C5B-98E6-248797A8B79B}" srcOrd="0" destOrd="0" presId="urn:microsoft.com/office/officeart/2005/8/layout/process1"/>
    <dgm:cxn modelId="{E6932BEF-B681-4A55-BDF8-86EEA167AB6F}" type="presParOf" srcId="{4D6450F3-9476-4AF5-A0B4-84102A94D7FF}" destId="{88303F89-0D98-4428-BAC7-22594D8F06D3}" srcOrd="2" destOrd="0" presId="urn:microsoft.com/office/officeart/2005/8/layout/process1"/>
    <dgm:cxn modelId="{3BC709DA-CDD2-4677-8274-EBE91737197D}" type="presParOf" srcId="{4D6450F3-9476-4AF5-A0B4-84102A94D7FF}" destId="{3F5661BB-6F2F-492F-A3C1-289750C10C1D}" srcOrd="3" destOrd="0" presId="urn:microsoft.com/office/officeart/2005/8/layout/process1"/>
    <dgm:cxn modelId="{CF1E90F5-DE1C-4183-90D8-810ABD972014}" type="presParOf" srcId="{3F5661BB-6F2F-492F-A3C1-289750C10C1D}" destId="{9D794C7E-BF02-4795-A72C-3FE6995E8BB2}" srcOrd="0" destOrd="0" presId="urn:microsoft.com/office/officeart/2005/8/layout/process1"/>
    <dgm:cxn modelId="{A0353D60-D93D-47A6-9B9F-5E7318692E43}" type="presParOf" srcId="{4D6450F3-9476-4AF5-A0B4-84102A94D7FF}" destId="{497F673D-F1A5-4E4E-A3C0-3671D55C92D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BE5C7D-7E39-4288-B69A-07A7BED6CD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777AF-55D9-4773-A434-C8FF7F6CC3CF}">
      <dgm:prSet phldrT="[Text]"/>
      <dgm:spPr/>
      <dgm:t>
        <a:bodyPr/>
        <a:lstStyle/>
        <a:p>
          <a:r>
            <a:rPr lang="en-US" dirty="0" smtClean="0"/>
            <a:t>Help ensure client applies for all benefits they might qualify for</a:t>
          </a:r>
          <a:endParaRPr lang="en-US" dirty="0"/>
        </a:p>
      </dgm:t>
    </dgm:pt>
    <dgm:pt modelId="{E1F6E144-7645-4274-97E7-6C161111CE94}" type="parTrans" cxnId="{A49EDD98-CF74-46B1-AAE4-0C1E595AE833}">
      <dgm:prSet/>
      <dgm:spPr/>
      <dgm:t>
        <a:bodyPr/>
        <a:lstStyle/>
        <a:p>
          <a:endParaRPr lang="en-US"/>
        </a:p>
      </dgm:t>
    </dgm:pt>
    <dgm:pt modelId="{CD071597-CDF4-49AB-A6D1-E54878FF1D8B}" type="sibTrans" cxnId="{A49EDD98-CF74-46B1-AAE4-0C1E595AE833}">
      <dgm:prSet/>
      <dgm:spPr/>
      <dgm:t>
        <a:bodyPr/>
        <a:lstStyle/>
        <a:p>
          <a:endParaRPr lang="en-US"/>
        </a:p>
      </dgm:t>
    </dgm:pt>
    <dgm:pt modelId="{80E93C6E-9D3A-4205-A4A2-AEF4BEF79F72}">
      <dgm:prSet phldrT="[Text]"/>
      <dgm:spPr/>
      <dgm:t>
        <a:bodyPr/>
        <a:lstStyle/>
        <a:p>
          <a:r>
            <a:rPr lang="en-US" dirty="0" smtClean="0"/>
            <a:t>Online applications: SSD, Retirement (links on slide 8)</a:t>
          </a:r>
          <a:endParaRPr lang="en-US" dirty="0"/>
        </a:p>
      </dgm:t>
    </dgm:pt>
    <dgm:pt modelId="{891E0C95-37A6-40BB-878D-8E6DD5085676}" type="parTrans" cxnId="{E79008BD-BE8D-4584-9486-45EF86344376}">
      <dgm:prSet/>
      <dgm:spPr/>
      <dgm:t>
        <a:bodyPr/>
        <a:lstStyle/>
        <a:p>
          <a:endParaRPr lang="en-US"/>
        </a:p>
      </dgm:t>
    </dgm:pt>
    <dgm:pt modelId="{703C00FF-8886-4A4A-BA2A-C14A4129958F}" type="sibTrans" cxnId="{E79008BD-BE8D-4584-9486-45EF86344376}">
      <dgm:prSet/>
      <dgm:spPr/>
      <dgm:t>
        <a:bodyPr/>
        <a:lstStyle/>
        <a:p>
          <a:endParaRPr lang="en-US"/>
        </a:p>
      </dgm:t>
    </dgm:pt>
    <dgm:pt modelId="{98EE820B-6E6F-4BC0-842A-2F64BE5537C7}">
      <dgm:prSet phldrT="[Text]"/>
      <dgm:spPr>
        <a:solidFill>
          <a:srgbClr val="B539A6"/>
        </a:solidFill>
      </dgm:spPr>
      <dgm:t>
        <a:bodyPr/>
        <a:lstStyle/>
        <a:p>
          <a:r>
            <a:rPr lang="en-US" dirty="0" smtClean="0"/>
            <a:t>Help client set “onset date”</a:t>
          </a:r>
          <a:endParaRPr lang="en-US" dirty="0"/>
        </a:p>
      </dgm:t>
    </dgm:pt>
    <dgm:pt modelId="{2462EE96-06FD-43E8-9D5F-65477F233AE1}" type="parTrans" cxnId="{65CEEAC4-A9F8-4216-8F2F-6449428A8D44}">
      <dgm:prSet/>
      <dgm:spPr/>
      <dgm:t>
        <a:bodyPr/>
        <a:lstStyle/>
        <a:p>
          <a:endParaRPr lang="en-US"/>
        </a:p>
      </dgm:t>
    </dgm:pt>
    <dgm:pt modelId="{A20CF1AA-31B2-4023-9555-64CD0D8F4E28}" type="sibTrans" cxnId="{65CEEAC4-A9F8-4216-8F2F-6449428A8D44}">
      <dgm:prSet/>
      <dgm:spPr/>
      <dgm:t>
        <a:bodyPr/>
        <a:lstStyle/>
        <a:p>
          <a:endParaRPr lang="en-US"/>
        </a:p>
      </dgm:t>
    </dgm:pt>
    <dgm:pt modelId="{710EA681-0E67-4ABD-A898-4A2A97335BD9}">
      <dgm:prSet phldrT="[Text]"/>
      <dgm:spPr/>
      <dgm:t>
        <a:bodyPr/>
        <a:lstStyle/>
        <a:p>
          <a:r>
            <a:rPr lang="en-US" dirty="0" smtClean="0"/>
            <a:t>Help them set the onset date. The onset date is important for SSD applications. It can determine if a person qualifies for SSD, how much they qualify for, and when benefits begin. When I doubt, I generally set the onset date 17 months before the application date.</a:t>
          </a:r>
          <a:endParaRPr lang="en-US" dirty="0"/>
        </a:p>
      </dgm:t>
    </dgm:pt>
    <dgm:pt modelId="{14933393-083C-4777-9952-67DBC2E1B16F}" type="parTrans" cxnId="{31D7A5A9-7DEB-4905-BCFE-6261E0608E91}">
      <dgm:prSet/>
      <dgm:spPr/>
      <dgm:t>
        <a:bodyPr/>
        <a:lstStyle/>
        <a:p>
          <a:endParaRPr lang="en-US"/>
        </a:p>
      </dgm:t>
    </dgm:pt>
    <dgm:pt modelId="{840F95DB-7400-4286-B643-941A80607E00}" type="sibTrans" cxnId="{31D7A5A9-7DEB-4905-BCFE-6261E0608E91}">
      <dgm:prSet/>
      <dgm:spPr/>
      <dgm:t>
        <a:bodyPr/>
        <a:lstStyle/>
        <a:p>
          <a:endParaRPr lang="en-US"/>
        </a:p>
      </dgm:t>
    </dgm:pt>
    <dgm:pt modelId="{DB705F10-243E-445D-AFBF-C8AA280D3DF8}">
      <dgm:prSet phldrT="[Text]"/>
      <dgm:spPr/>
      <dgm:t>
        <a:bodyPr/>
        <a:lstStyle/>
        <a:p>
          <a:r>
            <a:rPr lang="en-US" dirty="0" smtClean="0"/>
            <a:t>Phone appointment for interview (all benefits, including SSI and Survivors): (800) 772-1213</a:t>
          </a:r>
          <a:endParaRPr lang="en-US" dirty="0"/>
        </a:p>
      </dgm:t>
    </dgm:pt>
    <dgm:pt modelId="{F0D2E0B2-A2BE-4A37-8D3E-E526CE5D8456}" type="parTrans" cxnId="{8549DD13-9FCE-4768-9E4F-AEAA0128D261}">
      <dgm:prSet/>
      <dgm:spPr/>
      <dgm:t>
        <a:bodyPr/>
        <a:lstStyle/>
        <a:p>
          <a:endParaRPr lang="en-US"/>
        </a:p>
      </dgm:t>
    </dgm:pt>
    <dgm:pt modelId="{22B8F4DB-87A1-400A-A246-9466D42A1751}" type="sibTrans" cxnId="{8549DD13-9FCE-4768-9E4F-AEAA0128D261}">
      <dgm:prSet/>
      <dgm:spPr/>
      <dgm:t>
        <a:bodyPr/>
        <a:lstStyle/>
        <a:p>
          <a:endParaRPr lang="en-US"/>
        </a:p>
      </dgm:t>
    </dgm:pt>
    <dgm:pt modelId="{DACDC94A-C206-41AE-B34E-0E5246DEE1A9}" type="pres">
      <dgm:prSet presAssocID="{B9BE5C7D-7E39-4288-B69A-07A7BED6CD2F}" presName="linear" presStyleCnt="0">
        <dgm:presLayoutVars>
          <dgm:animLvl val="lvl"/>
          <dgm:resizeHandles val="exact"/>
        </dgm:presLayoutVars>
      </dgm:prSet>
      <dgm:spPr/>
      <dgm:t>
        <a:bodyPr/>
        <a:lstStyle/>
        <a:p>
          <a:endParaRPr lang="en-US"/>
        </a:p>
      </dgm:t>
    </dgm:pt>
    <dgm:pt modelId="{7B54CFF5-BCF6-4D70-9BBD-B85D9A4E35A3}" type="pres">
      <dgm:prSet presAssocID="{97B777AF-55D9-4773-A434-C8FF7F6CC3CF}" presName="parentText" presStyleLbl="node1" presStyleIdx="0" presStyleCnt="2">
        <dgm:presLayoutVars>
          <dgm:chMax val="0"/>
          <dgm:bulletEnabled val="1"/>
        </dgm:presLayoutVars>
      </dgm:prSet>
      <dgm:spPr/>
      <dgm:t>
        <a:bodyPr/>
        <a:lstStyle/>
        <a:p>
          <a:endParaRPr lang="en-US"/>
        </a:p>
      </dgm:t>
    </dgm:pt>
    <dgm:pt modelId="{E7CB9EDE-EBC8-4B89-A67B-1FC0AF0FAB71}" type="pres">
      <dgm:prSet presAssocID="{97B777AF-55D9-4773-A434-C8FF7F6CC3CF}" presName="childText" presStyleLbl="revTx" presStyleIdx="0" presStyleCnt="2">
        <dgm:presLayoutVars>
          <dgm:bulletEnabled val="1"/>
        </dgm:presLayoutVars>
      </dgm:prSet>
      <dgm:spPr/>
      <dgm:t>
        <a:bodyPr/>
        <a:lstStyle/>
        <a:p>
          <a:endParaRPr lang="en-US"/>
        </a:p>
      </dgm:t>
    </dgm:pt>
    <dgm:pt modelId="{09E455E5-7CE6-4AC8-BB9B-59578F76E74C}" type="pres">
      <dgm:prSet presAssocID="{98EE820B-6E6F-4BC0-842A-2F64BE5537C7}" presName="parentText" presStyleLbl="node1" presStyleIdx="1" presStyleCnt="2">
        <dgm:presLayoutVars>
          <dgm:chMax val="0"/>
          <dgm:bulletEnabled val="1"/>
        </dgm:presLayoutVars>
      </dgm:prSet>
      <dgm:spPr/>
      <dgm:t>
        <a:bodyPr/>
        <a:lstStyle/>
        <a:p>
          <a:endParaRPr lang="en-US"/>
        </a:p>
      </dgm:t>
    </dgm:pt>
    <dgm:pt modelId="{D9BE1D48-1051-486F-A1B7-5CA807CBBF34}" type="pres">
      <dgm:prSet presAssocID="{98EE820B-6E6F-4BC0-842A-2F64BE5537C7}" presName="childText" presStyleLbl="revTx" presStyleIdx="1" presStyleCnt="2">
        <dgm:presLayoutVars>
          <dgm:bulletEnabled val="1"/>
        </dgm:presLayoutVars>
      </dgm:prSet>
      <dgm:spPr/>
      <dgm:t>
        <a:bodyPr/>
        <a:lstStyle/>
        <a:p>
          <a:endParaRPr lang="en-US"/>
        </a:p>
      </dgm:t>
    </dgm:pt>
  </dgm:ptLst>
  <dgm:cxnLst>
    <dgm:cxn modelId="{8549DD13-9FCE-4768-9E4F-AEAA0128D261}" srcId="{97B777AF-55D9-4773-A434-C8FF7F6CC3CF}" destId="{DB705F10-243E-445D-AFBF-C8AA280D3DF8}" srcOrd="1" destOrd="0" parTransId="{F0D2E0B2-A2BE-4A37-8D3E-E526CE5D8456}" sibTransId="{22B8F4DB-87A1-400A-A246-9466D42A1751}"/>
    <dgm:cxn modelId="{3F258866-96E1-4D47-B261-6C0D43469DB4}" type="presOf" srcId="{80E93C6E-9D3A-4205-A4A2-AEF4BEF79F72}" destId="{E7CB9EDE-EBC8-4B89-A67B-1FC0AF0FAB71}" srcOrd="0" destOrd="0" presId="urn:microsoft.com/office/officeart/2005/8/layout/vList2"/>
    <dgm:cxn modelId="{A49EDD98-CF74-46B1-AAE4-0C1E595AE833}" srcId="{B9BE5C7D-7E39-4288-B69A-07A7BED6CD2F}" destId="{97B777AF-55D9-4773-A434-C8FF7F6CC3CF}" srcOrd="0" destOrd="0" parTransId="{E1F6E144-7645-4274-97E7-6C161111CE94}" sibTransId="{CD071597-CDF4-49AB-A6D1-E54878FF1D8B}"/>
    <dgm:cxn modelId="{080BAF6A-E099-4AF9-BF06-DFD649EC1FD6}" type="presOf" srcId="{98EE820B-6E6F-4BC0-842A-2F64BE5537C7}" destId="{09E455E5-7CE6-4AC8-BB9B-59578F76E74C}" srcOrd="0" destOrd="0" presId="urn:microsoft.com/office/officeart/2005/8/layout/vList2"/>
    <dgm:cxn modelId="{31D7A5A9-7DEB-4905-BCFE-6261E0608E91}" srcId="{98EE820B-6E6F-4BC0-842A-2F64BE5537C7}" destId="{710EA681-0E67-4ABD-A898-4A2A97335BD9}" srcOrd="0" destOrd="0" parTransId="{14933393-083C-4777-9952-67DBC2E1B16F}" sibTransId="{840F95DB-7400-4286-B643-941A80607E00}"/>
    <dgm:cxn modelId="{E79008BD-BE8D-4584-9486-45EF86344376}" srcId="{97B777AF-55D9-4773-A434-C8FF7F6CC3CF}" destId="{80E93C6E-9D3A-4205-A4A2-AEF4BEF79F72}" srcOrd="0" destOrd="0" parTransId="{891E0C95-37A6-40BB-878D-8E6DD5085676}" sibTransId="{703C00FF-8886-4A4A-BA2A-C14A4129958F}"/>
    <dgm:cxn modelId="{6826810B-1301-4233-B131-E75EC1618DB1}" type="presOf" srcId="{97B777AF-55D9-4773-A434-C8FF7F6CC3CF}" destId="{7B54CFF5-BCF6-4D70-9BBD-B85D9A4E35A3}" srcOrd="0" destOrd="0" presId="urn:microsoft.com/office/officeart/2005/8/layout/vList2"/>
    <dgm:cxn modelId="{65CEEAC4-A9F8-4216-8F2F-6449428A8D44}" srcId="{B9BE5C7D-7E39-4288-B69A-07A7BED6CD2F}" destId="{98EE820B-6E6F-4BC0-842A-2F64BE5537C7}" srcOrd="1" destOrd="0" parTransId="{2462EE96-06FD-43E8-9D5F-65477F233AE1}" sibTransId="{A20CF1AA-31B2-4023-9555-64CD0D8F4E28}"/>
    <dgm:cxn modelId="{BB8B67C8-1B45-4707-B7B2-1FE3BEC31780}" type="presOf" srcId="{DB705F10-243E-445D-AFBF-C8AA280D3DF8}" destId="{E7CB9EDE-EBC8-4B89-A67B-1FC0AF0FAB71}" srcOrd="0" destOrd="1" presId="urn:microsoft.com/office/officeart/2005/8/layout/vList2"/>
    <dgm:cxn modelId="{70DB21DD-5487-41CF-95EB-F565CEE2E430}" type="presOf" srcId="{710EA681-0E67-4ABD-A898-4A2A97335BD9}" destId="{D9BE1D48-1051-486F-A1B7-5CA807CBBF34}" srcOrd="0" destOrd="0" presId="urn:microsoft.com/office/officeart/2005/8/layout/vList2"/>
    <dgm:cxn modelId="{ECC58509-ADC6-4A67-B34C-6BE0F9607AEC}" type="presOf" srcId="{B9BE5C7D-7E39-4288-B69A-07A7BED6CD2F}" destId="{DACDC94A-C206-41AE-B34E-0E5246DEE1A9}" srcOrd="0" destOrd="0" presId="urn:microsoft.com/office/officeart/2005/8/layout/vList2"/>
    <dgm:cxn modelId="{73927E3B-A9DB-4BB6-B8F1-0F93CBD01213}" type="presParOf" srcId="{DACDC94A-C206-41AE-B34E-0E5246DEE1A9}" destId="{7B54CFF5-BCF6-4D70-9BBD-B85D9A4E35A3}" srcOrd="0" destOrd="0" presId="urn:microsoft.com/office/officeart/2005/8/layout/vList2"/>
    <dgm:cxn modelId="{42160062-AB0E-4F52-82F0-D00F3829CE36}" type="presParOf" srcId="{DACDC94A-C206-41AE-B34E-0E5246DEE1A9}" destId="{E7CB9EDE-EBC8-4B89-A67B-1FC0AF0FAB71}" srcOrd="1" destOrd="0" presId="urn:microsoft.com/office/officeart/2005/8/layout/vList2"/>
    <dgm:cxn modelId="{982A0EF6-C09D-4060-85D1-2BBB2B05934D}" type="presParOf" srcId="{DACDC94A-C206-41AE-B34E-0E5246DEE1A9}" destId="{09E455E5-7CE6-4AC8-BB9B-59578F76E74C}" srcOrd="2" destOrd="0" presId="urn:microsoft.com/office/officeart/2005/8/layout/vList2"/>
    <dgm:cxn modelId="{F35D4061-31F9-4D75-881D-F20842805415}" type="presParOf" srcId="{DACDC94A-C206-41AE-B34E-0E5246DEE1A9}" destId="{D9BE1D48-1051-486F-A1B7-5CA807CBBF34}"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dgm:spPr>
        <a:solidFill>
          <a:srgbClr val="07651D"/>
        </a:solidFill>
      </dgm:spPr>
      <dgm:t>
        <a:bodyPr/>
        <a:lstStyle/>
        <a:p>
          <a:r>
            <a:rPr lang="en-US" smtClean="0"/>
            <a:t>Remember and remind your client:</a:t>
          </a:r>
          <a:endParaRPr lang="en-US" dirty="0" smtClean="0"/>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1518A4AB-1233-41C2-AB62-3BC35B41A011}">
      <dgm:prSet/>
      <dgm:spPr/>
      <dgm:t>
        <a:bodyPr/>
        <a:lstStyle/>
        <a:p>
          <a:r>
            <a:rPr lang="en-US" dirty="0" smtClean="0"/>
            <a:t>There is no cost for applying</a:t>
          </a:r>
        </a:p>
      </dgm:t>
    </dgm:pt>
    <dgm:pt modelId="{AE068BD8-0412-4A65-B807-03688023038D}" type="parTrans" cxnId="{AB693BE8-030F-44DD-AC12-9CE0559540BC}">
      <dgm:prSet/>
      <dgm:spPr/>
      <dgm:t>
        <a:bodyPr/>
        <a:lstStyle/>
        <a:p>
          <a:endParaRPr lang="en-US"/>
        </a:p>
      </dgm:t>
    </dgm:pt>
    <dgm:pt modelId="{669EFD49-3475-45CB-BC1A-909739BFD5C1}" type="sibTrans" cxnId="{AB693BE8-030F-44DD-AC12-9CE0559540BC}">
      <dgm:prSet/>
      <dgm:spPr/>
      <dgm:t>
        <a:bodyPr/>
        <a:lstStyle/>
        <a:p>
          <a:endParaRPr lang="en-US"/>
        </a:p>
      </dgm:t>
    </dgm:pt>
    <dgm:pt modelId="{E23303CE-01CB-4F79-BE09-A08D9E39599E}">
      <dgm:prSet/>
      <dgm:spPr/>
      <dgm:t>
        <a:bodyPr/>
        <a:lstStyle/>
        <a:p>
          <a:r>
            <a:rPr lang="en-US" dirty="0" smtClean="0"/>
            <a:t>There are no negative consequences for applying for something that you don’t qualify for other than the time and stress of the application process</a:t>
          </a:r>
        </a:p>
      </dgm:t>
    </dgm:pt>
    <dgm:pt modelId="{4130D8A7-BE1E-4D40-8260-1792301DB65D}" type="parTrans" cxnId="{BA08B255-CDA0-4C77-9786-65D2D1DE6984}">
      <dgm:prSet/>
      <dgm:spPr/>
      <dgm:t>
        <a:bodyPr/>
        <a:lstStyle/>
        <a:p>
          <a:endParaRPr lang="en-US"/>
        </a:p>
      </dgm:t>
    </dgm:pt>
    <dgm:pt modelId="{D3174CFD-CD78-4788-B7B6-640A589DFFDE}" type="sibTrans" cxnId="{BA08B255-CDA0-4C77-9786-65D2D1DE6984}">
      <dgm:prSet/>
      <dgm:spPr/>
      <dgm:t>
        <a:bodyPr/>
        <a:lstStyle/>
        <a:p>
          <a:endParaRPr lang="en-US"/>
        </a:p>
      </dgm:t>
    </dgm:pt>
    <dgm:pt modelId="{B95F2562-1D3A-49AD-A7BE-EADE267B1336}">
      <dgm:prSet/>
      <dgm:spPr/>
      <dgm:t>
        <a:bodyPr/>
        <a:lstStyle/>
        <a:p>
          <a:r>
            <a:rPr lang="en-US" dirty="0" smtClean="0"/>
            <a:t>There is no punishment for wrong answers as long as you’re not lying or misleading on purpose. If your client is nervous, you can write “I provided all answers to the best of my knowledge and ability.”</a:t>
          </a:r>
        </a:p>
      </dgm:t>
    </dgm:pt>
    <dgm:pt modelId="{0D43FFBF-5DBF-4D9D-9283-23218FC94607}" type="parTrans" cxnId="{76A774D9-FBBA-4BB4-82ED-DC65EACCF364}">
      <dgm:prSet/>
      <dgm:spPr/>
      <dgm:t>
        <a:bodyPr/>
        <a:lstStyle/>
        <a:p>
          <a:endParaRPr lang="en-US"/>
        </a:p>
      </dgm:t>
    </dgm:pt>
    <dgm:pt modelId="{C004A32D-5FAF-4996-ADD2-576DB50E3ACC}" type="sibTrans" cxnId="{76A774D9-FBBA-4BB4-82ED-DC65EACCF364}">
      <dgm:prSet/>
      <dgm:spPr/>
      <dgm:t>
        <a:bodyPr/>
        <a:lstStyle/>
        <a:p>
          <a:endParaRPr lang="en-US"/>
        </a:p>
      </dgm:t>
    </dgm:pt>
    <dgm:pt modelId="{5D2021E1-8418-45F7-B1AA-1169260183FE}">
      <dgm:prSet/>
      <dgm:spPr>
        <a:solidFill>
          <a:srgbClr val="07651D"/>
        </a:solidFill>
      </dgm:spPr>
      <dgm:t>
        <a:bodyPr/>
        <a:lstStyle/>
        <a:p>
          <a:r>
            <a:rPr lang="en-US" dirty="0" smtClean="0"/>
            <a:t>Help your client keep copies of everything they file so they have records if SSA loses something.</a:t>
          </a:r>
        </a:p>
      </dgm:t>
    </dgm:pt>
    <dgm:pt modelId="{5600B4D6-8107-48FC-BC47-F1D0C8372178}" type="parTrans" cxnId="{E8DE23EA-E3E1-4040-8760-9F52D1839B2B}">
      <dgm:prSet/>
      <dgm:spPr/>
      <dgm:t>
        <a:bodyPr/>
        <a:lstStyle/>
        <a:p>
          <a:endParaRPr lang="en-US"/>
        </a:p>
      </dgm:t>
    </dgm:pt>
    <dgm:pt modelId="{CD470B2A-F1B4-4F23-BEF2-60EF2112A6EB}" type="sibTrans" cxnId="{E8DE23EA-E3E1-4040-8760-9F52D1839B2B}">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t>
        <a:bodyPr/>
        <a:lstStyle/>
        <a:p>
          <a:endParaRPr lang="en-US"/>
        </a:p>
      </dgm:t>
    </dgm:pt>
    <dgm:pt modelId="{12755960-5982-4EBB-99E2-4005250CA10D}" type="pres">
      <dgm:prSet presAssocID="{3F5F2D86-80E7-41EE-A1C4-C1BDA9AB9F2C}" presName="parentText" presStyleLbl="node1" presStyleIdx="0" presStyleCnt="2">
        <dgm:presLayoutVars>
          <dgm:chMax val="0"/>
          <dgm:bulletEnabled val="1"/>
        </dgm:presLayoutVars>
      </dgm:prSet>
      <dgm:spPr/>
      <dgm:t>
        <a:bodyPr/>
        <a:lstStyle/>
        <a:p>
          <a:endParaRPr lang="en-US"/>
        </a:p>
      </dgm:t>
    </dgm:pt>
    <dgm:pt modelId="{AA1ACA5F-55A7-4031-97E2-04EC2442DB30}" type="pres">
      <dgm:prSet presAssocID="{3F5F2D86-80E7-41EE-A1C4-C1BDA9AB9F2C}" presName="childText" presStyleLbl="revTx" presStyleIdx="0" presStyleCnt="1">
        <dgm:presLayoutVars>
          <dgm:bulletEnabled val="1"/>
        </dgm:presLayoutVars>
      </dgm:prSet>
      <dgm:spPr/>
      <dgm:t>
        <a:bodyPr/>
        <a:lstStyle/>
        <a:p>
          <a:endParaRPr lang="en-US"/>
        </a:p>
      </dgm:t>
    </dgm:pt>
    <dgm:pt modelId="{7F841BA6-D891-4D33-83D9-508480FE2D70}" type="pres">
      <dgm:prSet presAssocID="{5D2021E1-8418-45F7-B1AA-1169260183FE}" presName="parentText" presStyleLbl="node1" presStyleIdx="1" presStyleCnt="2">
        <dgm:presLayoutVars>
          <dgm:chMax val="0"/>
          <dgm:bulletEnabled val="1"/>
        </dgm:presLayoutVars>
      </dgm:prSet>
      <dgm:spPr/>
      <dgm:t>
        <a:bodyPr/>
        <a:lstStyle/>
        <a:p>
          <a:endParaRPr lang="en-US"/>
        </a:p>
      </dgm:t>
    </dgm:pt>
  </dgm:ptLst>
  <dgm:cxnLst>
    <dgm:cxn modelId="{9F8B6DF2-D45D-42A9-B44B-4D3867A52E61}" type="presOf" srcId="{1518A4AB-1233-41C2-AB62-3BC35B41A011}" destId="{AA1ACA5F-55A7-4031-97E2-04EC2442DB30}" srcOrd="0" destOrd="0" presId="urn:microsoft.com/office/officeart/2005/8/layout/vList2"/>
    <dgm:cxn modelId="{019FB800-60FF-4D98-B7F9-67EF5DFEF47E}" type="presOf" srcId="{E23303CE-01CB-4F79-BE09-A08D9E39599E}" destId="{AA1ACA5F-55A7-4031-97E2-04EC2442DB30}" srcOrd="0" destOrd="1" presId="urn:microsoft.com/office/officeart/2005/8/layout/vList2"/>
    <dgm:cxn modelId="{6FED299D-B5BD-4871-9307-E5023314C025}" type="presOf" srcId="{5D2021E1-8418-45F7-B1AA-1169260183FE}" destId="{7F841BA6-D891-4D33-83D9-508480FE2D70}" srcOrd="0" destOrd="0" presId="urn:microsoft.com/office/officeart/2005/8/layout/vList2"/>
    <dgm:cxn modelId="{36131B07-0060-4769-9EFD-4D2493F3F413}" type="presOf" srcId="{B95F2562-1D3A-49AD-A7BE-EADE267B1336}" destId="{AA1ACA5F-55A7-4031-97E2-04EC2442DB30}" srcOrd="0" destOrd="2" presId="urn:microsoft.com/office/officeart/2005/8/layout/vList2"/>
    <dgm:cxn modelId="{AB693BE8-030F-44DD-AC12-9CE0559540BC}" srcId="{3F5F2D86-80E7-41EE-A1C4-C1BDA9AB9F2C}" destId="{1518A4AB-1233-41C2-AB62-3BC35B41A011}" srcOrd="0" destOrd="0" parTransId="{AE068BD8-0412-4A65-B807-03688023038D}" sibTransId="{669EFD49-3475-45CB-BC1A-909739BFD5C1}"/>
    <dgm:cxn modelId="{E8DE23EA-E3E1-4040-8760-9F52D1839B2B}" srcId="{F38AEA13-8B19-45B4-9DE1-753BD6FBF60C}" destId="{5D2021E1-8418-45F7-B1AA-1169260183FE}" srcOrd="1" destOrd="0" parTransId="{5600B4D6-8107-48FC-BC47-F1D0C8372178}" sibTransId="{CD470B2A-F1B4-4F23-BEF2-60EF2112A6EB}"/>
    <dgm:cxn modelId="{BA08B255-CDA0-4C77-9786-65D2D1DE6984}" srcId="{3F5F2D86-80E7-41EE-A1C4-C1BDA9AB9F2C}" destId="{E23303CE-01CB-4F79-BE09-A08D9E39599E}" srcOrd="1" destOrd="0" parTransId="{4130D8A7-BE1E-4D40-8260-1792301DB65D}" sibTransId="{D3174CFD-CD78-4788-B7B6-640A589DFFDE}"/>
    <dgm:cxn modelId="{E6A88F8A-8896-43F5-8C17-A6A6E270DA72}" srcId="{F38AEA13-8B19-45B4-9DE1-753BD6FBF60C}" destId="{3F5F2D86-80E7-41EE-A1C4-C1BDA9AB9F2C}" srcOrd="0" destOrd="0" parTransId="{4F12BBFB-AB9C-48A1-B99B-14E87EE5A4FB}" sibTransId="{3BF63608-D2A7-48CA-9289-182D3FA5196C}"/>
    <dgm:cxn modelId="{93E62584-9E17-43AD-9893-5A7C6FBB0E49}" type="presOf" srcId="{F38AEA13-8B19-45B4-9DE1-753BD6FBF60C}" destId="{6AA9CD88-BBE7-41C7-9505-71C27830799E}" srcOrd="0" destOrd="0" presId="urn:microsoft.com/office/officeart/2005/8/layout/vList2"/>
    <dgm:cxn modelId="{76A774D9-FBBA-4BB4-82ED-DC65EACCF364}" srcId="{3F5F2D86-80E7-41EE-A1C4-C1BDA9AB9F2C}" destId="{B95F2562-1D3A-49AD-A7BE-EADE267B1336}" srcOrd="2" destOrd="0" parTransId="{0D43FFBF-5DBF-4D9D-9283-23218FC94607}" sibTransId="{C004A32D-5FAF-4996-ADD2-576DB50E3ACC}"/>
    <dgm:cxn modelId="{351E9FE7-212B-4035-8BDA-3C90195D15D4}" type="presOf" srcId="{3F5F2D86-80E7-41EE-A1C4-C1BDA9AB9F2C}" destId="{12755960-5982-4EBB-99E2-4005250CA10D}" srcOrd="0" destOrd="0" presId="urn:microsoft.com/office/officeart/2005/8/layout/vList2"/>
    <dgm:cxn modelId="{AFCF5D8D-2B62-4C65-8FFD-73463AA456A2}" type="presParOf" srcId="{6AA9CD88-BBE7-41C7-9505-71C27830799E}" destId="{12755960-5982-4EBB-99E2-4005250CA10D}" srcOrd="0" destOrd="0" presId="urn:microsoft.com/office/officeart/2005/8/layout/vList2"/>
    <dgm:cxn modelId="{52716FEB-79E1-4863-8330-9AACDEEAC751}" type="presParOf" srcId="{6AA9CD88-BBE7-41C7-9505-71C27830799E}" destId="{AA1ACA5F-55A7-4031-97E2-04EC2442DB30}" srcOrd="1" destOrd="0" presId="urn:microsoft.com/office/officeart/2005/8/layout/vList2"/>
    <dgm:cxn modelId="{F9BB5356-5ECF-48CD-BE3C-87DF28FEB45C}" type="presParOf" srcId="{6AA9CD88-BBE7-41C7-9505-71C27830799E}" destId="{7F841BA6-D891-4D33-83D9-508480FE2D70}"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dgm:spPr>
        <a:solidFill>
          <a:srgbClr val="07651D"/>
        </a:solidFill>
      </dgm:spPr>
      <dgm:t>
        <a:bodyPr/>
        <a:lstStyle/>
        <a:p>
          <a:r>
            <a:rPr lang="en-US" dirty="0" smtClean="0"/>
            <a:t>Help client understand next steps and what they need to do to successfully complete them.</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1518A4AB-1233-41C2-AB62-3BC35B41A011}">
      <dgm:prSet/>
      <dgm:spPr/>
      <dgm:t>
        <a:bodyPr/>
        <a:lstStyle/>
        <a:p>
          <a:r>
            <a:rPr lang="en-US" dirty="0" smtClean="0"/>
            <a:t>Remind them to open their mail. Encourage them to be patient; the process is long.</a:t>
          </a:r>
        </a:p>
      </dgm:t>
    </dgm:pt>
    <dgm:pt modelId="{AE068BD8-0412-4A65-B807-03688023038D}" type="parTrans" cxnId="{AB693BE8-030F-44DD-AC12-9CE0559540BC}">
      <dgm:prSet/>
      <dgm:spPr/>
      <dgm:t>
        <a:bodyPr/>
        <a:lstStyle/>
        <a:p>
          <a:endParaRPr lang="en-US"/>
        </a:p>
      </dgm:t>
    </dgm:pt>
    <dgm:pt modelId="{669EFD49-3475-45CB-BC1A-909739BFD5C1}" type="sibTrans" cxnId="{AB693BE8-030F-44DD-AC12-9CE0559540BC}">
      <dgm:prSet/>
      <dgm:spPr/>
      <dgm:t>
        <a:bodyPr/>
        <a:lstStyle/>
        <a:p>
          <a:endParaRPr lang="en-US"/>
        </a:p>
      </dgm:t>
    </dgm:pt>
    <dgm:pt modelId="{5D2021E1-8418-45F7-B1AA-1169260183FE}">
      <dgm:prSet/>
      <dgm:spPr>
        <a:solidFill>
          <a:srgbClr val="07651D"/>
        </a:solidFill>
      </dgm:spPr>
      <dgm:t>
        <a:bodyPr/>
        <a:lstStyle/>
        <a:p>
          <a:r>
            <a:rPr lang="en-US" dirty="0" smtClean="0"/>
            <a:t>Help your client keep copies of everything.</a:t>
          </a:r>
        </a:p>
      </dgm:t>
    </dgm:pt>
    <dgm:pt modelId="{5600B4D6-8107-48FC-BC47-F1D0C8372178}" type="parTrans" cxnId="{E8DE23EA-E3E1-4040-8760-9F52D1839B2B}">
      <dgm:prSet/>
      <dgm:spPr/>
      <dgm:t>
        <a:bodyPr/>
        <a:lstStyle/>
        <a:p>
          <a:endParaRPr lang="en-US"/>
        </a:p>
      </dgm:t>
    </dgm:pt>
    <dgm:pt modelId="{CD470B2A-F1B4-4F23-BEF2-60EF2112A6EB}" type="sibTrans" cxnId="{E8DE23EA-E3E1-4040-8760-9F52D1839B2B}">
      <dgm:prSet/>
      <dgm:spPr/>
      <dgm:t>
        <a:bodyPr/>
        <a:lstStyle/>
        <a:p>
          <a:endParaRPr lang="en-US"/>
        </a:p>
      </dgm:t>
    </dgm:pt>
    <dgm:pt modelId="{F0927445-D670-43A8-92EC-DFC4C5460B42}">
      <dgm:prSet/>
      <dgm:spPr>
        <a:solidFill>
          <a:srgbClr val="07651D"/>
        </a:solidFill>
      </dgm:spPr>
      <dgm:t>
        <a:bodyPr/>
        <a:lstStyle/>
        <a:p>
          <a:r>
            <a:rPr lang="en-US" dirty="0" smtClean="0"/>
            <a:t>Help client understand letters they send, esp. forms and appointment letters.</a:t>
          </a:r>
        </a:p>
      </dgm:t>
    </dgm:pt>
    <dgm:pt modelId="{A942C81A-72C6-4C06-B919-758484BF4E40}" type="parTrans" cxnId="{35767298-C7DA-4537-9A58-85AB41B68128}">
      <dgm:prSet/>
      <dgm:spPr/>
      <dgm:t>
        <a:bodyPr/>
        <a:lstStyle/>
        <a:p>
          <a:endParaRPr lang="en-US"/>
        </a:p>
      </dgm:t>
    </dgm:pt>
    <dgm:pt modelId="{1CD8A248-6EBD-4701-9915-5BADE857E2DC}" type="sibTrans" cxnId="{35767298-C7DA-4537-9A58-85AB41B68128}">
      <dgm:prSet/>
      <dgm:spPr/>
      <dgm:t>
        <a:bodyPr/>
        <a:lstStyle/>
        <a:p>
          <a:endParaRPr lang="en-US"/>
        </a:p>
      </dgm:t>
    </dgm:pt>
    <dgm:pt modelId="{F5CE194F-E3F1-49BC-B554-03410C1F1730}">
      <dgm:prSet/>
      <dgm:spPr>
        <a:solidFill>
          <a:srgbClr val="07651D"/>
        </a:solidFill>
      </dgm:spPr>
      <dgm:t>
        <a:bodyPr/>
        <a:lstStyle/>
        <a:p>
          <a:r>
            <a:rPr lang="en-US" dirty="0" smtClean="0"/>
            <a:t>Help client arrange for transportation to Consultative Exams and other appointments.</a:t>
          </a:r>
        </a:p>
      </dgm:t>
    </dgm:pt>
    <dgm:pt modelId="{C44332DC-8533-46AF-A020-4A8A71EA1B73}" type="parTrans" cxnId="{6396DEF2-2843-4779-B3DD-D15DA9B36587}">
      <dgm:prSet/>
      <dgm:spPr/>
      <dgm:t>
        <a:bodyPr/>
        <a:lstStyle/>
        <a:p>
          <a:endParaRPr lang="en-US"/>
        </a:p>
      </dgm:t>
    </dgm:pt>
    <dgm:pt modelId="{D174C87B-FC84-4FBF-8F9E-00BB0C195B9E}" type="sibTrans" cxnId="{6396DEF2-2843-4779-B3DD-D15DA9B36587}">
      <dgm:prSet/>
      <dgm:spPr/>
      <dgm:t>
        <a:bodyPr/>
        <a:lstStyle/>
        <a:p>
          <a:endParaRPr lang="en-US"/>
        </a:p>
      </dgm:t>
    </dgm:pt>
    <dgm:pt modelId="{84226198-3D68-4500-8187-CDA143DCFF86}">
      <dgm:prSet/>
      <dgm:spPr>
        <a:solidFill>
          <a:srgbClr val="07651D"/>
        </a:solidFill>
      </dgm:spPr>
      <dgm:t>
        <a:bodyPr/>
        <a:lstStyle/>
        <a:p>
          <a:r>
            <a:rPr lang="en-US" dirty="0" smtClean="0"/>
            <a:t>Help client obtain and submit a copy of their records from where you work, including your records.</a:t>
          </a:r>
        </a:p>
      </dgm:t>
    </dgm:pt>
    <dgm:pt modelId="{0951F80A-88FF-4812-A67F-6657D93A0B80}" type="parTrans" cxnId="{E1A7906B-785C-4007-9C80-AB12BFFEB5F0}">
      <dgm:prSet/>
      <dgm:spPr/>
      <dgm:t>
        <a:bodyPr/>
        <a:lstStyle/>
        <a:p>
          <a:endParaRPr lang="en-US"/>
        </a:p>
      </dgm:t>
    </dgm:pt>
    <dgm:pt modelId="{31E947F6-94E1-4F65-9446-0ACF9A045762}" type="sibTrans" cxnId="{E1A7906B-785C-4007-9C80-AB12BFFEB5F0}">
      <dgm:prSet/>
      <dgm:spPr/>
      <dgm:t>
        <a:bodyPr/>
        <a:lstStyle/>
        <a:p>
          <a:endParaRPr lang="en-US"/>
        </a:p>
      </dgm:t>
    </dgm:pt>
    <dgm:pt modelId="{19AEE80B-81A5-4353-B6F0-79381FA30CDE}">
      <dgm:prSet/>
      <dgm:spPr>
        <a:solidFill>
          <a:srgbClr val="07651D"/>
        </a:solidFill>
      </dgm:spPr>
      <dgm:t>
        <a:bodyPr/>
        <a:lstStyle/>
        <a:p>
          <a:r>
            <a:rPr lang="en-US" dirty="0" smtClean="0"/>
            <a:t>Remind client about deadlines and appointments.</a:t>
          </a:r>
        </a:p>
      </dgm:t>
    </dgm:pt>
    <dgm:pt modelId="{0F68AD29-2A00-4583-9AA8-D66E3C41B2D5}" type="parTrans" cxnId="{41279A05-4E24-42F7-8CC0-544854BC2BD4}">
      <dgm:prSet/>
      <dgm:spPr/>
      <dgm:t>
        <a:bodyPr/>
        <a:lstStyle/>
        <a:p>
          <a:endParaRPr lang="en-US"/>
        </a:p>
      </dgm:t>
    </dgm:pt>
    <dgm:pt modelId="{CCF32117-4D50-4C67-9134-2F093B8B0BCD}" type="sibTrans" cxnId="{41279A05-4E24-42F7-8CC0-544854BC2BD4}">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t>
        <a:bodyPr/>
        <a:lstStyle/>
        <a:p>
          <a:endParaRPr lang="en-US"/>
        </a:p>
      </dgm:t>
    </dgm:pt>
    <dgm:pt modelId="{12755960-5982-4EBB-99E2-4005250CA10D}" type="pres">
      <dgm:prSet presAssocID="{3F5F2D86-80E7-41EE-A1C4-C1BDA9AB9F2C}" presName="parentText" presStyleLbl="node1" presStyleIdx="0" presStyleCnt="6">
        <dgm:presLayoutVars>
          <dgm:chMax val="0"/>
          <dgm:bulletEnabled val="1"/>
        </dgm:presLayoutVars>
      </dgm:prSet>
      <dgm:spPr/>
      <dgm:t>
        <a:bodyPr/>
        <a:lstStyle/>
        <a:p>
          <a:endParaRPr lang="en-US"/>
        </a:p>
      </dgm:t>
    </dgm:pt>
    <dgm:pt modelId="{AA1ACA5F-55A7-4031-97E2-04EC2442DB30}" type="pres">
      <dgm:prSet presAssocID="{3F5F2D86-80E7-41EE-A1C4-C1BDA9AB9F2C}" presName="childText" presStyleLbl="revTx" presStyleIdx="0" presStyleCnt="1">
        <dgm:presLayoutVars>
          <dgm:bulletEnabled val="1"/>
        </dgm:presLayoutVars>
      </dgm:prSet>
      <dgm:spPr/>
      <dgm:t>
        <a:bodyPr/>
        <a:lstStyle/>
        <a:p>
          <a:endParaRPr lang="en-US"/>
        </a:p>
      </dgm:t>
    </dgm:pt>
    <dgm:pt modelId="{7F841BA6-D891-4D33-83D9-508480FE2D70}" type="pres">
      <dgm:prSet presAssocID="{5D2021E1-8418-45F7-B1AA-1169260183FE}" presName="parentText" presStyleLbl="node1" presStyleIdx="1" presStyleCnt="6" custScaleY="118431">
        <dgm:presLayoutVars>
          <dgm:chMax val="0"/>
          <dgm:bulletEnabled val="1"/>
        </dgm:presLayoutVars>
      </dgm:prSet>
      <dgm:spPr/>
      <dgm:t>
        <a:bodyPr/>
        <a:lstStyle/>
        <a:p>
          <a:endParaRPr lang="en-US"/>
        </a:p>
      </dgm:t>
    </dgm:pt>
    <dgm:pt modelId="{3D0EB5E1-6B40-4E2C-B386-201837F98A7B}" type="pres">
      <dgm:prSet presAssocID="{CD470B2A-F1B4-4F23-BEF2-60EF2112A6EB}" presName="spacer" presStyleCnt="0"/>
      <dgm:spPr/>
    </dgm:pt>
    <dgm:pt modelId="{154007C6-2DD2-40DA-911B-63DA9E1A41E0}" type="pres">
      <dgm:prSet presAssocID="{F0927445-D670-43A8-92EC-DFC4C5460B42}" presName="parentText" presStyleLbl="node1" presStyleIdx="2" presStyleCnt="6">
        <dgm:presLayoutVars>
          <dgm:chMax val="0"/>
          <dgm:bulletEnabled val="1"/>
        </dgm:presLayoutVars>
      </dgm:prSet>
      <dgm:spPr/>
      <dgm:t>
        <a:bodyPr/>
        <a:lstStyle/>
        <a:p>
          <a:endParaRPr lang="en-US"/>
        </a:p>
      </dgm:t>
    </dgm:pt>
    <dgm:pt modelId="{B347FA40-04D4-46A2-8B87-615416E8412A}" type="pres">
      <dgm:prSet presAssocID="{1CD8A248-6EBD-4701-9915-5BADE857E2DC}" presName="spacer" presStyleCnt="0"/>
      <dgm:spPr/>
    </dgm:pt>
    <dgm:pt modelId="{C034056E-4541-4324-899B-AA716388139C}" type="pres">
      <dgm:prSet presAssocID="{19AEE80B-81A5-4353-B6F0-79381FA30CDE}" presName="parentText" presStyleLbl="node1" presStyleIdx="3" presStyleCnt="6">
        <dgm:presLayoutVars>
          <dgm:chMax val="0"/>
          <dgm:bulletEnabled val="1"/>
        </dgm:presLayoutVars>
      </dgm:prSet>
      <dgm:spPr/>
      <dgm:t>
        <a:bodyPr/>
        <a:lstStyle/>
        <a:p>
          <a:endParaRPr lang="en-US"/>
        </a:p>
      </dgm:t>
    </dgm:pt>
    <dgm:pt modelId="{53F6B4A1-CC2D-47D0-844C-A2B7A4D0F82B}" type="pres">
      <dgm:prSet presAssocID="{CCF32117-4D50-4C67-9134-2F093B8B0BCD}" presName="spacer" presStyleCnt="0"/>
      <dgm:spPr/>
    </dgm:pt>
    <dgm:pt modelId="{14AAE97D-92BA-47FF-847B-8D51000F244C}" type="pres">
      <dgm:prSet presAssocID="{F5CE194F-E3F1-49BC-B554-03410C1F1730}" presName="parentText" presStyleLbl="node1" presStyleIdx="4" presStyleCnt="6">
        <dgm:presLayoutVars>
          <dgm:chMax val="0"/>
          <dgm:bulletEnabled val="1"/>
        </dgm:presLayoutVars>
      </dgm:prSet>
      <dgm:spPr/>
      <dgm:t>
        <a:bodyPr/>
        <a:lstStyle/>
        <a:p>
          <a:endParaRPr lang="en-US"/>
        </a:p>
      </dgm:t>
    </dgm:pt>
    <dgm:pt modelId="{8B573FA4-4279-4B74-AA50-95A815E85C54}" type="pres">
      <dgm:prSet presAssocID="{D174C87B-FC84-4FBF-8F9E-00BB0C195B9E}" presName="spacer" presStyleCnt="0"/>
      <dgm:spPr/>
    </dgm:pt>
    <dgm:pt modelId="{49E5BD39-8188-4BC6-BD6C-936093FC920F}" type="pres">
      <dgm:prSet presAssocID="{84226198-3D68-4500-8187-CDA143DCFF86}" presName="parentText" presStyleLbl="node1" presStyleIdx="5" presStyleCnt="6">
        <dgm:presLayoutVars>
          <dgm:chMax val="0"/>
          <dgm:bulletEnabled val="1"/>
        </dgm:presLayoutVars>
      </dgm:prSet>
      <dgm:spPr/>
      <dgm:t>
        <a:bodyPr/>
        <a:lstStyle/>
        <a:p>
          <a:endParaRPr lang="en-US"/>
        </a:p>
      </dgm:t>
    </dgm:pt>
  </dgm:ptLst>
  <dgm:cxnLst>
    <dgm:cxn modelId="{6FED299D-B5BD-4871-9307-E5023314C025}" type="presOf" srcId="{5D2021E1-8418-45F7-B1AA-1169260183FE}" destId="{7F841BA6-D891-4D33-83D9-508480FE2D70}" srcOrd="0" destOrd="0" presId="urn:microsoft.com/office/officeart/2005/8/layout/vList2"/>
    <dgm:cxn modelId="{E8DE23EA-E3E1-4040-8760-9F52D1839B2B}" srcId="{F38AEA13-8B19-45B4-9DE1-753BD6FBF60C}" destId="{5D2021E1-8418-45F7-B1AA-1169260183FE}" srcOrd="1" destOrd="0" parTransId="{5600B4D6-8107-48FC-BC47-F1D0C8372178}" sibTransId="{CD470B2A-F1B4-4F23-BEF2-60EF2112A6EB}"/>
    <dgm:cxn modelId="{35767298-C7DA-4537-9A58-85AB41B68128}" srcId="{F38AEA13-8B19-45B4-9DE1-753BD6FBF60C}" destId="{F0927445-D670-43A8-92EC-DFC4C5460B42}" srcOrd="2" destOrd="0" parTransId="{A942C81A-72C6-4C06-B919-758484BF4E40}" sibTransId="{1CD8A248-6EBD-4701-9915-5BADE857E2DC}"/>
    <dgm:cxn modelId="{50035A32-1045-48CF-8AF3-BE4DB0B41AF8}" type="presOf" srcId="{19AEE80B-81A5-4353-B6F0-79381FA30CDE}" destId="{C034056E-4541-4324-899B-AA716388139C}" srcOrd="0" destOrd="0" presId="urn:microsoft.com/office/officeart/2005/8/layout/vList2"/>
    <dgm:cxn modelId="{E6A88F8A-8896-43F5-8C17-A6A6E270DA72}" srcId="{F38AEA13-8B19-45B4-9DE1-753BD6FBF60C}" destId="{3F5F2D86-80E7-41EE-A1C4-C1BDA9AB9F2C}" srcOrd="0" destOrd="0" parTransId="{4F12BBFB-AB9C-48A1-B99B-14E87EE5A4FB}" sibTransId="{3BF63608-D2A7-48CA-9289-182D3FA5196C}"/>
    <dgm:cxn modelId="{93E62584-9E17-43AD-9893-5A7C6FBB0E49}" type="presOf" srcId="{F38AEA13-8B19-45B4-9DE1-753BD6FBF60C}" destId="{6AA9CD88-BBE7-41C7-9505-71C27830799E}" srcOrd="0" destOrd="0" presId="urn:microsoft.com/office/officeart/2005/8/layout/vList2"/>
    <dgm:cxn modelId="{E1A7906B-785C-4007-9C80-AB12BFFEB5F0}" srcId="{F38AEA13-8B19-45B4-9DE1-753BD6FBF60C}" destId="{84226198-3D68-4500-8187-CDA143DCFF86}" srcOrd="5" destOrd="0" parTransId="{0951F80A-88FF-4812-A67F-6657D93A0B80}" sibTransId="{31E947F6-94E1-4F65-9446-0ACF9A045762}"/>
    <dgm:cxn modelId="{93AA127A-5556-4790-AA5A-0C13FEF544DA}" type="presOf" srcId="{F0927445-D670-43A8-92EC-DFC4C5460B42}" destId="{154007C6-2DD2-40DA-911B-63DA9E1A41E0}" srcOrd="0" destOrd="0" presId="urn:microsoft.com/office/officeart/2005/8/layout/vList2"/>
    <dgm:cxn modelId="{41279A05-4E24-42F7-8CC0-544854BC2BD4}" srcId="{F38AEA13-8B19-45B4-9DE1-753BD6FBF60C}" destId="{19AEE80B-81A5-4353-B6F0-79381FA30CDE}" srcOrd="3" destOrd="0" parTransId="{0F68AD29-2A00-4583-9AA8-D66E3C41B2D5}" sibTransId="{CCF32117-4D50-4C67-9134-2F093B8B0BCD}"/>
    <dgm:cxn modelId="{AB693BE8-030F-44DD-AC12-9CE0559540BC}" srcId="{3F5F2D86-80E7-41EE-A1C4-C1BDA9AB9F2C}" destId="{1518A4AB-1233-41C2-AB62-3BC35B41A011}" srcOrd="0" destOrd="0" parTransId="{AE068BD8-0412-4A65-B807-03688023038D}" sibTransId="{669EFD49-3475-45CB-BC1A-909739BFD5C1}"/>
    <dgm:cxn modelId="{6396DEF2-2843-4779-B3DD-D15DA9B36587}" srcId="{F38AEA13-8B19-45B4-9DE1-753BD6FBF60C}" destId="{F5CE194F-E3F1-49BC-B554-03410C1F1730}" srcOrd="4" destOrd="0" parTransId="{C44332DC-8533-46AF-A020-4A8A71EA1B73}" sibTransId="{D174C87B-FC84-4FBF-8F9E-00BB0C195B9E}"/>
    <dgm:cxn modelId="{0B4E0221-9625-45F7-BB53-84EBF90BDF5B}" type="presOf" srcId="{84226198-3D68-4500-8187-CDA143DCFF86}" destId="{49E5BD39-8188-4BC6-BD6C-936093FC920F}" srcOrd="0" destOrd="0" presId="urn:microsoft.com/office/officeart/2005/8/layout/vList2"/>
    <dgm:cxn modelId="{9F8B6DF2-D45D-42A9-B44B-4D3867A52E61}" type="presOf" srcId="{1518A4AB-1233-41C2-AB62-3BC35B41A011}" destId="{AA1ACA5F-55A7-4031-97E2-04EC2442DB30}" srcOrd="0" destOrd="0" presId="urn:microsoft.com/office/officeart/2005/8/layout/vList2"/>
    <dgm:cxn modelId="{351E9FE7-212B-4035-8BDA-3C90195D15D4}" type="presOf" srcId="{3F5F2D86-80E7-41EE-A1C4-C1BDA9AB9F2C}" destId="{12755960-5982-4EBB-99E2-4005250CA10D}" srcOrd="0" destOrd="0" presId="urn:microsoft.com/office/officeart/2005/8/layout/vList2"/>
    <dgm:cxn modelId="{8F3B3A4B-E4F1-4437-B0F6-5B9B08716C82}" type="presOf" srcId="{F5CE194F-E3F1-49BC-B554-03410C1F1730}" destId="{14AAE97D-92BA-47FF-847B-8D51000F244C}" srcOrd="0" destOrd="0" presId="urn:microsoft.com/office/officeart/2005/8/layout/vList2"/>
    <dgm:cxn modelId="{AFCF5D8D-2B62-4C65-8FFD-73463AA456A2}" type="presParOf" srcId="{6AA9CD88-BBE7-41C7-9505-71C27830799E}" destId="{12755960-5982-4EBB-99E2-4005250CA10D}" srcOrd="0" destOrd="0" presId="urn:microsoft.com/office/officeart/2005/8/layout/vList2"/>
    <dgm:cxn modelId="{52716FEB-79E1-4863-8330-9AACDEEAC751}" type="presParOf" srcId="{6AA9CD88-BBE7-41C7-9505-71C27830799E}" destId="{AA1ACA5F-55A7-4031-97E2-04EC2442DB30}" srcOrd="1" destOrd="0" presId="urn:microsoft.com/office/officeart/2005/8/layout/vList2"/>
    <dgm:cxn modelId="{F9BB5356-5ECF-48CD-BE3C-87DF28FEB45C}" type="presParOf" srcId="{6AA9CD88-BBE7-41C7-9505-71C27830799E}" destId="{7F841BA6-D891-4D33-83D9-508480FE2D70}" srcOrd="2" destOrd="0" presId="urn:microsoft.com/office/officeart/2005/8/layout/vList2"/>
    <dgm:cxn modelId="{B14E266C-75C2-46B4-AA52-D3E84CBD91C0}" type="presParOf" srcId="{6AA9CD88-BBE7-41C7-9505-71C27830799E}" destId="{3D0EB5E1-6B40-4E2C-B386-201837F98A7B}" srcOrd="3" destOrd="0" presId="urn:microsoft.com/office/officeart/2005/8/layout/vList2"/>
    <dgm:cxn modelId="{056861D3-6163-41C6-95E0-61C7D7F8FACC}" type="presParOf" srcId="{6AA9CD88-BBE7-41C7-9505-71C27830799E}" destId="{154007C6-2DD2-40DA-911B-63DA9E1A41E0}" srcOrd="4" destOrd="0" presId="urn:microsoft.com/office/officeart/2005/8/layout/vList2"/>
    <dgm:cxn modelId="{71AF4461-6040-4F14-91FF-C610E255701C}" type="presParOf" srcId="{6AA9CD88-BBE7-41C7-9505-71C27830799E}" destId="{B347FA40-04D4-46A2-8B87-615416E8412A}" srcOrd="5" destOrd="0" presId="urn:microsoft.com/office/officeart/2005/8/layout/vList2"/>
    <dgm:cxn modelId="{189B5718-E179-4AF0-A0CF-A4CA730B2A50}" type="presParOf" srcId="{6AA9CD88-BBE7-41C7-9505-71C27830799E}" destId="{C034056E-4541-4324-899B-AA716388139C}" srcOrd="6" destOrd="0" presId="urn:microsoft.com/office/officeart/2005/8/layout/vList2"/>
    <dgm:cxn modelId="{4E339C9E-3BDD-4040-8B9A-232C337ABF33}" type="presParOf" srcId="{6AA9CD88-BBE7-41C7-9505-71C27830799E}" destId="{53F6B4A1-CC2D-47D0-844C-A2B7A4D0F82B}" srcOrd="7" destOrd="0" presId="urn:microsoft.com/office/officeart/2005/8/layout/vList2"/>
    <dgm:cxn modelId="{6314FC2C-89FD-409E-90D4-2939465DB54A}" type="presParOf" srcId="{6AA9CD88-BBE7-41C7-9505-71C27830799E}" destId="{14AAE97D-92BA-47FF-847B-8D51000F244C}" srcOrd="8" destOrd="0" presId="urn:microsoft.com/office/officeart/2005/8/layout/vList2"/>
    <dgm:cxn modelId="{5E5E77DB-B493-4F84-8298-D8DBF364C8DE}" type="presParOf" srcId="{6AA9CD88-BBE7-41C7-9505-71C27830799E}" destId="{8B573FA4-4279-4B74-AA50-95A815E85C54}" srcOrd="9" destOrd="0" presId="urn:microsoft.com/office/officeart/2005/8/layout/vList2"/>
    <dgm:cxn modelId="{FD4A9CC9-666A-4B52-A137-8BB32D8C4685}" type="presParOf" srcId="{6AA9CD88-BBE7-41C7-9505-71C27830799E}" destId="{49E5BD39-8188-4BC6-BD6C-936093FC920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BE5C7D-7E39-4288-B69A-07A7BED6CD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B777AF-55D9-4773-A434-C8FF7F6CC3CF}">
      <dgm:prSet phldrT="[Text]"/>
      <dgm:spPr/>
      <dgm:t>
        <a:bodyPr/>
        <a:lstStyle/>
        <a:p>
          <a:r>
            <a:rPr lang="en-US" dirty="0" smtClean="0"/>
            <a:t>Help client complete SSA/DDS forms.</a:t>
          </a:r>
          <a:endParaRPr lang="en-US" dirty="0"/>
        </a:p>
      </dgm:t>
    </dgm:pt>
    <dgm:pt modelId="{E1F6E144-7645-4274-97E7-6C161111CE94}" type="parTrans" cxnId="{A49EDD98-CF74-46B1-AAE4-0C1E595AE833}">
      <dgm:prSet/>
      <dgm:spPr/>
      <dgm:t>
        <a:bodyPr/>
        <a:lstStyle/>
        <a:p>
          <a:endParaRPr lang="en-US"/>
        </a:p>
      </dgm:t>
    </dgm:pt>
    <dgm:pt modelId="{CD071597-CDF4-49AB-A6D1-E54878FF1D8B}" type="sibTrans" cxnId="{A49EDD98-CF74-46B1-AAE4-0C1E595AE833}">
      <dgm:prSet/>
      <dgm:spPr/>
      <dgm:t>
        <a:bodyPr/>
        <a:lstStyle/>
        <a:p>
          <a:endParaRPr lang="en-US"/>
        </a:p>
      </dgm:t>
    </dgm:pt>
    <dgm:pt modelId="{82634103-7AAC-4284-82B5-7915EB2603FD}">
      <dgm:prSet phldrT="[Text]"/>
      <dgm:spPr/>
      <dgm:t>
        <a:bodyPr/>
        <a:lstStyle/>
        <a:p>
          <a:r>
            <a:rPr lang="en-US" b="1" dirty="0" smtClean="0"/>
            <a:t>Medical Form</a:t>
          </a:r>
          <a:r>
            <a:rPr lang="en-US" dirty="0" smtClean="0"/>
            <a:t>: Be sure to include ALL doctors, hospitals, and other treatment for at least the last 12 months, or since the alleged onset date, whichever is longer</a:t>
          </a:r>
          <a:endParaRPr lang="en-US" dirty="0"/>
        </a:p>
      </dgm:t>
    </dgm:pt>
    <dgm:pt modelId="{3B2FFDE5-B779-49E4-9BAE-96E154644E48}" type="parTrans" cxnId="{88B12BFD-CFC7-4F50-A1D0-64C272D1C7EF}">
      <dgm:prSet/>
      <dgm:spPr/>
      <dgm:t>
        <a:bodyPr/>
        <a:lstStyle/>
        <a:p>
          <a:endParaRPr lang="en-US"/>
        </a:p>
      </dgm:t>
    </dgm:pt>
    <dgm:pt modelId="{B1AE7BC4-DC03-44B9-8212-91F2272DA755}" type="sibTrans" cxnId="{88B12BFD-CFC7-4F50-A1D0-64C272D1C7EF}">
      <dgm:prSet/>
      <dgm:spPr/>
      <dgm:t>
        <a:bodyPr/>
        <a:lstStyle/>
        <a:p>
          <a:endParaRPr lang="en-US"/>
        </a:p>
      </dgm:t>
    </dgm:pt>
    <dgm:pt modelId="{25F801EC-1336-496C-A562-FF88228186BD}">
      <dgm:prSet phldrT="[Text]"/>
      <dgm:spPr/>
      <dgm:t>
        <a:bodyPr/>
        <a:lstStyle/>
        <a:p>
          <a:r>
            <a:rPr lang="en-US" b="1" dirty="0" smtClean="0"/>
            <a:t>Work History</a:t>
          </a:r>
          <a:r>
            <a:rPr lang="en-US" dirty="0" smtClean="0"/>
            <a:t>: Include all jobs worked. Provide information to the best of your ability.</a:t>
          </a:r>
          <a:endParaRPr lang="en-US" dirty="0"/>
        </a:p>
      </dgm:t>
    </dgm:pt>
    <dgm:pt modelId="{0DE6E724-6365-408F-9D80-75ED1817C0D1}" type="parTrans" cxnId="{3D521E69-23F9-479A-8DA8-DC7D3583097D}">
      <dgm:prSet/>
      <dgm:spPr/>
      <dgm:t>
        <a:bodyPr/>
        <a:lstStyle/>
        <a:p>
          <a:endParaRPr lang="en-US"/>
        </a:p>
      </dgm:t>
    </dgm:pt>
    <dgm:pt modelId="{552E061C-172F-452A-AFC2-57F9A3D0A657}" type="sibTrans" cxnId="{3D521E69-23F9-479A-8DA8-DC7D3583097D}">
      <dgm:prSet/>
      <dgm:spPr/>
      <dgm:t>
        <a:bodyPr/>
        <a:lstStyle/>
        <a:p>
          <a:endParaRPr lang="en-US"/>
        </a:p>
      </dgm:t>
    </dgm:pt>
    <dgm:pt modelId="{C594D3AF-F615-4C34-AD20-980B773793A9}">
      <dgm:prSet phldrT="[Text]"/>
      <dgm:spPr/>
      <dgm:t>
        <a:bodyPr/>
        <a:lstStyle/>
        <a:p>
          <a:r>
            <a:rPr lang="en-US" b="1" dirty="0" smtClean="0"/>
            <a:t>Function Report</a:t>
          </a:r>
          <a:r>
            <a:rPr lang="en-US" dirty="0" smtClean="0"/>
            <a:t>: Be honest about limitations caused by disability. I generally advise clients not to put too much information on these forms.</a:t>
          </a:r>
          <a:endParaRPr lang="en-US" dirty="0"/>
        </a:p>
      </dgm:t>
    </dgm:pt>
    <dgm:pt modelId="{0BC429C2-E1AC-4838-9686-C3447A560464}" type="parTrans" cxnId="{708B6553-94D2-40A2-866A-99B5FD8DAF55}">
      <dgm:prSet/>
      <dgm:spPr/>
      <dgm:t>
        <a:bodyPr/>
        <a:lstStyle/>
        <a:p>
          <a:endParaRPr lang="en-US"/>
        </a:p>
      </dgm:t>
    </dgm:pt>
    <dgm:pt modelId="{2FF20B7B-9B5A-4C7E-98C7-A9F5FF1AB0AE}" type="sibTrans" cxnId="{708B6553-94D2-40A2-866A-99B5FD8DAF55}">
      <dgm:prSet/>
      <dgm:spPr/>
      <dgm:t>
        <a:bodyPr/>
        <a:lstStyle/>
        <a:p>
          <a:endParaRPr lang="en-US"/>
        </a:p>
      </dgm:t>
    </dgm:pt>
    <dgm:pt modelId="{7777637A-B781-45BA-A378-493AB89D8B63}">
      <dgm:prSet phldrT="[Text]"/>
      <dgm:spPr/>
      <dgm:t>
        <a:bodyPr/>
        <a:lstStyle/>
        <a:p>
          <a:r>
            <a:rPr lang="en-US" dirty="0" smtClean="0"/>
            <a:t>Complete and submit a Third Party Function Report</a:t>
          </a:r>
          <a:endParaRPr lang="en-US" dirty="0"/>
        </a:p>
      </dgm:t>
    </dgm:pt>
    <dgm:pt modelId="{88A17C76-6BF5-409D-B48F-6238F53D3331}" type="parTrans" cxnId="{1CDFB3DD-BF0A-440D-BA80-451F68D52300}">
      <dgm:prSet/>
      <dgm:spPr/>
      <dgm:t>
        <a:bodyPr/>
        <a:lstStyle/>
        <a:p>
          <a:endParaRPr lang="en-US"/>
        </a:p>
      </dgm:t>
    </dgm:pt>
    <dgm:pt modelId="{A09A88D9-C048-4737-A116-6D0A62B8F284}" type="sibTrans" cxnId="{1CDFB3DD-BF0A-440D-BA80-451F68D52300}">
      <dgm:prSet/>
      <dgm:spPr/>
      <dgm:t>
        <a:bodyPr/>
        <a:lstStyle/>
        <a:p>
          <a:endParaRPr lang="en-US"/>
        </a:p>
      </dgm:t>
    </dgm:pt>
    <dgm:pt modelId="{389839A2-2FDE-4B00-A5AA-5B076E39900C}">
      <dgm:prSet phldrT="[Text]"/>
      <dgm:spPr/>
      <dgm:t>
        <a:bodyPr/>
        <a:lstStyle/>
        <a:p>
          <a:r>
            <a:rPr lang="en-US" dirty="0" smtClean="0"/>
            <a:t>Focus on what you observed, not on what client has told you</a:t>
          </a:r>
          <a:endParaRPr lang="en-US" dirty="0"/>
        </a:p>
      </dgm:t>
    </dgm:pt>
    <dgm:pt modelId="{CB82D781-1C8F-4FAA-8727-6259770E1688}" type="parTrans" cxnId="{FB28EF93-4D1D-40A8-A26B-FA0CD8AB119F}">
      <dgm:prSet/>
      <dgm:spPr/>
      <dgm:t>
        <a:bodyPr/>
        <a:lstStyle/>
        <a:p>
          <a:endParaRPr lang="en-US"/>
        </a:p>
      </dgm:t>
    </dgm:pt>
    <dgm:pt modelId="{228F9FCF-693E-46EA-A0DD-5D1ED500F8E1}" type="sibTrans" cxnId="{FB28EF93-4D1D-40A8-A26B-FA0CD8AB119F}">
      <dgm:prSet/>
      <dgm:spPr/>
      <dgm:t>
        <a:bodyPr/>
        <a:lstStyle/>
        <a:p>
          <a:endParaRPr lang="en-US"/>
        </a:p>
      </dgm:t>
    </dgm:pt>
    <dgm:pt modelId="{360A14A5-594F-44EA-AFF2-265F77436BB1}">
      <dgm:prSet phldrT="[Text]"/>
      <dgm:spPr/>
      <dgm:t>
        <a:bodyPr/>
        <a:lstStyle/>
        <a:p>
          <a:r>
            <a:rPr lang="en-US" dirty="0" smtClean="0"/>
            <a:t>Include information about your education, training, and licenses to support your credibility</a:t>
          </a:r>
          <a:endParaRPr lang="en-US" dirty="0"/>
        </a:p>
      </dgm:t>
    </dgm:pt>
    <dgm:pt modelId="{30426101-8FF4-492B-80B5-B793EC295DFC}" type="parTrans" cxnId="{66B1D7AF-A434-45AC-8DD1-70835341CE60}">
      <dgm:prSet/>
      <dgm:spPr/>
      <dgm:t>
        <a:bodyPr/>
        <a:lstStyle/>
        <a:p>
          <a:endParaRPr lang="en-US"/>
        </a:p>
      </dgm:t>
    </dgm:pt>
    <dgm:pt modelId="{98ECF9B1-2854-4E00-B67A-8D7A288E5834}" type="sibTrans" cxnId="{66B1D7AF-A434-45AC-8DD1-70835341CE60}">
      <dgm:prSet/>
      <dgm:spPr/>
      <dgm:t>
        <a:bodyPr/>
        <a:lstStyle/>
        <a:p>
          <a:endParaRPr lang="en-US"/>
        </a:p>
      </dgm:t>
    </dgm:pt>
    <dgm:pt modelId="{E944A8A0-85B8-4D97-8F9C-7359B7974ABE}">
      <dgm:prSet phldrT="[Text]"/>
      <dgm:spPr/>
      <dgm:t>
        <a:bodyPr/>
        <a:lstStyle/>
        <a:p>
          <a:r>
            <a:rPr lang="en-US" dirty="0" smtClean="0"/>
            <a:t>Note how long you’ve known the client, how often you see them, if you have unannounced home visits, </a:t>
          </a:r>
          <a:r>
            <a:rPr lang="en-US" dirty="0" err="1" smtClean="0"/>
            <a:t>etc</a:t>
          </a:r>
          <a:endParaRPr lang="en-US" dirty="0"/>
        </a:p>
      </dgm:t>
    </dgm:pt>
    <dgm:pt modelId="{8E69868C-C2A9-47AB-9D61-41FFC885EB5D}" type="parTrans" cxnId="{CCB32361-7539-400B-BBA9-DB98372CE797}">
      <dgm:prSet/>
      <dgm:spPr/>
      <dgm:t>
        <a:bodyPr/>
        <a:lstStyle/>
        <a:p>
          <a:endParaRPr lang="en-US"/>
        </a:p>
      </dgm:t>
    </dgm:pt>
    <dgm:pt modelId="{5C7C2E5D-B01F-45DF-8047-32DD06FAE2EB}" type="sibTrans" cxnId="{CCB32361-7539-400B-BBA9-DB98372CE797}">
      <dgm:prSet/>
      <dgm:spPr/>
      <dgm:t>
        <a:bodyPr/>
        <a:lstStyle/>
        <a:p>
          <a:endParaRPr lang="en-US"/>
        </a:p>
      </dgm:t>
    </dgm:pt>
    <dgm:pt modelId="{DACDC94A-C206-41AE-B34E-0E5246DEE1A9}" type="pres">
      <dgm:prSet presAssocID="{B9BE5C7D-7E39-4288-B69A-07A7BED6CD2F}" presName="linear" presStyleCnt="0">
        <dgm:presLayoutVars>
          <dgm:animLvl val="lvl"/>
          <dgm:resizeHandles val="exact"/>
        </dgm:presLayoutVars>
      </dgm:prSet>
      <dgm:spPr/>
      <dgm:t>
        <a:bodyPr/>
        <a:lstStyle/>
        <a:p>
          <a:endParaRPr lang="en-US"/>
        </a:p>
      </dgm:t>
    </dgm:pt>
    <dgm:pt modelId="{7B54CFF5-BCF6-4D70-9BBD-B85D9A4E35A3}" type="pres">
      <dgm:prSet presAssocID="{97B777AF-55D9-4773-A434-C8FF7F6CC3CF}" presName="parentText" presStyleLbl="node1" presStyleIdx="0" presStyleCnt="2">
        <dgm:presLayoutVars>
          <dgm:chMax val="0"/>
          <dgm:bulletEnabled val="1"/>
        </dgm:presLayoutVars>
      </dgm:prSet>
      <dgm:spPr/>
      <dgm:t>
        <a:bodyPr/>
        <a:lstStyle/>
        <a:p>
          <a:endParaRPr lang="en-US"/>
        </a:p>
      </dgm:t>
    </dgm:pt>
    <dgm:pt modelId="{E7CB9EDE-EBC8-4B89-A67B-1FC0AF0FAB71}" type="pres">
      <dgm:prSet presAssocID="{97B777AF-55D9-4773-A434-C8FF7F6CC3CF}" presName="childText" presStyleLbl="revTx" presStyleIdx="0" presStyleCnt="2">
        <dgm:presLayoutVars>
          <dgm:bulletEnabled val="1"/>
        </dgm:presLayoutVars>
      </dgm:prSet>
      <dgm:spPr/>
      <dgm:t>
        <a:bodyPr/>
        <a:lstStyle/>
        <a:p>
          <a:endParaRPr lang="en-US"/>
        </a:p>
      </dgm:t>
    </dgm:pt>
    <dgm:pt modelId="{B21CC2AB-F732-4FB5-92B4-47D38CBC5929}" type="pres">
      <dgm:prSet presAssocID="{7777637A-B781-45BA-A378-493AB89D8B63}" presName="parentText" presStyleLbl="node1" presStyleIdx="1" presStyleCnt="2">
        <dgm:presLayoutVars>
          <dgm:chMax val="0"/>
          <dgm:bulletEnabled val="1"/>
        </dgm:presLayoutVars>
      </dgm:prSet>
      <dgm:spPr/>
      <dgm:t>
        <a:bodyPr/>
        <a:lstStyle/>
        <a:p>
          <a:endParaRPr lang="en-US"/>
        </a:p>
      </dgm:t>
    </dgm:pt>
    <dgm:pt modelId="{DDC02F63-B488-408F-A201-EF354B64D1AC}" type="pres">
      <dgm:prSet presAssocID="{7777637A-B781-45BA-A378-493AB89D8B63}" presName="childText" presStyleLbl="revTx" presStyleIdx="1" presStyleCnt="2">
        <dgm:presLayoutVars>
          <dgm:bulletEnabled val="1"/>
        </dgm:presLayoutVars>
      </dgm:prSet>
      <dgm:spPr/>
      <dgm:t>
        <a:bodyPr/>
        <a:lstStyle/>
        <a:p>
          <a:endParaRPr lang="en-US"/>
        </a:p>
      </dgm:t>
    </dgm:pt>
  </dgm:ptLst>
  <dgm:cxnLst>
    <dgm:cxn modelId="{88B12BFD-CFC7-4F50-A1D0-64C272D1C7EF}" srcId="{97B777AF-55D9-4773-A434-C8FF7F6CC3CF}" destId="{82634103-7AAC-4284-82B5-7915EB2603FD}" srcOrd="0" destOrd="0" parTransId="{3B2FFDE5-B779-49E4-9BAE-96E154644E48}" sibTransId="{B1AE7BC4-DC03-44B9-8212-91F2272DA755}"/>
    <dgm:cxn modelId="{CC06429A-810C-4047-B664-8699B87954F5}" type="presOf" srcId="{7777637A-B781-45BA-A378-493AB89D8B63}" destId="{B21CC2AB-F732-4FB5-92B4-47D38CBC5929}" srcOrd="0" destOrd="0" presId="urn:microsoft.com/office/officeart/2005/8/layout/vList2"/>
    <dgm:cxn modelId="{7AFE0366-6C42-428E-8F55-4C954CA01274}" type="presOf" srcId="{82634103-7AAC-4284-82B5-7915EB2603FD}" destId="{E7CB9EDE-EBC8-4B89-A67B-1FC0AF0FAB71}" srcOrd="0" destOrd="0" presId="urn:microsoft.com/office/officeart/2005/8/layout/vList2"/>
    <dgm:cxn modelId="{3D521E69-23F9-479A-8DA8-DC7D3583097D}" srcId="{97B777AF-55D9-4773-A434-C8FF7F6CC3CF}" destId="{25F801EC-1336-496C-A562-FF88228186BD}" srcOrd="1" destOrd="0" parTransId="{0DE6E724-6365-408F-9D80-75ED1817C0D1}" sibTransId="{552E061C-172F-452A-AFC2-57F9A3D0A657}"/>
    <dgm:cxn modelId="{708B6553-94D2-40A2-866A-99B5FD8DAF55}" srcId="{97B777AF-55D9-4773-A434-C8FF7F6CC3CF}" destId="{C594D3AF-F615-4C34-AD20-980B773793A9}" srcOrd="2" destOrd="0" parTransId="{0BC429C2-E1AC-4838-9686-C3447A560464}" sibTransId="{2FF20B7B-9B5A-4C7E-98C7-A9F5FF1AB0AE}"/>
    <dgm:cxn modelId="{FB28EF93-4D1D-40A8-A26B-FA0CD8AB119F}" srcId="{7777637A-B781-45BA-A378-493AB89D8B63}" destId="{389839A2-2FDE-4B00-A5AA-5B076E39900C}" srcOrd="0" destOrd="0" parTransId="{CB82D781-1C8F-4FAA-8727-6259770E1688}" sibTransId="{228F9FCF-693E-46EA-A0DD-5D1ED500F8E1}"/>
    <dgm:cxn modelId="{CCB32361-7539-400B-BBA9-DB98372CE797}" srcId="{7777637A-B781-45BA-A378-493AB89D8B63}" destId="{E944A8A0-85B8-4D97-8F9C-7359B7974ABE}" srcOrd="2" destOrd="0" parTransId="{8E69868C-C2A9-47AB-9D61-41FFC885EB5D}" sibTransId="{5C7C2E5D-B01F-45DF-8047-32DD06FAE2EB}"/>
    <dgm:cxn modelId="{1CDFB3DD-BF0A-440D-BA80-451F68D52300}" srcId="{B9BE5C7D-7E39-4288-B69A-07A7BED6CD2F}" destId="{7777637A-B781-45BA-A378-493AB89D8B63}" srcOrd="1" destOrd="0" parTransId="{88A17C76-6BF5-409D-B48F-6238F53D3331}" sibTransId="{A09A88D9-C048-4737-A116-6D0A62B8F284}"/>
    <dgm:cxn modelId="{5881A86D-2D2F-449B-BE68-2E90AA3BA6C7}" type="presOf" srcId="{C594D3AF-F615-4C34-AD20-980B773793A9}" destId="{E7CB9EDE-EBC8-4B89-A67B-1FC0AF0FAB71}" srcOrd="0" destOrd="2" presId="urn:microsoft.com/office/officeart/2005/8/layout/vList2"/>
    <dgm:cxn modelId="{955173A8-B60E-4DD6-97FD-B695CED96A12}" type="presOf" srcId="{360A14A5-594F-44EA-AFF2-265F77436BB1}" destId="{DDC02F63-B488-408F-A201-EF354B64D1AC}" srcOrd="0" destOrd="1" presId="urn:microsoft.com/office/officeart/2005/8/layout/vList2"/>
    <dgm:cxn modelId="{E7EB5D25-3682-42FB-B822-322059A25EE1}" type="presOf" srcId="{25F801EC-1336-496C-A562-FF88228186BD}" destId="{E7CB9EDE-EBC8-4B89-A67B-1FC0AF0FAB71}" srcOrd="0" destOrd="1" presId="urn:microsoft.com/office/officeart/2005/8/layout/vList2"/>
    <dgm:cxn modelId="{A49EDD98-CF74-46B1-AAE4-0C1E595AE833}" srcId="{B9BE5C7D-7E39-4288-B69A-07A7BED6CD2F}" destId="{97B777AF-55D9-4773-A434-C8FF7F6CC3CF}" srcOrd="0" destOrd="0" parTransId="{E1F6E144-7645-4274-97E7-6C161111CE94}" sibTransId="{CD071597-CDF4-49AB-A6D1-E54878FF1D8B}"/>
    <dgm:cxn modelId="{ECC58509-ADC6-4A67-B34C-6BE0F9607AEC}" type="presOf" srcId="{B9BE5C7D-7E39-4288-B69A-07A7BED6CD2F}" destId="{DACDC94A-C206-41AE-B34E-0E5246DEE1A9}" srcOrd="0" destOrd="0" presId="urn:microsoft.com/office/officeart/2005/8/layout/vList2"/>
    <dgm:cxn modelId="{6826810B-1301-4233-B131-E75EC1618DB1}" type="presOf" srcId="{97B777AF-55D9-4773-A434-C8FF7F6CC3CF}" destId="{7B54CFF5-BCF6-4D70-9BBD-B85D9A4E35A3}" srcOrd="0" destOrd="0" presId="urn:microsoft.com/office/officeart/2005/8/layout/vList2"/>
    <dgm:cxn modelId="{66B1D7AF-A434-45AC-8DD1-70835341CE60}" srcId="{7777637A-B781-45BA-A378-493AB89D8B63}" destId="{360A14A5-594F-44EA-AFF2-265F77436BB1}" srcOrd="1" destOrd="0" parTransId="{30426101-8FF4-492B-80B5-B793EC295DFC}" sibTransId="{98ECF9B1-2854-4E00-B67A-8D7A288E5834}"/>
    <dgm:cxn modelId="{C797266C-A878-4D22-BFC2-C081A9C48A88}" type="presOf" srcId="{389839A2-2FDE-4B00-A5AA-5B076E39900C}" destId="{DDC02F63-B488-408F-A201-EF354B64D1AC}" srcOrd="0" destOrd="0" presId="urn:microsoft.com/office/officeart/2005/8/layout/vList2"/>
    <dgm:cxn modelId="{E5704BC1-8573-4195-B05C-8CBB6494D616}" type="presOf" srcId="{E944A8A0-85B8-4D97-8F9C-7359B7974ABE}" destId="{DDC02F63-B488-408F-A201-EF354B64D1AC}" srcOrd="0" destOrd="2" presId="urn:microsoft.com/office/officeart/2005/8/layout/vList2"/>
    <dgm:cxn modelId="{73927E3B-A9DB-4BB6-B8F1-0F93CBD01213}" type="presParOf" srcId="{DACDC94A-C206-41AE-B34E-0E5246DEE1A9}" destId="{7B54CFF5-BCF6-4D70-9BBD-B85D9A4E35A3}" srcOrd="0" destOrd="0" presId="urn:microsoft.com/office/officeart/2005/8/layout/vList2"/>
    <dgm:cxn modelId="{42160062-AB0E-4F52-82F0-D00F3829CE36}" type="presParOf" srcId="{DACDC94A-C206-41AE-B34E-0E5246DEE1A9}" destId="{E7CB9EDE-EBC8-4B89-A67B-1FC0AF0FAB71}" srcOrd="1" destOrd="0" presId="urn:microsoft.com/office/officeart/2005/8/layout/vList2"/>
    <dgm:cxn modelId="{ED633C04-D40D-4B7C-83C0-9F216778B3A9}" type="presParOf" srcId="{DACDC94A-C206-41AE-B34E-0E5246DEE1A9}" destId="{B21CC2AB-F732-4FB5-92B4-47D38CBC5929}" srcOrd="2" destOrd="0" presId="urn:microsoft.com/office/officeart/2005/8/layout/vList2"/>
    <dgm:cxn modelId="{02C05EEA-1E64-4352-9712-2B30C63C0DC6}" type="presParOf" srcId="{DACDC94A-C206-41AE-B34E-0E5246DEE1A9}" destId="{DDC02F63-B488-408F-A201-EF354B64D1A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BE5C7D-7E39-4288-B69A-07A7BED6CD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EE820B-6E6F-4BC0-842A-2F64BE5537C7}">
      <dgm:prSet phldrT="[Text]"/>
      <dgm:spPr/>
      <dgm:t>
        <a:bodyPr/>
        <a:lstStyle/>
        <a:p>
          <a:r>
            <a:rPr lang="en-US" dirty="0" smtClean="0"/>
            <a:t>Help client brainstorm what kinds of records might help them with their claim.</a:t>
          </a:r>
          <a:endParaRPr lang="en-US" dirty="0"/>
        </a:p>
      </dgm:t>
    </dgm:pt>
    <dgm:pt modelId="{2462EE96-06FD-43E8-9D5F-65477F233AE1}" type="parTrans" cxnId="{65CEEAC4-A9F8-4216-8F2F-6449428A8D44}">
      <dgm:prSet/>
      <dgm:spPr/>
      <dgm:t>
        <a:bodyPr/>
        <a:lstStyle/>
        <a:p>
          <a:endParaRPr lang="en-US"/>
        </a:p>
      </dgm:t>
    </dgm:pt>
    <dgm:pt modelId="{A20CF1AA-31B2-4023-9555-64CD0D8F4E28}" type="sibTrans" cxnId="{65CEEAC4-A9F8-4216-8F2F-6449428A8D44}">
      <dgm:prSet/>
      <dgm:spPr/>
      <dgm:t>
        <a:bodyPr/>
        <a:lstStyle/>
        <a:p>
          <a:endParaRPr lang="en-US"/>
        </a:p>
      </dgm:t>
    </dgm:pt>
    <dgm:pt modelId="{710EA681-0E67-4ABD-A898-4A2A97335BD9}">
      <dgm:prSet phldrT="[Text]"/>
      <dgm:spPr/>
      <dgm:t>
        <a:bodyPr/>
        <a:lstStyle/>
        <a:p>
          <a:r>
            <a:rPr lang="en-US" dirty="0" smtClean="0"/>
            <a:t>Medical</a:t>
          </a:r>
          <a:endParaRPr lang="en-US" dirty="0"/>
        </a:p>
      </dgm:t>
    </dgm:pt>
    <dgm:pt modelId="{14933393-083C-4777-9952-67DBC2E1B16F}" type="parTrans" cxnId="{31D7A5A9-7DEB-4905-BCFE-6261E0608E91}">
      <dgm:prSet/>
      <dgm:spPr/>
      <dgm:t>
        <a:bodyPr/>
        <a:lstStyle/>
        <a:p>
          <a:endParaRPr lang="en-US"/>
        </a:p>
      </dgm:t>
    </dgm:pt>
    <dgm:pt modelId="{840F95DB-7400-4286-B643-941A80607E00}" type="sibTrans" cxnId="{31D7A5A9-7DEB-4905-BCFE-6261E0608E91}">
      <dgm:prSet/>
      <dgm:spPr/>
      <dgm:t>
        <a:bodyPr/>
        <a:lstStyle/>
        <a:p>
          <a:endParaRPr lang="en-US"/>
        </a:p>
      </dgm:t>
    </dgm:pt>
    <dgm:pt modelId="{F53B3EE5-9143-4C25-97AA-0BC490A2135D}">
      <dgm:prSet/>
      <dgm:spPr/>
      <dgm:t>
        <a:bodyPr/>
        <a:lstStyle/>
        <a:p>
          <a:r>
            <a:rPr lang="en-US" dirty="0" smtClean="0"/>
            <a:t>Education</a:t>
          </a:r>
        </a:p>
      </dgm:t>
    </dgm:pt>
    <dgm:pt modelId="{B38BE34D-FF3F-4729-B871-FB51A58B7A66}" type="parTrans" cxnId="{E99D8970-4497-4719-B46B-BF20D537EE38}">
      <dgm:prSet/>
      <dgm:spPr/>
      <dgm:t>
        <a:bodyPr/>
        <a:lstStyle/>
        <a:p>
          <a:endParaRPr lang="en-US"/>
        </a:p>
      </dgm:t>
    </dgm:pt>
    <dgm:pt modelId="{90C72333-A765-484D-95F7-0E551E871DC5}" type="sibTrans" cxnId="{E99D8970-4497-4719-B46B-BF20D537EE38}">
      <dgm:prSet/>
      <dgm:spPr/>
      <dgm:t>
        <a:bodyPr/>
        <a:lstStyle/>
        <a:p>
          <a:endParaRPr lang="en-US"/>
        </a:p>
      </dgm:t>
    </dgm:pt>
    <dgm:pt modelId="{06BF2DFF-B3FB-4B97-AC84-184623601377}">
      <dgm:prSet/>
      <dgm:spPr/>
      <dgm:t>
        <a:bodyPr/>
        <a:lstStyle/>
        <a:p>
          <a:r>
            <a:rPr lang="en-US" dirty="0" smtClean="0"/>
            <a:t>HR Records from previous jobs</a:t>
          </a:r>
        </a:p>
      </dgm:t>
    </dgm:pt>
    <dgm:pt modelId="{D97F40C7-DC4B-4796-839A-4CACF8A8771B}" type="parTrans" cxnId="{A1C01155-A469-472E-AF5A-665D5B2BF89E}">
      <dgm:prSet/>
      <dgm:spPr/>
      <dgm:t>
        <a:bodyPr/>
        <a:lstStyle/>
        <a:p>
          <a:endParaRPr lang="en-US"/>
        </a:p>
      </dgm:t>
    </dgm:pt>
    <dgm:pt modelId="{F185BF51-1730-420C-8BAB-21CB0BABDBA7}" type="sibTrans" cxnId="{A1C01155-A469-472E-AF5A-665D5B2BF89E}">
      <dgm:prSet/>
      <dgm:spPr/>
      <dgm:t>
        <a:bodyPr/>
        <a:lstStyle/>
        <a:p>
          <a:endParaRPr lang="en-US"/>
        </a:p>
      </dgm:t>
    </dgm:pt>
    <dgm:pt modelId="{2CAC68F8-97D9-44A0-B4EB-3B45BB9B2D63}">
      <dgm:prSet/>
      <dgm:spPr/>
      <dgm:t>
        <a:bodyPr/>
        <a:lstStyle/>
        <a:p>
          <a:r>
            <a:rPr lang="en-US" dirty="0" smtClean="0"/>
            <a:t>Social Service provider records!</a:t>
          </a:r>
        </a:p>
      </dgm:t>
    </dgm:pt>
    <dgm:pt modelId="{FC443BCD-1E83-4CDF-BA93-A6FA99F319DE}" type="parTrans" cxnId="{96B99ADB-3D94-49A4-9336-DF9E9DD19009}">
      <dgm:prSet/>
      <dgm:spPr/>
      <dgm:t>
        <a:bodyPr/>
        <a:lstStyle/>
        <a:p>
          <a:endParaRPr lang="en-US"/>
        </a:p>
      </dgm:t>
    </dgm:pt>
    <dgm:pt modelId="{17CC12C3-102D-4757-BBC5-EDF9277F9562}" type="sibTrans" cxnId="{96B99ADB-3D94-49A4-9336-DF9E9DD19009}">
      <dgm:prSet/>
      <dgm:spPr/>
      <dgm:t>
        <a:bodyPr/>
        <a:lstStyle/>
        <a:p>
          <a:endParaRPr lang="en-US"/>
        </a:p>
      </dgm:t>
    </dgm:pt>
    <dgm:pt modelId="{82410F71-8200-4627-BF01-921A4F9B4333}">
      <dgm:prSet/>
      <dgm:spPr/>
      <dgm:t>
        <a:bodyPr/>
        <a:lstStyle/>
        <a:p>
          <a:r>
            <a:rPr lang="en-US" dirty="0" smtClean="0"/>
            <a:t>Job training</a:t>
          </a:r>
        </a:p>
      </dgm:t>
    </dgm:pt>
    <dgm:pt modelId="{D690BC61-4CD3-4CB0-A0A6-AB8C30610F48}" type="parTrans" cxnId="{DE5B3BA3-E39C-4F7D-9DC5-65FB67501A3C}">
      <dgm:prSet/>
      <dgm:spPr/>
      <dgm:t>
        <a:bodyPr/>
        <a:lstStyle/>
        <a:p>
          <a:endParaRPr lang="en-US"/>
        </a:p>
      </dgm:t>
    </dgm:pt>
    <dgm:pt modelId="{C414D9B1-3A4C-4939-83B8-6FBEE7775FE3}" type="sibTrans" cxnId="{DE5B3BA3-E39C-4F7D-9DC5-65FB67501A3C}">
      <dgm:prSet/>
      <dgm:spPr/>
      <dgm:t>
        <a:bodyPr/>
        <a:lstStyle/>
        <a:p>
          <a:endParaRPr lang="en-US"/>
        </a:p>
      </dgm:t>
    </dgm:pt>
    <dgm:pt modelId="{7E78640B-EEFE-430D-89DB-9539CE0896B4}">
      <dgm:prSet/>
      <dgm:spPr/>
      <dgm:t>
        <a:bodyPr/>
        <a:lstStyle/>
        <a:p>
          <a:r>
            <a:rPr lang="en-US" dirty="0" smtClean="0"/>
            <a:t>Prison or Court records</a:t>
          </a:r>
        </a:p>
      </dgm:t>
    </dgm:pt>
    <dgm:pt modelId="{BC5A41C9-EC0A-4204-B0C4-DE436DFB1E2D}" type="parTrans" cxnId="{AF3882D8-55C0-406F-BE20-F01512A930CB}">
      <dgm:prSet/>
      <dgm:spPr/>
      <dgm:t>
        <a:bodyPr/>
        <a:lstStyle/>
        <a:p>
          <a:endParaRPr lang="en-US"/>
        </a:p>
      </dgm:t>
    </dgm:pt>
    <dgm:pt modelId="{1668EE53-E418-497B-8DE2-71A6284E1DF8}" type="sibTrans" cxnId="{AF3882D8-55C0-406F-BE20-F01512A930CB}">
      <dgm:prSet/>
      <dgm:spPr/>
      <dgm:t>
        <a:bodyPr/>
        <a:lstStyle/>
        <a:p>
          <a:endParaRPr lang="en-US"/>
        </a:p>
      </dgm:t>
    </dgm:pt>
    <dgm:pt modelId="{C85C4F47-0065-4185-A7F5-0A9D022B42B4}">
      <dgm:prSet/>
      <dgm:spPr/>
      <dgm:t>
        <a:bodyPr/>
        <a:lstStyle/>
        <a:p>
          <a:r>
            <a:rPr lang="en-US" dirty="0" smtClean="0"/>
            <a:t>Housing records</a:t>
          </a:r>
        </a:p>
      </dgm:t>
    </dgm:pt>
    <dgm:pt modelId="{BEAD1CEA-DC53-4283-A95D-82306D721675}" type="parTrans" cxnId="{EDE8E4F0-C1C9-430C-8FFF-BD837C5084BC}">
      <dgm:prSet/>
      <dgm:spPr/>
      <dgm:t>
        <a:bodyPr/>
        <a:lstStyle/>
        <a:p>
          <a:endParaRPr lang="en-US"/>
        </a:p>
      </dgm:t>
    </dgm:pt>
    <dgm:pt modelId="{FB33092E-4225-4D8E-99F3-B2C79C26D905}" type="sibTrans" cxnId="{EDE8E4F0-C1C9-430C-8FFF-BD837C5084BC}">
      <dgm:prSet/>
      <dgm:spPr/>
      <dgm:t>
        <a:bodyPr/>
        <a:lstStyle/>
        <a:p>
          <a:endParaRPr lang="en-US"/>
        </a:p>
      </dgm:t>
    </dgm:pt>
    <dgm:pt modelId="{1D1D7E6D-046E-49F0-B98F-0FF1195458FB}">
      <dgm:prSet/>
      <dgm:spPr/>
      <dgm:t>
        <a:bodyPr/>
        <a:lstStyle/>
        <a:p>
          <a:r>
            <a:rPr lang="en-US" dirty="0" smtClean="0"/>
            <a:t>ANY other records that could support the client’s case</a:t>
          </a:r>
        </a:p>
      </dgm:t>
    </dgm:pt>
    <dgm:pt modelId="{57D277EE-9A83-4872-A2DC-E5FC5B63EF85}" type="parTrans" cxnId="{CE5CC656-6564-4D31-8BE4-0BECF904863E}">
      <dgm:prSet/>
      <dgm:spPr/>
      <dgm:t>
        <a:bodyPr/>
        <a:lstStyle/>
        <a:p>
          <a:endParaRPr lang="en-US"/>
        </a:p>
      </dgm:t>
    </dgm:pt>
    <dgm:pt modelId="{6D310CBD-84D4-4A20-80AC-E17CCD112DEC}" type="sibTrans" cxnId="{CE5CC656-6564-4D31-8BE4-0BECF904863E}">
      <dgm:prSet/>
      <dgm:spPr/>
      <dgm:t>
        <a:bodyPr/>
        <a:lstStyle/>
        <a:p>
          <a:endParaRPr lang="en-US"/>
        </a:p>
      </dgm:t>
    </dgm:pt>
    <dgm:pt modelId="{0EA4063A-3B11-4B89-9D1F-EDE4BB5A7D82}">
      <dgm:prSet/>
      <dgm:spPr/>
      <dgm:t>
        <a:bodyPr/>
        <a:lstStyle/>
        <a:p>
          <a:r>
            <a:rPr lang="en-US" dirty="0" smtClean="0"/>
            <a:t>Records from any dates can be submitted</a:t>
          </a:r>
        </a:p>
      </dgm:t>
    </dgm:pt>
    <dgm:pt modelId="{2F7EFACC-06EA-4E92-B700-094A05222F84}" type="parTrans" cxnId="{9177A697-7368-4C6B-9AFE-394EC84A379F}">
      <dgm:prSet/>
      <dgm:spPr/>
      <dgm:t>
        <a:bodyPr/>
        <a:lstStyle/>
        <a:p>
          <a:endParaRPr lang="en-US"/>
        </a:p>
      </dgm:t>
    </dgm:pt>
    <dgm:pt modelId="{149F414E-4C88-41AD-BD09-31095B371C8C}" type="sibTrans" cxnId="{9177A697-7368-4C6B-9AFE-394EC84A379F}">
      <dgm:prSet/>
      <dgm:spPr/>
      <dgm:t>
        <a:bodyPr/>
        <a:lstStyle/>
        <a:p>
          <a:endParaRPr lang="en-US"/>
        </a:p>
      </dgm:t>
    </dgm:pt>
    <dgm:pt modelId="{DACDC94A-C206-41AE-B34E-0E5246DEE1A9}" type="pres">
      <dgm:prSet presAssocID="{B9BE5C7D-7E39-4288-B69A-07A7BED6CD2F}" presName="linear" presStyleCnt="0">
        <dgm:presLayoutVars>
          <dgm:animLvl val="lvl"/>
          <dgm:resizeHandles val="exact"/>
        </dgm:presLayoutVars>
      </dgm:prSet>
      <dgm:spPr/>
      <dgm:t>
        <a:bodyPr/>
        <a:lstStyle/>
        <a:p>
          <a:endParaRPr lang="en-US"/>
        </a:p>
      </dgm:t>
    </dgm:pt>
    <dgm:pt modelId="{09E455E5-7CE6-4AC8-BB9B-59578F76E74C}" type="pres">
      <dgm:prSet presAssocID="{98EE820B-6E6F-4BC0-842A-2F64BE5537C7}" presName="parentText" presStyleLbl="node1" presStyleIdx="0" presStyleCnt="1">
        <dgm:presLayoutVars>
          <dgm:chMax val="0"/>
          <dgm:bulletEnabled val="1"/>
        </dgm:presLayoutVars>
      </dgm:prSet>
      <dgm:spPr/>
      <dgm:t>
        <a:bodyPr/>
        <a:lstStyle/>
        <a:p>
          <a:endParaRPr lang="en-US"/>
        </a:p>
      </dgm:t>
    </dgm:pt>
    <dgm:pt modelId="{D9BE1D48-1051-486F-A1B7-5CA807CBBF34}" type="pres">
      <dgm:prSet presAssocID="{98EE820B-6E6F-4BC0-842A-2F64BE5537C7}" presName="childText" presStyleLbl="revTx" presStyleIdx="0" presStyleCnt="1">
        <dgm:presLayoutVars>
          <dgm:bulletEnabled val="1"/>
        </dgm:presLayoutVars>
      </dgm:prSet>
      <dgm:spPr/>
      <dgm:t>
        <a:bodyPr/>
        <a:lstStyle/>
        <a:p>
          <a:endParaRPr lang="en-US"/>
        </a:p>
      </dgm:t>
    </dgm:pt>
  </dgm:ptLst>
  <dgm:cxnLst>
    <dgm:cxn modelId="{CE5CC656-6564-4D31-8BE4-0BECF904863E}" srcId="{98EE820B-6E6F-4BC0-842A-2F64BE5537C7}" destId="{1D1D7E6D-046E-49F0-B98F-0FF1195458FB}" srcOrd="7" destOrd="0" parTransId="{57D277EE-9A83-4872-A2DC-E5FC5B63EF85}" sibTransId="{6D310CBD-84D4-4A20-80AC-E17CCD112DEC}"/>
    <dgm:cxn modelId="{65CEEAC4-A9F8-4216-8F2F-6449428A8D44}" srcId="{B9BE5C7D-7E39-4288-B69A-07A7BED6CD2F}" destId="{98EE820B-6E6F-4BC0-842A-2F64BE5537C7}" srcOrd="0" destOrd="0" parTransId="{2462EE96-06FD-43E8-9D5F-65477F233AE1}" sibTransId="{A20CF1AA-31B2-4023-9555-64CD0D8F4E28}"/>
    <dgm:cxn modelId="{A1C01155-A469-472E-AF5A-665D5B2BF89E}" srcId="{98EE820B-6E6F-4BC0-842A-2F64BE5537C7}" destId="{06BF2DFF-B3FB-4B97-AC84-184623601377}" srcOrd="2" destOrd="0" parTransId="{D97F40C7-DC4B-4796-839A-4CACF8A8771B}" sibTransId="{F185BF51-1730-420C-8BAB-21CB0BABDBA7}"/>
    <dgm:cxn modelId="{AE985691-2EA0-4EDE-A107-1A81FEEBAD70}" type="presOf" srcId="{0EA4063A-3B11-4B89-9D1F-EDE4BB5A7D82}" destId="{D9BE1D48-1051-486F-A1B7-5CA807CBBF34}" srcOrd="0" destOrd="8" presId="urn:microsoft.com/office/officeart/2005/8/layout/vList2"/>
    <dgm:cxn modelId="{70DB21DD-5487-41CF-95EB-F565CEE2E430}" type="presOf" srcId="{710EA681-0E67-4ABD-A898-4A2A97335BD9}" destId="{D9BE1D48-1051-486F-A1B7-5CA807CBBF34}" srcOrd="0" destOrd="0" presId="urn:microsoft.com/office/officeart/2005/8/layout/vList2"/>
    <dgm:cxn modelId="{31D7A5A9-7DEB-4905-BCFE-6261E0608E91}" srcId="{98EE820B-6E6F-4BC0-842A-2F64BE5537C7}" destId="{710EA681-0E67-4ABD-A898-4A2A97335BD9}" srcOrd="0" destOrd="0" parTransId="{14933393-083C-4777-9952-67DBC2E1B16F}" sibTransId="{840F95DB-7400-4286-B643-941A80607E00}"/>
    <dgm:cxn modelId="{CD37A8D7-98CF-4F05-936E-331B3513F97E}" type="presOf" srcId="{06BF2DFF-B3FB-4B97-AC84-184623601377}" destId="{D9BE1D48-1051-486F-A1B7-5CA807CBBF34}" srcOrd="0" destOrd="2" presId="urn:microsoft.com/office/officeart/2005/8/layout/vList2"/>
    <dgm:cxn modelId="{DE5B3BA3-E39C-4F7D-9DC5-65FB67501A3C}" srcId="{98EE820B-6E6F-4BC0-842A-2F64BE5537C7}" destId="{82410F71-8200-4627-BF01-921A4F9B4333}" srcOrd="4" destOrd="0" parTransId="{D690BC61-4CD3-4CB0-A0A6-AB8C30610F48}" sibTransId="{C414D9B1-3A4C-4939-83B8-6FBEE7775FE3}"/>
    <dgm:cxn modelId="{026E8747-21B2-4B31-A601-96750C3D2EFD}" type="presOf" srcId="{C85C4F47-0065-4185-A7F5-0A9D022B42B4}" destId="{D9BE1D48-1051-486F-A1B7-5CA807CBBF34}" srcOrd="0" destOrd="6" presId="urn:microsoft.com/office/officeart/2005/8/layout/vList2"/>
    <dgm:cxn modelId="{96B99ADB-3D94-49A4-9336-DF9E9DD19009}" srcId="{98EE820B-6E6F-4BC0-842A-2F64BE5537C7}" destId="{2CAC68F8-97D9-44A0-B4EB-3B45BB9B2D63}" srcOrd="3" destOrd="0" parTransId="{FC443BCD-1E83-4CDF-BA93-A6FA99F319DE}" sibTransId="{17CC12C3-102D-4757-BBC5-EDF9277F9562}"/>
    <dgm:cxn modelId="{A16D8DA0-B121-41EE-A335-BF915EEE9E9F}" type="presOf" srcId="{7E78640B-EEFE-430D-89DB-9539CE0896B4}" destId="{D9BE1D48-1051-486F-A1B7-5CA807CBBF34}" srcOrd="0" destOrd="5" presId="urn:microsoft.com/office/officeart/2005/8/layout/vList2"/>
    <dgm:cxn modelId="{ECC58509-ADC6-4A67-B34C-6BE0F9607AEC}" type="presOf" srcId="{B9BE5C7D-7E39-4288-B69A-07A7BED6CD2F}" destId="{DACDC94A-C206-41AE-B34E-0E5246DEE1A9}" srcOrd="0" destOrd="0" presId="urn:microsoft.com/office/officeart/2005/8/layout/vList2"/>
    <dgm:cxn modelId="{EDE8E4F0-C1C9-430C-8FFF-BD837C5084BC}" srcId="{98EE820B-6E6F-4BC0-842A-2F64BE5537C7}" destId="{C85C4F47-0065-4185-A7F5-0A9D022B42B4}" srcOrd="6" destOrd="0" parTransId="{BEAD1CEA-DC53-4283-A95D-82306D721675}" sibTransId="{FB33092E-4225-4D8E-99F3-B2C79C26D905}"/>
    <dgm:cxn modelId="{E99D8970-4497-4719-B46B-BF20D537EE38}" srcId="{98EE820B-6E6F-4BC0-842A-2F64BE5537C7}" destId="{F53B3EE5-9143-4C25-97AA-0BC490A2135D}" srcOrd="1" destOrd="0" parTransId="{B38BE34D-FF3F-4729-B871-FB51A58B7A66}" sibTransId="{90C72333-A765-484D-95F7-0E551E871DC5}"/>
    <dgm:cxn modelId="{99FC2DCA-4341-4896-8D1C-E384DB52C440}" type="presOf" srcId="{1D1D7E6D-046E-49F0-B98F-0FF1195458FB}" destId="{D9BE1D48-1051-486F-A1B7-5CA807CBBF34}" srcOrd="0" destOrd="7" presId="urn:microsoft.com/office/officeart/2005/8/layout/vList2"/>
    <dgm:cxn modelId="{AF3882D8-55C0-406F-BE20-F01512A930CB}" srcId="{98EE820B-6E6F-4BC0-842A-2F64BE5537C7}" destId="{7E78640B-EEFE-430D-89DB-9539CE0896B4}" srcOrd="5" destOrd="0" parTransId="{BC5A41C9-EC0A-4204-B0C4-DE436DFB1E2D}" sibTransId="{1668EE53-E418-497B-8DE2-71A6284E1DF8}"/>
    <dgm:cxn modelId="{1D40E219-58F6-48CA-B46B-D348DCDAC857}" type="presOf" srcId="{82410F71-8200-4627-BF01-921A4F9B4333}" destId="{D9BE1D48-1051-486F-A1B7-5CA807CBBF34}" srcOrd="0" destOrd="4" presId="urn:microsoft.com/office/officeart/2005/8/layout/vList2"/>
    <dgm:cxn modelId="{080BAF6A-E099-4AF9-BF06-DFD649EC1FD6}" type="presOf" srcId="{98EE820B-6E6F-4BC0-842A-2F64BE5537C7}" destId="{09E455E5-7CE6-4AC8-BB9B-59578F76E74C}" srcOrd="0" destOrd="0" presId="urn:microsoft.com/office/officeart/2005/8/layout/vList2"/>
    <dgm:cxn modelId="{9177A697-7368-4C6B-9AFE-394EC84A379F}" srcId="{98EE820B-6E6F-4BC0-842A-2F64BE5537C7}" destId="{0EA4063A-3B11-4B89-9D1F-EDE4BB5A7D82}" srcOrd="8" destOrd="0" parTransId="{2F7EFACC-06EA-4E92-B700-094A05222F84}" sibTransId="{149F414E-4C88-41AD-BD09-31095B371C8C}"/>
    <dgm:cxn modelId="{0296B374-DADC-4C5C-8D45-2BBC70B189E3}" type="presOf" srcId="{2CAC68F8-97D9-44A0-B4EB-3B45BB9B2D63}" destId="{D9BE1D48-1051-486F-A1B7-5CA807CBBF34}" srcOrd="0" destOrd="3" presId="urn:microsoft.com/office/officeart/2005/8/layout/vList2"/>
    <dgm:cxn modelId="{567BF01E-75AA-4BA5-998C-0AD8310BD523}" type="presOf" srcId="{F53B3EE5-9143-4C25-97AA-0BC490A2135D}" destId="{D9BE1D48-1051-486F-A1B7-5CA807CBBF34}" srcOrd="0" destOrd="1" presId="urn:microsoft.com/office/officeart/2005/8/layout/vList2"/>
    <dgm:cxn modelId="{982A0EF6-C09D-4060-85D1-2BBB2B05934D}" type="presParOf" srcId="{DACDC94A-C206-41AE-B34E-0E5246DEE1A9}" destId="{09E455E5-7CE6-4AC8-BB9B-59578F76E74C}" srcOrd="0" destOrd="0" presId="urn:microsoft.com/office/officeart/2005/8/layout/vList2"/>
    <dgm:cxn modelId="{F35D4061-31F9-4D75-881D-F20842805415}" type="presParOf" srcId="{DACDC94A-C206-41AE-B34E-0E5246DEE1A9}" destId="{D9BE1D48-1051-486F-A1B7-5CA807CBBF34}"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dgm:spPr>
        <a:solidFill>
          <a:srgbClr val="B539A6"/>
        </a:solidFill>
      </dgm:spPr>
      <dgm:t>
        <a:bodyPr/>
        <a:lstStyle/>
        <a:p>
          <a:r>
            <a:rPr lang="en-US" dirty="0" smtClean="0"/>
            <a:t>Help client obtain and submit the records</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5D2021E1-8418-45F7-B1AA-1169260183FE}">
      <dgm:prSet/>
      <dgm:spPr>
        <a:solidFill>
          <a:srgbClr val="B539A6"/>
        </a:solidFill>
      </dgm:spPr>
      <dgm:t>
        <a:bodyPr/>
        <a:lstStyle/>
        <a:p>
          <a:r>
            <a:rPr lang="en-US" dirty="0" smtClean="0"/>
            <a:t>Help your client keep copies of everything they file so they have records if SSA loses something.</a:t>
          </a:r>
        </a:p>
      </dgm:t>
    </dgm:pt>
    <dgm:pt modelId="{5600B4D6-8107-48FC-BC47-F1D0C8372178}" type="parTrans" cxnId="{E8DE23EA-E3E1-4040-8760-9F52D1839B2B}">
      <dgm:prSet/>
      <dgm:spPr/>
      <dgm:t>
        <a:bodyPr/>
        <a:lstStyle/>
        <a:p>
          <a:endParaRPr lang="en-US"/>
        </a:p>
      </dgm:t>
    </dgm:pt>
    <dgm:pt modelId="{CD470B2A-F1B4-4F23-BEF2-60EF2112A6EB}" type="sibTrans" cxnId="{E8DE23EA-E3E1-4040-8760-9F52D1839B2B}">
      <dgm:prSet/>
      <dgm:spPr/>
      <dgm:t>
        <a:bodyPr/>
        <a:lstStyle/>
        <a:p>
          <a:endParaRPr lang="en-US"/>
        </a:p>
      </dgm:t>
    </dgm:pt>
    <dgm:pt modelId="{F8CB59ED-B814-4F8B-9C4A-D75EF7B9A520}">
      <dgm:prSet/>
      <dgm:spPr>
        <a:solidFill>
          <a:srgbClr val="B539A6"/>
        </a:solidFill>
      </dgm:spPr>
      <dgm:t>
        <a:bodyPr/>
        <a:lstStyle/>
        <a:p>
          <a:r>
            <a:rPr lang="en-US" dirty="0" smtClean="0"/>
            <a:t>Submit a letter to DDS laying out what work limitations your client has, and the basis for that conclusion (based on your observations, training, and experience)</a:t>
          </a:r>
        </a:p>
      </dgm:t>
    </dgm:pt>
    <dgm:pt modelId="{8225F993-B1A2-4CC3-A592-38A0D1E6BFE5}" type="parTrans" cxnId="{69DC569A-AC33-4693-A19E-55577EBA3DDC}">
      <dgm:prSet/>
      <dgm:spPr/>
      <dgm:t>
        <a:bodyPr/>
        <a:lstStyle/>
        <a:p>
          <a:endParaRPr lang="en-US"/>
        </a:p>
      </dgm:t>
    </dgm:pt>
    <dgm:pt modelId="{B2ACF32D-0134-4BD0-8DC2-99C1FA8C6E12}" type="sibTrans" cxnId="{69DC569A-AC33-4693-A19E-55577EBA3DDC}">
      <dgm:prSet/>
      <dgm:spPr/>
      <dgm:t>
        <a:bodyPr/>
        <a:lstStyle/>
        <a:p>
          <a:endParaRPr lang="en-US"/>
        </a:p>
      </dgm:t>
    </dgm:pt>
    <dgm:pt modelId="{0A091396-8BBB-46A2-8E77-87D1C1E4FB3E}">
      <dgm:prSet/>
      <dgm:spPr>
        <a:solidFill>
          <a:srgbClr val="B539A6"/>
        </a:solidFill>
      </dgm:spPr>
      <dgm:t>
        <a:bodyPr/>
        <a:lstStyle/>
        <a:p>
          <a:r>
            <a:rPr lang="en-US" dirty="0" smtClean="0"/>
            <a:t>Bring client to CE appointments</a:t>
          </a:r>
        </a:p>
      </dgm:t>
    </dgm:pt>
    <dgm:pt modelId="{69568B8D-22B6-4B88-B098-8B7BACD28D9D}" type="parTrans" cxnId="{28871D26-0426-4FB9-A271-F9F1812E503E}">
      <dgm:prSet/>
      <dgm:spPr/>
      <dgm:t>
        <a:bodyPr/>
        <a:lstStyle/>
        <a:p>
          <a:endParaRPr lang="en-US"/>
        </a:p>
      </dgm:t>
    </dgm:pt>
    <dgm:pt modelId="{15174B3D-1FFC-4990-8D03-45FFB7B56616}" type="sibTrans" cxnId="{28871D26-0426-4FB9-A271-F9F1812E503E}">
      <dgm:prSet/>
      <dgm:spPr/>
      <dgm:t>
        <a:bodyPr/>
        <a:lstStyle/>
        <a:p>
          <a:endParaRPr lang="en-US"/>
        </a:p>
      </dgm:t>
    </dgm:pt>
    <dgm:pt modelId="{4072EB4E-BFB2-45CB-80B5-B1454DB9AFCF}">
      <dgm:prSet/>
      <dgm:spPr/>
      <dgm:t>
        <a:bodyPr/>
        <a:lstStyle/>
        <a:p>
          <a:r>
            <a:rPr lang="en-US" dirty="0" smtClean="0"/>
            <a:t>Bring copies of relevant medical records with you to the appointment.</a:t>
          </a:r>
        </a:p>
      </dgm:t>
    </dgm:pt>
    <dgm:pt modelId="{3F587831-DC92-480A-8164-09BFC1ED5DB3}" type="parTrans" cxnId="{D9C76072-ADBA-4468-9D6A-BC7588FF0866}">
      <dgm:prSet/>
      <dgm:spPr/>
      <dgm:t>
        <a:bodyPr/>
        <a:lstStyle/>
        <a:p>
          <a:endParaRPr lang="en-US"/>
        </a:p>
      </dgm:t>
    </dgm:pt>
    <dgm:pt modelId="{EEDA22C4-6D65-4FC5-8BC0-811E510FBB62}" type="sibTrans" cxnId="{D9C76072-ADBA-4468-9D6A-BC7588FF0866}">
      <dgm:prSet/>
      <dgm:spPr/>
      <dgm:t>
        <a:bodyPr/>
        <a:lstStyle/>
        <a:p>
          <a:endParaRPr lang="en-US"/>
        </a:p>
      </dgm:t>
    </dgm:pt>
    <dgm:pt modelId="{1518A4AB-1233-41C2-AB62-3BC35B41A011}">
      <dgm:prSet/>
      <dgm:spPr/>
      <dgm:t>
        <a:bodyPr/>
        <a:lstStyle/>
        <a:p>
          <a:r>
            <a:rPr lang="en-US" dirty="0" smtClean="0"/>
            <a:t>Remind them to open their mail. Encourage them to be patient; the process is long.</a:t>
          </a:r>
        </a:p>
      </dgm:t>
    </dgm:pt>
    <dgm:pt modelId="{669EFD49-3475-45CB-BC1A-909739BFD5C1}" type="sibTrans" cxnId="{AB693BE8-030F-44DD-AC12-9CE0559540BC}">
      <dgm:prSet/>
      <dgm:spPr/>
      <dgm:t>
        <a:bodyPr/>
        <a:lstStyle/>
        <a:p>
          <a:endParaRPr lang="en-US"/>
        </a:p>
      </dgm:t>
    </dgm:pt>
    <dgm:pt modelId="{AE068BD8-0412-4A65-B807-03688023038D}" type="parTrans" cxnId="{AB693BE8-030F-44DD-AC12-9CE0559540BC}">
      <dgm:prSet/>
      <dgm:spPr/>
      <dgm:t>
        <a:bodyPr/>
        <a:lstStyle/>
        <a:p>
          <a:endParaRPr lang="en-US"/>
        </a:p>
      </dgm:t>
    </dgm:pt>
    <dgm:pt modelId="{C243F460-BC2C-4404-98A6-562B2241BED1}">
      <dgm:prSet/>
      <dgm:spPr/>
      <dgm:t>
        <a:bodyPr/>
        <a:lstStyle/>
        <a:p>
          <a:r>
            <a:rPr lang="en-US" dirty="0" smtClean="0"/>
            <a:t>Be prepared to talk to the CE examiner and to provide CE examiner with your observations</a:t>
          </a:r>
        </a:p>
      </dgm:t>
    </dgm:pt>
    <dgm:pt modelId="{729B6381-C8EE-4941-A2FA-E883E9743C93}" type="parTrans" cxnId="{DAD8ABE4-5ECB-42FE-8572-BFE8F1E881BC}">
      <dgm:prSet/>
      <dgm:spPr/>
      <dgm:t>
        <a:bodyPr/>
        <a:lstStyle/>
        <a:p>
          <a:endParaRPr lang="en-US"/>
        </a:p>
      </dgm:t>
    </dgm:pt>
    <dgm:pt modelId="{659EB88D-99E4-427D-87F3-578BEF9512F3}" type="sibTrans" cxnId="{DAD8ABE4-5ECB-42FE-8572-BFE8F1E881BC}">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t>
        <a:bodyPr/>
        <a:lstStyle/>
        <a:p>
          <a:endParaRPr lang="en-US"/>
        </a:p>
      </dgm:t>
    </dgm:pt>
    <dgm:pt modelId="{12755960-5982-4EBB-99E2-4005250CA10D}" type="pres">
      <dgm:prSet presAssocID="{3F5F2D86-80E7-41EE-A1C4-C1BDA9AB9F2C}" presName="parentText" presStyleLbl="node1" presStyleIdx="0" presStyleCnt="4" custScaleY="62989">
        <dgm:presLayoutVars>
          <dgm:chMax val="0"/>
          <dgm:bulletEnabled val="1"/>
        </dgm:presLayoutVars>
      </dgm:prSet>
      <dgm:spPr/>
      <dgm:t>
        <a:bodyPr/>
        <a:lstStyle/>
        <a:p>
          <a:endParaRPr lang="en-US"/>
        </a:p>
      </dgm:t>
    </dgm:pt>
    <dgm:pt modelId="{AA1ACA5F-55A7-4031-97E2-04EC2442DB30}" type="pres">
      <dgm:prSet presAssocID="{3F5F2D86-80E7-41EE-A1C4-C1BDA9AB9F2C}" presName="childText" presStyleLbl="revTx" presStyleIdx="0" presStyleCnt="2">
        <dgm:presLayoutVars>
          <dgm:bulletEnabled val="1"/>
        </dgm:presLayoutVars>
      </dgm:prSet>
      <dgm:spPr/>
      <dgm:t>
        <a:bodyPr/>
        <a:lstStyle/>
        <a:p>
          <a:endParaRPr lang="en-US"/>
        </a:p>
      </dgm:t>
    </dgm:pt>
    <dgm:pt modelId="{7F841BA6-D891-4D33-83D9-508480FE2D70}" type="pres">
      <dgm:prSet presAssocID="{5D2021E1-8418-45F7-B1AA-1169260183FE}" presName="parentText" presStyleLbl="node1" presStyleIdx="1" presStyleCnt="4" custScaleY="72290">
        <dgm:presLayoutVars>
          <dgm:chMax val="0"/>
          <dgm:bulletEnabled val="1"/>
        </dgm:presLayoutVars>
      </dgm:prSet>
      <dgm:spPr/>
      <dgm:t>
        <a:bodyPr/>
        <a:lstStyle/>
        <a:p>
          <a:endParaRPr lang="en-US"/>
        </a:p>
      </dgm:t>
    </dgm:pt>
    <dgm:pt modelId="{3D0EB5E1-6B40-4E2C-B386-201837F98A7B}" type="pres">
      <dgm:prSet presAssocID="{CD470B2A-F1B4-4F23-BEF2-60EF2112A6EB}" presName="spacer" presStyleCnt="0"/>
      <dgm:spPr/>
    </dgm:pt>
    <dgm:pt modelId="{1AFA856C-60F5-4C48-A427-1AC524049C63}" type="pres">
      <dgm:prSet presAssocID="{0A091396-8BBB-46A2-8E77-87D1C1E4FB3E}" presName="parentText" presStyleLbl="node1" presStyleIdx="2" presStyleCnt="4" custScaleY="60251">
        <dgm:presLayoutVars>
          <dgm:chMax val="0"/>
          <dgm:bulletEnabled val="1"/>
        </dgm:presLayoutVars>
      </dgm:prSet>
      <dgm:spPr/>
      <dgm:t>
        <a:bodyPr/>
        <a:lstStyle/>
        <a:p>
          <a:endParaRPr lang="en-US"/>
        </a:p>
      </dgm:t>
    </dgm:pt>
    <dgm:pt modelId="{778E34D4-0D55-47B3-92E6-215BA19E67E9}" type="pres">
      <dgm:prSet presAssocID="{0A091396-8BBB-46A2-8E77-87D1C1E4FB3E}" presName="childText" presStyleLbl="revTx" presStyleIdx="1" presStyleCnt="2">
        <dgm:presLayoutVars>
          <dgm:bulletEnabled val="1"/>
        </dgm:presLayoutVars>
      </dgm:prSet>
      <dgm:spPr/>
      <dgm:t>
        <a:bodyPr/>
        <a:lstStyle/>
        <a:p>
          <a:endParaRPr lang="en-US"/>
        </a:p>
      </dgm:t>
    </dgm:pt>
    <dgm:pt modelId="{825C03B1-A5DC-4802-9C15-5C48F8895059}" type="pres">
      <dgm:prSet presAssocID="{F8CB59ED-B814-4F8B-9C4A-D75EF7B9A520}" presName="parentText" presStyleLbl="node1" presStyleIdx="3" presStyleCnt="4">
        <dgm:presLayoutVars>
          <dgm:chMax val="0"/>
          <dgm:bulletEnabled val="1"/>
        </dgm:presLayoutVars>
      </dgm:prSet>
      <dgm:spPr/>
      <dgm:t>
        <a:bodyPr/>
        <a:lstStyle/>
        <a:p>
          <a:endParaRPr lang="en-US"/>
        </a:p>
      </dgm:t>
    </dgm:pt>
  </dgm:ptLst>
  <dgm:cxnLst>
    <dgm:cxn modelId="{05181826-9E6D-48BB-B5C8-70DDE9CA9D0F}" type="presOf" srcId="{F8CB59ED-B814-4F8B-9C4A-D75EF7B9A520}" destId="{825C03B1-A5DC-4802-9C15-5C48F8895059}" srcOrd="0" destOrd="0" presId="urn:microsoft.com/office/officeart/2005/8/layout/vList2"/>
    <dgm:cxn modelId="{6FED299D-B5BD-4871-9307-E5023314C025}" type="presOf" srcId="{5D2021E1-8418-45F7-B1AA-1169260183FE}" destId="{7F841BA6-D891-4D33-83D9-508480FE2D70}" srcOrd="0" destOrd="0" presId="urn:microsoft.com/office/officeart/2005/8/layout/vList2"/>
    <dgm:cxn modelId="{4BF2A28C-3184-41D2-B283-0ADE7FEE4D73}" type="presOf" srcId="{4072EB4E-BFB2-45CB-80B5-B1454DB9AFCF}" destId="{778E34D4-0D55-47B3-92E6-215BA19E67E9}" srcOrd="0" destOrd="0" presId="urn:microsoft.com/office/officeart/2005/8/layout/vList2"/>
    <dgm:cxn modelId="{E8DE23EA-E3E1-4040-8760-9F52D1839B2B}" srcId="{F38AEA13-8B19-45B4-9DE1-753BD6FBF60C}" destId="{5D2021E1-8418-45F7-B1AA-1169260183FE}" srcOrd="1" destOrd="0" parTransId="{5600B4D6-8107-48FC-BC47-F1D0C8372178}" sibTransId="{CD470B2A-F1B4-4F23-BEF2-60EF2112A6EB}"/>
    <dgm:cxn modelId="{D9C76072-ADBA-4468-9D6A-BC7588FF0866}" srcId="{0A091396-8BBB-46A2-8E77-87D1C1E4FB3E}" destId="{4072EB4E-BFB2-45CB-80B5-B1454DB9AFCF}" srcOrd="0" destOrd="0" parTransId="{3F587831-DC92-480A-8164-09BFC1ED5DB3}" sibTransId="{EEDA22C4-6D65-4FC5-8BC0-811E510FBB62}"/>
    <dgm:cxn modelId="{E6A88F8A-8896-43F5-8C17-A6A6E270DA72}" srcId="{F38AEA13-8B19-45B4-9DE1-753BD6FBF60C}" destId="{3F5F2D86-80E7-41EE-A1C4-C1BDA9AB9F2C}" srcOrd="0" destOrd="0" parTransId="{4F12BBFB-AB9C-48A1-B99B-14E87EE5A4FB}" sibTransId="{3BF63608-D2A7-48CA-9289-182D3FA5196C}"/>
    <dgm:cxn modelId="{93E62584-9E17-43AD-9893-5A7C6FBB0E49}" type="presOf" srcId="{F38AEA13-8B19-45B4-9DE1-753BD6FBF60C}" destId="{6AA9CD88-BBE7-41C7-9505-71C27830799E}" srcOrd="0" destOrd="0" presId="urn:microsoft.com/office/officeart/2005/8/layout/vList2"/>
    <dgm:cxn modelId="{9BF65186-984C-421E-B09F-26DE99A3C588}" type="presOf" srcId="{0A091396-8BBB-46A2-8E77-87D1C1E4FB3E}" destId="{1AFA856C-60F5-4C48-A427-1AC524049C63}" srcOrd="0" destOrd="0" presId="urn:microsoft.com/office/officeart/2005/8/layout/vList2"/>
    <dgm:cxn modelId="{69DC569A-AC33-4693-A19E-55577EBA3DDC}" srcId="{F38AEA13-8B19-45B4-9DE1-753BD6FBF60C}" destId="{F8CB59ED-B814-4F8B-9C4A-D75EF7B9A520}" srcOrd="3" destOrd="0" parTransId="{8225F993-B1A2-4CC3-A592-38A0D1E6BFE5}" sibTransId="{B2ACF32D-0134-4BD0-8DC2-99C1FA8C6E12}"/>
    <dgm:cxn modelId="{3CEB2DAB-29AD-4EF5-8FDA-80FD27C78AF6}" type="presOf" srcId="{C243F460-BC2C-4404-98A6-562B2241BED1}" destId="{778E34D4-0D55-47B3-92E6-215BA19E67E9}" srcOrd="0" destOrd="1" presId="urn:microsoft.com/office/officeart/2005/8/layout/vList2"/>
    <dgm:cxn modelId="{AB693BE8-030F-44DD-AC12-9CE0559540BC}" srcId="{3F5F2D86-80E7-41EE-A1C4-C1BDA9AB9F2C}" destId="{1518A4AB-1233-41C2-AB62-3BC35B41A011}" srcOrd="0" destOrd="0" parTransId="{AE068BD8-0412-4A65-B807-03688023038D}" sibTransId="{669EFD49-3475-45CB-BC1A-909739BFD5C1}"/>
    <dgm:cxn modelId="{28871D26-0426-4FB9-A271-F9F1812E503E}" srcId="{F38AEA13-8B19-45B4-9DE1-753BD6FBF60C}" destId="{0A091396-8BBB-46A2-8E77-87D1C1E4FB3E}" srcOrd="2" destOrd="0" parTransId="{69568B8D-22B6-4B88-B098-8B7BACD28D9D}" sibTransId="{15174B3D-1FFC-4990-8D03-45FFB7B56616}"/>
    <dgm:cxn modelId="{DAD8ABE4-5ECB-42FE-8572-BFE8F1E881BC}" srcId="{0A091396-8BBB-46A2-8E77-87D1C1E4FB3E}" destId="{C243F460-BC2C-4404-98A6-562B2241BED1}" srcOrd="1" destOrd="0" parTransId="{729B6381-C8EE-4941-A2FA-E883E9743C93}" sibTransId="{659EB88D-99E4-427D-87F3-578BEF9512F3}"/>
    <dgm:cxn modelId="{9F8B6DF2-D45D-42A9-B44B-4D3867A52E61}" type="presOf" srcId="{1518A4AB-1233-41C2-AB62-3BC35B41A011}" destId="{AA1ACA5F-55A7-4031-97E2-04EC2442DB30}" srcOrd="0" destOrd="0" presId="urn:microsoft.com/office/officeart/2005/8/layout/vList2"/>
    <dgm:cxn modelId="{351E9FE7-212B-4035-8BDA-3C90195D15D4}" type="presOf" srcId="{3F5F2D86-80E7-41EE-A1C4-C1BDA9AB9F2C}" destId="{12755960-5982-4EBB-99E2-4005250CA10D}" srcOrd="0" destOrd="0" presId="urn:microsoft.com/office/officeart/2005/8/layout/vList2"/>
    <dgm:cxn modelId="{AFCF5D8D-2B62-4C65-8FFD-73463AA456A2}" type="presParOf" srcId="{6AA9CD88-BBE7-41C7-9505-71C27830799E}" destId="{12755960-5982-4EBB-99E2-4005250CA10D}" srcOrd="0" destOrd="0" presId="urn:microsoft.com/office/officeart/2005/8/layout/vList2"/>
    <dgm:cxn modelId="{52716FEB-79E1-4863-8330-9AACDEEAC751}" type="presParOf" srcId="{6AA9CD88-BBE7-41C7-9505-71C27830799E}" destId="{AA1ACA5F-55A7-4031-97E2-04EC2442DB30}" srcOrd="1" destOrd="0" presId="urn:microsoft.com/office/officeart/2005/8/layout/vList2"/>
    <dgm:cxn modelId="{F9BB5356-5ECF-48CD-BE3C-87DF28FEB45C}" type="presParOf" srcId="{6AA9CD88-BBE7-41C7-9505-71C27830799E}" destId="{7F841BA6-D891-4D33-83D9-508480FE2D70}" srcOrd="2" destOrd="0" presId="urn:microsoft.com/office/officeart/2005/8/layout/vList2"/>
    <dgm:cxn modelId="{D1A7024C-92DD-4C61-AEB9-81ADE2B548E1}" type="presParOf" srcId="{6AA9CD88-BBE7-41C7-9505-71C27830799E}" destId="{3D0EB5E1-6B40-4E2C-B386-201837F98A7B}" srcOrd="3" destOrd="0" presId="urn:microsoft.com/office/officeart/2005/8/layout/vList2"/>
    <dgm:cxn modelId="{80862085-2B04-4AB0-8BE1-BBEE52FAE180}" type="presParOf" srcId="{6AA9CD88-BBE7-41C7-9505-71C27830799E}" destId="{1AFA856C-60F5-4C48-A427-1AC524049C63}" srcOrd="4" destOrd="0" presId="urn:microsoft.com/office/officeart/2005/8/layout/vList2"/>
    <dgm:cxn modelId="{D841473B-CD60-4F8E-BFE1-10162A61BB71}" type="presParOf" srcId="{6AA9CD88-BBE7-41C7-9505-71C27830799E}" destId="{778E34D4-0D55-47B3-92E6-215BA19E67E9}" srcOrd="5" destOrd="0" presId="urn:microsoft.com/office/officeart/2005/8/layout/vList2"/>
    <dgm:cxn modelId="{DC3C05CF-A917-43D4-AD37-3CE22005D00E}" type="presParOf" srcId="{6AA9CD88-BBE7-41C7-9505-71C27830799E}" destId="{825C03B1-A5DC-4802-9C15-5C48F889505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8AEA13-8B19-45B4-9DE1-753BD6FBF6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2D86-80E7-41EE-A1C4-C1BDA9AB9F2C}">
      <dgm:prSet/>
      <dgm:spPr>
        <a:solidFill>
          <a:schemeClr val="tx1"/>
        </a:solidFill>
      </dgm:spPr>
      <dgm:t>
        <a:bodyPr/>
        <a:lstStyle/>
        <a:p>
          <a:r>
            <a:rPr lang="en-US" dirty="0" smtClean="0"/>
            <a:t>Review the Decision with the Client to Help them Understand it</a:t>
          </a:r>
        </a:p>
      </dgm:t>
    </dgm:pt>
    <dgm:pt modelId="{4F12BBFB-AB9C-48A1-B99B-14E87EE5A4FB}" type="parTrans" cxnId="{E6A88F8A-8896-43F5-8C17-A6A6E270DA72}">
      <dgm:prSet/>
      <dgm:spPr/>
      <dgm:t>
        <a:bodyPr/>
        <a:lstStyle/>
        <a:p>
          <a:endParaRPr lang="en-US"/>
        </a:p>
      </dgm:t>
    </dgm:pt>
    <dgm:pt modelId="{3BF63608-D2A7-48CA-9289-182D3FA5196C}" type="sibTrans" cxnId="{E6A88F8A-8896-43F5-8C17-A6A6E270DA72}">
      <dgm:prSet/>
      <dgm:spPr/>
      <dgm:t>
        <a:bodyPr/>
        <a:lstStyle/>
        <a:p>
          <a:endParaRPr lang="en-US"/>
        </a:p>
      </dgm:t>
    </dgm:pt>
    <dgm:pt modelId="{5D2021E1-8418-45F7-B1AA-1169260183FE}">
      <dgm:prSet/>
      <dgm:spPr>
        <a:solidFill>
          <a:srgbClr val="B539A6"/>
        </a:solidFill>
      </dgm:spPr>
      <dgm:t>
        <a:bodyPr/>
        <a:lstStyle/>
        <a:p>
          <a:r>
            <a:rPr lang="en-US" dirty="0" smtClean="0"/>
            <a:t>If approved, help client navigate next steps</a:t>
          </a:r>
        </a:p>
      </dgm:t>
    </dgm:pt>
    <dgm:pt modelId="{5600B4D6-8107-48FC-BC47-F1D0C8372178}" type="parTrans" cxnId="{E8DE23EA-E3E1-4040-8760-9F52D1839B2B}">
      <dgm:prSet/>
      <dgm:spPr/>
      <dgm:t>
        <a:bodyPr/>
        <a:lstStyle/>
        <a:p>
          <a:endParaRPr lang="en-US"/>
        </a:p>
      </dgm:t>
    </dgm:pt>
    <dgm:pt modelId="{CD470B2A-F1B4-4F23-BEF2-60EF2112A6EB}" type="sibTrans" cxnId="{E8DE23EA-E3E1-4040-8760-9F52D1839B2B}">
      <dgm:prSet/>
      <dgm:spPr/>
      <dgm:t>
        <a:bodyPr/>
        <a:lstStyle/>
        <a:p>
          <a:endParaRPr lang="en-US"/>
        </a:p>
      </dgm:t>
    </dgm:pt>
    <dgm:pt modelId="{F8CB59ED-B814-4F8B-9C4A-D75EF7B9A520}">
      <dgm:prSet/>
      <dgm:spPr>
        <a:solidFill>
          <a:srgbClr val="07651D"/>
        </a:solidFill>
      </dgm:spPr>
      <dgm:t>
        <a:bodyPr/>
        <a:lstStyle/>
        <a:p>
          <a:r>
            <a:rPr lang="en-US" dirty="0" smtClean="0"/>
            <a:t>Recommend the client get help if they need it.</a:t>
          </a:r>
        </a:p>
      </dgm:t>
    </dgm:pt>
    <dgm:pt modelId="{8225F993-B1A2-4CC3-A592-38A0D1E6BFE5}" type="parTrans" cxnId="{69DC569A-AC33-4693-A19E-55577EBA3DDC}">
      <dgm:prSet/>
      <dgm:spPr/>
      <dgm:t>
        <a:bodyPr/>
        <a:lstStyle/>
        <a:p>
          <a:endParaRPr lang="en-US"/>
        </a:p>
      </dgm:t>
    </dgm:pt>
    <dgm:pt modelId="{B2ACF32D-0134-4BD0-8DC2-99C1FA8C6E12}" type="sibTrans" cxnId="{69DC569A-AC33-4693-A19E-55577EBA3DDC}">
      <dgm:prSet/>
      <dgm:spPr/>
      <dgm:t>
        <a:bodyPr/>
        <a:lstStyle/>
        <a:p>
          <a:endParaRPr lang="en-US"/>
        </a:p>
      </dgm:t>
    </dgm:pt>
    <dgm:pt modelId="{4072EB4E-BFB2-45CB-80B5-B1454DB9AFCF}">
      <dgm:prSet/>
      <dgm:spPr/>
      <dgm:t>
        <a:bodyPr/>
        <a:lstStyle/>
        <a:p>
          <a:r>
            <a:rPr lang="en-US" dirty="0" smtClean="0"/>
            <a:t>Remind them that the vast majority of applicants are denied the first time and that they have a right to appeal the decision</a:t>
          </a:r>
        </a:p>
      </dgm:t>
    </dgm:pt>
    <dgm:pt modelId="{3F587831-DC92-480A-8164-09BFC1ED5DB3}" type="parTrans" cxnId="{D9C76072-ADBA-4468-9D6A-BC7588FF0866}">
      <dgm:prSet/>
      <dgm:spPr/>
      <dgm:t>
        <a:bodyPr/>
        <a:lstStyle/>
        <a:p>
          <a:endParaRPr lang="en-US"/>
        </a:p>
      </dgm:t>
    </dgm:pt>
    <dgm:pt modelId="{EEDA22C4-6D65-4FC5-8BC0-811E510FBB62}" type="sibTrans" cxnId="{D9C76072-ADBA-4468-9D6A-BC7588FF0866}">
      <dgm:prSet/>
      <dgm:spPr/>
      <dgm:t>
        <a:bodyPr/>
        <a:lstStyle/>
        <a:p>
          <a:endParaRPr lang="en-US"/>
        </a:p>
      </dgm:t>
    </dgm:pt>
    <dgm:pt modelId="{C243F460-BC2C-4404-98A6-562B2241BED1}">
      <dgm:prSet/>
      <dgm:spPr/>
      <dgm:t>
        <a:bodyPr/>
        <a:lstStyle/>
        <a:p>
          <a:r>
            <a:rPr lang="en-US" dirty="0" smtClean="0"/>
            <a:t>Encourage client to continue “building the record”</a:t>
          </a:r>
        </a:p>
      </dgm:t>
    </dgm:pt>
    <dgm:pt modelId="{729B6381-C8EE-4941-A2FA-E883E9743C93}" type="parTrans" cxnId="{DAD8ABE4-5ECB-42FE-8572-BFE8F1E881BC}">
      <dgm:prSet/>
      <dgm:spPr/>
      <dgm:t>
        <a:bodyPr/>
        <a:lstStyle/>
        <a:p>
          <a:endParaRPr lang="en-US"/>
        </a:p>
      </dgm:t>
    </dgm:pt>
    <dgm:pt modelId="{659EB88D-99E4-427D-87F3-578BEF9512F3}" type="sibTrans" cxnId="{DAD8ABE4-5ECB-42FE-8572-BFE8F1E881BC}">
      <dgm:prSet/>
      <dgm:spPr/>
      <dgm:t>
        <a:bodyPr/>
        <a:lstStyle/>
        <a:p>
          <a:endParaRPr lang="en-US"/>
        </a:p>
      </dgm:t>
    </dgm:pt>
    <dgm:pt modelId="{1518A4AB-1233-41C2-AB62-3BC35B41A011}">
      <dgm:prSet/>
      <dgm:spPr/>
      <dgm:t>
        <a:bodyPr/>
        <a:lstStyle/>
        <a:p>
          <a:r>
            <a:rPr lang="en-US" dirty="0" smtClean="0"/>
            <a:t>If the client was denied, note the date of the decision. The appeal deadline is 65 days after the date on the notice.</a:t>
          </a:r>
        </a:p>
      </dgm:t>
    </dgm:pt>
    <dgm:pt modelId="{669EFD49-3475-45CB-BC1A-909739BFD5C1}" type="sibTrans" cxnId="{AB693BE8-030F-44DD-AC12-9CE0559540BC}">
      <dgm:prSet/>
      <dgm:spPr/>
      <dgm:t>
        <a:bodyPr/>
        <a:lstStyle/>
        <a:p>
          <a:endParaRPr lang="en-US"/>
        </a:p>
      </dgm:t>
    </dgm:pt>
    <dgm:pt modelId="{AE068BD8-0412-4A65-B807-03688023038D}" type="parTrans" cxnId="{AB693BE8-030F-44DD-AC12-9CE0559540BC}">
      <dgm:prSet/>
      <dgm:spPr/>
      <dgm:t>
        <a:bodyPr/>
        <a:lstStyle/>
        <a:p>
          <a:endParaRPr lang="en-US"/>
        </a:p>
      </dgm:t>
    </dgm:pt>
    <dgm:pt modelId="{91E743E9-990D-4768-BF4D-C6CCE473FDE4}">
      <dgm:prSet/>
      <dgm:spPr>
        <a:solidFill>
          <a:srgbClr val="B539A6"/>
        </a:solidFill>
      </dgm:spPr>
      <dgm:t>
        <a:bodyPr/>
        <a:lstStyle/>
        <a:p>
          <a:r>
            <a:rPr lang="en-US" dirty="0" smtClean="0"/>
            <a:t>If denied, help client understand their options</a:t>
          </a:r>
        </a:p>
      </dgm:t>
    </dgm:pt>
    <dgm:pt modelId="{1B1E9934-652C-4859-AA5D-E120BBA04C92}" type="parTrans" cxnId="{0CD0E3C4-D913-4D7F-A4CA-B5A1D6EE230F}">
      <dgm:prSet/>
      <dgm:spPr/>
      <dgm:t>
        <a:bodyPr/>
        <a:lstStyle/>
        <a:p>
          <a:endParaRPr lang="en-US"/>
        </a:p>
      </dgm:t>
    </dgm:pt>
    <dgm:pt modelId="{C682C619-4AB6-4D5E-B4A1-E4FD7D095DB1}" type="sibTrans" cxnId="{0CD0E3C4-D913-4D7F-A4CA-B5A1D6EE230F}">
      <dgm:prSet/>
      <dgm:spPr/>
      <dgm:t>
        <a:bodyPr/>
        <a:lstStyle/>
        <a:p>
          <a:endParaRPr lang="en-US"/>
        </a:p>
      </dgm:t>
    </dgm:pt>
    <dgm:pt modelId="{E0E83F1A-4663-4E59-BE25-478DA1CEC4A7}">
      <dgm:prSet/>
      <dgm:spPr/>
      <dgm:t>
        <a:bodyPr/>
        <a:lstStyle/>
        <a:p>
          <a:r>
            <a:rPr lang="en-US" dirty="0" smtClean="0"/>
            <a:t>Client might need to complete an additional interview before they can start getting benefits</a:t>
          </a:r>
        </a:p>
      </dgm:t>
    </dgm:pt>
    <dgm:pt modelId="{1CA746F8-87CE-445D-AA7D-46285C73D90A}" type="parTrans" cxnId="{5EA79915-1DC1-428D-A674-6F76C24C5A46}">
      <dgm:prSet/>
      <dgm:spPr/>
      <dgm:t>
        <a:bodyPr/>
        <a:lstStyle/>
        <a:p>
          <a:endParaRPr lang="en-US"/>
        </a:p>
      </dgm:t>
    </dgm:pt>
    <dgm:pt modelId="{A1517498-5C31-49E9-A47A-5430AA22F07A}" type="sibTrans" cxnId="{5EA79915-1DC1-428D-A674-6F76C24C5A46}">
      <dgm:prSet/>
      <dgm:spPr/>
      <dgm:t>
        <a:bodyPr/>
        <a:lstStyle/>
        <a:p>
          <a:endParaRPr lang="en-US"/>
        </a:p>
      </dgm:t>
    </dgm:pt>
    <dgm:pt modelId="{C5E22641-8777-41DE-9FF7-33D04095DFD8}">
      <dgm:prSet/>
      <dgm:spPr/>
      <dgm:t>
        <a:bodyPr/>
        <a:lstStyle/>
        <a:p>
          <a:r>
            <a:rPr lang="en-US" dirty="0" smtClean="0"/>
            <a:t>Help Client consider whether to get benefits in a bank account or through Direct Express</a:t>
          </a:r>
        </a:p>
      </dgm:t>
    </dgm:pt>
    <dgm:pt modelId="{3DC3C89D-5955-4B0F-BA3A-E1FE440BA0C4}" type="parTrans" cxnId="{C168665E-D5F6-4B91-90EB-E2AD5B14B570}">
      <dgm:prSet/>
      <dgm:spPr/>
      <dgm:t>
        <a:bodyPr/>
        <a:lstStyle/>
        <a:p>
          <a:endParaRPr lang="en-US"/>
        </a:p>
      </dgm:t>
    </dgm:pt>
    <dgm:pt modelId="{354BE5EC-73C2-4444-9F19-E54C9A7F5305}" type="sibTrans" cxnId="{C168665E-D5F6-4B91-90EB-E2AD5B14B570}">
      <dgm:prSet/>
      <dgm:spPr/>
      <dgm:t>
        <a:bodyPr/>
        <a:lstStyle/>
        <a:p>
          <a:endParaRPr lang="en-US"/>
        </a:p>
      </dgm:t>
    </dgm:pt>
    <dgm:pt modelId="{27E7B90F-31C7-4774-B0D6-21D3231A2EB5}">
      <dgm:prSet/>
      <dgm:spPr/>
      <dgm:t>
        <a:bodyPr/>
        <a:lstStyle/>
        <a:p>
          <a:r>
            <a:rPr lang="en-US" dirty="0" smtClean="0"/>
            <a:t>Help client understand the appeal deadline</a:t>
          </a:r>
        </a:p>
      </dgm:t>
    </dgm:pt>
    <dgm:pt modelId="{0C49AC2A-D2D8-4FC7-9E08-966E443686C8}" type="parTrans" cxnId="{887669EB-FDCE-4E5B-AA06-266002061993}">
      <dgm:prSet/>
      <dgm:spPr/>
      <dgm:t>
        <a:bodyPr/>
        <a:lstStyle/>
        <a:p>
          <a:endParaRPr lang="en-US"/>
        </a:p>
      </dgm:t>
    </dgm:pt>
    <dgm:pt modelId="{089F47AE-EB3B-4CC5-820C-481FE525B034}" type="sibTrans" cxnId="{887669EB-FDCE-4E5B-AA06-266002061993}">
      <dgm:prSet/>
      <dgm:spPr/>
      <dgm:t>
        <a:bodyPr/>
        <a:lstStyle/>
        <a:p>
          <a:endParaRPr lang="en-US"/>
        </a:p>
      </dgm:t>
    </dgm:pt>
    <dgm:pt modelId="{6AA9CD88-BBE7-41C7-9505-71C27830799E}" type="pres">
      <dgm:prSet presAssocID="{F38AEA13-8B19-45B4-9DE1-753BD6FBF60C}" presName="linear" presStyleCnt="0">
        <dgm:presLayoutVars>
          <dgm:animLvl val="lvl"/>
          <dgm:resizeHandles val="exact"/>
        </dgm:presLayoutVars>
      </dgm:prSet>
      <dgm:spPr/>
      <dgm:t>
        <a:bodyPr/>
        <a:lstStyle/>
        <a:p>
          <a:endParaRPr lang="en-US"/>
        </a:p>
      </dgm:t>
    </dgm:pt>
    <dgm:pt modelId="{12755960-5982-4EBB-99E2-4005250CA10D}" type="pres">
      <dgm:prSet presAssocID="{3F5F2D86-80E7-41EE-A1C4-C1BDA9AB9F2C}" presName="parentText" presStyleLbl="node1" presStyleIdx="0" presStyleCnt="4" custScaleY="62989">
        <dgm:presLayoutVars>
          <dgm:chMax val="0"/>
          <dgm:bulletEnabled val="1"/>
        </dgm:presLayoutVars>
      </dgm:prSet>
      <dgm:spPr/>
      <dgm:t>
        <a:bodyPr/>
        <a:lstStyle/>
        <a:p>
          <a:endParaRPr lang="en-US"/>
        </a:p>
      </dgm:t>
    </dgm:pt>
    <dgm:pt modelId="{AA1ACA5F-55A7-4031-97E2-04EC2442DB30}" type="pres">
      <dgm:prSet presAssocID="{3F5F2D86-80E7-41EE-A1C4-C1BDA9AB9F2C}" presName="childText" presStyleLbl="revTx" presStyleIdx="0" presStyleCnt="3">
        <dgm:presLayoutVars>
          <dgm:bulletEnabled val="1"/>
        </dgm:presLayoutVars>
      </dgm:prSet>
      <dgm:spPr/>
      <dgm:t>
        <a:bodyPr/>
        <a:lstStyle/>
        <a:p>
          <a:endParaRPr lang="en-US"/>
        </a:p>
      </dgm:t>
    </dgm:pt>
    <dgm:pt modelId="{7F841BA6-D891-4D33-83D9-508480FE2D70}" type="pres">
      <dgm:prSet presAssocID="{5D2021E1-8418-45F7-B1AA-1169260183FE}" presName="parentText" presStyleLbl="node1" presStyleIdx="1" presStyleCnt="4" custScaleY="72290">
        <dgm:presLayoutVars>
          <dgm:chMax val="0"/>
          <dgm:bulletEnabled val="1"/>
        </dgm:presLayoutVars>
      </dgm:prSet>
      <dgm:spPr/>
      <dgm:t>
        <a:bodyPr/>
        <a:lstStyle/>
        <a:p>
          <a:endParaRPr lang="en-US"/>
        </a:p>
      </dgm:t>
    </dgm:pt>
    <dgm:pt modelId="{BA26B872-4F3D-45D9-850C-17B02541174D}" type="pres">
      <dgm:prSet presAssocID="{5D2021E1-8418-45F7-B1AA-1169260183FE}" presName="childText" presStyleLbl="revTx" presStyleIdx="1" presStyleCnt="3">
        <dgm:presLayoutVars>
          <dgm:bulletEnabled val="1"/>
        </dgm:presLayoutVars>
      </dgm:prSet>
      <dgm:spPr/>
      <dgm:t>
        <a:bodyPr/>
        <a:lstStyle/>
        <a:p>
          <a:endParaRPr lang="en-US"/>
        </a:p>
      </dgm:t>
    </dgm:pt>
    <dgm:pt modelId="{29B399C1-1F41-434E-846A-ABA3EF6C793D}" type="pres">
      <dgm:prSet presAssocID="{91E743E9-990D-4768-BF4D-C6CCE473FDE4}" presName="parentText" presStyleLbl="node1" presStyleIdx="2" presStyleCnt="4">
        <dgm:presLayoutVars>
          <dgm:chMax val="0"/>
          <dgm:bulletEnabled val="1"/>
        </dgm:presLayoutVars>
      </dgm:prSet>
      <dgm:spPr/>
      <dgm:t>
        <a:bodyPr/>
        <a:lstStyle/>
        <a:p>
          <a:endParaRPr lang="en-US"/>
        </a:p>
      </dgm:t>
    </dgm:pt>
    <dgm:pt modelId="{391F8347-6A24-4F42-BB95-6765019B17DB}" type="pres">
      <dgm:prSet presAssocID="{91E743E9-990D-4768-BF4D-C6CCE473FDE4}" presName="childText" presStyleLbl="revTx" presStyleIdx="2" presStyleCnt="3">
        <dgm:presLayoutVars>
          <dgm:bulletEnabled val="1"/>
        </dgm:presLayoutVars>
      </dgm:prSet>
      <dgm:spPr/>
      <dgm:t>
        <a:bodyPr/>
        <a:lstStyle/>
        <a:p>
          <a:endParaRPr lang="en-US"/>
        </a:p>
      </dgm:t>
    </dgm:pt>
    <dgm:pt modelId="{825C03B1-A5DC-4802-9C15-5C48F8895059}" type="pres">
      <dgm:prSet presAssocID="{F8CB59ED-B814-4F8B-9C4A-D75EF7B9A520}" presName="parentText" presStyleLbl="node1" presStyleIdx="3" presStyleCnt="4">
        <dgm:presLayoutVars>
          <dgm:chMax val="0"/>
          <dgm:bulletEnabled val="1"/>
        </dgm:presLayoutVars>
      </dgm:prSet>
      <dgm:spPr/>
      <dgm:t>
        <a:bodyPr/>
        <a:lstStyle/>
        <a:p>
          <a:endParaRPr lang="en-US"/>
        </a:p>
      </dgm:t>
    </dgm:pt>
  </dgm:ptLst>
  <dgm:cxnLst>
    <dgm:cxn modelId="{DAFE3F52-18DA-433D-AA36-03180753E4E4}" type="presOf" srcId="{C243F460-BC2C-4404-98A6-562B2241BED1}" destId="{391F8347-6A24-4F42-BB95-6765019B17DB}" srcOrd="0" destOrd="1" presId="urn:microsoft.com/office/officeart/2005/8/layout/vList2"/>
    <dgm:cxn modelId="{05181826-9E6D-48BB-B5C8-70DDE9CA9D0F}" type="presOf" srcId="{F8CB59ED-B814-4F8B-9C4A-D75EF7B9A520}" destId="{825C03B1-A5DC-4802-9C15-5C48F8895059}" srcOrd="0" destOrd="0" presId="urn:microsoft.com/office/officeart/2005/8/layout/vList2"/>
    <dgm:cxn modelId="{0CD0E3C4-D913-4D7F-A4CA-B5A1D6EE230F}" srcId="{F38AEA13-8B19-45B4-9DE1-753BD6FBF60C}" destId="{91E743E9-990D-4768-BF4D-C6CCE473FDE4}" srcOrd="2" destOrd="0" parTransId="{1B1E9934-652C-4859-AA5D-E120BBA04C92}" sibTransId="{C682C619-4AB6-4D5E-B4A1-E4FD7D095DB1}"/>
    <dgm:cxn modelId="{6FED299D-B5BD-4871-9307-E5023314C025}" type="presOf" srcId="{5D2021E1-8418-45F7-B1AA-1169260183FE}" destId="{7F841BA6-D891-4D33-83D9-508480FE2D70}" srcOrd="0" destOrd="0" presId="urn:microsoft.com/office/officeart/2005/8/layout/vList2"/>
    <dgm:cxn modelId="{C168665E-D5F6-4B91-90EB-E2AD5B14B570}" srcId="{5D2021E1-8418-45F7-B1AA-1169260183FE}" destId="{C5E22641-8777-41DE-9FF7-33D04095DFD8}" srcOrd="1" destOrd="0" parTransId="{3DC3C89D-5955-4B0F-BA3A-E1FE440BA0C4}" sibTransId="{354BE5EC-73C2-4444-9F19-E54C9A7F5305}"/>
    <dgm:cxn modelId="{887669EB-FDCE-4E5B-AA06-266002061993}" srcId="{91E743E9-990D-4768-BF4D-C6CCE473FDE4}" destId="{27E7B90F-31C7-4774-B0D6-21D3231A2EB5}" srcOrd="2" destOrd="0" parTransId="{0C49AC2A-D2D8-4FC7-9E08-966E443686C8}" sibTransId="{089F47AE-EB3B-4CC5-820C-481FE525B034}"/>
    <dgm:cxn modelId="{E8DE23EA-E3E1-4040-8760-9F52D1839B2B}" srcId="{F38AEA13-8B19-45B4-9DE1-753BD6FBF60C}" destId="{5D2021E1-8418-45F7-B1AA-1169260183FE}" srcOrd="1" destOrd="0" parTransId="{5600B4D6-8107-48FC-BC47-F1D0C8372178}" sibTransId="{CD470B2A-F1B4-4F23-BEF2-60EF2112A6EB}"/>
    <dgm:cxn modelId="{D9C76072-ADBA-4468-9D6A-BC7588FF0866}" srcId="{91E743E9-990D-4768-BF4D-C6CCE473FDE4}" destId="{4072EB4E-BFB2-45CB-80B5-B1454DB9AFCF}" srcOrd="0" destOrd="0" parTransId="{3F587831-DC92-480A-8164-09BFC1ED5DB3}" sibTransId="{EEDA22C4-6D65-4FC5-8BC0-811E510FBB62}"/>
    <dgm:cxn modelId="{E6A88F8A-8896-43F5-8C17-A6A6E270DA72}" srcId="{F38AEA13-8B19-45B4-9DE1-753BD6FBF60C}" destId="{3F5F2D86-80E7-41EE-A1C4-C1BDA9AB9F2C}" srcOrd="0" destOrd="0" parTransId="{4F12BBFB-AB9C-48A1-B99B-14E87EE5A4FB}" sibTransId="{3BF63608-D2A7-48CA-9289-182D3FA5196C}"/>
    <dgm:cxn modelId="{93E62584-9E17-43AD-9893-5A7C6FBB0E49}" type="presOf" srcId="{F38AEA13-8B19-45B4-9DE1-753BD6FBF60C}" destId="{6AA9CD88-BBE7-41C7-9505-71C27830799E}" srcOrd="0" destOrd="0" presId="urn:microsoft.com/office/officeart/2005/8/layout/vList2"/>
    <dgm:cxn modelId="{5EA79915-1DC1-428D-A674-6F76C24C5A46}" srcId="{5D2021E1-8418-45F7-B1AA-1169260183FE}" destId="{E0E83F1A-4663-4E59-BE25-478DA1CEC4A7}" srcOrd="0" destOrd="0" parTransId="{1CA746F8-87CE-445D-AA7D-46285C73D90A}" sibTransId="{A1517498-5C31-49E9-A47A-5430AA22F07A}"/>
    <dgm:cxn modelId="{FE34DD08-F1FA-4E06-AF8F-437140A85FBB}" type="presOf" srcId="{C5E22641-8777-41DE-9FF7-33D04095DFD8}" destId="{BA26B872-4F3D-45D9-850C-17B02541174D}" srcOrd="0" destOrd="1" presId="urn:microsoft.com/office/officeart/2005/8/layout/vList2"/>
    <dgm:cxn modelId="{69DC569A-AC33-4693-A19E-55577EBA3DDC}" srcId="{F38AEA13-8B19-45B4-9DE1-753BD6FBF60C}" destId="{F8CB59ED-B814-4F8B-9C4A-D75EF7B9A520}" srcOrd="3" destOrd="0" parTransId="{8225F993-B1A2-4CC3-A592-38A0D1E6BFE5}" sibTransId="{B2ACF32D-0134-4BD0-8DC2-99C1FA8C6E12}"/>
    <dgm:cxn modelId="{AB693BE8-030F-44DD-AC12-9CE0559540BC}" srcId="{3F5F2D86-80E7-41EE-A1C4-C1BDA9AB9F2C}" destId="{1518A4AB-1233-41C2-AB62-3BC35B41A011}" srcOrd="0" destOrd="0" parTransId="{AE068BD8-0412-4A65-B807-03688023038D}" sibTransId="{669EFD49-3475-45CB-BC1A-909739BFD5C1}"/>
    <dgm:cxn modelId="{75EB7079-B66A-4689-90A2-F886B4499F4C}" type="presOf" srcId="{4072EB4E-BFB2-45CB-80B5-B1454DB9AFCF}" destId="{391F8347-6A24-4F42-BB95-6765019B17DB}" srcOrd="0" destOrd="0" presId="urn:microsoft.com/office/officeart/2005/8/layout/vList2"/>
    <dgm:cxn modelId="{4F0D9506-60D3-4408-806E-658A9769B046}" type="presOf" srcId="{27E7B90F-31C7-4774-B0D6-21D3231A2EB5}" destId="{391F8347-6A24-4F42-BB95-6765019B17DB}" srcOrd="0" destOrd="2" presId="urn:microsoft.com/office/officeart/2005/8/layout/vList2"/>
    <dgm:cxn modelId="{CB193FB1-76A4-451D-9591-5D10E1BDAB1D}" type="presOf" srcId="{E0E83F1A-4663-4E59-BE25-478DA1CEC4A7}" destId="{BA26B872-4F3D-45D9-850C-17B02541174D}" srcOrd="0" destOrd="0" presId="urn:microsoft.com/office/officeart/2005/8/layout/vList2"/>
    <dgm:cxn modelId="{E502321B-FB06-4030-AFEB-77CA66D2C898}" type="presOf" srcId="{91E743E9-990D-4768-BF4D-C6CCE473FDE4}" destId="{29B399C1-1F41-434E-846A-ABA3EF6C793D}" srcOrd="0" destOrd="0" presId="urn:microsoft.com/office/officeart/2005/8/layout/vList2"/>
    <dgm:cxn modelId="{DAD8ABE4-5ECB-42FE-8572-BFE8F1E881BC}" srcId="{91E743E9-990D-4768-BF4D-C6CCE473FDE4}" destId="{C243F460-BC2C-4404-98A6-562B2241BED1}" srcOrd="1" destOrd="0" parTransId="{729B6381-C8EE-4941-A2FA-E883E9743C93}" sibTransId="{659EB88D-99E4-427D-87F3-578BEF9512F3}"/>
    <dgm:cxn modelId="{351E9FE7-212B-4035-8BDA-3C90195D15D4}" type="presOf" srcId="{3F5F2D86-80E7-41EE-A1C4-C1BDA9AB9F2C}" destId="{12755960-5982-4EBB-99E2-4005250CA10D}" srcOrd="0" destOrd="0" presId="urn:microsoft.com/office/officeart/2005/8/layout/vList2"/>
    <dgm:cxn modelId="{9F8B6DF2-D45D-42A9-B44B-4D3867A52E61}" type="presOf" srcId="{1518A4AB-1233-41C2-AB62-3BC35B41A011}" destId="{AA1ACA5F-55A7-4031-97E2-04EC2442DB30}" srcOrd="0" destOrd="0" presId="urn:microsoft.com/office/officeart/2005/8/layout/vList2"/>
    <dgm:cxn modelId="{AFCF5D8D-2B62-4C65-8FFD-73463AA456A2}" type="presParOf" srcId="{6AA9CD88-BBE7-41C7-9505-71C27830799E}" destId="{12755960-5982-4EBB-99E2-4005250CA10D}" srcOrd="0" destOrd="0" presId="urn:microsoft.com/office/officeart/2005/8/layout/vList2"/>
    <dgm:cxn modelId="{52716FEB-79E1-4863-8330-9AACDEEAC751}" type="presParOf" srcId="{6AA9CD88-BBE7-41C7-9505-71C27830799E}" destId="{AA1ACA5F-55A7-4031-97E2-04EC2442DB30}" srcOrd="1" destOrd="0" presId="urn:microsoft.com/office/officeart/2005/8/layout/vList2"/>
    <dgm:cxn modelId="{F9BB5356-5ECF-48CD-BE3C-87DF28FEB45C}" type="presParOf" srcId="{6AA9CD88-BBE7-41C7-9505-71C27830799E}" destId="{7F841BA6-D891-4D33-83D9-508480FE2D70}" srcOrd="2" destOrd="0" presId="urn:microsoft.com/office/officeart/2005/8/layout/vList2"/>
    <dgm:cxn modelId="{D42A23FA-46E8-4849-81BC-FA74097F65DB}" type="presParOf" srcId="{6AA9CD88-BBE7-41C7-9505-71C27830799E}" destId="{BA26B872-4F3D-45D9-850C-17B02541174D}" srcOrd="3" destOrd="0" presId="urn:microsoft.com/office/officeart/2005/8/layout/vList2"/>
    <dgm:cxn modelId="{0FC33EC5-A0FA-4773-BB74-DECFBA80690E}" type="presParOf" srcId="{6AA9CD88-BBE7-41C7-9505-71C27830799E}" destId="{29B399C1-1F41-434E-846A-ABA3EF6C793D}" srcOrd="4" destOrd="0" presId="urn:microsoft.com/office/officeart/2005/8/layout/vList2"/>
    <dgm:cxn modelId="{CA40F667-BE72-4E60-AEB6-86BC9A955386}" type="presParOf" srcId="{6AA9CD88-BBE7-41C7-9505-71C27830799E}" destId="{391F8347-6A24-4F42-BB95-6765019B17DB}" srcOrd="5" destOrd="0" presId="urn:microsoft.com/office/officeart/2005/8/layout/vList2"/>
    <dgm:cxn modelId="{DC3C05CF-A917-43D4-AD37-3CE22005D00E}" type="presParOf" srcId="{6AA9CD88-BBE7-41C7-9505-71C27830799E}" destId="{825C03B1-A5DC-4802-9C15-5C48F889505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13BC617-5B7E-414D-9078-00D35F8FD1F3}" type="doc">
      <dgm:prSet loTypeId="urn:microsoft.com/office/officeart/2005/8/layout/chevron1" loCatId="process" qsTypeId="urn:microsoft.com/office/officeart/2005/8/quickstyle/simple1" qsCatId="simple" csTypeId="urn:microsoft.com/office/officeart/2005/8/colors/accent1_2" csCatId="accent1" phldr="1"/>
      <dgm:spPr/>
    </dgm:pt>
    <dgm:pt modelId="{D3D05E6E-9114-4AB4-800B-07DB22CCFB03}">
      <dgm:prSet phldrT="[Text]"/>
      <dgm:spPr/>
      <dgm:t>
        <a:bodyPr/>
        <a:lstStyle/>
        <a:p>
          <a:r>
            <a:rPr lang="en-US" dirty="0" smtClean="0"/>
            <a:t>Application</a:t>
          </a:r>
          <a:endParaRPr lang="en-US" dirty="0"/>
        </a:p>
      </dgm:t>
    </dgm:pt>
    <dgm:pt modelId="{79171BFB-4639-430C-B029-5E5DA09F5B08}" type="parTrans" cxnId="{A9C91E25-5D58-49BF-A79A-D9401C0072DB}">
      <dgm:prSet/>
      <dgm:spPr/>
      <dgm:t>
        <a:bodyPr/>
        <a:lstStyle/>
        <a:p>
          <a:endParaRPr lang="en-US"/>
        </a:p>
      </dgm:t>
    </dgm:pt>
    <dgm:pt modelId="{F3BE3396-2076-4C88-8221-53C7709E520F}" type="sibTrans" cxnId="{A9C91E25-5D58-49BF-A79A-D9401C0072DB}">
      <dgm:prSet/>
      <dgm:spPr/>
      <dgm:t>
        <a:bodyPr/>
        <a:lstStyle/>
        <a:p>
          <a:endParaRPr lang="en-US"/>
        </a:p>
      </dgm:t>
    </dgm:pt>
    <dgm:pt modelId="{69795B11-C67C-4A43-B82A-253B385B8DDB}">
      <dgm:prSet phldrT="[Text]"/>
      <dgm:spPr/>
      <dgm:t>
        <a:bodyPr/>
        <a:lstStyle/>
        <a:p>
          <a:r>
            <a:rPr lang="en-US" dirty="0" smtClean="0"/>
            <a:t>Reconsideration</a:t>
          </a:r>
          <a:endParaRPr lang="en-US" dirty="0"/>
        </a:p>
      </dgm:t>
    </dgm:pt>
    <dgm:pt modelId="{DC312529-EA17-4E2D-B863-42B03A664290}" type="parTrans" cxnId="{39EF1F50-F2CE-4B94-9A3E-B0A6C996BC2F}">
      <dgm:prSet/>
      <dgm:spPr/>
      <dgm:t>
        <a:bodyPr/>
        <a:lstStyle/>
        <a:p>
          <a:endParaRPr lang="en-US"/>
        </a:p>
      </dgm:t>
    </dgm:pt>
    <dgm:pt modelId="{44BBB2E2-D39F-40A3-97E8-26CEAD7379A8}" type="sibTrans" cxnId="{39EF1F50-F2CE-4B94-9A3E-B0A6C996BC2F}">
      <dgm:prSet/>
      <dgm:spPr/>
      <dgm:t>
        <a:bodyPr/>
        <a:lstStyle/>
        <a:p>
          <a:endParaRPr lang="en-US"/>
        </a:p>
      </dgm:t>
    </dgm:pt>
    <dgm:pt modelId="{C8CA9F1F-FBE1-417D-91E1-C53CBD8B1B19}">
      <dgm:prSet phldrT="[Text]"/>
      <dgm:spPr/>
      <dgm:t>
        <a:bodyPr/>
        <a:lstStyle/>
        <a:p>
          <a:r>
            <a:rPr lang="en-US" dirty="0" smtClean="0"/>
            <a:t>Administrative Hearing</a:t>
          </a:r>
          <a:endParaRPr lang="en-US" dirty="0"/>
        </a:p>
      </dgm:t>
    </dgm:pt>
    <dgm:pt modelId="{EBD8D4AB-7821-4CDB-B527-AA7D0C49E2E8}" type="parTrans" cxnId="{030CD312-9619-415D-8A82-60F94DBB311C}">
      <dgm:prSet/>
      <dgm:spPr/>
      <dgm:t>
        <a:bodyPr/>
        <a:lstStyle/>
        <a:p>
          <a:endParaRPr lang="en-US"/>
        </a:p>
      </dgm:t>
    </dgm:pt>
    <dgm:pt modelId="{81717FDF-A3DE-4E20-A5CE-83C02819EF1D}" type="sibTrans" cxnId="{030CD312-9619-415D-8A82-60F94DBB311C}">
      <dgm:prSet/>
      <dgm:spPr/>
      <dgm:t>
        <a:bodyPr/>
        <a:lstStyle/>
        <a:p>
          <a:endParaRPr lang="en-US"/>
        </a:p>
      </dgm:t>
    </dgm:pt>
    <dgm:pt modelId="{5B1A43EE-18C9-45EE-9630-AFAADC9AF27C}">
      <dgm:prSet phldrT="[Text]"/>
      <dgm:spPr/>
      <dgm:t>
        <a:bodyPr/>
        <a:lstStyle/>
        <a:p>
          <a:r>
            <a:rPr lang="en-US" dirty="0" smtClean="0"/>
            <a:t>Appeals Council</a:t>
          </a:r>
          <a:endParaRPr lang="en-US" dirty="0"/>
        </a:p>
      </dgm:t>
    </dgm:pt>
    <dgm:pt modelId="{0923125C-0AD6-457F-9C70-7334B04AF41A}" type="parTrans" cxnId="{BF7F31AC-9F15-42AF-90E0-38043C042CFB}">
      <dgm:prSet/>
      <dgm:spPr/>
      <dgm:t>
        <a:bodyPr/>
        <a:lstStyle/>
        <a:p>
          <a:endParaRPr lang="en-US"/>
        </a:p>
      </dgm:t>
    </dgm:pt>
    <dgm:pt modelId="{4020E94F-6947-4F8D-BFAC-7FD03E5D5B19}" type="sibTrans" cxnId="{BF7F31AC-9F15-42AF-90E0-38043C042CFB}">
      <dgm:prSet/>
      <dgm:spPr/>
      <dgm:t>
        <a:bodyPr/>
        <a:lstStyle/>
        <a:p>
          <a:endParaRPr lang="en-US"/>
        </a:p>
      </dgm:t>
    </dgm:pt>
    <dgm:pt modelId="{6000FF3E-8046-43EF-8D20-C5CF5F06DBB6}">
      <dgm:prSet phldrT="[Text]"/>
      <dgm:spPr/>
      <dgm:t>
        <a:bodyPr/>
        <a:lstStyle/>
        <a:p>
          <a:r>
            <a:rPr lang="en-US" dirty="0" smtClean="0"/>
            <a:t>Federal Court</a:t>
          </a:r>
          <a:endParaRPr lang="en-US" dirty="0"/>
        </a:p>
      </dgm:t>
    </dgm:pt>
    <dgm:pt modelId="{A770033A-4723-4EFB-934A-CCCFDC5C6697}" type="parTrans" cxnId="{D07F8A06-E149-4C2C-ACF3-623341DADB5D}">
      <dgm:prSet/>
      <dgm:spPr/>
      <dgm:t>
        <a:bodyPr/>
        <a:lstStyle/>
        <a:p>
          <a:endParaRPr lang="en-US"/>
        </a:p>
      </dgm:t>
    </dgm:pt>
    <dgm:pt modelId="{94677FB0-CBBE-4C29-96C4-27B0500627AB}" type="sibTrans" cxnId="{D07F8A06-E149-4C2C-ACF3-623341DADB5D}">
      <dgm:prSet/>
      <dgm:spPr/>
      <dgm:t>
        <a:bodyPr/>
        <a:lstStyle/>
        <a:p>
          <a:endParaRPr lang="en-US"/>
        </a:p>
      </dgm:t>
    </dgm:pt>
    <dgm:pt modelId="{089425FE-8468-4F4D-91E9-7759296CAF5C}" type="pres">
      <dgm:prSet presAssocID="{413BC617-5B7E-414D-9078-00D35F8FD1F3}" presName="Name0" presStyleCnt="0">
        <dgm:presLayoutVars>
          <dgm:dir/>
          <dgm:animLvl val="lvl"/>
          <dgm:resizeHandles val="exact"/>
        </dgm:presLayoutVars>
      </dgm:prSet>
      <dgm:spPr/>
    </dgm:pt>
    <dgm:pt modelId="{8A11D4A9-B9F4-49F2-9D6F-FD0F3CD80085}" type="pres">
      <dgm:prSet presAssocID="{D3D05E6E-9114-4AB4-800B-07DB22CCFB03}" presName="parTxOnly" presStyleLbl="node1" presStyleIdx="0" presStyleCnt="5">
        <dgm:presLayoutVars>
          <dgm:chMax val="0"/>
          <dgm:chPref val="0"/>
          <dgm:bulletEnabled val="1"/>
        </dgm:presLayoutVars>
      </dgm:prSet>
      <dgm:spPr/>
      <dgm:t>
        <a:bodyPr/>
        <a:lstStyle/>
        <a:p>
          <a:endParaRPr lang="en-US"/>
        </a:p>
      </dgm:t>
    </dgm:pt>
    <dgm:pt modelId="{8EA8C6AE-6CCC-44AD-A83F-91D535AC87D1}" type="pres">
      <dgm:prSet presAssocID="{F3BE3396-2076-4C88-8221-53C7709E520F}" presName="parTxOnlySpace" presStyleCnt="0"/>
      <dgm:spPr/>
    </dgm:pt>
    <dgm:pt modelId="{E1AEC786-367C-4C08-9A3A-A1FBB29B81E6}" type="pres">
      <dgm:prSet presAssocID="{69795B11-C67C-4A43-B82A-253B385B8DDB}" presName="parTxOnly" presStyleLbl="node1" presStyleIdx="1" presStyleCnt="5">
        <dgm:presLayoutVars>
          <dgm:chMax val="0"/>
          <dgm:chPref val="0"/>
          <dgm:bulletEnabled val="1"/>
        </dgm:presLayoutVars>
      </dgm:prSet>
      <dgm:spPr/>
      <dgm:t>
        <a:bodyPr/>
        <a:lstStyle/>
        <a:p>
          <a:endParaRPr lang="en-US"/>
        </a:p>
      </dgm:t>
    </dgm:pt>
    <dgm:pt modelId="{F0FB587F-C40F-4225-BC15-65D632642EEB}" type="pres">
      <dgm:prSet presAssocID="{44BBB2E2-D39F-40A3-97E8-26CEAD7379A8}" presName="parTxOnlySpace" presStyleCnt="0"/>
      <dgm:spPr/>
    </dgm:pt>
    <dgm:pt modelId="{11B4A829-08D1-4201-96F3-3923B7AA1E65}" type="pres">
      <dgm:prSet presAssocID="{C8CA9F1F-FBE1-417D-91E1-C53CBD8B1B19}" presName="parTxOnly" presStyleLbl="node1" presStyleIdx="2" presStyleCnt="5">
        <dgm:presLayoutVars>
          <dgm:chMax val="0"/>
          <dgm:chPref val="0"/>
          <dgm:bulletEnabled val="1"/>
        </dgm:presLayoutVars>
      </dgm:prSet>
      <dgm:spPr/>
      <dgm:t>
        <a:bodyPr/>
        <a:lstStyle/>
        <a:p>
          <a:endParaRPr lang="en-US"/>
        </a:p>
      </dgm:t>
    </dgm:pt>
    <dgm:pt modelId="{E168D1F5-987C-48BD-A7CF-7CD533BDBBE9}" type="pres">
      <dgm:prSet presAssocID="{81717FDF-A3DE-4E20-A5CE-83C02819EF1D}" presName="parTxOnlySpace" presStyleCnt="0"/>
      <dgm:spPr/>
    </dgm:pt>
    <dgm:pt modelId="{0A673476-0102-4489-AE51-642B9FB19DD3}" type="pres">
      <dgm:prSet presAssocID="{5B1A43EE-18C9-45EE-9630-AFAADC9AF27C}" presName="parTxOnly" presStyleLbl="node1" presStyleIdx="3" presStyleCnt="5">
        <dgm:presLayoutVars>
          <dgm:chMax val="0"/>
          <dgm:chPref val="0"/>
          <dgm:bulletEnabled val="1"/>
        </dgm:presLayoutVars>
      </dgm:prSet>
      <dgm:spPr/>
      <dgm:t>
        <a:bodyPr/>
        <a:lstStyle/>
        <a:p>
          <a:endParaRPr lang="en-US"/>
        </a:p>
      </dgm:t>
    </dgm:pt>
    <dgm:pt modelId="{7ED2A155-23A1-474C-A36A-FC242ED22BD9}" type="pres">
      <dgm:prSet presAssocID="{4020E94F-6947-4F8D-BFAC-7FD03E5D5B19}" presName="parTxOnlySpace" presStyleCnt="0"/>
      <dgm:spPr/>
    </dgm:pt>
    <dgm:pt modelId="{3AB5C286-E625-44C3-AE67-7AC130CE1C3B}" type="pres">
      <dgm:prSet presAssocID="{6000FF3E-8046-43EF-8D20-C5CF5F06DBB6}" presName="parTxOnly" presStyleLbl="node1" presStyleIdx="4" presStyleCnt="5">
        <dgm:presLayoutVars>
          <dgm:chMax val="0"/>
          <dgm:chPref val="0"/>
          <dgm:bulletEnabled val="1"/>
        </dgm:presLayoutVars>
      </dgm:prSet>
      <dgm:spPr/>
      <dgm:t>
        <a:bodyPr/>
        <a:lstStyle/>
        <a:p>
          <a:endParaRPr lang="en-US"/>
        </a:p>
      </dgm:t>
    </dgm:pt>
  </dgm:ptLst>
  <dgm:cxnLst>
    <dgm:cxn modelId="{978BA9D6-B21E-4D88-BE03-66A5853779B0}" type="presOf" srcId="{C8CA9F1F-FBE1-417D-91E1-C53CBD8B1B19}" destId="{11B4A829-08D1-4201-96F3-3923B7AA1E65}" srcOrd="0" destOrd="0" presId="urn:microsoft.com/office/officeart/2005/8/layout/chevron1"/>
    <dgm:cxn modelId="{0FA92191-39E3-413E-B9B9-7E9F99DADE68}" type="presOf" srcId="{D3D05E6E-9114-4AB4-800B-07DB22CCFB03}" destId="{8A11D4A9-B9F4-49F2-9D6F-FD0F3CD80085}" srcOrd="0" destOrd="0" presId="urn:microsoft.com/office/officeart/2005/8/layout/chevron1"/>
    <dgm:cxn modelId="{D07F8A06-E149-4C2C-ACF3-623341DADB5D}" srcId="{413BC617-5B7E-414D-9078-00D35F8FD1F3}" destId="{6000FF3E-8046-43EF-8D20-C5CF5F06DBB6}" srcOrd="4" destOrd="0" parTransId="{A770033A-4723-4EFB-934A-CCCFDC5C6697}" sibTransId="{94677FB0-CBBE-4C29-96C4-27B0500627AB}"/>
    <dgm:cxn modelId="{49401DC8-7E7B-4A7A-9CE9-67EB25D46861}" type="presOf" srcId="{69795B11-C67C-4A43-B82A-253B385B8DDB}" destId="{E1AEC786-367C-4C08-9A3A-A1FBB29B81E6}" srcOrd="0" destOrd="0" presId="urn:microsoft.com/office/officeart/2005/8/layout/chevron1"/>
    <dgm:cxn modelId="{030CD312-9619-415D-8A82-60F94DBB311C}" srcId="{413BC617-5B7E-414D-9078-00D35F8FD1F3}" destId="{C8CA9F1F-FBE1-417D-91E1-C53CBD8B1B19}" srcOrd="2" destOrd="0" parTransId="{EBD8D4AB-7821-4CDB-B527-AA7D0C49E2E8}" sibTransId="{81717FDF-A3DE-4E20-A5CE-83C02819EF1D}"/>
    <dgm:cxn modelId="{BF7F31AC-9F15-42AF-90E0-38043C042CFB}" srcId="{413BC617-5B7E-414D-9078-00D35F8FD1F3}" destId="{5B1A43EE-18C9-45EE-9630-AFAADC9AF27C}" srcOrd="3" destOrd="0" parTransId="{0923125C-0AD6-457F-9C70-7334B04AF41A}" sibTransId="{4020E94F-6947-4F8D-BFAC-7FD03E5D5B19}"/>
    <dgm:cxn modelId="{4F079C21-89E1-47A5-A70F-EE1A40A9D810}" type="presOf" srcId="{413BC617-5B7E-414D-9078-00D35F8FD1F3}" destId="{089425FE-8468-4F4D-91E9-7759296CAF5C}" srcOrd="0" destOrd="0" presId="urn:microsoft.com/office/officeart/2005/8/layout/chevron1"/>
    <dgm:cxn modelId="{1A93A306-3870-435F-9EB7-95F9EE02DBD2}" type="presOf" srcId="{6000FF3E-8046-43EF-8D20-C5CF5F06DBB6}" destId="{3AB5C286-E625-44C3-AE67-7AC130CE1C3B}" srcOrd="0" destOrd="0" presId="urn:microsoft.com/office/officeart/2005/8/layout/chevron1"/>
    <dgm:cxn modelId="{39EF1F50-F2CE-4B94-9A3E-B0A6C996BC2F}" srcId="{413BC617-5B7E-414D-9078-00D35F8FD1F3}" destId="{69795B11-C67C-4A43-B82A-253B385B8DDB}" srcOrd="1" destOrd="0" parTransId="{DC312529-EA17-4E2D-B863-42B03A664290}" sibTransId="{44BBB2E2-D39F-40A3-97E8-26CEAD7379A8}"/>
    <dgm:cxn modelId="{0287AAD9-81FB-44A3-95E4-327FF21ED2DB}" type="presOf" srcId="{5B1A43EE-18C9-45EE-9630-AFAADC9AF27C}" destId="{0A673476-0102-4489-AE51-642B9FB19DD3}" srcOrd="0" destOrd="0" presId="urn:microsoft.com/office/officeart/2005/8/layout/chevron1"/>
    <dgm:cxn modelId="{A9C91E25-5D58-49BF-A79A-D9401C0072DB}" srcId="{413BC617-5B7E-414D-9078-00D35F8FD1F3}" destId="{D3D05E6E-9114-4AB4-800B-07DB22CCFB03}" srcOrd="0" destOrd="0" parTransId="{79171BFB-4639-430C-B029-5E5DA09F5B08}" sibTransId="{F3BE3396-2076-4C88-8221-53C7709E520F}"/>
    <dgm:cxn modelId="{94D28409-04AB-4D78-9B2A-CE941D29ECFD}" type="presParOf" srcId="{089425FE-8468-4F4D-91E9-7759296CAF5C}" destId="{8A11D4A9-B9F4-49F2-9D6F-FD0F3CD80085}" srcOrd="0" destOrd="0" presId="urn:microsoft.com/office/officeart/2005/8/layout/chevron1"/>
    <dgm:cxn modelId="{36D2B2A2-11BA-41A8-B7AD-8F5132C2FD90}" type="presParOf" srcId="{089425FE-8468-4F4D-91E9-7759296CAF5C}" destId="{8EA8C6AE-6CCC-44AD-A83F-91D535AC87D1}" srcOrd="1" destOrd="0" presId="urn:microsoft.com/office/officeart/2005/8/layout/chevron1"/>
    <dgm:cxn modelId="{62B1A9FF-7B54-48A1-B0B3-30345B336F29}" type="presParOf" srcId="{089425FE-8468-4F4D-91E9-7759296CAF5C}" destId="{E1AEC786-367C-4C08-9A3A-A1FBB29B81E6}" srcOrd="2" destOrd="0" presId="urn:microsoft.com/office/officeart/2005/8/layout/chevron1"/>
    <dgm:cxn modelId="{698883A4-812C-428B-9829-A7C118A737D6}" type="presParOf" srcId="{089425FE-8468-4F4D-91E9-7759296CAF5C}" destId="{F0FB587F-C40F-4225-BC15-65D632642EEB}" srcOrd="3" destOrd="0" presId="urn:microsoft.com/office/officeart/2005/8/layout/chevron1"/>
    <dgm:cxn modelId="{6170F8FC-94C3-498C-B466-036D8B13F412}" type="presParOf" srcId="{089425FE-8468-4F4D-91E9-7759296CAF5C}" destId="{11B4A829-08D1-4201-96F3-3923B7AA1E65}" srcOrd="4" destOrd="0" presId="urn:microsoft.com/office/officeart/2005/8/layout/chevron1"/>
    <dgm:cxn modelId="{F21CC5BC-F844-48B8-A196-2730A8016841}" type="presParOf" srcId="{089425FE-8468-4F4D-91E9-7759296CAF5C}" destId="{E168D1F5-987C-48BD-A7CF-7CD533BDBBE9}" srcOrd="5" destOrd="0" presId="urn:microsoft.com/office/officeart/2005/8/layout/chevron1"/>
    <dgm:cxn modelId="{74E5BFD4-C752-4FB5-AE48-FC6A1B7CFBAD}" type="presParOf" srcId="{089425FE-8468-4F4D-91E9-7759296CAF5C}" destId="{0A673476-0102-4489-AE51-642B9FB19DD3}" srcOrd="6" destOrd="0" presId="urn:microsoft.com/office/officeart/2005/8/layout/chevron1"/>
    <dgm:cxn modelId="{D01928E7-4D0C-497B-B7BB-47C6797D05D2}" type="presParOf" srcId="{089425FE-8468-4F4D-91E9-7759296CAF5C}" destId="{7ED2A155-23A1-474C-A36A-FC242ED22BD9}" srcOrd="7" destOrd="0" presId="urn:microsoft.com/office/officeart/2005/8/layout/chevron1"/>
    <dgm:cxn modelId="{63FB986B-B02F-4830-AD61-ED987E12538A}" type="presParOf" srcId="{089425FE-8468-4F4D-91E9-7759296CAF5C}" destId="{3AB5C286-E625-44C3-AE67-7AC130CE1C3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9709F9-0316-4B5F-8359-4C54F7DDBF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118A993-C6FC-4443-B545-51291B0DBACA}">
      <dgm:prSet phldrT="[Text]"/>
      <dgm:spPr/>
      <dgm:t>
        <a:bodyPr/>
        <a:lstStyle/>
        <a:p>
          <a:r>
            <a:rPr lang="en-US" dirty="0" smtClean="0"/>
            <a:t>Exertional Limitations</a:t>
          </a:r>
          <a:endParaRPr lang="en-US" dirty="0"/>
        </a:p>
      </dgm:t>
    </dgm:pt>
    <dgm:pt modelId="{1DA628AA-F880-45DC-AF59-2252012426C6}" type="parTrans" cxnId="{5E7D6848-50A8-4465-BD23-599F92DA9F39}">
      <dgm:prSet/>
      <dgm:spPr/>
      <dgm:t>
        <a:bodyPr/>
        <a:lstStyle/>
        <a:p>
          <a:endParaRPr lang="en-US"/>
        </a:p>
      </dgm:t>
    </dgm:pt>
    <dgm:pt modelId="{A5270AD6-A732-4DCE-A73F-1BF2162A84D5}" type="sibTrans" cxnId="{5E7D6848-50A8-4465-BD23-599F92DA9F39}">
      <dgm:prSet/>
      <dgm:spPr/>
      <dgm:t>
        <a:bodyPr/>
        <a:lstStyle/>
        <a:p>
          <a:endParaRPr lang="en-US"/>
        </a:p>
      </dgm:t>
    </dgm:pt>
    <dgm:pt modelId="{7E42E431-FB8D-4F49-B26A-B44206BCF0A0}">
      <dgm:prSet phldrT="[Text]"/>
      <dgm:spPr/>
      <dgm:t>
        <a:bodyPr/>
        <a:lstStyle/>
        <a:p>
          <a:r>
            <a:rPr lang="en-US" dirty="0" smtClean="0"/>
            <a:t>Sit/Stand/Alternating</a:t>
          </a:r>
          <a:endParaRPr lang="en-US" dirty="0"/>
        </a:p>
      </dgm:t>
    </dgm:pt>
    <dgm:pt modelId="{2C1033DB-D067-463B-AE3D-131E66BEB71A}" type="parTrans" cxnId="{B5955AED-FA56-48D1-9E98-4F3E8B2C0025}">
      <dgm:prSet/>
      <dgm:spPr/>
      <dgm:t>
        <a:bodyPr/>
        <a:lstStyle/>
        <a:p>
          <a:endParaRPr lang="en-US"/>
        </a:p>
      </dgm:t>
    </dgm:pt>
    <dgm:pt modelId="{4B6B2D36-5907-4AD7-BB35-66EA32CB8B8B}" type="sibTrans" cxnId="{B5955AED-FA56-48D1-9E98-4F3E8B2C0025}">
      <dgm:prSet/>
      <dgm:spPr/>
      <dgm:t>
        <a:bodyPr/>
        <a:lstStyle/>
        <a:p>
          <a:endParaRPr lang="en-US"/>
        </a:p>
      </dgm:t>
    </dgm:pt>
    <dgm:pt modelId="{446B38EB-30B6-44AA-A0D1-6EC63A18A673}">
      <dgm:prSet phldrT="[Text]"/>
      <dgm:spPr/>
      <dgm:t>
        <a:bodyPr/>
        <a:lstStyle/>
        <a:p>
          <a:r>
            <a:rPr lang="en-US" dirty="0" smtClean="0"/>
            <a:t>Walk</a:t>
          </a:r>
          <a:endParaRPr lang="en-US" dirty="0"/>
        </a:p>
      </dgm:t>
    </dgm:pt>
    <dgm:pt modelId="{C0CB8A71-2E13-4CC5-A2E9-5DDABBEC9D5F}" type="parTrans" cxnId="{63E2CAD7-4C4B-402D-9196-B0AE8D58E319}">
      <dgm:prSet/>
      <dgm:spPr/>
      <dgm:t>
        <a:bodyPr/>
        <a:lstStyle/>
        <a:p>
          <a:endParaRPr lang="en-US"/>
        </a:p>
      </dgm:t>
    </dgm:pt>
    <dgm:pt modelId="{47E60D90-A39C-44DA-9F44-467F874873EF}" type="sibTrans" cxnId="{63E2CAD7-4C4B-402D-9196-B0AE8D58E319}">
      <dgm:prSet/>
      <dgm:spPr/>
      <dgm:t>
        <a:bodyPr/>
        <a:lstStyle/>
        <a:p>
          <a:endParaRPr lang="en-US"/>
        </a:p>
      </dgm:t>
    </dgm:pt>
    <dgm:pt modelId="{2AB3DB0D-BAF9-433A-A8A6-0FC19B7AB185}">
      <dgm:prSet phldrT="[Text]"/>
      <dgm:spPr/>
      <dgm:t>
        <a:bodyPr/>
        <a:lstStyle/>
        <a:p>
          <a:r>
            <a:rPr lang="en-US" dirty="0" smtClean="0"/>
            <a:t>Non-exertional physical limitations</a:t>
          </a:r>
          <a:endParaRPr lang="en-US" dirty="0"/>
        </a:p>
      </dgm:t>
    </dgm:pt>
    <dgm:pt modelId="{953D11C4-EB6A-4E65-8EAF-1CA2362D9B70}" type="parTrans" cxnId="{95E73F4B-F918-475D-890F-A1CE6E89E92E}">
      <dgm:prSet/>
      <dgm:spPr/>
      <dgm:t>
        <a:bodyPr/>
        <a:lstStyle/>
        <a:p>
          <a:endParaRPr lang="en-US"/>
        </a:p>
      </dgm:t>
    </dgm:pt>
    <dgm:pt modelId="{58F1B9E7-A0AD-4EC8-A547-2F8164F05E09}" type="sibTrans" cxnId="{95E73F4B-F918-475D-890F-A1CE6E89E92E}">
      <dgm:prSet/>
      <dgm:spPr/>
      <dgm:t>
        <a:bodyPr/>
        <a:lstStyle/>
        <a:p>
          <a:endParaRPr lang="en-US"/>
        </a:p>
      </dgm:t>
    </dgm:pt>
    <dgm:pt modelId="{465DE84A-E754-4B39-83F4-75BC945BAEF8}">
      <dgm:prSet phldrT="[Text]"/>
      <dgm:spPr/>
      <dgm:t>
        <a:bodyPr/>
        <a:lstStyle/>
        <a:p>
          <a:r>
            <a:rPr lang="en-US" dirty="0" smtClean="0"/>
            <a:t>Reach</a:t>
          </a:r>
          <a:endParaRPr lang="en-US" dirty="0"/>
        </a:p>
      </dgm:t>
    </dgm:pt>
    <dgm:pt modelId="{16F43001-0432-4128-BF7A-E7CA01612E8B}" type="parTrans" cxnId="{F836F02D-FF5F-465A-A863-41C6F8C9A403}">
      <dgm:prSet/>
      <dgm:spPr/>
      <dgm:t>
        <a:bodyPr/>
        <a:lstStyle/>
        <a:p>
          <a:endParaRPr lang="en-US"/>
        </a:p>
      </dgm:t>
    </dgm:pt>
    <dgm:pt modelId="{5175C62A-FDD1-4F2D-972E-BB5E32E98CD8}" type="sibTrans" cxnId="{F836F02D-FF5F-465A-A863-41C6F8C9A403}">
      <dgm:prSet/>
      <dgm:spPr/>
      <dgm:t>
        <a:bodyPr/>
        <a:lstStyle/>
        <a:p>
          <a:endParaRPr lang="en-US"/>
        </a:p>
      </dgm:t>
    </dgm:pt>
    <dgm:pt modelId="{004D7A85-4114-4415-9699-6D5058D2073D}">
      <dgm:prSet phldrT="[Text]"/>
      <dgm:spPr/>
      <dgm:t>
        <a:bodyPr/>
        <a:lstStyle/>
        <a:p>
          <a:r>
            <a:rPr lang="en-US" dirty="0" smtClean="0"/>
            <a:t>Handling (seize, hold, grasp, turn an object with hands)</a:t>
          </a:r>
          <a:endParaRPr lang="en-US" dirty="0"/>
        </a:p>
      </dgm:t>
    </dgm:pt>
    <dgm:pt modelId="{858E7FAF-F180-45C9-855B-66559AAD60DD}" type="parTrans" cxnId="{BF248D1D-5BBF-4B6A-98CB-D77BBE407BF4}">
      <dgm:prSet/>
      <dgm:spPr/>
      <dgm:t>
        <a:bodyPr/>
        <a:lstStyle/>
        <a:p>
          <a:endParaRPr lang="en-US"/>
        </a:p>
      </dgm:t>
    </dgm:pt>
    <dgm:pt modelId="{636FCBD2-2723-4899-813D-68BBDF5D97F4}" type="sibTrans" cxnId="{BF248D1D-5BBF-4B6A-98CB-D77BBE407BF4}">
      <dgm:prSet/>
      <dgm:spPr/>
      <dgm:t>
        <a:bodyPr/>
        <a:lstStyle/>
        <a:p>
          <a:endParaRPr lang="en-US"/>
        </a:p>
      </dgm:t>
    </dgm:pt>
    <dgm:pt modelId="{D27BA113-CDF7-4E77-941E-59C1CDA602A4}">
      <dgm:prSet phldrT="[Text]"/>
      <dgm:spPr/>
      <dgm:t>
        <a:bodyPr/>
        <a:lstStyle/>
        <a:p>
          <a:r>
            <a:rPr lang="en-US" dirty="0" smtClean="0"/>
            <a:t>Psychological/Social Limitations</a:t>
          </a:r>
          <a:endParaRPr lang="en-US" dirty="0"/>
        </a:p>
      </dgm:t>
    </dgm:pt>
    <dgm:pt modelId="{7F8AB9FF-E917-4CEA-9250-EB56FCFE2521}" type="parTrans" cxnId="{E9387809-709F-4C3B-8784-80E6C2A50EF2}">
      <dgm:prSet/>
      <dgm:spPr/>
      <dgm:t>
        <a:bodyPr/>
        <a:lstStyle/>
        <a:p>
          <a:endParaRPr lang="en-US"/>
        </a:p>
      </dgm:t>
    </dgm:pt>
    <dgm:pt modelId="{CF3D4ACB-ED1F-4195-8C69-05ECDE42CDB2}" type="sibTrans" cxnId="{E9387809-709F-4C3B-8784-80E6C2A50EF2}">
      <dgm:prSet/>
      <dgm:spPr/>
      <dgm:t>
        <a:bodyPr/>
        <a:lstStyle/>
        <a:p>
          <a:endParaRPr lang="en-US"/>
        </a:p>
      </dgm:t>
    </dgm:pt>
    <dgm:pt modelId="{C60E40A0-6701-450F-8B4A-C1E6DE5AE86C}">
      <dgm:prSet phldrT="[Text]"/>
      <dgm:spPr/>
      <dgm:t>
        <a:bodyPr/>
        <a:lstStyle/>
        <a:p>
          <a:r>
            <a:rPr lang="en-US" dirty="0" smtClean="0"/>
            <a:t>Attention Span/Concentration</a:t>
          </a:r>
          <a:endParaRPr lang="en-US" dirty="0"/>
        </a:p>
      </dgm:t>
    </dgm:pt>
    <dgm:pt modelId="{DC3EDC3A-35EF-427C-91BD-C66C11306127}" type="parTrans" cxnId="{788F00A9-3492-4885-8EA9-0AA306E209EF}">
      <dgm:prSet/>
      <dgm:spPr/>
      <dgm:t>
        <a:bodyPr/>
        <a:lstStyle/>
        <a:p>
          <a:endParaRPr lang="en-US"/>
        </a:p>
      </dgm:t>
    </dgm:pt>
    <dgm:pt modelId="{8DC8F316-CAFF-4288-BE35-465A1FC938FC}" type="sibTrans" cxnId="{788F00A9-3492-4885-8EA9-0AA306E209EF}">
      <dgm:prSet/>
      <dgm:spPr/>
      <dgm:t>
        <a:bodyPr/>
        <a:lstStyle/>
        <a:p>
          <a:endParaRPr lang="en-US"/>
        </a:p>
      </dgm:t>
    </dgm:pt>
    <dgm:pt modelId="{22F9F2B9-D9E5-45AD-A529-292D676B1AE2}">
      <dgm:prSet phldrT="[Text]"/>
      <dgm:spPr/>
      <dgm:t>
        <a:bodyPr/>
        <a:lstStyle/>
        <a:p>
          <a:r>
            <a:rPr lang="en-US" dirty="0" smtClean="0"/>
            <a:t>Lift</a:t>
          </a:r>
          <a:endParaRPr lang="en-US" dirty="0"/>
        </a:p>
      </dgm:t>
    </dgm:pt>
    <dgm:pt modelId="{6B1979CF-8119-4650-9D21-571CD8F660FE}" type="parTrans" cxnId="{511C98BF-146C-4CE6-B5AD-BDBBB4E3B007}">
      <dgm:prSet/>
      <dgm:spPr/>
      <dgm:t>
        <a:bodyPr/>
        <a:lstStyle/>
        <a:p>
          <a:endParaRPr lang="en-US"/>
        </a:p>
      </dgm:t>
    </dgm:pt>
    <dgm:pt modelId="{8820B6B6-B514-4F75-B349-DAFBDEC1234D}" type="sibTrans" cxnId="{511C98BF-146C-4CE6-B5AD-BDBBB4E3B007}">
      <dgm:prSet/>
      <dgm:spPr/>
      <dgm:t>
        <a:bodyPr/>
        <a:lstStyle/>
        <a:p>
          <a:endParaRPr lang="en-US"/>
        </a:p>
      </dgm:t>
    </dgm:pt>
    <dgm:pt modelId="{8B575428-238C-41E0-A904-788282F089EE}">
      <dgm:prSet phldrT="[Text]"/>
      <dgm:spPr/>
      <dgm:t>
        <a:bodyPr/>
        <a:lstStyle/>
        <a:p>
          <a:r>
            <a:rPr lang="en-US" dirty="0" smtClean="0"/>
            <a:t>Push/Pull</a:t>
          </a:r>
          <a:endParaRPr lang="en-US" dirty="0"/>
        </a:p>
      </dgm:t>
    </dgm:pt>
    <dgm:pt modelId="{0BBD1C3E-1F73-4076-91ED-3682E4C5CBEE}" type="parTrans" cxnId="{EAD5EF16-8A61-4168-965A-5A5AA2419914}">
      <dgm:prSet/>
      <dgm:spPr/>
      <dgm:t>
        <a:bodyPr/>
        <a:lstStyle/>
        <a:p>
          <a:endParaRPr lang="en-US"/>
        </a:p>
      </dgm:t>
    </dgm:pt>
    <dgm:pt modelId="{4C93E7E2-547E-4FF0-856D-BCC6EF889668}" type="sibTrans" cxnId="{EAD5EF16-8A61-4168-965A-5A5AA2419914}">
      <dgm:prSet/>
      <dgm:spPr/>
      <dgm:t>
        <a:bodyPr/>
        <a:lstStyle/>
        <a:p>
          <a:endParaRPr lang="en-US"/>
        </a:p>
      </dgm:t>
    </dgm:pt>
    <dgm:pt modelId="{6673A1DB-57FF-460F-A3EE-FEEE2455AA49}">
      <dgm:prSet phldrT="[Text]"/>
      <dgm:spPr/>
      <dgm:t>
        <a:bodyPr/>
        <a:lstStyle/>
        <a:p>
          <a:r>
            <a:rPr lang="en-US" dirty="0" smtClean="0"/>
            <a:t>Squat/Stoop/Crouch</a:t>
          </a:r>
          <a:endParaRPr lang="en-US" dirty="0"/>
        </a:p>
      </dgm:t>
    </dgm:pt>
    <dgm:pt modelId="{B0568227-4606-425F-9943-20F030017FF1}" type="parTrans" cxnId="{DA0D79C6-EBC6-4D54-90F4-884AA2491FE2}">
      <dgm:prSet/>
      <dgm:spPr/>
      <dgm:t>
        <a:bodyPr/>
        <a:lstStyle/>
        <a:p>
          <a:endParaRPr lang="en-US"/>
        </a:p>
      </dgm:t>
    </dgm:pt>
    <dgm:pt modelId="{6BFFAEC5-A2C9-4F64-891D-8FDDE1A471AA}" type="sibTrans" cxnId="{DA0D79C6-EBC6-4D54-90F4-884AA2491FE2}">
      <dgm:prSet/>
      <dgm:spPr/>
      <dgm:t>
        <a:bodyPr/>
        <a:lstStyle/>
        <a:p>
          <a:endParaRPr lang="en-US"/>
        </a:p>
      </dgm:t>
    </dgm:pt>
    <dgm:pt modelId="{C13E5C5E-5099-40F1-BAE7-664DB02EE072}">
      <dgm:prSet phldrT="[Text]"/>
      <dgm:spPr/>
      <dgm:t>
        <a:bodyPr/>
        <a:lstStyle/>
        <a:p>
          <a:r>
            <a:rPr lang="en-US" dirty="0" smtClean="0"/>
            <a:t>Vision/Speech/Hearing</a:t>
          </a:r>
          <a:endParaRPr lang="en-US" dirty="0"/>
        </a:p>
      </dgm:t>
    </dgm:pt>
    <dgm:pt modelId="{833BB8FE-3691-4E30-8B62-0A56D7DD0083}" type="parTrans" cxnId="{9F8BFF43-36E1-4CEE-A9D3-014AA2C844C1}">
      <dgm:prSet/>
      <dgm:spPr/>
      <dgm:t>
        <a:bodyPr/>
        <a:lstStyle/>
        <a:p>
          <a:endParaRPr lang="en-US"/>
        </a:p>
      </dgm:t>
    </dgm:pt>
    <dgm:pt modelId="{ECDE7E17-D856-4E71-839D-BFB231A3F76B}" type="sibTrans" cxnId="{9F8BFF43-36E1-4CEE-A9D3-014AA2C844C1}">
      <dgm:prSet/>
      <dgm:spPr/>
      <dgm:t>
        <a:bodyPr/>
        <a:lstStyle/>
        <a:p>
          <a:endParaRPr lang="en-US"/>
        </a:p>
      </dgm:t>
    </dgm:pt>
    <dgm:pt modelId="{0E0CF313-EC82-4C14-BFCA-5A93BEF0E33A}">
      <dgm:prSet phldrT="[Text]"/>
      <dgm:spPr/>
      <dgm:t>
        <a:bodyPr/>
        <a:lstStyle/>
        <a:p>
          <a:r>
            <a:rPr lang="en-US" dirty="0" smtClean="0"/>
            <a:t>Environmental Limitations</a:t>
          </a:r>
          <a:endParaRPr lang="en-US" dirty="0"/>
        </a:p>
      </dgm:t>
    </dgm:pt>
    <dgm:pt modelId="{7633795D-2870-4BC5-8E64-A7D76205FF48}" type="parTrans" cxnId="{B2E71829-22BD-4DFC-AE0B-A7D84D65A851}">
      <dgm:prSet/>
      <dgm:spPr/>
      <dgm:t>
        <a:bodyPr/>
        <a:lstStyle/>
        <a:p>
          <a:endParaRPr lang="en-US"/>
        </a:p>
      </dgm:t>
    </dgm:pt>
    <dgm:pt modelId="{521041E8-6405-4F47-985E-2185041BA0B6}" type="sibTrans" cxnId="{B2E71829-22BD-4DFC-AE0B-A7D84D65A851}">
      <dgm:prSet/>
      <dgm:spPr/>
      <dgm:t>
        <a:bodyPr/>
        <a:lstStyle/>
        <a:p>
          <a:endParaRPr lang="en-US"/>
        </a:p>
      </dgm:t>
    </dgm:pt>
    <dgm:pt modelId="{000BD177-4266-4FC1-AA50-6F65633A791E}">
      <dgm:prSet phldrT="[Text]"/>
      <dgm:spPr/>
      <dgm:t>
        <a:bodyPr/>
        <a:lstStyle/>
        <a:p>
          <a:r>
            <a:rPr lang="en-US" dirty="0" smtClean="0"/>
            <a:t>Self-Direction/Ability to work independently</a:t>
          </a:r>
          <a:endParaRPr lang="en-US" dirty="0"/>
        </a:p>
      </dgm:t>
    </dgm:pt>
    <dgm:pt modelId="{5190AD42-D92E-43D9-B87F-49AD1BEAA32C}" type="parTrans" cxnId="{51E087B5-3C53-423A-965B-30C2F875006C}">
      <dgm:prSet/>
      <dgm:spPr/>
      <dgm:t>
        <a:bodyPr/>
        <a:lstStyle/>
        <a:p>
          <a:endParaRPr lang="en-US"/>
        </a:p>
      </dgm:t>
    </dgm:pt>
    <dgm:pt modelId="{B4B19175-7AFB-4B52-AAAB-8EB85FB9147E}" type="sibTrans" cxnId="{51E087B5-3C53-423A-965B-30C2F875006C}">
      <dgm:prSet/>
      <dgm:spPr/>
      <dgm:t>
        <a:bodyPr/>
        <a:lstStyle/>
        <a:p>
          <a:endParaRPr lang="en-US"/>
        </a:p>
      </dgm:t>
    </dgm:pt>
    <dgm:pt modelId="{840CCEEE-804E-4A68-B19A-0126066A83B7}">
      <dgm:prSet phldrT="[Text]"/>
      <dgm:spPr/>
      <dgm:t>
        <a:bodyPr/>
        <a:lstStyle/>
        <a:p>
          <a:r>
            <a:rPr lang="en-US" dirty="0" smtClean="0"/>
            <a:t>Ability to work with or around coworkers and supervisors, including ability not to distract them</a:t>
          </a:r>
          <a:endParaRPr lang="en-US" dirty="0"/>
        </a:p>
      </dgm:t>
    </dgm:pt>
    <dgm:pt modelId="{CB44326C-5429-4F49-9019-4A9E620C47D6}" type="parTrans" cxnId="{B35BFAE5-103E-488F-A345-6B37F0192FD3}">
      <dgm:prSet/>
      <dgm:spPr/>
      <dgm:t>
        <a:bodyPr/>
        <a:lstStyle/>
        <a:p>
          <a:endParaRPr lang="en-US"/>
        </a:p>
      </dgm:t>
    </dgm:pt>
    <dgm:pt modelId="{FA90BB5C-9BC4-4A6F-8F1A-B2D982D863EB}" type="sibTrans" cxnId="{B35BFAE5-103E-488F-A345-6B37F0192FD3}">
      <dgm:prSet/>
      <dgm:spPr/>
      <dgm:t>
        <a:bodyPr/>
        <a:lstStyle/>
        <a:p>
          <a:endParaRPr lang="en-US"/>
        </a:p>
      </dgm:t>
    </dgm:pt>
    <dgm:pt modelId="{D429E6F3-F1CC-4644-B3B4-902976E5B1EC}">
      <dgm:prSet phldrT="[Text]"/>
      <dgm:spPr/>
      <dgm:t>
        <a:bodyPr/>
        <a:lstStyle/>
        <a:p>
          <a:r>
            <a:rPr lang="en-US" dirty="0" smtClean="0"/>
            <a:t>Ability to Read, Understand, and/or follow simple multi-step instructions</a:t>
          </a:r>
          <a:endParaRPr lang="en-US" dirty="0"/>
        </a:p>
      </dgm:t>
    </dgm:pt>
    <dgm:pt modelId="{B61FC28E-24C5-4611-8BE6-932C6CBEA251}" type="parTrans" cxnId="{8A211F91-A314-4B43-8D6E-3814CD52B0BF}">
      <dgm:prSet/>
      <dgm:spPr/>
      <dgm:t>
        <a:bodyPr/>
        <a:lstStyle/>
        <a:p>
          <a:endParaRPr lang="en-US"/>
        </a:p>
      </dgm:t>
    </dgm:pt>
    <dgm:pt modelId="{86F5DEFD-90F3-4D34-9CE2-26F943AA17BC}" type="sibTrans" cxnId="{8A211F91-A314-4B43-8D6E-3814CD52B0BF}">
      <dgm:prSet/>
      <dgm:spPr/>
      <dgm:t>
        <a:bodyPr/>
        <a:lstStyle/>
        <a:p>
          <a:endParaRPr lang="en-US"/>
        </a:p>
      </dgm:t>
    </dgm:pt>
    <dgm:pt modelId="{958BEAF5-7BEA-475E-8DFA-290FC5A7C8AB}" type="pres">
      <dgm:prSet presAssocID="{0D9709F9-0316-4B5F-8359-4C54F7DDBFEA}" presName="Name0" presStyleCnt="0">
        <dgm:presLayoutVars>
          <dgm:dir/>
          <dgm:animLvl val="lvl"/>
          <dgm:resizeHandles val="exact"/>
        </dgm:presLayoutVars>
      </dgm:prSet>
      <dgm:spPr/>
      <dgm:t>
        <a:bodyPr/>
        <a:lstStyle/>
        <a:p>
          <a:endParaRPr lang="en-US"/>
        </a:p>
      </dgm:t>
    </dgm:pt>
    <dgm:pt modelId="{AB0F343E-555C-4F3C-8CAE-923B3B947B41}" type="pres">
      <dgm:prSet presAssocID="{A118A993-C6FC-4443-B545-51291B0DBACA}" presName="linNode" presStyleCnt="0"/>
      <dgm:spPr/>
    </dgm:pt>
    <dgm:pt modelId="{B9AF87CC-F62D-40F0-A94E-0F619D44492E}" type="pres">
      <dgm:prSet presAssocID="{A118A993-C6FC-4443-B545-51291B0DBACA}" presName="parentText" presStyleLbl="node1" presStyleIdx="0" presStyleCnt="3" custScaleX="75056" custScaleY="75113">
        <dgm:presLayoutVars>
          <dgm:chMax val="1"/>
          <dgm:bulletEnabled val="1"/>
        </dgm:presLayoutVars>
      </dgm:prSet>
      <dgm:spPr/>
      <dgm:t>
        <a:bodyPr/>
        <a:lstStyle/>
        <a:p>
          <a:endParaRPr lang="en-US"/>
        </a:p>
      </dgm:t>
    </dgm:pt>
    <dgm:pt modelId="{FE2EAD79-2DA8-44CC-B12C-3C34A1067AC7}" type="pres">
      <dgm:prSet presAssocID="{A118A993-C6FC-4443-B545-51291B0DBACA}" presName="descendantText" presStyleLbl="alignAccFollowNode1" presStyleIdx="0" presStyleCnt="3" custScaleY="76033">
        <dgm:presLayoutVars>
          <dgm:bulletEnabled val="1"/>
        </dgm:presLayoutVars>
      </dgm:prSet>
      <dgm:spPr/>
      <dgm:t>
        <a:bodyPr/>
        <a:lstStyle/>
        <a:p>
          <a:endParaRPr lang="en-US"/>
        </a:p>
      </dgm:t>
    </dgm:pt>
    <dgm:pt modelId="{C0B045D7-BCEF-4776-A3DE-43CCE1678DA0}" type="pres">
      <dgm:prSet presAssocID="{A5270AD6-A732-4DCE-A73F-1BF2162A84D5}" presName="sp" presStyleCnt="0"/>
      <dgm:spPr/>
    </dgm:pt>
    <dgm:pt modelId="{A7481E82-9316-4B25-9F77-2D80AD032E14}" type="pres">
      <dgm:prSet presAssocID="{2AB3DB0D-BAF9-433A-A8A6-0FC19B7AB185}" presName="linNode" presStyleCnt="0"/>
      <dgm:spPr/>
    </dgm:pt>
    <dgm:pt modelId="{5AECDCC3-8A42-49D9-A1C1-0E5A92577725}" type="pres">
      <dgm:prSet presAssocID="{2AB3DB0D-BAF9-433A-A8A6-0FC19B7AB185}" presName="parentText" presStyleLbl="node1" presStyleIdx="1" presStyleCnt="3" custScaleX="75056" custScaleY="85964">
        <dgm:presLayoutVars>
          <dgm:chMax val="1"/>
          <dgm:bulletEnabled val="1"/>
        </dgm:presLayoutVars>
      </dgm:prSet>
      <dgm:spPr/>
      <dgm:t>
        <a:bodyPr/>
        <a:lstStyle/>
        <a:p>
          <a:endParaRPr lang="en-US"/>
        </a:p>
      </dgm:t>
    </dgm:pt>
    <dgm:pt modelId="{CC555243-E9BE-44D4-9CEC-E36EFDAE68D1}" type="pres">
      <dgm:prSet presAssocID="{2AB3DB0D-BAF9-433A-A8A6-0FC19B7AB185}" presName="descendantText" presStyleLbl="alignAccFollowNode1" presStyleIdx="1" presStyleCnt="3" custScaleY="88656">
        <dgm:presLayoutVars>
          <dgm:bulletEnabled val="1"/>
        </dgm:presLayoutVars>
      </dgm:prSet>
      <dgm:spPr/>
      <dgm:t>
        <a:bodyPr/>
        <a:lstStyle/>
        <a:p>
          <a:endParaRPr lang="en-US"/>
        </a:p>
      </dgm:t>
    </dgm:pt>
    <dgm:pt modelId="{6446D8C7-93D4-4250-9ED7-70A0341B621F}" type="pres">
      <dgm:prSet presAssocID="{58F1B9E7-A0AD-4EC8-A547-2F8164F05E09}" presName="sp" presStyleCnt="0"/>
      <dgm:spPr/>
    </dgm:pt>
    <dgm:pt modelId="{F5F70270-93FB-49C2-90A5-E229C955C861}" type="pres">
      <dgm:prSet presAssocID="{D27BA113-CDF7-4E77-941E-59C1CDA602A4}" presName="linNode" presStyleCnt="0"/>
      <dgm:spPr/>
    </dgm:pt>
    <dgm:pt modelId="{8DF9B68C-C935-4EBA-B2A8-035051592224}" type="pres">
      <dgm:prSet presAssocID="{D27BA113-CDF7-4E77-941E-59C1CDA602A4}" presName="parentText" presStyleLbl="node1" presStyleIdx="2" presStyleCnt="3" custScaleX="75056">
        <dgm:presLayoutVars>
          <dgm:chMax val="1"/>
          <dgm:bulletEnabled val="1"/>
        </dgm:presLayoutVars>
      </dgm:prSet>
      <dgm:spPr/>
      <dgm:t>
        <a:bodyPr/>
        <a:lstStyle/>
        <a:p>
          <a:endParaRPr lang="en-US"/>
        </a:p>
      </dgm:t>
    </dgm:pt>
    <dgm:pt modelId="{64F9542C-B93C-4D7E-9C64-BA3D52788FBB}" type="pres">
      <dgm:prSet presAssocID="{D27BA113-CDF7-4E77-941E-59C1CDA602A4}" presName="descendantText" presStyleLbl="alignAccFollowNode1" presStyleIdx="2" presStyleCnt="3">
        <dgm:presLayoutVars>
          <dgm:bulletEnabled val="1"/>
        </dgm:presLayoutVars>
      </dgm:prSet>
      <dgm:spPr/>
      <dgm:t>
        <a:bodyPr/>
        <a:lstStyle/>
        <a:p>
          <a:endParaRPr lang="en-US"/>
        </a:p>
      </dgm:t>
    </dgm:pt>
  </dgm:ptLst>
  <dgm:cxnLst>
    <dgm:cxn modelId="{B5955AED-FA56-48D1-9E98-4F3E8B2C0025}" srcId="{A118A993-C6FC-4443-B545-51291B0DBACA}" destId="{7E42E431-FB8D-4F49-B26A-B44206BCF0A0}" srcOrd="0" destOrd="0" parTransId="{2C1033DB-D067-463B-AE3D-131E66BEB71A}" sibTransId="{4B6B2D36-5907-4AD7-BB35-66EA32CB8B8B}"/>
    <dgm:cxn modelId="{D1A7D62B-687C-4951-9040-F95DDD222525}" type="presOf" srcId="{000BD177-4266-4FC1-AA50-6F65633A791E}" destId="{64F9542C-B93C-4D7E-9C64-BA3D52788FBB}" srcOrd="0" destOrd="1" presId="urn:microsoft.com/office/officeart/2005/8/layout/vList5"/>
    <dgm:cxn modelId="{4FA78F83-35AF-4760-BBCC-638A452C7A79}" type="presOf" srcId="{A118A993-C6FC-4443-B545-51291B0DBACA}" destId="{B9AF87CC-F62D-40F0-A94E-0F619D44492E}" srcOrd="0" destOrd="0" presId="urn:microsoft.com/office/officeart/2005/8/layout/vList5"/>
    <dgm:cxn modelId="{499DC7A2-AE37-40B9-9E9E-CAC97B8D820A}" type="presOf" srcId="{6673A1DB-57FF-460F-A3EE-FEEE2455AA49}" destId="{CC555243-E9BE-44D4-9CEC-E36EFDAE68D1}" srcOrd="0" destOrd="1" presId="urn:microsoft.com/office/officeart/2005/8/layout/vList5"/>
    <dgm:cxn modelId="{5E7D6848-50A8-4465-BD23-599F92DA9F39}" srcId="{0D9709F9-0316-4B5F-8359-4C54F7DDBFEA}" destId="{A118A993-C6FC-4443-B545-51291B0DBACA}" srcOrd="0" destOrd="0" parTransId="{1DA628AA-F880-45DC-AF59-2252012426C6}" sibTransId="{A5270AD6-A732-4DCE-A73F-1BF2162A84D5}"/>
    <dgm:cxn modelId="{6863D27D-F2E7-48D3-AF12-DA48FE2FC904}" type="presOf" srcId="{446B38EB-30B6-44AA-A0D1-6EC63A18A673}" destId="{FE2EAD79-2DA8-44CC-B12C-3C34A1067AC7}" srcOrd="0" destOrd="1" presId="urn:microsoft.com/office/officeart/2005/8/layout/vList5"/>
    <dgm:cxn modelId="{511C98BF-146C-4CE6-B5AD-BDBBB4E3B007}" srcId="{A118A993-C6FC-4443-B545-51291B0DBACA}" destId="{22F9F2B9-D9E5-45AD-A529-292D676B1AE2}" srcOrd="2" destOrd="0" parTransId="{6B1979CF-8119-4650-9D21-571CD8F660FE}" sibTransId="{8820B6B6-B514-4F75-B349-DAFBDEC1234D}"/>
    <dgm:cxn modelId="{9F8BFF43-36E1-4CEE-A9D3-014AA2C844C1}" srcId="{2AB3DB0D-BAF9-433A-A8A6-0FC19B7AB185}" destId="{C13E5C5E-5099-40F1-BAE7-664DB02EE072}" srcOrd="3" destOrd="0" parTransId="{833BB8FE-3691-4E30-8B62-0A56D7DD0083}" sibTransId="{ECDE7E17-D856-4E71-839D-BFB231A3F76B}"/>
    <dgm:cxn modelId="{EAD5EF16-8A61-4168-965A-5A5AA2419914}" srcId="{A118A993-C6FC-4443-B545-51291B0DBACA}" destId="{8B575428-238C-41E0-A904-788282F089EE}" srcOrd="3" destOrd="0" parTransId="{0BBD1C3E-1F73-4076-91ED-3682E4C5CBEE}" sibTransId="{4C93E7E2-547E-4FF0-856D-BCC6EF889668}"/>
    <dgm:cxn modelId="{DDAAF319-0EC1-4903-9372-7FBB9B1E4D6A}" type="presOf" srcId="{D27BA113-CDF7-4E77-941E-59C1CDA602A4}" destId="{8DF9B68C-C935-4EBA-B2A8-035051592224}" srcOrd="0" destOrd="0" presId="urn:microsoft.com/office/officeart/2005/8/layout/vList5"/>
    <dgm:cxn modelId="{B2E71829-22BD-4DFC-AE0B-A7D84D65A851}" srcId="{2AB3DB0D-BAF9-433A-A8A6-0FC19B7AB185}" destId="{0E0CF313-EC82-4C14-BFCA-5A93BEF0E33A}" srcOrd="4" destOrd="0" parTransId="{7633795D-2870-4BC5-8E64-A7D76205FF48}" sibTransId="{521041E8-6405-4F47-985E-2185041BA0B6}"/>
    <dgm:cxn modelId="{4D063F01-2B11-4721-9BC1-AF6082D87A7C}" type="presOf" srcId="{840CCEEE-804E-4A68-B19A-0126066A83B7}" destId="{64F9542C-B93C-4D7E-9C64-BA3D52788FBB}" srcOrd="0" destOrd="2" presId="urn:microsoft.com/office/officeart/2005/8/layout/vList5"/>
    <dgm:cxn modelId="{F00337CA-5931-457A-9AFC-DD8D3BAAD4A3}" type="presOf" srcId="{8B575428-238C-41E0-A904-788282F089EE}" destId="{FE2EAD79-2DA8-44CC-B12C-3C34A1067AC7}" srcOrd="0" destOrd="3" presId="urn:microsoft.com/office/officeart/2005/8/layout/vList5"/>
    <dgm:cxn modelId="{BF248D1D-5BBF-4B6A-98CB-D77BBE407BF4}" srcId="{2AB3DB0D-BAF9-433A-A8A6-0FC19B7AB185}" destId="{004D7A85-4114-4415-9699-6D5058D2073D}" srcOrd="2" destOrd="0" parTransId="{858E7FAF-F180-45C9-855B-66559AAD60DD}" sibTransId="{636FCBD2-2723-4899-813D-68BBDF5D97F4}"/>
    <dgm:cxn modelId="{E388E219-710B-4DFE-96C2-8C43D9C1716F}" type="presOf" srcId="{D429E6F3-F1CC-4644-B3B4-902976E5B1EC}" destId="{64F9542C-B93C-4D7E-9C64-BA3D52788FBB}" srcOrd="0" destOrd="3" presId="urn:microsoft.com/office/officeart/2005/8/layout/vList5"/>
    <dgm:cxn modelId="{3AD835C8-6ED3-4AD8-9D77-6ED48A10345C}" type="presOf" srcId="{2AB3DB0D-BAF9-433A-A8A6-0FC19B7AB185}" destId="{5AECDCC3-8A42-49D9-A1C1-0E5A92577725}" srcOrd="0" destOrd="0" presId="urn:microsoft.com/office/officeart/2005/8/layout/vList5"/>
    <dgm:cxn modelId="{788F00A9-3492-4885-8EA9-0AA306E209EF}" srcId="{D27BA113-CDF7-4E77-941E-59C1CDA602A4}" destId="{C60E40A0-6701-450F-8B4A-C1E6DE5AE86C}" srcOrd="0" destOrd="0" parTransId="{DC3EDC3A-35EF-427C-91BD-C66C11306127}" sibTransId="{8DC8F316-CAFF-4288-BE35-465A1FC938FC}"/>
    <dgm:cxn modelId="{AA54C726-9498-49C3-AE22-9118A473741D}" type="presOf" srcId="{22F9F2B9-D9E5-45AD-A529-292D676B1AE2}" destId="{FE2EAD79-2DA8-44CC-B12C-3C34A1067AC7}" srcOrd="0" destOrd="2" presId="urn:microsoft.com/office/officeart/2005/8/layout/vList5"/>
    <dgm:cxn modelId="{E9387809-709F-4C3B-8784-80E6C2A50EF2}" srcId="{0D9709F9-0316-4B5F-8359-4C54F7DDBFEA}" destId="{D27BA113-CDF7-4E77-941E-59C1CDA602A4}" srcOrd="2" destOrd="0" parTransId="{7F8AB9FF-E917-4CEA-9250-EB56FCFE2521}" sibTransId="{CF3D4ACB-ED1F-4195-8C69-05ECDE42CDB2}"/>
    <dgm:cxn modelId="{0D8321F1-CC07-4A23-B26B-4C82C6B99EC6}" type="presOf" srcId="{7E42E431-FB8D-4F49-B26A-B44206BCF0A0}" destId="{FE2EAD79-2DA8-44CC-B12C-3C34A1067AC7}" srcOrd="0" destOrd="0" presId="urn:microsoft.com/office/officeart/2005/8/layout/vList5"/>
    <dgm:cxn modelId="{2040ED0D-360B-4CE7-8CE5-1E9A41A247EB}" type="presOf" srcId="{C13E5C5E-5099-40F1-BAE7-664DB02EE072}" destId="{CC555243-E9BE-44D4-9CEC-E36EFDAE68D1}" srcOrd="0" destOrd="3" presId="urn:microsoft.com/office/officeart/2005/8/layout/vList5"/>
    <dgm:cxn modelId="{464A9B1D-0514-4975-A44C-C429FAB0F108}" type="presOf" srcId="{0E0CF313-EC82-4C14-BFCA-5A93BEF0E33A}" destId="{CC555243-E9BE-44D4-9CEC-E36EFDAE68D1}" srcOrd="0" destOrd="4" presId="urn:microsoft.com/office/officeart/2005/8/layout/vList5"/>
    <dgm:cxn modelId="{67A9AF18-0AA5-4484-8630-99399E409CAC}" type="presOf" srcId="{004D7A85-4114-4415-9699-6D5058D2073D}" destId="{CC555243-E9BE-44D4-9CEC-E36EFDAE68D1}" srcOrd="0" destOrd="2" presId="urn:microsoft.com/office/officeart/2005/8/layout/vList5"/>
    <dgm:cxn modelId="{63D14F4E-9DF3-4C2A-967C-DF4F53D90703}" type="presOf" srcId="{465DE84A-E754-4B39-83F4-75BC945BAEF8}" destId="{CC555243-E9BE-44D4-9CEC-E36EFDAE68D1}" srcOrd="0" destOrd="0" presId="urn:microsoft.com/office/officeart/2005/8/layout/vList5"/>
    <dgm:cxn modelId="{95E73F4B-F918-475D-890F-A1CE6E89E92E}" srcId="{0D9709F9-0316-4B5F-8359-4C54F7DDBFEA}" destId="{2AB3DB0D-BAF9-433A-A8A6-0FC19B7AB185}" srcOrd="1" destOrd="0" parTransId="{953D11C4-EB6A-4E65-8EAF-1CA2362D9B70}" sibTransId="{58F1B9E7-A0AD-4EC8-A547-2F8164F05E09}"/>
    <dgm:cxn modelId="{DA0D79C6-EBC6-4D54-90F4-884AA2491FE2}" srcId="{2AB3DB0D-BAF9-433A-A8A6-0FC19B7AB185}" destId="{6673A1DB-57FF-460F-A3EE-FEEE2455AA49}" srcOrd="1" destOrd="0" parTransId="{B0568227-4606-425F-9943-20F030017FF1}" sibTransId="{6BFFAEC5-A2C9-4F64-891D-8FDDE1A471AA}"/>
    <dgm:cxn modelId="{B35BFAE5-103E-488F-A345-6B37F0192FD3}" srcId="{D27BA113-CDF7-4E77-941E-59C1CDA602A4}" destId="{840CCEEE-804E-4A68-B19A-0126066A83B7}" srcOrd="2" destOrd="0" parTransId="{CB44326C-5429-4F49-9019-4A9E620C47D6}" sibTransId="{FA90BB5C-9BC4-4A6F-8F1A-B2D982D863EB}"/>
    <dgm:cxn modelId="{63E2CAD7-4C4B-402D-9196-B0AE8D58E319}" srcId="{A118A993-C6FC-4443-B545-51291B0DBACA}" destId="{446B38EB-30B6-44AA-A0D1-6EC63A18A673}" srcOrd="1" destOrd="0" parTransId="{C0CB8A71-2E13-4CC5-A2E9-5DDABBEC9D5F}" sibTransId="{47E60D90-A39C-44DA-9F44-467F874873EF}"/>
    <dgm:cxn modelId="{96686DCB-C935-4FB1-BAB6-98B097DC0DDC}" type="presOf" srcId="{C60E40A0-6701-450F-8B4A-C1E6DE5AE86C}" destId="{64F9542C-B93C-4D7E-9C64-BA3D52788FBB}" srcOrd="0" destOrd="0" presId="urn:microsoft.com/office/officeart/2005/8/layout/vList5"/>
    <dgm:cxn modelId="{F836F02D-FF5F-465A-A863-41C6F8C9A403}" srcId="{2AB3DB0D-BAF9-433A-A8A6-0FC19B7AB185}" destId="{465DE84A-E754-4B39-83F4-75BC945BAEF8}" srcOrd="0" destOrd="0" parTransId="{16F43001-0432-4128-BF7A-E7CA01612E8B}" sibTransId="{5175C62A-FDD1-4F2D-972E-BB5E32E98CD8}"/>
    <dgm:cxn modelId="{2DDEEF8F-13B2-4001-A4CC-B362D509B3AC}" type="presOf" srcId="{0D9709F9-0316-4B5F-8359-4C54F7DDBFEA}" destId="{958BEAF5-7BEA-475E-8DFA-290FC5A7C8AB}" srcOrd="0" destOrd="0" presId="urn:microsoft.com/office/officeart/2005/8/layout/vList5"/>
    <dgm:cxn modelId="{8A211F91-A314-4B43-8D6E-3814CD52B0BF}" srcId="{D27BA113-CDF7-4E77-941E-59C1CDA602A4}" destId="{D429E6F3-F1CC-4644-B3B4-902976E5B1EC}" srcOrd="3" destOrd="0" parTransId="{B61FC28E-24C5-4611-8BE6-932C6CBEA251}" sibTransId="{86F5DEFD-90F3-4D34-9CE2-26F943AA17BC}"/>
    <dgm:cxn modelId="{51E087B5-3C53-423A-965B-30C2F875006C}" srcId="{D27BA113-CDF7-4E77-941E-59C1CDA602A4}" destId="{000BD177-4266-4FC1-AA50-6F65633A791E}" srcOrd="1" destOrd="0" parTransId="{5190AD42-D92E-43D9-B87F-49AD1BEAA32C}" sibTransId="{B4B19175-7AFB-4B52-AAAB-8EB85FB9147E}"/>
    <dgm:cxn modelId="{74313ACC-07E8-4FF5-8A33-3D27592794CB}" type="presParOf" srcId="{958BEAF5-7BEA-475E-8DFA-290FC5A7C8AB}" destId="{AB0F343E-555C-4F3C-8CAE-923B3B947B41}" srcOrd="0" destOrd="0" presId="urn:microsoft.com/office/officeart/2005/8/layout/vList5"/>
    <dgm:cxn modelId="{9D7C413C-17B7-4A0C-B9CB-9DE5218EEBE2}" type="presParOf" srcId="{AB0F343E-555C-4F3C-8CAE-923B3B947B41}" destId="{B9AF87CC-F62D-40F0-A94E-0F619D44492E}" srcOrd="0" destOrd="0" presId="urn:microsoft.com/office/officeart/2005/8/layout/vList5"/>
    <dgm:cxn modelId="{710ED3E4-9571-4685-8DA7-B7A2A627A9D6}" type="presParOf" srcId="{AB0F343E-555C-4F3C-8CAE-923B3B947B41}" destId="{FE2EAD79-2DA8-44CC-B12C-3C34A1067AC7}" srcOrd="1" destOrd="0" presId="urn:microsoft.com/office/officeart/2005/8/layout/vList5"/>
    <dgm:cxn modelId="{F42E1125-CBC4-4987-92C0-768DCB51FBC8}" type="presParOf" srcId="{958BEAF5-7BEA-475E-8DFA-290FC5A7C8AB}" destId="{C0B045D7-BCEF-4776-A3DE-43CCE1678DA0}" srcOrd="1" destOrd="0" presId="urn:microsoft.com/office/officeart/2005/8/layout/vList5"/>
    <dgm:cxn modelId="{34B87291-BB38-44DF-A425-1E7D4E822DB4}" type="presParOf" srcId="{958BEAF5-7BEA-475E-8DFA-290FC5A7C8AB}" destId="{A7481E82-9316-4B25-9F77-2D80AD032E14}" srcOrd="2" destOrd="0" presId="urn:microsoft.com/office/officeart/2005/8/layout/vList5"/>
    <dgm:cxn modelId="{EF00F0FA-736A-41C9-9836-4A6A1CB6D8FC}" type="presParOf" srcId="{A7481E82-9316-4B25-9F77-2D80AD032E14}" destId="{5AECDCC3-8A42-49D9-A1C1-0E5A92577725}" srcOrd="0" destOrd="0" presId="urn:microsoft.com/office/officeart/2005/8/layout/vList5"/>
    <dgm:cxn modelId="{45BB29B8-3CA4-42A4-9455-3AC0C5BC1856}" type="presParOf" srcId="{A7481E82-9316-4B25-9F77-2D80AD032E14}" destId="{CC555243-E9BE-44D4-9CEC-E36EFDAE68D1}" srcOrd="1" destOrd="0" presId="urn:microsoft.com/office/officeart/2005/8/layout/vList5"/>
    <dgm:cxn modelId="{302887F8-BBB4-42C3-8DC6-25F5C019CD4D}" type="presParOf" srcId="{958BEAF5-7BEA-475E-8DFA-290FC5A7C8AB}" destId="{6446D8C7-93D4-4250-9ED7-70A0341B621F}" srcOrd="3" destOrd="0" presId="urn:microsoft.com/office/officeart/2005/8/layout/vList5"/>
    <dgm:cxn modelId="{44EFB74D-176B-4396-83B5-6AED3ABEA023}" type="presParOf" srcId="{958BEAF5-7BEA-475E-8DFA-290FC5A7C8AB}" destId="{F5F70270-93FB-49C2-90A5-E229C955C861}" srcOrd="4" destOrd="0" presId="urn:microsoft.com/office/officeart/2005/8/layout/vList5"/>
    <dgm:cxn modelId="{2713C2E9-4C1C-492D-8EF9-64002DA5B155}" type="presParOf" srcId="{F5F70270-93FB-49C2-90A5-E229C955C861}" destId="{8DF9B68C-C935-4EBA-B2A8-035051592224}" srcOrd="0" destOrd="0" presId="urn:microsoft.com/office/officeart/2005/8/layout/vList5"/>
    <dgm:cxn modelId="{C20965C9-943B-4C90-A4E7-D52707303CE0}" type="presParOf" srcId="{F5F70270-93FB-49C2-90A5-E229C955C861}" destId="{64F9542C-B93C-4D7E-9C64-BA3D52788FB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26A5D-87C4-4AC5-AC93-01E2120DD32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329BD29-D17B-48B5-826E-AD1050FE7F6F}">
      <dgm:prSet phldrT="[Text]"/>
      <dgm:spPr/>
      <dgm:t>
        <a:bodyPr/>
        <a:lstStyle/>
        <a:p>
          <a:r>
            <a:rPr lang="en-US" dirty="0" smtClean="0"/>
            <a:t>Depression and PTSD</a:t>
          </a:r>
          <a:endParaRPr lang="en-US" dirty="0"/>
        </a:p>
      </dgm:t>
    </dgm:pt>
    <dgm:pt modelId="{F3CD8EBD-4ADF-4F13-A181-54EE18E2682C}" type="parTrans" cxnId="{EB158037-AC6B-4200-992C-E5EB9771BC85}">
      <dgm:prSet/>
      <dgm:spPr/>
      <dgm:t>
        <a:bodyPr/>
        <a:lstStyle/>
        <a:p>
          <a:endParaRPr lang="en-US"/>
        </a:p>
      </dgm:t>
    </dgm:pt>
    <dgm:pt modelId="{849E695D-31EC-49B1-81B8-D0E9F8E676AE}" type="sibTrans" cxnId="{EB158037-AC6B-4200-992C-E5EB9771BC85}">
      <dgm:prSet/>
      <dgm:spPr/>
      <dgm:t>
        <a:bodyPr/>
        <a:lstStyle/>
        <a:p>
          <a:endParaRPr lang="en-US"/>
        </a:p>
      </dgm:t>
    </dgm:pt>
    <dgm:pt modelId="{8047F70B-A343-4D22-BC7A-458971BC8C47}">
      <dgm:prSet phldrT="[Text]"/>
      <dgm:spPr/>
      <dgm:t>
        <a:bodyPr/>
        <a:lstStyle/>
        <a:p>
          <a:r>
            <a:rPr lang="en-US" dirty="0" smtClean="0"/>
            <a:t>Angry outbursts</a:t>
          </a:r>
          <a:endParaRPr lang="en-US" dirty="0"/>
        </a:p>
      </dgm:t>
    </dgm:pt>
    <dgm:pt modelId="{4339894C-1951-4C7E-80D9-6481AC5001A3}" type="parTrans" cxnId="{429A6545-2396-4699-B312-B449C87F9D34}">
      <dgm:prSet/>
      <dgm:spPr/>
      <dgm:t>
        <a:bodyPr/>
        <a:lstStyle/>
        <a:p>
          <a:endParaRPr lang="en-US"/>
        </a:p>
      </dgm:t>
    </dgm:pt>
    <dgm:pt modelId="{3B9A9C6A-7816-46E9-8C7F-2FA6109EF140}" type="sibTrans" cxnId="{429A6545-2396-4699-B312-B449C87F9D34}">
      <dgm:prSet/>
      <dgm:spPr/>
      <dgm:t>
        <a:bodyPr/>
        <a:lstStyle/>
        <a:p>
          <a:endParaRPr lang="en-US"/>
        </a:p>
      </dgm:t>
    </dgm:pt>
    <dgm:pt modelId="{C6409190-001B-4D66-8B9F-418A83024EDE}">
      <dgm:prSet phldrT="[Text]"/>
      <dgm:spPr/>
      <dgm:t>
        <a:bodyPr/>
        <a:lstStyle/>
        <a:p>
          <a:r>
            <a:rPr lang="en-US" dirty="0" smtClean="0"/>
            <a:t>Lack of energy</a:t>
          </a:r>
          <a:endParaRPr lang="en-US" dirty="0"/>
        </a:p>
      </dgm:t>
    </dgm:pt>
    <dgm:pt modelId="{94E1FFE4-B9A3-4FDE-B190-B9870D26F298}" type="parTrans" cxnId="{18DF4582-3FD3-4E64-9DD4-18F0F111425D}">
      <dgm:prSet/>
      <dgm:spPr/>
      <dgm:t>
        <a:bodyPr/>
        <a:lstStyle/>
        <a:p>
          <a:endParaRPr lang="en-US"/>
        </a:p>
      </dgm:t>
    </dgm:pt>
    <dgm:pt modelId="{66DBD598-4B37-494D-A2BB-4048B2045DDA}" type="sibTrans" cxnId="{18DF4582-3FD3-4E64-9DD4-18F0F111425D}">
      <dgm:prSet/>
      <dgm:spPr/>
      <dgm:t>
        <a:bodyPr/>
        <a:lstStyle/>
        <a:p>
          <a:endParaRPr lang="en-US"/>
        </a:p>
      </dgm:t>
    </dgm:pt>
    <dgm:pt modelId="{95A28E61-22B9-4B18-B74F-422C70839B2B}">
      <dgm:prSet phldrT="[Text]"/>
      <dgm:spPr/>
      <dgm:t>
        <a:bodyPr/>
        <a:lstStyle/>
        <a:p>
          <a:r>
            <a:rPr lang="en-US" dirty="0" smtClean="0"/>
            <a:t>Distracting thoughts and feelings of worthless, </a:t>
          </a:r>
          <a:r>
            <a:rPr lang="en-US" dirty="0" err="1" smtClean="0"/>
            <a:t>esp</a:t>
          </a:r>
          <a:r>
            <a:rPr lang="en-US" dirty="0" smtClean="0"/>
            <a:t> after social interactions</a:t>
          </a:r>
          <a:endParaRPr lang="en-US" dirty="0"/>
        </a:p>
      </dgm:t>
    </dgm:pt>
    <dgm:pt modelId="{E1F31834-B628-45FC-BABA-3297EE24BFDB}" type="parTrans" cxnId="{A9A227FE-C634-4EDE-BE58-82FE6C82E686}">
      <dgm:prSet/>
      <dgm:spPr/>
      <dgm:t>
        <a:bodyPr/>
        <a:lstStyle/>
        <a:p>
          <a:endParaRPr lang="en-US"/>
        </a:p>
      </dgm:t>
    </dgm:pt>
    <dgm:pt modelId="{C1A22747-9F8A-43A8-98EF-302E61E607EC}" type="sibTrans" cxnId="{A9A227FE-C634-4EDE-BE58-82FE6C82E686}">
      <dgm:prSet/>
      <dgm:spPr/>
      <dgm:t>
        <a:bodyPr/>
        <a:lstStyle/>
        <a:p>
          <a:endParaRPr lang="en-US"/>
        </a:p>
      </dgm:t>
    </dgm:pt>
    <dgm:pt modelId="{99A719AD-0CAD-48A4-BBCE-793858B57718}" type="pres">
      <dgm:prSet presAssocID="{27C26A5D-87C4-4AC5-AC93-01E2120DD325}" presName="diagram" presStyleCnt="0">
        <dgm:presLayoutVars>
          <dgm:chPref val="1"/>
          <dgm:dir/>
          <dgm:animOne val="branch"/>
          <dgm:animLvl val="lvl"/>
          <dgm:resizeHandles val="exact"/>
        </dgm:presLayoutVars>
      </dgm:prSet>
      <dgm:spPr/>
      <dgm:t>
        <a:bodyPr/>
        <a:lstStyle/>
        <a:p>
          <a:endParaRPr lang="en-US"/>
        </a:p>
      </dgm:t>
    </dgm:pt>
    <dgm:pt modelId="{8416423A-F8F8-4748-97D3-D0F39BFA8AC1}" type="pres">
      <dgm:prSet presAssocID="{D329BD29-D17B-48B5-826E-AD1050FE7F6F}" presName="root1" presStyleCnt="0"/>
      <dgm:spPr/>
    </dgm:pt>
    <dgm:pt modelId="{B4EC2823-2D38-4135-A976-3C9FAD8B44DF}" type="pres">
      <dgm:prSet presAssocID="{D329BD29-D17B-48B5-826E-AD1050FE7F6F}" presName="LevelOneTextNode" presStyleLbl="node0" presStyleIdx="0" presStyleCnt="1" custScaleY="42874">
        <dgm:presLayoutVars>
          <dgm:chPref val="3"/>
        </dgm:presLayoutVars>
      </dgm:prSet>
      <dgm:spPr/>
      <dgm:t>
        <a:bodyPr/>
        <a:lstStyle/>
        <a:p>
          <a:endParaRPr lang="en-US"/>
        </a:p>
      </dgm:t>
    </dgm:pt>
    <dgm:pt modelId="{524B9B13-6EA9-4D90-9657-7E83FC79E24C}" type="pres">
      <dgm:prSet presAssocID="{D329BD29-D17B-48B5-826E-AD1050FE7F6F}" presName="level2hierChild" presStyleCnt="0"/>
      <dgm:spPr/>
    </dgm:pt>
    <dgm:pt modelId="{346A03AF-07DE-41CB-8F2C-E2B05BC93486}" type="pres">
      <dgm:prSet presAssocID="{4339894C-1951-4C7E-80D9-6481AC5001A3}" presName="conn2-1" presStyleLbl="parChTrans1D2" presStyleIdx="0" presStyleCnt="3"/>
      <dgm:spPr/>
      <dgm:t>
        <a:bodyPr/>
        <a:lstStyle/>
        <a:p>
          <a:endParaRPr lang="en-US"/>
        </a:p>
      </dgm:t>
    </dgm:pt>
    <dgm:pt modelId="{4545C4F7-F322-4375-81C0-EA3128D222E1}" type="pres">
      <dgm:prSet presAssocID="{4339894C-1951-4C7E-80D9-6481AC5001A3}" presName="connTx" presStyleLbl="parChTrans1D2" presStyleIdx="0" presStyleCnt="3"/>
      <dgm:spPr/>
      <dgm:t>
        <a:bodyPr/>
        <a:lstStyle/>
        <a:p>
          <a:endParaRPr lang="en-US"/>
        </a:p>
      </dgm:t>
    </dgm:pt>
    <dgm:pt modelId="{A839D1DA-EA7F-4B53-806F-4E1F20C2D923}" type="pres">
      <dgm:prSet presAssocID="{8047F70B-A343-4D22-BC7A-458971BC8C47}" presName="root2" presStyleCnt="0"/>
      <dgm:spPr/>
    </dgm:pt>
    <dgm:pt modelId="{C2A3C005-BF33-47DD-B4BA-7C6B625220CF}" type="pres">
      <dgm:prSet presAssocID="{8047F70B-A343-4D22-BC7A-458971BC8C47}" presName="LevelTwoTextNode" presStyleLbl="node2" presStyleIdx="0" presStyleCnt="3" custScaleY="42874">
        <dgm:presLayoutVars>
          <dgm:chPref val="3"/>
        </dgm:presLayoutVars>
      </dgm:prSet>
      <dgm:spPr/>
      <dgm:t>
        <a:bodyPr/>
        <a:lstStyle/>
        <a:p>
          <a:endParaRPr lang="en-US"/>
        </a:p>
      </dgm:t>
    </dgm:pt>
    <dgm:pt modelId="{42FF9EEE-C29F-4D60-8B8B-F18CCCEF9AEB}" type="pres">
      <dgm:prSet presAssocID="{8047F70B-A343-4D22-BC7A-458971BC8C47}" presName="level3hierChild" presStyleCnt="0"/>
      <dgm:spPr/>
    </dgm:pt>
    <dgm:pt modelId="{ACF04C8D-7F72-41BD-A3B4-6C1FAAC50E9B}" type="pres">
      <dgm:prSet presAssocID="{94E1FFE4-B9A3-4FDE-B190-B9870D26F298}" presName="conn2-1" presStyleLbl="parChTrans1D2" presStyleIdx="1" presStyleCnt="3"/>
      <dgm:spPr/>
      <dgm:t>
        <a:bodyPr/>
        <a:lstStyle/>
        <a:p>
          <a:endParaRPr lang="en-US"/>
        </a:p>
      </dgm:t>
    </dgm:pt>
    <dgm:pt modelId="{9CCB627D-10C2-4EF5-82FF-AAA3F3B366F9}" type="pres">
      <dgm:prSet presAssocID="{94E1FFE4-B9A3-4FDE-B190-B9870D26F298}" presName="connTx" presStyleLbl="parChTrans1D2" presStyleIdx="1" presStyleCnt="3"/>
      <dgm:spPr/>
      <dgm:t>
        <a:bodyPr/>
        <a:lstStyle/>
        <a:p>
          <a:endParaRPr lang="en-US"/>
        </a:p>
      </dgm:t>
    </dgm:pt>
    <dgm:pt modelId="{121795F8-E39B-4C35-991F-82DEBD0E5A27}" type="pres">
      <dgm:prSet presAssocID="{C6409190-001B-4D66-8B9F-418A83024EDE}" presName="root2" presStyleCnt="0"/>
      <dgm:spPr/>
    </dgm:pt>
    <dgm:pt modelId="{843603A3-BA0C-408E-BD16-EC0683661325}" type="pres">
      <dgm:prSet presAssocID="{C6409190-001B-4D66-8B9F-418A83024EDE}" presName="LevelTwoTextNode" presStyleLbl="node2" presStyleIdx="1" presStyleCnt="3" custScaleY="42874">
        <dgm:presLayoutVars>
          <dgm:chPref val="3"/>
        </dgm:presLayoutVars>
      </dgm:prSet>
      <dgm:spPr/>
      <dgm:t>
        <a:bodyPr/>
        <a:lstStyle/>
        <a:p>
          <a:endParaRPr lang="en-US"/>
        </a:p>
      </dgm:t>
    </dgm:pt>
    <dgm:pt modelId="{04AA7853-D8EA-4A6A-8286-05F6AA22DAAA}" type="pres">
      <dgm:prSet presAssocID="{C6409190-001B-4D66-8B9F-418A83024EDE}" presName="level3hierChild" presStyleCnt="0"/>
      <dgm:spPr/>
    </dgm:pt>
    <dgm:pt modelId="{762399B8-B044-4035-9078-CCE1E92030FE}" type="pres">
      <dgm:prSet presAssocID="{E1F31834-B628-45FC-BABA-3297EE24BFDB}" presName="conn2-1" presStyleLbl="parChTrans1D2" presStyleIdx="2" presStyleCnt="3"/>
      <dgm:spPr/>
      <dgm:t>
        <a:bodyPr/>
        <a:lstStyle/>
        <a:p>
          <a:endParaRPr lang="en-US"/>
        </a:p>
      </dgm:t>
    </dgm:pt>
    <dgm:pt modelId="{8A28EBB1-711F-4866-87FF-BE7FD3486975}" type="pres">
      <dgm:prSet presAssocID="{E1F31834-B628-45FC-BABA-3297EE24BFDB}" presName="connTx" presStyleLbl="parChTrans1D2" presStyleIdx="2" presStyleCnt="3"/>
      <dgm:spPr/>
      <dgm:t>
        <a:bodyPr/>
        <a:lstStyle/>
        <a:p>
          <a:endParaRPr lang="en-US"/>
        </a:p>
      </dgm:t>
    </dgm:pt>
    <dgm:pt modelId="{AE7144AC-6860-45DA-BA9F-B73D4E4DF38D}" type="pres">
      <dgm:prSet presAssocID="{95A28E61-22B9-4B18-B74F-422C70839B2B}" presName="root2" presStyleCnt="0"/>
      <dgm:spPr/>
    </dgm:pt>
    <dgm:pt modelId="{C8FDF424-45F6-451C-A0DB-8CDAA56619C2}" type="pres">
      <dgm:prSet presAssocID="{95A28E61-22B9-4B18-B74F-422C70839B2B}" presName="LevelTwoTextNode" presStyleLbl="node2" presStyleIdx="2" presStyleCnt="3" custScaleY="42874">
        <dgm:presLayoutVars>
          <dgm:chPref val="3"/>
        </dgm:presLayoutVars>
      </dgm:prSet>
      <dgm:spPr/>
      <dgm:t>
        <a:bodyPr/>
        <a:lstStyle/>
        <a:p>
          <a:endParaRPr lang="en-US"/>
        </a:p>
      </dgm:t>
    </dgm:pt>
    <dgm:pt modelId="{04AF8714-7FE8-4ABF-9E36-42F3B7295461}" type="pres">
      <dgm:prSet presAssocID="{95A28E61-22B9-4B18-B74F-422C70839B2B}" presName="level3hierChild" presStyleCnt="0"/>
      <dgm:spPr/>
    </dgm:pt>
  </dgm:ptLst>
  <dgm:cxnLst>
    <dgm:cxn modelId="{6F52F818-2443-428D-A76C-289AB05C8AAD}" type="presOf" srcId="{94E1FFE4-B9A3-4FDE-B190-B9870D26F298}" destId="{ACF04C8D-7F72-41BD-A3B4-6C1FAAC50E9B}" srcOrd="0" destOrd="0" presId="urn:microsoft.com/office/officeart/2005/8/layout/hierarchy2"/>
    <dgm:cxn modelId="{18DF4582-3FD3-4E64-9DD4-18F0F111425D}" srcId="{D329BD29-D17B-48B5-826E-AD1050FE7F6F}" destId="{C6409190-001B-4D66-8B9F-418A83024EDE}" srcOrd="1" destOrd="0" parTransId="{94E1FFE4-B9A3-4FDE-B190-B9870D26F298}" sibTransId="{66DBD598-4B37-494D-A2BB-4048B2045DDA}"/>
    <dgm:cxn modelId="{7E63528D-FB2E-4744-BC74-AE0F98DD2914}" type="presOf" srcId="{94E1FFE4-B9A3-4FDE-B190-B9870D26F298}" destId="{9CCB627D-10C2-4EF5-82FF-AAA3F3B366F9}" srcOrd="1" destOrd="0" presId="urn:microsoft.com/office/officeart/2005/8/layout/hierarchy2"/>
    <dgm:cxn modelId="{1C0EAE0D-4222-4B8F-9BF6-E83D1C1D3622}" type="presOf" srcId="{8047F70B-A343-4D22-BC7A-458971BC8C47}" destId="{C2A3C005-BF33-47DD-B4BA-7C6B625220CF}" srcOrd="0" destOrd="0" presId="urn:microsoft.com/office/officeart/2005/8/layout/hierarchy2"/>
    <dgm:cxn modelId="{2720E205-4D3D-4C7C-B5B3-C92AC0CA6FBF}" type="presOf" srcId="{4339894C-1951-4C7E-80D9-6481AC5001A3}" destId="{4545C4F7-F322-4375-81C0-EA3128D222E1}" srcOrd="1" destOrd="0" presId="urn:microsoft.com/office/officeart/2005/8/layout/hierarchy2"/>
    <dgm:cxn modelId="{3BEBCD05-B2A0-46E6-916F-DB45C900F0FA}" type="presOf" srcId="{4339894C-1951-4C7E-80D9-6481AC5001A3}" destId="{346A03AF-07DE-41CB-8F2C-E2B05BC93486}" srcOrd="0" destOrd="0" presId="urn:microsoft.com/office/officeart/2005/8/layout/hierarchy2"/>
    <dgm:cxn modelId="{0DA733F9-07AA-4E87-9AE7-1E4C9FFFC148}" type="presOf" srcId="{C6409190-001B-4D66-8B9F-418A83024EDE}" destId="{843603A3-BA0C-408E-BD16-EC0683661325}" srcOrd="0" destOrd="0" presId="urn:microsoft.com/office/officeart/2005/8/layout/hierarchy2"/>
    <dgm:cxn modelId="{EB158037-AC6B-4200-992C-E5EB9771BC85}" srcId="{27C26A5D-87C4-4AC5-AC93-01E2120DD325}" destId="{D329BD29-D17B-48B5-826E-AD1050FE7F6F}" srcOrd="0" destOrd="0" parTransId="{F3CD8EBD-4ADF-4F13-A181-54EE18E2682C}" sibTransId="{849E695D-31EC-49B1-81B8-D0E9F8E676AE}"/>
    <dgm:cxn modelId="{A80A511D-67BE-4C69-AE7F-67B4F85326D5}" type="presOf" srcId="{27C26A5D-87C4-4AC5-AC93-01E2120DD325}" destId="{99A719AD-0CAD-48A4-BBCE-793858B57718}" srcOrd="0" destOrd="0" presId="urn:microsoft.com/office/officeart/2005/8/layout/hierarchy2"/>
    <dgm:cxn modelId="{102D2E44-7065-4298-9C1B-E99DB6C70997}" type="presOf" srcId="{E1F31834-B628-45FC-BABA-3297EE24BFDB}" destId="{762399B8-B044-4035-9078-CCE1E92030FE}" srcOrd="0" destOrd="0" presId="urn:microsoft.com/office/officeart/2005/8/layout/hierarchy2"/>
    <dgm:cxn modelId="{A9A227FE-C634-4EDE-BE58-82FE6C82E686}" srcId="{D329BD29-D17B-48B5-826E-AD1050FE7F6F}" destId="{95A28E61-22B9-4B18-B74F-422C70839B2B}" srcOrd="2" destOrd="0" parTransId="{E1F31834-B628-45FC-BABA-3297EE24BFDB}" sibTransId="{C1A22747-9F8A-43A8-98EF-302E61E607EC}"/>
    <dgm:cxn modelId="{18D6A658-A98C-4E6C-B6F5-57F9419AE109}" type="presOf" srcId="{D329BD29-D17B-48B5-826E-AD1050FE7F6F}" destId="{B4EC2823-2D38-4135-A976-3C9FAD8B44DF}" srcOrd="0" destOrd="0" presId="urn:microsoft.com/office/officeart/2005/8/layout/hierarchy2"/>
    <dgm:cxn modelId="{A8016A26-2A4E-40EE-A924-1B118670AB0E}" type="presOf" srcId="{95A28E61-22B9-4B18-B74F-422C70839B2B}" destId="{C8FDF424-45F6-451C-A0DB-8CDAA56619C2}" srcOrd="0" destOrd="0" presId="urn:microsoft.com/office/officeart/2005/8/layout/hierarchy2"/>
    <dgm:cxn modelId="{429A6545-2396-4699-B312-B449C87F9D34}" srcId="{D329BD29-D17B-48B5-826E-AD1050FE7F6F}" destId="{8047F70B-A343-4D22-BC7A-458971BC8C47}" srcOrd="0" destOrd="0" parTransId="{4339894C-1951-4C7E-80D9-6481AC5001A3}" sibTransId="{3B9A9C6A-7816-46E9-8C7F-2FA6109EF140}"/>
    <dgm:cxn modelId="{1D4F41D9-5792-4A1D-88A7-9FA8C70062AE}" type="presOf" srcId="{E1F31834-B628-45FC-BABA-3297EE24BFDB}" destId="{8A28EBB1-711F-4866-87FF-BE7FD3486975}" srcOrd="1" destOrd="0" presId="urn:microsoft.com/office/officeart/2005/8/layout/hierarchy2"/>
    <dgm:cxn modelId="{DD9F78FB-7BE1-4169-AF69-7977A78CA1DD}" type="presParOf" srcId="{99A719AD-0CAD-48A4-BBCE-793858B57718}" destId="{8416423A-F8F8-4748-97D3-D0F39BFA8AC1}" srcOrd="0" destOrd="0" presId="urn:microsoft.com/office/officeart/2005/8/layout/hierarchy2"/>
    <dgm:cxn modelId="{A2555930-481C-42FB-9FF3-950FA74E285D}" type="presParOf" srcId="{8416423A-F8F8-4748-97D3-D0F39BFA8AC1}" destId="{B4EC2823-2D38-4135-A976-3C9FAD8B44DF}" srcOrd="0" destOrd="0" presId="urn:microsoft.com/office/officeart/2005/8/layout/hierarchy2"/>
    <dgm:cxn modelId="{BB11DB4F-F101-40A4-B3F7-172FC9220238}" type="presParOf" srcId="{8416423A-F8F8-4748-97D3-D0F39BFA8AC1}" destId="{524B9B13-6EA9-4D90-9657-7E83FC79E24C}" srcOrd="1" destOrd="0" presId="urn:microsoft.com/office/officeart/2005/8/layout/hierarchy2"/>
    <dgm:cxn modelId="{EEDA32F2-0EAD-4F94-9EFE-5BC9520184B3}" type="presParOf" srcId="{524B9B13-6EA9-4D90-9657-7E83FC79E24C}" destId="{346A03AF-07DE-41CB-8F2C-E2B05BC93486}" srcOrd="0" destOrd="0" presId="urn:microsoft.com/office/officeart/2005/8/layout/hierarchy2"/>
    <dgm:cxn modelId="{C5852713-5103-404D-808A-589D6C0C1CF6}" type="presParOf" srcId="{346A03AF-07DE-41CB-8F2C-E2B05BC93486}" destId="{4545C4F7-F322-4375-81C0-EA3128D222E1}" srcOrd="0" destOrd="0" presId="urn:microsoft.com/office/officeart/2005/8/layout/hierarchy2"/>
    <dgm:cxn modelId="{559CFA41-8CE1-45CE-BF56-8A7568621385}" type="presParOf" srcId="{524B9B13-6EA9-4D90-9657-7E83FC79E24C}" destId="{A839D1DA-EA7F-4B53-806F-4E1F20C2D923}" srcOrd="1" destOrd="0" presId="urn:microsoft.com/office/officeart/2005/8/layout/hierarchy2"/>
    <dgm:cxn modelId="{49521FFF-97E6-4FEA-BD63-8A47A723B09B}" type="presParOf" srcId="{A839D1DA-EA7F-4B53-806F-4E1F20C2D923}" destId="{C2A3C005-BF33-47DD-B4BA-7C6B625220CF}" srcOrd="0" destOrd="0" presId="urn:microsoft.com/office/officeart/2005/8/layout/hierarchy2"/>
    <dgm:cxn modelId="{906B6CEF-02AE-45A6-8649-291E0E730B6E}" type="presParOf" srcId="{A839D1DA-EA7F-4B53-806F-4E1F20C2D923}" destId="{42FF9EEE-C29F-4D60-8B8B-F18CCCEF9AEB}" srcOrd="1" destOrd="0" presId="urn:microsoft.com/office/officeart/2005/8/layout/hierarchy2"/>
    <dgm:cxn modelId="{0FC94B72-A9DA-4AD0-92F1-02F532D995BD}" type="presParOf" srcId="{524B9B13-6EA9-4D90-9657-7E83FC79E24C}" destId="{ACF04C8D-7F72-41BD-A3B4-6C1FAAC50E9B}" srcOrd="2" destOrd="0" presId="urn:microsoft.com/office/officeart/2005/8/layout/hierarchy2"/>
    <dgm:cxn modelId="{AB0E5687-FD4C-49A8-8986-3C750E4A6265}" type="presParOf" srcId="{ACF04C8D-7F72-41BD-A3B4-6C1FAAC50E9B}" destId="{9CCB627D-10C2-4EF5-82FF-AAA3F3B366F9}" srcOrd="0" destOrd="0" presId="urn:microsoft.com/office/officeart/2005/8/layout/hierarchy2"/>
    <dgm:cxn modelId="{139CD93C-8721-4F0C-9BDE-1BCAC3EF9317}" type="presParOf" srcId="{524B9B13-6EA9-4D90-9657-7E83FC79E24C}" destId="{121795F8-E39B-4C35-991F-82DEBD0E5A27}" srcOrd="3" destOrd="0" presId="urn:microsoft.com/office/officeart/2005/8/layout/hierarchy2"/>
    <dgm:cxn modelId="{99FE2B83-A6CA-478C-B406-7EB00BF55EA1}" type="presParOf" srcId="{121795F8-E39B-4C35-991F-82DEBD0E5A27}" destId="{843603A3-BA0C-408E-BD16-EC0683661325}" srcOrd="0" destOrd="0" presId="urn:microsoft.com/office/officeart/2005/8/layout/hierarchy2"/>
    <dgm:cxn modelId="{32B0615B-B725-4AC6-8EC0-E35986D9E423}" type="presParOf" srcId="{121795F8-E39B-4C35-991F-82DEBD0E5A27}" destId="{04AA7853-D8EA-4A6A-8286-05F6AA22DAAA}" srcOrd="1" destOrd="0" presId="urn:microsoft.com/office/officeart/2005/8/layout/hierarchy2"/>
    <dgm:cxn modelId="{6E8B86A9-D511-4627-B30D-4DD88BF60764}" type="presParOf" srcId="{524B9B13-6EA9-4D90-9657-7E83FC79E24C}" destId="{762399B8-B044-4035-9078-CCE1E92030FE}" srcOrd="4" destOrd="0" presId="urn:microsoft.com/office/officeart/2005/8/layout/hierarchy2"/>
    <dgm:cxn modelId="{10157B65-EBD8-473E-AF0B-86C0995028E0}" type="presParOf" srcId="{762399B8-B044-4035-9078-CCE1E92030FE}" destId="{8A28EBB1-711F-4866-87FF-BE7FD3486975}" srcOrd="0" destOrd="0" presId="urn:microsoft.com/office/officeart/2005/8/layout/hierarchy2"/>
    <dgm:cxn modelId="{0A6FBF0D-3B58-4902-8ECE-EE5A1A1F1AD9}" type="presParOf" srcId="{524B9B13-6EA9-4D90-9657-7E83FC79E24C}" destId="{AE7144AC-6860-45DA-BA9F-B73D4E4DF38D}" srcOrd="5" destOrd="0" presId="urn:microsoft.com/office/officeart/2005/8/layout/hierarchy2"/>
    <dgm:cxn modelId="{8C29F139-61ED-494A-993A-3E519886E037}" type="presParOf" srcId="{AE7144AC-6860-45DA-BA9F-B73D4E4DF38D}" destId="{C8FDF424-45F6-451C-A0DB-8CDAA56619C2}" srcOrd="0" destOrd="0" presId="urn:microsoft.com/office/officeart/2005/8/layout/hierarchy2"/>
    <dgm:cxn modelId="{4258B406-5227-4E36-BE59-256253D621EA}" type="presParOf" srcId="{AE7144AC-6860-45DA-BA9F-B73D4E4DF38D}" destId="{04AF8714-7FE8-4ABF-9E36-42F3B729546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C26A5D-87C4-4AC5-AC93-01E2120DD32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329BD29-D17B-48B5-826E-AD1050FE7F6F}">
      <dgm:prSet phldrT="[Text]" custT="1"/>
      <dgm:spPr/>
      <dgm:t>
        <a:bodyPr/>
        <a:lstStyle/>
        <a:p>
          <a:r>
            <a:rPr lang="en-US" sz="1200" b="0" i="0" dirty="0" smtClean="0"/>
            <a:t>Emphysema </a:t>
          </a:r>
          <a:endParaRPr lang="en-US" sz="1200" dirty="0"/>
        </a:p>
      </dgm:t>
    </dgm:pt>
    <dgm:pt modelId="{F3CD8EBD-4ADF-4F13-A181-54EE18E2682C}" type="parTrans" cxnId="{EB158037-AC6B-4200-992C-E5EB9771BC85}">
      <dgm:prSet/>
      <dgm:spPr/>
      <dgm:t>
        <a:bodyPr/>
        <a:lstStyle/>
        <a:p>
          <a:endParaRPr lang="en-US"/>
        </a:p>
      </dgm:t>
    </dgm:pt>
    <dgm:pt modelId="{849E695D-31EC-49B1-81B8-D0E9F8E676AE}" type="sibTrans" cxnId="{EB158037-AC6B-4200-992C-E5EB9771BC85}">
      <dgm:prSet/>
      <dgm:spPr/>
      <dgm:t>
        <a:bodyPr/>
        <a:lstStyle/>
        <a:p>
          <a:endParaRPr lang="en-US"/>
        </a:p>
      </dgm:t>
    </dgm:pt>
    <dgm:pt modelId="{B67DB380-2B8D-4C8B-AD19-533534466CD5}">
      <dgm:prSet phldrT="[Text]" custT="1"/>
      <dgm:spPr/>
      <dgm:t>
        <a:bodyPr/>
        <a:lstStyle/>
        <a:p>
          <a:r>
            <a:rPr lang="en-US" sz="1200" dirty="0" smtClean="0"/>
            <a:t>Difficulty breathing </a:t>
          </a:r>
          <a:endParaRPr lang="en-US" sz="1200" dirty="0"/>
        </a:p>
      </dgm:t>
    </dgm:pt>
    <dgm:pt modelId="{8763D0B6-D696-4B86-ABAE-88A856D393A8}" type="parTrans" cxnId="{73CCA027-B62D-4435-A63B-EA9F424EB0CD}">
      <dgm:prSet/>
      <dgm:spPr/>
      <dgm:t>
        <a:bodyPr/>
        <a:lstStyle/>
        <a:p>
          <a:endParaRPr lang="en-US"/>
        </a:p>
      </dgm:t>
    </dgm:pt>
    <dgm:pt modelId="{E5F32BA2-AFDC-45AE-A8E8-D97A37206247}" type="sibTrans" cxnId="{73CCA027-B62D-4435-A63B-EA9F424EB0CD}">
      <dgm:prSet/>
      <dgm:spPr/>
      <dgm:t>
        <a:bodyPr/>
        <a:lstStyle/>
        <a:p>
          <a:endParaRPr lang="en-US"/>
        </a:p>
      </dgm:t>
    </dgm:pt>
    <dgm:pt modelId="{99A719AD-0CAD-48A4-BBCE-793858B57718}" type="pres">
      <dgm:prSet presAssocID="{27C26A5D-87C4-4AC5-AC93-01E2120DD325}" presName="diagram" presStyleCnt="0">
        <dgm:presLayoutVars>
          <dgm:chPref val="1"/>
          <dgm:dir/>
          <dgm:animOne val="branch"/>
          <dgm:animLvl val="lvl"/>
          <dgm:resizeHandles val="exact"/>
        </dgm:presLayoutVars>
      </dgm:prSet>
      <dgm:spPr/>
      <dgm:t>
        <a:bodyPr/>
        <a:lstStyle/>
        <a:p>
          <a:endParaRPr lang="en-US"/>
        </a:p>
      </dgm:t>
    </dgm:pt>
    <dgm:pt modelId="{8416423A-F8F8-4748-97D3-D0F39BFA8AC1}" type="pres">
      <dgm:prSet presAssocID="{D329BD29-D17B-48B5-826E-AD1050FE7F6F}" presName="root1" presStyleCnt="0"/>
      <dgm:spPr/>
    </dgm:pt>
    <dgm:pt modelId="{B4EC2823-2D38-4135-A976-3C9FAD8B44DF}" type="pres">
      <dgm:prSet presAssocID="{D329BD29-D17B-48B5-826E-AD1050FE7F6F}" presName="LevelOneTextNode" presStyleLbl="node0" presStyleIdx="0" presStyleCnt="1" custScaleY="42874">
        <dgm:presLayoutVars>
          <dgm:chPref val="3"/>
        </dgm:presLayoutVars>
      </dgm:prSet>
      <dgm:spPr/>
      <dgm:t>
        <a:bodyPr/>
        <a:lstStyle/>
        <a:p>
          <a:endParaRPr lang="en-US"/>
        </a:p>
      </dgm:t>
    </dgm:pt>
    <dgm:pt modelId="{524B9B13-6EA9-4D90-9657-7E83FC79E24C}" type="pres">
      <dgm:prSet presAssocID="{D329BD29-D17B-48B5-826E-AD1050FE7F6F}" presName="level2hierChild" presStyleCnt="0"/>
      <dgm:spPr/>
    </dgm:pt>
    <dgm:pt modelId="{0AE54DD2-75C5-4571-B65E-FF0EBE7CE799}" type="pres">
      <dgm:prSet presAssocID="{8763D0B6-D696-4B86-ABAE-88A856D393A8}" presName="conn2-1" presStyleLbl="parChTrans1D2" presStyleIdx="0" presStyleCnt="1"/>
      <dgm:spPr/>
      <dgm:t>
        <a:bodyPr/>
        <a:lstStyle/>
        <a:p>
          <a:endParaRPr lang="en-US"/>
        </a:p>
      </dgm:t>
    </dgm:pt>
    <dgm:pt modelId="{4FD9B526-3B5B-4BEC-8687-1889B3DA856E}" type="pres">
      <dgm:prSet presAssocID="{8763D0B6-D696-4B86-ABAE-88A856D393A8}" presName="connTx" presStyleLbl="parChTrans1D2" presStyleIdx="0" presStyleCnt="1"/>
      <dgm:spPr/>
      <dgm:t>
        <a:bodyPr/>
        <a:lstStyle/>
        <a:p>
          <a:endParaRPr lang="en-US"/>
        </a:p>
      </dgm:t>
    </dgm:pt>
    <dgm:pt modelId="{D0D50480-7A72-4AE7-95F4-5DB0FD279076}" type="pres">
      <dgm:prSet presAssocID="{B67DB380-2B8D-4C8B-AD19-533534466CD5}" presName="root2" presStyleCnt="0"/>
      <dgm:spPr/>
    </dgm:pt>
    <dgm:pt modelId="{8D0D3B7C-8DFB-4A11-971C-96189FCB3484}" type="pres">
      <dgm:prSet presAssocID="{B67DB380-2B8D-4C8B-AD19-533534466CD5}" presName="LevelTwoTextNode" presStyleLbl="node2" presStyleIdx="0" presStyleCnt="1" custScaleX="150522">
        <dgm:presLayoutVars>
          <dgm:chPref val="3"/>
        </dgm:presLayoutVars>
      </dgm:prSet>
      <dgm:spPr/>
      <dgm:t>
        <a:bodyPr/>
        <a:lstStyle/>
        <a:p>
          <a:endParaRPr lang="en-US"/>
        </a:p>
      </dgm:t>
    </dgm:pt>
    <dgm:pt modelId="{58AEF90C-63BC-48D8-9B06-B02CEA52655A}" type="pres">
      <dgm:prSet presAssocID="{B67DB380-2B8D-4C8B-AD19-533534466CD5}" presName="level3hierChild" presStyleCnt="0"/>
      <dgm:spPr/>
    </dgm:pt>
  </dgm:ptLst>
  <dgm:cxnLst>
    <dgm:cxn modelId="{4D9AB1FB-8C4E-4DB3-8908-F96C7D0285B7}" type="presOf" srcId="{8763D0B6-D696-4B86-ABAE-88A856D393A8}" destId="{0AE54DD2-75C5-4571-B65E-FF0EBE7CE799}" srcOrd="0" destOrd="0" presId="urn:microsoft.com/office/officeart/2005/8/layout/hierarchy2"/>
    <dgm:cxn modelId="{EB158037-AC6B-4200-992C-E5EB9771BC85}" srcId="{27C26A5D-87C4-4AC5-AC93-01E2120DD325}" destId="{D329BD29-D17B-48B5-826E-AD1050FE7F6F}" srcOrd="0" destOrd="0" parTransId="{F3CD8EBD-4ADF-4F13-A181-54EE18E2682C}" sibTransId="{849E695D-31EC-49B1-81B8-D0E9F8E676AE}"/>
    <dgm:cxn modelId="{C905398E-B9A8-44D3-98DA-A6C94C166690}" type="presOf" srcId="{8763D0B6-D696-4B86-ABAE-88A856D393A8}" destId="{4FD9B526-3B5B-4BEC-8687-1889B3DA856E}" srcOrd="1" destOrd="0" presId="urn:microsoft.com/office/officeart/2005/8/layout/hierarchy2"/>
    <dgm:cxn modelId="{AD8A05C1-80E6-4E60-A89B-9B053D89D52D}" type="presOf" srcId="{B67DB380-2B8D-4C8B-AD19-533534466CD5}" destId="{8D0D3B7C-8DFB-4A11-971C-96189FCB3484}" srcOrd="0" destOrd="0" presId="urn:microsoft.com/office/officeart/2005/8/layout/hierarchy2"/>
    <dgm:cxn modelId="{18D6A658-A98C-4E6C-B6F5-57F9419AE109}" type="presOf" srcId="{D329BD29-D17B-48B5-826E-AD1050FE7F6F}" destId="{B4EC2823-2D38-4135-A976-3C9FAD8B44DF}" srcOrd="0" destOrd="0" presId="urn:microsoft.com/office/officeart/2005/8/layout/hierarchy2"/>
    <dgm:cxn modelId="{A80A511D-67BE-4C69-AE7F-67B4F85326D5}" type="presOf" srcId="{27C26A5D-87C4-4AC5-AC93-01E2120DD325}" destId="{99A719AD-0CAD-48A4-BBCE-793858B57718}" srcOrd="0" destOrd="0" presId="urn:microsoft.com/office/officeart/2005/8/layout/hierarchy2"/>
    <dgm:cxn modelId="{73CCA027-B62D-4435-A63B-EA9F424EB0CD}" srcId="{D329BD29-D17B-48B5-826E-AD1050FE7F6F}" destId="{B67DB380-2B8D-4C8B-AD19-533534466CD5}" srcOrd="0" destOrd="0" parTransId="{8763D0B6-D696-4B86-ABAE-88A856D393A8}" sibTransId="{E5F32BA2-AFDC-45AE-A8E8-D97A37206247}"/>
    <dgm:cxn modelId="{DD9F78FB-7BE1-4169-AF69-7977A78CA1DD}" type="presParOf" srcId="{99A719AD-0CAD-48A4-BBCE-793858B57718}" destId="{8416423A-F8F8-4748-97D3-D0F39BFA8AC1}" srcOrd="0" destOrd="0" presId="urn:microsoft.com/office/officeart/2005/8/layout/hierarchy2"/>
    <dgm:cxn modelId="{A2555930-481C-42FB-9FF3-950FA74E285D}" type="presParOf" srcId="{8416423A-F8F8-4748-97D3-D0F39BFA8AC1}" destId="{B4EC2823-2D38-4135-A976-3C9FAD8B44DF}" srcOrd="0" destOrd="0" presId="urn:microsoft.com/office/officeart/2005/8/layout/hierarchy2"/>
    <dgm:cxn modelId="{BB11DB4F-F101-40A4-B3F7-172FC9220238}" type="presParOf" srcId="{8416423A-F8F8-4748-97D3-D0F39BFA8AC1}" destId="{524B9B13-6EA9-4D90-9657-7E83FC79E24C}" srcOrd="1" destOrd="0" presId="urn:microsoft.com/office/officeart/2005/8/layout/hierarchy2"/>
    <dgm:cxn modelId="{578F09C0-00A4-4AB2-A261-47F810D27AF1}" type="presParOf" srcId="{524B9B13-6EA9-4D90-9657-7E83FC79E24C}" destId="{0AE54DD2-75C5-4571-B65E-FF0EBE7CE799}" srcOrd="0" destOrd="0" presId="urn:microsoft.com/office/officeart/2005/8/layout/hierarchy2"/>
    <dgm:cxn modelId="{81DF3F2A-EEE5-466D-8AE1-E09A4BC27705}" type="presParOf" srcId="{0AE54DD2-75C5-4571-B65E-FF0EBE7CE799}" destId="{4FD9B526-3B5B-4BEC-8687-1889B3DA856E}" srcOrd="0" destOrd="0" presId="urn:microsoft.com/office/officeart/2005/8/layout/hierarchy2"/>
    <dgm:cxn modelId="{CC9EDBFC-32CE-4369-8C38-FE0162EF79B7}" type="presParOf" srcId="{524B9B13-6EA9-4D90-9657-7E83FC79E24C}" destId="{D0D50480-7A72-4AE7-95F4-5DB0FD279076}" srcOrd="1" destOrd="0" presId="urn:microsoft.com/office/officeart/2005/8/layout/hierarchy2"/>
    <dgm:cxn modelId="{200AAB87-A8BE-4C7C-8228-FD3118F570C6}" type="presParOf" srcId="{D0D50480-7A72-4AE7-95F4-5DB0FD279076}" destId="{8D0D3B7C-8DFB-4A11-971C-96189FCB3484}" srcOrd="0" destOrd="0" presId="urn:microsoft.com/office/officeart/2005/8/layout/hierarchy2"/>
    <dgm:cxn modelId="{F09529B9-9D6D-4ABC-9C1C-C769AE0A9F2A}" type="presParOf" srcId="{D0D50480-7A72-4AE7-95F4-5DB0FD279076}" destId="{58AEF90C-63BC-48D8-9B06-B02CEA52655A}"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C26A5D-87C4-4AC5-AC93-01E2120DD32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329BD29-D17B-48B5-826E-AD1050FE7F6F}">
      <dgm:prSet phldrT="[Text]" custT="1"/>
      <dgm:spPr/>
      <dgm:t>
        <a:bodyPr/>
        <a:lstStyle/>
        <a:p>
          <a:r>
            <a:rPr lang="en-US" sz="1200" b="0" i="0" dirty="0" smtClean="0"/>
            <a:t>Knee Injury </a:t>
          </a:r>
          <a:endParaRPr lang="en-US" sz="1200" dirty="0"/>
        </a:p>
      </dgm:t>
    </dgm:pt>
    <dgm:pt modelId="{F3CD8EBD-4ADF-4F13-A181-54EE18E2682C}" type="parTrans" cxnId="{EB158037-AC6B-4200-992C-E5EB9771BC85}">
      <dgm:prSet/>
      <dgm:spPr/>
      <dgm:t>
        <a:bodyPr/>
        <a:lstStyle/>
        <a:p>
          <a:endParaRPr lang="en-US"/>
        </a:p>
      </dgm:t>
    </dgm:pt>
    <dgm:pt modelId="{849E695D-31EC-49B1-81B8-D0E9F8E676AE}" type="sibTrans" cxnId="{EB158037-AC6B-4200-992C-E5EB9771BC85}">
      <dgm:prSet/>
      <dgm:spPr/>
      <dgm:t>
        <a:bodyPr/>
        <a:lstStyle/>
        <a:p>
          <a:endParaRPr lang="en-US"/>
        </a:p>
      </dgm:t>
    </dgm:pt>
    <dgm:pt modelId="{B67DB380-2B8D-4C8B-AD19-533534466CD5}">
      <dgm:prSet phldrT="[Text]" custT="1"/>
      <dgm:spPr/>
      <dgm:t>
        <a:bodyPr/>
        <a:lstStyle/>
        <a:p>
          <a:r>
            <a:rPr lang="en-US" sz="1200" dirty="0" smtClean="0"/>
            <a:t>Pain when climbing and with standing after sitting for long periods</a:t>
          </a:r>
          <a:endParaRPr lang="en-US" sz="1200" dirty="0"/>
        </a:p>
      </dgm:t>
    </dgm:pt>
    <dgm:pt modelId="{8763D0B6-D696-4B86-ABAE-88A856D393A8}" type="parTrans" cxnId="{73CCA027-B62D-4435-A63B-EA9F424EB0CD}">
      <dgm:prSet/>
      <dgm:spPr/>
      <dgm:t>
        <a:bodyPr/>
        <a:lstStyle/>
        <a:p>
          <a:endParaRPr lang="en-US"/>
        </a:p>
      </dgm:t>
    </dgm:pt>
    <dgm:pt modelId="{E5F32BA2-AFDC-45AE-A8E8-D97A37206247}" type="sibTrans" cxnId="{73CCA027-B62D-4435-A63B-EA9F424EB0CD}">
      <dgm:prSet/>
      <dgm:spPr/>
      <dgm:t>
        <a:bodyPr/>
        <a:lstStyle/>
        <a:p>
          <a:endParaRPr lang="en-US"/>
        </a:p>
      </dgm:t>
    </dgm:pt>
    <dgm:pt modelId="{99A719AD-0CAD-48A4-BBCE-793858B57718}" type="pres">
      <dgm:prSet presAssocID="{27C26A5D-87C4-4AC5-AC93-01E2120DD325}" presName="diagram" presStyleCnt="0">
        <dgm:presLayoutVars>
          <dgm:chPref val="1"/>
          <dgm:dir/>
          <dgm:animOne val="branch"/>
          <dgm:animLvl val="lvl"/>
          <dgm:resizeHandles val="exact"/>
        </dgm:presLayoutVars>
      </dgm:prSet>
      <dgm:spPr/>
      <dgm:t>
        <a:bodyPr/>
        <a:lstStyle/>
        <a:p>
          <a:endParaRPr lang="en-US"/>
        </a:p>
      </dgm:t>
    </dgm:pt>
    <dgm:pt modelId="{8416423A-F8F8-4748-97D3-D0F39BFA8AC1}" type="pres">
      <dgm:prSet presAssocID="{D329BD29-D17B-48B5-826E-AD1050FE7F6F}" presName="root1" presStyleCnt="0"/>
      <dgm:spPr/>
    </dgm:pt>
    <dgm:pt modelId="{B4EC2823-2D38-4135-A976-3C9FAD8B44DF}" type="pres">
      <dgm:prSet presAssocID="{D329BD29-D17B-48B5-826E-AD1050FE7F6F}" presName="LevelOneTextNode" presStyleLbl="node0" presStyleIdx="0" presStyleCnt="1" custScaleY="35106" custLinFactNeighborX="21435" custLinFactNeighborY="-9059">
        <dgm:presLayoutVars>
          <dgm:chPref val="3"/>
        </dgm:presLayoutVars>
      </dgm:prSet>
      <dgm:spPr/>
      <dgm:t>
        <a:bodyPr/>
        <a:lstStyle/>
        <a:p>
          <a:endParaRPr lang="en-US"/>
        </a:p>
      </dgm:t>
    </dgm:pt>
    <dgm:pt modelId="{524B9B13-6EA9-4D90-9657-7E83FC79E24C}" type="pres">
      <dgm:prSet presAssocID="{D329BD29-D17B-48B5-826E-AD1050FE7F6F}" presName="level2hierChild" presStyleCnt="0"/>
      <dgm:spPr/>
    </dgm:pt>
    <dgm:pt modelId="{0AE54DD2-75C5-4571-B65E-FF0EBE7CE799}" type="pres">
      <dgm:prSet presAssocID="{8763D0B6-D696-4B86-ABAE-88A856D393A8}" presName="conn2-1" presStyleLbl="parChTrans1D2" presStyleIdx="0" presStyleCnt="1"/>
      <dgm:spPr/>
      <dgm:t>
        <a:bodyPr/>
        <a:lstStyle/>
        <a:p>
          <a:endParaRPr lang="en-US"/>
        </a:p>
      </dgm:t>
    </dgm:pt>
    <dgm:pt modelId="{4FD9B526-3B5B-4BEC-8687-1889B3DA856E}" type="pres">
      <dgm:prSet presAssocID="{8763D0B6-D696-4B86-ABAE-88A856D393A8}" presName="connTx" presStyleLbl="parChTrans1D2" presStyleIdx="0" presStyleCnt="1"/>
      <dgm:spPr/>
      <dgm:t>
        <a:bodyPr/>
        <a:lstStyle/>
        <a:p>
          <a:endParaRPr lang="en-US"/>
        </a:p>
      </dgm:t>
    </dgm:pt>
    <dgm:pt modelId="{D0D50480-7A72-4AE7-95F4-5DB0FD279076}" type="pres">
      <dgm:prSet presAssocID="{B67DB380-2B8D-4C8B-AD19-533534466CD5}" presName="root2" presStyleCnt="0"/>
      <dgm:spPr/>
    </dgm:pt>
    <dgm:pt modelId="{8D0D3B7C-8DFB-4A11-971C-96189FCB3484}" type="pres">
      <dgm:prSet presAssocID="{B67DB380-2B8D-4C8B-AD19-533534466CD5}" presName="LevelTwoTextNode" presStyleLbl="node2" presStyleIdx="0" presStyleCnt="1" custScaleX="189438" custScaleY="81882" custLinFactNeighborX="21435" custLinFactNeighborY="-9059">
        <dgm:presLayoutVars>
          <dgm:chPref val="3"/>
        </dgm:presLayoutVars>
      </dgm:prSet>
      <dgm:spPr/>
      <dgm:t>
        <a:bodyPr/>
        <a:lstStyle/>
        <a:p>
          <a:endParaRPr lang="en-US"/>
        </a:p>
      </dgm:t>
    </dgm:pt>
    <dgm:pt modelId="{58AEF90C-63BC-48D8-9B06-B02CEA52655A}" type="pres">
      <dgm:prSet presAssocID="{B67DB380-2B8D-4C8B-AD19-533534466CD5}" presName="level3hierChild" presStyleCnt="0"/>
      <dgm:spPr/>
    </dgm:pt>
  </dgm:ptLst>
  <dgm:cxnLst>
    <dgm:cxn modelId="{4D9AB1FB-8C4E-4DB3-8908-F96C7D0285B7}" type="presOf" srcId="{8763D0B6-D696-4B86-ABAE-88A856D393A8}" destId="{0AE54DD2-75C5-4571-B65E-FF0EBE7CE799}" srcOrd="0" destOrd="0" presId="urn:microsoft.com/office/officeart/2005/8/layout/hierarchy2"/>
    <dgm:cxn modelId="{EB158037-AC6B-4200-992C-E5EB9771BC85}" srcId="{27C26A5D-87C4-4AC5-AC93-01E2120DD325}" destId="{D329BD29-D17B-48B5-826E-AD1050FE7F6F}" srcOrd="0" destOrd="0" parTransId="{F3CD8EBD-4ADF-4F13-A181-54EE18E2682C}" sibTransId="{849E695D-31EC-49B1-81B8-D0E9F8E676AE}"/>
    <dgm:cxn modelId="{C905398E-B9A8-44D3-98DA-A6C94C166690}" type="presOf" srcId="{8763D0B6-D696-4B86-ABAE-88A856D393A8}" destId="{4FD9B526-3B5B-4BEC-8687-1889B3DA856E}" srcOrd="1" destOrd="0" presId="urn:microsoft.com/office/officeart/2005/8/layout/hierarchy2"/>
    <dgm:cxn modelId="{AD8A05C1-80E6-4E60-A89B-9B053D89D52D}" type="presOf" srcId="{B67DB380-2B8D-4C8B-AD19-533534466CD5}" destId="{8D0D3B7C-8DFB-4A11-971C-96189FCB3484}" srcOrd="0" destOrd="0" presId="urn:microsoft.com/office/officeart/2005/8/layout/hierarchy2"/>
    <dgm:cxn modelId="{18D6A658-A98C-4E6C-B6F5-57F9419AE109}" type="presOf" srcId="{D329BD29-D17B-48B5-826E-AD1050FE7F6F}" destId="{B4EC2823-2D38-4135-A976-3C9FAD8B44DF}" srcOrd="0" destOrd="0" presId="urn:microsoft.com/office/officeart/2005/8/layout/hierarchy2"/>
    <dgm:cxn modelId="{A80A511D-67BE-4C69-AE7F-67B4F85326D5}" type="presOf" srcId="{27C26A5D-87C4-4AC5-AC93-01E2120DD325}" destId="{99A719AD-0CAD-48A4-BBCE-793858B57718}" srcOrd="0" destOrd="0" presId="urn:microsoft.com/office/officeart/2005/8/layout/hierarchy2"/>
    <dgm:cxn modelId="{73CCA027-B62D-4435-A63B-EA9F424EB0CD}" srcId="{D329BD29-D17B-48B5-826E-AD1050FE7F6F}" destId="{B67DB380-2B8D-4C8B-AD19-533534466CD5}" srcOrd="0" destOrd="0" parTransId="{8763D0B6-D696-4B86-ABAE-88A856D393A8}" sibTransId="{E5F32BA2-AFDC-45AE-A8E8-D97A37206247}"/>
    <dgm:cxn modelId="{DD9F78FB-7BE1-4169-AF69-7977A78CA1DD}" type="presParOf" srcId="{99A719AD-0CAD-48A4-BBCE-793858B57718}" destId="{8416423A-F8F8-4748-97D3-D0F39BFA8AC1}" srcOrd="0" destOrd="0" presId="urn:microsoft.com/office/officeart/2005/8/layout/hierarchy2"/>
    <dgm:cxn modelId="{A2555930-481C-42FB-9FF3-950FA74E285D}" type="presParOf" srcId="{8416423A-F8F8-4748-97D3-D0F39BFA8AC1}" destId="{B4EC2823-2D38-4135-A976-3C9FAD8B44DF}" srcOrd="0" destOrd="0" presId="urn:microsoft.com/office/officeart/2005/8/layout/hierarchy2"/>
    <dgm:cxn modelId="{BB11DB4F-F101-40A4-B3F7-172FC9220238}" type="presParOf" srcId="{8416423A-F8F8-4748-97D3-D0F39BFA8AC1}" destId="{524B9B13-6EA9-4D90-9657-7E83FC79E24C}" srcOrd="1" destOrd="0" presId="urn:microsoft.com/office/officeart/2005/8/layout/hierarchy2"/>
    <dgm:cxn modelId="{578F09C0-00A4-4AB2-A261-47F810D27AF1}" type="presParOf" srcId="{524B9B13-6EA9-4D90-9657-7E83FC79E24C}" destId="{0AE54DD2-75C5-4571-B65E-FF0EBE7CE799}" srcOrd="0" destOrd="0" presId="urn:microsoft.com/office/officeart/2005/8/layout/hierarchy2"/>
    <dgm:cxn modelId="{81DF3F2A-EEE5-466D-8AE1-E09A4BC27705}" type="presParOf" srcId="{0AE54DD2-75C5-4571-B65E-FF0EBE7CE799}" destId="{4FD9B526-3B5B-4BEC-8687-1889B3DA856E}" srcOrd="0" destOrd="0" presId="urn:microsoft.com/office/officeart/2005/8/layout/hierarchy2"/>
    <dgm:cxn modelId="{CC9EDBFC-32CE-4369-8C38-FE0162EF79B7}" type="presParOf" srcId="{524B9B13-6EA9-4D90-9657-7E83FC79E24C}" destId="{D0D50480-7A72-4AE7-95F4-5DB0FD279076}" srcOrd="1" destOrd="0" presId="urn:microsoft.com/office/officeart/2005/8/layout/hierarchy2"/>
    <dgm:cxn modelId="{200AAB87-A8BE-4C7C-8228-FD3118F570C6}" type="presParOf" srcId="{D0D50480-7A72-4AE7-95F4-5DB0FD279076}" destId="{8D0D3B7C-8DFB-4A11-971C-96189FCB3484}" srcOrd="0" destOrd="0" presId="urn:microsoft.com/office/officeart/2005/8/layout/hierarchy2"/>
    <dgm:cxn modelId="{F09529B9-9D6D-4ABC-9C1C-C769AE0A9F2A}" type="presParOf" srcId="{D0D50480-7A72-4AE7-95F4-5DB0FD279076}" destId="{58AEF90C-63BC-48D8-9B06-B02CEA52655A}"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5BB82C-C11A-405A-9DAB-96B1785F3568}"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DCF03745-05D4-4E17-A4A5-44A2E852E0D1}">
      <dgm:prSet phldrT="[Text]"/>
      <dgm:spPr/>
      <dgm:t>
        <a:bodyPr/>
        <a:lstStyle/>
        <a:p>
          <a:r>
            <a:rPr lang="en-US" b="1" dirty="0" smtClean="0">
              <a:solidFill>
                <a:srgbClr val="000000"/>
              </a:solidFill>
            </a:rPr>
            <a:t>Limited to “light work”</a:t>
          </a:r>
          <a:endParaRPr lang="en-US" b="1" dirty="0">
            <a:solidFill>
              <a:srgbClr val="000000"/>
            </a:solidFill>
          </a:endParaRPr>
        </a:p>
      </dgm:t>
    </dgm:pt>
    <dgm:pt modelId="{E00A7550-5FE1-4AD2-96E0-2D2739B0D355}" type="parTrans" cxnId="{28B5F93E-A950-46DD-860B-57EBFF4C592E}">
      <dgm:prSet/>
      <dgm:spPr/>
      <dgm:t>
        <a:bodyPr/>
        <a:lstStyle/>
        <a:p>
          <a:endParaRPr lang="en-US" b="1">
            <a:solidFill>
              <a:srgbClr val="000000"/>
            </a:solidFill>
          </a:endParaRPr>
        </a:p>
      </dgm:t>
    </dgm:pt>
    <dgm:pt modelId="{AB4D0F30-DBFC-4427-80F2-AC5DAAC354F5}" type="sibTrans" cxnId="{28B5F93E-A950-46DD-860B-57EBFF4C592E}">
      <dgm:prSet/>
      <dgm:spPr/>
      <dgm:t>
        <a:bodyPr/>
        <a:lstStyle/>
        <a:p>
          <a:endParaRPr lang="en-US" b="1">
            <a:solidFill>
              <a:srgbClr val="000000"/>
            </a:solidFill>
          </a:endParaRPr>
        </a:p>
      </dgm:t>
    </dgm:pt>
    <dgm:pt modelId="{A7964F26-23CC-41BD-9CF2-AB7215469707}">
      <dgm:prSet phldrT="[Text]"/>
      <dgm:spPr/>
      <dgm:t>
        <a:bodyPr/>
        <a:lstStyle/>
        <a:p>
          <a:r>
            <a:rPr lang="en-US" b="1" dirty="0" smtClean="0">
              <a:solidFill>
                <a:srgbClr val="000000"/>
              </a:solidFill>
            </a:rPr>
            <a:t>Limited to working with coworkers &lt;30% of the day</a:t>
          </a:r>
          <a:endParaRPr lang="en-US" b="1" dirty="0">
            <a:solidFill>
              <a:srgbClr val="000000"/>
            </a:solidFill>
          </a:endParaRPr>
        </a:p>
      </dgm:t>
    </dgm:pt>
    <dgm:pt modelId="{5A1A8143-176C-486F-B70B-6CBE38E3901E}" type="parTrans" cxnId="{080BF111-E0C2-4583-9F4A-5A9E086C8C6F}">
      <dgm:prSet/>
      <dgm:spPr/>
      <dgm:t>
        <a:bodyPr/>
        <a:lstStyle/>
        <a:p>
          <a:endParaRPr lang="en-US" b="1">
            <a:solidFill>
              <a:srgbClr val="000000"/>
            </a:solidFill>
          </a:endParaRPr>
        </a:p>
      </dgm:t>
    </dgm:pt>
    <dgm:pt modelId="{431F4F5A-E91F-4246-ABFD-324389455B84}" type="sibTrans" cxnId="{080BF111-E0C2-4583-9F4A-5A9E086C8C6F}">
      <dgm:prSet/>
      <dgm:spPr/>
      <dgm:t>
        <a:bodyPr/>
        <a:lstStyle/>
        <a:p>
          <a:endParaRPr lang="en-US" b="1">
            <a:solidFill>
              <a:srgbClr val="000000"/>
            </a:solidFill>
          </a:endParaRPr>
        </a:p>
      </dgm:t>
    </dgm:pt>
    <dgm:pt modelId="{F4F70251-2C98-4F37-BBD9-9C49B7C58C00}">
      <dgm:prSet phldrT="[Text]"/>
      <dgm:spPr/>
      <dgm:t>
        <a:bodyPr/>
        <a:lstStyle/>
        <a:p>
          <a:r>
            <a:rPr lang="en-US" b="1" dirty="0" smtClean="0">
              <a:solidFill>
                <a:srgbClr val="000000"/>
              </a:solidFill>
            </a:rPr>
            <a:t>Limited to working with supervisors &lt;30% of the day</a:t>
          </a:r>
          <a:endParaRPr lang="en-US" b="1" dirty="0">
            <a:solidFill>
              <a:srgbClr val="000000"/>
            </a:solidFill>
          </a:endParaRPr>
        </a:p>
      </dgm:t>
    </dgm:pt>
    <dgm:pt modelId="{FF8DA8F3-EF72-40E5-AD68-56966EB2D08A}" type="parTrans" cxnId="{5AC551DB-F13E-4A3A-87FC-97740C7574E8}">
      <dgm:prSet/>
      <dgm:spPr/>
      <dgm:t>
        <a:bodyPr/>
        <a:lstStyle/>
        <a:p>
          <a:endParaRPr lang="en-US" b="1">
            <a:solidFill>
              <a:srgbClr val="000000"/>
            </a:solidFill>
          </a:endParaRPr>
        </a:p>
      </dgm:t>
    </dgm:pt>
    <dgm:pt modelId="{B1AE6F11-A31F-4DDB-8472-A537EF89877F}" type="sibTrans" cxnId="{5AC551DB-F13E-4A3A-87FC-97740C7574E8}">
      <dgm:prSet/>
      <dgm:spPr/>
      <dgm:t>
        <a:bodyPr/>
        <a:lstStyle/>
        <a:p>
          <a:endParaRPr lang="en-US" b="1">
            <a:solidFill>
              <a:srgbClr val="000000"/>
            </a:solidFill>
          </a:endParaRPr>
        </a:p>
      </dgm:t>
    </dgm:pt>
    <dgm:pt modelId="{8148DC78-92C5-4C03-816C-EE5D4189C6AC}">
      <dgm:prSet phldrT="[Text]"/>
      <dgm:spPr/>
      <dgm:t>
        <a:bodyPr/>
        <a:lstStyle/>
        <a:p>
          <a:r>
            <a:rPr lang="en-US" b="1" dirty="0" smtClean="0">
              <a:solidFill>
                <a:srgbClr val="000000"/>
              </a:solidFill>
            </a:rPr>
            <a:t>Limited to sustained work without interruption from supervisors &lt;30% of the day</a:t>
          </a:r>
          <a:endParaRPr lang="en-US" b="1" dirty="0">
            <a:solidFill>
              <a:srgbClr val="000000"/>
            </a:solidFill>
          </a:endParaRPr>
        </a:p>
      </dgm:t>
    </dgm:pt>
    <dgm:pt modelId="{32DE3429-E63A-4423-BD72-0B6C583EFB20}" type="parTrans" cxnId="{E3007269-9069-4640-A781-39D422513E1F}">
      <dgm:prSet/>
      <dgm:spPr/>
      <dgm:t>
        <a:bodyPr/>
        <a:lstStyle/>
        <a:p>
          <a:endParaRPr lang="en-US" b="1">
            <a:solidFill>
              <a:srgbClr val="000000"/>
            </a:solidFill>
          </a:endParaRPr>
        </a:p>
      </dgm:t>
    </dgm:pt>
    <dgm:pt modelId="{08B0EEE4-1730-4719-B9E5-574EA24DF12D}" type="sibTrans" cxnId="{E3007269-9069-4640-A781-39D422513E1F}">
      <dgm:prSet/>
      <dgm:spPr/>
      <dgm:t>
        <a:bodyPr/>
        <a:lstStyle/>
        <a:p>
          <a:endParaRPr lang="en-US" b="1">
            <a:solidFill>
              <a:srgbClr val="000000"/>
            </a:solidFill>
          </a:endParaRPr>
        </a:p>
      </dgm:t>
    </dgm:pt>
    <dgm:pt modelId="{7FE39E8B-0C75-4B90-83AA-B988AB423695}">
      <dgm:prSet phldrT="[Text]"/>
      <dgm:spPr/>
      <dgm:t>
        <a:bodyPr/>
        <a:lstStyle/>
        <a:p>
          <a:r>
            <a:rPr lang="en-US" b="1" dirty="0" smtClean="0">
              <a:solidFill>
                <a:srgbClr val="000000"/>
              </a:solidFill>
            </a:rPr>
            <a:t>Limited to sustained sitting &lt;30 minutes</a:t>
          </a:r>
          <a:endParaRPr lang="en-US" b="1" dirty="0">
            <a:solidFill>
              <a:srgbClr val="000000"/>
            </a:solidFill>
          </a:endParaRPr>
        </a:p>
      </dgm:t>
    </dgm:pt>
    <dgm:pt modelId="{DA7ABBC7-297B-482C-8625-2564B7880B29}" type="parTrans" cxnId="{F1FF840B-F99A-40DD-B85B-2C07AF5C4004}">
      <dgm:prSet/>
      <dgm:spPr/>
      <dgm:t>
        <a:bodyPr/>
        <a:lstStyle/>
        <a:p>
          <a:endParaRPr lang="en-US" b="1">
            <a:solidFill>
              <a:srgbClr val="000000"/>
            </a:solidFill>
          </a:endParaRPr>
        </a:p>
      </dgm:t>
    </dgm:pt>
    <dgm:pt modelId="{4984D23D-3932-4C56-A744-02CACA912547}" type="sibTrans" cxnId="{F1FF840B-F99A-40DD-B85B-2C07AF5C4004}">
      <dgm:prSet/>
      <dgm:spPr/>
      <dgm:t>
        <a:bodyPr/>
        <a:lstStyle/>
        <a:p>
          <a:endParaRPr lang="en-US" b="1">
            <a:solidFill>
              <a:srgbClr val="000000"/>
            </a:solidFill>
          </a:endParaRPr>
        </a:p>
      </dgm:t>
    </dgm:pt>
    <dgm:pt modelId="{9DD3EC39-BEDA-4BED-80FF-0EC518AE7ECD}">
      <dgm:prSet phldrT="[Text]"/>
      <dgm:spPr/>
      <dgm:t>
        <a:bodyPr/>
        <a:lstStyle/>
        <a:p>
          <a:r>
            <a:rPr lang="en-US" b="1" dirty="0" smtClean="0">
              <a:solidFill>
                <a:srgbClr val="000000"/>
              </a:solidFill>
            </a:rPr>
            <a:t>Limited to simple tasks involving 1-2 steps</a:t>
          </a:r>
          <a:endParaRPr lang="en-US" b="1" dirty="0">
            <a:solidFill>
              <a:srgbClr val="000000"/>
            </a:solidFill>
          </a:endParaRPr>
        </a:p>
      </dgm:t>
    </dgm:pt>
    <dgm:pt modelId="{951310D8-054F-4583-94D6-E8378028D2B7}" type="parTrans" cxnId="{1DBEDA81-1406-474A-A8EA-AEA506086D5C}">
      <dgm:prSet/>
      <dgm:spPr/>
      <dgm:t>
        <a:bodyPr/>
        <a:lstStyle/>
        <a:p>
          <a:endParaRPr lang="en-US" b="1">
            <a:solidFill>
              <a:srgbClr val="000000"/>
            </a:solidFill>
          </a:endParaRPr>
        </a:p>
      </dgm:t>
    </dgm:pt>
    <dgm:pt modelId="{27617242-63D8-411E-B6C8-6E6402ADEBC8}" type="sibTrans" cxnId="{1DBEDA81-1406-474A-A8EA-AEA506086D5C}">
      <dgm:prSet/>
      <dgm:spPr/>
      <dgm:t>
        <a:bodyPr/>
        <a:lstStyle/>
        <a:p>
          <a:endParaRPr lang="en-US" b="1">
            <a:solidFill>
              <a:srgbClr val="000000"/>
            </a:solidFill>
          </a:endParaRPr>
        </a:p>
      </dgm:t>
    </dgm:pt>
    <dgm:pt modelId="{89B8C928-9BD0-4DE5-ADAB-F5A4B3972C03}" type="pres">
      <dgm:prSet presAssocID="{3E5BB82C-C11A-405A-9DAB-96B1785F3568}" presName="diagram" presStyleCnt="0">
        <dgm:presLayoutVars>
          <dgm:dir/>
          <dgm:resizeHandles val="exact"/>
        </dgm:presLayoutVars>
      </dgm:prSet>
      <dgm:spPr/>
      <dgm:t>
        <a:bodyPr/>
        <a:lstStyle/>
        <a:p>
          <a:endParaRPr lang="en-US"/>
        </a:p>
      </dgm:t>
    </dgm:pt>
    <dgm:pt modelId="{626E9D19-8376-4BA9-A8F7-C557739BB920}" type="pres">
      <dgm:prSet presAssocID="{DCF03745-05D4-4E17-A4A5-44A2E852E0D1}" presName="node" presStyleLbl="node1" presStyleIdx="0" presStyleCnt="6">
        <dgm:presLayoutVars>
          <dgm:bulletEnabled val="1"/>
        </dgm:presLayoutVars>
      </dgm:prSet>
      <dgm:spPr/>
      <dgm:t>
        <a:bodyPr/>
        <a:lstStyle/>
        <a:p>
          <a:endParaRPr lang="en-US"/>
        </a:p>
      </dgm:t>
    </dgm:pt>
    <dgm:pt modelId="{45D4BB8B-01D4-481B-85BC-B9260D98B3CE}" type="pres">
      <dgm:prSet presAssocID="{AB4D0F30-DBFC-4427-80F2-AC5DAAC354F5}" presName="sibTrans" presStyleCnt="0"/>
      <dgm:spPr/>
    </dgm:pt>
    <dgm:pt modelId="{2C8FE97C-A6CD-488E-8695-FD2F569C62C4}" type="pres">
      <dgm:prSet presAssocID="{A7964F26-23CC-41BD-9CF2-AB7215469707}" presName="node" presStyleLbl="node1" presStyleIdx="1" presStyleCnt="6">
        <dgm:presLayoutVars>
          <dgm:bulletEnabled val="1"/>
        </dgm:presLayoutVars>
      </dgm:prSet>
      <dgm:spPr/>
      <dgm:t>
        <a:bodyPr/>
        <a:lstStyle/>
        <a:p>
          <a:endParaRPr lang="en-US"/>
        </a:p>
      </dgm:t>
    </dgm:pt>
    <dgm:pt modelId="{0FF3B331-B226-4F8D-A9D3-73C96890DAB3}" type="pres">
      <dgm:prSet presAssocID="{431F4F5A-E91F-4246-ABFD-324389455B84}" presName="sibTrans" presStyleCnt="0"/>
      <dgm:spPr/>
    </dgm:pt>
    <dgm:pt modelId="{6BCC936C-35A8-4EEB-8022-9EF08775AD77}" type="pres">
      <dgm:prSet presAssocID="{F4F70251-2C98-4F37-BBD9-9C49B7C58C00}" presName="node" presStyleLbl="node1" presStyleIdx="2" presStyleCnt="6">
        <dgm:presLayoutVars>
          <dgm:bulletEnabled val="1"/>
        </dgm:presLayoutVars>
      </dgm:prSet>
      <dgm:spPr/>
      <dgm:t>
        <a:bodyPr/>
        <a:lstStyle/>
        <a:p>
          <a:endParaRPr lang="en-US"/>
        </a:p>
      </dgm:t>
    </dgm:pt>
    <dgm:pt modelId="{02C3C06E-5589-4B45-AE73-73E4158C5F78}" type="pres">
      <dgm:prSet presAssocID="{B1AE6F11-A31F-4DDB-8472-A537EF89877F}" presName="sibTrans" presStyleCnt="0"/>
      <dgm:spPr/>
    </dgm:pt>
    <dgm:pt modelId="{0D99BBFD-9DF4-420A-9F38-5F83B9BB37DC}" type="pres">
      <dgm:prSet presAssocID="{8148DC78-92C5-4C03-816C-EE5D4189C6AC}" presName="node" presStyleLbl="node1" presStyleIdx="3" presStyleCnt="6">
        <dgm:presLayoutVars>
          <dgm:bulletEnabled val="1"/>
        </dgm:presLayoutVars>
      </dgm:prSet>
      <dgm:spPr/>
      <dgm:t>
        <a:bodyPr/>
        <a:lstStyle/>
        <a:p>
          <a:endParaRPr lang="en-US"/>
        </a:p>
      </dgm:t>
    </dgm:pt>
    <dgm:pt modelId="{7F2A5D15-D4E3-43B9-9542-3890E397C899}" type="pres">
      <dgm:prSet presAssocID="{08B0EEE4-1730-4719-B9E5-574EA24DF12D}" presName="sibTrans" presStyleCnt="0"/>
      <dgm:spPr/>
    </dgm:pt>
    <dgm:pt modelId="{C5FBF409-07C4-49DF-8B9E-049B1BADC25E}" type="pres">
      <dgm:prSet presAssocID="{7FE39E8B-0C75-4B90-83AA-B988AB423695}" presName="node" presStyleLbl="node1" presStyleIdx="4" presStyleCnt="6">
        <dgm:presLayoutVars>
          <dgm:bulletEnabled val="1"/>
        </dgm:presLayoutVars>
      </dgm:prSet>
      <dgm:spPr/>
      <dgm:t>
        <a:bodyPr/>
        <a:lstStyle/>
        <a:p>
          <a:endParaRPr lang="en-US"/>
        </a:p>
      </dgm:t>
    </dgm:pt>
    <dgm:pt modelId="{568F1E30-460D-47CC-942B-A00B830B8396}" type="pres">
      <dgm:prSet presAssocID="{4984D23D-3932-4C56-A744-02CACA912547}" presName="sibTrans" presStyleCnt="0"/>
      <dgm:spPr/>
    </dgm:pt>
    <dgm:pt modelId="{141BDA1E-6068-4D2E-A9CC-FAD966F0B78D}" type="pres">
      <dgm:prSet presAssocID="{9DD3EC39-BEDA-4BED-80FF-0EC518AE7ECD}" presName="node" presStyleLbl="node1" presStyleIdx="5" presStyleCnt="6">
        <dgm:presLayoutVars>
          <dgm:bulletEnabled val="1"/>
        </dgm:presLayoutVars>
      </dgm:prSet>
      <dgm:spPr/>
      <dgm:t>
        <a:bodyPr/>
        <a:lstStyle/>
        <a:p>
          <a:endParaRPr lang="en-US"/>
        </a:p>
      </dgm:t>
    </dgm:pt>
  </dgm:ptLst>
  <dgm:cxnLst>
    <dgm:cxn modelId="{F1FF840B-F99A-40DD-B85B-2C07AF5C4004}" srcId="{3E5BB82C-C11A-405A-9DAB-96B1785F3568}" destId="{7FE39E8B-0C75-4B90-83AA-B988AB423695}" srcOrd="4" destOrd="0" parTransId="{DA7ABBC7-297B-482C-8625-2564B7880B29}" sibTransId="{4984D23D-3932-4C56-A744-02CACA912547}"/>
    <dgm:cxn modelId="{FE99C8BC-5476-4822-97AD-EF1C9FB87EEF}" type="presOf" srcId="{F4F70251-2C98-4F37-BBD9-9C49B7C58C00}" destId="{6BCC936C-35A8-4EEB-8022-9EF08775AD77}" srcOrd="0" destOrd="0" presId="urn:microsoft.com/office/officeart/2005/8/layout/default"/>
    <dgm:cxn modelId="{1DBEDA81-1406-474A-A8EA-AEA506086D5C}" srcId="{3E5BB82C-C11A-405A-9DAB-96B1785F3568}" destId="{9DD3EC39-BEDA-4BED-80FF-0EC518AE7ECD}" srcOrd="5" destOrd="0" parTransId="{951310D8-054F-4583-94D6-E8378028D2B7}" sibTransId="{27617242-63D8-411E-B6C8-6E6402ADEBC8}"/>
    <dgm:cxn modelId="{28B5F93E-A950-46DD-860B-57EBFF4C592E}" srcId="{3E5BB82C-C11A-405A-9DAB-96B1785F3568}" destId="{DCF03745-05D4-4E17-A4A5-44A2E852E0D1}" srcOrd="0" destOrd="0" parTransId="{E00A7550-5FE1-4AD2-96E0-2D2739B0D355}" sibTransId="{AB4D0F30-DBFC-4427-80F2-AC5DAAC354F5}"/>
    <dgm:cxn modelId="{0036BD84-DC6E-4867-9290-AD51BED69336}" type="presOf" srcId="{DCF03745-05D4-4E17-A4A5-44A2E852E0D1}" destId="{626E9D19-8376-4BA9-A8F7-C557739BB920}" srcOrd="0" destOrd="0" presId="urn:microsoft.com/office/officeart/2005/8/layout/default"/>
    <dgm:cxn modelId="{7B40494B-F75A-45F8-B056-EFBA76631725}" type="presOf" srcId="{A7964F26-23CC-41BD-9CF2-AB7215469707}" destId="{2C8FE97C-A6CD-488E-8695-FD2F569C62C4}" srcOrd="0" destOrd="0" presId="urn:microsoft.com/office/officeart/2005/8/layout/default"/>
    <dgm:cxn modelId="{2192F741-0299-4433-9D86-1693D7DE8A88}" type="presOf" srcId="{9DD3EC39-BEDA-4BED-80FF-0EC518AE7ECD}" destId="{141BDA1E-6068-4D2E-A9CC-FAD966F0B78D}" srcOrd="0" destOrd="0" presId="urn:microsoft.com/office/officeart/2005/8/layout/default"/>
    <dgm:cxn modelId="{67930CC3-FE43-4D1E-A9E6-FD5C2F883C18}" type="presOf" srcId="{3E5BB82C-C11A-405A-9DAB-96B1785F3568}" destId="{89B8C928-9BD0-4DE5-ADAB-F5A4B3972C03}" srcOrd="0" destOrd="0" presId="urn:microsoft.com/office/officeart/2005/8/layout/default"/>
    <dgm:cxn modelId="{080BF111-E0C2-4583-9F4A-5A9E086C8C6F}" srcId="{3E5BB82C-C11A-405A-9DAB-96B1785F3568}" destId="{A7964F26-23CC-41BD-9CF2-AB7215469707}" srcOrd="1" destOrd="0" parTransId="{5A1A8143-176C-486F-B70B-6CBE38E3901E}" sibTransId="{431F4F5A-E91F-4246-ABFD-324389455B84}"/>
    <dgm:cxn modelId="{91E35545-21C0-4383-B572-EED412BC70D8}" type="presOf" srcId="{7FE39E8B-0C75-4B90-83AA-B988AB423695}" destId="{C5FBF409-07C4-49DF-8B9E-049B1BADC25E}" srcOrd="0" destOrd="0" presId="urn:microsoft.com/office/officeart/2005/8/layout/default"/>
    <dgm:cxn modelId="{4F47C78B-CC50-4104-8ACE-25178ECF0232}" type="presOf" srcId="{8148DC78-92C5-4C03-816C-EE5D4189C6AC}" destId="{0D99BBFD-9DF4-420A-9F38-5F83B9BB37DC}" srcOrd="0" destOrd="0" presId="urn:microsoft.com/office/officeart/2005/8/layout/default"/>
    <dgm:cxn modelId="{5AC551DB-F13E-4A3A-87FC-97740C7574E8}" srcId="{3E5BB82C-C11A-405A-9DAB-96B1785F3568}" destId="{F4F70251-2C98-4F37-BBD9-9C49B7C58C00}" srcOrd="2" destOrd="0" parTransId="{FF8DA8F3-EF72-40E5-AD68-56966EB2D08A}" sibTransId="{B1AE6F11-A31F-4DDB-8472-A537EF89877F}"/>
    <dgm:cxn modelId="{E3007269-9069-4640-A781-39D422513E1F}" srcId="{3E5BB82C-C11A-405A-9DAB-96B1785F3568}" destId="{8148DC78-92C5-4C03-816C-EE5D4189C6AC}" srcOrd="3" destOrd="0" parTransId="{32DE3429-E63A-4423-BD72-0B6C583EFB20}" sibTransId="{08B0EEE4-1730-4719-B9E5-574EA24DF12D}"/>
    <dgm:cxn modelId="{D0AD6902-14A9-4C7B-9E9C-4BFE6CC5A148}" type="presParOf" srcId="{89B8C928-9BD0-4DE5-ADAB-F5A4B3972C03}" destId="{626E9D19-8376-4BA9-A8F7-C557739BB920}" srcOrd="0" destOrd="0" presId="urn:microsoft.com/office/officeart/2005/8/layout/default"/>
    <dgm:cxn modelId="{F13E5477-84AC-495F-AC6F-6FD4F5473976}" type="presParOf" srcId="{89B8C928-9BD0-4DE5-ADAB-F5A4B3972C03}" destId="{45D4BB8B-01D4-481B-85BC-B9260D98B3CE}" srcOrd="1" destOrd="0" presId="urn:microsoft.com/office/officeart/2005/8/layout/default"/>
    <dgm:cxn modelId="{4986A343-D774-4F5D-8291-6ACF2F1D9F8C}" type="presParOf" srcId="{89B8C928-9BD0-4DE5-ADAB-F5A4B3972C03}" destId="{2C8FE97C-A6CD-488E-8695-FD2F569C62C4}" srcOrd="2" destOrd="0" presId="urn:microsoft.com/office/officeart/2005/8/layout/default"/>
    <dgm:cxn modelId="{5D586125-6B77-4608-905D-467E1457D2D1}" type="presParOf" srcId="{89B8C928-9BD0-4DE5-ADAB-F5A4B3972C03}" destId="{0FF3B331-B226-4F8D-A9D3-73C96890DAB3}" srcOrd="3" destOrd="0" presId="urn:microsoft.com/office/officeart/2005/8/layout/default"/>
    <dgm:cxn modelId="{8802D118-233C-4825-9E04-4E4A055E7598}" type="presParOf" srcId="{89B8C928-9BD0-4DE5-ADAB-F5A4B3972C03}" destId="{6BCC936C-35A8-4EEB-8022-9EF08775AD77}" srcOrd="4" destOrd="0" presId="urn:microsoft.com/office/officeart/2005/8/layout/default"/>
    <dgm:cxn modelId="{6B933987-45E7-4E23-A16C-1AD1D6BC44B7}" type="presParOf" srcId="{89B8C928-9BD0-4DE5-ADAB-F5A4B3972C03}" destId="{02C3C06E-5589-4B45-AE73-73E4158C5F78}" srcOrd="5" destOrd="0" presId="urn:microsoft.com/office/officeart/2005/8/layout/default"/>
    <dgm:cxn modelId="{AF720BA7-A40E-4DE9-BA53-354FFE298133}" type="presParOf" srcId="{89B8C928-9BD0-4DE5-ADAB-F5A4B3972C03}" destId="{0D99BBFD-9DF4-420A-9F38-5F83B9BB37DC}" srcOrd="6" destOrd="0" presId="urn:microsoft.com/office/officeart/2005/8/layout/default"/>
    <dgm:cxn modelId="{394607D2-6FA4-41CE-947C-ECF600FDEE9A}" type="presParOf" srcId="{89B8C928-9BD0-4DE5-ADAB-F5A4B3972C03}" destId="{7F2A5D15-D4E3-43B9-9542-3890E397C899}" srcOrd="7" destOrd="0" presId="urn:microsoft.com/office/officeart/2005/8/layout/default"/>
    <dgm:cxn modelId="{47D20C11-EF19-4AF8-9A19-8005EB55D76E}" type="presParOf" srcId="{89B8C928-9BD0-4DE5-ADAB-F5A4B3972C03}" destId="{C5FBF409-07C4-49DF-8B9E-049B1BADC25E}" srcOrd="8" destOrd="0" presId="urn:microsoft.com/office/officeart/2005/8/layout/default"/>
    <dgm:cxn modelId="{70E21C81-17F4-46FA-933C-5B14243BFEAB}" type="presParOf" srcId="{89B8C928-9BD0-4DE5-ADAB-F5A4B3972C03}" destId="{568F1E30-460D-47CC-942B-A00B830B8396}" srcOrd="9" destOrd="0" presId="urn:microsoft.com/office/officeart/2005/8/layout/default"/>
    <dgm:cxn modelId="{99A9E5E6-0C78-4B8F-B873-977C873EDE1D}" type="presParOf" srcId="{89B8C928-9BD0-4DE5-ADAB-F5A4B3972C03}" destId="{141BDA1E-6068-4D2E-A9CC-FAD966F0B78D}" srcOrd="10"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7AC117-DAEE-43F9-81DA-D81840A9BC3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10DE6D7F-486F-4DEE-BAD1-C572C9876A8D}">
      <dgm:prSet phldrT="[Text]"/>
      <dgm:spPr/>
      <dgm:t>
        <a:bodyPr/>
        <a:lstStyle/>
        <a:p>
          <a:r>
            <a:rPr lang="en-US" dirty="0" smtClean="0"/>
            <a:t>Complete online SSD application</a:t>
          </a:r>
          <a:endParaRPr lang="en-US" dirty="0"/>
        </a:p>
      </dgm:t>
    </dgm:pt>
    <dgm:pt modelId="{916564EA-DA01-48C4-9E32-D4A94A085EB8}" type="parTrans" cxnId="{4AD230B1-1C1B-4F19-B377-8EF353B3CFA8}">
      <dgm:prSet/>
      <dgm:spPr/>
      <dgm:t>
        <a:bodyPr/>
        <a:lstStyle/>
        <a:p>
          <a:endParaRPr lang="en-US"/>
        </a:p>
      </dgm:t>
    </dgm:pt>
    <dgm:pt modelId="{D7C80E9C-9968-4F86-A919-B2C45DB45E59}" type="sibTrans" cxnId="{4AD230B1-1C1B-4F19-B377-8EF353B3CFA8}">
      <dgm:prSet/>
      <dgm:spPr/>
      <dgm:t>
        <a:bodyPr/>
        <a:lstStyle/>
        <a:p>
          <a:endParaRPr lang="en-US"/>
        </a:p>
      </dgm:t>
    </dgm:pt>
    <dgm:pt modelId="{1F95AF81-7E11-46FA-A284-F4AFAD79950F}">
      <dgm:prSet phldrT="[Text]"/>
      <dgm:spPr/>
      <dgm:t>
        <a:bodyPr/>
        <a:lstStyle/>
        <a:p>
          <a:r>
            <a:rPr lang="en-US" dirty="0" smtClean="0"/>
            <a:t>Complete in-person SSI application</a:t>
          </a:r>
          <a:endParaRPr lang="en-US" dirty="0"/>
        </a:p>
      </dgm:t>
    </dgm:pt>
    <dgm:pt modelId="{0099449D-71BD-48DA-8550-BD9C18D7948E}" type="parTrans" cxnId="{A0C0E6B2-0F91-467A-999E-C57330423B7D}">
      <dgm:prSet/>
      <dgm:spPr/>
      <dgm:t>
        <a:bodyPr/>
        <a:lstStyle/>
        <a:p>
          <a:endParaRPr lang="en-US"/>
        </a:p>
      </dgm:t>
    </dgm:pt>
    <dgm:pt modelId="{4B243527-9E5E-4139-9EA2-C38DE2C69401}" type="sibTrans" cxnId="{A0C0E6B2-0F91-467A-999E-C57330423B7D}">
      <dgm:prSet/>
      <dgm:spPr/>
      <dgm:t>
        <a:bodyPr/>
        <a:lstStyle/>
        <a:p>
          <a:endParaRPr lang="en-US"/>
        </a:p>
      </dgm:t>
    </dgm:pt>
    <dgm:pt modelId="{14411842-8AF5-4BA0-B929-1F4A96C0AF59}">
      <dgm:prSet phldrT="[Text]"/>
      <dgm:spPr/>
      <dgm:t>
        <a:bodyPr/>
        <a:lstStyle/>
        <a:p>
          <a:r>
            <a:rPr lang="en-US" dirty="0" smtClean="0"/>
            <a:t>SSA determines if client has enough work history for SSD</a:t>
          </a:r>
          <a:endParaRPr lang="en-US" dirty="0"/>
        </a:p>
      </dgm:t>
    </dgm:pt>
    <dgm:pt modelId="{22ACE2E6-AE17-434F-83FA-A7EAE0904225}" type="parTrans" cxnId="{6CA5A6E1-BB16-4700-85EF-1AE9C4970719}">
      <dgm:prSet/>
      <dgm:spPr/>
      <dgm:t>
        <a:bodyPr/>
        <a:lstStyle/>
        <a:p>
          <a:endParaRPr lang="en-US"/>
        </a:p>
      </dgm:t>
    </dgm:pt>
    <dgm:pt modelId="{2DFFF866-4855-4DCC-8A1F-0325CAAB9B12}" type="sibTrans" cxnId="{6CA5A6E1-BB16-4700-85EF-1AE9C4970719}">
      <dgm:prSet/>
      <dgm:spPr/>
      <dgm:t>
        <a:bodyPr/>
        <a:lstStyle/>
        <a:p>
          <a:endParaRPr lang="en-US"/>
        </a:p>
      </dgm:t>
    </dgm:pt>
    <dgm:pt modelId="{A96490C6-828F-41A0-AC87-731C5F7E158A}">
      <dgm:prSet phldrT="[Text]"/>
      <dgm:spPr/>
      <dgm:t>
        <a:bodyPr/>
        <a:lstStyle/>
        <a:p>
          <a:r>
            <a:rPr lang="en-US" dirty="0" smtClean="0"/>
            <a:t>DDS sends claimant a lot of documents to complete</a:t>
          </a:r>
          <a:endParaRPr lang="en-US" dirty="0"/>
        </a:p>
      </dgm:t>
    </dgm:pt>
    <dgm:pt modelId="{EFAD0CE9-B94D-4746-B5BB-0D1A2622BEC1}" type="parTrans" cxnId="{C496E6D2-FFD0-4D16-AAE1-9893AD6EC454}">
      <dgm:prSet/>
      <dgm:spPr/>
      <dgm:t>
        <a:bodyPr/>
        <a:lstStyle/>
        <a:p>
          <a:endParaRPr lang="en-US"/>
        </a:p>
      </dgm:t>
    </dgm:pt>
    <dgm:pt modelId="{C286FFA9-ADF8-40F3-86D4-7637001E301F}" type="sibTrans" cxnId="{C496E6D2-FFD0-4D16-AAE1-9893AD6EC454}">
      <dgm:prSet/>
      <dgm:spPr/>
      <dgm:t>
        <a:bodyPr/>
        <a:lstStyle/>
        <a:p>
          <a:endParaRPr lang="en-US"/>
        </a:p>
      </dgm:t>
    </dgm:pt>
    <dgm:pt modelId="{6A08C3C5-59FD-4A9F-BB65-0AFFADAD69C1}">
      <dgm:prSet phldrT="[Text]"/>
      <dgm:spPr/>
      <dgm:t>
        <a:bodyPr/>
        <a:lstStyle/>
        <a:p>
          <a:r>
            <a:rPr lang="en-US" dirty="0" smtClean="0"/>
            <a:t>Claimant returns documents</a:t>
          </a:r>
          <a:endParaRPr lang="en-US" dirty="0"/>
        </a:p>
      </dgm:t>
    </dgm:pt>
    <dgm:pt modelId="{DA477AD3-5349-42A3-B563-3A3043740101}" type="parTrans" cxnId="{B087CF13-B721-4DD8-86E1-9A0B5EAA91A8}">
      <dgm:prSet/>
      <dgm:spPr/>
      <dgm:t>
        <a:bodyPr/>
        <a:lstStyle/>
        <a:p>
          <a:endParaRPr lang="en-US"/>
        </a:p>
      </dgm:t>
    </dgm:pt>
    <dgm:pt modelId="{69994D74-AE7B-4C0D-902A-EAC159E99CCD}" type="sibTrans" cxnId="{B087CF13-B721-4DD8-86E1-9A0B5EAA91A8}">
      <dgm:prSet/>
      <dgm:spPr/>
      <dgm:t>
        <a:bodyPr/>
        <a:lstStyle/>
        <a:p>
          <a:endParaRPr lang="en-US"/>
        </a:p>
      </dgm:t>
    </dgm:pt>
    <dgm:pt modelId="{4A9CBC50-D37E-4306-890B-2740E8D9330B}">
      <dgm:prSet phldrT="[Text]"/>
      <dgm:spPr/>
      <dgm:t>
        <a:bodyPr/>
        <a:lstStyle/>
        <a:p>
          <a:r>
            <a:rPr lang="en-US" dirty="0" smtClean="0"/>
            <a:t>DDS schedules “consultative exam(s)”</a:t>
          </a:r>
          <a:endParaRPr lang="en-US" dirty="0"/>
        </a:p>
      </dgm:t>
    </dgm:pt>
    <dgm:pt modelId="{EACC55A4-28FF-43A6-8E21-02D3D9EFC7CB}" type="parTrans" cxnId="{1A1057A3-9EAA-44F5-824A-A87FFD303A60}">
      <dgm:prSet/>
      <dgm:spPr/>
      <dgm:t>
        <a:bodyPr/>
        <a:lstStyle/>
        <a:p>
          <a:endParaRPr lang="en-US"/>
        </a:p>
      </dgm:t>
    </dgm:pt>
    <dgm:pt modelId="{A96C6A4C-BAC3-4A91-8F0C-791D851D3661}" type="sibTrans" cxnId="{1A1057A3-9EAA-44F5-824A-A87FFD303A60}">
      <dgm:prSet/>
      <dgm:spPr/>
      <dgm:t>
        <a:bodyPr/>
        <a:lstStyle/>
        <a:p>
          <a:endParaRPr lang="en-US"/>
        </a:p>
      </dgm:t>
    </dgm:pt>
    <dgm:pt modelId="{4949BA12-3854-4413-8B35-C73965A2A862}">
      <dgm:prSet phldrT="[Text]"/>
      <dgm:spPr/>
      <dgm:t>
        <a:bodyPr/>
        <a:lstStyle/>
        <a:p>
          <a:r>
            <a:rPr lang="en-US" dirty="0" smtClean="0"/>
            <a:t>DDS determines whether the claimant meets SSA disability  standards</a:t>
          </a:r>
          <a:endParaRPr lang="en-US" dirty="0"/>
        </a:p>
      </dgm:t>
    </dgm:pt>
    <dgm:pt modelId="{C1C4BA66-CA31-4ED5-9D17-837F8FB85241}" type="parTrans" cxnId="{CDD392EA-61C4-4B3C-9448-5B25C86C0B37}">
      <dgm:prSet/>
      <dgm:spPr/>
      <dgm:t>
        <a:bodyPr/>
        <a:lstStyle/>
        <a:p>
          <a:endParaRPr lang="en-US"/>
        </a:p>
      </dgm:t>
    </dgm:pt>
    <dgm:pt modelId="{5739E118-A2F0-4B22-AC52-1999EB5BD1FB}" type="sibTrans" cxnId="{CDD392EA-61C4-4B3C-9448-5B25C86C0B37}">
      <dgm:prSet/>
      <dgm:spPr/>
      <dgm:t>
        <a:bodyPr/>
        <a:lstStyle/>
        <a:p>
          <a:endParaRPr lang="en-US"/>
        </a:p>
      </dgm:t>
    </dgm:pt>
    <dgm:pt modelId="{C936F502-E1C6-476E-BE80-D8D81017E171}">
      <dgm:prSet phldrT="[Text]"/>
      <dgm:spPr/>
      <dgm:t>
        <a:bodyPr/>
        <a:lstStyle/>
        <a:p>
          <a:r>
            <a:rPr lang="en-US" dirty="0" smtClean="0"/>
            <a:t>If “disabled”, SSA determines if claimant meets SSI financial requirements</a:t>
          </a:r>
          <a:endParaRPr lang="en-US" dirty="0"/>
        </a:p>
      </dgm:t>
    </dgm:pt>
    <dgm:pt modelId="{DD86862A-9C3E-41CF-A64A-62D4C6174FA7}" type="parTrans" cxnId="{01535DC3-7314-4975-AD33-08D68E9BDCA5}">
      <dgm:prSet/>
      <dgm:spPr/>
      <dgm:t>
        <a:bodyPr/>
        <a:lstStyle/>
        <a:p>
          <a:endParaRPr lang="en-US"/>
        </a:p>
      </dgm:t>
    </dgm:pt>
    <dgm:pt modelId="{440DBED3-9286-4A7D-A9B8-422C75DDC370}" type="sibTrans" cxnId="{01535DC3-7314-4975-AD33-08D68E9BDCA5}">
      <dgm:prSet/>
      <dgm:spPr/>
      <dgm:t>
        <a:bodyPr/>
        <a:lstStyle/>
        <a:p>
          <a:endParaRPr lang="en-US"/>
        </a:p>
      </dgm:t>
    </dgm:pt>
    <dgm:pt modelId="{FD586F56-F470-4E90-B65E-1FFF48BAEAB2}">
      <dgm:prSet phldrT="[Text]"/>
      <dgm:spPr/>
      <dgm:t>
        <a:bodyPr/>
        <a:lstStyle/>
        <a:p>
          <a:r>
            <a:rPr lang="en-US" dirty="0" smtClean="0"/>
            <a:t>SSA transfers case to DDS</a:t>
          </a:r>
          <a:endParaRPr lang="en-US" dirty="0"/>
        </a:p>
      </dgm:t>
    </dgm:pt>
    <dgm:pt modelId="{E0EE776D-469C-4097-A5EE-AFFD0930E1E4}" type="parTrans" cxnId="{9250587D-D74A-406C-BC75-20E761571952}">
      <dgm:prSet/>
      <dgm:spPr/>
      <dgm:t>
        <a:bodyPr/>
        <a:lstStyle/>
        <a:p>
          <a:endParaRPr lang="en-US"/>
        </a:p>
      </dgm:t>
    </dgm:pt>
    <dgm:pt modelId="{39BF73F4-96F0-4147-BAF4-71376481B48A}" type="sibTrans" cxnId="{9250587D-D74A-406C-BC75-20E761571952}">
      <dgm:prSet/>
      <dgm:spPr/>
      <dgm:t>
        <a:bodyPr/>
        <a:lstStyle/>
        <a:p>
          <a:endParaRPr lang="en-US"/>
        </a:p>
      </dgm:t>
    </dgm:pt>
    <dgm:pt modelId="{D9E210D5-42C6-4AEC-9089-62F1165A3397}" type="pres">
      <dgm:prSet presAssocID="{4E7AC117-DAEE-43F9-81DA-D81840A9BC3A}" presName="Name0" presStyleCnt="0">
        <dgm:presLayoutVars>
          <dgm:dir/>
          <dgm:resizeHandles/>
        </dgm:presLayoutVars>
      </dgm:prSet>
      <dgm:spPr/>
      <dgm:t>
        <a:bodyPr/>
        <a:lstStyle/>
        <a:p>
          <a:endParaRPr lang="en-US"/>
        </a:p>
      </dgm:t>
    </dgm:pt>
    <dgm:pt modelId="{AF0A6A94-36AA-4411-A99C-11A10DE6E56A}" type="pres">
      <dgm:prSet presAssocID="{10DE6D7F-486F-4DEE-BAD1-C572C9876A8D}" presName="compNode" presStyleCnt="0"/>
      <dgm:spPr/>
    </dgm:pt>
    <dgm:pt modelId="{16670B50-2BC2-4770-8AE2-BB7728A5C1CB}" type="pres">
      <dgm:prSet presAssocID="{10DE6D7F-486F-4DEE-BAD1-C572C9876A8D}" presName="dummyConnPt" presStyleCnt="0"/>
      <dgm:spPr/>
    </dgm:pt>
    <dgm:pt modelId="{51EADAD9-E2C6-41AD-AC7E-B094D9C39D28}" type="pres">
      <dgm:prSet presAssocID="{10DE6D7F-486F-4DEE-BAD1-C572C9876A8D}" presName="node" presStyleLbl="node1" presStyleIdx="0" presStyleCnt="9" custLinFactX="-32087" custLinFactNeighborX="-100000" custLinFactNeighborY="-93">
        <dgm:presLayoutVars>
          <dgm:bulletEnabled val="1"/>
        </dgm:presLayoutVars>
      </dgm:prSet>
      <dgm:spPr/>
      <dgm:t>
        <a:bodyPr/>
        <a:lstStyle/>
        <a:p>
          <a:endParaRPr lang="en-US"/>
        </a:p>
      </dgm:t>
    </dgm:pt>
    <dgm:pt modelId="{80D3D771-3F8D-42B1-B73B-ABFB8A2DCC7E}" type="pres">
      <dgm:prSet presAssocID="{D7C80E9C-9968-4F86-A919-B2C45DB45E59}" presName="sibTrans" presStyleLbl="bgSibTrans2D1" presStyleIdx="0" presStyleCnt="8"/>
      <dgm:spPr/>
      <dgm:t>
        <a:bodyPr/>
        <a:lstStyle/>
        <a:p>
          <a:endParaRPr lang="en-US"/>
        </a:p>
      </dgm:t>
    </dgm:pt>
    <dgm:pt modelId="{B6499A44-5600-4E88-A755-4E6077664AAE}" type="pres">
      <dgm:prSet presAssocID="{1F95AF81-7E11-46FA-A284-F4AFAD79950F}" presName="compNode" presStyleCnt="0"/>
      <dgm:spPr/>
    </dgm:pt>
    <dgm:pt modelId="{9C119FD3-892F-4CDB-BC10-2E6179DFAF33}" type="pres">
      <dgm:prSet presAssocID="{1F95AF81-7E11-46FA-A284-F4AFAD79950F}" presName="dummyConnPt" presStyleCnt="0"/>
      <dgm:spPr/>
    </dgm:pt>
    <dgm:pt modelId="{39EFB97F-5552-4DAA-AF71-4451F9DFF97E}" type="pres">
      <dgm:prSet presAssocID="{1F95AF81-7E11-46FA-A284-F4AFAD79950F}" presName="node" presStyleLbl="node1" presStyleIdx="1" presStyleCnt="9" custLinFactNeighborX="-88057" custLinFactNeighborY="-1048">
        <dgm:presLayoutVars>
          <dgm:bulletEnabled val="1"/>
        </dgm:presLayoutVars>
      </dgm:prSet>
      <dgm:spPr/>
      <dgm:t>
        <a:bodyPr/>
        <a:lstStyle/>
        <a:p>
          <a:endParaRPr lang="en-US"/>
        </a:p>
      </dgm:t>
    </dgm:pt>
    <dgm:pt modelId="{52EF96DD-0419-4F48-B93A-AC06CA7B6B84}" type="pres">
      <dgm:prSet presAssocID="{4B243527-9E5E-4139-9EA2-C38DE2C69401}" presName="sibTrans" presStyleLbl="bgSibTrans2D1" presStyleIdx="1" presStyleCnt="8"/>
      <dgm:spPr/>
      <dgm:t>
        <a:bodyPr/>
        <a:lstStyle/>
        <a:p>
          <a:endParaRPr lang="en-US"/>
        </a:p>
      </dgm:t>
    </dgm:pt>
    <dgm:pt modelId="{DBC27808-4783-44BF-9490-A2D0AB806960}" type="pres">
      <dgm:prSet presAssocID="{14411842-8AF5-4BA0-B929-1F4A96C0AF59}" presName="compNode" presStyleCnt="0"/>
      <dgm:spPr/>
    </dgm:pt>
    <dgm:pt modelId="{8AC8196E-DF0F-4E29-9B5F-C16F08DF9BD1}" type="pres">
      <dgm:prSet presAssocID="{14411842-8AF5-4BA0-B929-1F4A96C0AF59}" presName="dummyConnPt" presStyleCnt="0"/>
      <dgm:spPr/>
    </dgm:pt>
    <dgm:pt modelId="{0F9ACB02-7F4D-4866-A824-F7C337674BE4}" type="pres">
      <dgm:prSet presAssocID="{14411842-8AF5-4BA0-B929-1F4A96C0AF59}" presName="node" presStyleLbl="node1" presStyleIdx="2" presStyleCnt="9" custLinFactNeighborX="-40255" custLinFactNeighborY="-6290">
        <dgm:presLayoutVars>
          <dgm:bulletEnabled val="1"/>
        </dgm:presLayoutVars>
      </dgm:prSet>
      <dgm:spPr/>
      <dgm:t>
        <a:bodyPr/>
        <a:lstStyle/>
        <a:p>
          <a:endParaRPr lang="en-US"/>
        </a:p>
      </dgm:t>
    </dgm:pt>
    <dgm:pt modelId="{FCD0AABF-9239-4342-BDFC-0D287D5B9DE5}" type="pres">
      <dgm:prSet presAssocID="{2DFFF866-4855-4DCC-8A1F-0325CAAB9B12}" presName="sibTrans" presStyleLbl="bgSibTrans2D1" presStyleIdx="2" presStyleCnt="8"/>
      <dgm:spPr/>
      <dgm:t>
        <a:bodyPr/>
        <a:lstStyle/>
        <a:p>
          <a:endParaRPr lang="en-US"/>
        </a:p>
      </dgm:t>
    </dgm:pt>
    <dgm:pt modelId="{3419F5BE-4D12-4C42-9DB6-0F735A3680A9}" type="pres">
      <dgm:prSet presAssocID="{FD586F56-F470-4E90-B65E-1FFF48BAEAB2}" presName="compNode" presStyleCnt="0"/>
      <dgm:spPr/>
    </dgm:pt>
    <dgm:pt modelId="{061F004D-37D5-4EED-8458-08BF77094DB0}" type="pres">
      <dgm:prSet presAssocID="{FD586F56-F470-4E90-B65E-1FFF48BAEAB2}" presName="dummyConnPt" presStyleCnt="0"/>
      <dgm:spPr/>
    </dgm:pt>
    <dgm:pt modelId="{CC306F8F-6EF1-4808-92CA-E436D355F1E8}" type="pres">
      <dgm:prSet presAssocID="{FD586F56-F470-4E90-B65E-1FFF48BAEAB2}" presName="node" presStyleLbl="node1" presStyleIdx="3" presStyleCnt="9" custLinFactNeighborX="-49061" custLinFactNeighborY="-5241">
        <dgm:presLayoutVars>
          <dgm:bulletEnabled val="1"/>
        </dgm:presLayoutVars>
      </dgm:prSet>
      <dgm:spPr/>
      <dgm:t>
        <a:bodyPr/>
        <a:lstStyle/>
        <a:p>
          <a:endParaRPr lang="en-US"/>
        </a:p>
      </dgm:t>
    </dgm:pt>
    <dgm:pt modelId="{083D2C3F-FE44-4A5A-9C0B-350AAE020673}" type="pres">
      <dgm:prSet presAssocID="{39BF73F4-96F0-4147-BAF4-71376481B48A}" presName="sibTrans" presStyleLbl="bgSibTrans2D1" presStyleIdx="3" presStyleCnt="8"/>
      <dgm:spPr/>
      <dgm:t>
        <a:bodyPr/>
        <a:lstStyle/>
        <a:p>
          <a:endParaRPr lang="en-US"/>
        </a:p>
      </dgm:t>
    </dgm:pt>
    <dgm:pt modelId="{F3F8DC0E-FCA7-4B75-B828-93BD0626CA45}" type="pres">
      <dgm:prSet presAssocID="{A96490C6-828F-41A0-AC87-731C5F7E158A}" presName="compNode" presStyleCnt="0"/>
      <dgm:spPr/>
    </dgm:pt>
    <dgm:pt modelId="{9E3175E6-668C-4940-A0EF-053F5E3386DB}" type="pres">
      <dgm:prSet presAssocID="{A96490C6-828F-41A0-AC87-731C5F7E158A}" presName="dummyConnPt" presStyleCnt="0"/>
      <dgm:spPr/>
    </dgm:pt>
    <dgm:pt modelId="{5F00948B-2A24-4C66-AB7D-BC7459B83A6E}" type="pres">
      <dgm:prSet presAssocID="{A96490C6-828F-41A0-AC87-731C5F7E158A}" presName="node" presStyleLbl="node1" presStyleIdx="4" presStyleCnt="9">
        <dgm:presLayoutVars>
          <dgm:bulletEnabled val="1"/>
        </dgm:presLayoutVars>
      </dgm:prSet>
      <dgm:spPr/>
      <dgm:t>
        <a:bodyPr/>
        <a:lstStyle/>
        <a:p>
          <a:endParaRPr lang="en-US"/>
        </a:p>
      </dgm:t>
    </dgm:pt>
    <dgm:pt modelId="{96CFCA67-44D2-4D68-980F-0FE05C9A3B84}" type="pres">
      <dgm:prSet presAssocID="{C286FFA9-ADF8-40F3-86D4-7637001E301F}" presName="sibTrans" presStyleLbl="bgSibTrans2D1" presStyleIdx="4" presStyleCnt="8"/>
      <dgm:spPr/>
      <dgm:t>
        <a:bodyPr/>
        <a:lstStyle/>
        <a:p>
          <a:endParaRPr lang="en-US"/>
        </a:p>
      </dgm:t>
    </dgm:pt>
    <dgm:pt modelId="{D5FC6A41-C04F-45C0-959C-9C8884952367}" type="pres">
      <dgm:prSet presAssocID="{6A08C3C5-59FD-4A9F-BB65-0AFFADAD69C1}" presName="compNode" presStyleCnt="0"/>
      <dgm:spPr/>
    </dgm:pt>
    <dgm:pt modelId="{70ADC556-2677-41FC-AAD6-4AADED7D9416}" type="pres">
      <dgm:prSet presAssocID="{6A08C3C5-59FD-4A9F-BB65-0AFFADAD69C1}" presName="dummyConnPt" presStyleCnt="0"/>
      <dgm:spPr/>
    </dgm:pt>
    <dgm:pt modelId="{10EA6523-5418-47F4-9D39-0D65822C361A}" type="pres">
      <dgm:prSet presAssocID="{6A08C3C5-59FD-4A9F-BB65-0AFFADAD69C1}" presName="node" presStyleLbl="node1" presStyleIdx="5" presStyleCnt="9" custLinFactNeighborX="39626" custLinFactNeighborY="3625">
        <dgm:presLayoutVars>
          <dgm:bulletEnabled val="1"/>
        </dgm:presLayoutVars>
      </dgm:prSet>
      <dgm:spPr/>
      <dgm:t>
        <a:bodyPr/>
        <a:lstStyle/>
        <a:p>
          <a:endParaRPr lang="en-US"/>
        </a:p>
      </dgm:t>
    </dgm:pt>
    <dgm:pt modelId="{776B24AE-6C3D-4297-8400-91FCD265E0D0}" type="pres">
      <dgm:prSet presAssocID="{69994D74-AE7B-4C0D-902A-EAC159E99CCD}" presName="sibTrans" presStyleLbl="bgSibTrans2D1" presStyleIdx="5" presStyleCnt="8"/>
      <dgm:spPr/>
      <dgm:t>
        <a:bodyPr/>
        <a:lstStyle/>
        <a:p>
          <a:endParaRPr lang="en-US"/>
        </a:p>
      </dgm:t>
    </dgm:pt>
    <dgm:pt modelId="{A6655311-0481-41E4-9F20-A4C8EB549A68}" type="pres">
      <dgm:prSet presAssocID="{4A9CBC50-D37E-4306-890B-2740E8D9330B}" presName="compNode" presStyleCnt="0"/>
      <dgm:spPr/>
    </dgm:pt>
    <dgm:pt modelId="{456D5689-7C82-4787-8E31-6931F8DAE16E}" type="pres">
      <dgm:prSet presAssocID="{4A9CBC50-D37E-4306-890B-2740E8D9330B}" presName="dummyConnPt" presStyleCnt="0"/>
      <dgm:spPr/>
    </dgm:pt>
    <dgm:pt modelId="{8E3FF877-5D10-484F-93FB-24C65FC46EED}" type="pres">
      <dgm:prSet presAssocID="{4A9CBC50-D37E-4306-890B-2740E8D9330B}" presName="node" presStyleLbl="node1" presStyleIdx="6" presStyleCnt="9" custLinFactNeighborX="34594" custLinFactNeighborY="-29">
        <dgm:presLayoutVars>
          <dgm:bulletEnabled val="1"/>
        </dgm:presLayoutVars>
      </dgm:prSet>
      <dgm:spPr/>
      <dgm:t>
        <a:bodyPr/>
        <a:lstStyle/>
        <a:p>
          <a:endParaRPr lang="en-US"/>
        </a:p>
      </dgm:t>
    </dgm:pt>
    <dgm:pt modelId="{DB9113B9-CA25-4998-9BA8-DF4BB5E6E2A8}" type="pres">
      <dgm:prSet presAssocID="{A96C6A4C-BAC3-4A91-8F0C-791D851D3661}" presName="sibTrans" presStyleLbl="bgSibTrans2D1" presStyleIdx="6" presStyleCnt="8"/>
      <dgm:spPr/>
      <dgm:t>
        <a:bodyPr/>
        <a:lstStyle/>
        <a:p>
          <a:endParaRPr lang="en-US"/>
        </a:p>
      </dgm:t>
    </dgm:pt>
    <dgm:pt modelId="{FD2CED2A-7B10-477E-8623-EE27527ADCA2}" type="pres">
      <dgm:prSet presAssocID="{4949BA12-3854-4413-8B35-C73965A2A862}" presName="compNode" presStyleCnt="0"/>
      <dgm:spPr/>
    </dgm:pt>
    <dgm:pt modelId="{64A3FC94-4331-49F1-ABAB-4305F545FB48}" type="pres">
      <dgm:prSet presAssocID="{4949BA12-3854-4413-8B35-C73965A2A862}" presName="dummyConnPt" presStyleCnt="0"/>
      <dgm:spPr/>
    </dgm:pt>
    <dgm:pt modelId="{94AF595B-39AC-40C1-9520-80F991316353}" type="pres">
      <dgm:prSet presAssocID="{4949BA12-3854-4413-8B35-C73965A2A862}" presName="node" presStyleLbl="node1" presStyleIdx="7" presStyleCnt="9" custLinFactNeighborX="87428" custLinFactNeighborY="-3145">
        <dgm:presLayoutVars>
          <dgm:bulletEnabled val="1"/>
        </dgm:presLayoutVars>
      </dgm:prSet>
      <dgm:spPr/>
      <dgm:t>
        <a:bodyPr/>
        <a:lstStyle/>
        <a:p>
          <a:endParaRPr lang="en-US"/>
        </a:p>
      </dgm:t>
    </dgm:pt>
    <dgm:pt modelId="{F70D65B9-E900-4B50-B814-FFE6757257B2}" type="pres">
      <dgm:prSet presAssocID="{5739E118-A2F0-4B22-AC52-1999EB5BD1FB}" presName="sibTrans" presStyleLbl="bgSibTrans2D1" presStyleIdx="7" presStyleCnt="8"/>
      <dgm:spPr/>
      <dgm:t>
        <a:bodyPr/>
        <a:lstStyle/>
        <a:p>
          <a:endParaRPr lang="en-US"/>
        </a:p>
      </dgm:t>
    </dgm:pt>
    <dgm:pt modelId="{33CC2BF9-D815-4CDA-BDC0-2244C9442082}" type="pres">
      <dgm:prSet presAssocID="{C936F502-E1C6-476E-BE80-D8D81017E171}" presName="compNode" presStyleCnt="0"/>
      <dgm:spPr/>
    </dgm:pt>
    <dgm:pt modelId="{7AB6580A-FA8D-43A7-86B8-FF67D67B041E}" type="pres">
      <dgm:prSet presAssocID="{C936F502-E1C6-476E-BE80-D8D81017E171}" presName="dummyConnPt" presStyleCnt="0"/>
      <dgm:spPr/>
    </dgm:pt>
    <dgm:pt modelId="{3D6A0ACD-1ED0-4F2B-9057-322334D78DC9}" type="pres">
      <dgm:prSet presAssocID="{C936F502-E1C6-476E-BE80-D8D81017E171}" presName="node" presStyleLbl="node1" presStyleIdx="8" presStyleCnt="9" custLinFactX="33973" custLinFactNeighborX="100000" custLinFactNeighborY="-1048">
        <dgm:presLayoutVars>
          <dgm:bulletEnabled val="1"/>
        </dgm:presLayoutVars>
      </dgm:prSet>
      <dgm:spPr/>
      <dgm:t>
        <a:bodyPr/>
        <a:lstStyle/>
        <a:p>
          <a:endParaRPr lang="en-US"/>
        </a:p>
      </dgm:t>
    </dgm:pt>
  </dgm:ptLst>
  <dgm:cxnLst>
    <dgm:cxn modelId="{CDD392EA-61C4-4B3C-9448-5B25C86C0B37}" srcId="{4E7AC117-DAEE-43F9-81DA-D81840A9BC3A}" destId="{4949BA12-3854-4413-8B35-C73965A2A862}" srcOrd="7" destOrd="0" parTransId="{C1C4BA66-CA31-4ED5-9D17-837F8FB85241}" sibTransId="{5739E118-A2F0-4B22-AC52-1999EB5BD1FB}"/>
    <dgm:cxn modelId="{B087CF13-B721-4DD8-86E1-9A0B5EAA91A8}" srcId="{4E7AC117-DAEE-43F9-81DA-D81840A9BC3A}" destId="{6A08C3C5-59FD-4A9F-BB65-0AFFADAD69C1}" srcOrd="5" destOrd="0" parTransId="{DA477AD3-5349-42A3-B563-3A3043740101}" sibTransId="{69994D74-AE7B-4C0D-902A-EAC159E99CCD}"/>
    <dgm:cxn modelId="{387C5609-F9C1-4A8F-88D7-026E4ACB2FA4}" type="presOf" srcId="{14411842-8AF5-4BA0-B929-1F4A96C0AF59}" destId="{0F9ACB02-7F4D-4866-A824-F7C337674BE4}" srcOrd="0" destOrd="0" presId="urn:microsoft.com/office/officeart/2005/8/layout/bProcess4"/>
    <dgm:cxn modelId="{DDCFB3FA-5CC7-47C3-9069-95884C11D78C}" type="presOf" srcId="{10DE6D7F-486F-4DEE-BAD1-C572C9876A8D}" destId="{51EADAD9-E2C6-41AD-AC7E-B094D9C39D28}" srcOrd="0" destOrd="0" presId="urn:microsoft.com/office/officeart/2005/8/layout/bProcess4"/>
    <dgm:cxn modelId="{2BD8728A-1A7C-402B-8670-30042E8861B3}" type="presOf" srcId="{5739E118-A2F0-4B22-AC52-1999EB5BD1FB}" destId="{F70D65B9-E900-4B50-B814-FFE6757257B2}" srcOrd="0" destOrd="0" presId="urn:microsoft.com/office/officeart/2005/8/layout/bProcess4"/>
    <dgm:cxn modelId="{D6D95C28-7E70-4B14-9BA9-6865289D7684}" type="presOf" srcId="{69994D74-AE7B-4C0D-902A-EAC159E99CCD}" destId="{776B24AE-6C3D-4297-8400-91FCD265E0D0}" srcOrd="0" destOrd="0" presId="urn:microsoft.com/office/officeart/2005/8/layout/bProcess4"/>
    <dgm:cxn modelId="{014D29F1-3E7E-49E6-B79D-68022C57DEDA}" type="presOf" srcId="{39BF73F4-96F0-4147-BAF4-71376481B48A}" destId="{083D2C3F-FE44-4A5A-9C0B-350AAE020673}" srcOrd="0" destOrd="0" presId="urn:microsoft.com/office/officeart/2005/8/layout/bProcess4"/>
    <dgm:cxn modelId="{71685A51-CF17-4440-BEED-2104265CE687}" type="presOf" srcId="{6A08C3C5-59FD-4A9F-BB65-0AFFADAD69C1}" destId="{10EA6523-5418-47F4-9D39-0D65822C361A}" srcOrd="0" destOrd="0" presId="urn:microsoft.com/office/officeart/2005/8/layout/bProcess4"/>
    <dgm:cxn modelId="{01535DC3-7314-4975-AD33-08D68E9BDCA5}" srcId="{4E7AC117-DAEE-43F9-81DA-D81840A9BC3A}" destId="{C936F502-E1C6-476E-BE80-D8D81017E171}" srcOrd="8" destOrd="0" parTransId="{DD86862A-9C3E-41CF-A64A-62D4C6174FA7}" sibTransId="{440DBED3-9286-4A7D-A9B8-422C75DDC370}"/>
    <dgm:cxn modelId="{4DB4EDA8-E58A-44FC-94E8-21927FFF3C02}" type="presOf" srcId="{4A9CBC50-D37E-4306-890B-2740E8D9330B}" destId="{8E3FF877-5D10-484F-93FB-24C65FC46EED}" srcOrd="0" destOrd="0" presId="urn:microsoft.com/office/officeart/2005/8/layout/bProcess4"/>
    <dgm:cxn modelId="{3A4DF1CE-CFC8-4B55-B62D-188BE31252CC}" type="presOf" srcId="{A96C6A4C-BAC3-4A91-8F0C-791D851D3661}" destId="{DB9113B9-CA25-4998-9BA8-DF4BB5E6E2A8}" srcOrd="0" destOrd="0" presId="urn:microsoft.com/office/officeart/2005/8/layout/bProcess4"/>
    <dgm:cxn modelId="{D8CB830B-6F08-4B09-ACE0-7CBE077458C0}" type="presOf" srcId="{4949BA12-3854-4413-8B35-C73965A2A862}" destId="{94AF595B-39AC-40C1-9520-80F991316353}" srcOrd="0" destOrd="0" presId="urn:microsoft.com/office/officeart/2005/8/layout/bProcess4"/>
    <dgm:cxn modelId="{01310573-37A9-4DD5-8851-6540FE862DA7}" type="presOf" srcId="{1F95AF81-7E11-46FA-A284-F4AFAD79950F}" destId="{39EFB97F-5552-4DAA-AF71-4451F9DFF97E}" srcOrd="0" destOrd="0" presId="urn:microsoft.com/office/officeart/2005/8/layout/bProcess4"/>
    <dgm:cxn modelId="{A0C0E6B2-0F91-467A-999E-C57330423B7D}" srcId="{4E7AC117-DAEE-43F9-81DA-D81840A9BC3A}" destId="{1F95AF81-7E11-46FA-A284-F4AFAD79950F}" srcOrd="1" destOrd="0" parTransId="{0099449D-71BD-48DA-8550-BD9C18D7948E}" sibTransId="{4B243527-9E5E-4139-9EA2-C38DE2C69401}"/>
    <dgm:cxn modelId="{E7339526-7F90-446C-B1DB-C958DBF59921}" type="presOf" srcId="{FD586F56-F470-4E90-B65E-1FFF48BAEAB2}" destId="{CC306F8F-6EF1-4808-92CA-E436D355F1E8}" srcOrd="0" destOrd="0" presId="urn:microsoft.com/office/officeart/2005/8/layout/bProcess4"/>
    <dgm:cxn modelId="{620C3C35-2C5D-41EA-8AB9-CEE2F1D249D7}" type="presOf" srcId="{4E7AC117-DAEE-43F9-81DA-D81840A9BC3A}" destId="{D9E210D5-42C6-4AEC-9089-62F1165A3397}" srcOrd="0" destOrd="0" presId="urn:microsoft.com/office/officeart/2005/8/layout/bProcess4"/>
    <dgm:cxn modelId="{ED6E9CCF-FAB0-477D-AC6D-9066E0083CBE}" type="presOf" srcId="{C286FFA9-ADF8-40F3-86D4-7637001E301F}" destId="{96CFCA67-44D2-4D68-980F-0FE05C9A3B84}" srcOrd="0" destOrd="0" presId="urn:microsoft.com/office/officeart/2005/8/layout/bProcess4"/>
    <dgm:cxn modelId="{9250587D-D74A-406C-BC75-20E761571952}" srcId="{4E7AC117-DAEE-43F9-81DA-D81840A9BC3A}" destId="{FD586F56-F470-4E90-B65E-1FFF48BAEAB2}" srcOrd="3" destOrd="0" parTransId="{E0EE776D-469C-4097-A5EE-AFFD0930E1E4}" sibTransId="{39BF73F4-96F0-4147-BAF4-71376481B48A}"/>
    <dgm:cxn modelId="{C496E6D2-FFD0-4D16-AAE1-9893AD6EC454}" srcId="{4E7AC117-DAEE-43F9-81DA-D81840A9BC3A}" destId="{A96490C6-828F-41A0-AC87-731C5F7E158A}" srcOrd="4" destOrd="0" parTransId="{EFAD0CE9-B94D-4746-B5BB-0D1A2622BEC1}" sibTransId="{C286FFA9-ADF8-40F3-86D4-7637001E301F}"/>
    <dgm:cxn modelId="{60A04B97-F4A3-4D50-8A50-315298F3AC19}" type="presOf" srcId="{A96490C6-828F-41A0-AC87-731C5F7E158A}" destId="{5F00948B-2A24-4C66-AB7D-BC7459B83A6E}" srcOrd="0" destOrd="0" presId="urn:microsoft.com/office/officeart/2005/8/layout/bProcess4"/>
    <dgm:cxn modelId="{C0D92752-4429-4AE5-8E34-1EBFA0FEBC6B}" type="presOf" srcId="{4B243527-9E5E-4139-9EA2-C38DE2C69401}" destId="{52EF96DD-0419-4F48-B93A-AC06CA7B6B84}" srcOrd="0" destOrd="0" presId="urn:microsoft.com/office/officeart/2005/8/layout/bProcess4"/>
    <dgm:cxn modelId="{C5D724D3-2269-4153-A798-CC1D2A78F0EF}" type="presOf" srcId="{D7C80E9C-9968-4F86-A919-B2C45DB45E59}" destId="{80D3D771-3F8D-42B1-B73B-ABFB8A2DCC7E}" srcOrd="0" destOrd="0" presId="urn:microsoft.com/office/officeart/2005/8/layout/bProcess4"/>
    <dgm:cxn modelId="{4AD230B1-1C1B-4F19-B377-8EF353B3CFA8}" srcId="{4E7AC117-DAEE-43F9-81DA-D81840A9BC3A}" destId="{10DE6D7F-486F-4DEE-BAD1-C572C9876A8D}" srcOrd="0" destOrd="0" parTransId="{916564EA-DA01-48C4-9E32-D4A94A085EB8}" sibTransId="{D7C80E9C-9968-4F86-A919-B2C45DB45E59}"/>
    <dgm:cxn modelId="{1A1057A3-9EAA-44F5-824A-A87FFD303A60}" srcId="{4E7AC117-DAEE-43F9-81DA-D81840A9BC3A}" destId="{4A9CBC50-D37E-4306-890B-2740E8D9330B}" srcOrd="6" destOrd="0" parTransId="{EACC55A4-28FF-43A6-8E21-02D3D9EFC7CB}" sibTransId="{A96C6A4C-BAC3-4A91-8F0C-791D851D3661}"/>
    <dgm:cxn modelId="{6CA5A6E1-BB16-4700-85EF-1AE9C4970719}" srcId="{4E7AC117-DAEE-43F9-81DA-D81840A9BC3A}" destId="{14411842-8AF5-4BA0-B929-1F4A96C0AF59}" srcOrd="2" destOrd="0" parTransId="{22ACE2E6-AE17-434F-83FA-A7EAE0904225}" sibTransId="{2DFFF866-4855-4DCC-8A1F-0325CAAB9B12}"/>
    <dgm:cxn modelId="{91181725-C64C-41A6-965E-4F59BFF99635}" type="presOf" srcId="{C936F502-E1C6-476E-BE80-D8D81017E171}" destId="{3D6A0ACD-1ED0-4F2B-9057-322334D78DC9}" srcOrd="0" destOrd="0" presId="urn:microsoft.com/office/officeart/2005/8/layout/bProcess4"/>
    <dgm:cxn modelId="{DF2A24E5-8574-4FF4-9574-F9371A14F948}" type="presOf" srcId="{2DFFF866-4855-4DCC-8A1F-0325CAAB9B12}" destId="{FCD0AABF-9239-4342-BDFC-0D287D5B9DE5}" srcOrd="0" destOrd="0" presId="urn:microsoft.com/office/officeart/2005/8/layout/bProcess4"/>
    <dgm:cxn modelId="{ED67C2E2-5A77-4397-B9EC-A8028989575F}" type="presParOf" srcId="{D9E210D5-42C6-4AEC-9089-62F1165A3397}" destId="{AF0A6A94-36AA-4411-A99C-11A10DE6E56A}" srcOrd="0" destOrd="0" presId="urn:microsoft.com/office/officeart/2005/8/layout/bProcess4"/>
    <dgm:cxn modelId="{7DAC3155-40B4-44C2-A9E6-D6F7ED2BEC1E}" type="presParOf" srcId="{AF0A6A94-36AA-4411-A99C-11A10DE6E56A}" destId="{16670B50-2BC2-4770-8AE2-BB7728A5C1CB}" srcOrd="0" destOrd="0" presId="urn:microsoft.com/office/officeart/2005/8/layout/bProcess4"/>
    <dgm:cxn modelId="{A5B649D8-AFF8-4071-B769-35130B3B6CF2}" type="presParOf" srcId="{AF0A6A94-36AA-4411-A99C-11A10DE6E56A}" destId="{51EADAD9-E2C6-41AD-AC7E-B094D9C39D28}" srcOrd="1" destOrd="0" presId="urn:microsoft.com/office/officeart/2005/8/layout/bProcess4"/>
    <dgm:cxn modelId="{22B2A524-4220-4C10-BB94-11EE09291E72}" type="presParOf" srcId="{D9E210D5-42C6-4AEC-9089-62F1165A3397}" destId="{80D3D771-3F8D-42B1-B73B-ABFB8A2DCC7E}" srcOrd="1" destOrd="0" presId="urn:microsoft.com/office/officeart/2005/8/layout/bProcess4"/>
    <dgm:cxn modelId="{C4F63A6B-3E09-45B5-8588-B86E85FAD026}" type="presParOf" srcId="{D9E210D5-42C6-4AEC-9089-62F1165A3397}" destId="{B6499A44-5600-4E88-A755-4E6077664AAE}" srcOrd="2" destOrd="0" presId="urn:microsoft.com/office/officeart/2005/8/layout/bProcess4"/>
    <dgm:cxn modelId="{82EC885C-6F34-4897-BC1F-B7DE8FBCA0E0}" type="presParOf" srcId="{B6499A44-5600-4E88-A755-4E6077664AAE}" destId="{9C119FD3-892F-4CDB-BC10-2E6179DFAF33}" srcOrd="0" destOrd="0" presId="urn:microsoft.com/office/officeart/2005/8/layout/bProcess4"/>
    <dgm:cxn modelId="{E86A20C3-72C5-408E-90E5-0BCE9FD3441D}" type="presParOf" srcId="{B6499A44-5600-4E88-A755-4E6077664AAE}" destId="{39EFB97F-5552-4DAA-AF71-4451F9DFF97E}" srcOrd="1" destOrd="0" presId="urn:microsoft.com/office/officeart/2005/8/layout/bProcess4"/>
    <dgm:cxn modelId="{5D451AC8-927E-448B-8712-5EAEBD6C1EA8}" type="presParOf" srcId="{D9E210D5-42C6-4AEC-9089-62F1165A3397}" destId="{52EF96DD-0419-4F48-B93A-AC06CA7B6B84}" srcOrd="3" destOrd="0" presId="urn:microsoft.com/office/officeart/2005/8/layout/bProcess4"/>
    <dgm:cxn modelId="{A819E328-CF6F-4F75-AF16-8FAB3E87B51C}" type="presParOf" srcId="{D9E210D5-42C6-4AEC-9089-62F1165A3397}" destId="{DBC27808-4783-44BF-9490-A2D0AB806960}" srcOrd="4" destOrd="0" presId="urn:microsoft.com/office/officeart/2005/8/layout/bProcess4"/>
    <dgm:cxn modelId="{6977A09C-5BF9-4B45-B73A-6F1886F34CC5}" type="presParOf" srcId="{DBC27808-4783-44BF-9490-A2D0AB806960}" destId="{8AC8196E-DF0F-4E29-9B5F-C16F08DF9BD1}" srcOrd="0" destOrd="0" presId="urn:microsoft.com/office/officeart/2005/8/layout/bProcess4"/>
    <dgm:cxn modelId="{E6302873-6ED0-4B68-97C1-FAE01BC8F858}" type="presParOf" srcId="{DBC27808-4783-44BF-9490-A2D0AB806960}" destId="{0F9ACB02-7F4D-4866-A824-F7C337674BE4}" srcOrd="1" destOrd="0" presId="urn:microsoft.com/office/officeart/2005/8/layout/bProcess4"/>
    <dgm:cxn modelId="{C39A898E-0482-447D-9FC6-8B688EE9D052}" type="presParOf" srcId="{D9E210D5-42C6-4AEC-9089-62F1165A3397}" destId="{FCD0AABF-9239-4342-BDFC-0D287D5B9DE5}" srcOrd="5" destOrd="0" presId="urn:microsoft.com/office/officeart/2005/8/layout/bProcess4"/>
    <dgm:cxn modelId="{840E7141-0B49-4100-8FA4-53B119E90680}" type="presParOf" srcId="{D9E210D5-42C6-4AEC-9089-62F1165A3397}" destId="{3419F5BE-4D12-4C42-9DB6-0F735A3680A9}" srcOrd="6" destOrd="0" presId="urn:microsoft.com/office/officeart/2005/8/layout/bProcess4"/>
    <dgm:cxn modelId="{378612F8-702A-4737-AE5E-8FDE1E7C026F}" type="presParOf" srcId="{3419F5BE-4D12-4C42-9DB6-0F735A3680A9}" destId="{061F004D-37D5-4EED-8458-08BF77094DB0}" srcOrd="0" destOrd="0" presId="urn:microsoft.com/office/officeart/2005/8/layout/bProcess4"/>
    <dgm:cxn modelId="{5B8F7062-754E-4035-B7B1-033170E18EF6}" type="presParOf" srcId="{3419F5BE-4D12-4C42-9DB6-0F735A3680A9}" destId="{CC306F8F-6EF1-4808-92CA-E436D355F1E8}" srcOrd="1" destOrd="0" presId="urn:microsoft.com/office/officeart/2005/8/layout/bProcess4"/>
    <dgm:cxn modelId="{D4A2F9DC-269C-4D68-BBDD-4A076DB44DC1}" type="presParOf" srcId="{D9E210D5-42C6-4AEC-9089-62F1165A3397}" destId="{083D2C3F-FE44-4A5A-9C0B-350AAE020673}" srcOrd="7" destOrd="0" presId="urn:microsoft.com/office/officeart/2005/8/layout/bProcess4"/>
    <dgm:cxn modelId="{186BAF5F-0AEE-41B8-9D6A-F4859C3F7B2C}" type="presParOf" srcId="{D9E210D5-42C6-4AEC-9089-62F1165A3397}" destId="{F3F8DC0E-FCA7-4B75-B828-93BD0626CA45}" srcOrd="8" destOrd="0" presId="urn:microsoft.com/office/officeart/2005/8/layout/bProcess4"/>
    <dgm:cxn modelId="{B039C99E-0E96-4B28-892E-24CF2D42CDF6}" type="presParOf" srcId="{F3F8DC0E-FCA7-4B75-B828-93BD0626CA45}" destId="{9E3175E6-668C-4940-A0EF-053F5E3386DB}" srcOrd="0" destOrd="0" presId="urn:microsoft.com/office/officeart/2005/8/layout/bProcess4"/>
    <dgm:cxn modelId="{31A2B303-C90D-46B9-9B95-7CAE18958852}" type="presParOf" srcId="{F3F8DC0E-FCA7-4B75-B828-93BD0626CA45}" destId="{5F00948B-2A24-4C66-AB7D-BC7459B83A6E}" srcOrd="1" destOrd="0" presId="urn:microsoft.com/office/officeart/2005/8/layout/bProcess4"/>
    <dgm:cxn modelId="{65311FFD-BD37-4D7F-8EFC-D10239D8859C}" type="presParOf" srcId="{D9E210D5-42C6-4AEC-9089-62F1165A3397}" destId="{96CFCA67-44D2-4D68-980F-0FE05C9A3B84}" srcOrd="9" destOrd="0" presId="urn:microsoft.com/office/officeart/2005/8/layout/bProcess4"/>
    <dgm:cxn modelId="{212F2F93-25D5-4319-8B58-3BF223C19A2E}" type="presParOf" srcId="{D9E210D5-42C6-4AEC-9089-62F1165A3397}" destId="{D5FC6A41-C04F-45C0-959C-9C8884952367}" srcOrd="10" destOrd="0" presId="urn:microsoft.com/office/officeart/2005/8/layout/bProcess4"/>
    <dgm:cxn modelId="{D9FB57F2-E7BA-43AF-A364-C6127BF2ACB1}" type="presParOf" srcId="{D5FC6A41-C04F-45C0-959C-9C8884952367}" destId="{70ADC556-2677-41FC-AAD6-4AADED7D9416}" srcOrd="0" destOrd="0" presId="urn:microsoft.com/office/officeart/2005/8/layout/bProcess4"/>
    <dgm:cxn modelId="{216AD36F-1D42-450F-A2F3-7288CE6C6394}" type="presParOf" srcId="{D5FC6A41-C04F-45C0-959C-9C8884952367}" destId="{10EA6523-5418-47F4-9D39-0D65822C361A}" srcOrd="1" destOrd="0" presId="urn:microsoft.com/office/officeart/2005/8/layout/bProcess4"/>
    <dgm:cxn modelId="{ABA2C8E9-27A3-4FC9-935A-E031D533CDE5}" type="presParOf" srcId="{D9E210D5-42C6-4AEC-9089-62F1165A3397}" destId="{776B24AE-6C3D-4297-8400-91FCD265E0D0}" srcOrd="11" destOrd="0" presId="urn:microsoft.com/office/officeart/2005/8/layout/bProcess4"/>
    <dgm:cxn modelId="{6CC6CC0E-B86B-44B4-B664-444F163EA222}" type="presParOf" srcId="{D9E210D5-42C6-4AEC-9089-62F1165A3397}" destId="{A6655311-0481-41E4-9F20-A4C8EB549A68}" srcOrd="12" destOrd="0" presId="urn:microsoft.com/office/officeart/2005/8/layout/bProcess4"/>
    <dgm:cxn modelId="{663EE86F-7499-4BF1-ACBF-090E1C5BC1E0}" type="presParOf" srcId="{A6655311-0481-41E4-9F20-A4C8EB549A68}" destId="{456D5689-7C82-4787-8E31-6931F8DAE16E}" srcOrd="0" destOrd="0" presId="urn:microsoft.com/office/officeart/2005/8/layout/bProcess4"/>
    <dgm:cxn modelId="{6F10BF91-36A0-422C-BEBB-569FD4501EF8}" type="presParOf" srcId="{A6655311-0481-41E4-9F20-A4C8EB549A68}" destId="{8E3FF877-5D10-484F-93FB-24C65FC46EED}" srcOrd="1" destOrd="0" presId="urn:microsoft.com/office/officeart/2005/8/layout/bProcess4"/>
    <dgm:cxn modelId="{19FB21BE-A818-46A1-9BC9-FE88C7C099AD}" type="presParOf" srcId="{D9E210D5-42C6-4AEC-9089-62F1165A3397}" destId="{DB9113B9-CA25-4998-9BA8-DF4BB5E6E2A8}" srcOrd="13" destOrd="0" presId="urn:microsoft.com/office/officeart/2005/8/layout/bProcess4"/>
    <dgm:cxn modelId="{49E06D2D-5295-4896-B353-8A713AE3B43B}" type="presParOf" srcId="{D9E210D5-42C6-4AEC-9089-62F1165A3397}" destId="{FD2CED2A-7B10-477E-8623-EE27527ADCA2}" srcOrd="14" destOrd="0" presId="urn:microsoft.com/office/officeart/2005/8/layout/bProcess4"/>
    <dgm:cxn modelId="{0DDB953B-9623-4B76-868D-24597B5F9318}" type="presParOf" srcId="{FD2CED2A-7B10-477E-8623-EE27527ADCA2}" destId="{64A3FC94-4331-49F1-ABAB-4305F545FB48}" srcOrd="0" destOrd="0" presId="urn:microsoft.com/office/officeart/2005/8/layout/bProcess4"/>
    <dgm:cxn modelId="{835F3088-C47B-4E62-8BA0-39E167685EA8}" type="presParOf" srcId="{FD2CED2A-7B10-477E-8623-EE27527ADCA2}" destId="{94AF595B-39AC-40C1-9520-80F991316353}" srcOrd="1" destOrd="0" presId="urn:microsoft.com/office/officeart/2005/8/layout/bProcess4"/>
    <dgm:cxn modelId="{25E8ED78-E8B4-403A-BE78-90970AD0382B}" type="presParOf" srcId="{D9E210D5-42C6-4AEC-9089-62F1165A3397}" destId="{F70D65B9-E900-4B50-B814-FFE6757257B2}" srcOrd="15" destOrd="0" presId="urn:microsoft.com/office/officeart/2005/8/layout/bProcess4"/>
    <dgm:cxn modelId="{40E056D5-39F7-4734-875D-4A22086BA8F3}" type="presParOf" srcId="{D9E210D5-42C6-4AEC-9089-62F1165A3397}" destId="{33CC2BF9-D815-4CDA-BDC0-2244C9442082}" srcOrd="16" destOrd="0" presId="urn:microsoft.com/office/officeart/2005/8/layout/bProcess4"/>
    <dgm:cxn modelId="{7BD22F99-8271-4E34-943A-BC1B391193B3}" type="presParOf" srcId="{33CC2BF9-D815-4CDA-BDC0-2244C9442082}" destId="{7AB6580A-FA8D-43A7-86B8-FF67D67B041E}" srcOrd="0" destOrd="0" presId="urn:microsoft.com/office/officeart/2005/8/layout/bProcess4"/>
    <dgm:cxn modelId="{DB2B217E-E2D1-4F8E-9BBA-B1089011407F}" type="presParOf" srcId="{33CC2BF9-D815-4CDA-BDC0-2244C9442082}" destId="{3D6A0ACD-1ED0-4F2B-9057-322334D78DC9}"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249C08-72E7-4820-A28A-037940F998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A0210D2-FA50-4CBB-AAD4-FC160CB0A4F4}">
      <dgm:prSet phldrT="[Text]"/>
      <dgm:spPr>
        <a:solidFill>
          <a:srgbClr val="07651D"/>
        </a:solidFill>
      </dgm:spPr>
      <dgm:t>
        <a:bodyPr/>
        <a:lstStyle/>
        <a:p>
          <a:r>
            <a:rPr lang="en-US" dirty="0" smtClean="0"/>
            <a:t>Think about why you think client couldn’t get and keep a full-time job?</a:t>
          </a:r>
          <a:endParaRPr lang="en-US" dirty="0"/>
        </a:p>
      </dgm:t>
    </dgm:pt>
    <dgm:pt modelId="{F280FA96-2CA6-4CEF-A1AE-591257669714}" type="parTrans" cxnId="{128A1CFF-CC1F-479E-BA26-E9AB444DB70B}">
      <dgm:prSet/>
      <dgm:spPr/>
      <dgm:t>
        <a:bodyPr/>
        <a:lstStyle/>
        <a:p>
          <a:endParaRPr lang="en-US"/>
        </a:p>
      </dgm:t>
    </dgm:pt>
    <dgm:pt modelId="{85C93932-9A95-49F1-AF8D-2643531D12E9}" type="sibTrans" cxnId="{128A1CFF-CC1F-479E-BA26-E9AB444DB70B}">
      <dgm:prSet/>
      <dgm:spPr/>
      <dgm:t>
        <a:bodyPr/>
        <a:lstStyle/>
        <a:p>
          <a:endParaRPr lang="en-US"/>
        </a:p>
      </dgm:t>
    </dgm:pt>
    <dgm:pt modelId="{89FB3E58-2C4B-4D18-9813-32D9B8155ACB}">
      <dgm:prSet phldrT="[Text]"/>
      <dgm:spPr/>
      <dgm:t>
        <a:bodyPr/>
        <a:lstStyle/>
        <a:p>
          <a:r>
            <a:rPr lang="en-US" dirty="0" smtClean="0"/>
            <a:t>What observations have you made about your client’s…</a:t>
          </a:r>
          <a:endParaRPr lang="en-US" dirty="0"/>
        </a:p>
      </dgm:t>
    </dgm:pt>
    <dgm:pt modelId="{87CA3F39-5FCA-4FDB-8904-F91260155B88}" type="parTrans" cxnId="{0E40ECA6-02D9-471E-9302-4E5877D94C78}">
      <dgm:prSet/>
      <dgm:spPr/>
      <dgm:t>
        <a:bodyPr/>
        <a:lstStyle/>
        <a:p>
          <a:endParaRPr lang="en-US"/>
        </a:p>
      </dgm:t>
    </dgm:pt>
    <dgm:pt modelId="{EA2815BF-CB3E-4D29-906B-D1BBA8AF10EC}" type="sibTrans" cxnId="{0E40ECA6-02D9-471E-9302-4E5877D94C78}">
      <dgm:prSet/>
      <dgm:spPr/>
      <dgm:t>
        <a:bodyPr/>
        <a:lstStyle/>
        <a:p>
          <a:endParaRPr lang="en-US"/>
        </a:p>
      </dgm:t>
    </dgm:pt>
    <dgm:pt modelId="{615623BA-A194-4E6A-A057-CC1B1021F459}">
      <dgm:prSet phldrT="[Text]"/>
      <dgm:spPr/>
      <dgm:t>
        <a:bodyPr/>
        <a:lstStyle/>
        <a:p>
          <a:r>
            <a:rPr lang="en-US" dirty="0" smtClean="0"/>
            <a:t>Mobility</a:t>
          </a:r>
          <a:endParaRPr lang="en-US" dirty="0"/>
        </a:p>
      </dgm:t>
    </dgm:pt>
    <dgm:pt modelId="{4BD4B05E-30E9-417A-9F3B-E1AD0401F6F2}" type="parTrans" cxnId="{FD605677-CA87-4138-942D-00B8A9369465}">
      <dgm:prSet/>
      <dgm:spPr/>
      <dgm:t>
        <a:bodyPr/>
        <a:lstStyle/>
        <a:p>
          <a:endParaRPr lang="en-US"/>
        </a:p>
      </dgm:t>
    </dgm:pt>
    <dgm:pt modelId="{C7C32FB9-300C-421E-833C-348F24868354}" type="sibTrans" cxnId="{FD605677-CA87-4138-942D-00B8A9369465}">
      <dgm:prSet/>
      <dgm:spPr/>
      <dgm:t>
        <a:bodyPr/>
        <a:lstStyle/>
        <a:p>
          <a:endParaRPr lang="en-US"/>
        </a:p>
      </dgm:t>
    </dgm:pt>
    <dgm:pt modelId="{36C55AB4-F5A1-452B-B2C6-5245A51F9F70}">
      <dgm:prSet phldrT="[Text]"/>
      <dgm:spPr/>
      <dgm:t>
        <a:bodyPr/>
        <a:lstStyle/>
        <a:p>
          <a:r>
            <a:rPr lang="en-US" dirty="0" smtClean="0"/>
            <a:t>Ability to deal with changes</a:t>
          </a:r>
          <a:endParaRPr lang="en-US" dirty="0"/>
        </a:p>
      </dgm:t>
    </dgm:pt>
    <dgm:pt modelId="{F4E1DF86-5C7D-4297-A8F9-F818597C8C5C}" type="parTrans" cxnId="{10C9A7F1-D0B7-49F1-8964-287009FF37CB}">
      <dgm:prSet/>
      <dgm:spPr/>
      <dgm:t>
        <a:bodyPr/>
        <a:lstStyle/>
        <a:p>
          <a:endParaRPr lang="en-US"/>
        </a:p>
      </dgm:t>
    </dgm:pt>
    <dgm:pt modelId="{67B7D431-172B-4CD4-9B1A-83B4162B13FD}" type="sibTrans" cxnId="{10C9A7F1-D0B7-49F1-8964-287009FF37CB}">
      <dgm:prSet/>
      <dgm:spPr/>
      <dgm:t>
        <a:bodyPr/>
        <a:lstStyle/>
        <a:p>
          <a:endParaRPr lang="en-US"/>
        </a:p>
      </dgm:t>
    </dgm:pt>
    <dgm:pt modelId="{C969B47E-02A7-4A74-BE83-3480BB3A5291}">
      <dgm:prSet phldrT="[Text]"/>
      <dgm:spPr/>
      <dgm:t>
        <a:bodyPr/>
        <a:lstStyle/>
        <a:p>
          <a:r>
            <a:rPr lang="en-US" dirty="0" smtClean="0"/>
            <a:t>Interaction with peers or with those in authority</a:t>
          </a:r>
          <a:endParaRPr lang="en-US" dirty="0"/>
        </a:p>
      </dgm:t>
    </dgm:pt>
    <dgm:pt modelId="{35443EB4-6B58-441B-AA52-901640036327}" type="parTrans" cxnId="{F45386E6-0A1A-401B-808E-24A7B10045EE}">
      <dgm:prSet/>
      <dgm:spPr/>
      <dgm:t>
        <a:bodyPr/>
        <a:lstStyle/>
        <a:p>
          <a:endParaRPr lang="en-US"/>
        </a:p>
      </dgm:t>
    </dgm:pt>
    <dgm:pt modelId="{2FB7EAA8-1462-40DF-9262-B9234573B429}" type="sibTrans" cxnId="{F45386E6-0A1A-401B-808E-24A7B10045EE}">
      <dgm:prSet/>
      <dgm:spPr/>
      <dgm:t>
        <a:bodyPr/>
        <a:lstStyle/>
        <a:p>
          <a:endParaRPr lang="en-US"/>
        </a:p>
      </dgm:t>
    </dgm:pt>
    <dgm:pt modelId="{EFD78E20-C00F-42AA-92BD-6A4C8A696968}">
      <dgm:prSet phldrT="[Text]"/>
      <dgm:spPr/>
      <dgm:t>
        <a:bodyPr/>
        <a:lstStyle/>
        <a:p>
          <a:r>
            <a:rPr lang="en-US" dirty="0" smtClean="0"/>
            <a:t>Ability to follow simple instructions</a:t>
          </a:r>
          <a:endParaRPr lang="en-US" dirty="0"/>
        </a:p>
      </dgm:t>
    </dgm:pt>
    <dgm:pt modelId="{98C5716B-F4DD-4A7D-82D1-1CE922ECA0DE}" type="parTrans" cxnId="{0F293F30-28D0-4897-A73A-1A6672D2E540}">
      <dgm:prSet/>
      <dgm:spPr/>
      <dgm:t>
        <a:bodyPr/>
        <a:lstStyle/>
        <a:p>
          <a:endParaRPr lang="en-US"/>
        </a:p>
      </dgm:t>
    </dgm:pt>
    <dgm:pt modelId="{FA1C3FC0-43D4-43B4-9FAF-DF537F82F80E}" type="sibTrans" cxnId="{0F293F30-28D0-4897-A73A-1A6672D2E540}">
      <dgm:prSet/>
      <dgm:spPr/>
      <dgm:t>
        <a:bodyPr/>
        <a:lstStyle/>
        <a:p>
          <a:endParaRPr lang="en-US"/>
        </a:p>
      </dgm:t>
    </dgm:pt>
    <dgm:pt modelId="{F3C3B868-6FA4-4676-A29B-8E95FEB56186}">
      <dgm:prSet phldrT="[Text]"/>
      <dgm:spPr/>
      <dgm:t>
        <a:bodyPr/>
        <a:lstStyle/>
        <a:p>
          <a:r>
            <a:rPr lang="en-US" dirty="0" smtClean="0"/>
            <a:t>Ability to make a simple plan and follow-through</a:t>
          </a:r>
          <a:endParaRPr lang="en-US" dirty="0"/>
        </a:p>
      </dgm:t>
    </dgm:pt>
    <dgm:pt modelId="{125820B3-8B21-46FB-9A77-6291DB9508CF}" type="parTrans" cxnId="{692304CE-D438-4E34-A7E8-7E5BF4E932D2}">
      <dgm:prSet/>
      <dgm:spPr/>
      <dgm:t>
        <a:bodyPr/>
        <a:lstStyle/>
        <a:p>
          <a:endParaRPr lang="en-US"/>
        </a:p>
      </dgm:t>
    </dgm:pt>
    <dgm:pt modelId="{B7D85CA9-CF0E-443F-9FFB-A079926CB4D9}" type="sibTrans" cxnId="{692304CE-D438-4E34-A7E8-7E5BF4E932D2}">
      <dgm:prSet/>
      <dgm:spPr/>
      <dgm:t>
        <a:bodyPr/>
        <a:lstStyle/>
        <a:p>
          <a:endParaRPr lang="en-US"/>
        </a:p>
      </dgm:t>
    </dgm:pt>
    <dgm:pt modelId="{DE62EB3A-837F-4289-A668-74AC985C2BF1}">
      <dgm:prSet phldrT="[Text]"/>
      <dgm:spPr/>
      <dgm:t>
        <a:bodyPr/>
        <a:lstStyle/>
        <a:p>
          <a:r>
            <a:rPr lang="en-US" dirty="0" smtClean="0"/>
            <a:t>Ability to read and understand written directions</a:t>
          </a:r>
          <a:endParaRPr lang="en-US" dirty="0"/>
        </a:p>
      </dgm:t>
    </dgm:pt>
    <dgm:pt modelId="{76549E23-B53D-4C70-BF72-DBCBF9993392}" type="parTrans" cxnId="{2018C41E-C0CC-413E-A046-E2774047E26C}">
      <dgm:prSet/>
      <dgm:spPr/>
      <dgm:t>
        <a:bodyPr/>
        <a:lstStyle/>
        <a:p>
          <a:endParaRPr lang="en-US"/>
        </a:p>
      </dgm:t>
    </dgm:pt>
    <dgm:pt modelId="{C414F1DE-47AE-4003-9C13-9DBC71812A89}" type="sibTrans" cxnId="{2018C41E-C0CC-413E-A046-E2774047E26C}">
      <dgm:prSet/>
      <dgm:spPr/>
      <dgm:t>
        <a:bodyPr/>
        <a:lstStyle/>
        <a:p>
          <a:endParaRPr lang="en-US"/>
        </a:p>
      </dgm:t>
    </dgm:pt>
    <dgm:pt modelId="{C3F7FFEE-4A37-4BB2-9E52-CABC39C4C56C}">
      <dgm:prSet phldrT="[Text]"/>
      <dgm:spPr>
        <a:solidFill>
          <a:srgbClr val="07651D"/>
        </a:solidFill>
      </dgm:spPr>
      <dgm:t>
        <a:bodyPr/>
        <a:lstStyle/>
        <a:p>
          <a:r>
            <a:rPr lang="en-US" dirty="0" smtClean="0"/>
            <a:t>Keep your professional licenses up to date</a:t>
          </a:r>
          <a:endParaRPr lang="en-US" dirty="0"/>
        </a:p>
      </dgm:t>
    </dgm:pt>
    <dgm:pt modelId="{A8BD473B-750E-4331-81C8-F016721F4FA1}" type="parTrans" cxnId="{15E8C2E5-B063-431F-BF66-A7324318A9E1}">
      <dgm:prSet/>
      <dgm:spPr/>
      <dgm:t>
        <a:bodyPr/>
        <a:lstStyle/>
        <a:p>
          <a:endParaRPr lang="en-US"/>
        </a:p>
      </dgm:t>
    </dgm:pt>
    <dgm:pt modelId="{0A58AA85-DAEF-4D6B-9794-BDFDAF9361AA}" type="sibTrans" cxnId="{15E8C2E5-B063-431F-BF66-A7324318A9E1}">
      <dgm:prSet/>
      <dgm:spPr/>
      <dgm:t>
        <a:bodyPr/>
        <a:lstStyle/>
        <a:p>
          <a:endParaRPr lang="en-US"/>
        </a:p>
      </dgm:t>
    </dgm:pt>
    <dgm:pt modelId="{E495D1FF-021D-444C-98CE-64429A3E301C}">
      <dgm:prSet phldrT="[Text]"/>
      <dgm:spPr/>
      <dgm:t>
        <a:bodyPr/>
        <a:lstStyle/>
        <a:p>
          <a:r>
            <a:rPr lang="en-US" dirty="0" smtClean="0"/>
            <a:t>Ultimately, what a client does is their choice. But explain options and potential consequences for choices that could hurt their chance of obtaining SSI/DI benefits.</a:t>
          </a:r>
          <a:endParaRPr lang="en-US" dirty="0"/>
        </a:p>
      </dgm:t>
    </dgm:pt>
    <dgm:pt modelId="{667FB22D-A7C0-4CFA-8DA7-288B33E2F645}" type="parTrans" cxnId="{E16E203A-7514-4818-B14D-06BDBDD356DE}">
      <dgm:prSet/>
      <dgm:spPr/>
      <dgm:t>
        <a:bodyPr/>
        <a:lstStyle/>
        <a:p>
          <a:endParaRPr lang="en-US"/>
        </a:p>
      </dgm:t>
    </dgm:pt>
    <dgm:pt modelId="{7AFE8985-6C79-4AB0-848F-655326501503}" type="sibTrans" cxnId="{E16E203A-7514-4818-B14D-06BDBDD356DE}">
      <dgm:prSet/>
      <dgm:spPr/>
      <dgm:t>
        <a:bodyPr/>
        <a:lstStyle/>
        <a:p>
          <a:endParaRPr lang="en-US"/>
        </a:p>
      </dgm:t>
    </dgm:pt>
    <dgm:pt modelId="{82B0B270-84DD-4AD7-8DE4-1CFC7F7782BC}">
      <dgm:prSet phldrT="[Text]"/>
      <dgm:spPr/>
      <dgm:t>
        <a:bodyPr/>
        <a:lstStyle/>
        <a:p>
          <a:r>
            <a:rPr lang="en-US" dirty="0" smtClean="0"/>
            <a:t>Encourage client to keep a journal or record that they could share with SSA</a:t>
          </a:r>
          <a:endParaRPr lang="en-US" dirty="0"/>
        </a:p>
      </dgm:t>
    </dgm:pt>
    <dgm:pt modelId="{C4BF9D52-7BE9-44EF-98C2-50F52A858344}" type="parTrans" cxnId="{12197769-E13A-401D-AE94-7F44F67B22E6}">
      <dgm:prSet/>
      <dgm:spPr/>
      <dgm:t>
        <a:bodyPr/>
        <a:lstStyle/>
        <a:p>
          <a:endParaRPr lang="en-US"/>
        </a:p>
      </dgm:t>
    </dgm:pt>
    <dgm:pt modelId="{8E8AD9CA-25F7-4533-A7B9-94E21D46E7AB}" type="sibTrans" cxnId="{12197769-E13A-401D-AE94-7F44F67B22E6}">
      <dgm:prSet/>
      <dgm:spPr/>
      <dgm:t>
        <a:bodyPr/>
        <a:lstStyle/>
        <a:p>
          <a:endParaRPr lang="en-US"/>
        </a:p>
      </dgm:t>
    </dgm:pt>
    <dgm:pt modelId="{6E0DDCB8-3D94-47BF-B946-D860F68BD82C}">
      <dgm:prSet phldrT="[Text]"/>
      <dgm:spPr/>
      <dgm:t>
        <a:bodyPr/>
        <a:lstStyle/>
        <a:p>
          <a:r>
            <a:rPr lang="en-US" dirty="0" smtClean="0"/>
            <a:t>This is particularly useful for chronic intermittent conditions – things like seizure disorders</a:t>
          </a:r>
          <a:endParaRPr lang="en-US" dirty="0"/>
        </a:p>
      </dgm:t>
    </dgm:pt>
    <dgm:pt modelId="{B6B16008-D191-483D-AEE4-152A3E400D6A}" type="parTrans" cxnId="{4FFB378E-B8DD-4B12-B706-4E1550703EDF}">
      <dgm:prSet/>
      <dgm:spPr/>
      <dgm:t>
        <a:bodyPr/>
        <a:lstStyle/>
        <a:p>
          <a:endParaRPr lang="en-US"/>
        </a:p>
      </dgm:t>
    </dgm:pt>
    <dgm:pt modelId="{D31DBBDD-75FE-4415-AA73-668A767FBAB8}" type="sibTrans" cxnId="{4FFB378E-B8DD-4B12-B706-4E1550703EDF}">
      <dgm:prSet/>
      <dgm:spPr/>
      <dgm:t>
        <a:bodyPr/>
        <a:lstStyle/>
        <a:p>
          <a:endParaRPr lang="en-US"/>
        </a:p>
      </dgm:t>
    </dgm:pt>
    <dgm:pt modelId="{180858DC-E759-4A4D-B4EA-21702170AFAB}">
      <dgm:prSet phldrT="[Text]"/>
      <dgm:spPr/>
      <dgm:t>
        <a:bodyPr/>
        <a:lstStyle/>
        <a:p>
          <a:r>
            <a:rPr lang="en-US" dirty="0" smtClean="0"/>
            <a:t>Focus on barriers related to mental, physical, and medical limitations</a:t>
          </a:r>
          <a:endParaRPr lang="en-US" dirty="0"/>
        </a:p>
      </dgm:t>
    </dgm:pt>
    <dgm:pt modelId="{E07ECB65-9E6C-4103-8B5A-BEA84B2FC30A}" type="parTrans" cxnId="{30C9C713-D22E-4A22-B5FF-9FAF0CC0173D}">
      <dgm:prSet/>
      <dgm:spPr/>
      <dgm:t>
        <a:bodyPr/>
        <a:lstStyle/>
        <a:p>
          <a:endParaRPr lang="en-US"/>
        </a:p>
      </dgm:t>
    </dgm:pt>
    <dgm:pt modelId="{1DC8B9E6-9E01-4C77-AED6-40372E64D2ED}" type="sibTrans" cxnId="{30C9C713-D22E-4A22-B5FF-9FAF0CC0173D}">
      <dgm:prSet/>
      <dgm:spPr/>
      <dgm:t>
        <a:bodyPr/>
        <a:lstStyle/>
        <a:p>
          <a:endParaRPr lang="en-US"/>
        </a:p>
      </dgm:t>
    </dgm:pt>
    <dgm:pt modelId="{334D8C75-986D-40F9-8F02-EC86E5F33D50}">
      <dgm:prSet phldrT="[Text]"/>
      <dgm:spPr/>
      <dgm:t>
        <a:bodyPr/>
        <a:lstStyle/>
        <a:p>
          <a:r>
            <a:rPr lang="en-US" dirty="0" smtClean="0"/>
            <a:t>“What if” questions:</a:t>
          </a:r>
          <a:endParaRPr lang="en-US" dirty="0"/>
        </a:p>
      </dgm:t>
    </dgm:pt>
    <dgm:pt modelId="{9595F0C0-0E03-4DEE-B438-BD6283BE8B17}" type="parTrans" cxnId="{ACFFFA6E-BFAB-4891-B6A3-715582785719}">
      <dgm:prSet/>
      <dgm:spPr/>
      <dgm:t>
        <a:bodyPr/>
        <a:lstStyle/>
        <a:p>
          <a:endParaRPr lang="en-US"/>
        </a:p>
      </dgm:t>
    </dgm:pt>
    <dgm:pt modelId="{6B3165FE-527F-4982-9559-B68505D53871}" type="sibTrans" cxnId="{ACFFFA6E-BFAB-4891-B6A3-715582785719}">
      <dgm:prSet/>
      <dgm:spPr/>
      <dgm:t>
        <a:bodyPr/>
        <a:lstStyle/>
        <a:p>
          <a:endParaRPr lang="en-US"/>
        </a:p>
      </dgm:t>
    </dgm:pt>
    <dgm:pt modelId="{A41E124D-A587-4914-99CC-6A703B035430}">
      <dgm:prSet phldrT="[Text]"/>
      <dgm:spPr/>
      <dgm:t>
        <a:bodyPr/>
        <a:lstStyle/>
        <a:p>
          <a:r>
            <a:rPr lang="en-US" dirty="0" smtClean="0"/>
            <a:t>“What if you got a job as security monitor at a parking garage or a condo building?”</a:t>
          </a:r>
          <a:endParaRPr lang="en-US" dirty="0"/>
        </a:p>
      </dgm:t>
    </dgm:pt>
    <dgm:pt modelId="{134AE1A0-DB03-4477-87B7-FCA267C903E9}" type="parTrans" cxnId="{E6E3F433-5E08-40DD-9839-854A61F6CC87}">
      <dgm:prSet/>
      <dgm:spPr/>
      <dgm:t>
        <a:bodyPr/>
        <a:lstStyle/>
        <a:p>
          <a:endParaRPr lang="en-US"/>
        </a:p>
      </dgm:t>
    </dgm:pt>
    <dgm:pt modelId="{75F8A305-0397-4DBA-A64E-396CF4E55422}" type="sibTrans" cxnId="{E6E3F433-5E08-40DD-9839-854A61F6CC87}">
      <dgm:prSet/>
      <dgm:spPr/>
      <dgm:t>
        <a:bodyPr/>
        <a:lstStyle/>
        <a:p>
          <a:endParaRPr lang="en-US"/>
        </a:p>
      </dgm:t>
    </dgm:pt>
    <dgm:pt modelId="{1A26A5CA-FA12-4EF7-B1B4-B7881140E254}">
      <dgm:prSet phldrT="[Text]"/>
      <dgm:spPr/>
      <dgm:t>
        <a:bodyPr/>
        <a:lstStyle/>
        <a:p>
          <a:r>
            <a:rPr lang="en-US" dirty="0" smtClean="0"/>
            <a:t>“What if you got hired by your last employer to do the last job that you worked full-time?”</a:t>
          </a:r>
          <a:endParaRPr lang="en-US" dirty="0"/>
        </a:p>
      </dgm:t>
    </dgm:pt>
    <dgm:pt modelId="{1B995A5C-1DFD-451D-9738-8CC046CF6311}" type="parTrans" cxnId="{477AE4AB-DA03-4B7E-8180-324861C39E56}">
      <dgm:prSet/>
      <dgm:spPr/>
      <dgm:t>
        <a:bodyPr/>
        <a:lstStyle/>
        <a:p>
          <a:endParaRPr lang="en-US"/>
        </a:p>
      </dgm:t>
    </dgm:pt>
    <dgm:pt modelId="{68A88890-ACAC-4E60-887D-D5710F75E230}" type="sibTrans" cxnId="{477AE4AB-DA03-4B7E-8180-324861C39E56}">
      <dgm:prSet/>
      <dgm:spPr/>
      <dgm:t>
        <a:bodyPr/>
        <a:lstStyle/>
        <a:p>
          <a:endParaRPr lang="en-US"/>
        </a:p>
      </dgm:t>
    </dgm:pt>
    <dgm:pt modelId="{48D8D2DB-A7FA-4408-B583-714BE2533B9F}">
      <dgm:prSet phldrT="[Text]"/>
      <dgm:spPr/>
      <dgm:t>
        <a:bodyPr/>
        <a:lstStyle/>
        <a:p>
          <a:r>
            <a:rPr lang="en-US" smtClean="0"/>
            <a:t>Have </a:t>
          </a:r>
          <a:r>
            <a:rPr lang="en-US" dirty="0" smtClean="0"/>
            <a:t>a heart-to-heart about substance use, treatment avoidance, prior work experiences, etc.</a:t>
          </a:r>
          <a:endParaRPr lang="en-US"/>
        </a:p>
      </dgm:t>
    </dgm:pt>
    <dgm:pt modelId="{B3F9A1F8-FC83-4909-A6C5-0AF5AF8A208C}" type="parTrans" cxnId="{EDDBD85B-5605-4098-8416-4C0607FA98B1}">
      <dgm:prSet/>
      <dgm:spPr/>
      <dgm:t>
        <a:bodyPr/>
        <a:lstStyle/>
        <a:p>
          <a:endParaRPr lang="en-US"/>
        </a:p>
      </dgm:t>
    </dgm:pt>
    <dgm:pt modelId="{ED9E9D92-9AFA-47AC-B07E-5861C9D88780}" type="sibTrans" cxnId="{EDDBD85B-5605-4098-8416-4C0607FA98B1}">
      <dgm:prSet/>
      <dgm:spPr/>
      <dgm:t>
        <a:bodyPr/>
        <a:lstStyle/>
        <a:p>
          <a:endParaRPr lang="en-US"/>
        </a:p>
      </dgm:t>
    </dgm:pt>
    <dgm:pt modelId="{3A7A6E36-628D-4F0F-AB44-B07BBD7B3664}">
      <dgm:prSet phldrT="[Text]"/>
      <dgm:spPr/>
      <dgm:t>
        <a:bodyPr/>
        <a:lstStyle/>
        <a:p>
          <a:r>
            <a:rPr lang="en-US" dirty="0" smtClean="0"/>
            <a:t>If you submit records or an opinion, your statements will have more weight if you have license that reflects your expertise</a:t>
          </a:r>
          <a:endParaRPr lang="en-US" dirty="0"/>
        </a:p>
      </dgm:t>
    </dgm:pt>
    <dgm:pt modelId="{9D360D45-9890-44C4-9F9E-8B6244B66BF3}" type="parTrans" cxnId="{4111F661-897D-4118-8A6A-88DBF6A02975}">
      <dgm:prSet/>
      <dgm:spPr/>
      <dgm:t>
        <a:bodyPr/>
        <a:lstStyle/>
        <a:p>
          <a:endParaRPr lang="en-US"/>
        </a:p>
      </dgm:t>
    </dgm:pt>
    <dgm:pt modelId="{4EA5DD6A-1F10-4A70-B852-ECBAC7ED8E8A}" type="sibTrans" cxnId="{4111F661-897D-4118-8A6A-88DBF6A02975}">
      <dgm:prSet/>
      <dgm:spPr/>
      <dgm:t>
        <a:bodyPr/>
        <a:lstStyle/>
        <a:p>
          <a:endParaRPr lang="en-US"/>
        </a:p>
      </dgm:t>
    </dgm:pt>
    <dgm:pt modelId="{218469A9-EAB7-48BD-B20A-B229DC650A47}">
      <dgm:prSet phldrT="[Text]"/>
      <dgm:spPr/>
      <dgm:t>
        <a:bodyPr/>
        <a:lstStyle/>
        <a:p>
          <a:r>
            <a:rPr lang="en-US" smtClean="0"/>
            <a:t>Ask</a:t>
          </a:r>
          <a:r>
            <a:rPr lang="en-US" dirty="0" smtClean="0"/>
            <a:t>: Why do you think you can’t get and keep a full-time job?</a:t>
          </a:r>
          <a:endParaRPr lang="en-US"/>
        </a:p>
      </dgm:t>
    </dgm:pt>
    <dgm:pt modelId="{86079138-48FA-4924-90DC-F975BBFA9819}" type="parTrans" cxnId="{9EF2E386-8EFB-4098-9DF4-D5988A086281}">
      <dgm:prSet/>
      <dgm:spPr/>
      <dgm:t>
        <a:bodyPr/>
        <a:lstStyle/>
        <a:p>
          <a:endParaRPr lang="en-US"/>
        </a:p>
      </dgm:t>
    </dgm:pt>
    <dgm:pt modelId="{74305D61-ED9C-4C27-BDAF-15A0884B8949}" type="sibTrans" cxnId="{9EF2E386-8EFB-4098-9DF4-D5988A086281}">
      <dgm:prSet/>
      <dgm:spPr/>
      <dgm:t>
        <a:bodyPr/>
        <a:lstStyle/>
        <a:p>
          <a:endParaRPr lang="en-US"/>
        </a:p>
      </dgm:t>
    </dgm:pt>
    <dgm:pt modelId="{DCBC39EE-24AC-46CE-9061-1F456C40BFFA}" type="pres">
      <dgm:prSet presAssocID="{2A249C08-72E7-4820-A28A-037940F998AC}" presName="linear" presStyleCnt="0">
        <dgm:presLayoutVars>
          <dgm:animLvl val="lvl"/>
          <dgm:resizeHandles val="exact"/>
        </dgm:presLayoutVars>
      </dgm:prSet>
      <dgm:spPr/>
      <dgm:t>
        <a:bodyPr/>
        <a:lstStyle/>
        <a:p>
          <a:endParaRPr lang="en-US"/>
        </a:p>
      </dgm:t>
    </dgm:pt>
    <dgm:pt modelId="{F0A25FA5-C008-4BC7-B3B2-87E69A796C69}" type="pres">
      <dgm:prSet presAssocID="{7A0210D2-FA50-4CBB-AAD4-FC160CB0A4F4}" presName="parentText" presStyleLbl="node1" presStyleIdx="0" presStyleCnt="5">
        <dgm:presLayoutVars>
          <dgm:chMax val="0"/>
          <dgm:bulletEnabled val="1"/>
        </dgm:presLayoutVars>
      </dgm:prSet>
      <dgm:spPr/>
      <dgm:t>
        <a:bodyPr/>
        <a:lstStyle/>
        <a:p>
          <a:endParaRPr lang="en-US"/>
        </a:p>
      </dgm:t>
    </dgm:pt>
    <dgm:pt modelId="{561EA6F9-8E0F-48AC-B717-13AEED5FD31B}" type="pres">
      <dgm:prSet presAssocID="{7A0210D2-FA50-4CBB-AAD4-FC160CB0A4F4}" presName="childText" presStyleLbl="revTx" presStyleIdx="0" presStyleCnt="5">
        <dgm:presLayoutVars>
          <dgm:bulletEnabled val="1"/>
        </dgm:presLayoutVars>
      </dgm:prSet>
      <dgm:spPr/>
      <dgm:t>
        <a:bodyPr/>
        <a:lstStyle/>
        <a:p>
          <a:endParaRPr lang="en-US"/>
        </a:p>
      </dgm:t>
    </dgm:pt>
    <dgm:pt modelId="{D53E1540-026D-4588-AF95-618A41213D8D}" type="pres">
      <dgm:prSet presAssocID="{C3F7FFEE-4A37-4BB2-9E52-CABC39C4C56C}" presName="parentText" presStyleLbl="node1" presStyleIdx="1" presStyleCnt="5">
        <dgm:presLayoutVars>
          <dgm:chMax val="0"/>
          <dgm:bulletEnabled val="1"/>
        </dgm:presLayoutVars>
      </dgm:prSet>
      <dgm:spPr/>
      <dgm:t>
        <a:bodyPr/>
        <a:lstStyle/>
        <a:p>
          <a:endParaRPr lang="en-US"/>
        </a:p>
      </dgm:t>
    </dgm:pt>
    <dgm:pt modelId="{587BE25C-CFD8-4383-98A7-396C44FE387A}" type="pres">
      <dgm:prSet presAssocID="{C3F7FFEE-4A37-4BB2-9E52-CABC39C4C56C}" presName="childText" presStyleLbl="revTx" presStyleIdx="1" presStyleCnt="5">
        <dgm:presLayoutVars>
          <dgm:bulletEnabled val="1"/>
        </dgm:presLayoutVars>
      </dgm:prSet>
      <dgm:spPr/>
      <dgm:t>
        <a:bodyPr/>
        <a:lstStyle/>
        <a:p>
          <a:endParaRPr lang="en-US"/>
        </a:p>
      </dgm:t>
    </dgm:pt>
    <dgm:pt modelId="{8E0954C1-0A42-4F3E-A2BA-2CEF73D014A7}" type="pres">
      <dgm:prSet presAssocID="{218469A9-EAB7-48BD-B20A-B229DC650A47}" presName="parentText" presStyleLbl="node1" presStyleIdx="2" presStyleCnt="5">
        <dgm:presLayoutVars>
          <dgm:chMax val="0"/>
          <dgm:bulletEnabled val="1"/>
        </dgm:presLayoutVars>
      </dgm:prSet>
      <dgm:spPr/>
      <dgm:t>
        <a:bodyPr/>
        <a:lstStyle/>
        <a:p>
          <a:endParaRPr lang="en-US"/>
        </a:p>
      </dgm:t>
    </dgm:pt>
    <dgm:pt modelId="{E2C2792D-EBC4-4CFB-996C-E4615DDB9C3E}" type="pres">
      <dgm:prSet presAssocID="{218469A9-EAB7-48BD-B20A-B229DC650A47}" presName="childText" presStyleLbl="revTx" presStyleIdx="2" presStyleCnt="5">
        <dgm:presLayoutVars>
          <dgm:bulletEnabled val="1"/>
        </dgm:presLayoutVars>
      </dgm:prSet>
      <dgm:spPr/>
      <dgm:t>
        <a:bodyPr/>
        <a:lstStyle/>
        <a:p>
          <a:endParaRPr lang="en-US"/>
        </a:p>
      </dgm:t>
    </dgm:pt>
    <dgm:pt modelId="{63856931-D084-42B8-A684-4AEE9EC0E22B}" type="pres">
      <dgm:prSet presAssocID="{48D8D2DB-A7FA-4408-B583-714BE2533B9F}" presName="parentText" presStyleLbl="node1" presStyleIdx="3" presStyleCnt="5">
        <dgm:presLayoutVars>
          <dgm:chMax val="0"/>
          <dgm:bulletEnabled val="1"/>
        </dgm:presLayoutVars>
      </dgm:prSet>
      <dgm:spPr/>
      <dgm:t>
        <a:bodyPr/>
        <a:lstStyle/>
        <a:p>
          <a:endParaRPr lang="en-US"/>
        </a:p>
      </dgm:t>
    </dgm:pt>
    <dgm:pt modelId="{7E8F8217-0D06-40A9-836D-54B349667D2A}" type="pres">
      <dgm:prSet presAssocID="{48D8D2DB-A7FA-4408-B583-714BE2533B9F}" presName="childText" presStyleLbl="revTx" presStyleIdx="3" presStyleCnt="5">
        <dgm:presLayoutVars>
          <dgm:bulletEnabled val="1"/>
        </dgm:presLayoutVars>
      </dgm:prSet>
      <dgm:spPr/>
      <dgm:t>
        <a:bodyPr/>
        <a:lstStyle/>
        <a:p>
          <a:endParaRPr lang="en-US"/>
        </a:p>
      </dgm:t>
    </dgm:pt>
    <dgm:pt modelId="{71FF9B2B-5FE7-4197-8F65-3FE2CBFEE3FC}" type="pres">
      <dgm:prSet presAssocID="{82B0B270-84DD-4AD7-8DE4-1CFC7F7782BC}" presName="parentText" presStyleLbl="node1" presStyleIdx="4" presStyleCnt="5">
        <dgm:presLayoutVars>
          <dgm:chMax val="0"/>
          <dgm:bulletEnabled val="1"/>
        </dgm:presLayoutVars>
      </dgm:prSet>
      <dgm:spPr/>
      <dgm:t>
        <a:bodyPr/>
        <a:lstStyle/>
        <a:p>
          <a:endParaRPr lang="en-US"/>
        </a:p>
      </dgm:t>
    </dgm:pt>
    <dgm:pt modelId="{27524C13-770A-4210-8AF9-71FE54B77F65}" type="pres">
      <dgm:prSet presAssocID="{82B0B270-84DD-4AD7-8DE4-1CFC7F7782BC}" presName="childText" presStyleLbl="revTx" presStyleIdx="4" presStyleCnt="5">
        <dgm:presLayoutVars>
          <dgm:bulletEnabled val="1"/>
        </dgm:presLayoutVars>
      </dgm:prSet>
      <dgm:spPr/>
      <dgm:t>
        <a:bodyPr/>
        <a:lstStyle/>
        <a:p>
          <a:endParaRPr lang="en-US"/>
        </a:p>
      </dgm:t>
    </dgm:pt>
  </dgm:ptLst>
  <dgm:cxnLst>
    <dgm:cxn modelId="{DEA0B3B4-550F-4820-BCF4-9F1FEB904280}" type="presOf" srcId="{3A7A6E36-628D-4F0F-AB44-B07BBD7B3664}" destId="{587BE25C-CFD8-4383-98A7-396C44FE387A}" srcOrd="0" destOrd="0" presId="urn:microsoft.com/office/officeart/2005/8/layout/vList2"/>
    <dgm:cxn modelId="{D792A4D0-13B4-4A39-846D-27FE2D14E91E}" type="presOf" srcId="{2A249C08-72E7-4820-A28A-037940F998AC}" destId="{DCBC39EE-24AC-46CE-9061-1F456C40BFFA}" srcOrd="0" destOrd="0" presId="urn:microsoft.com/office/officeart/2005/8/layout/vList2"/>
    <dgm:cxn modelId="{128A1CFF-CC1F-479E-BA26-E9AB444DB70B}" srcId="{2A249C08-72E7-4820-A28A-037940F998AC}" destId="{7A0210D2-FA50-4CBB-AAD4-FC160CB0A4F4}" srcOrd="0" destOrd="0" parTransId="{F280FA96-2CA6-4CEF-A1AE-591257669714}" sibTransId="{85C93932-9A95-49F1-AF8D-2643531D12E9}"/>
    <dgm:cxn modelId="{10C9A7F1-D0B7-49F1-8964-287009FF37CB}" srcId="{89FB3E58-2C4B-4D18-9813-32D9B8155ACB}" destId="{36C55AB4-F5A1-452B-B2C6-5245A51F9F70}" srcOrd="1" destOrd="0" parTransId="{F4E1DF86-5C7D-4297-A8F9-F818597C8C5C}" sibTransId="{67B7D431-172B-4CD4-9B1A-83B4162B13FD}"/>
    <dgm:cxn modelId="{3E132E83-2924-4CC9-89E5-BB60E5664F7C}" type="presOf" srcId="{E495D1FF-021D-444C-98CE-64429A3E301C}" destId="{7E8F8217-0D06-40A9-836D-54B349667D2A}" srcOrd="0" destOrd="0" presId="urn:microsoft.com/office/officeart/2005/8/layout/vList2"/>
    <dgm:cxn modelId="{4111F661-897D-4118-8A6A-88DBF6A02975}" srcId="{C3F7FFEE-4A37-4BB2-9E52-CABC39C4C56C}" destId="{3A7A6E36-628D-4F0F-AB44-B07BBD7B3664}" srcOrd="0" destOrd="0" parTransId="{9D360D45-9890-44C4-9F9E-8B6244B66BF3}" sibTransId="{4EA5DD6A-1F10-4A70-B852-ECBAC7ED8E8A}"/>
    <dgm:cxn modelId="{F45386E6-0A1A-401B-808E-24A7B10045EE}" srcId="{89FB3E58-2C4B-4D18-9813-32D9B8155ACB}" destId="{C969B47E-02A7-4A74-BE83-3480BB3A5291}" srcOrd="2" destOrd="0" parTransId="{35443EB4-6B58-441B-AA52-901640036327}" sibTransId="{2FB7EAA8-1462-40DF-9262-B9234573B429}"/>
    <dgm:cxn modelId="{7979751D-18E8-425D-81DE-15C210FFF59B}" type="presOf" srcId="{C3F7FFEE-4A37-4BB2-9E52-CABC39C4C56C}" destId="{D53E1540-026D-4588-AF95-618A41213D8D}" srcOrd="0" destOrd="0" presId="urn:microsoft.com/office/officeart/2005/8/layout/vList2"/>
    <dgm:cxn modelId="{ACFFFA6E-BFAB-4891-B6A3-715582785719}" srcId="{218469A9-EAB7-48BD-B20A-B229DC650A47}" destId="{334D8C75-986D-40F9-8F02-EC86E5F33D50}" srcOrd="1" destOrd="0" parTransId="{9595F0C0-0E03-4DEE-B438-BD6283BE8B17}" sibTransId="{6B3165FE-527F-4982-9559-B68505D53871}"/>
    <dgm:cxn modelId="{1B935DBD-ADDE-44DF-9D17-E571A67E315A}" type="presOf" srcId="{218469A9-EAB7-48BD-B20A-B229DC650A47}" destId="{8E0954C1-0A42-4F3E-A2BA-2CEF73D014A7}" srcOrd="0" destOrd="0" presId="urn:microsoft.com/office/officeart/2005/8/layout/vList2"/>
    <dgm:cxn modelId="{2018C41E-C0CC-413E-A046-E2774047E26C}" srcId="{89FB3E58-2C4B-4D18-9813-32D9B8155ACB}" destId="{DE62EB3A-837F-4289-A668-74AC985C2BF1}" srcOrd="5" destOrd="0" parTransId="{76549E23-B53D-4C70-BF72-DBCBF9993392}" sibTransId="{C414F1DE-47AE-4003-9C13-9DBC71812A89}"/>
    <dgm:cxn modelId="{12197769-E13A-401D-AE94-7F44F67B22E6}" srcId="{2A249C08-72E7-4820-A28A-037940F998AC}" destId="{82B0B270-84DD-4AD7-8DE4-1CFC7F7782BC}" srcOrd="4" destOrd="0" parTransId="{C4BF9D52-7BE9-44EF-98C2-50F52A858344}" sibTransId="{8E8AD9CA-25F7-4533-A7B9-94E21D46E7AB}"/>
    <dgm:cxn modelId="{03D146BB-EC24-4F99-8B6A-EAD438E6A147}" type="presOf" srcId="{F3C3B868-6FA4-4676-A29B-8E95FEB56186}" destId="{561EA6F9-8E0F-48AC-B717-13AEED5FD31B}" srcOrd="0" destOrd="5" presId="urn:microsoft.com/office/officeart/2005/8/layout/vList2"/>
    <dgm:cxn modelId="{AF4C3740-9649-4AF7-8828-F053DFB15401}" type="presOf" srcId="{1A26A5CA-FA12-4EF7-B1B4-B7881140E254}" destId="{E2C2792D-EBC4-4CFB-996C-E4615DDB9C3E}" srcOrd="0" destOrd="3" presId="urn:microsoft.com/office/officeart/2005/8/layout/vList2"/>
    <dgm:cxn modelId="{0E40ECA6-02D9-471E-9302-4E5877D94C78}" srcId="{7A0210D2-FA50-4CBB-AAD4-FC160CB0A4F4}" destId="{89FB3E58-2C4B-4D18-9813-32D9B8155ACB}" srcOrd="0" destOrd="0" parTransId="{87CA3F39-5FCA-4FDB-8904-F91260155B88}" sibTransId="{EA2815BF-CB3E-4D29-906B-D1BBA8AF10EC}"/>
    <dgm:cxn modelId="{4FFB378E-B8DD-4B12-B706-4E1550703EDF}" srcId="{82B0B270-84DD-4AD7-8DE4-1CFC7F7782BC}" destId="{6E0DDCB8-3D94-47BF-B946-D860F68BD82C}" srcOrd="0" destOrd="0" parTransId="{B6B16008-D191-483D-AEE4-152A3E400D6A}" sibTransId="{D31DBBDD-75FE-4415-AA73-668A767FBAB8}"/>
    <dgm:cxn modelId="{B80597F9-0D9C-4289-9FB9-C4700FA3DCC1}" type="presOf" srcId="{DE62EB3A-837F-4289-A668-74AC985C2BF1}" destId="{561EA6F9-8E0F-48AC-B717-13AEED5FD31B}" srcOrd="0" destOrd="6" presId="urn:microsoft.com/office/officeart/2005/8/layout/vList2"/>
    <dgm:cxn modelId="{FD605677-CA87-4138-942D-00B8A9369465}" srcId="{89FB3E58-2C4B-4D18-9813-32D9B8155ACB}" destId="{615623BA-A194-4E6A-A057-CC1B1021F459}" srcOrd="0" destOrd="0" parTransId="{4BD4B05E-30E9-417A-9F3B-E1AD0401F6F2}" sibTransId="{C7C32FB9-300C-421E-833C-348F24868354}"/>
    <dgm:cxn modelId="{30C9C713-D22E-4A22-B5FF-9FAF0CC0173D}" srcId="{218469A9-EAB7-48BD-B20A-B229DC650A47}" destId="{180858DC-E759-4A4D-B4EA-21702170AFAB}" srcOrd="0" destOrd="0" parTransId="{E07ECB65-9E6C-4103-8B5A-BEA84B2FC30A}" sibTransId="{1DC8B9E6-9E01-4C77-AED6-40372E64D2ED}"/>
    <dgm:cxn modelId="{692304CE-D438-4E34-A7E8-7E5BF4E932D2}" srcId="{89FB3E58-2C4B-4D18-9813-32D9B8155ACB}" destId="{F3C3B868-6FA4-4676-A29B-8E95FEB56186}" srcOrd="4" destOrd="0" parTransId="{125820B3-8B21-46FB-9A77-6291DB9508CF}" sibTransId="{B7D85CA9-CF0E-443F-9FFB-A079926CB4D9}"/>
    <dgm:cxn modelId="{8E8DA916-8F31-4C9C-970A-65456CFB2147}" type="presOf" srcId="{82B0B270-84DD-4AD7-8DE4-1CFC7F7782BC}" destId="{71FF9B2B-5FE7-4197-8F65-3FE2CBFEE3FC}" srcOrd="0" destOrd="0" presId="urn:microsoft.com/office/officeart/2005/8/layout/vList2"/>
    <dgm:cxn modelId="{E16E203A-7514-4818-B14D-06BDBDD356DE}" srcId="{48D8D2DB-A7FA-4408-B583-714BE2533B9F}" destId="{E495D1FF-021D-444C-98CE-64429A3E301C}" srcOrd="0" destOrd="0" parTransId="{667FB22D-A7C0-4CFA-8DA7-288B33E2F645}" sibTransId="{7AFE8985-6C79-4AB0-848F-655326501503}"/>
    <dgm:cxn modelId="{477AE4AB-DA03-4B7E-8180-324861C39E56}" srcId="{334D8C75-986D-40F9-8F02-EC86E5F33D50}" destId="{1A26A5CA-FA12-4EF7-B1B4-B7881140E254}" srcOrd="1" destOrd="0" parTransId="{1B995A5C-1DFD-451D-9738-8CC046CF6311}" sibTransId="{68A88890-ACAC-4E60-887D-D5710F75E230}"/>
    <dgm:cxn modelId="{9EF2E386-8EFB-4098-9DF4-D5988A086281}" srcId="{2A249C08-72E7-4820-A28A-037940F998AC}" destId="{218469A9-EAB7-48BD-B20A-B229DC650A47}" srcOrd="2" destOrd="0" parTransId="{86079138-48FA-4924-90DC-F975BBFA9819}" sibTransId="{74305D61-ED9C-4C27-BDAF-15A0884B8949}"/>
    <dgm:cxn modelId="{D2D4B643-E62A-4ECB-9C9E-366E8471D418}" type="presOf" srcId="{7A0210D2-FA50-4CBB-AAD4-FC160CB0A4F4}" destId="{F0A25FA5-C008-4BC7-B3B2-87E69A796C69}" srcOrd="0" destOrd="0" presId="urn:microsoft.com/office/officeart/2005/8/layout/vList2"/>
    <dgm:cxn modelId="{15E8C2E5-B063-431F-BF66-A7324318A9E1}" srcId="{2A249C08-72E7-4820-A28A-037940F998AC}" destId="{C3F7FFEE-4A37-4BB2-9E52-CABC39C4C56C}" srcOrd="1" destOrd="0" parTransId="{A8BD473B-750E-4331-81C8-F016721F4FA1}" sibTransId="{0A58AA85-DAEF-4D6B-9794-BDFDAF9361AA}"/>
    <dgm:cxn modelId="{580DF231-1701-4514-AB79-8E8724BFE91E}" type="presOf" srcId="{EFD78E20-C00F-42AA-92BD-6A4C8A696968}" destId="{561EA6F9-8E0F-48AC-B717-13AEED5FD31B}" srcOrd="0" destOrd="4" presId="urn:microsoft.com/office/officeart/2005/8/layout/vList2"/>
    <dgm:cxn modelId="{6D9D7BB4-3761-4A4D-AFD8-014C46DD7EBD}" type="presOf" srcId="{36C55AB4-F5A1-452B-B2C6-5245A51F9F70}" destId="{561EA6F9-8E0F-48AC-B717-13AEED5FD31B}" srcOrd="0" destOrd="2" presId="urn:microsoft.com/office/officeart/2005/8/layout/vList2"/>
    <dgm:cxn modelId="{7A4E383C-1B6C-41C1-A3A2-295894E368EE}" type="presOf" srcId="{6E0DDCB8-3D94-47BF-B946-D860F68BD82C}" destId="{27524C13-770A-4210-8AF9-71FE54B77F65}" srcOrd="0" destOrd="0" presId="urn:microsoft.com/office/officeart/2005/8/layout/vList2"/>
    <dgm:cxn modelId="{6362F750-03CB-405D-8238-4DE76AF5FC30}" type="presOf" srcId="{A41E124D-A587-4914-99CC-6A703B035430}" destId="{E2C2792D-EBC4-4CFB-996C-E4615DDB9C3E}" srcOrd="0" destOrd="2" presId="urn:microsoft.com/office/officeart/2005/8/layout/vList2"/>
    <dgm:cxn modelId="{2D7210AF-42F1-426B-B0D2-A5151578BAA6}" type="presOf" srcId="{C969B47E-02A7-4A74-BE83-3480BB3A5291}" destId="{561EA6F9-8E0F-48AC-B717-13AEED5FD31B}" srcOrd="0" destOrd="3" presId="urn:microsoft.com/office/officeart/2005/8/layout/vList2"/>
    <dgm:cxn modelId="{5572F97B-7711-4F68-9B72-C79916E37FAD}" type="presOf" srcId="{334D8C75-986D-40F9-8F02-EC86E5F33D50}" destId="{E2C2792D-EBC4-4CFB-996C-E4615DDB9C3E}" srcOrd="0" destOrd="1" presId="urn:microsoft.com/office/officeart/2005/8/layout/vList2"/>
    <dgm:cxn modelId="{B99C061F-347A-4AA9-95B5-D928787EA2D2}" type="presOf" srcId="{615623BA-A194-4E6A-A057-CC1B1021F459}" destId="{561EA6F9-8E0F-48AC-B717-13AEED5FD31B}" srcOrd="0" destOrd="1" presId="urn:microsoft.com/office/officeart/2005/8/layout/vList2"/>
    <dgm:cxn modelId="{0F293F30-28D0-4897-A73A-1A6672D2E540}" srcId="{89FB3E58-2C4B-4D18-9813-32D9B8155ACB}" destId="{EFD78E20-C00F-42AA-92BD-6A4C8A696968}" srcOrd="3" destOrd="0" parTransId="{98C5716B-F4DD-4A7D-82D1-1CE922ECA0DE}" sibTransId="{FA1C3FC0-43D4-43B4-9FAF-DF537F82F80E}"/>
    <dgm:cxn modelId="{F9798E5E-7D6A-4CCE-A909-4E7B1806FAFC}" type="presOf" srcId="{89FB3E58-2C4B-4D18-9813-32D9B8155ACB}" destId="{561EA6F9-8E0F-48AC-B717-13AEED5FD31B}" srcOrd="0" destOrd="0" presId="urn:microsoft.com/office/officeart/2005/8/layout/vList2"/>
    <dgm:cxn modelId="{51C44CF2-A316-485D-BDC5-5D97F7A54D25}" type="presOf" srcId="{48D8D2DB-A7FA-4408-B583-714BE2533B9F}" destId="{63856931-D084-42B8-A684-4AEE9EC0E22B}" srcOrd="0" destOrd="0" presId="urn:microsoft.com/office/officeart/2005/8/layout/vList2"/>
    <dgm:cxn modelId="{04FC8CE3-ED4A-4850-A4AE-8191E4CDE2D2}" type="presOf" srcId="{180858DC-E759-4A4D-B4EA-21702170AFAB}" destId="{E2C2792D-EBC4-4CFB-996C-E4615DDB9C3E}" srcOrd="0" destOrd="0" presId="urn:microsoft.com/office/officeart/2005/8/layout/vList2"/>
    <dgm:cxn modelId="{EDDBD85B-5605-4098-8416-4C0607FA98B1}" srcId="{2A249C08-72E7-4820-A28A-037940F998AC}" destId="{48D8D2DB-A7FA-4408-B583-714BE2533B9F}" srcOrd="3" destOrd="0" parTransId="{B3F9A1F8-FC83-4909-A6C5-0AF5AF8A208C}" sibTransId="{ED9E9D92-9AFA-47AC-B07E-5861C9D88780}"/>
    <dgm:cxn modelId="{E6E3F433-5E08-40DD-9839-854A61F6CC87}" srcId="{334D8C75-986D-40F9-8F02-EC86E5F33D50}" destId="{A41E124D-A587-4914-99CC-6A703B035430}" srcOrd="0" destOrd="0" parTransId="{134AE1A0-DB03-4477-87B7-FCA267C903E9}" sibTransId="{75F8A305-0397-4DBA-A64E-396CF4E55422}"/>
    <dgm:cxn modelId="{E9B90C44-EA71-439B-B7DA-2ED5F096CB80}" type="presParOf" srcId="{DCBC39EE-24AC-46CE-9061-1F456C40BFFA}" destId="{F0A25FA5-C008-4BC7-B3B2-87E69A796C69}" srcOrd="0" destOrd="0" presId="urn:microsoft.com/office/officeart/2005/8/layout/vList2"/>
    <dgm:cxn modelId="{72BD6F68-DFE3-4E9F-9780-24FB4BC322D4}" type="presParOf" srcId="{DCBC39EE-24AC-46CE-9061-1F456C40BFFA}" destId="{561EA6F9-8E0F-48AC-B717-13AEED5FD31B}" srcOrd="1" destOrd="0" presId="urn:microsoft.com/office/officeart/2005/8/layout/vList2"/>
    <dgm:cxn modelId="{BFC95847-6764-4126-9364-1F5473948FD5}" type="presParOf" srcId="{DCBC39EE-24AC-46CE-9061-1F456C40BFFA}" destId="{D53E1540-026D-4588-AF95-618A41213D8D}" srcOrd="2" destOrd="0" presId="urn:microsoft.com/office/officeart/2005/8/layout/vList2"/>
    <dgm:cxn modelId="{FB739670-C383-44B7-B9D6-0AC87584D3D6}" type="presParOf" srcId="{DCBC39EE-24AC-46CE-9061-1F456C40BFFA}" destId="{587BE25C-CFD8-4383-98A7-396C44FE387A}" srcOrd="3" destOrd="0" presId="urn:microsoft.com/office/officeart/2005/8/layout/vList2"/>
    <dgm:cxn modelId="{BA8A3546-F2A6-4078-89EF-7719FF5D65D1}" type="presParOf" srcId="{DCBC39EE-24AC-46CE-9061-1F456C40BFFA}" destId="{8E0954C1-0A42-4F3E-A2BA-2CEF73D014A7}" srcOrd="4" destOrd="0" presId="urn:microsoft.com/office/officeart/2005/8/layout/vList2"/>
    <dgm:cxn modelId="{C4E48B35-5C8B-4707-899A-6E9DD1E3013A}" type="presParOf" srcId="{DCBC39EE-24AC-46CE-9061-1F456C40BFFA}" destId="{E2C2792D-EBC4-4CFB-996C-E4615DDB9C3E}" srcOrd="5" destOrd="0" presId="urn:microsoft.com/office/officeart/2005/8/layout/vList2"/>
    <dgm:cxn modelId="{AFF7D0A2-3BA1-47A3-AA7F-6578F1E13F3A}" type="presParOf" srcId="{DCBC39EE-24AC-46CE-9061-1F456C40BFFA}" destId="{63856931-D084-42B8-A684-4AEE9EC0E22B}" srcOrd="6" destOrd="0" presId="urn:microsoft.com/office/officeart/2005/8/layout/vList2"/>
    <dgm:cxn modelId="{1FDB3014-9E3F-4C88-8E6C-EC2B88C578CE}" type="presParOf" srcId="{DCBC39EE-24AC-46CE-9061-1F456C40BFFA}" destId="{7E8F8217-0D06-40A9-836D-54B349667D2A}" srcOrd="7" destOrd="0" presId="urn:microsoft.com/office/officeart/2005/8/layout/vList2"/>
    <dgm:cxn modelId="{37DB28AF-3BA4-4197-86F3-9833B2AD9FC5}" type="presParOf" srcId="{DCBC39EE-24AC-46CE-9061-1F456C40BFFA}" destId="{71FF9B2B-5FE7-4197-8F65-3FE2CBFEE3FC}" srcOrd="8" destOrd="0" presId="urn:microsoft.com/office/officeart/2005/8/layout/vList2"/>
    <dgm:cxn modelId="{7F093143-0F70-48D7-92F2-78363E7F35BE}" type="presParOf" srcId="{DCBC39EE-24AC-46CE-9061-1F456C40BFFA}" destId="{27524C13-770A-4210-8AF9-71FE54B77F6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84A98A-BF72-4984-82FB-A5E6B268BB2A}"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662A75ED-E8C5-4B1A-8285-82CE559F756B}">
      <dgm:prSet phldrT="[Text]"/>
      <dgm:spPr/>
      <dgm:t>
        <a:bodyPr/>
        <a:lstStyle/>
        <a:p>
          <a:r>
            <a:rPr lang="en-US" dirty="0" smtClean="0"/>
            <a:t>Diagnosis and Treatment of Conditions</a:t>
          </a:r>
          <a:endParaRPr lang="en-US" dirty="0"/>
        </a:p>
      </dgm:t>
    </dgm:pt>
    <dgm:pt modelId="{833A35F5-E0F9-47DA-B78C-6D6045DD4833}" type="parTrans" cxnId="{9CF33485-8FF3-42D1-A074-8E7E06ED97FD}">
      <dgm:prSet/>
      <dgm:spPr/>
      <dgm:t>
        <a:bodyPr/>
        <a:lstStyle/>
        <a:p>
          <a:endParaRPr lang="en-US"/>
        </a:p>
      </dgm:t>
    </dgm:pt>
    <dgm:pt modelId="{148C7519-FE2F-47A5-B6BC-336CD5FF17A1}" type="sibTrans" cxnId="{9CF33485-8FF3-42D1-A074-8E7E06ED97FD}">
      <dgm:prSet/>
      <dgm:spPr/>
      <dgm:t>
        <a:bodyPr/>
        <a:lstStyle/>
        <a:p>
          <a:endParaRPr lang="en-US"/>
        </a:p>
      </dgm:t>
    </dgm:pt>
    <dgm:pt modelId="{26764F34-E037-4583-B07A-3DE0DD1F4929}">
      <dgm:prSet phldrT="[Text]"/>
      <dgm:spPr/>
      <dgm:t>
        <a:bodyPr/>
        <a:lstStyle/>
        <a:p>
          <a:r>
            <a:rPr lang="en-US" dirty="0" smtClean="0"/>
            <a:t>Complete and accurate documentation in records of symptoms and limitations</a:t>
          </a:r>
          <a:endParaRPr lang="en-US" dirty="0"/>
        </a:p>
      </dgm:t>
    </dgm:pt>
    <dgm:pt modelId="{70C7A5AF-0899-40D9-B384-EA89C93ACFEB}" type="parTrans" cxnId="{444760FF-78EC-450E-9C9B-866684C80CDE}">
      <dgm:prSet/>
      <dgm:spPr/>
      <dgm:t>
        <a:bodyPr/>
        <a:lstStyle/>
        <a:p>
          <a:endParaRPr lang="en-US"/>
        </a:p>
      </dgm:t>
    </dgm:pt>
    <dgm:pt modelId="{4808B213-CB4D-490B-B671-8E362F3DEE6C}" type="sibTrans" cxnId="{444760FF-78EC-450E-9C9B-866684C80CDE}">
      <dgm:prSet/>
      <dgm:spPr/>
      <dgm:t>
        <a:bodyPr/>
        <a:lstStyle/>
        <a:p>
          <a:endParaRPr lang="en-US"/>
        </a:p>
      </dgm:t>
    </dgm:pt>
    <dgm:pt modelId="{98FE791A-44A2-474D-AD19-BEA20C3C8831}">
      <dgm:prSet phldrT="[Text]" custT="1"/>
      <dgm:spPr/>
      <dgm:t>
        <a:bodyPr/>
        <a:lstStyle/>
        <a:p>
          <a:r>
            <a:rPr lang="en-US" sz="2400" dirty="0" smtClean="0"/>
            <a:t>Medical and Other records accurately reflect client’s conditions and provide information SSA is looking for</a:t>
          </a:r>
          <a:endParaRPr lang="en-US" sz="2400" dirty="0"/>
        </a:p>
      </dgm:t>
    </dgm:pt>
    <dgm:pt modelId="{0311C15A-BB77-4E79-8FAF-17DE47D29D91}" type="parTrans" cxnId="{57CB5339-D4C9-41EB-9D3E-9905A356CA1E}">
      <dgm:prSet/>
      <dgm:spPr/>
      <dgm:t>
        <a:bodyPr/>
        <a:lstStyle/>
        <a:p>
          <a:endParaRPr lang="en-US"/>
        </a:p>
      </dgm:t>
    </dgm:pt>
    <dgm:pt modelId="{03D74CFE-C505-4B01-B765-78655FC9BF7E}" type="sibTrans" cxnId="{57CB5339-D4C9-41EB-9D3E-9905A356CA1E}">
      <dgm:prSet/>
      <dgm:spPr/>
      <dgm:t>
        <a:bodyPr/>
        <a:lstStyle/>
        <a:p>
          <a:endParaRPr lang="en-US"/>
        </a:p>
      </dgm:t>
    </dgm:pt>
    <dgm:pt modelId="{3953E866-0BCE-4D1A-B7DA-A38A371FB46E}" type="pres">
      <dgm:prSet presAssocID="{8184A98A-BF72-4984-82FB-A5E6B268BB2A}" presName="Name0" presStyleCnt="0">
        <dgm:presLayoutVars>
          <dgm:dir/>
          <dgm:resizeHandles val="exact"/>
        </dgm:presLayoutVars>
      </dgm:prSet>
      <dgm:spPr/>
    </dgm:pt>
    <dgm:pt modelId="{52309F3A-C5AE-477D-B63A-05BBB5995C0F}" type="pres">
      <dgm:prSet presAssocID="{8184A98A-BF72-4984-82FB-A5E6B268BB2A}" presName="vNodes" presStyleCnt="0"/>
      <dgm:spPr/>
    </dgm:pt>
    <dgm:pt modelId="{90DCB3C0-1AFA-4DEA-9690-994615D67278}" type="pres">
      <dgm:prSet presAssocID="{662A75ED-E8C5-4B1A-8285-82CE559F756B}" presName="node" presStyleLbl="node1" presStyleIdx="0" presStyleCnt="3">
        <dgm:presLayoutVars>
          <dgm:bulletEnabled val="1"/>
        </dgm:presLayoutVars>
      </dgm:prSet>
      <dgm:spPr/>
      <dgm:t>
        <a:bodyPr/>
        <a:lstStyle/>
        <a:p>
          <a:endParaRPr lang="en-US"/>
        </a:p>
      </dgm:t>
    </dgm:pt>
    <dgm:pt modelId="{305269C6-35E2-476D-A76B-64585F4776E0}" type="pres">
      <dgm:prSet presAssocID="{148C7519-FE2F-47A5-B6BC-336CD5FF17A1}" presName="spacerT" presStyleCnt="0"/>
      <dgm:spPr/>
    </dgm:pt>
    <dgm:pt modelId="{C0A3FC4B-7ADF-455D-9D93-FD5B4972E931}" type="pres">
      <dgm:prSet presAssocID="{148C7519-FE2F-47A5-B6BC-336CD5FF17A1}" presName="sibTrans" presStyleLbl="sibTrans2D1" presStyleIdx="0" presStyleCnt="2"/>
      <dgm:spPr/>
      <dgm:t>
        <a:bodyPr/>
        <a:lstStyle/>
        <a:p>
          <a:endParaRPr lang="en-US"/>
        </a:p>
      </dgm:t>
    </dgm:pt>
    <dgm:pt modelId="{EF4B6016-F522-45FC-AAAA-E53DBDA9A3BD}" type="pres">
      <dgm:prSet presAssocID="{148C7519-FE2F-47A5-B6BC-336CD5FF17A1}" presName="spacerB" presStyleCnt="0"/>
      <dgm:spPr/>
    </dgm:pt>
    <dgm:pt modelId="{58D398F5-653E-4B03-B060-4EC20DA256D3}" type="pres">
      <dgm:prSet presAssocID="{26764F34-E037-4583-B07A-3DE0DD1F4929}" presName="node" presStyleLbl="node1" presStyleIdx="1" presStyleCnt="3">
        <dgm:presLayoutVars>
          <dgm:bulletEnabled val="1"/>
        </dgm:presLayoutVars>
      </dgm:prSet>
      <dgm:spPr/>
      <dgm:t>
        <a:bodyPr/>
        <a:lstStyle/>
        <a:p>
          <a:endParaRPr lang="en-US"/>
        </a:p>
      </dgm:t>
    </dgm:pt>
    <dgm:pt modelId="{1D6DFD77-5263-4698-B7B8-872F88BBA2FC}" type="pres">
      <dgm:prSet presAssocID="{8184A98A-BF72-4984-82FB-A5E6B268BB2A}" presName="sibTransLast" presStyleLbl="sibTrans2D1" presStyleIdx="1" presStyleCnt="2"/>
      <dgm:spPr/>
      <dgm:t>
        <a:bodyPr/>
        <a:lstStyle/>
        <a:p>
          <a:endParaRPr lang="en-US"/>
        </a:p>
      </dgm:t>
    </dgm:pt>
    <dgm:pt modelId="{4E6E7A01-A055-4C7E-B5B4-721E43C1F19D}" type="pres">
      <dgm:prSet presAssocID="{8184A98A-BF72-4984-82FB-A5E6B268BB2A}" presName="connectorText" presStyleLbl="sibTrans2D1" presStyleIdx="1" presStyleCnt="2"/>
      <dgm:spPr/>
      <dgm:t>
        <a:bodyPr/>
        <a:lstStyle/>
        <a:p>
          <a:endParaRPr lang="en-US"/>
        </a:p>
      </dgm:t>
    </dgm:pt>
    <dgm:pt modelId="{10E3AD83-ECB4-4BEF-AD29-54E032C71BDE}" type="pres">
      <dgm:prSet presAssocID="{8184A98A-BF72-4984-82FB-A5E6B268BB2A}" presName="lastNode" presStyleLbl="node1" presStyleIdx="2" presStyleCnt="3">
        <dgm:presLayoutVars>
          <dgm:bulletEnabled val="1"/>
        </dgm:presLayoutVars>
      </dgm:prSet>
      <dgm:spPr/>
      <dgm:t>
        <a:bodyPr/>
        <a:lstStyle/>
        <a:p>
          <a:endParaRPr lang="en-US"/>
        </a:p>
      </dgm:t>
    </dgm:pt>
  </dgm:ptLst>
  <dgm:cxnLst>
    <dgm:cxn modelId="{116E1AAC-206A-43E9-B59A-0EC4382E9EB2}" type="presOf" srcId="{8184A98A-BF72-4984-82FB-A5E6B268BB2A}" destId="{3953E866-0BCE-4D1A-B7DA-A38A371FB46E}" srcOrd="0" destOrd="0" presId="urn:microsoft.com/office/officeart/2005/8/layout/equation2"/>
    <dgm:cxn modelId="{5C5B91B1-9A21-43A0-BF40-844856D420EC}" type="presOf" srcId="{98FE791A-44A2-474D-AD19-BEA20C3C8831}" destId="{10E3AD83-ECB4-4BEF-AD29-54E032C71BDE}" srcOrd="0" destOrd="0" presId="urn:microsoft.com/office/officeart/2005/8/layout/equation2"/>
    <dgm:cxn modelId="{CBAFF903-6DF4-462C-ABF3-EC98775713F1}" type="presOf" srcId="{26764F34-E037-4583-B07A-3DE0DD1F4929}" destId="{58D398F5-653E-4B03-B060-4EC20DA256D3}" srcOrd="0" destOrd="0" presId="urn:microsoft.com/office/officeart/2005/8/layout/equation2"/>
    <dgm:cxn modelId="{2C309313-464A-4254-B3D7-EFD79C8F9986}" type="presOf" srcId="{148C7519-FE2F-47A5-B6BC-336CD5FF17A1}" destId="{C0A3FC4B-7ADF-455D-9D93-FD5B4972E931}" srcOrd="0" destOrd="0" presId="urn:microsoft.com/office/officeart/2005/8/layout/equation2"/>
    <dgm:cxn modelId="{95913D03-16D2-4AD0-BBD7-A4D502F1A18F}" type="presOf" srcId="{4808B213-CB4D-490B-B671-8E362F3DEE6C}" destId="{1D6DFD77-5263-4698-B7B8-872F88BBA2FC}" srcOrd="0" destOrd="0" presId="urn:microsoft.com/office/officeart/2005/8/layout/equation2"/>
    <dgm:cxn modelId="{444760FF-78EC-450E-9C9B-866684C80CDE}" srcId="{8184A98A-BF72-4984-82FB-A5E6B268BB2A}" destId="{26764F34-E037-4583-B07A-3DE0DD1F4929}" srcOrd="1" destOrd="0" parTransId="{70C7A5AF-0899-40D9-B384-EA89C93ACFEB}" sibTransId="{4808B213-CB4D-490B-B671-8E362F3DEE6C}"/>
    <dgm:cxn modelId="{33281924-3E99-4EA5-B852-AE2DF75155C2}" type="presOf" srcId="{4808B213-CB4D-490B-B671-8E362F3DEE6C}" destId="{4E6E7A01-A055-4C7E-B5B4-721E43C1F19D}" srcOrd="1" destOrd="0" presId="urn:microsoft.com/office/officeart/2005/8/layout/equation2"/>
    <dgm:cxn modelId="{57CB5339-D4C9-41EB-9D3E-9905A356CA1E}" srcId="{8184A98A-BF72-4984-82FB-A5E6B268BB2A}" destId="{98FE791A-44A2-474D-AD19-BEA20C3C8831}" srcOrd="2" destOrd="0" parTransId="{0311C15A-BB77-4E79-8FAF-17DE47D29D91}" sibTransId="{03D74CFE-C505-4B01-B765-78655FC9BF7E}"/>
    <dgm:cxn modelId="{9CF33485-8FF3-42D1-A074-8E7E06ED97FD}" srcId="{8184A98A-BF72-4984-82FB-A5E6B268BB2A}" destId="{662A75ED-E8C5-4B1A-8285-82CE559F756B}" srcOrd="0" destOrd="0" parTransId="{833A35F5-E0F9-47DA-B78C-6D6045DD4833}" sibTransId="{148C7519-FE2F-47A5-B6BC-336CD5FF17A1}"/>
    <dgm:cxn modelId="{93EC3FAD-E723-40BF-A4A9-1D6636B3EDAE}" type="presOf" srcId="{662A75ED-E8C5-4B1A-8285-82CE559F756B}" destId="{90DCB3C0-1AFA-4DEA-9690-994615D67278}" srcOrd="0" destOrd="0" presId="urn:microsoft.com/office/officeart/2005/8/layout/equation2"/>
    <dgm:cxn modelId="{C8CBD433-D04D-4F1B-AB7F-6ADA55755B47}" type="presParOf" srcId="{3953E866-0BCE-4D1A-B7DA-A38A371FB46E}" destId="{52309F3A-C5AE-477D-B63A-05BBB5995C0F}" srcOrd="0" destOrd="0" presId="urn:microsoft.com/office/officeart/2005/8/layout/equation2"/>
    <dgm:cxn modelId="{56FF160B-54D0-408C-A90F-32DF6AD0A99D}" type="presParOf" srcId="{52309F3A-C5AE-477D-B63A-05BBB5995C0F}" destId="{90DCB3C0-1AFA-4DEA-9690-994615D67278}" srcOrd="0" destOrd="0" presId="urn:microsoft.com/office/officeart/2005/8/layout/equation2"/>
    <dgm:cxn modelId="{95E37AC0-EA66-4B4B-93F2-37775795AB16}" type="presParOf" srcId="{52309F3A-C5AE-477D-B63A-05BBB5995C0F}" destId="{305269C6-35E2-476D-A76B-64585F4776E0}" srcOrd="1" destOrd="0" presId="urn:microsoft.com/office/officeart/2005/8/layout/equation2"/>
    <dgm:cxn modelId="{0D0FB181-8B23-4D29-98D3-FC8008CCB8CA}" type="presParOf" srcId="{52309F3A-C5AE-477D-B63A-05BBB5995C0F}" destId="{C0A3FC4B-7ADF-455D-9D93-FD5B4972E931}" srcOrd="2" destOrd="0" presId="urn:microsoft.com/office/officeart/2005/8/layout/equation2"/>
    <dgm:cxn modelId="{F8102B2D-4C1B-4A90-9185-F08973879818}" type="presParOf" srcId="{52309F3A-C5AE-477D-B63A-05BBB5995C0F}" destId="{EF4B6016-F522-45FC-AAAA-E53DBDA9A3BD}" srcOrd="3" destOrd="0" presId="urn:microsoft.com/office/officeart/2005/8/layout/equation2"/>
    <dgm:cxn modelId="{7BAAB3A6-8313-4EB2-B8E2-1944A42CABA0}" type="presParOf" srcId="{52309F3A-C5AE-477D-B63A-05BBB5995C0F}" destId="{58D398F5-653E-4B03-B060-4EC20DA256D3}" srcOrd="4" destOrd="0" presId="urn:microsoft.com/office/officeart/2005/8/layout/equation2"/>
    <dgm:cxn modelId="{FEAF63A3-5A27-47AA-8C04-93C5BA0C896E}" type="presParOf" srcId="{3953E866-0BCE-4D1A-B7DA-A38A371FB46E}" destId="{1D6DFD77-5263-4698-B7B8-872F88BBA2FC}" srcOrd="1" destOrd="0" presId="urn:microsoft.com/office/officeart/2005/8/layout/equation2"/>
    <dgm:cxn modelId="{22D5E048-F1C5-4296-8EA5-5073F07363C5}" type="presParOf" srcId="{1D6DFD77-5263-4698-B7B8-872F88BBA2FC}" destId="{4E6E7A01-A055-4C7E-B5B4-721E43C1F19D}" srcOrd="0" destOrd="0" presId="urn:microsoft.com/office/officeart/2005/8/layout/equation2"/>
    <dgm:cxn modelId="{835853E2-B238-4FCC-867C-CA4265BD91A2}" type="presParOf" srcId="{3953E866-0BCE-4D1A-B7DA-A38A371FB46E}" destId="{10E3AD83-ECB4-4BEF-AD29-54E032C71BDE}"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4A515-3782-4026-B376-B01532FB231B}">
      <dsp:nvSpPr>
        <dsp:cNvPr id="0" name=""/>
        <dsp:cNvSpPr/>
      </dsp:nvSpPr>
      <dsp:spPr>
        <a:xfrm>
          <a:off x="9739" y="134637"/>
          <a:ext cx="2910953" cy="961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Diagnosed conditions expected to last &gt; 12 months or result in death</a:t>
          </a:r>
          <a:endParaRPr lang="en-US" sz="1400" kern="1200" dirty="0"/>
        </a:p>
      </dsp:txBody>
      <dsp:txXfrm>
        <a:off x="37887" y="162785"/>
        <a:ext cx="2854657" cy="904737"/>
      </dsp:txXfrm>
    </dsp:sp>
    <dsp:sp modelId="{5AE62F78-049F-4875-8E03-E22007671426}">
      <dsp:nvSpPr>
        <dsp:cNvPr id="0" name=""/>
        <dsp:cNvSpPr/>
      </dsp:nvSpPr>
      <dsp:spPr>
        <a:xfrm>
          <a:off x="3211787" y="254196"/>
          <a:ext cx="617122" cy="721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211787" y="398579"/>
        <a:ext cx="431985" cy="433150"/>
      </dsp:txXfrm>
    </dsp:sp>
    <dsp:sp modelId="{88303F89-0D98-4428-BAC7-22594D8F06D3}">
      <dsp:nvSpPr>
        <dsp:cNvPr id="0" name=""/>
        <dsp:cNvSpPr/>
      </dsp:nvSpPr>
      <dsp:spPr>
        <a:xfrm>
          <a:off x="4085073" y="134637"/>
          <a:ext cx="2910953" cy="961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Symptoms</a:t>
          </a:r>
          <a:endParaRPr lang="en-US" sz="1400" kern="1200" dirty="0"/>
        </a:p>
      </dsp:txBody>
      <dsp:txXfrm>
        <a:off x="4113221" y="162785"/>
        <a:ext cx="2854657" cy="904737"/>
      </dsp:txXfrm>
    </dsp:sp>
    <dsp:sp modelId="{3F5661BB-6F2F-492F-A3C1-289750C10C1D}">
      <dsp:nvSpPr>
        <dsp:cNvPr id="0" name=""/>
        <dsp:cNvSpPr/>
      </dsp:nvSpPr>
      <dsp:spPr>
        <a:xfrm>
          <a:off x="7287121" y="254196"/>
          <a:ext cx="617122" cy="7219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7287121" y="398579"/>
        <a:ext cx="431985" cy="433150"/>
      </dsp:txXfrm>
    </dsp:sp>
    <dsp:sp modelId="{497F673D-F1A5-4E4E-A3C0-3671D55C92D9}">
      <dsp:nvSpPr>
        <dsp:cNvPr id="0" name=""/>
        <dsp:cNvSpPr/>
      </dsp:nvSpPr>
      <dsp:spPr>
        <a:xfrm>
          <a:off x="8160407" y="169298"/>
          <a:ext cx="2910953" cy="8917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Work limitations that make you unable to get and keep a job making at least the SGA level</a:t>
          </a:r>
          <a:endParaRPr lang="en-US" sz="1400" kern="1200" dirty="0"/>
        </a:p>
      </dsp:txBody>
      <dsp:txXfrm>
        <a:off x="8186524" y="195415"/>
        <a:ext cx="2858719" cy="8394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4CFF5-BCF6-4D70-9BBD-B85D9A4E35A3}">
      <dsp:nvSpPr>
        <dsp:cNvPr id="0" name=""/>
        <dsp:cNvSpPr/>
      </dsp:nvSpPr>
      <dsp:spPr>
        <a:xfrm>
          <a:off x="0" y="233380"/>
          <a:ext cx="4127864" cy="778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Help ensure client applies for all benefits they might qualify for</a:t>
          </a:r>
          <a:endParaRPr lang="en-US" sz="1900" kern="1200" dirty="0"/>
        </a:p>
      </dsp:txBody>
      <dsp:txXfrm>
        <a:off x="37981" y="271361"/>
        <a:ext cx="4051902" cy="702088"/>
      </dsp:txXfrm>
    </dsp:sp>
    <dsp:sp modelId="{E7CB9EDE-EBC8-4B89-A67B-1FC0AF0FAB71}">
      <dsp:nvSpPr>
        <dsp:cNvPr id="0" name=""/>
        <dsp:cNvSpPr/>
      </dsp:nvSpPr>
      <dsp:spPr>
        <a:xfrm>
          <a:off x="0" y="1011430"/>
          <a:ext cx="4127864" cy="963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6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Online applications: SSD, Retirement (links on slide 8)</a:t>
          </a:r>
          <a:endParaRPr lang="en-US" sz="1500" kern="1200" dirty="0"/>
        </a:p>
        <a:p>
          <a:pPr marL="114300" lvl="1" indent="-114300" algn="l" defTabSz="666750">
            <a:lnSpc>
              <a:spcPct val="90000"/>
            </a:lnSpc>
            <a:spcBef>
              <a:spcPct val="0"/>
            </a:spcBef>
            <a:spcAft>
              <a:spcPct val="20000"/>
            </a:spcAft>
            <a:buChar char="••"/>
          </a:pPr>
          <a:r>
            <a:rPr lang="en-US" sz="1500" kern="1200" dirty="0" smtClean="0"/>
            <a:t>Phone appointment for interview (all benefits, including SSI and Survivors): (800) 772-1213</a:t>
          </a:r>
          <a:endParaRPr lang="en-US" sz="1500" kern="1200" dirty="0"/>
        </a:p>
      </dsp:txBody>
      <dsp:txXfrm>
        <a:off x="0" y="1011430"/>
        <a:ext cx="4127864" cy="963585"/>
      </dsp:txXfrm>
    </dsp:sp>
    <dsp:sp modelId="{09E455E5-7CE6-4AC8-BB9B-59578F76E74C}">
      <dsp:nvSpPr>
        <dsp:cNvPr id="0" name=""/>
        <dsp:cNvSpPr/>
      </dsp:nvSpPr>
      <dsp:spPr>
        <a:xfrm>
          <a:off x="0" y="1975015"/>
          <a:ext cx="4127864" cy="778050"/>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Help client set “onset date”</a:t>
          </a:r>
          <a:endParaRPr lang="en-US" sz="1900" kern="1200" dirty="0"/>
        </a:p>
      </dsp:txBody>
      <dsp:txXfrm>
        <a:off x="37981" y="2012996"/>
        <a:ext cx="4051902" cy="702088"/>
      </dsp:txXfrm>
    </dsp:sp>
    <dsp:sp modelId="{D9BE1D48-1051-486F-A1B7-5CA807CBBF34}">
      <dsp:nvSpPr>
        <dsp:cNvPr id="0" name=""/>
        <dsp:cNvSpPr/>
      </dsp:nvSpPr>
      <dsp:spPr>
        <a:xfrm>
          <a:off x="0" y="2753065"/>
          <a:ext cx="4127864" cy="137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6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Help them set the onset date. The onset date is important for SSD applications. It can determine if a person qualifies for SSD, how much they qualify for, and when benefits begin. When I doubt, I generally set the onset date 17 months before the application date.</a:t>
          </a:r>
          <a:endParaRPr lang="en-US" sz="1500" kern="1200" dirty="0"/>
        </a:p>
      </dsp:txBody>
      <dsp:txXfrm>
        <a:off x="0" y="2753065"/>
        <a:ext cx="4127864" cy="13765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49071"/>
          <a:ext cx="6184810" cy="773187"/>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smtClean="0"/>
            <a:t>Remember and remind your client:</a:t>
          </a:r>
          <a:endParaRPr lang="en-US" sz="1900" kern="1200" dirty="0" smtClean="0"/>
        </a:p>
      </dsp:txBody>
      <dsp:txXfrm>
        <a:off x="37744" y="86815"/>
        <a:ext cx="6109322" cy="697699"/>
      </dsp:txXfrm>
    </dsp:sp>
    <dsp:sp modelId="{AA1ACA5F-55A7-4031-97E2-04EC2442DB30}">
      <dsp:nvSpPr>
        <dsp:cNvPr id="0" name=""/>
        <dsp:cNvSpPr/>
      </dsp:nvSpPr>
      <dsp:spPr>
        <a:xfrm>
          <a:off x="0" y="822258"/>
          <a:ext cx="6184810" cy="169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36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There is no cost for applying</a:t>
          </a:r>
        </a:p>
        <a:p>
          <a:pPr marL="114300" lvl="1" indent="-114300" algn="l" defTabSz="666750">
            <a:lnSpc>
              <a:spcPct val="90000"/>
            </a:lnSpc>
            <a:spcBef>
              <a:spcPct val="0"/>
            </a:spcBef>
            <a:spcAft>
              <a:spcPct val="20000"/>
            </a:spcAft>
            <a:buChar char="••"/>
          </a:pPr>
          <a:r>
            <a:rPr lang="en-US" sz="1500" kern="1200" dirty="0" smtClean="0"/>
            <a:t>There are no negative consequences for applying for something that you don’t qualify for other than the time and stress of the application process</a:t>
          </a:r>
        </a:p>
        <a:p>
          <a:pPr marL="114300" lvl="1" indent="-114300" algn="l" defTabSz="666750">
            <a:lnSpc>
              <a:spcPct val="90000"/>
            </a:lnSpc>
            <a:spcBef>
              <a:spcPct val="0"/>
            </a:spcBef>
            <a:spcAft>
              <a:spcPct val="20000"/>
            </a:spcAft>
            <a:buChar char="••"/>
          </a:pPr>
          <a:r>
            <a:rPr lang="en-US" sz="1500" kern="1200" dirty="0" smtClean="0"/>
            <a:t>There is no punishment for wrong answers as long as you’re not lying or misleading on purpose. If your client is nervous, you can write “I provided all answers to the best of my knowledge and ability.”</a:t>
          </a:r>
        </a:p>
      </dsp:txBody>
      <dsp:txXfrm>
        <a:off x="0" y="822258"/>
        <a:ext cx="6184810" cy="1691189"/>
      </dsp:txXfrm>
    </dsp:sp>
    <dsp:sp modelId="{7F841BA6-D891-4D33-83D9-508480FE2D70}">
      <dsp:nvSpPr>
        <dsp:cNvPr id="0" name=""/>
        <dsp:cNvSpPr/>
      </dsp:nvSpPr>
      <dsp:spPr>
        <a:xfrm>
          <a:off x="0" y="2513448"/>
          <a:ext cx="6184810" cy="773187"/>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Help your client keep copies of everything they file so they have records if SSA loses something.</a:t>
          </a:r>
        </a:p>
      </dsp:txBody>
      <dsp:txXfrm>
        <a:off x="37744" y="2551192"/>
        <a:ext cx="6109322" cy="6976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34423"/>
          <a:ext cx="5891348" cy="7371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Help client understand next steps and what they need to do to successfully complete them.</a:t>
          </a:r>
        </a:p>
      </dsp:txBody>
      <dsp:txXfrm>
        <a:off x="35982" y="70405"/>
        <a:ext cx="5819384" cy="665136"/>
      </dsp:txXfrm>
    </dsp:sp>
    <dsp:sp modelId="{AA1ACA5F-55A7-4031-97E2-04EC2442DB30}">
      <dsp:nvSpPr>
        <dsp:cNvPr id="0" name=""/>
        <dsp:cNvSpPr/>
      </dsp:nvSpPr>
      <dsp:spPr>
        <a:xfrm>
          <a:off x="0" y="771523"/>
          <a:ext cx="5891348"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5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Remind them to open their mail. Encourage them to be patient; the process is long.</a:t>
          </a:r>
        </a:p>
      </dsp:txBody>
      <dsp:txXfrm>
        <a:off x="0" y="771523"/>
        <a:ext cx="5891348" cy="456435"/>
      </dsp:txXfrm>
    </dsp:sp>
    <dsp:sp modelId="{7F841BA6-D891-4D33-83D9-508480FE2D70}">
      <dsp:nvSpPr>
        <dsp:cNvPr id="0" name=""/>
        <dsp:cNvSpPr/>
      </dsp:nvSpPr>
      <dsp:spPr>
        <a:xfrm>
          <a:off x="0" y="1227958"/>
          <a:ext cx="5891348" cy="872954"/>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Help your client keep copies of everything.</a:t>
          </a:r>
        </a:p>
      </dsp:txBody>
      <dsp:txXfrm>
        <a:off x="42614" y="1270572"/>
        <a:ext cx="5806120" cy="787726"/>
      </dsp:txXfrm>
    </dsp:sp>
    <dsp:sp modelId="{154007C6-2DD2-40DA-911B-63DA9E1A41E0}">
      <dsp:nvSpPr>
        <dsp:cNvPr id="0" name=""/>
        <dsp:cNvSpPr/>
      </dsp:nvSpPr>
      <dsp:spPr>
        <a:xfrm>
          <a:off x="0" y="2152752"/>
          <a:ext cx="5891348" cy="7371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Help client understand letters they send, esp. forms and appointment letters.</a:t>
          </a:r>
        </a:p>
      </dsp:txBody>
      <dsp:txXfrm>
        <a:off x="35982" y="2188734"/>
        <a:ext cx="5819384" cy="665136"/>
      </dsp:txXfrm>
    </dsp:sp>
    <dsp:sp modelId="{C034056E-4541-4324-899B-AA716388139C}">
      <dsp:nvSpPr>
        <dsp:cNvPr id="0" name=""/>
        <dsp:cNvSpPr/>
      </dsp:nvSpPr>
      <dsp:spPr>
        <a:xfrm>
          <a:off x="0" y="2941692"/>
          <a:ext cx="5891348" cy="7371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Remind client about deadlines and appointments.</a:t>
          </a:r>
        </a:p>
      </dsp:txBody>
      <dsp:txXfrm>
        <a:off x="35982" y="2977674"/>
        <a:ext cx="5819384" cy="665136"/>
      </dsp:txXfrm>
    </dsp:sp>
    <dsp:sp modelId="{14AAE97D-92BA-47FF-847B-8D51000F244C}">
      <dsp:nvSpPr>
        <dsp:cNvPr id="0" name=""/>
        <dsp:cNvSpPr/>
      </dsp:nvSpPr>
      <dsp:spPr>
        <a:xfrm>
          <a:off x="0" y="3730632"/>
          <a:ext cx="5891348" cy="7371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Help client arrange for transportation to Consultative Exams and other appointments.</a:t>
          </a:r>
        </a:p>
      </dsp:txBody>
      <dsp:txXfrm>
        <a:off x="35982" y="3766614"/>
        <a:ext cx="5819384" cy="665136"/>
      </dsp:txXfrm>
    </dsp:sp>
    <dsp:sp modelId="{49E5BD39-8188-4BC6-BD6C-936093FC920F}">
      <dsp:nvSpPr>
        <dsp:cNvPr id="0" name=""/>
        <dsp:cNvSpPr/>
      </dsp:nvSpPr>
      <dsp:spPr>
        <a:xfrm>
          <a:off x="0" y="4519572"/>
          <a:ext cx="5891348" cy="7371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Help client obtain and submit a copy of their records from where you work, including your records.</a:t>
          </a:r>
        </a:p>
      </dsp:txBody>
      <dsp:txXfrm>
        <a:off x="35982" y="4555554"/>
        <a:ext cx="5819384" cy="6651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4CFF5-BCF6-4D70-9BBD-B85D9A4E35A3}">
      <dsp:nvSpPr>
        <dsp:cNvPr id="0" name=""/>
        <dsp:cNvSpPr/>
      </dsp:nvSpPr>
      <dsp:spPr>
        <a:xfrm>
          <a:off x="0" y="149416"/>
          <a:ext cx="4180882" cy="732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Help client complete SSA/DDS forms.</a:t>
          </a:r>
          <a:endParaRPr lang="en-US" sz="1800" kern="1200" dirty="0"/>
        </a:p>
      </dsp:txBody>
      <dsp:txXfrm>
        <a:off x="35757" y="185173"/>
        <a:ext cx="4109368" cy="660979"/>
      </dsp:txXfrm>
    </dsp:sp>
    <dsp:sp modelId="{E7CB9EDE-EBC8-4B89-A67B-1FC0AF0FAB71}">
      <dsp:nvSpPr>
        <dsp:cNvPr id="0" name=""/>
        <dsp:cNvSpPr/>
      </dsp:nvSpPr>
      <dsp:spPr>
        <a:xfrm>
          <a:off x="0" y="881909"/>
          <a:ext cx="4180882" cy="197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4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smtClean="0"/>
            <a:t>Medical Form</a:t>
          </a:r>
          <a:r>
            <a:rPr lang="en-US" sz="1400" kern="1200" dirty="0" smtClean="0"/>
            <a:t>: Be sure to include ALL doctors, hospitals, and other treatment for at least the last 12 months, or since the alleged onset date, whichever is longer</a:t>
          </a:r>
          <a:endParaRPr lang="en-US" sz="1400" kern="1200" dirty="0"/>
        </a:p>
        <a:p>
          <a:pPr marL="114300" lvl="1" indent="-114300" algn="l" defTabSz="622300">
            <a:lnSpc>
              <a:spcPct val="90000"/>
            </a:lnSpc>
            <a:spcBef>
              <a:spcPct val="0"/>
            </a:spcBef>
            <a:spcAft>
              <a:spcPct val="20000"/>
            </a:spcAft>
            <a:buChar char="••"/>
          </a:pPr>
          <a:r>
            <a:rPr lang="en-US" sz="1400" b="1" kern="1200" dirty="0" smtClean="0"/>
            <a:t>Work History</a:t>
          </a:r>
          <a:r>
            <a:rPr lang="en-US" sz="1400" kern="1200" dirty="0" smtClean="0"/>
            <a:t>: Include all jobs worked. Provide information to the best of your ability.</a:t>
          </a:r>
          <a:endParaRPr lang="en-US" sz="1400" kern="1200" dirty="0"/>
        </a:p>
        <a:p>
          <a:pPr marL="114300" lvl="1" indent="-114300" algn="l" defTabSz="622300">
            <a:lnSpc>
              <a:spcPct val="90000"/>
            </a:lnSpc>
            <a:spcBef>
              <a:spcPct val="0"/>
            </a:spcBef>
            <a:spcAft>
              <a:spcPct val="20000"/>
            </a:spcAft>
            <a:buChar char="••"/>
          </a:pPr>
          <a:r>
            <a:rPr lang="en-US" sz="1400" b="1" kern="1200" dirty="0" smtClean="0"/>
            <a:t>Function Report</a:t>
          </a:r>
          <a:r>
            <a:rPr lang="en-US" sz="1400" kern="1200" dirty="0" smtClean="0"/>
            <a:t>: Be honest about limitations caused by disability. I generally advise clients not to put too much information on these forms.</a:t>
          </a:r>
          <a:endParaRPr lang="en-US" sz="1400" kern="1200" dirty="0"/>
        </a:p>
      </dsp:txBody>
      <dsp:txXfrm>
        <a:off x="0" y="881909"/>
        <a:ext cx="4180882" cy="1974780"/>
      </dsp:txXfrm>
    </dsp:sp>
    <dsp:sp modelId="{B21CC2AB-F732-4FB5-92B4-47D38CBC5929}">
      <dsp:nvSpPr>
        <dsp:cNvPr id="0" name=""/>
        <dsp:cNvSpPr/>
      </dsp:nvSpPr>
      <dsp:spPr>
        <a:xfrm>
          <a:off x="0" y="2856689"/>
          <a:ext cx="4180882" cy="732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Complete and submit a Third Party Function Report</a:t>
          </a:r>
          <a:endParaRPr lang="en-US" sz="1800" kern="1200" dirty="0"/>
        </a:p>
      </dsp:txBody>
      <dsp:txXfrm>
        <a:off x="35757" y="2892446"/>
        <a:ext cx="4109368" cy="660979"/>
      </dsp:txXfrm>
    </dsp:sp>
    <dsp:sp modelId="{DDC02F63-B488-408F-A201-EF354B64D1AC}">
      <dsp:nvSpPr>
        <dsp:cNvPr id="0" name=""/>
        <dsp:cNvSpPr/>
      </dsp:nvSpPr>
      <dsp:spPr>
        <a:xfrm>
          <a:off x="0" y="3589183"/>
          <a:ext cx="4180882"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4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Focus on what you observed, not on what client has told you</a:t>
          </a:r>
          <a:endParaRPr lang="en-US" sz="1400" kern="1200" dirty="0"/>
        </a:p>
        <a:p>
          <a:pPr marL="114300" lvl="1" indent="-114300" algn="l" defTabSz="622300">
            <a:lnSpc>
              <a:spcPct val="90000"/>
            </a:lnSpc>
            <a:spcBef>
              <a:spcPct val="0"/>
            </a:spcBef>
            <a:spcAft>
              <a:spcPct val="20000"/>
            </a:spcAft>
            <a:buChar char="••"/>
          </a:pPr>
          <a:r>
            <a:rPr lang="en-US" sz="1400" kern="1200" dirty="0" smtClean="0"/>
            <a:t>Include information about your education, training, and licenses to support your credibility</a:t>
          </a:r>
          <a:endParaRPr lang="en-US" sz="1400" kern="1200" dirty="0"/>
        </a:p>
        <a:p>
          <a:pPr marL="114300" lvl="1" indent="-114300" algn="l" defTabSz="622300">
            <a:lnSpc>
              <a:spcPct val="90000"/>
            </a:lnSpc>
            <a:spcBef>
              <a:spcPct val="0"/>
            </a:spcBef>
            <a:spcAft>
              <a:spcPct val="20000"/>
            </a:spcAft>
            <a:buChar char="••"/>
          </a:pPr>
          <a:r>
            <a:rPr lang="en-US" sz="1400" kern="1200" dirty="0" smtClean="0"/>
            <a:t>Note how long you’ve known the client, how often you see them, if you have unannounced home visits, </a:t>
          </a:r>
          <a:r>
            <a:rPr lang="en-US" sz="1400" kern="1200" dirty="0" err="1" smtClean="0"/>
            <a:t>etc</a:t>
          </a:r>
          <a:endParaRPr lang="en-US" sz="1400" kern="1200" dirty="0"/>
        </a:p>
      </dsp:txBody>
      <dsp:txXfrm>
        <a:off x="0" y="3589183"/>
        <a:ext cx="4180882" cy="15649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455E5-7CE6-4AC8-BB9B-59578F76E74C}">
      <dsp:nvSpPr>
        <dsp:cNvPr id="0" name=""/>
        <dsp:cNvSpPr/>
      </dsp:nvSpPr>
      <dsp:spPr>
        <a:xfrm>
          <a:off x="0" y="170653"/>
          <a:ext cx="3474720" cy="1031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Help client brainstorm what kinds of records might help them with their claim.</a:t>
          </a:r>
          <a:endParaRPr lang="en-US" sz="1800" kern="1200" dirty="0"/>
        </a:p>
      </dsp:txBody>
      <dsp:txXfrm>
        <a:off x="50375" y="221028"/>
        <a:ext cx="3373970" cy="931190"/>
      </dsp:txXfrm>
    </dsp:sp>
    <dsp:sp modelId="{D9BE1D48-1051-486F-A1B7-5CA807CBBF34}">
      <dsp:nvSpPr>
        <dsp:cNvPr id="0" name=""/>
        <dsp:cNvSpPr/>
      </dsp:nvSpPr>
      <dsp:spPr>
        <a:xfrm>
          <a:off x="0" y="1202593"/>
          <a:ext cx="3474720" cy="245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2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Medical</a:t>
          </a:r>
          <a:endParaRPr lang="en-US" sz="1400" kern="1200" dirty="0"/>
        </a:p>
        <a:p>
          <a:pPr marL="114300" lvl="1" indent="-114300" algn="l" defTabSz="622300">
            <a:lnSpc>
              <a:spcPct val="90000"/>
            </a:lnSpc>
            <a:spcBef>
              <a:spcPct val="0"/>
            </a:spcBef>
            <a:spcAft>
              <a:spcPct val="20000"/>
            </a:spcAft>
            <a:buChar char="••"/>
          </a:pPr>
          <a:r>
            <a:rPr lang="en-US" sz="1400" kern="1200" dirty="0" smtClean="0"/>
            <a:t>Education</a:t>
          </a:r>
        </a:p>
        <a:p>
          <a:pPr marL="114300" lvl="1" indent="-114300" algn="l" defTabSz="622300">
            <a:lnSpc>
              <a:spcPct val="90000"/>
            </a:lnSpc>
            <a:spcBef>
              <a:spcPct val="0"/>
            </a:spcBef>
            <a:spcAft>
              <a:spcPct val="20000"/>
            </a:spcAft>
            <a:buChar char="••"/>
          </a:pPr>
          <a:r>
            <a:rPr lang="en-US" sz="1400" kern="1200" dirty="0" smtClean="0"/>
            <a:t>HR Records from previous jobs</a:t>
          </a:r>
        </a:p>
        <a:p>
          <a:pPr marL="114300" lvl="1" indent="-114300" algn="l" defTabSz="622300">
            <a:lnSpc>
              <a:spcPct val="90000"/>
            </a:lnSpc>
            <a:spcBef>
              <a:spcPct val="0"/>
            </a:spcBef>
            <a:spcAft>
              <a:spcPct val="20000"/>
            </a:spcAft>
            <a:buChar char="••"/>
          </a:pPr>
          <a:r>
            <a:rPr lang="en-US" sz="1400" kern="1200" dirty="0" smtClean="0"/>
            <a:t>Social Service provider records!</a:t>
          </a:r>
        </a:p>
        <a:p>
          <a:pPr marL="114300" lvl="1" indent="-114300" algn="l" defTabSz="622300">
            <a:lnSpc>
              <a:spcPct val="90000"/>
            </a:lnSpc>
            <a:spcBef>
              <a:spcPct val="0"/>
            </a:spcBef>
            <a:spcAft>
              <a:spcPct val="20000"/>
            </a:spcAft>
            <a:buChar char="••"/>
          </a:pPr>
          <a:r>
            <a:rPr lang="en-US" sz="1400" kern="1200" dirty="0" smtClean="0"/>
            <a:t>Job training</a:t>
          </a:r>
        </a:p>
        <a:p>
          <a:pPr marL="114300" lvl="1" indent="-114300" algn="l" defTabSz="622300">
            <a:lnSpc>
              <a:spcPct val="90000"/>
            </a:lnSpc>
            <a:spcBef>
              <a:spcPct val="0"/>
            </a:spcBef>
            <a:spcAft>
              <a:spcPct val="20000"/>
            </a:spcAft>
            <a:buChar char="••"/>
          </a:pPr>
          <a:r>
            <a:rPr lang="en-US" sz="1400" kern="1200" dirty="0" smtClean="0"/>
            <a:t>Prison or Court records</a:t>
          </a:r>
        </a:p>
        <a:p>
          <a:pPr marL="114300" lvl="1" indent="-114300" algn="l" defTabSz="622300">
            <a:lnSpc>
              <a:spcPct val="90000"/>
            </a:lnSpc>
            <a:spcBef>
              <a:spcPct val="0"/>
            </a:spcBef>
            <a:spcAft>
              <a:spcPct val="20000"/>
            </a:spcAft>
            <a:buChar char="••"/>
          </a:pPr>
          <a:r>
            <a:rPr lang="en-US" sz="1400" kern="1200" dirty="0" smtClean="0"/>
            <a:t>Housing records</a:t>
          </a:r>
        </a:p>
        <a:p>
          <a:pPr marL="114300" lvl="1" indent="-114300" algn="l" defTabSz="622300">
            <a:lnSpc>
              <a:spcPct val="90000"/>
            </a:lnSpc>
            <a:spcBef>
              <a:spcPct val="0"/>
            </a:spcBef>
            <a:spcAft>
              <a:spcPct val="20000"/>
            </a:spcAft>
            <a:buChar char="••"/>
          </a:pPr>
          <a:r>
            <a:rPr lang="en-US" sz="1400" kern="1200" dirty="0" smtClean="0"/>
            <a:t>ANY other records that could support the client’s case</a:t>
          </a:r>
        </a:p>
        <a:p>
          <a:pPr marL="114300" lvl="1" indent="-114300" algn="l" defTabSz="622300">
            <a:lnSpc>
              <a:spcPct val="90000"/>
            </a:lnSpc>
            <a:spcBef>
              <a:spcPct val="0"/>
            </a:spcBef>
            <a:spcAft>
              <a:spcPct val="20000"/>
            </a:spcAft>
            <a:buChar char="••"/>
          </a:pPr>
          <a:r>
            <a:rPr lang="en-US" sz="1400" kern="1200" dirty="0" smtClean="0"/>
            <a:t>Records from any dates can be submitted</a:t>
          </a:r>
        </a:p>
      </dsp:txBody>
      <dsp:txXfrm>
        <a:off x="0" y="1202593"/>
        <a:ext cx="3474720" cy="24591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280226"/>
          <a:ext cx="5672870" cy="648829"/>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Help client obtain and submit the records</a:t>
          </a:r>
        </a:p>
      </dsp:txBody>
      <dsp:txXfrm>
        <a:off x="31673" y="311899"/>
        <a:ext cx="5609524" cy="585483"/>
      </dsp:txXfrm>
    </dsp:sp>
    <dsp:sp modelId="{AA1ACA5F-55A7-4031-97E2-04EC2442DB30}">
      <dsp:nvSpPr>
        <dsp:cNvPr id="0" name=""/>
        <dsp:cNvSpPr/>
      </dsp:nvSpPr>
      <dsp:spPr>
        <a:xfrm>
          <a:off x="0" y="929056"/>
          <a:ext cx="5672870"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11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Remind them to open their mail. Encourage them to be patient; the process is long.</a:t>
          </a:r>
        </a:p>
      </dsp:txBody>
      <dsp:txXfrm>
        <a:off x="0" y="929056"/>
        <a:ext cx="5672870" cy="456435"/>
      </dsp:txXfrm>
    </dsp:sp>
    <dsp:sp modelId="{7F841BA6-D891-4D33-83D9-508480FE2D70}">
      <dsp:nvSpPr>
        <dsp:cNvPr id="0" name=""/>
        <dsp:cNvSpPr/>
      </dsp:nvSpPr>
      <dsp:spPr>
        <a:xfrm>
          <a:off x="0" y="1385491"/>
          <a:ext cx="5672870" cy="744636"/>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Help your client keep copies of everything they file so they have records if SSA loses something.</a:t>
          </a:r>
        </a:p>
      </dsp:txBody>
      <dsp:txXfrm>
        <a:off x="36350" y="1421841"/>
        <a:ext cx="5600170" cy="671936"/>
      </dsp:txXfrm>
    </dsp:sp>
    <dsp:sp modelId="{1AFA856C-60F5-4C48-A427-1AC524049C63}">
      <dsp:nvSpPr>
        <dsp:cNvPr id="0" name=""/>
        <dsp:cNvSpPr/>
      </dsp:nvSpPr>
      <dsp:spPr>
        <a:xfrm>
          <a:off x="0" y="2181968"/>
          <a:ext cx="5672870" cy="620626"/>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Bring client to CE appointments</a:t>
          </a:r>
        </a:p>
      </dsp:txBody>
      <dsp:txXfrm>
        <a:off x="30296" y="2212264"/>
        <a:ext cx="5612278" cy="560034"/>
      </dsp:txXfrm>
    </dsp:sp>
    <dsp:sp modelId="{778E34D4-0D55-47B3-92E6-215BA19E67E9}">
      <dsp:nvSpPr>
        <dsp:cNvPr id="0" name=""/>
        <dsp:cNvSpPr/>
      </dsp:nvSpPr>
      <dsp:spPr>
        <a:xfrm>
          <a:off x="0" y="2802594"/>
          <a:ext cx="5672870" cy="7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11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Bring copies of relevant medical records with you to the appointment.</a:t>
          </a:r>
        </a:p>
        <a:p>
          <a:pPr marL="114300" lvl="1" indent="-114300" algn="l" defTabSz="622300">
            <a:lnSpc>
              <a:spcPct val="90000"/>
            </a:lnSpc>
            <a:spcBef>
              <a:spcPct val="0"/>
            </a:spcBef>
            <a:spcAft>
              <a:spcPct val="20000"/>
            </a:spcAft>
            <a:buChar char="••"/>
          </a:pPr>
          <a:r>
            <a:rPr lang="en-US" sz="1400" kern="1200" dirty="0" smtClean="0"/>
            <a:t>Be prepared to talk to the CE examiner and to provide CE examiner with your observations</a:t>
          </a:r>
        </a:p>
      </dsp:txBody>
      <dsp:txXfrm>
        <a:off x="0" y="2802594"/>
        <a:ext cx="5672870" cy="707940"/>
      </dsp:txXfrm>
    </dsp:sp>
    <dsp:sp modelId="{825C03B1-A5DC-4802-9C15-5C48F8895059}">
      <dsp:nvSpPr>
        <dsp:cNvPr id="0" name=""/>
        <dsp:cNvSpPr/>
      </dsp:nvSpPr>
      <dsp:spPr>
        <a:xfrm>
          <a:off x="0" y="3510534"/>
          <a:ext cx="5672870" cy="1030068"/>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Submit a letter to DDS laying out what work limitations your client has, and the basis for that conclusion (based on your observations, training, and experience)</a:t>
          </a:r>
        </a:p>
      </dsp:txBody>
      <dsp:txXfrm>
        <a:off x="50284" y="3560818"/>
        <a:ext cx="5572302" cy="9295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5960-5982-4EBB-99E2-4005250CA10D}">
      <dsp:nvSpPr>
        <dsp:cNvPr id="0" name=""/>
        <dsp:cNvSpPr/>
      </dsp:nvSpPr>
      <dsp:spPr>
        <a:xfrm>
          <a:off x="0" y="15026"/>
          <a:ext cx="5672870" cy="46429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Review the Decision with the Client to Help them Understand it</a:t>
          </a:r>
        </a:p>
      </dsp:txBody>
      <dsp:txXfrm>
        <a:off x="22665" y="37691"/>
        <a:ext cx="5627540" cy="418961"/>
      </dsp:txXfrm>
    </dsp:sp>
    <dsp:sp modelId="{AA1ACA5F-55A7-4031-97E2-04EC2442DB30}">
      <dsp:nvSpPr>
        <dsp:cNvPr id="0" name=""/>
        <dsp:cNvSpPr/>
      </dsp:nvSpPr>
      <dsp:spPr>
        <a:xfrm>
          <a:off x="0" y="479318"/>
          <a:ext cx="5672870"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11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If the client was denied, note the date of the decision. The appeal deadline is 65 days after the date on the notice.</a:t>
          </a:r>
        </a:p>
      </dsp:txBody>
      <dsp:txXfrm>
        <a:off x="0" y="479318"/>
        <a:ext cx="5672870" cy="456435"/>
      </dsp:txXfrm>
    </dsp:sp>
    <dsp:sp modelId="{7F841BA6-D891-4D33-83D9-508480FE2D70}">
      <dsp:nvSpPr>
        <dsp:cNvPr id="0" name=""/>
        <dsp:cNvSpPr/>
      </dsp:nvSpPr>
      <dsp:spPr>
        <a:xfrm>
          <a:off x="0" y="935753"/>
          <a:ext cx="5672870" cy="532849"/>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If approved, help client navigate next steps</a:t>
          </a:r>
        </a:p>
      </dsp:txBody>
      <dsp:txXfrm>
        <a:off x="26012" y="961765"/>
        <a:ext cx="5620846" cy="480825"/>
      </dsp:txXfrm>
    </dsp:sp>
    <dsp:sp modelId="{BA26B872-4F3D-45D9-850C-17B02541174D}">
      <dsp:nvSpPr>
        <dsp:cNvPr id="0" name=""/>
        <dsp:cNvSpPr/>
      </dsp:nvSpPr>
      <dsp:spPr>
        <a:xfrm>
          <a:off x="0" y="1468603"/>
          <a:ext cx="5672870"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11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Client might need to complete an additional interview before they can start getting benefits</a:t>
          </a:r>
        </a:p>
        <a:p>
          <a:pPr marL="114300" lvl="1" indent="-114300" algn="l" defTabSz="533400">
            <a:lnSpc>
              <a:spcPct val="90000"/>
            </a:lnSpc>
            <a:spcBef>
              <a:spcPct val="0"/>
            </a:spcBef>
            <a:spcAft>
              <a:spcPct val="20000"/>
            </a:spcAft>
            <a:buChar char="••"/>
          </a:pPr>
          <a:r>
            <a:rPr lang="en-US" sz="1200" kern="1200" dirty="0" smtClean="0"/>
            <a:t>Help Client consider whether to get benefits in a bank account or through Direct Express</a:t>
          </a:r>
        </a:p>
      </dsp:txBody>
      <dsp:txXfrm>
        <a:off x="0" y="1468603"/>
        <a:ext cx="5672870" cy="912870"/>
      </dsp:txXfrm>
    </dsp:sp>
    <dsp:sp modelId="{29B399C1-1F41-434E-846A-ABA3EF6C793D}">
      <dsp:nvSpPr>
        <dsp:cNvPr id="0" name=""/>
        <dsp:cNvSpPr/>
      </dsp:nvSpPr>
      <dsp:spPr>
        <a:xfrm>
          <a:off x="0" y="2381473"/>
          <a:ext cx="5672870" cy="737100"/>
        </a:xfrm>
        <a:prstGeom prst="roundRect">
          <a:avLst/>
        </a:prstGeom>
        <a:solidFill>
          <a:srgbClr val="B539A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If denied, help client understand their options</a:t>
          </a:r>
        </a:p>
      </dsp:txBody>
      <dsp:txXfrm>
        <a:off x="35982" y="2417455"/>
        <a:ext cx="5600906" cy="665136"/>
      </dsp:txXfrm>
    </dsp:sp>
    <dsp:sp modelId="{391F8347-6A24-4F42-BB95-6765019B17DB}">
      <dsp:nvSpPr>
        <dsp:cNvPr id="0" name=""/>
        <dsp:cNvSpPr/>
      </dsp:nvSpPr>
      <dsp:spPr>
        <a:xfrm>
          <a:off x="0" y="3118573"/>
          <a:ext cx="5672870"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11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Remind them that the vast majority of applicants are denied the first time and that they have a right to appeal the decision</a:t>
          </a:r>
        </a:p>
        <a:p>
          <a:pPr marL="114300" lvl="1" indent="-114300" algn="l" defTabSz="533400">
            <a:lnSpc>
              <a:spcPct val="90000"/>
            </a:lnSpc>
            <a:spcBef>
              <a:spcPct val="0"/>
            </a:spcBef>
            <a:spcAft>
              <a:spcPct val="20000"/>
            </a:spcAft>
            <a:buChar char="••"/>
          </a:pPr>
          <a:r>
            <a:rPr lang="en-US" sz="1200" kern="1200" dirty="0" smtClean="0"/>
            <a:t>Encourage client to continue “building the record”</a:t>
          </a:r>
        </a:p>
        <a:p>
          <a:pPr marL="114300" lvl="1" indent="-114300" algn="l" defTabSz="533400">
            <a:lnSpc>
              <a:spcPct val="90000"/>
            </a:lnSpc>
            <a:spcBef>
              <a:spcPct val="0"/>
            </a:spcBef>
            <a:spcAft>
              <a:spcPct val="20000"/>
            </a:spcAft>
            <a:buChar char="••"/>
          </a:pPr>
          <a:r>
            <a:rPr lang="en-US" sz="1200" kern="1200" dirty="0" smtClean="0"/>
            <a:t>Help client understand the appeal deadline</a:t>
          </a:r>
        </a:p>
      </dsp:txBody>
      <dsp:txXfrm>
        <a:off x="0" y="3118573"/>
        <a:ext cx="5672870" cy="950130"/>
      </dsp:txXfrm>
    </dsp:sp>
    <dsp:sp modelId="{825C03B1-A5DC-4802-9C15-5C48F8895059}">
      <dsp:nvSpPr>
        <dsp:cNvPr id="0" name=""/>
        <dsp:cNvSpPr/>
      </dsp:nvSpPr>
      <dsp:spPr>
        <a:xfrm>
          <a:off x="0" y="4068703"/>
          <a:ext cx="5672870" cy="73710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Recommend the client get help if they need it.</a:t>
          </a:r>
        </a:p>
      </dsp:txBody>
      <dsp:txXfrm>
        <a:off x="35982" y="4104685"/>
        <a:ext cx="5600906" cy="6651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1D4A9-B9F4-49F2-9D6F-FD0F3CD80085}">
      <dsp:nvSpPr>
        <dsp:cNvPr id="0" name=""/>
        <dsp:cNvSpPr/>
      </dsp:nvSpPr>
      <dsp:spPr>
        <a:xfrm>
          <a:off x="2654"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Application</a:t>
          </a:r>
          <a:endParaRPr lang="en-US" sz="1500" kern="1200" dirty="0"/>
        </a:p>
      </dsp:txBody>
      <dsp:txXfrm>
        <a:off x="475138" y="1944336"/>
        <a:ext cx="1417452" cy="944967"/>
      </dsp:txXfrm>
    </dsp:sp>
    <dsp:sp modelId="{E1AEC786-367C-4C08-9A3A-A1FBB29B81E6}">
      <dsp:nvSpPr>
        <dsp:cNvPr id="0" name=""/>
        <dsp:cNvSpPr/>
      </dsp:nvSpPr>
      <dsp:spPr>
        <a:xfrm>
          <a:off x="2128831"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Reconsideration</a:t>
          </a:r>
          <a:endParaRPr lang="en-US" sz="1500" kern="1200" dirty="0"/>
        </a:p>
      </dsp:txBody>
      <dsp:txXfrm>
        <a:off x="2601315" y="1944336"/>
        <a:ext cx="1417452" cy="944967"/>
      </dsp:txXfrm>
    </dsp:sp>
    <dsp:sp modelId="{11B4A829-08D1-4201-96F3-3923B7AA1E65}">
      <dsp:nvSpPr>
        <dsp:cNvPr id="0" name=""/>
        <dsp:cNvSpPr/>
      </dsp:nvSpPr>
      <dsp:spPr>
        <a:xfrm>
          <a:off x="4255009"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Administrative Hearing</a:t>
          </a:r>
          <a:endParaRPr lang="en-US" sz="1500" kern="1200" dirty="0"/>
        </a:p>
      </dsp:txBody>
      <dsp:txXfrm>
        <a:off x="4727493" y="1944336"/>
        <a:ext cx="1417452" cy="944967"/>
      </dsp:txXfrm>
    </dsp:sp>
    <dsp:sp modelId="{0A673476-0102-4489-AE51-642B9FB19DD3}">
      <dsp:nvSpPr>
        <dsp:cNvPr id="0" name=""/>
        <dsp:cNvSpPr/>
      </dsp:nvSpPr>
      <dsp:spPr>
        <a:xfrm>
          <a:off x="6381186"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Appeals Council</a:t>
          </a:r>
          <a:endParaRPr lang="en-US" sz="1500" kern="1200" dirty="0"/>
        </a:p>
      </dsp:txBody>
      <dsp:txXfrm>
        <a:off x="6853670" y="1944336"/>
        <a:ext cx="1417452" cy="944967"/>
      </dsp:txXfrm>
    </dsp:sp>
    <dsp:sp modelId="{3AB5C286-E625-44C3-AE67-7AC130CE1C3B}">
      <dsp:nvSpPr>
        <dsp:cNvPr id="0" name=""/>
        <dsp:cNvSpPr/>
      </dsp:nvSpPr>
      <dsp:spPr>
        <a:xfrm>
          <a:off x="8507364" y="1944336"/>
          <a:ext cx="2362419" cy="9449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Federal Court</a:t>
          </a:r>
          <a:endParaRPr lang="en-US" sz="1500" kern="1200" dirty="0"/>
        </a:p>
      </dsp:txBody>
      <dsp:txXfrm>
        <a:off x="8979848" y="1944336"/>
        <a:ext cx="1417452" cy="944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EAD79-2DA8-44CC-B12C-3C34A1067AC7}">
      <dsp:nvSpPr>
        <dsp:cNvPr id="0" name=""/>
        <dsp:cNvSpPr/>
      </dsp:nvSpPr>
      <dsp:spPr>
        <a:xfrm rot="5400000">
          <a:off x="4631745" y="-1950439"/>
          <a:ext cx="1044411" cy="51937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Sit/Stand/Alternating</a:t>
          </a:r>
          <a:endParaRPr lang="en-US" sz="1200" kern="1200" dirty="0"/>
        </a:p>
        <a:p>
          <a:pPr marL="114300" lvl="1" indent="-114300" algn="l" defTabSz="533400">
            <a:lnSpc>
              <a:spcPct val="90000"/>
            </a:lnSpc>
            <a:spcBef>
              <a:spcPct val="0"/>
            </a:spcBef>
            <a:spcAft>
              <a:spcPct val="15000"/>
            </a:spcAft>
            <a:buChar char="••"/>
          </a:pPr>
          <a:r>
            <a:rPr lang="en-US" sz="1200" kern="1200" dirty="0" smtClean="0"/>
            <a:t>Walk</a:t>
          </a:r>
          <a:endParaRPr lang="en-US" sz="1200" kern="1200" dirty="0"/>
        </a:p>
        <a:p>
          <a:pPr marL="114300" lvl="1" indent="-114300" algn="l" defTabSz="533400">
            <a:lnSpc>
              <a:spcPct val="90000"/>
            </a:lnSpc>
            <a:spcBef>
              <a:spcPct val="0"/>
            </a:spcBef>
            <a:spcAft>
              <a:spcPct val="15000"/>
            </a:spcAft>
            <a:buChar char="••"/>
          </a:pPr>
          <a:r>
            <a:rPr lang="en-US" sz="1200" kern="1200" dirty="0" smtClean="0"/>
            <a:t>Lift</a:t>
          </a:r>
          <a:endParaRPr lang="en-US" sz="1200" kern="1200" dirty="0"/>
        </a:p>
        <a:p>
          <a:pPr marL="114300" lvl="1" indent="-114300" algn="l" defTabSz="533400">
            <a:lnSpc>
              <a:spcPct val="90000"/>
            </a:lnSpc>
            <a:spcBef>
              <a:spcPct val="0"/>
            </a:spcBef>
            <a:spcAft>
              <a:spcPct val="15000"/>
            </a:spcAft>
            <a:buChar char="••"/>
          </a:pPr>
          <a:r>
            <a:rPr lang="en-US" sz="1200" kern="1200" dirty="0" smtClean="0"/>
            <a:t>Push/Pull</a:t>
          </a:r>
          <a:endParaRPr lang="en-US" sz="1200" kern="1200" dirty="0"/>
        </a:p>
      </dsp:txBody>
      <dsp:txXfrm rot="-5400000">
        <a:off x="2557097" y="175193"/>
        <a:ext cx="5142724" cy="942443"/>
      </dsp:txXfrm>
    </dsp:sp>
    <dsp:sp modelId="{B9AF87CC-F62D-40F0-A94E-0F619D44492E}">
      <dsp:nvSpPr>
        <dsp:cNvPr id="0" name=""/>
        <dsp:cNvSpPr/>
      </dsp:nvSpPr>
      <dsp:spPr>
        <a:xfrm>
          <a:off x="364364" y="1556"/>
          <a:ext cx="2192731" cy="12897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Exertional Limitations</a:t>
          </a:r>
          <a:endParaRPr lang="en-US" sz="1600" kern="1200" dirty="0"/>
        </a:p>
      </dsp:txBody>
      <dsp:txXfrm>
        <a:off x="427323" y="64515"/>
        <a:ext cx="2066813" cy="1163800"/>
      </dsp:txXfrm>
    </dsp:sp>
    <dsp:sp modelId="{CC555243-E9BE-44D4-9CEC-E36EFDAE68D1}">
      <dsp:nvSpPr>
        <dsp:cNvPr id="0" name=""/>
        <dsp:cNvSpPr/>
      </dsp:nvSpPr>
      <dsp:spPr>
        <a:xfrm rot="5400000">
          <a:off x="4545048" y="-481711"/>
          <a:ext cx="1217805" cy="51937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Reach</a:t>
          </a:r>
          <a:endParaRPr lang="en-US" sz="1200" kern="1200" dirty="0"/>
        </a:p>
        <a:p>
          <a:pPr marL="114300" lvl="1" indent="-114300" algn="l" defTabSz="533400">
            <a:lnSpc>
              <a:spcPct val="90000"/>
            </a:lnSpc>
            <a:spcBef>
              <a:spcPct val="0"/>
            </a:spcBef>
            <a:spcAft>
              <a:spcPct val="15000"/>
            </a:spcAft>
            <a:buChar char="••"/>
          </a:pPr>
          <a:r>
            <a:rPr lang="en-US" sz="1200" kern="1200" dirty="0" smtClean="0"/>
            <a:t>Squat/Stoop/Crouch</a:t>
          </a:r>
          <a:endParaRPr lang="en-US" sz="1200" kern="1200" dirty="0"/>
        </a:p>
        <a:p>
          <a:pPr marL="114300" lvl="1" indent="-114300" algn="l" defTabSz="533400">
            <a:lnSpc>
              <a:spcPct val="90000"/>
            </a:lnSpc>
            <a:spcBef>
              <a:spcPct val="0"/>
            </a:spcBef>
            <a:spcAft>
              <a:spcPct val="15000"/>
            </a:spcAft>
            <a:buChar char="••"/>
          </a:pPr>
          <a:r>
            <a:rPr lang="en-US" sz="1200" kern="1200" dirty="0" smtClean="0"/>
            <a:t>Handling (seize, hold, grasp, turn an object with hands)</a:t>
          </a:r>
          <a:endParaRPr lang="en-US" sz="1200" kern="1200" dirty="0"/>
        </a:p>
        <a:p>
          <a:pPr marL="114300" lvl="1" indent="-114300" algn="l" defTabSz="533400">
            <a:lnSpc>
              <a:spcPct val="90000"/>
            </a:lnSpc>
            <a:spcBef>
              <a:spcPct val="0"/>
            </a:spcBef>
            <a:spcAft>
              <a:spcPct val="15000"/>
            </a:spcAft>
            <a:buChar char="••"/>
          </a:pPr>
          <a:r>
            <a:rPr lang="en-US" sz="1200" kern="1200" dirty="0" smtClean="0"/>
            <a:t>Vision/Speech/Hearing</a:t>
          </a:r>
          <a:endParaRPr lang="en-US" sz="1200" kern="1200" dirty="0"/>
        </a:p>
        <a:p>
          <a:pPr marL="114300" lvl="1" indent="-114300" algn="l" defTabSz="533400">
            <a:lnSpc>
              <a:spcPct val="90000"/>
            </a:lnSpc>
            <a:spcBef>
              <a:spcPct val="0"/>
            </a:spcBef>
            <a:spcAft>
              <a:spcPct val="15000"/>
            </a:spcAft>
            <a:buChar char="••"/>
          </a:pPr>
          <a:r>
            <a:rPr lang="en-US" sz="1200" kern="1200" dirty="0" smtClean="0"/>
            <a:t>Environmental Limitations</a:t>
          </a:r>
          <a:endParaRPr lang="en-US" sz="1200" kern="1200" dirty="0"/>
        </a:p>
      </dsp:txBody>
      <dsp:txXfrm rot="-5400000">
        <a:off x="2557097" y="1565688"/>
        <a:ext cx="5134260" cy="1098909"/>
      </dsp:txXfrm>
    </dsp:sp>
    <dsp:sp modelId="{5AECDCC3-8A42-49D9-A1C1-0E5A92577725}">
      <dsp:nvSpPr>
        <dsp:cNvPr id="0" name=""/>
        <dsp:cNvSpPr/>
      </dsp:nvSpPr>
      <dsp:spPr>
        <a:xfrm>
          <a:off x="364364" y="1377126"/>
          <a:ext cx="2192731" cy="14760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Non-exertional physical limitations</a:t>
          </a:r>
          <a:endParaRPr lang="en-US" sz="1600" kern="1200" dirty="0"/>
        </a:p>
      </dsp:txBody>
      <dsp:txXfrm>
        <a:off x="436418" y="1449180"/>
        <a:ext cx="2048623" cy="1331925"/>
      </dsp:txXfrm>
    </dsp:sp>
    <dsp:sp modelId="{64F9542C-B93C-4D7E-9C64-BA3D52788FBB}">
      <dsp:nvSpPr>
        <dsp:cNvPr id="0" name=""/>
        <dsp:cNvSpPr/>
      </dsp:nvSpPr>
      <dsp:spPr>
        <a:xfrm rot="5400000">
          <a:off x="4467136" y="1200675"/>
          <a:ext cx="1373629" cy="519370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Attention Span/Concentration</a:t>
          </a:r>
          <a:endParaRPr lang="en-US" sz="1200" kern="1200" dirty="0"/>
        </a:p>
        <a:p>
          <a:pPr marL="114300" lvl="1" indent="-114300" algn="l" defTabSz="533400">
            <a:lnSpc>
              <a:spcPct val="90000"/>
            </a:lnSpc>
            <a:spcBef>
              <a:spcPct val="0"/>
            </a:spcBef>
            <a:spcAft>
              <a:spcPct val="15000"/>
            </a:spcAft>
            <a:buChar char="••"/>
          </a:pPr>
          <a:r>
            <a:rPr lang="en-US" sz="1200" kern="1200" dirty="0" smtClean="0"/>
            <a:t>Self-Direction/Ability to work independently</a:t>
          </a:r>
          <a:endParaRPr lang="en-US" sz="1200" kern="1200" dirty="0"/>
        </a:p>
        <a:p>
          <a:pPr marL="114300" lvl="1" indent="-114300" algn="l" defTabSz="533400">
            <a:lnSpc>
              <a:spcPct val="90000"/>
            </a:lnSpc>
            <a:spcBef>
              <a:spcPct val="0"/>
            </a:spcBef>
            <a:spcAft>
              <a:spcPct val="15000"/>
            </a:spcAft>
            <a:buChar char="••"/>
          </a:pPr>
          <a:r>
            <a:rPr lang="en-US" sz="1200" kern="1200" dirty="0" smtClean="0"/>
            <a:t>Ability to work with or around coworkers and supervisors, including ability not to distract them</a:t>
          </a:r>
          <a:endParaRPr lang="en-US" sz="1200" kern="1200" dirty="0"/>
        </a:p>
        <a:p>
          <a:pPr marL="114300" lvl="1" indent="-114300" algn="l" defTabSz="533400">
            <a:lnSpc>
              <a:spcPct val="90000"/>
            </a:lnSpc>
            <a:spcBef>
              <a:spcPct val="0"/>
            </a:spcBef>
            <a:spcAft>
              <a:spcPct val="15000"/>
            </a:spcAft>
            <a:buChar char="••"/>
          </a:pPr>
          <a:r>
            <a:rPr lang="en-US" sz="1200" kern="1200" dirty="0" smtClean="0"/>
            <a:t>Ability to Read, Understand, and/or follow simple multi-step instructions</a:t>
          </a:r>
          <a:endParaRPr lang="en-US" sz="1200" kern="1200" dirty="0"/>
        </a:p>
      </dsp:txBody>
      <dsp:txXfrm rot="-5400000">
        <a:off x="2557097" y="3177770"/>
        <a:ext cx="5126653" cy="1239519"/>
      </dsp:txXfrm>
    </dsp:sp>
    <dsp:sp modelId="{8DF9B68C-C935-4EBA-B2A8-035051592224}">
      <dsp:nvSpPr>
        <dsp:cNvPr id="0" name=""/>
        <dsp:cNvSpPr/>
      </dsp:nvSpPr>
      <dsp:spPr>
        <a:xfrm>
          <a:off x="364364" y="2939011"/>
          <a:ext cx="2192731" cy="17170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Psychological/Social Limitations</a:t>
          </a:r>
          <a:endParaRPr lang="en-US" sz="1600" kern="1200" dirty="0"/>
        </a:p>
      </dsp:txBody>
      <dsp:txXfrm>
        <a:off x="448183" y="3022830"/>
        <a:ext cx="2025093" cy="1549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C2823-2D38-4135-A976-3C9FAD8B44DF}">
      <dsp:nvSpPr>
        <dsp:cNvPr id="0" name=""/>
        <dsp:cNvSpPr/>
      </dsp:nvSpPr>
      <dsp:spPr>
        <a:xfrm>
          <a:off x="3754" y="1340517"/>
          <a:ext cx="2660847" cy="570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Depression and PTSD</a:t>
          </a:r>
          <a:endParaRPr lang="en-US" sz="1200" kern="1200" dirty="0"/>
        </a:p>
      </dsp:txBody>
      <dsp:txXfrm>
        <a:off x="20461" y="1357224"/>
        <a:ext cx="2627433" cy="536991"/>
      </dsp:txXfrm>
    </dsp:sp>
    <dsp:sp modelId="{346A03AF-07DE-41CB-8F2C-E2B05BC93486}">
      <dsp:nvSpPr>
        <dsp:cNvPr id="0" name=""/>
        <dsp:cNvSpPr/>
      </dsp:nvSpPr>
      <dsp:spPr>
        <a:xfrm rot="19447025">
          <a:off x="2539947" y="1203909"/>
          <a:ext cx="1313647" cy="73652"/>
        </a:xfrm>
        <a:custGeom>
          <a:avLst/>
          <a:gdLst/>
          <a:ahLst/>
          <a:cxnLst/>
          <a:rect l="0" t="0" r="0" b="0"/>
          <a:pathLst>
            <a:path>
              <a:moveTo>
                <a:pt x="0" y="36826"/>
              </a:moveTo>
              <a:lnTo>
                <a:pt x="1313647" y="368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63929" y="1207894"/>
        <a:ext cx="65682" cy="65682"/>
      </dsp:txXfrm>
    </dsp:sp>
    <dsp:sp modelId="{C2A3C005-BF33-47DD-B4BA-7C6B625220CF}">
      <dsp:nvSpPr>
        <dsp:cNvPr id="0" name=""/>
        <dsp:cNvSpPr/>
      </dsp:nvSpPr>
      <dsp:spPr>
        <a:xfrm>
          <a:off x="3728940" y="570548"/>
          <a:ext cx="2660847" cy="570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Angry outbursts</a:t>
          </a:r>
          <a:endParaRPr lang="en-US" sz="1200" kern="1200" dirty="0"/>
        </a:p>
      </dsp:txBody>
      <dsp:txXfrm>
        <a:off x="3745647" y="587255"/>
        <a:ext cx="2627433" cy="536991"/>
      </dsp:txXfrm>
    </dsp:sp>
    <dsp:sp modelId="{ACF04C8D-7F72-41BD-A3B4-6C1FAAC50E9B}">
      <dsp:nvSpPr>
        <dsp:cNvPr id="0" name=""/>
        <dsp:cNvSpPr/>
      </dsp:nvSpPr>
      <dsp:spPr>
        <a:xfrm>
          <a:off x="2664601" y="1588894"/>
          <a:ext cx="1064338" cy="73652"/>
        </a:xfrm>
        <a:custGeom>
          <a:avLst/>
          <a:gdLst/>
          <a:ahLst/>
          <a:cxnLst/>
          <a:rect l="0" t="0" r="0" b="0"/>
          <a:pathLst>
            <a:path>
              <a:moveTo>
                <a:pt x="0" y="36826"/>
              </a:moveTo>
              <a:lnTo>
                <a:pt x="1064338" y="368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70162" y="1599112"/>
        <a:ext cx="53216" cy="53216"/>
      </dsp:txXfrm>
    </dsp:sp>
    <dsp:sp modelId="{843603A3-BA0C-408E-BD16-EC0683661325}">
      <dsp:nvSpPr>
        <dsp:cNvPr id="0" name=""/>
        <dsp:cNvSpPr/>
      </dsp:nvSpPr>
      <dsp:spPr>
        <a:xfrm>
          <a:off x="3728940" y="1340517"/>
          <a:ext cx="2660847" cy="570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Lack of energy</a:t>
          </a:r>
          <a:endParaRPr lang="en-US" sz="1200" kern="1200" dirty="0"/>
        </a:p>
      </dsp:txBody>
      <dsp:txXfrm>
        <a:off x="3745647" y="1357224"/>
        <a:ext cx="2627433" cy="536991"/>
      </dsp:txXfrm>
    </dsp:sp>
    <dsp:sp modelId="{762399B8-B044-4035-9078-CCE1E92030FE}">
      <dsp:nvSpPr>
        <dsp:cNvPr id="0" name=""/>
        <dsp:cNvSpPr/>
      </dsp:nvSpPr>
      <dsp:spPr>
        <a:xfrm rot="2152975">
          <a:off x="2539947" y="1973879"/>
          <a:ext cx="1313647" cy="73652"/>
        </a:xfrm>
        <a:custGeom>
          <a:avLst/>
          <a:gdLst/>
          <a:ahLst/>
          <a:cxnLst/>
          <a:rect l="0" t="0" r="0" b="0"/>
          <a:pathLst>
            <a:path>
              <a:moveTo>
                <a:pt x="0" y="36826"/>
              </a:moveTo>
              <a:lnTo>
                <a:pt x="1313647" y="368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63929" y="1977863"/>
        <a:ext cx="65682" cy="65682"/>
      </dsp:txXfrm>
    </dsp:sp>
    <dsp:sp modelId="{C8FDF424-45F6-451C-A0DB-8CDAA56619C2}">
      <dsp:nvSpPr>
        <dsp:cNvPr id="0" name=""/>
        <dsp:cNvSpPr/>
      </dsp:nvSpPr>
      <dsp:spPr>
        <a:xfrm>
          <a:off x="3728940" y="2110486"/>
          <a:ext cx="2660847" cy="570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Distracting thoughts and feelings of worthless, </a:t>
          </a:r>
          <a:r>
            <a:rPr lang="en-US" sz="1200" kern="1200" dirty="0" err="1" smtClean="0"/>
            <a:t>esp</a:t>
          </a:r>
          <a:r>
            <a:rPr lang="en-US" sz="1200" kern="1200" dirty="0" smtClean="0"/>
            <a:t> after social interactions</a:t>
          </a:r>
          <a:endParaRPr lang="en-US" sz="1200" kern="1200" dirty="0"/>
        </a:p>
      </dsp:txBody>
      <dsp:txXfrm>
        <a:off x="3745647" y="2127193"/>
        <a:ext cx="2627433" cy="536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C2823-2D38-4135-A976-3C9FAD8B44DF}">
      <dsp:nvSpPr>
        <dsp:cNvPr id="0" name=""/>
        <dsp:cNvSpPr/>
      </dsp:nvSpPr>
      <dsp:spPr>
        <a:xfrm>
          <a:off x="2154097" y="158128"/>
          <a:ext cx="1107226" cy="2373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i="0" kern="1200" dirty="0" smtClean="0"/>
            <a:t>Emphysema </a:t>
          </a:r>
          <a:endParaRPr lang="en-US" sz="1200" kern="1200" dirty="0"/>
        </a:p>
      </dsp:txBody>
      <dsp:txXfrm>
        <a:off x="2161049" y="165080"/>
        <a:ext cx="1093322" cy="223452"/>
      </dsp:txXfrm>
    </dsp:sp>
    <dsp:sp modelId="{0AE54DD2-75C5-4571-B65E-FF0EBE7CE799}">
      <dsp:nvSpPr>
        <dsp:cNvPr id="0" name=""/>
        <dsp:cNvSpPr/>
      </dsp:nvSpPr>
      <dsp:spPr>
        <a:xfrm>
          <a:off x="3261323" y="186806"/>
          <a:ext cx="442890" cy="180000"/>
        </a:xfrm>
        <a:custGeom>
          <a:avLst/>
          <a:gdLst/>
          <a:ahLst/>
          <a:cxnLst/>
          <a:rect l="0" t="0" r="0" b="0"/>
          <a:pathLst>
            <a:path>
              <a:moveTo>
                <a:pt x="0" y="90000"/>
              </a:moveTo>
              <a:lnTo>
                <a:pt x="442890" y="900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1696" y="265734"/>
        <a:ext cx="22144" cy="22144"/>
      </dsp:txXfrm>
    </dsp:sp>
    <dsp:sp modelId="{8D0D3B7C-8DFB-4A11-971C-96189FCB3484}">
      <dsp:nvSpPr>
        <dsp:cNvPr id="0" name=""/>
        <dsp:cNvSpPr/>
      </dsp:nvSpPr>
      <dsp:spPr>
        <a:xfrm>
          <a:off x="3704213" y="0"/>
          <a:ext cx="1666618" cy="5536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Difficulty breathing </a:t>
          </a:r>
          <a:endParaRPr lang="en-US" sz="1200" kern="1200" dirty="0"/>
        </a:p>
      </dsp:txBody>
      <dsp:txXfrm>
        <a:off x="3720428" y="16215"/>
        <a:ext cx="1634188" cy="521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C2823-2D38-4135-A976-3C9FAD8B44DF}">
      <dsp:nvSpPr>
        <dsp:cNvPr id="0" name=""/>
        <dsp:cNvSpPr/>
      </dsp:nvSpPr>
      <dsp:spPr>
        <a:xfrm>
          <a:off x="1313942" y="199834"/>
          <a:ext cx="1708860" cy="2999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i="0" kern="1200" dirty="0" smtClean="0"/>
            <a:t>Knee Injury </a:t>
          </a:r>
          <a:endParaRPr lang="en-US" sz="1200" kern="1200" dirty="0"/>
        </a:p>
      </dsp:txBody>
      <dsp:txXfrm>
        <a:off x="1322727" y="208619"/>
        <a:ext cx="1691290" cy="282386"/>
      </dsp:txXfrm>
    </dsp:sp>
    <dsp:sp modelId="{0AE54DD2-75C5-4571-B65E-FF0EBE7CE799}">
      <dsp:nvSpPr>
        <dsp:cNvPr id="0" name=""/>
        <dsp:cNvSpPr/>
      </dsp:nvSpPr>
      <dsp:spPr>
        <a:xfrm>
          <a:off x="3022802" y="259812"/>
          <a:ext cx="683544" cy="180000"/>
        </a:xfrm>
        <a:custGeom>
          <a:avLst/>
          <a:gdLst/>
          <a:ahLst/>
          <a:cxnLst/>
          <a:rect l="0" t="0" r="0" b="0"/>
          <a:pathLst>
            <a:path>
              <a:moveTo>
                <a:pt x="0" y="90000"/>
              </a:moveTo>
              <a:lnTo>
                <a:pt x="683544" y="900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7485" y="332723"/>
        <a:ext cx="34177" cy="34177"/>
      </dsp:txXfrm>
    </dsp:sp>
    <dsp:sp modelId="{8D0D3B7C-8DFB-4A11-971C-96189FCB3484}">
      <dsp:nvSpPr>
        <dsp:cNvPr id="0" name=""/>
        <dsp:cNvSpPr/>
      </dsp:nvSpPr>
      <dsp:spPr>
        <a:xfrm>
          <a:off x="3706346" y="0"/>
          <a:ext cx="3237230" cy="6996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Pain when climbing and with standing after sitting for long periods</a:t>
          </a:r>
          <a:endParaRPr lang="en-US" sz="1200" kern="1200" dirty="0"/>
        </a:p>
      </dsp:txBody>
      <dsp:txXfrm>
        <a:off x="3726837" y="20491"/>
        <a:ext cx="3196248" cy="6586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9D19-8376-4BA9-A8F7-C557739BB920}">
      <dsp:nvSpPr>
        <dsp:cNvPr id="0" name=""/>
        <dsp:cNvSpPr/>
      </dsp:nvSpPr>
      <dsp:spPr>
        <a:xfrm>
          <a:off x="394" y="502152"/>
          <a:ext cx="1539773" cy="923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rPr>
            <a:t>Limited to “light work”</a:t>
          </a:r>
          <a:endParaRPr lang="en-US" sz="1100" b="1" kern="1200" dirty="0">
            <a:solidFill>
              <a:srgbClr val="000000"/>
            </a:solidFill>
          </a:endParaRPr>
        </a:p>
      </dsp:txBody>
      <dsp:txXfrm>
        <a:off x="394" y="502152"/>
        <a:ext cx="1539773" cy="923863"/>
      </dsp:txXfrm>
    </dsp:sp>
    <dsp:sp modelId="{2C8FE97C-A6CD-488E-8695-FD2F569C62C4}">
      <dsp:nvSpPr>
        <dsp:cNvPr id="0" name=""/>
        <dsp:cNvSpPr/>
      </dsp:nvSpPr>
      <dsp:spPr>
        <a:xfrm>
          <a:off x="1694145" y="502152"/>
          <a:ext cx="1539773" cy="923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rPr>
            <a:t>Limited to working with coworkers &lt;30% of the day</a:t>
          </a:r>
          <a:endParaRPr lang="en-US" sz="1100" b="1" kern="1200" dirty="0">
            <a:solidFill>
              <a:srgbClr val="000000"/>
            </a:solidFill>
          </a:endParaRPr>
        </a:p>
      </dsp:txBody>
      <dsp:txXfrm>
        <a:off x="1694145" y="502152"/>
        <a:ext cx="1539773" cy="923863"/>
      </dsp:txXfrm>
    </dsp:sp>
    <dsp:sp modelId="{6BCC936C-35A8-4EEB-8022-9EF08775AD77}">
      <dsp:nvSpPr>
        <dsp:cNvPr id="0" name=""/>
        <dsp:cNvSpPr/>
      </dsp:nvSpPr>
      <dsp:spPr>
        <a:xfrm>
          <a:off x="394" y="1579993"/>
          <a:ext cx="1539773" cy="923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rPr>
            <a:t>Limited to working with supervisors &lt;30% of the day</a:t>
          </a:r>
          <a:endParaRPr lang="en-US" sz="1100" b="1" kern="1200" dirty="0">
            <a:solidFill>
              <a:srgbClr val="000000"/>
            </a:solidFill>
          </a:endParaRPr>
        </a:p>
      </dsp:txBody>
      <dsp:txXfrm>
        <a:off x="394" y="1579993"/>
        <a:ext cx="1539773" cy="923863"/>
      </dsp:txXfrm>
    </dsp:sp>
    <dsp:sp modelId="{0D99BBFD-9DF4-420A-9F38-5F83B9BB37DC}">
      <dsp:nvSpPr>
        <dsp:cNvPr id="0" name=""/>
        <dsp:cNvSpPr/>
      </dsp:nvSpPr>
      <dsp:spPr>
        <a:xfrm>
          <a:off x="1694145" y="1579993"/>
          <a:ext cx="1539773" cy="923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rPr>
            <a:t>Limited to sustained work without interruption from supervisors &lt;30% of the day</a:t>
          </a:r>
          <a:endParaRPr lang="en-US" sz="1100" b="1" kern="1200" dirty="0">
            <a:solidFill>
              <a:srgbClr val="000000"/>
            </a:solidFill>
          </a:endParaRPr>
        </a:p>
      </dsp:txBody>
      <dsp:txXfrm>
        <a:off x="1694145" y="1579993"/>
        <a:ext cx="1539773" cy="923863"/>
      </dsp:txXfrm>
    </dsp:sp>
    <dsp:sp modelId="{C5FBF409-07C4-49DF-8B9E-049B1BADC25E}">
      <dsp:nvSpPr>
        <dsp:cNvPr id="0" name=""/>
        <dsp:cNvSpPr/>
      </dsp:nvSpPr>
      <dsp:spPr>
        <a:xfrm>
          <a:off x="394" y="2657834"/>
          <a:ext cx="1539773" cy="923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rPr>
            <a:t>Limited to sustained sitting &lt;30 minutes</a:t>
          </a:r>
          <a:endParaRPr lang="en-US" sz="1100" b="1" kern="1200" dirty="0">
            <a:solidFill>
              <a:srgbClr val="000000"/>
            </a:solidFill>
          </a:endParaRPr>
        </a:p>
      </dsp:txBody>
      <dsp:txXfrm>
        <a:off x="394" y="2657834"/>
        <a:ext cx="1539773" cy="923863"/>
      </dsp:txXfrm>
    </dsp:sp>
    <dsp:sp modelId="{141BDA1E-6068-4D2E-A9CC-FAD966F0B78D}">
      <dsp:nvSpPr>
        <dsp:cNvPr id="0" name=""/>
        <dsp:cNvSpPr/>
      </dsp:nvSpPr>
      <dsp:spPr>
        <a:xfrm>
          <a:off x="1694145" y="2657834"/>
          <a:ext cx="1539773" cy="9238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000000"/>
              </a:solidFill>
            </a:rPr>
            <a:t>Limited to simple tasks involving 1-2 steps</a:t>
          </a:r>
          <a:endParaRPr lang="en-US" sz="1100" b="1" kern="1200" dirty="0">
            <a:solidFill>
              <a:srgbClr val="000000"/>
            </a:solidFill>
          </a:endParaRPr>
        </a:p>
      </dsp:txBody>
      <dsp:txXfrm>
        <a:off x="1694145" y="2657834"/>
        <a:ext cx="1539773" cy="9238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3D771-3F8D-42B1-B73B-ABFB8A2DCC7E}">
      <dsp:nvSpPr>
        <dsp:cNvPr id="0" name=""/>
        <dsp:cNvSpPr/>
      </dsp:nvSpPr>
      <dsp:spPr>
        <a:xfrm rot="3565702">
          <a:off x="177100" y="841190"/>
          <a:ext cx="1529341"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EADAD9-E2C6-41AD-AC7E-B094D9C39D28}">
      <dsp:nvSpPr>
        <dsp:cNvPr id="0" name=""/>
        <dsp:cNvSpPr/>
      </dsp:nvSpPr>
      <dsp:spPr>
        <a:xfrm>
          <a:off x="195508" y="4"/>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Complete online SSD application</a:t>
          </a:r>
          <a:endParaRPr lang="en-US" sz="1300" kern="1200" dirty="0"/>
        </a:p>
      </dsp:txBody>
      <dsp:txXfrm>
        <a:off x="226664" y="31160"/>
        <a:ext cx="1710584" cy="1001425"/>
      </dsp:txXfrm>
    </dsp:sp>
    <dsp:sp modelId="{52EF96DD-0419-4F48-B93A-AC06CA7B6B84}">
      <dsp:nvSpPr>
        <dsp:cNvPr id="0" name=""/>
        <dsp:cNvSpPr/>
      </dsp:nvSpPr>
      <dsp:spPr>
        <a:xfrm rot="3383683">
          <a:off x="992699" y="2137902"/>
          <a:ext cx="1526230"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EFB97F-5552-4DAA-AF71-4451F9DFF97E}">
      <dsp:nvSpPr>
        <dsp:cNvPr id="0" name=""/>
        <dsp:cNvSpPr/>
      </dsp:nvSpPr>
      <dsp:spPr>
        <a:xfrm>
          <a:off x="976115" y="1319518"/>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Complete in-person SSI application</a:t>
          </a:r>
          <a:endParaRPr lang="en-US" sz="1300" kern="1200" dirty="0"/>
        </a:p>
      </dsp:txBody>
      <dsp:txXfrm>
        <a:off x="1007271" y="1350674"/>
        <a:ext cx="1710584" cy="1001425"/>
      </dsp:txXfrm>
    </dsp:sp>
    <dsp:sp modelId="{FCD0AABF-9239-4342-BDFC-0D287D5B9DE5}">
      <dsp:nvSpPr>
        <dsp:cNvPr id="0" name=""/>
        <dsp:cNvSpPr/>
      </dsp:nvSpPr>
      <dsp:spPr>
        <a:xfrm rot="13130">
          <a:off x="2180926" y="2780437"/>
          <a:ext cx="2199087"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9ACB02-7F4D-4866-A824-F7C337674BE4}">
      <dsp:nvSpPr>
        <dsp:cNvPr id="0" name=""/>
        <dsp:cNvSpPr/>
      </dsp:nvSpPr>
      <dsp:spPr>
        <a:xfrm>
          <a:off x="1823595" y="2593429"/>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SSA determines if client has enough work history for SSD</a:t>
          </a:r>
          <a:endParaRPr lang="en-US" sz="1300" kern="1200" dirty="0"/>
        </a:p>
      </dsp:txBody>
      <dsp:txXfrm>
        <a:off x="1854751" y="2624585"/>
        <a:ext cx="1710584" cy="1001425"/>
      </dsp:txXfrm>
    </dsp:sp>
    <dsp:sp modelId="{083D2C3F-FE44-4A5A-9C0B-350AAE020673}">
      <dsp:nvSpPr>
        <dsp:cNvPr id="0" name=""/>
        <dsp:cNvSpPr/>
      </dsp:nvSpPr>
      <dsp:spPr>
        <a:xfrm rot="18257839">
          <a:off x="4049692" y="2149056"/>
          <a:ext cx="1538704"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306F8F-6EF1-4808-92CA-E436D355F1E8}">
      <dsp:nvSpPr>
        <dsp:cNvPr id="0" name=""/>
        <dsp:cNvSpPr/>
      </dsp:nvSpPr>
      <dsp:spPr>
        <a:xfrm>
          <a:off x="4025426" y="2604587"/>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SSA transfers case to DDS</a:t>
          </a:r>
          <a:endParaRPr lang="en-US" sz="1300" kern="1200" dirty="0"/>
        </a:p>
      </dsp:txBody>
      <dsp:txXfrm>
        <a:off x="4056582" y="2635743"/>
        <a:ext cx="1710584" cy="1001425"/>
      </dsp:txXfrm>
    </dsp:sp>
    <dsp:sp modelId="{96CFCA67-44D2-4D68-980F-0FE05C9A3B84}">
      <dsp:nvSpPr>
        <dsp:cNvPr id="0" name=""/>
        <dsp:cNvSpPr/>
      </dsp:nvSpPr>
      <dsp:spPr>
        <a:xfrm rot="17910515">
          <a:off x="4872146" y="866539"/>
          <a:ext cx="1466126"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00948B-2A24-4C66-AB7D-BC7459B83A6E}">
      <dsp:nvSpPr>
        <dsp:cNvPr id="0" name=""/>
        <dsp:cNvSpPr/>
      </dsp:nvSpPr>
      <dsp:spPr>
        <a:xfrm>
          <a:off x="4895226" y="1330666"/>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DDS sends claimant a lot of documents to complete</a:t>
          </a:r>
          <a:endParaRPr lang="en-US" sz="1300" kern="1200" dirty="0"/>
        </a:p>
      </dsp:txBody>
      <dsp:txXfrm>
        <a:off x="4926382" y="1361822"/>
        <a:ext cx="1710584" cy="1001425"/>
      </dsp:txXfrm>
    </dsp:sp>
    <dsp:sp modelId="{776B24AE-6C3D-4297-8400-91FCD265E0D0}">
      <dsp:nvSpPr>
        <dsp:cNvPr id="0" name=""/>
        <dsp:cNvSpPr/>
      </dsp:nvSpPr>
      <dsp:spPr>
        <a:xfrm rot="21545223">
          <a:off x="5957709" y="201549"/>
          <a:ext cx="2266268"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A6523-5418-47F4-9D39-0D65822C361A}">
      <dsp:nvSpPr>
        <dsp:cNvPr id="0" name=""/>
        <dsp:cNvSpPr/>
      </dsp:nvSpPr>
      <dsp:spPr>
        <a:xfrm>
          <a:off x="5597754" y="39554"/>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Claimant returns documents</a:t>
          </a:r>
          <a:endParaRPr lang="en-US" sz="1300" kern="1200" dirty="0"/>
        </a:p>
      </dsp:txBody>
      <dsp:txXfrm>
        <a:off x="5628910" y="70710"/>
        <a:ext cx="1710584" cy="1001425"/>
      </dsp:txXfrm>
    </dsp:sp>
    <dsp:sp modelId="{DB9113B9-CA25-4998-9BA8-DF4BB5E6E2A8}">
      <dsp:nvSpPr>
        <dsp:cNvPr id="0" name=""/>
        <dsp:cNvSpPr/>
      </dsp:nvSpPr>
      <dsp:spPr>
        <a:xfrm rot="3250535">
          <a:off x="7892980" y="830377"/>
          <a:ext cx="1595638"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3FF877-5D10-484F-93FB-24C65FC46EED}">
      <dsp:nvSpPr>
        <dsp:cNvPr id="0" name=""/>
        <dsp:cNvSpPr/>
      </dsp:nvSpPr>
      <dsp:spPr>
        <a:xfrm>
          <a:off x="7866494" y="685"/>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DDS schedules “consultative exam(s)”</a:t>
          </a:r>
          <a:endParaRPr lang="en-US" sz="1300" kern="1200" dirty="0"/>
        </a:p>
      </dsp:txBody>
      <dsp:txXfrm>
        <a:off x="7897650" y="31841"/>
        <a:ext cx="1710584" cy="1001425"/>
      </dsp:txXfrm>
    </dsp:sp>
    <dsp:sp modelId="{F70D65B9-E900-4B50-B814-FFE6757257B2}">
      <dsp:nvSpPr>
        <dsp:cNvPr id="0" name=""/>
        <dsp:cNvSpPr/>
      </dsp:nvSpPr>
      <dsp:spPr>
        <a:xfrm rot="3518102">
          <a:off x="8781681" y="2154630"/>
          <a:ext cx="1580123" cy="159560"/>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AF595B-39AC-40C1-9520-80F991316353}">
      <dsp:nvSpPr>
        <dsp:cNvPr id="0" name=""/>
        <dsp:cNvSpPr/>
      </dsp:nvSpPr>
      <dsp:spPr>
        <a:xfrm>
          <a:off x="8803186" y="1297211"/>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DDS determines whether the claimant meets SSA disability  standards</a:t>
          </a:r>
          <a:endParaRPr lang="en-US" sz="1300" kern="1200" dirty="0"/>
        </a:p>
      </dsp:txBody>
      <dsp:txXfrm>
        <a:off x="8834342" y="1328367"/>
        <a:ext cx="1710584" cy="1001425"/>
      </dsp:txXfrm>
    </dsp:sp>
    <dsp:sp modelId="{3D6A0ACD-1ED0-4F2B-9057-322334D78DC9}">
      <dsp:nvSpPr>
        <dsp:cNvPr id="0" name=""/>
        <dsp:cNvSpPr/>
      </dsp:nvSpPr>
      <dsp:spPr>
        <a:xfrm>
          <a:off x="9628381" y="2649190"/>
          <a:ext cx="1772896" cy="1063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If “disabled”, SSA determines if claimant meets SSI financial requirements</a:t>
          </a:r>
          <a:endParaRPr lang="en-US" sz="1300" kern="1200" dirty="0"/>
        </a:p>
      </dsp:txBody>
      <dsp:txXfrm>
        <a:off x="9659537" y="2680346"/>
        <a:ext cx="1710584" cy="10014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25FA5-C008-4BC7-B3B2-87E69A796C69}">
      <dsp:nvSpPr>
        <dsp:cNvPr id="0" name=""/>
        <dsp:cNvSpPr/>
      </dsp:nvSpPr>
      <dsp:spPr>
        <a:xfrm>
          <a:off x="0" y="164287"/>
          <a:ext cx="10365693" cy="39312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Think about why you think client couldn’t get and keep a full-time job?</a:t>
          </a:r>
          <a:endParaRPr lang="en-US" sz="1600" kern="1200" dirty="0"/>
        </a:p>
      </dsp:txBody>
      <dsp:txXfrm>
        <a:off x="19191" y="183478"/>
        <a:ext cx="10327311" cy="354738"/>
      </dsp:txXfrm>
    </dsp:sp>
    <dsp:sp modelId="{561EA6F9-8E0F-48AC-B717-13AEED5FD31B}">
      <dsp:nvSpPr>
        <dsp:cNvPr id="0" name=""/>
        <dsp:cNvSpPr/>
      </dsp:nvSpPr>
      <dsp:spPr>
        <a:xfrm>
          <a:off x="0" y="557407"/>
          <a:ext cx="10365693"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11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What observations have you made about your client’s…</a:t>
          </a:r>
          <a:endParaRPr lang="en-US" sz="1200" kern="1200" dirty="0"/>
        </a:p>
        <a:p>
          <a:pPr marL="228600" lvl="2" indent="-114300" algn="l" defTabSz="533400">
            <a:lnSpc>
              <a:spcPct val="90000"/>
            </a:lnSpc>
            <a:spcBef>
              <a:spcPct val="0"/>
            </a:spcBef>
            <a:spcAft>
              <a:spcPct val="20000"/>
            </a:spcAft>
            <a:buChar char="••"/>
          </a:pPr>
          <a:r>
            <a:rPr lang="en-US" sz="1200" kern="1200" dirty="0" smtClean="0"/>
            <a:t>Mobility</a:t>
          </a:r>
          <a:endParaRPr lang="en-US" sz="1200" kern="1200" dirty="0"/>
        </a:p>
        <a:p>
          <a:pPr marL="228600" lvl="2" indent="-114300" algn="l" defTabSz="533400">
            <a:lnSpc>
              <a:spcPct val="90000"/>
            </a:lnSpc>
            <a:spcBef>
              <a:spcPct val="0"/>
            </a:spcBef>
            <a:spcAft>
              <a:spcPct val="20000"/>
            </a:spcAft>
            <a:buChar char="••"/>
          </a:pPr>
          <a:r>
            <a:rPr lang="en-US" sz="1200" kern="1200" dirty="0" smtClean="0"/>
            <a:t>Ability to deal with changes</a:t>
          </a:r>
          <a:endParaRPr lang="en-US" sz="1200" kern="1200" dirty="0"/>
        </a:p>
        <a:p>
          <a:pPr marL="228600" lvl="2" indent="-114300" algn="l" defTabSz="533400">
            <a:lnSpc>
              <a:spcPct val="90000"/>
            </a:lnSpc>
            <a:spcBef>
              <a:spcPct val="0"/>
            </a:spcBef>
            <a:spcAft>
              <a:spcPct val="20000"/>
            </a:spcAft>
            <a:buChar char="••"/>
          </a:pPr>
          <a:r>
            <a:rPr lang="en-US" sz="1200" kern="1200" dirty="0" smtClean="0"/>
            <a:t>Interaction with peers or with those in authority</a:t>
          </a:r>
          <a:endParaRPr lang="en-US" sz="1200" kern="1200" dirty="0"/>
        </a:p>
        <a:p>
          <a:pPr marL="228600" lvl="2" indent="-114300" algn="l" defTabSz="533400">
            <a:lnSpc>
              <a:spcPct val="90000"/>
            </a:lnSpc>
            <a:spcBef>
              <a:spcPct val="0"/>
            </a:spcBef>
            <a:spcAft>
              <a:spcPct val="20000"/>
            </a:spcAft>
            <a:buChar char="••"/>
          </a:pPr>
          <a:r>
            <a:rPr lang="en-US" sz="1200" kern="1200" dirty="0" smtClean="0"/>
            <a:t>Ability to follow simple instructions</a:t>
          </a:r>
          <a:endParaRPr lang="en-US" sz="1200" kern="1200" dirty="0"/>
        </a:p>
        <a:p>
          <a:pPr marL="228600" lvl="2" indent="-114300" algn="l" defTabSz="533400">
            <a:lnSpc>
              <a:spcPct val="90000"/>
            </a:lnSpc>
            <a:spcBef>
              <a:spcPct val="0"/>
            </a:spcBef>
            <a:spcAft>
              <a:spcPct val="20000"/>
            </a:spcAft>
            <a:buChar char="••"/>
          </a:pPr>
          <a:r>
            <a:rPr lang="en-US" sz="1200" kern="1200" dirty="0" smtClean="0"/>
            <a:t>Ability to make a simple plan and follow-through</a:t>
          </a:r>
          <a:endParaRPr lang="en-US" sz="1200" kern="1200" dirty="0"/>
        </a:p>
        <a:p>
          <a:pPr marL="228600" lvl="2" indent="-114300" algn="l" defTabSz="533400">
            <a:lnSpc>
              <a:spcPct val="90000"/>
            </a:lnSpc>
            <a:spcBef>
              <a:spcPct val="0"/>
            </a:spcBef>
            <a:spcAft>
              <a:spcPct val="20000"/>
            </a:spcAft>
            <a:buChar char="••"/>
          </a:pPr>
          <a:r>
            <a:rPr lang="en-US" sz="1200" kern="1200" dirty="0" smtClean="0"/>
            <a:t>Ability to read and understand written directions</a:t>
          </a:r>
          <a:endParaRPr lang="en-US" sz="1200" kern="1200" dirty="0"/>
        </a:p>
      </dsp:txBody>
      <dsp:txXfrm>
        <a:off x="0" y="557407"/>
        <a:ext cx="10365693" cy="1490400"/>
      </dsp:txXfrm>
    </dsp:sp>
    <dsp:sp modelId="{D53E1540-026D-4588-AF95-618A41213D8D}">
      <dsp:nvSpPr>
        <dsp:cNvPr id="0" name=""/>
        <dsp:cNvSpPr/>
      </dsp:nvSpPr>
      <dsp:spPr>
        <a:xfrm>
          <a:off x="0" y="2047807"/>
          <a:ext cx="10365693" cy="393120"/>
        </a:xfrm>
        <a:prstGeom prst="roundRect">
          <a:avLst/>
        </a:prstGeom>
        <a:solidFill>
          <a:srgbClr val="0765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Keep your professional licenses up to date</a:t>
          </a:r>
          <a:endParaRPr lang="en-US" sz="1600" kern="1200" dirty="0"/>
        </a:p>
      </dsp:txBody>
      <dsp:txXfrm>
        <a:off x="19191" y="2066998"/>
        <a:ext cx="10327311" cy="354738"/>
      </dsp:txXfrm>
    </dsp:sp>
    <dsp:sp modelId="{587BE25C-CFD8-4383-98A7-396C44FE387A}">
      <dsp:nvSpPr>
        <dsp:cNvPr id="0" name=""/>
        <dsp:cNvSpPr/>
      </dsp:nvSpPr>
      <dsp:spPr>
        <a:xfrm>
          <a:off x="0" y="2440927"/>
          <a:ext cx="10365693"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11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If you submit records or an opinion, your statements will have more weight if you have license that reflects your expertise</a:t>
          </a:r>
          <a:endParaRPr lang="en-US" sz="1200" kern="1200" dirty="0"/>
        </a:p>
      </dsp:txBody>
      <dsp:txXfrm>
        <a:off x="0" y="2440927"/>
        <a:ext cx="10365693" cy="264960"/>
      </dsp:txXfrm>
    </dsp:sp>
    <dsp:sp modelId="{8E0954C1-0A42-4F3E-A2BA-2CEF73D014A7}">
      <dsp:nvSpPr>
        <dsp:cNvPr id="0" name=""/>
        <dsp:cNvSpPr/>
      </dsp:nvSpPr>
      <dsp:spPr>
        <a:xfrm>
          <a:off x="0" y="2705887"/>
          <a:ext cx="10365693" cy="39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t>Ask</a:t>
          </a:r>
          <a:r>
            <a:rPr lang="en-US" sz="1600" kern="1200" dirty="0" smtClean="0"/>
            <a:t>: Why do you think you can’t get and keep a full-time job?</a:t>
          </a:r>
          <a:endParaRPr lang="en-US" sz="1600" kern="1200"/>
        </a:p>
      </dsp:txBody>
      <dsp:txXfrm>
        <a:off x="19191" y="2725078"/>
        <a:ext cx="10327311" cy="354738"/>
      </dsp:txXfrm>
    </dsp:sp>
    <dsp:sp modelId="{E2C2792D-EBC4-4CFB-996C-E4615DDB9C3E}">
      <dsp:nvSpPr>
        <dsp:cNvPr id="0" name=""/>
        <dsp:cNvSpPr/>
      </dsp:nvSpPr>
      <dsp:spPr>
        <a:xfrm>
          <a:off x="0" y="3099007"/>
          <a:ext cx="10365693"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11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Focus on barriers related to mental, physical, and medical limitations</a:t>
          </a:r>
          <a:endParaRPr lang="en-US" sz="1200" kern="1200" dirty="0"/>
        </a:p>
        <a:p>
          <a:pPr marL="114300" lvl="1" indent="-114300" algn="l" defTabSz="533400">
            <a:lnSpc>
              <a:spcPct val="90000"/>
            </a:lnSpc>
            <a:spcBef>
              <a:spcPct val="0"/>
            </a:spcBef>
            <a:spcAft>
              <a:spcPct val="20000"/>
            </a:spcAft>
            <a:buChar char="••"/>
          </a:pPr>
          <a:r>
            <a:rPr lang="en-US" sz="1200" kern="1200" dirty="0" smtClean="0"/>
            <a:t>“What if” questions:</a:t>
          </a:r>
          <a:endParaRPr lang="en-US" sz="1200" kern="1200" dirty="0"/>
        </a:p>
        <a:p>
          <a:pPr marL="228600" lvl="2" indent="-114300" algn="l" defTabSz="533400">
            <a:lnSpc>
              <a:spcPct val="90000"/>
            </a:lnSpc>
            <a:spcBef>
              <a:spcPct val="0"/>
            </a:spcBef>
            <a:spcAft>
              <a:spcPct val="20000"/>
            </a:spcAft>
            <a:buChar char="••"/>
          </a:pPr>
          <a:r>
            <a:rPr lang="en-US" sz="1200" kern="1200" dirty="0" smtClean="0"/>
            <a:t>“What if you got a job as security monitor at a parking garage or a condo building?”</a:t>
          </a:r>
          <a:endParaRPr lang="en-US" sz="1200" kern="1200" dirty="0"/>
        </a:p>
        <a:p>
          <a:pPr marL="228600" lvl="2" indent="-114300" algn="l" defTabSz="533400">
            <a:lnSpc>
              <a:spcPct val="90000"/>
            </a:lnSpc>
            <a:spcBef>
              <a:spcPct val="0"/>
            </a:spcBef>
            <a:spcAft>
              <a:spcPct val="20000"/>
            </a:spcAft>
            <a:buChar char="••"/>
          </a:pPr>
          <a:r>
            <a:rPr lang="en-US" sz="1200" kern="1200" dirty="0" smtClean="0"/>
            <a:t>“What if you got hired by your last employer to do the last job that you worked full-time?”</a:t>
          </a:r>
          <a:endParaRPr lang="en-US" sz="1200" kern="1200" dirty="0"/>
        </a:p>
      </dsp:txBody>
      <dsp:txXfrm>
        <a:off x="0" y="3099007"/>
        <a:ext cx="10365693" cy="861120"/>
      </dsp:txXfrm>
    </dsp:sp>
    <dsp:sp modelId="{63856931-D084-42B8-A684-4AEE9EC0E22B}">
      <dsp:nvSpPr>
        <dsp:cNvPr id="0" name=""/>
        <dsp:cNvSpPr/>
      </dsp:nvSpPr>
      <dsp:spPr>
        <a:xfrm>
          <a:off x="0" y="3960128"/>
          <a:ext cx="10365693" cy="39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t>Have </a:t>
          </a:r>
          <a:r>
            <a:rPr lang="en-US" sz="1600" kern="1200" dirty="0" smtClean="0"/>
            <a:t>a heart-to-heart about substance use, treatment avoidance, prior work experiences, etc.</a:t>
          </a:r>
          <a:endParaRPr lang="en-US" sz="1600" kern="1200"/>
        </a:p>
      </dsp:txBody>
      <dsp:txXfrm>
        <a:off x="19191" y="3979319"/>
        <a:ext cx="10327311" cy="354738"/>
      </dsp:txXfrm>
    </dsp:sp>
    <dsp:sp modelId="{7E8F8217-0D06-40A9-836D-54B349667D2A}">
      <dsp:nvSpPr>
        <dsp:cNvPr id="0" name=""/>
        <dsp:cNvSpPr/>
      </dsp:nvSpPr>
      <dsp:spPr>
        <a:xfrm>
          <a:off x="0" y="4353248"/>
          <a:ext cx="10365693" cy="38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11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Ultimately, what a client does is their choice. But explain options and potential consequences for choices that could hurt their chance of obtaining SSI/DI benefits.</a:t>
          </a:r>
          <a:endParaRPr lang="en-US" sz="1200" kern="1200" dirty="0"/>
        </a:p>
      </dsp:txBody>
      <dsp:txXfrm>
        <a:off x="0" y="4353248"/>
        <a:ext cx="10365693" cy="389160"/>
      </dsp:txXfrm>
    </dsp:sp>
    <dsp:sp modelId="{71FF9B2B-5FE7-4197-8F65-3FE2CBFEE3FC}">
      <dsp:nvSpPr>
        <dsp:cNvPr id="0" name=""/>
        <dsp:cNvSpPr/>
      </dsp:nvSpPr>
      <dsp:spPr>
        <a:xfrm>
          <a:off x="0" y="4742407"/>
          <a:ext cx="10365693" cy="39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Encourage client to keep a journal or record that they could share with SSA</a:t>
          </a:r>
          <a:endParaRPr lang="en-US" sz="1600" kern="1200" dirty="0"/>
        </a:p>
      </dsp:txBody>
      <dsp:txXfrm>
        <a:off x="19191" y="4761598"/>
        <a:ext cx="10327311" cy="354738"/>
      </dsp:txXfrm>
    </dsp:sp>
    <dsp:sp modelId="{27524C13-770A-4210-8AF9-71FE54B77F65}">
      <dsp:nvSpPr>
        <dsp:cNvPr id="0" name=""/>
        <dsp:cNvSpPr/>
      </dsp:nvSpPr>
      <dsp:spPr>
        <a:xfrm>
          <a:off x="0" y="5135528"/>
          <a:ext cx="10365693"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11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This is particularly useful for chronic intermittent conditions – things like seizure disorders</a:t>
          </a:r>
          <a:endParaRPr lang="en-US" sz="1200" kern="1200" dirty="0"/>
        </a:p>
      </dsp:txBody>
      <dsp:txXfrm>
        <a:off x="0" y="5135528"/>
        <a:ext cx="10365693" cy="264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CB3C0-1AFA-4DEA-9690-994615D67278}">
      <dsp:nvSpPr>
        <dsp:cNvPr id="0" name=""/>
        <dsp:cNvSpPr/>
      </dsp:nvSpPr>
      <dsp:spPr>
        <a:xfrm>
          <a:off x="250626" y="1260"/>
          <a:ext cx="1897601" cy="18976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Diagnosis and Treatment of Conditions</a:t>
          </a:r>
          <a:endParaRPr lang="en-US" sz="1500" kern="1200" dirty="0"/>
        </a:p>
      </dsp:txBody>
      <dsp:txXfrm>
        <a:off x="528523" y="279157"/>
        <a:ext cx="1341807" cy="1341807"/>
      </dsp:txXfrm>
    </dsp:sp>
    <dsp:sp modelId="{C0A3FC4B-7ADF-455D-9D93-FD5B4972E931}">
      <dsp:nvSpPr>
        <dsp:cNvPr id="0" name=""/>
        <dsp:cNvSpPr/>
      </dsp:nvSpPr>
      <dsp:spPr>
        <a:xfrm>
          <a:off x="649122" y="2052946"/>
          <a:ext cx="1100608" cy="110060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95008" y="2473818"/>
        <a:ext cx="808836" cy="258864"/>
      </dsp:txXfrm>
    </dsp:sp>
    <dsp:sp modelId="{58D398F5-653E-4B03-B060-4EC20DA256D3}">
      <dsp:nvSpPr>
        <dsp:cNvPr id="0" name=""/>
        <dsp:cNvSpPr/>
      </dsp:nvSpPr>
      <dsp:spPr>
        <a:xfrm>
          <a:off x="250626" y="3307640"/>
          <a:ext cx="1897601" cy="18976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Complete and accurate documentation in records of symptoms and limitations</a:t>
          </a:r>
          <a:endParaRPr lang="en-US" sz="1500" kern="1200" dirty="0"/>
        </a:p>
      </dsp:txBody>
      <dsp:txXfrm>
        <a:off x="528523" y="3585537"/>
        <a:ext cx="1341807" cy="1341807"/>
      </dsp:txXfrm>
    </dsp:sp>
    <dsp:sp modelId="{1D6DFD77-5263-4698-B7B8-872F88BBA2FC}">
      <dsp:nvSpPr>
        <dsp:cNvPr id="0" name=""/>
        <dsp:cNvSpPr/>
      </dsp:nvSpPr>
      <dsp:spPr>
        <a:xfrm>
          <a:off x="2432867" y="2250297"/>
          <a:ext cx="603437" cy="7059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432867" y="2391478"/>
        <a:ext cx="422406" cy="423545"/>
      </dsp:txXfrm>
    </dsp:sp>
    <dsp:sp modelId="{10E3AD83-ECB4-4BEF-AD29-54E032C71BDE}">
      <dsp:nvSpPr>
        <dsp:cNvPr id="0" name=""/>
        <dsp:cNvSpPr/>
      </dsp:nvSpPr>
      <dsp:spPr>
        <a:xfrm>
          <a:off x="3286788" y="705649"/>
          <a:ext cx="3795202" cy="37952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Medical and Other records accurately reflect client’s conditions and provide information SSA is looking for</a:t>
          </a:r>
          <a:endParaRPr lang="en-US" sz="2400" kern="1200" dirty="0"/>
        </a:p>
      </dsp:txBody>
      <dsp:txXfrm>
        <a:off x="3842582" y="1261443"/>
        <a:ext cx="2683614" cy="26836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2/11/2025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dirty="0"/>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50F10-F656-4C2F-9C71-2A1339FB31B7}" type="datetimeFigureOut">
              <a:rPr lang="en-US" smtClean="0"/>
              <a:t>2/11/2025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EA524-7A27-46AB-9B4A-7198D44C5B6B}" type="slidenum">
              <a:rPr lang="en-US" smtClean="0"/>
              <a:t>‹#›</a:t>
            </a:fld>
            <a:endParaRPr lang="en-US" dirty="0"/>
          </a:p>
        </p:txBody>
      </p:sp>
    </p:spTree>
    <p:extLst>
      <p:ext uri="{BB962C8B-B14F-4D97-AF65-F5344CB8AC3E}">
        <p14:creationId xmlns:p14="http://schemas.microsoft.com/office/powerpoint/2010/main" val="329023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a:t>
            </a:fld>
            <a:endParaRPr lang="en-US" dirty="0"/>
          </a:p>
        </p:txBody>
      </p:sp>
    </p:spTree>
    <p:extLst>
      <p:ext uri="{BB962C8B-B14F-4D97-AF65-F5344CB8AC3E}">
        <p14:creationId xmlns:p14="http://schemas.microsoft.com/office/powerpoint/2010/main" val="114856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14</a:t>
            </a:fld>
            <a:endParaRPr lang="en-US" dirty="0"/>
          </a:p>
        </p:txBody>
      </p:sp>
    </p:spTree>
    <p:extLst>
      <p:ext uri="{BB962C8B-B14F-4D97-AF65-F5344CB8AC3E}">
        <p14:creationId xmlns:p14="http://schemas.microsoft.com/office/powerpoint/2010/main" val="190674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15</a:t>
            </a:fld>
            <a:endParaRPr lang="en-US" dirty="0"/>
          </a:p>
        </p:txBody>
      </p:sp>
    </p:spTree>
    <p:extLst>
      <p:ext uri="{BB962C8B-B14F-4D97-AF65-F5344CB8AC3E}">
        <p14:creationId xmlns:p14="http://schemas.microsoft.com/office/powerpoint/2010/main" val="16648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16</a:t>
            </a:fld>
            <a:endParaRPr lang="en-US" dirty="0"/>
          </a:p>
        </p:txBody>
      </p:sp>
    </p:spTree>
    <p:extLst>
      <p:ext uri="{BB962C8B-B14F-4D97-AF65-F5344CB8AC3E}">
        <p14:creationId xmlns:p14="http://schemas.microsoft.com/office/powerpoint/2010/main" val="3451514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17</a:t>
            </a:fld>
            <a:endParaRPr lang="en-US" dirty="0"/>
          </a:p>
        </p:txBody>
      </p:sp>
    </p:spTree>
    <p:extLst>
      <p:ext uri="{BB962C8B-B14F-4D97-AF65-F5344CB8AC3E}">
        <p14:creationId xmlns:p14="http://schemas.microsoft.com/office/powerpoint/2010/main" val="2345781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18</a:t>
            </a:fld>
            <a:endParaRPr lang="en-US" dirty="0"/>
          </a:p>
        </p:txBody>
      </p:sp>
    </p:spTree>
    <p:extLst>
      <p:ext uri="{BB962C8B-B14F-4D97-AF65-F5344CB8AC3E}">
        <p14:creationId xmlns:p14="http://schemas.microsoft.com/office/powerpoint/2010/main" val="1906839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19</a:t>
            </a:fld>
            <a:endParaRPr lang="en-US" dirty="0"/>
          </a:p>
        </p:txBody>
      </p:sp>
    </p:spTree>
    <p:extLst>
      <p:ext uri="{BB962C8B-B14F-4D97-AF65-F5344CB8AC3E}">
        <p14:creationId xmlns:p14="http://schemas.microsoft.com/office/powerpoint/2010/main" val="1641497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20</a:t>
            </a:fld>
            <a:endParaRPr lang="en-US" dirty="0"/>
          </a:p>
        </p:txBody>
      </p:sp>
    </p:spTree>
    <p:extLst>
      <p:ext uri="{BB962C8B-B14F-4D97-AF65-F5344CB8AC3E}">
        <p14:creationId xmlns:p14="http://schemas.microsoft.com/office/powerpoint/2010/main" val="2320001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21</a:t>
            </a:fld>
            <a:endParaRPr lang="en-US" dirty="0"/>
          </a:p>
        </p:txBody>
      </p:sp>
    </p:spTree>
    <p:extLst>
      <p:ext uri="{BB962C8B-B14F-4D97-AF65-F5344CB8AC3E}">
        <p14:creationId xmlns:p14="http://schemas.microsoft.com/office/powerpoint/2010/main" val="1726357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22</a:t>
            </a:fld>
            <a:endParaRPr lang="en-US" dirty="0"/>
          </a:p>
        </p:txBody>
      </p:sp>
    </p:spTree>
    <p:extLst>
      <p:ext uri="{BB962C8B-B14F-4D97-AF65-F5344CB8AC3E}">
        <p14:creationId xmlns:p14="http://schemas.microsoft.com/office/powerpoint/2010/main" val="271027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25</a:t>
            </a:fld>
            <a:endParaRPr lang="en-US" dirty="0"/>
          </a:p>
        </p:txBody>
      </p:sp>
    </p:spTree>
    <p:extLst>
      <p:ext uri="{BB962C8B-B14F-4D97-AF65-F5344CB8AC3E}">
        <p14:creationId xmlns:p14="http://schemas.microsoft.com/office/powerpoint/2010/main" val="176881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4</a:t>
            </a:fld>
            <a:endParaRPr lang="en-US" dirty="0"/>
          </a:p>
        </p:txBody>
      </p:sp>
    </p:spTree>
    <p:extLst>
      <p:ext uri="{BB962C8B-B14F-4D97-AF65-F5344CB8AC3E}">
        <p14:creationId xmlns:p14="http://schemas.microsoft.com/office/powerpoint/2010/main" val="2071188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26</a:t>
            </a:fld>
            <a:endParaRPr lang="en-US" dirty="0"/>
          </a:p>
        </p:txBody>
      </p:sp>
    </p:spTree>
    <p:extLst>
      <p:ext uri="{BB962C8B-B14F-4D97-AF65-F5344CB8AC3E}">
        <p14:creationId xmlns:p14="http://schemas.microsoft.com/office/powerpoint/2010/main" val="1528269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27</a:t>
            </a:fld>
            <a:endParaRPr lang="en-US" dirty="0"/>
          </a:p>
        </p:txBody>
      </p:sp>
    </p:spTree>
    <p:extLst>
      <p:ext uri="{BB962C8B-B14F-4D97-AF65-F5344CB8AC3E}">
        <p14:creationId xmlns:p14="http://schemas.microsoft.com/office/powerpoint/2010/main" val="250157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5</a:t>
            </a:fld>
            <a:endParaRPr lang="en-US" dirty="0"/>
          </a:p>
        </p:txBody>
      </p:sp>
    </p:spTree>
    <p:extLst>
      <p:ext uri="{BB962C8B-B14F-4D97-AF65-F5344CB8AC3E}">
        <p14:creationId xmlns:p14="http://schemas.microsoft.com/office/powerpoint/2010/main" val="166322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7EA524-7A27-46AB-9B4A-7198D44C5B6B}" type="slidenum">
              <a:rPr lang="en-US" smtClean="0"/>
              <a:t>8</a:t>
            </a:fld>
            <a:endParaRPr lang="en-US" dirty="0"/>
          </a:p>
        </p:txBody>
      </p:sp>
    </p:spTree>
    <p:extLst>
      <p:ext uri="{BB962C8B-B14F-4D97-AF65-F5344CB8AC3E}">
        <p14:creationId xmlns:p14="http://schemas.microsoft.com/office/powerpoint/2010/main" val="421160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9</a:t>
            </a:fld>
            <a:endParaRPr lang="en-US" dirty="0"/>
          </a:p>
        </p:txBody>
      </p:sp>
    </p:spTree>
    <p:extLst>
      <p:ext uri="{BB962C8B-B14F-4D97-AF65-F5344CB8AC3E}">
        <p14:creationId xmlns:p14="http://schemas.microsoft.com/office/powerpoint/2010/main" val="341929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10</a:t>
            </a:fld>
            <a:endParaRPr lang="en-US" dirty="0"/>
          </a:p>
        </p:txBody>
      </p:sp>
    </p:spTree>
    <p:extLst>
      <p:ext uri="{BB962C8B-B14F-4D97-AF65-F5344CB8AC3E}">
        <p14:creationId xmlns:p14="http://schemas.microsoft.com/office/powerpoint/2010/main" val="194164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11</a:t>
            </a:fld>
            <a:endParaRPr lang="en-US" dirty="0"/>
          </a:p>
        </p:txBody>
      </p:sp>
    </p:spTree>
    <p:extLst>
      <p:ext uri="{BB962C8B-B14F-4D97-AF65-F5344CB8AC3E}">
        <p14:creationId xmlns:p14="http://schemas.microsoft.com/office/powerpoint/2010/main" val="122720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12</a:t>
            </a:fld>
            <a:endParaRPr lang="en-US" dirty="0"/>
          </a:p>
        </p:txBody>
      </p:sp>
    </p:spTree>
    <p:extLst>
      <p:ext uri="{BB962C8B-B14F-4D97-AF65-F5344CB8AC3E}">
        <p14:creationId xmlns:p14="http://schemas.microsoft.com/office/powerpoint/2010/main" val="422966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13</a:t>
            </a:fld>
            <a:endParaRPr lang="en-US" dirty="0"/>
          </a:p>
        </p:txBody>
      </p:sp>
    </p:spTree>
    <p:extLst>
      <p:ext uri="{BB962C8B-B14F-4D97-AF65-F5344CB8AC3E}">
        <p14:creationId xmlns:p14="http://schemas.microsoft.com/office/powerpoint/2010/main" val="665671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3BD-B67B-4A94-8A63-109203D608A6}"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11991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2/11/2025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8.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ssa.gov/disability/professional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ssa.gov/disability/professionals/bluebook/AdultListings.htm" TargetMode="Externa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18.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5.png"/><Relationship Id="rId18" Type="http://schemas.openxmlformats.org/officeDocument/2006/relationships/image" Target="../media/image28.png"/><Relationship Id="rId3" Type="http://schemas.openxmlformats.org/officeDocument/2006/relationships/image" Target="../media/image21.png"/><Relationship Id="rId12" Type="http://schemas.openxmlformats.org/officeDocument/2006/relationships/image" Target="../media/image4.svg"/><Relationship Id="rId17" Type="http://schemas.microsoft.com/office/2007/relationships/hdphoto" Target="../media/hdphoto1.wdp"/><Relationship Id="rId2" Type="http://schemas.openxmlformats.org/officeDocument/2006/relationships/notesSlide" Target="../notesSlides/notesSlide21.xml"/><Relationship Id="rId16" Type="http://schemas.openxmlformats.org/officeDocument/2006/relationships/image" Target="../media/image27.png"/><Relationship Id="rId1" Type="http://schemas.openxmlformats.org/officeDocument/2006/relationships/slideLayout" Target="../slideLayouts/slideLayout10.xml"/><Relationship Id="rId11" Type="http://schemas.openxmlformats.org/officeDocument/2006/relationships/image" Target="../media/image24.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22.png"/><Relationship Id="rId9" Type="http://schemas.openxmlformats.org/officeDocument/2006/relationships/image" Target="../media/image23.pn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ecure.ssa.gov/ben16/prtflui/ssiprtf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0"/>
          </p:nvPr>
        </p:nvSpPr>
        <p:spPr>
          <a:xfrm>
            <a:off x="4624388" y="5204849"/>
            <a:ext cx="6586537" cy="703582"/>
          </a:xfrm>
        </p:spPr>
        <p:txBody>
          <a:bodyPr>
            <a:noAutofit/>
          </a:bodyPr>
          <a:lstStyle/>
          <a:p>
            <a:r>
              <a:rPr lang="en-US" sz="1800" dirty="0" smtClean="0"/>
              <a:t>Gwynne Kizer Mashon</a:t>
            </a:r>
          </a:p>
          <a:p>
            <a:pPr>
              <a:lnSpc>
                <a:spcPct val="100000"/>
              </a:lnSpc>
              <a:spcBef>
                <a:spcPts val="0"/>
              </a:spcBef>
            </a:pPr>
            <a:r>
              <a:rPr lang="en-US" sz="1800" dirty="0" smtClean="0"/>
              <a:t>Associate director, Public Benefits Practice Group</a:t>
            </a:r>
          </a:p>
          <a:p>
            <a:pPr>
              <a:lnSpc>
                <a:spcPct val="100000"/>
              </a:lnSpc>
              <a:spcBef>
                <a:spcPts val="0"/>
              </a:spcBef>
            </a:pPr>
            <a:r>
              <a:rPr lang="en-US" sz="1800" dirty="0" smtClean="0"/>
              <a:t>gmashon@legalaidchicago.org</a:t>
            </a:r>
          </a:p>
          <a:p>
            <a:pPr>
              <a:lnSpc>
                <a:spcPct val="100000"/>
              </a:lnSpc>
              <a:spcBef>
                <a:spcPts val="0"/>
              </a:spcBef>
            </a:pPr>
            <a:r>
              <a:rPr lang="en-US" sz="1800" dirty="0" smtClean="0"/>
              <a:t>March 2024</a:t>
            </a:r>
          </a:p>
        </p:txBody>
      </p:sp>
      <p:sp>
        <p:nvSpPr>
          <p:cNvPr id="8" name="Rectangle 7"/>
          <p:cNvSpPr/>
          <p:nvPr/>
        </p:nvSpPr>
        <p:spPr>
          <a:xfrm>
            <a:off x="10731500" y="219456"/>
            <a:ext cx="1041400" cy="4390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764033" y="2581142"/>
            <a:ext cx="6446891" cy="1323439"/>
          </a:xfrm>
          <a:prstGeom prst="rect">
            <a:avLst/>
          </a:prstGeom>
        </p:spPr>
        <p:txBody>
          <a:bodyPr wrap="square">
            <a:spAutoFit/>
          </a:bodyPr>
          <a:lstStyle/>
          <a:p>
            <a:pPr lvl="0"/>
            <a:r>
              <a:rPr lang="en-US" sz="4000" b="1" dirty="0">
                <a:solidFill>
                  <a:srgbClr val="001E61"/>
                </a:solidFill>
              </a:rPr>
              <a:t>SSI and SSD Application Tips &amp; Tricks</a:t>
            </a:r>
          </a:p>
        </p:txBody>
      </p:sp>
    </p:spTree>
    <p:extLst>
      <p:ext uri="{BB962C8B-B14F-4D97-AF65-F5344CB8AC3E}">
        <p14:creationId xmlns:p14="http://schemas.microsoft.com/office/powerpoint/2010/main" val="9286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framework</a:t>
            </a:r>
            <a:endParaRPr lang="en-US" dirty="0"/>
          </a:p>
        </p:txBody>
      </p:sp>
      <p:grpSp>
        <p:nvGrpSpPr>
          <p:cNvPr id="45" name="Group 44"/>
          <p:cNvGrpSpPr/>
          <p:nvPr/>
        </p:nvGrpSpPr>
        <p:grpSpPr>
          <a:xfrm>
            <a:off x="49326" y="2533317"/>
            <a:ext cx="2209800" cy="2690102"/>
            <a:chOff x="49326" y="2533317"/>
            <a:chExt cx="2209800" cy="2690102"/>
          </a:xfrm>
        </p:grpSpPr>
        <p:pic>
          <p:nvPicPr>
            <p:cNvPr id="7" name="Picture 2" descr="Split arrow icon split arrow Stock Vector Images - Page 3 - Alamy"/>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5563" t="5024" r="15309" b="11523"/>
            <a:stretch/>
          </p:blipFill>
          <p:spPr bwMode="auto">
            <a:xfrm rot="5400000">
              <a:off x="298246" y="2366915"/>
              <a:ext cx="1711960" cy="22098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619584" y="4309925"/>
              <a:ext cx="1019745" cy="913494"/>
            </a:xfrm>
            <a:prstGeom prst="ellipse">
              <a:avLst/>
            </a:prstGeom>
            <a:solidFill>
              <a:srgbClr val="FF0000"/>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73863" y="2533317"/>
              <a:ext cx="1321196" cy="338554"/>
            </a:xfrm>
            <a:prstGeom prst="rect">
              <a:avLst/>
            </a:prstGeom>
            <a:noFill/>
          </p:spPr>
          <p:txBody>
            <a:bodyPr wrap="none" rtlCol="0">
              <a:spAutoFit/>
            </a:bodyPr>
            <a:lstStyle/>
            <a:p>
              <a:r>
                <a:rPr lang="en-US" sz="1600" dirty="0" smtClean="0"/>
                <a:t>Earning SGA?</a:t>
              </a:r>
              <a:endParaRPr lang="en-US" sz="1600" dirty="0"/>
            </a:p>
          </p:txBody>
        </p:sp>
        <p:sp>
          <p:nvSpPr>
            <p:cNvPr id="20" name="TextBox 19"/>
            <p:cNvSpPr txBox="1"/>
            <p:nvPr/>
          </p:nvSpPr>
          <p:spPr>
            <a:xfrm>
              <a:off x="949971" y="3773337"/>
              <a:ext cx="399468" cy="276999"/>
            </a:xfrm>
            <a:prstGeom prst="rect">
              <a:avLst/>
            </a:prstGeom>
            <a:noFill/>
          </p:spPr>
          <p:txBody>
            <a:bodyPr wrap="none" rtlCol="0">
              <a:spAutoFit/>
            </a:bodyPr>
            <a:lstStyle/>
            <a:p>
              <a:r>
                <a:rPr lang="en-US" sz="1200" dirty="0" smtClean="0"/>
                <a:t>Yes</a:t>
              </a:r>
              <a:endParaRPr lang="en-US" sz="1200" dirty="0"/>
            </a:p>
          </p:txBody>
        </p:sp>
        <p:sp>
          <p:nvSpPr>
            <p:cNvPr id="23" name="TextBox 22"/>
            <p:cNvSpPr txBox="1"/>
            <p:nvPr/>
          </p:nvSpPr>
          <p:spPr>
            <a:xfrm>
              <a:off x="1639329" y="2876568"/>
              <a:ext cx="367408" cy="276999"/>
            </a:xfrm>
            <a:prstGeom prst="rect">
              <a:avLst/>
            </a:prstGeom>
            <a:noFill/>
          </p:spPr>
          <p:txBody>
            <a:bodyPr wrap="none" rtlCol="0">
              <a:spAutoFit/>
            </a:bodyPr>
            <a:lstStyle/>
            <a:p>
              <a:r>
                <a:rPr lang="en-US" sz="1200" dirty="0" smtClean="0"/>
                <a:t>No</a:t>
              </a:r>
              <a:endParaRPr lang="en-US" sz="1200" dirty="0"/>
            </a:p>
          </p:txBody>
        </p:sp>
        <p:sp>
          <p:nvSpPr>
            <p:cNvPr id="30" name="TextBox 29"/>
            <p:cNvSpPr txBox="1"/>
            <p:nvPr/>
          </p:nvSpPr>
          <p:spPr>
            <a:xfrm>
              <a:off x="690793" y="4508291"/>
              <a:ext cx="942642" cy="523220"/>
            </a:xfrm>
            <a:prstGeom prst="rect">
              <a:avLst/>
            </a:prstGeom>
            <a:noFill/>
          </p:spPr>
          <p:txBody>
            <a:bodyPr wrap="square" rtlCol="0">
              <a:spAutoFit/>
            </a:bodyPr>
            <a:lstStyle/>
            <a:p>
              <a:pPr algn="ctr"/>
              <a:r>
                <a:rPr lang="en-US" sz="1400" dirty="0" smtClean="0"/>
                <a:t>Not disabled</a:t>
              </a:r>
              <a:endParaRPr lang="en-US" sz="1400" dirty="0"/>
            </a:p>
          </p:txBody>
        </p:sp>
      </p:grpSp>
      <p:grpSp>
        <p:nvGrpSpPr>
          <p:cNvPr id="46" name="Group 45"/>
          <p:cNvGrpSpPr/>
          <p:nvPr/>
        </p:nvGrpSpPr>
        <p:grpSpPr>
          <a:xfrm>
            <a:off x="2250084" y="1794653"/>
            <a:ext cx="2209800" cy="3428766"/>
            <a:chOff x="2250084" y="1794653"/>
            <a:chExt cx="2209800" cy="3428766"/>
          </a:xfrm>
        </p:grpSpPr>
        <p:pic>
          <p:nvPicPr>
            <p:cNvPr id="1026" name="Picture 2" descr="Split arrow icon split arrow Stock Vector Images - Page 3 - Alamy"/>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5563" t="5024" r="15309" b="11523"/>
            <a:stretch/>
          </p:blipFill>
          <p:spPr bwMode="auto">
            <a:xfrm rot="5400000">
              <a:off x="2499004" y="2366916"/>
              <a:ext cx="1711960" cy="22098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2823144" y="4309925"/>
              <a:ext cx="1019745" cy="913494"/>
            </a:xfrm>
            <a:prstGeom prst="ellipse">
              <a:avLst/>
            </a:prstGeom>
            <a:solidFill>
              <a:srgbClr val="FF0000"/>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839658" y="2876567"/>
              <a:ext cx="399468" cy="276999"/>
            </a:xfrm>
            <a:prstGeom prst="rect">
              <a:avLst/>
            </a:prstGeom>
            <a:noFill/>
          </p:spPr>
          <p:txBody>
            <a:bodyPr wrap="none" rtlCol="0">
              <a:spAutoFit/>
            </a:bodyPr>
            <a:lstStyle/>
            <a:p>
              <a:r>
                <a:rPr lang="en-US" sz="1200" dirty="0" smtClean="0"/>
                <a:t>Yes</a:t>
              </a:r>
              <a:endParaRPr lang="en-US" sz="1200" dirty="0"/>
            </a:p>
          </p:txBody>
        </p:sp>
        <p:sp>
          <p:nvSpPr>
            <p:cNvPr id="28" name="TextBox 27"/>
            <p:cNvSpPr txBox="1"/>
            <p:nvPr/>
          </p:nvSpPr>
          <p:spPr>
            <a:xfrm>
              <a:off x="2322668" y="1794653"/>
              <a:ext cx="1594816" cy="1077218"/>
            </a:xfrm>
            <a:prstGeom prst="rect">
              <a:avLst/>
            </a:prstGeom>
            <a:noFill/>
          </p:spPr>
          <p:txBody>
            <a:bodyPr wrap="square" rtlCol="0">
              <a:spAutoFit/>
            </a:bodyPr>
            <a:lstStyle/>
            <a:p>
              <a:r>
                <a:rPr lang="en-US" sz="1600" dirty="0" smtClean="0"/>
                <a:t>Severe impairment that has or will last 12 months?</a:t>
              </a:r>
              <a:endParaRPr lang="en-US" sz="1600" dirty="0"/>
            </a:p>
          </p:txBody>
        </p:sp>
        <p:sp>
          <p:nvSpPr>
            <p:cNvPr id="34" name="TextBox 33"/>
            <p:cNvSpPr txBox="1"/>
            <p:nvPr/>
          </p:nvSpPr>
          <p:spPr>
            <a:xfrm>
              <a:off x="2884715" y="4508291"/>
              <a:ext cx="942642" cy="523220"/>
            </a:xfrm>
            <a:prstGeom prst="rect">
              <a:avLst/>
            </a:prstGeom>
            <a:noFill/>
          </p:spPr>
          <p:txBody>
            <a:bodyPr wrap="square" rtlCol="0">
              <a:spAutoFit/>
            </a:bodyPr>
            <a:lstStyle/>
            <a:p>
              <a:pPr algn="ctr"/>
              <a:r>
                <a:rPr lang="en-US" sz="1400" dirty="0" smtClean="0"/>
                <a:t>Not disabled</a:t>
              </a:r>
              <a:endParaRPr lang="en-US" sz="1400" dirty="0"/>
            </a:p>
          </p:txBody>
        </p:sp>
        <p:sp>
          <p:nvSpPr>
            <p:cNvPr id="39" name="TextBox 38"/>
            <p:cNvSpPr txBox="1"/>
            <p:nvPr/>
          </p:nvSpPr>
          <p:spPr>
            <a:xfrm>
              <a:off x="3188829" y="3768231"/>
              <a:ext cx="367408" cy="276999"/>
            </a:xfrm>
            <a:prstGeom prst="rect">
              <a:avLst/>
            </a:prstGeom>
            <a:noFill/>
          </p:spPr>
          <p:txBody>
            <a:bodyPr wrap="none" rtlCol="0">
              <a:spAutoFit/>
            </a:bodyPr>
            <a:lstStyle/>
            <a:p>
              <a:r>
                <a:rPr lang="en-US" sz="1200" dirty="0" smtClean="0"/>
                <a:t>No</a:t>
              </a:r>
              <a:endParaRPr lang="en-US" sz="1200" dirty="0"/>
            </a:p>
          </p:txBody>
        </p:sp>
      </p:grpSp>
      <p:grpSp>
        <p:nvGrpSpPr>
          <p:cNvPr id="47" name="Group 46"/>
          <p:cNvGrpSpPr/>
          <p:nvPr/>
        </p:nvGrpSpPr>
        <p:grpSpPr>
          <a:xfrm>
            <a:off x="4450842" y="2287096"/>
            <a:ext cx="2209800" cy="2936323"/>
            <a:chOff x="4450842" y="2287096"/>
            <a:chExt cx="2209800" cy="2936323"/>
          </a:xfrm>
        </p:grpSpPr>
        <p:pic>
          <p:nvPicPr>
            <p:cNvPr id="5" name="Picture 2" descr="Split arrow icon split arrow Stock Vector Images - Page 3 - Alamy"/>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5563" t="5024" r="15309" b="11523"/>
            <a:stretch/>
          </p:blipFill>
          <p:spPr bwMode="auto">
            <a:xfrm rot="5400000">
              <a:off x="4699762" y="2366915"/>
              <a:ext cx="1711960" cy="220980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5026704" y="4309925"/>
              <a:ext cx="1019745" cy="913494"/>
            </a:xfrm>
            <a:prstGeom prst="ellipse">
              <a:avLst/>
            </a:prstGeom>
            <a:solidFill>
              <a:srgbClr val="00B050"/>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358614" y="3752416"/>
              <a:ext cx="399468" cy="276999"/>
            </a:xfrm>
            <a:prstGeom prst="rect">
              <a:avLst/>
            </a:prstGeom>
            <a:noFill/>
          </p:spPr>
          <p:txBody>
            <a:bodyPr wrap="none" rtlCol="0">
              <a:spAutoFit/>
            </a:bodyPr>
            <a:lstStyle/>
            <a:p>
              <a:r>
                <a:rPr lang="en-US" sz="1200" dirty="0" smtClean="0"/>
                <a:t>Yes</a:t>
              </a:r>
              <a:endParaRPr lang="en-US" sz="1200" dirty="0"/>
            </a:p>
          </p:txBody>
        </p:sp>
        <p:sp>
          <p:nvSpPr>
            <p:cNvPr id="29" name="TextBox 28"/>
            <p:cNvSpPr txBox="1"/>
            <p:nvPr/>
          </p:nvSpPr>
          <p:spPr>
            <a:xfrm>
              <a:off x="4486732" y="2287096"/>
              <a:ext cx="1574470" cy="584775"/>
            </a:xfrm>
            <a:prstGeom prst="rect">
              <a:avLst/>
            </a:prstGeom>
            <a:noFill/>
          </p:spPr>
          <p:txBody>
            <a:bodyPr wrap="none" rtlCol="0">
              <a:spAutoFit/>
            </a:bodyPr>
            <a:lstStyle/>
            <a:p>
              <a:r>
                <a:rPr lang="en-US" sz="1600" dirty="0" smtClean="0"/>
                <a:t>Meets or Equals </a:t>
              </a:r>
            </a:p>
            <a:p>
              <a:r>
                <a:rPr lang="en-US" sz="1600" dirty="0" smtClean="0"/>
                <a:t>Listing?</a:t>
              </a:r>
              <a:endParaRPr lang="en-US" sz="1600" dirty="0"/>
            </a:p>
          </p:txBody>
        </p:sp>
        <p:sp>
          <p:nvSpPr>
            <p:cNvPr id="35" name="TextBox 34"/>
            <p:cNvSpPr txBox="1"/>
            <p:nvPr/>
          </p:nvSpPr>
          <p:spPr>
            <a:xfrm>
              <a:off x="5065255" y="4612783"/>
              <a:ext cx="942642" cy="307777"/>
            </a:xfrm>
            <a:prstGeom prst="rect">
              <a:avLst/>
            </a:prstGeom>
            <a:noFill/>
          </p:spPr>
          <p:txBody>
            <a:bodyPr wrap="square" rtlCol="0">
              <a:spAutoFit/>
            </a:bodyPr>
            <a:lstStyle/>
            <a:p>
              <a:pPr algn="ctr"/>
              <a:r>
                <a:rPr lang="en-US" sz="1400" dirty="0" smtClean="0"/>
                <a:t>Disabled</a:t>
              </a:r>
              <a:endParaRPr lang="en-US" sz="1400" dirty="0"/>
            </a:p>
          </p:txBody>
        </p:sp>
        <p:sp>
          <p:nvSpPr>
            <p:cNvPr id="40" name="TextBox 39"/>
            <p:cNvSpPr txBox="1"/>
            <p:nvPr/>
          </p:nvSpPr>
          <p:spPr>
            <a:xfrm>
              <a:off x="6072426" y="2871871"/>
              <a:ext cx="367408" cy="276999"/>
            </a:xfrm>
            <a:prstGeom prst="rect">
              <a:avLst/>
            </a:prstGeom>
            <a:noFill/>
          </p:spPr>
          <p:txBody>
            <a:bodyPr wrap="none" rtlCol="0">
              <a:spAutoFit/>
            </a:bodyPr>
            <a:lstStyle/>
            <a:p>
              <a:r>
                <a:rPr lang="en-US" sz="1200" dirty="0" smtClean="0"/>
                <a:t>No</a:t>
              </a:r>
              <a:endParaRPr lang="en-US" sz="1200" dirty="0"/>
            </a:p>
          </p:txBody>
        </p:sp>
      </p:grpSp>
      <p:grpSp>
        <p:nvGrpSpPr>
          <p:cNvPr id="48" name="Group 47"/>
          <p:cNvGrpSpPr/>
          <p:nvPr/>
        </p:nvGrpSpPr>
        <p:grpSpPr>
          <a:xfrm>
            <a:off x="6651600" y="2287096"/>
            <a:ext cx="2209800" cy="2936323"/>
            <a:chOff x="6651600" y="2287096"/>
            <a:chExt cx="2209800" cy="2936323"/>
          </a:xfrm>
        </p:grpSpPr>
        <p:pic>
          <p:nvPicPr>
            <p:cNvPr id="6" name="Picture 2" descr="Split arrow icon split arrow Stock Vector Images - Page 3 - Alamy"/>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5563" t="5024" r="15309" b="11523"/>
            <a:stretch/>
          </p:blipFill>
          <p:spPr bwMode="auto">
            <a:xfrm rot="5400000">
              <a:off x="6900520" y="2366915"/>
              <a:ext cx="1711960" cy="220980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7230264" y="4309925"/>
              <a:ext cx="1019745" cy="913494"/>
            </a:xfrm>
            <a:prstGeom prst="ellipse">
              <a:avLst/>
            </a:prstGeom>
            <a:solidFill>
              <a:srgbClr val="FF0000"/>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6766" y="3752415"/>
              <a:ext cx="399468" cy="276999"/>
            </a:xfrm>
            <a:prstGeom prst="rect">
              <a:avLst/>
            </a:prstGeom>
            <a:noFill/>
          </p:spPr>
          <p:txBody>
            <a:bodyPr wrap="none" rtlCol="0">
              <a:spAutoFit/>
            </a:bodyPr>
            <a:lstStyle/>
            <a:p>
              <a:r>
                <a:rPr lang="en-US" sz="1200" dirty="0" smtClean="0"/>
                <a:t>Yes</a:t>
              </a:r>
              <a:endParaRPr lang="en-US" sz="1200" dirty="0"/>
            </a:p>
          </p:txBody>
        </p:sp>
        <p:sp>
          <p:nvSpPr>
            <p:cNvPr id="31" name="TextBox 30"/>
            <p:cNvSpPr txBox="1"/>
            <p:nvPr/>
          </p:nvSpPr>
          <p:spPr>
            <a:xfrm>
              <a:off x="6687490" y="2287096"/>
              <a:ext cx="1608133" cy="584775"/>
            </a:xfrm>
            <a:prstGeom prst="rect">
              <a:avLst/>
            </a:prstGeom>
            <a:noFill/>
          </p:spPr>
          <p:txBody>
            <a:bodyPr wrap="none" rtlCol="0">
              <a:spAutoFit/>
            </a:bodyPr>
            <a:lstStyle/>
            <a:p>
              <a:r>
                <a:rPr lang="en-US" sz="1600" dirty="0" smtClean="0"/>
                <a:t>Can do previous </a:t>
              </a:r>
            </a:p>
            <a:p>
              <a:r>
                <a:rPr lang="en-US" sz="1600" dirty="0" smtClean="0"/>
                <a:t>work?</a:t>
              </a:r>
              <a:endParaRPr lang="en-US" sz="1600" dirty="0"/>
            </a:p>
          </p:txBody>
        </p:sp>
        <p:sp>
          <p:nvSpPr>
            <p:cNvPr id="36" name="TextBox 35"/>
            <p:cNvSpPr txBox="1"/>
            <p:nvPr/>
          </p:nvSpPr>
          <p:spPr>
            <a:xfrm>
              <a:off x="7272559" y="4508291"/>
              <a:ext cx="942642" cy="523220"/>
            </a:xfrm>
            <a:prstGeom prst="rect">
              <a:avLst/>
            </a:prstGeom>
            <a:noFill/>
          </p:spPr>
          <p:txBody>
            <a:bodyPr wrap="square" rtlCol="0">
              <a:spAutoFit/>
            </a:bodyPr>
            <a:lstStyle/>
            <a:p>
              <a:pPr algn="ctr"/>
              <a:r>
                <a:rPr lang="en-US" sz="1400" dirty="0" smtClean="0"/>
                <a:t>Not disabled</a:t>
              </a:r>
              <a:endParaRPr lang="en-US" sz="1400" dirty="0"/>
            </a:p>
          </p:txBody>
        </p:sp>
        <p:sp>
          <p:nvSpPr>
            <p:cNvPr id="41" name="TextBox 40"/>
            <p:cNvSpPr txBox="1"/>
            <p:nvPr/>
          </p:nvSpPr>
          <p:spPr>
            <a:xfrm>
              <a:off x="8259803" y="2866271"/>
              <a:ext cx="367408" cy="276999"/>
            </a:xfrm>
            <a:prstGeom prst="rect">
              <a:avLst/>
            </a:prstGeom>
            <a:noFill/>
          </p:spPr>
          <p:txBody>
            <a:bodyPr wrap="none" rtlCol="0">
              <a:spAutoFit/>
            </a:bodyPr>
            <a:lstStyle/>
            <a:p>
              <a:r>
                <a:rPr lang="en-US" sz="1200" dirty="0" smtClean="0"/>
                <a:t>No</a:t>
              </a:r>
              <a:endParaRPr lang="en-US" sz="1200" dirty="0"/>
            </a:p>
          </p:txBody>
        </p:sp>
      </p:grpSp>
      <p:grpSp>
        <p:nvGrpSpPr>
          <p:cNvPr id="49" name="Group 48"/>
          <p:cNvGrpSpPr/>
          <p:nvPr/>
        </p:nvGrpSpPr>
        <p:grpSpPr>
          <a:xfrm>
            <a:off x="8852357" y="1327173"/>
            <a:ext cx="3225000" cy="3896246"/>
            <a:chOff x="8852357" y="1327173"/>
            <a:chExt cx="3225000" cy="3896246"/>
          </a:xfrm>
        </p:grpSpPr>
        <p:pic>
          <p:nvPicPr>
            <p:cNvPr id="8" name="Picture 2" descr="Split arrow icon split arrow Stock Vector Images - Page 3 - Alamy"/>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15563" t="5024" r="15309" b="11523"/>
            <a:stretch/>
          </p:blipFill>
          <p:spPr bwMode="auto">
            <a:xfrm rot="5400000">
              <a:off x="9101277" y="2366915"/>
              <a:ext cx="1711960" cy="22098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9433825" y="4309925"/>
              <a:ext cx="1019745" cy="913494"/>
            </a:xfrm>
            <a:prstGeom prst="ellipse">
              <a:avLst/>
            </a:prstGeom>
            <a:solidFill>
              <a:srgbClr val="FF0000"/>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057612" y="2558321"/>
              <a:ext cx="1019745" cy="913494"/>
            </a:xfrm>
            <a:prstGeom prst="ellipse">
              <a:avLst/>
            </a:prstGeom>
            <a:solidFill>
              <a:srgbClr val="00B050"/>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776214" y="3752415"/>
              <a:ext cx="399468" cy="276999"/>
            </a:xfrm>
            <a:prstGeom prst="rect">
              <a:avLst/>
            </a:prstGeom>
            <a:noFill/>
          </p:spPr>
          <p:txBody>
            <a:bodyPr wrap="none" rtlCol="0">
              <a:spAutoFit/>
            </a:bodyPr>
            <a:lstStyle/>
            <a:p>
              <a:r>
                <a:rPr lang="en-US" sz="1200" dirty="0" smtClean="0"/>
                <a:t>Yes</a:t>
              </a:r>
              <a:endParaRPr lang="en-US" sz="1200" dirty="0"/>
            </a:p>
          </p:txBody>
        </p:sp>
        <p:sp>
          <p:nvSpPr>
            <p:cNvPr id="32" name="TextBox 31"/>
            <p:cNvSpPr txBox="1"/>
            <p:nvPr/>
          </p:nvSpPr>
          <p:spPr>
            <a:xfrm>
              <a:off x="8941043" y="1327173"/>
              <a:ext cx="1651332" cy="1569660"/>
            </a:xfrm>
            <a:prstGeom prst="rect">
              <a:avLst/>
            </a:prstGeom>
            <a:noFill/>
          </p:spPr>
          <p:txBody>
            <a:bodyPr wrap="square" rtlCol="0">
              <a:spAutoFit/>
            </a:bodyPr>
            <a:lstStyle/>
            <a:p>
              <a:r>
                <a:rPr lang="en-US" sz="1600" dirty="0" smtClean="0"/>
                <a:t>With consideration of age, education, and work history, can do other work?</a:t>
              </a:r>
              <a:endParaRPr lang="en-US" sz="1600" dirty="0"/>
            </a:p>
          </p:txBody>
        </p:sp>
        <p:sp>
          <p:nvSpPr>
            <p:cNvPr id="37" name="TextBox 36"/>
            <p:cNvSpPr txBox="1"/>
            <p:nvPr/>
          </p:nvSpPr>
          <p:spPr>
            <a:xfrm>
              <a:off x="9466482" y="4508291"/>
              <a:ext cx="942642" cy="523220"/>
            </a:xfrm>
            <a:prstGeom prst="rect">
              <a:avLst/>
            </a:prstGeom>
            <a:noFill/>
          </p:spPr>
          <p:txBody>
            <a:bodyPr wrap="square" rtlCol="0">
              <a:spAutoFit/>
            </a:bodyPr>
            <a:lstStyle/>
            <a:p>
              <a:pPr algn="ctr"/>
              <a:r>
                <a:rPr lang="en-US" sz="1400" dirty="0" smtClean="0"/>
                <a:t>Not disabled</a:t>
              </a:r>
              <a:endParaRPr lang="en-US" sz="1400" dirty="0"/>
            </a:p>
          </p:txBody>
        </p:sp>
        <p:sp>
          <p:nvSpPr>
            <p:cNvPr id="38" name="TextBox 37"/>
            <p:cNvSpPr txBox="1"/>
            <p:nvPr/>
          </p:nvSpPr>
          <p:spPr>
            <a:xfrm>
              <a:off x="11098436" y="2702594"/>
              <a:ext cx="942642" cy="523220"/>
            </a:xfrm>
            <a:prstGeom prst="rect">
              <a:avLst/>
            </a:prstGeom>
            <a:noFill/>
          </p:spPr>
          <p:txBody>
            <a:bodyPr wrap="square" rtlCol="0">
              <a:spAutoFit/>
            </a:bodyPr>
            <a:lstStyle/>
            <a:p>
              <a:pPr algn="ctr"/>
              <a:r>
                <a:rPr lang="en-US" sz="1400" dirty="0" smtClean="0"/>
                <a:t>Not disabled</a:t>
              </a:r>
              <a:endParaRPr lang="en-US" sz="1400" dirty="0"/>
            </a:p>
          </p:txBody>
        </p:sp>
        <p:sp>
          <p:nvSpPr>
            <p:cNvPr id="42" name="TextBox 41"/>
            <p:cNvSpPr txBox="1"/>
            <p:nvPr/>
          </p:nvSpPr>
          <p:spPr>
            <a:xfrm>
              <a:off x="10466059" y="2876567"/>
              <a:ext cx="367408" cy="276999"/>
            </a:xfrm>
            <a:prstGeom prst="rect">
              <a:avLst/>
            </a:prstGeom>
            <a:noFill/>
          </p:spPr>
          <p:txBody>
            <a:bodyPr wrap="none" rtlCol="0">
              <a:spAutoFit/>
            </a:bodyPr>
            <a:lstStyle/>
            <a:p>
              <a:r>
                <a:rPr lang="en-US" sz="1200" dirty="0" smtClean="0"/>
                <a:t>No</a:t>
              </a:r>
              <a:endParaRPr lang="en-US" sz="1200" dirty="0"/>
            </a:p>
          </p:txBody>
        </p:sp>
      </p:grpSp>
      <p:sp>
        <p:nvSpPr>
          <p:cNvPr id="44" name="Up Arrow 43"/>
          <p:cNvSpPr/>
          <p:nvPr/>
        </p:nvSpPr>
        <p:spPr>
          <a:xfrm>
            <a:off x="6350176" y="3263794"/>
            <a:ext cx="516137" cy="23084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t>Residual Function Determination</a:t>
            </a:r>
            <a:endParaRPr lang="en-US" sz="1100" dirty="0"/>
          </a:p>
        </p:txBody>
      </p:sp>
      <p:cxnSp>
        <p:nvCxnSpPr>
          <p:cNvPr id="53" name="Straight Connector 52"/>
          <p:cNvCxnSpPr/>
          <p:nvPr/>
        </p:nvCxnSpPr>
        <p:spPr>
          <a:xfrm>
            <a:off x="8831477" y="2702594"/>
            <a:ext cx="29575" cy="3032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8852357" y="5693229"/>
            <a:ext cx="2828014" cy="23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067801" y="5409008"/>
            <a:ext cx="2449710" cy="307777"/>
          </a:xfrm>
          <a:prstGeom prst="rect">
            <a:avLst/>
          </a:prstGeom>
          <a:noFill/>
        </p:spPr>
        <p:txBody>
          <a:bodyPr wrap="none" rtlCol="0">
            <a:spAutoFit/>
          </a:bodyPr>
          <a:lstStyle/>
          <a:p>
            <a:r>
              <a:rPr lang="en-US" sz="1400" b="1" dirty="0" smtClean="0"/>
              <a:t>Burden of proof shifts to SSA</a:t>
            </a:r>
            <a:endParaRPr lang="en-US" sz="1400" b="1" dirty="0"/>
          </a:p>
        </p:txBody>
      </p:sp>
      <p:sp>
        <p:nvSpPr>
          <p:cNvPr id="3" name="Rectangle 2"/>
          <p:cNvSpPr/>
          <p:nvPr/>
        </p:nvSpPr>
        <p:spPr>
          <a:xfrm>
            <a:off x="126445" y="2250544"/>
            <a:ext cx="796040" cy="30777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dirty="0" smtClean="0">
                <a:ln/>
                <a:solidFill>
                  <a:schemeClr val="accent3"/>
                </a:solidFill>
              </a:rPr>
              <a:t>STEP 1</a:t>
            </a:r>
            <a:endParaRPr lang="en-US" sz="1400" b="1" dirty="0">
              <a:ln/>
              <a:solidFill>
                <a:schemeClr val="accent3"/>
              </a:solidFill>
            </a:endParaRPr>
          </a:p>
        </p:txBody>
      </p:sp>
      <p:sp>
        <p:nvSpPr>
          <p:cNvPr id="50" name="Rectangle 49"/>
          <p:cNvSpPr/>
          <p:nvPr/>
        </p:nvSpPr>
        <p:spPr>
          <a:xfrm>
            <a:off x="2250084" y="1575990"/>
            <a:ext cx="796040" cy="307777"/>
          </a:xfrm>
          <a:prstGeom prst="rect">
            <a:avLst/>
          </a:prstGeom>
          <a:noFill/>
        </p:spPr>
        <p:txBody>
          <a:bodyPr wrap="square" lIns="91440" tIns="45720" rIns="91440" bIns="45720">
            <a:spAutoFit/>
          </a:bodyPr>
          <a:lstStyle/>
          <a:p>
            <a:pPr algn="ctr"/>
            <a:r>
              <a:rPr lang="en-US" sz="1400" b="1" dirty="0" smtClean="0">
                <a:ln/>
                <a:solidFill>
                  <a:schemeClr val="accent3"/>
                </a:solidFill>
              </a:rPr>
              <a:t>STEP </a:t>
            </a:r>
            <a:r>
              <a:rPr lang="en-US" sz="1400" b="1" dirty="0">
                <a:ln/>
                <a:solidFill>
                  <a:schemeClr val="accent3"/>
                </a:solidFill>
              </a:rPr>
              <a:t>2</a:t>
            </a:r>
          </a:p>
        </p:txBody>
      </p:sp>
      <p:sp>
        <p:nvSpPr>
          <p:cNvPr id="51" name="Rectangle 50"/>
          <p:cNvSpPr/>
          <p:nvPr/>
        </p:nvSpPr>
        <p:spPr>
          <a:xfrm>
            <a:off x="4450842" y="2051355"/>
            <a:ext cx="796040" cy="307777"/>
          </a:xfrm>
          <a:prstGeom prst="rect">
            <a:avLst/>
          </a:prstGeom>
          <a:noFill/>
        </p:spPr>
        <p:txBody>
          <a:bodyPr wrap="square" lIns="91440" tIns="45720" rIns="91440" bIns="45720">
            <a:spAutoFit/>
          </a:bodyPr>
          <a:lstStyle/>
          <a:p>
            <a:pPr algn="ctr"/>
            <a:r>
              <a:rPr lang="en-US" sz="1400" b="1" dirty="0" smtClean="0">
                <a:ln/>
                <a:solidFill>
                  <a:schemeClr val="accent3"/>
                </a:solidFill>
              </a:rPr>
              <a:t>STEP 3</a:t>
            </a:r>
            <a:endParaRPr lang="en-US" sz="1400" b="1" dirty="0">
              <a:ln w="22225">
                <a:solidFill>
                  <a:schemeClr val="accent2"/>
                </a:solidFill>
                <a:prstDash val="solid"/>
              </a:ln>
              <a:solidFill>
                <a:schemeClr val="accent2">
                  <a:lumMod val="40000"/>
                  <a:lumOff val="60000"/>
                </a:schemeClr>
              </a:solidFill>
            </a:endParaRPr>
          </a:p>
        </p:txBody>
      </p:sp>
      <p:sp>
        <p:nvSpPr>
          <p:cNvPr id="52" name="Rectangle 51"/>
          <p:cNvSpPr/>
          <p:nvPr/>
        </p:nvSpPr>
        <p:spPr>
          <a:xfrm>
            <a:off x="6608244" y="2036395"/>
            <a:ext cx="796040" cy="307777"/>
          </a:xfrm>
          <a:prstGeom prst="rect">
            <a:avLst/>
          </a:prstGeom>
          <a:noFill/>
        </p:spPr>
        <p:txBody>
          <a:bodyPr wrap="square" lIns="91440" tIns="45720" rIns="91440" bIns="45720">
            <a:spAutoFit/>
          </a:bodyPr>
          <a:lstStyle/>
          <a:p>
            <a:pPr algn="ctr"/>
            <a:r>
              <a:rPr lang="en-US" sz="1400" b="1" dirty="0">
                <a:ln/>
                <a:solidFill>
                  <a:schemeClr val="accent3"/>
                </a:solidFill>
              </a:rPr>
              <a:t>STEP </a:t>
            </a:r>
            <a:r>
              <a:rPr lang="en-US" sz="1400" b="1" dirty="0" smtClean="0">
                <a:ln/>
                <a:solidFill>
                  <a:schemeClr val="accent3"/>
                </a:solidFill>
              </a:rPr>
              <a:t>4</a:t>
            </a:r>
            <a:endParaRPr lang="en-US" sz="1400" b="1" dirty="0">
              <a:ln w="22225">
                <a:solidFill>
                  <a:schemeClr val="accent2"/>
                </a:solidFill>
                <a:prstDash val="solid"/>
              </a:ln>
              <a:solidFill>
                <a:schemeClr val="accent2">
                  <a:lumMod val="40000"/>
                  <a:lumOff val="60000"/>
                </a:schemeClr>
              </a:solidFill>
            </a:endParaRPr>
          </a:p>
        </p:txBody>
      </p:sp>
      <p:sp>
        <p:nvSpPr>
          <p:cNvPr id="54" name="Rectangle 53"/>
          <p:cNvSpPr/>
          <p:nvPr/>
        </p:nvSpPr>
        <p:spPr>
          <a:xfrm>
            <a:off x="8400422" y="1055989"/>
            <a:ext cx="1773812" cy="307777"/>
          </a:xfrm>
          <a:prstGeom prst="rect">
            <a:avLst/>
          </a:prstGeom>
          <a:noFill/>
        </p:spPr>
        <p:txBody>
          <a:bodyPr wrap="square" lIns="91440" tIns="45720" rIns="91440" bIns="45720">
            <a:spAutoFit/>
          </a:bodyPr>
          <a:lstStyle/>
          <a:p>
            <a:pPr algn="ctr"/>
            <a:r>
              <a:rPr lang="en-US" sz="1400" b="1" dirty="0">
                <a:ln/>
                <a:solidFill>
                  <a:schemeClr val="accent3"/>
                </a:solidFill>
              </a:rPr>
              <a:t>STEP </a:t>
            </a:r>
            <a:r>
              <a:rPr lang="en-US" sz="1400" b="1" dirty="0" smtClean="0">
                <a:ln/>
                <a:solidFill>
                  <a:schemeClr val="accent3"/>
                </a:solidFill>
              </a:rPr>
              <a:t>5</a:t>
            </a:r>
            <a:endParaRPr lang="en-US" sz="1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43751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“Residual Functional Capacity” </a:t>
            </a:r>
            <a:r>
              <a:rPr lang="en-US" sz="2800" dirty="0" smtClean="0"/>
              <a:t/>
            </a:r>
            <a:br>
              <a:rPr lang="en-US" sz="2800" dirty="0" smtClean="0"/>
            </a:br>
            <a:r>
              <a:rPr lang="en-US" sz="2800" dirty="0" smtClean="0"/>
              <a:t>limitations </a:t>
            </a:r>
            <a:r>
              <a:rPr lang="en-US" sz="2800" dirty="0"/>
              <a:t>and restrictions caused by medically determinable impairments</a:t>
            </a:r>
          </a:p>
        </p:txBody>
      </p:sp>
      <p:sp>
        <p:nvSpPr>
          <p:cNvPr id="14" name="Content Placeholder 2"/>
          <p:cNvSpPr txBox="1">
            <a:spLocks/>
          </p:cNvSpPr>
          <p:nvPr/>
        </p:nvSpPr>
        <p:spPr>
          <a:xfrm>
            <a:off x="7890272" y="2327095"/>
            <a:ext cx="3688427" cy="2029157"/>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800" b="1" dirty="0" smtClean="0"/>
              <a:t>“Quantum!” – </a:t>
            </a:r>
            <a:r>
              <a:rPr lang="en-US" sz="1100" b="1" dirty="0" smtClean="0"/>
              <a:t>The Honorable ALJ Lou </a:t>
            </a:r>
            <a:r>
              <a:rPr lang="en-US" sz="1100" b="1" dirty="0" err="1" smtClean="0"/>
              <a:t>Volz</a:t>
            </a:r>
            <a:r>
              <a:rPr lang="en-US" sz="1100" b="1" dirty="0" smtClean="0"/>
              <a:t>. III</a:t>
            </a:r>
          </a:p>
          <a:p>
            <a:pPr lvl="1"/>
            <a:r>
              <a:rPr lang="en-US" sz="1600" dirty="0" smtClean="0"/>
              <a:t>How much (weight)? </a:t>
            </a:r>
          </a:p>
          <a:p>
            <a:pPr lvl="1"/>
            <a:r>
              <a:rPr lang="en-US" sz="1600" dirty="0" smtClean="0"/>
              <a:t>How long (distance)? </a:t>
            </a:r>
          </a:p>
          <a:p>
            <a:pPr lvl="1"/>
            <a:r>
              <a:rPr lang="en-US" sz="1600" dirty="0" smtClean="0"/>
              <a:t>For how long (time)?</a:t>
            </a:r>
          </a:p>
          <a:p>
            <a:pPr lvl="1"/>
            <a:r>
              <a:rPr lang="en-US" sz="1600" dirty="0" smtClean="0"/>
              <a:t>How quickly?</a:t>
            </a:r>
          </a:p>
          <a:p>
            <a:pPr lvl="1"/>
            <a:r>
              <a:rPr lang="en-US" sz="1600" dirty="0" smtClean="0"/>
              <a:t>How frequently?</a:t>
            </a:r>
            <a:endParaRPr lang="en-US" sz="1400" dirty="0"/>
          </a:p>
          <a:p>
            <a:pPr lvl="1"/>
            <a:r>
              <a:rPr lang="en-US" sz="1400" dirty="0" smtClean="0"/>
              <a:t>Frequency and length of needed breaks?</a:t>
            </a:r>
            <a:endParaRPr lang="en-US" sz="1400" b="1" dirty="0"/>
          </a:p>
        </p:txBody>
      </p:sp>
      <p:graphicFrame>
        <p:nvGraphicFramePr>
          <p:cNvPr id="4" name="Diagram 3"/>
          <p:cNvGraphicFramePr/>
          <p:nvPr>
            <p:extLst>
              <p:ext uri="{D42A27DB-BD31-4B8C-83A1-F6EECF244321}">
                <p14:modId xmlns:p14="http://schemas.microsoft.com/office/powerpoint/2010/main" val="105095448"/>
              </p:ext>
            </p:extLst>
          </p:nvPr>
        </p:nvGraphicFramePr>
        <p:xfrm>
          <a:off x="0" y="1690688"/>
          <a:ext cx="8115170" cy="4657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426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“Residual Functional Capacity” </a:t>
            </a:r>
            <a:r>
              <a:rPr lang="en-US" sz="2800" dirty="0" smtClean="0"/>
              <a:t/>
            </a:r>
            <a:br>
              <a:rPr lang="en-US" sz="2800" dirty="0" smtClean="0"/>
            </a:br>
            <a:r>
              <a:rPr lang="en-US" sz="2800" dirty="0" smtClean="0"/>
              <a:t>limitations </a:t>
            </a:r>
            <a:r>
              <a:rPr lang="en-US" sz="2800" dirty="0"/>
              <a:t>and restrictions caused by medically determinable impairments</a:t>
            </a:r>
          </a:p>
        </p:txBody>
      </p:sp>
      <p:graphicFrame>
        <p:nvGraphicFramePr>
          <p:cNvPr id="5" name="Diagram 4"/>
          <p:cNvGraphicFramePr/>
          <p:nvPr>
            <p:extLst>
              <p:ext uri="{D42A27DB-BD31-4B8C-83A1-F6EECF244321}">
                <p14:modId xmlns:p14="http://schemas.microsoft.com/office/powerpoint/2010/main" val="2499882065"/>
              </p:ext>
            </p:extLst>
          </p:nvPr>
        </p:nvGraphicFramePr>
        <p:xfrm>
          <a:off x="305658" y="1027906"/>
          <a:ext cx="6393542" cy="3251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899488855"/>
              </p:ext>
            </p:extLst>
          </p:nvPr>
        </p:nvGraphicFramePr>
        <p:xfrm>
          <a:off x="-475739" y="4002540"/>
          <a:ext cx="7524930" cy="5536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3902407302"/>
              </p:ext>
            </p:extLst>
          </p:nvPr>
        </p:nvGraphicFramePr>
        <p:xfrm>
          <a:off x="-475740" y="4942128"/>
          <a:ext cx="7524931" cy="85443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Right Arrow 7"/>
          <p:cNvSpPr/>
          <p:nvPr/>
        </p:nvSpPr>
        <p:spPr>
          <a:xfrm>
            <a:off x="7015083" y="3211037"/>
            <a:ext cx="881151" cy="598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7231742" y="1212062"/>
            <a:ext cx="4960257" cy="4607838"/>
            <a:chOff x="7231742" y="1188720"/>
            <a:chExt cx="4960257" cy="4607838"/>
          </a:xfrm>
        </p:grpSpPr>
        <p:sp>
          <p:nvSpPr>
            <p:cNvPr id="4" name="Oval 3"/>
            <p:cNvSpPr/>
            <p:nvPr/>
          </p:nvSpPr>
          <p:spPr>
            <a:xfrm>
              <a:off x="7231742" y="1188720"/>
              <a:ext cx="4960257" cy="460783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extLst>
                <p:ext uri="{D42A27DB-BD31-4B8C-83A1-F6EECF244321}">
                  <p14:modId xmlns:p14="http://schemas.microsoft.com/office/powerpoint/2010/main" val="2926864931"/>
                </p:ext>
              </p:extLst>
            </p:nvPr>
          </p:nvGraphicFramePr>
          <p:xfrm>
            <a:off x="8094714" y="1450714"/>
            <a:ext cx="3234313" cy="408385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Tree>
    <p:extLst>
      <p:ext uri="{BB962C8B-B14F-4D97-AF65-F5344CB8AC3E}">
        <p14:creationId xmlns:p14="http://schemas.microsoft.com/office/powerpoint/2010/main" val="2026031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0986" y="1578808"/>
            <a:ext cx="3925229" cy="3980986"/>
          </a:xfrm>
          <a:prstGeom prst="roundRect">
            <a:avLst/>
          </a:prstGeom>
          <a:solidFill>
            <a:srgbClr val="E0F4F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Typical application process</a:t>
            </a:r>
            <a:endParaRPr lang="en-US" dirty="0"/>
          </a:p>
        </p:txBody>
      </p:sp>
      <p:sp>
        <p:nvSpPr>
          <p:cNvPr id="8" name="Rounded Rectangle 7"/>
          <p:cNvSpPr/>
          <p:nvPr/>
        </p:nvSpPr>
        <p:spPr>
          <a:xfrm>
            <a:off x="9847339" y="4272797"/>
            <a:ext cx="2115014" cy="1156010"/>
          </a:xfrm>
          <a:prstGeom prst="roundRect">
            <a:avLst/>
          </a:prstGeom>
          <a:solidFill>
            <a:srgbClr val="E0F4F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Rounded Rectangle 8"/>
          <p:cNvSpPr/>
          <p:nvPr/>
        </p:nvSpPr>
        <p:spPr>
          <a:xfrm>
            <a:off x="4268582" y="4055975"/>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525104" y="1533721"/>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432285" y="1586512"/>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714988" y="1578808"/>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087858" y="2636783"/>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033790" y="2722650"/>
            <a:ext cx="2185639" cy="1471663"/>
          </a:xfrm>
          <a:prstGeom prst="roundRect">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2587705928"/>
              </p:ext>
            </p:extLst>
          </p:nvPr>
        </p:nvGraphicFramePr>
        <p:xfrm>
          <a:off x="399003" y="1690688"/>
          <a:ext cx="11563350" cy="3725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Premium Vector | Calendar vector illustra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86" t="12760" b="11050"/>
          <a:stretch/>
        </p:blipFill>
        <p:spPr bwMode="auto">
          <a:xfrm>
            <a:off x="7400764" y="4177547"/>
            <a:ext cx="1524632" cy="12382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7808" y="3903465"/>
            <a:ext cx="2710543" cy="369332"/>
          </a:xfrm>
          <a:prstGeom prst="rect">
            <a:avLst/>
          </a:prstGeom>
          <a:noFill/>
        </p:spPr>
        <p:txBody>
          <a:bodyPr wrap="square" rtlCol="0">
            <a:spAutoFit/>
          </a:bodyPr>
          <a:lstStyle/>
          <a:p>
            <a:pPr algn="ctr"/>
            <a:r>
              <a:rPr lang="en-US" dirty="0" smtClean="0"/>
              <a:t>&gt;9 months</a:t>
            </a:r>
            <a:endParaRPr lang="en-US" dirty="0"/>
          </a:p>
        </p:txBody>
      </p:sp>
      <p:sp>
        <p:nvSpPr>
          <p:cNvPr id="16" name="Rectangle 15"/>
          <p:cNvSpPr/>
          <p:nvPr/>
        </p:nvSpPr>
        <p:spPr>
          <a:xfrm>
            <a:off x="5672646" y="3244334"/>
            <a:ext cx="846707" cy="369332"/>
          </a:xfrm>
          <a:prstGeom prst="rect">
            <a:avLst/>
          </a:prstGeom>
        </p:spPr>
        <p:txBody>
          <a:bodyPr wrap="none">
            <a:spAutoFit/>
          </a:bodyPr>
          <a:lstStyle/>
          <a:p>
            <a:r>
              <a:rPr lang="en-US" dirty="0"/>
              <a:t>STEP 4</a:t>
            </a:r>
          </a:p>
        </p:txBody>
      </p:sp>
    </p:spTree>
    <p:extLst>
      <p:ext uri="{BB962C8B-B14F-4D97-AF65-F5344CB8AC3E}">
        <p14:creationId xmlns:p14="http://schemas.microsoft.com/office/powerpoint/2010/main" val="287562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023559" y="3618640"/>
            <a:ext cx="4703694" cy="2204666"/>
          </a:xfrm>
        </p:spPr>
        <p:txBody>
          <a:bodyPr>
            <a:normAutofit/>
          </a:bodyPr>
          <a:lstStyle/>
          <a:p>
            <a:pPr marL="0" indent="0">
              <a:buNone/>
            </a:pPr>
            <a:r>
              <a:rPr lang="en-US" sz="1400" b="1" u="sng" dirty="0" smtClean="0"/>
              <a:t>NOTES</a:t>
            </a:r>
          </a:p>
          <a:p>
            <a:r>
              <a:rPr lang="en-US" sz="1400" dirty="0" smtClean="0"/>
              <a:t>SSA cannot diagnose</a:t>
            </a:r>
          </a:p>
          <a:p>
            <a:r>
              <a:rPr lang="en-US" sz="1400" dirty="0" smtClean="0"/>
              <a:t>Only SSA can determine if client is “disabled”</a:t>
            </a:r>
          </a:p>
          <a:p>
            <a:r>
              <a:rPr lang="en-US" sz="1400" dirty="0" smtClean="0"/>
              <a:t>Some adjudicators will disregard opinions, even those of treating doctors, if they are inconsistent with the records</a:t>
            </a:r>
          </a:p>
          <a:p>
            <a:r>
              <a:rPr lang="en-US" sz="1400" dirty="0" smtClean="0"/>
              <a:t>Some adjudicators will hold certain inconsistencies in client’s statements (to SSA or others), or between a client‘s statement and the records against them </a:t>
            </a:r>
            <a:endParaRPr lang="en-US" sz="1400" dirty="0"/>
          </a:p>
        </p:txBody>
      </p:sp>
      <p:sp>
        <p:nvSpPr>
          <p:cNvPr id="54" name="Title 1"/>
          <p:cNvSpPr>
            <a:spLocks noGrp="1"/>
          </p:cNvSpPr>
          <p:nvPr>
            <p:ph type="title"/>
          </p:nvPr>
        </p:nvSpPr>
        <p:spPr>
          <a:xfrm>
            <a:off x="838200" y="365125"/>
            <a:ext cx="10515600" cy="1325563"/>
          </a:xfrm>
        </p:spPr>
        <p:txBody>
          <a:bodyPr/>
          <a:lstStyle/>
          <a:p>
            <a:r>
              <a:rPr lang="en-US" dirty="0" smtClean="0"/>
              <a:t>What information do they use?</a:t>
            </a:r>
            <a:endParaRPr lang="en-US" dirty="0"/>
          </a:p>
        </p:txBody>
      </p:sp>
      <p:sp>
        <p:nvSpPr>
          <p:cNvPr id="55" name="Text Placeholder 2"/>
          <p:cNvSpPr txBox="1">
            <a:spLocks/>
          </p:cNvSpPr>
          <p:nvPr/>
        </p:nvSpPr>
        <p:spPr>
          <a:xfrm>
            <a:off x="943808" y="3405281"/>
            <a:ext cx="4784543" cy="2277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1800" dirty="0"/>
          </a:p>
        </p:txBody>
      </p:sp>
      <p:grpSp>
        <p:nvGrpSpPr>
          <p:cNvPr id="28" name="Group 27"/>
          <p:cNvGrpSpPr/>
          <p:nvPr/>
        </p:nvGrpSpPr>
        <p:grpSpPr>
          <a:xfrm>
            <a:off x="279799" y="1444323"/>
            <a:ext cx="11632401" cy="1753840"/>
            <a:chOff x="479018" y="1308726"/>
            <a:chExt cx="11632401" cy="1753840"/>
          </a:xfrm>
        </p:grpSpPr>
        <p:grpSp>
          <p:nvGrpSpPr>
            <p:cNvPr id="26" name="Group 25"/>
            <p:cNvGrpSpPr/>
            <p:nvPr/>
          </p:nvGrpSpPr>
          <p:grpSpPr>
            <a:xfrm>
              <a:off x="479018" y="1381435"/>
              <a:ext cx="1663597" cy="1608422"/>
              <a:chOff x="849086" y="1497212"/>
              <a:chExt cx="1663597" cy="1608422"/>
            </a:xfrm>
          </p:grpSpPr>
          <p:pic>
            <p:nvPicPr>
              <p:cNvPr id="2" name="Picture 1"/>
              <p:cNvPicPr>
                <a:picLocks noChangeAspect="1"/>
              </p:cNvPicPr>
              <p:nvPr/>
            </p:nvPicPr>
            <p:blipFill rotWithShape="1">
              <a:blip r:embed="rId3"/>
              <a:srcRect l="15883"/>
              <a:stretch/>
            </p:blipFill>
            <p:spPr>
              <a:xfrm>
                <a:off x="849086" y="1497212"/>
                <a:ext cx="1663597" cy="945542"/>
              </a:xfrm>
              <a:prstGeom prst="rect">
                <a:avLst/>
              </a:prstGeom>
            </p:spPr>
          </p:pic>
          <p:sp>
            <p:nvSpPr>
              <p:cNvPr id="4" name="TextBox 3"/>
              <p:cNvSpPr txBox="1"/>
              <p:nvPr/>
            </p:nvSpPr>
            <p:spPr>
              <a:xfrm>
                <a:off x="1162932" y="2366970"/>
                <a:ext cx="1045479" cy="738664"/>
              </a:xfrm>
              <a:prstGeom prst="rect">
                <a:avLst/>
              </a:prstGeom>
              <a:noFill/>
            </p:spPr>
            <p:txBody>
              <a:bodyPr wrap="none" rtlCol="0">
                <a:spAutoFit/>
              </a:bodyPr>
              <a:lstStyle/>
              <a:p>
                <a:pPr algn="ctr"/>
                <a:r>
                  <a:rPr lang="en-US" sz="1400" dirty="0" smtClean="0"/>
                  <a:t>Application</a:t>
                </a:r>
              </a:p>
              <a:p>
                <a:pPr algn="ctr"/>
                <a:r>
                  <a:rPr lang="en-US" sz="1400" dirty="0" smtClean="0"/>
                  <a:t>&amp; </a:t>
                </a:r>
              </a:p>
              <a:p>
                <a:pPr algn="ctr"/>
                <a:r>
                  <a:rPr lang="en-US" sz="1400" dirty="0" smtClean="0"/>
                  <a:t>Forms</a:t>
                </a:r>
                <a:endParaRPr lang="en-US" dirty="0" smtClean="0"/>
              </a:p>
            </p:txBody>
          </p:sp>
        </p:grpSp>
        <p:grpSp>
          <p:nvGrpSpPr>
            <p:cNvPr id="6" name="Group 5"/>
            <p:cNvGrpSpPr/>
            <p:nvPr/>
          </p:nvGrpSpPr>
          <p:grpSpPr>
            <a:xfrm>
              <a:off x="2369274" y="1445078"/>
              <a:ext cx="1266800" cy="1481136"/>
              <a:chOff x="3876614" y="1766989"/>
              <a:chExt cx="1266800" cy="1481136"/>
            </a:xfrm>
          </p:grpSpPr>
          <p:sp>
            <p:nvSpPr>
              <p:cNvPr id="10" name="TextBox 9"/>
              <p:cNvSpPr txBox="1"/>
              <p:nvPr/>
            </p:nvSpPr>
            <p:spPr>
              <a:xfrm>
                <a:off x="4113110" y="2940348"/>
                <a:ext cx="793807" cy="307777"/>
              </a:xfrm>
              <a:prstGeom prst="rect">
                <a:avLst/>
              </a:prstGeom>
              <a:noFill/>
            </p:spPr>
            <p:txBody>
              <a:bodyPr wrap="none" rtlCol="0">
                <a:spAutoFit/>
              </a:bodyPr>
              <a:lstStyle/>
              <a:p>
                <a:r>
                  <a:rPr lang="en-US" sz="1400" dirty="0" smtClean="0"/>
                  <a:t>Records</a:t>
                </a:r>
                <a:endParaRPr lang="en-US" dirty="0" smtClean="0"/>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3876614" y="1766989"/>
                <a:ext cx="1266800" cy="1264010"/>
              </a:xfrm>
              <a:prstGeom prst="rect">
                <a:avLst/>
              </a:prstGeom>
            </p:spPr>
          </p:pic>
        </p:grpSp>
        <p:grpSp>
          <p:nvGrpSpPr>
            <p:cNvPr id="8" name="Group 7"/>
            <p:cNvGrpSpPr/>
            <p:nvPr/>
          </p:nvGrpSpPr>
          <p:grpSpPr>
            <a:xfrm>
              <a:off x="3862733" y="1381070"/>
              <a:ext cx="1058303" cy="1609152"/>
              <a:chOff x="4050185" y="1389933"/>
              <a:chExt cx="1058303" cy="1609152"/>
            </a:xfrm>
          </p:grpSpPr>
          <p:sp>
            <p:nvSpPr>
              <p:cNvPr id="14" name="TextBox 13"/>
              <p:cNvSpPr txBox="1"/>
              <p:nvPr/>
            </p:nvSpPr>
            <p:spPr>
              <a:xfrm>
                <a:off x="4050185" y="2475865"/>
                <a:ext cx="1058303" cy="523220"/>
              </a:xfrm>
              <a:prstGeom prst="rect">
                <a:avLst/>
              </a:prstGeom>
              <a:noFill/>
            </p:spPr>
            <p:txBody>
              <a:bodyPr wrap="none" rtlCol="0">
                <a:spAutoFit/>
              </a:bodyPr>
              <a:lstStyle/>
              <a:p>
                <a:r>
                  <a:rPr lang="en-US" sz="1400" dirty="0" smtClean="0"/>
                  <a:t>Applicant’s </a:t>
                </a:r>
              </a:p>
              <a:p>
                <a:r>
                  <a:rPr lang="en-US" sz="1400" dirty="0" smtClean="0"/>
                  <a:t>Statements</a:t>
                </a:r>
                <a:endParaRPr lang="en-US" dirty="0" smtClean="0"/>
              </a:p>
            </p:txBody>
          </p:sp>
          <p:pic>
            <p:nvPicPr>
              <p:cNvPr id="7" name="Picture 6"/>
              <p:cNvPicPr>
                <a:picLocks noChangeAspect="1"/>
              </p:cNvPicPr>
              <p:nvPr/>
            </p:nvPicPr>
            <p:blipFill rotWithShape="1">
              <a:blip r:embed="rId5">
                <a:clrChange>
                  <a:clrFrom>
                    <a:srgbClr val="FFFFFF"/>
                  </a:clrFrom>
                  <a:clrTo>
                    <a:srgbClr val="FFFFFF">
                      <a:alpha val="0"/>
                    </a:srgbClr>
                  </a:clrTo>
                </a:clrChange>
              </a:blip>
              <a:srcRect l="11649"/>
              <a:stretch/>
            </p:blipFill>
            <p:spPr>
              <a:xfrm>
                <a:off x="4088678" y="1389933"/>
                <a:ext cx="981317" cy="1185178"/>
              </a:xfrm>
              <a:prstGeom prst="rect">
                <a:avLst/>
              </a:prstGeom>
            </p:spPr>
          </p:pic>
        </p:grpSp>
        <p:grpSp>
          <p:nvGrpSpPr>
            <p:cNvPr id="12" name="Group 11"/>
            <p:cNvGrpSpPr/>
            <p:nvPr/>
          </p:nvGrpSpPr>
          <p:grpSpPr>
            <a:xfrm>
              <a:off x="5147696" y="1440059"/>
              <a:ext cx="1443024" cy="1491174"/>
              <a:chOff x="4838027" y="3394214"/>
              <a:chExt cx="1443024" cy="1491174"/>
            </a:xfrm>
          </p:grpSpPr>
          <p:sp>
            <p:nvSpPr>
              <p:cNvPr id="18" name="TextBox 17"/>
              <p:cNvSpPr txBox="1"/>
              <p:nvPr/>
            </p:nvSpPr>
            <p:spPr>
              <a:xfrm>
                <a:off x="4838027" y="4362168"/>
                <a:ext cx="1443024" cy="523220"/>
              </a:xfrm>
              <a:prstGeom prst="rect">
                <a:avLst/>
              </a:prstGeom>
              <a:noFill/>
            </p:spPr>
            <p:txBody>
              <a:bodyPr wrap="none" rtlCol="0">
                <a:spAutoFit/>
              </a:bodyPr>
              <a:lstStyle/>
              <a:p>
                <a:r>
                  <a:rPr lang="en-US" sz="1400" dirty="0" smtClean="0"/>
                  <a:t>Medical Provider</a:t>
                </a:r>
              </a:p>
              <a:p>
                <a:pPr algn="ctr"/>
                <a:r>
                  <a:rPr lang="en-US" sz="1400" dirty="0" smtClean="0"/>
                  <a:t>Statements</a:t>
                </a:r>
                <a:endParaRPr lang="en-US" dirty="0" smtClean="0"/>
              </a:p>
            </p:txBody>
          </p:sp>
          <p:pic>
            <p:nvPicPr>
              <p:cNvPr id="11" name="Picture 10"/>
              <p:cNvPicPr>
                <a:picLocks noChangeAspect="1"/>
              </p:cNvPicPr>
              <p:nvPr/>
            </p:nvPicPr>
            <p:blipFill>
              <a:blip r:embed="rId6"/>
              <a:stretch>
                <a:fillRect/>
              </a:stretch>
            </p:blipFill>
            <p:spPr>
              <a:xfrm>
                <a:off x="4938004" y="3394214"/>
                <a:ext cx="1243070" cy="978386"/>
              </a:xfrm>
              <a:prstGeom prst="rect">
                <a:avLst/>
              </a:prstGeom>
            </p:spPr>
          </p:pic>
        </p:grpSp>
        <p:grpSp>
          <p:nvGrpSpPr>
            <p:cNvPr id="20" name="Group 19"/>
            <p:cNvGrpSpPr/>
            <p:nvPr/>
          </p:nvGrpSpPr>
          <p:grpSpPr>
            <a:xfrm>
              <a:off x="6817380" y="1315937"/>
              <a:ext cx="1675809" cy="1739418"/>
              <a:chOff x="6657168" y="1310299"/>
              <a:chExt cx="1675809" cy="1739418"/>
            </a:xfrm>
          </p:grpSpPr>
          <p:pic>
            <p:nvPicPr>
              <p:cNvPr id="16" name="Picture 15"/>
              <p:cNvPicPr>
                <a:picLocks noChangeAspect="1"/>
              </p:cNvPicPr>
              <p:nvPr/>
            </p:nvPicPr>
            <p:blipFill>
              <a:blip r:embed="rId7"/>
              <a:stretch>
                <a:fillRect/>
              </a:stretch>
            </p:blipFill>
            <p:spPr>
              <a:xfrm>
                <a:off x="6657168" y="1310299"/>
                <a:ext cx="1675809" cy="1319367"/>
              </a:xfrm>
              <a:prstGeom prst="rect">
                <a:avLst/>
              </a:prstGeom>
            </p:spPr>
          </p:pic>
          <p:sp>
            <p:nvSpPr>
              <p:cNvPr id="23" name="TextBox 22"/>
              <p:cNvSpPr txBox="1"/>
              <p:nvPr/>
            </p:nvSpPr>
            <p:spPr>
              <a:xfrm>
                <a:off x="6899177" y="2526497"/>
                <a:ext cx="1055097" cy="523220"/>
              </a:xfrm>
              <a:prstGeom prst="rect">
                <a:avLst/>
              </a:prstGeom>
              <a:noFill/>
            </p:spPr>
            <p:txBody>
              <a:bodyPr wrap="none" rtlCol="0">
                <a:spAutoFit/>
              </a:bodyPr>
              <a:lstStyle/>
              <a:p>
                <a:pPr algn="ctr"/>
                <a:r>
                  <a:rPr lang="en-US" sz="1400" dirty="0" smtClean="0"/>
                  <a:t>Others’</a:t>
                </a:r>
              </a:p>
              <a:p>
                <a:pPr algn="ctr"/>
                <a:r>
                  <a:rPr lang="en-US" sz="1400" dirty="0" smtClean="0"/>
                  <a:t>Statements</a:t>
                </a:r>
                <a:endParaRPr lang="en-US" dirty="0" smtClean="0"/>
              </a:p>
            </p:txBody>
          </p:sp>
        </p:grpSp>
        <p:grpSp>
          <p:nvGrpSpPr>
            <p:cNvPr id="27" name="Group 26"/>
            <p:cNvGrpSpPr/>
            <p:nvPr/>
          </p:nvGrpSpPr>
          <p:grpSpPr>
            <a:xfrm>
              <a:off x="8719849" y="1308726"/>
              <a:ext cx="1223331" cy="1753840"/>
              <a:chOff x="8640259" y="1265658"/>
              <a:chExt cx="1223331" cy="1753840"/>
            </a:xfrm>
          </p:grpSpPr>
          <p:pic>
            <p:nvPicPr>
              <p:cNvPr id="19" name="Picture 18"/>
              <p:cNvPicPr>
                <a:picLocks noChangeAspect="1"/>
              </p:cNvPicPr>
              <p:nvPr/>
            </p:nvPicPr>
            <p:blipFill>
              <a:blip r:embed="rId8"/>
              <a:stretch>
                <a:fillRect/>
              </a:stretch>
            </p:blipFill>
            <p:spPr>
              <a:xfrm>
                <a:off x="8640259" y="1265658"/>
                <a:ext cx="1223331" cy="1260839"/>
              </a:xfrm>
              <a:prstGeom prst="rect">
                <a:avLst/>
              </a:prstGeom>
            </p:spPr>
          </p:pic>
          <p:sp>
            <p:nvSpPr>
              <p:cNvPr id="25" name="TextBox 24"/>
              <p:cNvSpPr txBox="1"/>
              <p:nvPr/>
            </p:nvSpPr>
            <p:spPr>
              <a:xfrm>
                <a:off x="8661057" y="2496278"/>
                <a:ext cx="1181734" cy="523220"/>
              </a:xfrm>
              <a:prstGeom prst="rect">
                <a:avLst/>
              </a:prstGeom>
              <a:noFill/>
            </p:spPr>
            <p:txBody>
              <a:bodyPr wrap="none" rtlCol="0">
                <a:spAutoFit/>
              </a:bodyPr>
              <a:lstStyle/>
              <a:p>
                <a:pPr algn="ctr"/>
                <a:r>
                  <a:rPr lang="en-US" sz="1400" dirty="0" smtClean="0"/>
                  <a:t>Consultative</a:t>
                </a:r>
              </a:p>
              <a:p>
                <a:pPr algn="ctr"/>
                <a:r>
                  <a:rPr lang="en-US" sz="1400" dirty="0" smtClean="0"/>
                  <a:t>Exam Results</a:t>
                </a:r>
                <a:endParaRPr lang="en-US" dirty="0" smtClean="0"/>
              </a:p>
            </p:txBody>
          </p:sp>
        </p:grpSp>
        <p:grpSp>
          <p:nvGrpSpPr>
            <p:cNvPr id="24" name="Group 23"/>
            <p:cNvGrpSpPr/>
            <p:nvPr/>
          </p:nvGrpSpPr>
          <p:grpSpPr>
            <a:xfrm>
              <a:off x="10169839" y="1448657"/>
              <a:ext cx="1941580" cy="1473979"/>
              <a:chOff x="10169839" y="1457612"/>
              <a:chExt cx="1941580" cy="1473979"/>
            </a:xfrm>
          </p:grpSpPr>
          <p:pic>
            <p:nvPicPr>
              <p:cNvPr id="22" name="Picture 21"/>
              <p:cNvPicPr>
                <a:picLocks noChangeAspect="1"/>
              </p:cNvPicPr>
              <p:nvPr/>
            </p:nvPicPr>
            <p:blipFill>
              <a:blip r:embed="rId9">
                <a:clrChange>
                  <a:clrFrom>
                    <a:srgbClr val="FEFEFE"/>
                  </a:clrFrom>
                  <a:clrTo>
                    <a:srgbClr val="FEFEFE">
                      <a:alpha val="0"/>
                    </a:srgbClr>
                  </a:clrTo>
                </a:clrChange>
              </a:blip>
              <a:stretch>
                <a:fillRect/>
              </a:stretch>
            </p:blipFill>
            <p:spPr>
              <a:xfrm>
                <a:off x="10169839" y="1457612"/>
                <a:ext cx="1941580" cy="1278690"/>
              </a:xfrm>
              <a:prstGeom prst="rect">
                <a:avLst/>
              </a:prstGeom>
            </p:spPr>
          </p:pic>
          <p:sp>
            <p:nvSpPr>
              <p:cNvPr id="29" name="TextBox 28"/>
              <p:cNvSpPr txBox="1"/>
              <p:nvPr/>
            </p:nvSpPr>
            <p:spPr>
              <a:xfrm>
                <a:off x="10564990" y="2623814"/>
                <a:ext cx="1151277" cy="307777"/>
              </a:xfrm>
              <a:prstGeom prst="rect">
                <a:avLst/>
              </a:prstGeom>
              <a:noFill/>
            </p:spPr>
            <p:txBody>
              <a:bodyPr wrap="none" rtlCol="0">
                <a:spAutoFit/>
              </a:bodyPr>
              <a:lstStyle/>
              <a:p>
                <a:pPr algn="ctr"/>
                <a:r>
                  <a:rPr lang="en-US" sz="1400" dirty="0" smtClean="0"/>
                  <a:t>Work History</a:t>
                </a:r>
                <a:endParaRPr lang="en-US" dirty="0" smtClean="0"/>
              </a:p>
            </p:txBody>
          </p:sp>
        </p:grpSp>
      </p:grpSp>
      <p:sp>
        <p:nvSpPr>
          <p:cNvPr id="30" name="Right Brace 29"/>
          <p:cNvSpPr/>
          <p:nvPr/>
        </p:nvSpPr>
        <p:spPr>
          <a:xfrm rot="5400000">
            <a:off x="5756107" y="-2537455"/>
            <a:ext cx="679786" cy="116324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p:cNvSpPr/>
          <p:nvPr/>
        </p:nvSpPr>
        <p:spPr>
          <a:xfrm>
            <a:off x="3817765" y="3469289"/>
            <a:ext cx="2573736" cy="2213053"/>
          </a:xfrm>
          <a:prstGeom prst="ellipse">
            <a:avLst/>
          </a:prstGeom>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Objective </a:t>
            </a:r>
            <a:r>
              <a:rPr lang="en-US" sz="2400" b="1" u="sng" dirty="0" smtClean="0"/>
              <a:t>Evidence</a:t>
            </a:r>
          </a:p>
          <a:p>
            <a:pPr marL="285750" indent="-285750">
              <a:buFont typeface="Arial" panose="020B0604020202020204" pitchFamily="34" charset="0"/>
              <a:buChar char="•"/>
            </a:pPr>
            <a:r>
              <a:rPr lang="en-US" dirty="0" smtClean="0"/>
              <a:t>Diagnosis</a:t>
            </a:r>
          </a:p>
          <a:p>
            <a:pPr marL="285750" indent="-285750">
              <a:buFont typeface="Arial" panose="020B0604020202020204" pitchFamily="34" charset="0"/>
              <a:buChar char="•"/>
            </a:pPr>
            <a:r>
              <a:rPr lang="en-US" dirty="0" smtClean="0"/>
              <a:t>Symptoms</a:t>
            </a:r>
          </a:p>
          <a:p>
            <a:pPr marL="285750" indent="-285750">
              <a:buFont typeface="Arial" panose="020B0604020202020204" pitchFamily="34" charset="0"/>
              <a:buChar char="•"/>
            </a:pPr>
            <a:r>
              <a:rPr lang="en-US" dirty="0" smtClean="0"/>
              <a:t>Limitations</a:t>
            </a:r>
            <a:endParaRPr lang="en-US" dirty="0"/>
          </a:p>
        </p:txBody>
      </p:sp>
      <p:sp>
        <p:nvSpPr>
          <p:cNvPr id="38" name="Oval 37"/>
          <p:cNvSpPr/>
          <p:nvPr/>
        </p:nvSpPr>
        <p:spPr>
          <a:xfrm>
            <a:off x="2170055" y="3400446"/>
            <a:ext cx="1879870" cy="1561840"/>
          </a:xfrm>
          <a:prstGeom prst="ellipse">
            <a:avLst/>
          </a:prstGeom>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Other Medical Evidence</a:t>
            </a:r>
            <a:endParaRPr lang="en-US" dirty="0"/>
          </a:p>
        </p:txBody>
      </p:sp>
      <p:sp>
        <p:nvSpPr>
          <p:cNvPr id="39" name="Oval 38"/>
          <p:cNvSpPr/>
          <p:nvPr/>
        </p:nvSpPr>
        <p:spPr>
          <a:xfrm>
            <a:off x="1037474" y="4373619"/>
            <a:ext cx="1601154" cy="1096780"/>
          </a:xfrm>
          <a:prstGeom prst="ellipse">
            <a:avLst/>
          </a:prstGeom>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Other Evidence</a:t>
            </a:r>
            <a:endParaRPr lang="en-US" dirty="0"/>
          </a:p>
        </p:txBody>
      </p:sp>
    </p:spTree>
    <p:extLst>
      <p:ext uri="{BB962C8B-B14F-4D97-AF65-F5344CB8AC3E}">
        <p14:creationId xmlns:p14="http://schemas.microsoft.com/office/powerpoint/2010/main" val="239035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969384" y="2400459"/>
            <a:ext cx="5264333" cy="1325563"/>
          </a:xfrm>
        </p:spPr>
        <p:txBody>
          <a:bodyPr/>
          <a:lstStyle/>
          <a:p>
            <a:r>
              <a:rPr lang="en-US" dirty="0" smtClean="0"/>
              <a:t>Generally…</a:t>
            </a:r>
            <a:endParaRPr lang="en-US" dirty="0"/>
          </a:p>
        </p:txBody>
      </p:sp>
      <p:graphicFrame>
        <p:nvGraphicFramePr>
          <p:cNvPr id="8" name="Diagram 7"/>
          <p:cNvGraphicFramePr/>
          <p:nvPr>
            <p:extLst>
              <p:ext uri="{D42A27DB-BD31-4B8C-83A1-F6EECF244321}">
                <p14:modId xmlns:p14="http://schemas.microsoft.com/office/powerpoint/2010/main" val="4222235788"/>
              </p:ext>
            </p:extLst>
          </p:nvPr>
        </p:nvGraphicFramePr>
        <p:xfrm>
          <a:off x="1181873" y="280852"/>
          <a:ext cx="10365693" cy="556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177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739548" y="2630295"/>
            <a:ext cx="4804660" cy="1325563"/>
          </a:xfrm>
        </p:spPr>
        <p:txBody>
          <a:bodyPr/>
          <a:lstStyle/>
          <a:p>
            <a:r>
              <a:rPr lang="en-US" dirty="0" smtClean="0"/>
              <a:t>Generally..</a:t>
            </a:r>
            <a:endParaRPr lang="en-US" dirty="0"/>
          </a:p>
        </p:txBody>
      </p:sp>
      <p:graphicFrame>
        <p:nvGraphicFramePr>
          <p:cNvPr id="5" name="Diagram 4"/>
          <p:cNvGraphicFramePr/>
          <p:nvPr>
            <p:extLst>
              <p:ext uri="{D42A27DB-BD31-4B8C-83A1-F6EECF244321}">
                <p14:modId xmlns:p14="http://schemas.microsoft.com/office/powerpoint/2010/main" val="1546193985"/>
              </p:ext>
            </p:extLst>
          </p:nvPr>
        </p:nvGraphicFramePr>
        <p:xfrm>
          <a:off x="4859383" y="371339"/>
          <a:ext cx="7332617" cy="520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2"/>
          <p:cNvSpPr txBox="1">
            <a:spLocks/>
          </p:cNvSpPr>
          <p:nvPr/>
        </p:nvSpPr>
        <p:spPr>
          <a:xfrm>
            <a:off x="6936377" y="214587"/>
            <a:ext cx="4023359" cy="89575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Encourage client to obtain and participate in medical treatment, psychiatric treatment, substance abuse, counseling, etc. related to any symptoms they have that interfere with their ability to work.</a:t>
            </a:r>
          </a:p>
        </p:txBody>
      </p:sp>
      <p:sp>
        <p:nvSpPr>
          <p:cNvPr id="9" name="Text Placeholder 2"/>
          <p:cNvSpPr txBox="1">
            <a:spLocks/>
          </p:cNvSpPr>
          <p:nvPr/>
        </p:nvSpPr>
        <p:spPr>
          <a:xfrm>
            <a:off x="1421083" y="1410789"/>
            <a:ext cx="3709851" cy="425972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If your records have default answers to check-boxes, make sure those are accurate.</a:t>
            </a:r>
          </a:p>
          <a:p>
            <a:r>
              <a:rPr lang="en-US" sz="2400" dirty="0" smtClean="0"/>
              <a:t>In records, explain terms that SSA might misconstrue as indicating there’s no problem – e.g. “stable” and “r/o”</a:t>
            </a:r>
          </a:p>
          <a:p>
            <a:r>
              <a:rPr lang="en-US" sz="2400" dirty="0" smtClean="0"/>
              <a:t>If client does not follow prescribed treatment, ask doctors to record the reason in the notes and/or record them in yours</a:t>
            </a:r>
          </a:p>
          <a:p>
            <a:r>
              <a:rPr lang="en-US" sz="2400" dirty="0" smtClean="0"/>
              <a:t>If client tells you that they are not seeking treatment, record the reason they give you in your notes</a:t>
            </a:r>
          </a:p>
          <a:p>
            <a:r>
              <a:rPr lang="en-US" sz="2400" dirty="0" smtClean="0"/>
              <a:t>Keep good records of what you observe (sometimes including things you observe are not there), not just what the client reports to you.</a:t>
            </a:r>
          </a:p>
          <a:p>
            <a:r>
              <a:rPr lang="en-US" sz="2400" dirty="0" smtClean="0"/>
              <a:t>If client has any one medical condition that’s really severe, look up the “Listing” and ask doctors in they have or can perform tests SSA will use to find the client disabled at Step 3</a:t>
            </a:r>
          </a:p>
        </p:txBody>
      </p:sp>
      <p:sp>
        <p:nvSpPr>
          <p:cNvPr id="10" name="Arc 9"/>
          <p:cNvSpPr/>
          <p:nvPr/>
        </p:nvSpPr>
        <p:spPr>
          <a:xfrm rot="18937523">
            <a:off x="6126480" y="246148"/>
            <a:ext cx="1031967" cy="804317"/>
          </a:xfrm>
          <a:prstGeom prst="arc">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18937523" flipH="1" flipV="1">
            <a:off x="4614951" y="4712725"/>
            <a:ext cx="1031967" cy="804317"/>
          </a:xfrm>
          <a:prstGeom prst="arc">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85734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739548" y="2630295"/>
            <a:ext cx="4804660" cy="1325563"/>
          </a:xfrm>
        </p:spPr>
        <p:txBody>
          <a:bodyPr/>
          <a:lstStyle/>
          <a:p>
            <a:r>
              <a:rPr lang="en-US" dirty="0" smtClean="0"/>
              <a:t>Generally..</a:t>
            </a:r>
            <a:endParaRPr lang="en-US" dirty="0"/>
          </a:p>
        </p:txBody>
      </p:sp>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Listings</a:t>
            </a:r>
            <a:endParaRPr lang="en-US" dirty="0"/>
          </a:p>
        </p:txBody>
      </p:sp>
      <p:sp>
        <p:nvSpPr>
          <p:cNvPr id="20" name="Oval 19"/>
          <p:cNvSpPr/>
          <p:nvPr/>
        </p:nvSpPr>
        <p:spPr>
          <a:xfrm>
            <a:off x="6637389" y="528890"/>
            <a:ext cx="5791534" cy="5166518"/>
          </a:xfrm>
          <a:prstGeom prst="ellipse">
            <a:avLst/>
          </a:prstGeom>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 Placeholder 2"/>
          <p:cNvSpPr>
            <a:spLocks noGrp="1"/>
          </p:cNvSpPr>
          <p:nvPr>
            <p:ph type="body" sz="quarter" idx="13"/>
          </p:nvPr>
        </p:nvSpPr>
        <p:spPr>
          <a:xfrm>
            <a:off x="835025" y="1371407"/>
            <a:ext cx="10518775" cy="3843337"/>
          </a:xfrm>
        </p:spPr>
        <p:txBody>
          <a:bodyPr/>
          <a:lstStyle/>
          <a:p>
            <a:pPr marL="52388" lvl="2" indent="0">
              <a:buNone/>
            </a:pPr>
            <a:r>
              <a:rPr lang="en-US" sz="1600" dirty="0" smtClean="0">
                <a:hlinkClick r:id="rId3"/>
              </a:rPr>
              <a:t>https</a:t>
            </a:r>
            <a:r>
              <a:rPr lang="en-US" sz="1600" dirty="0">
                <a:hlinkClick r:id="rId3"/>
              </a:rPr>
              <a:t>://</a:t>
            </a:r>
            <a:r>
              <a:rPr lang="en-US" sz="1600" dirty="0" smtClean="0">
                <a:hlinkClick r:id="rId3"/>
              </a:rPr>
              <a:t>www.ssa.gov/disability/professionals/</a:t>
            </a:r>
            <a:r>
              <a:rPr lang="en-US" sz="1600" dirty="0" smtClean="0">
                <a:hlinkClick r:id="rId4"/>
              </a:rPr>
              <a:t>bluebook/AdultListings.htm</a:t>
            </a:r>
            <a:endParaRPr lang="en-US" sz="1600" dirty="0"/>
          </a:p>
          <a:p>
            <a:endParaRPr lang="en-US" dirty="0"/>
          </a:p>
        </p:txBody>
      </p:sp>
      <p:grpSp>
        <p:nvGrpSpPr>
          <p:cNvPr id="12" name="Group 11"/>
          <p:cNvGrpSpPr/>
          <p:nvPr/>
        </p:nvGrpSpPr>
        <p:grpSpPr>
          <a:xfrm>
            <a:off x="1195191" y="2179864"/>
            <a:ext cx="4523014" cy="3281363"/>
            <a:chOff x="7072086" y="2624136"/>
            <a:chExt cx="4523014" cy="3281363"/>
          </a:xfrm>
        </p:grpSpPr>
        <p:sp>
          <p:nvSpPr>
            <p:cNvPr id="14" name="Rectangle 13"/>
            <p:cNvSpPr/>
            <p:nvPr/>
          </p:nvSpPr>
          <p:spPr>
            <a:xfrm>
              <a:off x="7072086" y="2624136"/>
              <a:ext cx="4523014" cy="3281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5"/>
            <a:srcRect l="25833" t="14445" r="14306" b="7532"/>
            <a:stretch/>
          </p:blipFill>
          <p:spPr>
            <a:xfrm>
              <a:off x="7207632" y="2706108"/>
              <a:ext cx="4251923" cy="3117419"/>
            </a:xfrm>
            <a:prstGeom prst="rect">
              <a:avLst/>
            </a:prstGeom>
          </p:spPr>
        </p:pic>
      </p:grpSp>
      <p:pic>
        <p:nvPicPr>
          <p:cNvPr id="3" name="Picture 2"/>
          <p:cNvPicPr>
            <a:picLocks noChangeAspect="1"/>
          </p:cNvPicPr>
          <p:nvPr/>
        </p:nvPicPr>
        <p:blipFill>
          <a:blip r:embed="rId6"/>
          <a:stretch>
            <a:fillRect/>
          </a:stretch>
        </p:blipFill>
        <p:spPr>
          <a:xfrm>
            <a:off x="7577804" y="1488151"/>
            <a:ext cx="3941431" cy="3358170"/>
          </a:xfrm>
          <a:prstGeom prst="rect">
            <a:avLst/>
          </a:prstGeom>
          <a:ln w="57150">
            <a:solidFill>
              <a:srgbClr val="FF0000"/>
            </a:solidFill>
          </a:ln>
        </p:spPr>
      </p:pic>
      <p:cxnSp>
        <p:nvCxnSpPr>
          <p:cNvPr id="6" name="Curved Connector 5"/>
          <p:cNvCxnSpPr/>
          <p:nvPr/>
        </p:nvCxnSpPr>
        <p:spPr>
          <a:xfrm flipV="1">
            <a:off x="2405859" y="2261836"/>
            <a:ext cx="4923819" cy="681618"/>
          </a:xfrm>
          <a:prstGeom prst="curvedConnector3">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736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53055" y="567979"/>
            <a:ext cx="5208851" cy="1646540"/>
          </a:xfrm>
          <a:prstGeom prst="rect">
            <a:avLst/>
          </a:prstGeom>
          <a:ln w="57150">
            <a:solidFill>
              <a:srgbClr val="FF0000"/>
            </a:solidFill>
          </a:ln>
        </p:spPr>
      </p:pic>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The application(s)</a:t>
            </a:r>
            <a:endParaRPr lang="en-US" dirty="0"/>
          </a:p>
        </p:txBody>
      </p:sp>
      <p:sp>
        <p:nvSpPr>
          <p:cNvPr id="7" name="Text Placeholder 2"/>
          <p:cNvSpPr txBox="1">
            <a:spLocks/>
          </p:cNvSpPr>
          <p:nvPr/>
        </p:nvSpPr>
        <p:spPr>
          <a:xfrm>
            <a:off x="1065076" y="655487"/>
            <a:ext cx="10518775"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8" name="Diagram 7"/>
          <p:cNvGraphicFramePr/>
          <p:nvPr>
            <p:extLst>
              <p:ext uri="{D42A27DB-BD31-4B8C-83A1-F6EECF244321}">
                <p14:modId xmlns:p14="http://schemas.microsoft.com/office/powerpoint/2010/main" val="1175740469"/>
              </p:ext>
            </p:extLst>
          </p:nvPr>
        </p:nvGraphicFramePr>
        <p:xfrm>
          <a:off x="7559037" y="365124"/>
          <a:ext cx="4127864" cy="4362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2426864028"/>
              </p:ext>
            </p:extLst>
          </p:nvPr>
        </p:nvGraphicFramePr>
        <p:xfrm>
          <a:off x="1065076" y="2359700"/>
          <a:ext cx="6184810" cy="33357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1556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After applying</a:t>
            </a:r>
            <a:endParaRPr lang="en-US" dirty="0"/>
          </a:p>
        </p:txBody>
      </p:sp>
      <p:sp>
        <p:nvSpPr>
          <p:cNvPr id="7" name="Text Placeholder 2"/>
          <p:cNvSpPr txBox="1">
            <a:spLocks/>
          </p:cNvSpPr>
          <p:nvPr/>
        </p:nvSpPr>
        <p:spPr>
          <a:xfrm>
            <a:off x="960573" y="1020611"/>
            <a:ext cx="3474720"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9" name="Diagram 8"/>
          <p:cNvGraphicFramePr/>
          <p:nvPr>
            <p:extLst>
              <p:ext uri="{D42A27DB-BD31-4B8C-83A1-F6EECF244321}">
                <p14:modId xmlns:p14="http://schemas.microsoft.com/office/powerpoint/2010/main" val="1906596493"/>
              </p:ext>
            </p:extLst>
          </p:nvPr>
        </p:nvGraphicFramePr>
        <p:xfrm>
          <a:off x="3304903" y="365124"/>
          <a:ext cx="5891348" cy="529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71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sz="3200" dirty="0"/>
          </a:p>
        </p:txBody>
      </p:sp>
      <p:sp>
        <p:nvSpPr>
          <p:cNvPr id="5" name="TextBox 4"/>
          <p:cNvSpPr txBox="1"/>
          <p:nvPr/>
        </p:nvSpPr>
        <p:spPr>
          <a:xfrm>
            <a:off x="838200" y="1459243"/>
            <a:ext cx="9923585" cy="1631216"/>
          </a:xfrm>
          <a:prstGeom prst="rect">
            <a:avLst/>
          </a:prstGeom>
          <a:solidFill>
            <a:schemeClr val="accent2"/>
          </a:solidFill>
        </p:spPr>
        <p:txBody>
          <a:bodyPr wrap="square" rtlCol="0">
            <a:spAutoFit/>
          </a:bodyPr>
          <a:lstStyle/>
          <a:p>
            <a:pPr marL="514350" indent="-514350">
              <a:buAutoNum type="romanUcPeriod"/>
            </a:pPr>
            <a:r>
              <a:rPr lang="en-US" sz="2000" b="1" dirty="0" smtClean="0">
                <a:ln w="0"/>
                <a:solidFill>
                  <a:schemeClr val="accent1"/>
                </a:solidFill>
                <a:effectLst>
                  <a:outerShdw blurRad="38100" dist="25400" dir="5400000" algn="ctr" rotWithShape="0">
                    <a:srgbClr val="6E747A">
                      <a:alpha val="43000"/>
                    </a:srgbClr>
                  </a:outerShdw>
                </a:effectLst>
              </a:rPr>
              <a:t>What SSA benefits are available for people with disabilities?</a:t>
            </a:r>
          </a:p>
          <a:p>
            <a:pPr marL="514350" indent="-514350">
              <a:buAutoNum type="romanUcPeriod"/>
            </a:pPr>
            <a:r>
              <a:rPr lang="en-US" sz="2000" b="1" dirty="0" smtClean="0">
                <a:ln w="0"/>
                <a:solidFill>
                  <a:schemeClr val="accent1"/>
                </a:solidFill>
                <a:effectLst>
                  <a:outerShdw blurRad="38100" dist="25400" dir="5400000" algn="ctr" rotWithShape="0">
                    <a:srgbClr val="6E747A">
                      <a:alpha val="43000"/>
                    </a:srgbClr>
                  </a:outerShdw>
                </a:effectLst>
              </a:rPr>
              <a:t>Who qualifies?</a:t>
            </a:r>
          </a:p>
          <a:p>
            <a:pPr marL="514350" indent="-514350">
              <a:buAutoNum type="romanUcPeriod"/>
            </a:pPr>
            <a:r>
              <a:rPr lang="en-US" sz="2000" b="1" dirty="0" smtClean="0">
                <a:ln w="0"/>
                <a:solidFill>
                  <a:schemeClr val="accent1"/>
                </a:solidFill>
                <a:effectLst>
                  <a:outerShdw blurRad="38100" dist="25400" dir="5400000" algn="ctr" rotWithShape="0">
                    <a:srgbClr val="6E747A">
                      <a:alpha val="43000"/>
                    </a:srgbClr>
                  </a:outerShdw>
                </a:effectLst>
              </a:rPr>
              <a:t>What is the application process for disability-based SSA benefits?</a:t>
            </a:r>
          </a:p>
          <a:p>
            <a:pPr marL="514350" indent="-514350">
              <a:buAutoNum type="romanUcPeriod"/>
            </a:pPr>
            <a:r>
              <a:rPr lang="en-US" sz="2000" b="1" dirty="0" smtClean="0">
                <a:ln w="0"/>
                <a:solidFill>
                  <a:schemeClr val="accent1"/>
                </a:solidFill>
                <a:effectLst>
                  <a:outerShdw blurRad="38100" dist="25400" dir="5400000" algn="ctr" rotWithShape="0">
                    <a:srgbClr val="6E747A">
                      <a:alpha val="43000"/>
                    </a:srgbClr>
                  </a:outerShdw>
                </a:effectLst>
              </a:rPr>
              <a:t>What can caseworkers and applicants do to increase the chance that applications will be approved?</a:t>
            </a:r>
            <a:endParaRPr lang="en-US" sz="2000" b="1" dirty="0">
              <a:ln w="0"/>
              <a:solidFill>
                <a:schemeClr val="accent1"/>
              </a:solidFill>
              <a:effectLst>
                <a:outerShdw blurRad="38100" dist="25400" dir="5400000" algn="ctr" rotWithShape="0">
                  <a:srgbClr val="6E747A">
                    <a:alpha val="43000"/>
                  </a:srgbClr>
                </a:outerShdw>
              </a:effectLst>
            </a:endParaRPr>
          </a:p>
        </p:txBody>
      </p:sp>
      <p:sp>
        <p:nvSpPr>
          <p:cNvPr id="7" name="TextBox 6"/>
          <p:cNvSpPr txBox="1"/>
          <p:nvPr/>
        </p:nvSpPr>
        <p:spPr>
          <a:xfrm>
            <a:off x="3838471" y="3247510"/>
            <a:ext cx="8098971" cy="2769989"/>
          </a:xfrm>
          <a:prstGeom prst="rect">
            <a:avLst/>
          </a:prstGeom>
          <a:noFill/>
        </p:spPr>
        <p:txBody>
          <a:bodyPr wrap="square" rtlCol="0">
            <a:spAutoFit/>
          </a:bodyPr>
          <a:lstStyle/>
          <a:p>
            <a:r>
              <a:rPr lang="en-US" sz="1600" b="1" dirty="0" smtClean="0"/>
              <a:t>We will NOT discuss in detail:</a:t>
            </a:r>
          </a:p>
          <a:p>
            <a:pPr marL="285750" indent="-285750">
              <a:buFont typeface="Arial" panose="020B0604020202020204" pitchFamily="34" charset="0"/>
              <a:buChar char="•"/>
            </a:pPr>
            <a:r>
              <a:rPr lang="en-US" sz="1400" b="1" dirty="0" smtClean="0"/>
              <a:t>SOAR</a:t>
            </a:r>
          </a:p>
          <a:p>
            <a:pPr marL="285750" indent="-285750">
              <a:buFont typeface="Arial" panose="020B0604020202020204" pitchFamily="34" charset="0"/>
              <a:buChar char="•"/>
            </a:pPr>
            <a:r>
              <a:rPr lang="en-US" sz="1400" b="1" dirty="0" smtClean="0"/>
              <a:t>How SSA counts income and assets or what kinds of income and assets are exempt</a:t>
            </a:r>
          </a:p>
          <a:p>
            <a:pPr marL="285750" indent="-285750">
              <a:buFont typeface="Arial" panose="020B0604020202020204" pitchFamily="34" charset="0"/>
              <a:buChar char="•"/>
            </a:pPr>
            <a:r>
              <a:rPr lang="en-US" sz="1400" b="1" dirty="0" smtClean="0"/>
              <a:t>Redeterminations/Cessations</a:t>
            </a:r>
          </a:p>
          <a:p>
            <a:pPr marL="285750" indent="-285750">
              <a:buFont typeface="Arial" panose="020B0604020202020204" pitchFamily="34" charset="0"/>
              <a:buChar char="•"/>
            </a:pPr>
            <a:r>
              <a:rPr lang="en-US" sz="1400" b="1" dirty="0" smtClean="0"/>
              <a:t>Children’s Benefits</a:t>
            </a:r>
          </a:p>
          <a:p>
            <a:pPr marL="285750" indent="-285750">
              <a:buFont typeface="Arial" panose="020B0604020202020204" pitchFamily="34" charset="0"/>
              <a:buChar char="•"/>
            </a:pPr>
            <a:r>
              <a:rPr lang="en-US" sz="1400" b="1" dirty="0" smtClean="0"/>
              <a:t>Requirements for Immigrants</a:t>
            </a:r>
          </a:p>
          <a:p>
            <a:pPr marL="285750" indent="-285750">
              <a:buFont typeface="Arial" panose="020B0604020202020204" pitchFamily="34" charset="0"/>
              <a:buChar char="•"/>
            </a:pPr>
            <a:r>
              <a:rPr lang="en-US" sz="1400" b="1" dirty="0" smtClean="0"/>
              <a:t>SSA Benefits that are not based on disability – including benefits for spouses, ex-spouses, and children of people with disabilities</a:t>
            </a:r>
          </a:p>
          <a:p>
            <a:pPr marL="285750" indent="-285750">
              <a:buFont typeface="Arial" panose="020B0604020202020204" pitchFamily="34" charset="0"/>
              <a:buChar char="•"/>
            </a:pPr>
            <a:r>
              <a:rPr lang="en-US" sz="1400" b="1" dirty="0" smtClean="0"/>
              <a:t>How SSA calculates work credits</a:t>
            </a:r>
          </a:p>
          <a:p>
            <a:pPr marL="285750" indent="-285750">
              <a:buFont typeface="Arial" panose="020B0604020202020204" pitchFamily="34" charset="0"/>
              <a:buChar char="•"/>
            </a:pPr>
            <a:r>
              <a:rPr lang="en-US" sz="1400" b="1" dirty="0" smtClean="0"/>
              <a:t>Appeals</a:t>
            </a:r>
          </a:p>
          <a:p>
            <a:pPr marL="285750" indent="-285750">
              <a:buFont typeface="Arial" panose="020B0604020202020204" pitchFamily="34" charset="0"/>
              <a:buChar char="•"/>
            </a:pPr>
            <a:r>
              <a:rPr lang="en-US" sz="1400" b="1" dirty="0" smtClean="0"/>
              <a:t>Benefit amount calculations</a:t>
            </a:r>
          </a:p>
          <a:p>
            <a:endParaRPr lang="en-US" dirty="0"/>
          </a:p>
        </p:txBody>
      </p:sp>
    </p:spTree>
    <p:extLst>
      <p:ext uri="{BB962C8B-B14F-4D97-AF65-F5344CB8AC3E}">
        <p14:creationId xmlns:p14="http://schemas.microsoft.com/office/powerpoint/2010/main" val="2329763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After applying</a:t>
            </a:r>
            <a:endParaRPr lang="en-US" dirty="0"/>
          </a:p>
        </p:txBody>
      </p:sp>
      <p:sp>
        <p:nvSpPr>
          <p:cNvPr id="7" name="Text Placeholder 2"/>
          <p:cNvSpPr txBox="1">
            <a:spLocks/>
          </p:cNvSpPr>
          <p:nvPr/>
        </p:nvSpPr>
        <p:spPr>
          <a:xfrm>
            <a:off x="960573" y="1020611"/>
            <a:ext cx="3474720"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8" name="Diagram 7"/>
          <p:cNvGraphicFramePr/>
          <p:nvPr>
            <p:extLst>
              <p:ext uri="{D42A27DB-BD31-4B8C-83A1-F6EECF244321}">
                <p14:modId xmlns:p14="http://schemas.microsoft.com/office/powerpoint/2010/main" val="2603079295"/>
              </p:ext>
            </p:extLst>
          </p:nvPr>
        </p:nvGraphicFramePr>
        <p:xfrm>
          <a:off x="1383895" y="243205"/>
          <a:ext cx="4180882" cy="530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c 10"/>
          <p:cNvSpPr/>
          <p:nvPr/>
        </p:nvSpPr>
        <p:spPr>
          <a:xfrm rot="262329" flipH="1" flipV="1">
            <a:off x="7974677" y="3538312"/>
            <a:ext cx="764809" cy="888044"/>
          </a:xfrm>
          <a:prstGeom prst="arc">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258430" y="4161730"/>
            <a:ext cx="3646700" cy="1384995"/>
          </a:xfrm>
          <a:prstGeom prst="rect">
            <a:avLst/>
          </a:prstGeom>
          <a:noFill/>
        </p:spPr>
        <p:txBody>
          <a:bodyPr wrap="square" rtlCol="0">
            <a:spAutoFit/>
          </a:bodyPr>
          <a:lstStyle/>
          <a:p>
            <a:r>
              <a:rPr lang="en-US" sz="1400" dirty="0" smtClean="0">
                <a:solidFill>
                  <a:srgbClr val="000000"/>
                </a:solidFill>
                <a:latin typeface="Candara Light" panose="020E0502030303020204" pitchFamily="34" charset="0"/>
              </a:rPr>
              <a:t>DDS usually will not request or obtain older records or non-medical records; but if you submit them, they must consider them. This can be vital for people who have chronic conditions and/or those who have been out of treatment.</a:t>
            </a:r>
          </a:p>
        </p:txBody>
      </p:sp>
      <p:graphicFrame>
        <p:nvGraphicFramePr>
          <p:cNvPr id="15" name="Diagram 14"/>
          <p:cNvGraphicFramePr/>
          <p:nvPr>
            <p:extLst>
              <p:ext uri="{D42A27DB-BD31-4B8C-83A1-F6EECF244321}">
                <p14:modId xmlns:p14="http://schemas.microsoft.com/office/powerpoint/2010/main" val="2131079614"/>
              </p:ext>
            </p:extLst>
          </p:nvPr>
        </p:nvGraphicFramePr>
        <p:xfrm>
          <a:off x="5982512" y="209921"/>
          <a:ext cx="3474720" cy="38324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9547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After applying</a:t>
            </a:r>
            <a:endParaRPr lang="en-US" dirty="0"/>
          </a:p>
        </p:txBody>
      </p:sp>
      <p:sp>
        <p:nvSpPr>
          <p:cNvPr id="7" name="Text Placeholder 2"/>
          <p:cNvSpPr txBox="1">
            <a:spLocks/>
          </p:cNvSpPr>
          <p:nvPr/>
        </p:nvSpPr>
        <p:spPr>
          <a:xfrm>
            <a:off x="960573" y="1020611"/>
            <a:ext cx="3474720"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10" name="Diagram 9"/>
          <p:cNvGraphicFramePr/>
          <p:nvPr>
            <p:extLst>
              <p:ext uri="{D42A27DB-BD31-4B8C-83A1-F6EECF244321}">
                <p14:modId xmlns:p14="http://schemas.microsoft.com/office/powerpoint/2010/main" val="1941932538"/>
              </p:ext>
            </p:extLst>
          </p:nvPr>
        </p:nvGraphicFramePr>
        <p:xfrm>
          <a:off x="3405816" y="365124"/>
          <a:ext cx="5672870" cy="4820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702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002358" y="2367484"/>
            <a:ext cx="53302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cap="all" baseline="0">
                <a:solidFill>
                  <a:schemeClr val="tx1"/>
                </a:solidFill>
                <a:latin typeface="+mj-lt"/>
                <a:ea typeface="+mj-ea"/>
                <a:cs typeface="+mj-cs"/>
              </a:defRPr>
            </a:lvl1pPr>
          </a:lstStyle>
          <a:p>
            <a:r>
              <a:rPr lang="en-US" dirty="0" smtClean="0"/>
              <a:t>After decision</a:t>
            </a:r>
            <a:endParaRPr lang="en-US" dirty="0"/>
          </a:p>
        </p:txBody>
      </p:sp>
      <p:sp>
        <p:nvSpPr>
          <p:cNvPr id="7" name="Text Placeholder 2"/>
          <p:cNvSpPr txBox="1">
            <a:spLocks/>
          </p:cNvSpPr>
          <p:nvPr/>
        </p:nvSpPr>
        <p:spPr>
          <a:xfrm>
            <a:off x="960573" y="1020611"/>
            <a:ext cx="3474720" cy="24898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p>
        </p:txBody>
      </p:sp>
      <p:graphicFrame>
        <p:nvGraphicFramePr>
          <p:cNvPr id="10" name="Diagram 9"/>
          <p:cNvGraphicFramePr/>
          <p:nvPr>
            <p:extLst>
              <p:ext uri="{D42A27DB-BD31-4B8C-83A1-F6EECF244321}">
                <p14:modId xmlns:p14="http://schemas.microsoft.com/office/powerpoint/2010/main" val="2110270327"/>
              </p:ext>
            </p:extLst>
          </p:nvPr>
        </p:nvGraphicFramePr>
        <p:xfrm>
          <a:off x="3497256" y="619850"/>
          <a:ext cx="5672870" cy="4820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6054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312" y="1097661"/>
            <a:ext cx="2676899" cy="3820058"/>
          </a:xfrm>
          <a:prstGeom prst="rect">
            <a:avLst/>
          </a:prstGeom>
        </p:spPr>
      </p:pic>
      <p:sp>
        <p:nvSpPr>
          <p:cNvPr id="5" name="TextBox 4"/>
          <p:cNvSpPr txBox="1"/>
          <p:nvPr/>
        </p:nvSpPr>
        <p:spPr>
          <a:xfrm>
            <a:off x="1087610" y="4917719"/>
            <a:ext cx="652743" cy="369332"/>
          </a:xfrm>
          <a:prstGeom prst="rect">
            <a:avLst/>
          </a:prstGeom>
          <a:noFill/>
        </p:spPr>
        <p:txBody>
          <a:bodyPr wrap="none" rtlCol="0">
            <a:spAutoFit/>
          </a:bodyPr>
          <a:lstStyle/>
          <a:p>
            <a:r>
              <a:rPr lang="en-US" b="1" dirty="0" smtClean="0"/>
              <a:t>Jose</a:t>
            </a:r>
          </a:p>
        </p:txBody>
      </p:sp>
      <p:sp>
        <p:nvSpPr>
          <p:cNvPr id="6" name="TextBox 5"/>
          <p:cNvSpPr txBox="1"/>
          <p:nvPr/>
        </p:nvSpPr>
        <p:spPr>
          <a:xfrm>
            <a:off x="2183703" y="897894"/>
            <a:ext cx="3037768" cy="440120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24 years old</a:t>
            </a:r>
          </a:p>
          <a:p>
            <a:pPr marL="285750" indent="-285750">
              <a:buFont typeface="Arial" panose="020B0604020202020204" pitchFamily="34" charset="0"/>
              <a:buChar char="•"/>
            </a:pPr>
            <a:r>
              <a:rPr lang="en-US" sz="1400" dirty="0" smtClean="0"/>
              <a:t>Smart and kind but easily frustrated and escalates quickly</a:t>
            </a:r>
          </a:p>
          <a:p>
            <a:pPr marL="285750" indent="-285750">
              <a:buFont typeface="Arial" panose="020B0604020202020204" pitchFamily="34" charset="0"/>
              <a:buChar char="•"/>
            </a:pPr>
            <a:r>
              <a:rPr lang="en-US" sz="1400" dirty="0"/>
              <a:t>Was in foster care until he was 18 year old</a:t>
            </a:r>
          </a:p>
          <a:p>
            <a:pPr marL="285750" indent="-285750">
              <a:buFont typeface="Arial" panose="020B0604020202020204" pitchFamily="34" charset="0"/>
              <a:buChar char="•"/>
            </a:pPr>
            <a:r>
              <a:rPr lang="en-US" sz="1400" dirty="0" smtClean="0"/>
              <a:t>Says he was on SSI until he turned 19 but doesn’t know why or why he stopped getting paid</a:t>
            </a:r>
          </a:p>
          <a:p>
            <a:pPr marL="285750" indent="-285750">
              <a:buFont typeface="Arial" panose="020B0604020202020204" pitchFamily="34" charset="0"/>
              <a:buChar char="•"/>
            </a:pPr>
            <a:r>
              <a:rPr lang="en-US" sz="1400" dirty="0" smtClean="0"/>
              <a:t>Has tried working for a fast food restaurant and a car wash last year </a:t>
            </a:r>
          </a:p>
          <a:p>
            <a:pPr marL="285750" indent="-285750">
              <a:buFont typeface="Arial" panose="020B0604020202020204" pitchFamily="34" charset="0"/>
              <a:buChar char="•"/>
            </a:pPr>
            <a:r>
              <a:rPr lang="en-US" sz="1400" dirty="0" smtClean="0"/>
              <a:t>He got into fights with supervisors and was fired from both jobs</a:t>
            </a:r>
          </a:p>
          <a:p>
            <a:pPr marL="285750" indent="-285750">
              <a:buFont typeface="Arial" panose="020B0604020202020204" pitchFamily="34" charset="0"/>
              <a:buChar char="•"/>
            </a:pPr>
            <a:r>
              <a:rPr lang="en-US" sz="1400" dirty="0" smtClean="0"/>
              <a:t>Now living in an abandoned building with some other young adults</a:t>
            </a:r>
          </a:p>
          <a:p>
            <a:pPr marL="285750" indent="-285750">
              <a:buFont typeface="Arial" panose="020B0604020202020204" pitchFamily="34" charset="0"/>
              <a:buChar char="•"/>
            </a:pPr>
            <a:r>
              <a:rPr lang="en-US" sz="1400" dirty="0" smtClean="0"/>
              <a:t>Isn’t getting consistent mental health treatment because he can’t find a doctor or doesn’t know how to find one</a:t>
            </a:r>
          </a:p>
        </p:txBody>
      </p:sp>
      <p:grpSp>
        <p:nvGrpSpPr>
          <p:cNvPr id="14" name="Group 13"/>
          <p:cNvGrpSpPr/>
          <p:nvPr/>
        </p:nvGrpSpPr>
        <p:grpSpPr>
          <a:xfrm>
            <a:off x="5521001" y="185191"/>
            <a:ext cx="6157644" cy="1548417"/>
            <a:chOff x="5333506" y="182339"/>
            <a:chExt cx="6157644" cy="1548417"/>
          </a:xfrm>
        </p:grpSpPr>
        <p:sp>
          <p:nvSpPr>
            <p:cNvPr id="9" name="Rounded Rectangle 8"/>
            <p:cNvSpPr/>
            <p:nvPr/>
          </p:nvSpPr>
          <p:spPr>
            <a:xfrm>
              <a:off x="6853836" y="365124"/>
              <a:ext cx="4637314" cy="1175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sz="1300" dirty="0">
                  <a:solidFill>
                    <a:schemeClr val="tx1"/>
                  </a:solidFill>
                </a:rPr>
                <a:t>Help connect Jose to Mental Health Care</a:t>
              </a:r>
            </a:p>
            <a:p>
              <a:pPr marL="285750" lvl="0" indent="-285750">
                <a:buFont typeface="Arial" panose="020B0604020202020204" pitchFamily="34" charset="0"/>
                <a:buChar char="•"/>
              </a:pPr>
              <a:r>
                <a:rPr lang="en-US" sz="1300" dirty="0">
                  <a:solidFill>
                    <a:schemeClr val="tx1"/>
                  </a:solidFill>
                </a:rPr>
                <a:t>Document the reason Jose was out of treatment in your own records</a:t>
              </a:r>
            </a:p>
            <a:p>
              <a:pPr marL="285750" lvl="0" indent="-285750">
                <a:buFont typeface="Arial" panose="020B0604020202020204" pitchFamily="34" charset="0"/>
                <a:buChar char="•"/>
              </a:pPr>
              <a:r>
                <a:rPr lang="en-US" sz="1300" dirty="0">
                  <a:solidFill>
                    <a:schemeClr val="tx1"/>
                  </a:solidFill>
                </a:rPr>
                <a:t>Describe how he behaves and what you see in your </a:t>
              </a:r>
              <a:r>
                <a:rPr lang="en-US" sz="1300" dirty="0" smtClean="0">
                  <a:solidFill>
                    <a:schemeClr val="tx1"/>
                  </a:solidFill>
                </a:rPr>
                <a:t>interactions</a:t>
              </a:r>
              <a:endParaRPr lang="en-US" sz="1300" dirty="0">
                <a:solidFill>
                  <a:schemeClr val="tx1"/>
                </a:solidFill>
              </a:endParaRPr>
            </a:p>
          </p:txBody>
        </p:sp>
        <p:sp>
          <p:nvSpPr>
            <p:cNvPr id="11" name="Oval 10"/>
            <p:cNvSpPr/>
            <p:nvPr/>
          </p:nvSpPr>
          <p:spPr>
            <a:xfrm>
              <a:off x="5333506" y="182339"/>
              <a:ext cx="1632857" cy="1548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Any Time</a:t>
              </a:r>
              <a:endParaRPr lang="en-US" sz="1600" dirty="0"/>
            </a:p>
          </p:txBody>
        </p:sp>
      </p:grpSp>
      <p:grpSp>
        <p:nvGrpSpPr>
          <p:cNvPr id="19" name="Group 18"/>
          <p:cNvGrpSpPr/>
          <p:nvPr/>
        </p:nvGrpSpPr>
        <p:grpSpPr>
          <a:xfrm>
            <a:off x="5512526" y="1779304"/>
            <a:ext cx="6157644" cy="1548417"/>
            <a:chOff x="5512526" y="1825001"/>
            <a:chExt cx="6157644" cy="1548417"/>
          </a:xfrm>
        </p:grpSpPr>
        <p:sp>
          <p:nvSpPr>
            <p:cNvPr id="12" name="Rounded Rectangle 11"/>
            <p:cNvSpPr/>
            <p:nvPr/>
          </p:nvSpPr>
          <p:spPr>
            <a:xfrm>
              <a:off x="7032856" y="2011381"/>
              <a:ext cx="4637314" cy="1175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US" sz="1300" dirty="0">
                  <a:solidFill>
                    <a:schemeClr val="tx1"/>
                  </a:solidFill>
                </a:rPr>
                <a:t>Encourage Jose to apply for SSI and Survivors Benefits</a:t>
              </a:r>
            </a:p>
            <a:p>
              <a:pPr marL="342900" lvl="0" indent="-342900">
                <a:buFont typeface="Arial" panose="020B0604020202020204" pitchFamily="34" charset="0"/>
                <a:buChar char="•"/>
              </a:pPr>
              <a:r>
                <a:rPr lang="en-US" sz="1300" dirty="0">
                  <a:solidFill>
                    <a:schemeClr val="tx1"/>
                  </a:solidFill>
                </a:rPr>
                <a:t>Set onset date on application to before he turned 22 years </a:t>
              </a:r>
              <a:r>
                <a:rPr lang="en-US" sz="1300" dirty="0" smtClean="0">
                  <a:solidFill>
                    <a:schemeClr val="tx1"/>
                  </a:solidFill>
                </a:rPr>
                <a:t>old</a:t>
              </a:r>
            </a:p>
            <a:p>
              <a:pPr marL="342900" lvl="0" indent="-342900">
                <a:buFont typeface="Arial" panose="020B0604020202020204" pitchFamily="34" charset="0"/>
                <a:buChar char="•"/>
              </a:pPr>
              <a:r>
                <a:rPr lang="en-US" sz="1300" dirty="0" smtClean="0">
                  <a:solidFill>
                    <a:schemeClr val="tx1"/>
                  </a:solidFill>
                </a:rPr>
                <a:t>For “Disabilities” on application, he can write “mental health”</a:t>
              </a:r>
              <a:endParaRPr lang="en-US" sz="1300" dirty="0">
                <a:solidFill>
                  <a:schemeClr val="tx1"/>
                </a:solidFill>
              </a:endParaRPr>
            </a:p>
          </p:txBody>
        </p:sp>
        <p:sp>
          <p:nvSpPr>
            <p:cNvPr id="13" name="Oval 12"/>
            <p:cNvSpPr/>
            <p:nvPr/>
          </p:nvSpPr>
          <p:spPr>
            <a:xfrm>
              <a:off x="5512526" y="1825001"/>
              <a:ext cx="1632857" cy="1548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Application</a:t>
              </a:r>
              <a:endParaRPr lang="en-US" sz="1600" dirty="0"/>
            </a:p>
          </p:txBody>
        </p:sp>
      </p:grpSp>
      <p:grpSp>
        <p:nvGrpSpPr>
          <p:cNvPr id="18" name="Group 17"/>
          <p:cNvGrpSpPr/>
          <p:nvPr/>
        </p:nvGrpSpPr>
        <p:grpSpPr>
          <a:xfrm>
            <a:off x="5521001" y="3373418"/>
            <a:ext cx="6149169" cy="2302944"/>
            <a:chOff x="5521001" y="3373418"/>
            <a:chExt cx="6149169" cy="2302944"/>
          </a:xfrm>
        </p:grpSpPr>
        <p:sp>
          <p:nvSpPr>
            <p:cNvPr id="15" name="Rounded Rectangle 14"/>
            <p:cNvSpPr/>
            <p:nvPr/>
          </p:nvSpPr>
          <p:spPr>
            <a:xfrm>
              <a:off x="7032856" y="3373418"/>
              <a:ext cx="4637314" cy="23029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sz="1300" dirty="0">
                  <a:solidFill>
                    <a:schemeClr val="tx1"/>
                  </a:solidFill>
                </a:rPr>
                <a:t>Help Jose obtain and submit copies of your records</a:t>
              </a:r>
            </a:p>
            <a:p>
              <a:pPr marL="285750" lvl="0" indent="-285750">
                <a:buFont typeface="Arial" panose="020B0604020202020204" pitchFamily="34" charset="0"/>
                <a:buChar char="•"/>
              </a:pPr>
              <a:r>
                <a:rPr lang="en-US" sz="1300" dirty="0">
                  <a:solidFill>
                    <a:schemeClr val="tx1"/>
                  </a:solidFill>
                </a:rPr>
                <a:t>Request a copy of Jose’s Childhood SSI file and make sure that SSA includes it in his current case</a:t>
              </a:r>
            </a:p>
            <a:p>
              <a:pPr marL="285750" lvl="0" indent="-285750">
                <a:buFont typeface="Arial" panose="020B0604020202020204" pitchFamily="34" charset="0"/>
                <a:buChar char="•"/>
              </a:pPr>
              <a:r>
                <a:rPr lang="en-US" sz="1300" dirty="0">
                  <a:solidFill>
                    <a:schemeClr val="tx1"/>
                  </a:solidFill>
                </a:rPr>
                <a:t>Request a copy of Jose’s Foster Care record and submit it to SSA</a:t>
              </a:r>
            </a:p>
            <a:p>
              <a:pPr marL="285750" lvl="0" indent="-285750">
                <a:buFont typeface="Arial" panose="020B0604020202020204" pitchFamily="34" charset="0"/>
                <a:buChar char="•"/>
              </a:pPr>
              <a:r>
                <a:rPr lang="en-US" sz="1300" dirty="0">
                  <a:solidFill>
                    <a:schemeClr val="tx1"/>
                  </a:solidFill>
                </a:rPr>
                <a:t>If Foster Care records note medical treatment not recorded in the SSA file, request copies of those medical records</a:t>
              </a:r>
            </a:p>
            <a:p>
              <a:pPr marL="285750" lvl="0" indent="-285750">
                <a:buFont typeface="Arial" panose="020B0604020202020204" pitchFamily="34" charset="0"/>
                <a:buChar char="•"/>
              </a:pPr>
              <a:r>
                <a:rPr lang="en-US" sz="1300" dirty="0">
                  <a:solidFill>
                    <a:schemeClr val="tx1"/>
                  </a:solidFill>
                </a:rPr>
                <a:t>Request copies of HR records from his former employers</a:t>
              </a:r>
            </a:p>
            <a:p>
              <a:pPr marL="285750" lvl="0" indent="-285750">
                <a:buFont typeface="Arial" panose="020B0604020202020204" pitchFamily="34" charset="0"/>
                <a:buChar char="•"/>
              </a:pPr>
              <a:r>
                <a:rPr lang="en-US" sz="1300" dirty="0">
                  <a:solidFill>
                    <a:schemeClr val="tx1"/>
                  </a:solidFill>
                </a:rPr>
                <a:t>Help Jose attend CE appointments</a:t>
              </a:r>
            </a:p>
          </p:txBody>
        </p:sp>
        <p:sp>
          <p:nvSpPr>
            <p:cNvPr id="16" name="Oval 15"/>
            <p:cNvSpPr/>
            <p:nvPr/>
          </p:nvSpPr>
          <p:spPr>
            <a:xfrm>
              <a:off x="5521001" y="3750682"/>
              <a:ext cx="1632857" cy="1548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After</a:t>
              </a:r>
            </a:p>
            <a:p>
              <a:pPr algn="ctr"/>
              <a:r>
                <a:rPr lang="en-US" sz="1600" dirty="0" smtClean="0"/>
                <a:t>Application</a:t>
              </a:r>
              <a:endParaRPr lang="en-US" sz="1600" dirty="0"/>
            </a:p>
          </p:txBody>
        </p:sp>
      </p:grpSp>
    </p:spTree>
    <p:extLst>
      <p:ext uri="{BB962C8B-B14F-4D97-AF65-F5344CB8AC3E}">
        <p14:creationId xmlns:p14="http://schemas.microsoft.com/office/powerpoint/2010/main" val="212445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87610" y="4917719"/>
            <a:ext cx="779381" cy="369332"/>
          </a:xfrm>
          <a:prstGeom prst="rect">
            <a:avLst/>
          </a:prstGeom>
          <a:noFill/>
        </p:spPr>
        <p:txBody>
          <a:bodyPr wrap="none" rtlCol="0">
            <a:spAutoFit/>
          </a:bodyPr>
          <a:lstStyle/>
          <a:p>
            <a:r>
              <a:rPr lang="en-US" b="1" dirty="0" smtClean="0"/>
              <a:t>Sarah</a:t>
            </a:r>
          </a:p>
        </p:txBody>
      </p:sp>
      <p:sp>
        <p:nvSpPr>
          <p:cNvPr id="6" name="TextBox 5"/>
          <p:cNvSpPr txBox="1"/>
          <p:nvPr/>
        </p:nvSpPr>
        <p:spPr>
          <a:xfrm>
            <a:off x="2175112" y="803953"/>
            <a:ext cx="3037768" cy="5047536"/>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45 years old</a:t>
            </a:r>
          </a:p>
          <a:p>
            <a:pPr marL="285750" indent="-285750">
              <a:buFont typeface="Arial" panose="020B0604020202020204" pitchFamily="34" charset="0"/>
              <a:buChar char="•"/>
            </a:pPr>
            <a:r>
              <a:rPr lang="en-US" sz="1400" dirty="0" smtClean="0"/>
              <a:t>Living in Tent Community</a:t>
            </a:r>
            <a:endParaRPr lang="en-US" sz="1400" dirty="0"/>
          </a:p>
          <a:p>
            <a:pPr marL="285750" indent="-285750">
              <a:buFont typeface="Arial" panose="020B0604020202020204" pitchFamily="34" charset="0"/>
              <a:buChar char="•"/>
            </a:pPr>
            <a:r>
              <a:rPr lang="en-US" sz="1400" dirty="0" smtClean="0"/>
              <a:t>History of substance abuse but says she’s no longer using</a:t>
            </a:r>
          </a:p>
          <a:p>
            <a:pPr marL="285750" indent="-285750">
              <a:buFont typeface="Arial" panose="020B0604020202020204" pitchFamily="34" charset="0"/>
              <a:buChar char="•"/>
            </a:pPr>
            <a:r>
              <a:rPr lang="en-US" sz="1400" dirty="0" smtClean="0"/>
              <a:t>She says she’s only worked in short term temp janitorial jobs over the last 15 years</a:t>
            </a:r>
          </a:p>
          <a:p>
            <a:pPr marL="285750" indent="-285750">
              <a:buFont typeface="Arial" panose="020B0604020202020204" pitchFamily="34" charset="0"/>
              <a:buChar char="•"/>
            </a:pPr>
            <a:r>
              <a:rPr lang="en-US" sz="1400" dirty="0" smtClean="0"/>
              <a:t>Likes writing but frustrated because she’s had a hard time concentrating and controlling her hands</a:t>
            </a:r>
          </a:p>
          <a:p>
            <a:pPr marL="285750" indent="-285750">
              <a:buFont typeface="Arial" panose="020B0604020202020204" pitchFamily="34" charset="0"/>
              <a:buChar char="•"/>
            </a:pPr>
            <a:r>
              <a:rPr lang="en-US" sz="1400" dirty="0" smtClean="0"/>
              <a:t>Recently struggling with extreme weakness and fatigue. </a:t>
            </a:r>
          </a:p>
          <a:p>
            <a:pPr marL="285750" indent="-285750">
              <a:buFont typeface="Arial" panose="020B0604020202020204" pitchFamily="34" charset="0"/>
              <a:buChar char="•"/>
            </a:pPr>
            <a:r>
              <a:rPr lang="en-US" sz="1400" dirty="0" smtClean="0"/>
              <a:t>A nun at the local day shelter gave her a wheelchair because she was struggling to get around</a:t>
            </a:r>
            <a:endParaRPr lang="en-US" sz="1400" dirty="0"/>
          </a:p>
          <a:p>
            <a:pPr marL="285750" indent="-285750">
              <a:buFont typeface="Arial" panose="020B0604020202020204" pitchFamily="34" charset="0"/>
              <a:buChar char="•"/>
            </a:pPr>
            <a:r>
              <a:rPr lang="en-US" sz="1400" dirty="0" smtClean="0"/>
              <a:t>Primarily uses the Emergency Room for medical care</a:t>
            </a:r>
          </a:p>
          <a:p>
            <a:pPr marL="285750" indent="-285750">
              <a:buFont typeface="Arial" panose="020B0604020202020204" pitchFamily="34" charset="0"/>
              <a:buChar char="•"/>
            </a:pPr>
            <a:r>
              <a:rPr lang="en-US" sz="1400" dirty="0" smtClean="0"/>
              <a:t>The doctors she seen so far have been unhelpful</a:t>
            </a:r>
          </a:p>
          <a:p>
            <a:pPr marL="285750" indent="-285750">
              <a:buFont typeface="Arial" panose="020B0604020202020204" pitchFamily="34" charset="0"/>
              <a:buChar char="•"/>
            </a:pPr>
            <a:r>
              <a:rPr lang="en-US" sz="1400" dirty="0" smtClean="0"/>
              <a:t>She does not think she has health insurance</a:t>
            </a:r>
          </a:p>
          <a:p>
            <a:pPr marL="285750" indent="-285750">
              <a:buFont typeface="Arial" panose="020B0604020202020204" pitchFamily="34" charset="0"/>
              <a:buChar char="•"/>
            </a:pPr>
            <a:endParaRPr lang="en-US" sz="1400" dirty="0" smtClean="0"/>
          </a:p>
        </p:txBody>
      </p:sp>
      <p:grpSp>
        <p:nvGrpSpPr>
          <p:cNvPr id="3" name="Group 2"/>
          <p:cNvGrpSpPr/>
          <p:nvPr/>
        </p:nvGrpSpPr>
        <p:grpSpPr>
          <a:xfrm>
            <a:off x="5521001" y="0"/>
            <a:ext cx="6149169" cy="1548417"/>
            <a:chOff x="5521001" y="185191"/>
            <a:chExt cx="6149169" cy="1548417"/>
          </a:xfrm>
        </p:grpSpPr>
        <p:sp>
          <p:nvSpPr>
            <p:cNvPr id="9" name="Rounded Rectangle 8"/>
            <p:cNvSpPr/>
            <p:nvPr/>
          </p:nvSpPr>
          <p:spPr>
            <a:xfrm>
              <a:off x="7032856" y="257329"/>
              <a:ext cx="4637314" cy="1404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sz="1300" dirty="0">
                  <a:solidFill>
                    <a:schemeClr val="tx1"/>
                  </a:solidFill>
                </a:rPr>
                <a:t>Help connect </a:t>
              </a:r>
              <a:r>
                <a:rPr lang="en-US" sz="1300" dirty="0" smtClean="0">
                  <a:solidFill>
                    <a:schemeClr val="tx1"/>
                  </a:solidFill>
                </a:rPr>
                <a:t>Sarah obtain Medicaid</a:t>
              </a:r>
            </a:p>
            <a:p>
              <a:pPr marL="285750" lvl="0" indent="-285750">
                <a:buFont typeface="Arial" panose="020B0604020202020204" pitchFamily="34" charset="0"/>
                <a:buChar char="•"/>
              </a:pPr>
              <a:r>
                <a:rPr lang="en-US" sz="1300" dirty="0" smtClean="0">
                  <a:solidFill>
                    <a:schemeClr val="tx1"/>
                  </a:solidFill>
                </a:rPr>
                <a:t>Help Sarah connect to better and more consistent medical care</a:t>
              </a:r>
              <a:endParaRPr lang="en-US" sz="1300" dirty="0">
                <a:solidFill>
                  <a:schemeClr val="tx1"/>
                </a:solidFill>
              </a:endParaRPr>
            </a:p>
            <a:p>
              <a:pPr marL="285750" lvl="0" indent="-285750">
                <a:buFont typeface="Arial" panose="020B0604020202020204" pitchFamily="34" charset="0"/>
                <a:buChar char="•"/>
              </a:pPr>
              <a:r>
                <a:rPr lang="en-US" sz="1300" dirty="0">
                  <a:solidFill>
                    <a:schemeClr val="tx1"/>
                  </a:solidFill>
                </a:rPr>
                <a:t>Document the reason </a:t>
              </a:r>
              <a:r>
                <a:rPr lang="en-US" sz="1300" dirty="0" smtClean="0">
                  <a:solidFill>
                    <a:schemeClr val="tx1"/>
                  </a:solidFill>
                </a:rPr>
                <a:t>Sarah </a:t>
              </a:r>
              <a:r>
                <a:rPr lang="en-US" sz="1300" dirty="0">
                  <a:solidFill>
                    <a:schemeClr val="tx1"/>
                  </a:solidFill>
                </a:rPr>
                <a:t>was out of treatment in your own records</a:t>
              </a:r>
            </a:p>
            <a:p>
              <a:pPr marL="285750" lvl="0" indent="-285750">
                <a:buFont typeface="Arial" panose="020B0604020202020204" pitchFamily="34" charset="0"/>
                <a:buChar char="•"/>
              </a:pPr>
              <a:r>
                <a:rPr lang="en-US" sz="1300" dirty="0">
                  <a:solidFill>
                    <a:schemeClr val="tx1"/>
                  </a:solidFill>
                </a:rPr>
                <a:t>Describe how </a:t>
              </a:r>
              <a:r>
                <a:rPr lang="en-US" sz="1300" dirty="0" smtClean="0">
                  <a:solidFill>
                    <a:schemeClr val="tx1"/>
                  </a:solidFill>
                </a:rPr>
                <a:t>she </a:t>
              </a:r>
              <a:r>
                <a:rPr lang="en-US" sz="1300" dirty="0">
                  <a:solidFill>
                    <a:schemeClr val="tx1"/>
                  </a:solidFill>
                </a:rPr>
                <a:t>behaves and what you see in your </a:t>
              </a:r>
              <a:r>
                <a:rPr lang="en-US" sz="1300" dirty="0" smtClean="0">
                  <a:solidFill>
                    <a:schemeClr val="tx1"/>
                  </a:solidFill>
                </a:rPr>
                <a:t>interactions</a:t>
              </a:r>
              <a:endParaRPr lang="en-US" sz="1300" dirty="0">
                <a:solidFill>
                  <a:schemeClr val="tx1"/>
                </a:solidFill>
              </a:endParaRPr>
            </a:p>
          </p:txBody>
        </p:sp>
        <p:sp>
          <p:nvSpPr>
            <p:cNvPr id="11" name="Oval 10"/>
            <p:cNvSpPr/>
            <p:nvPr/>
          </p:nvSpPr>
          <p:spPr>
            <a:xfrm>
              <a:off x="5521001" y="185191"/>
              <a:ext cx="1632857" cy="1548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Any Time</a:t>
              </a:r>
              <a:endParaRPr lang="en-US" sz="1600" dirty="0"/>
            </a:p>
          </p:txBody>
        </p:sp>
      </p:grpSp>
      <p:grpSp>
        <p:nvGrpSpPr>
          <p:cNvPr id="19" name="Group 18"/>
          <p:cNvGrpSpPr/>
          <p:nvPr/>
        </p:nvGrpSpPr>
        <p:grpSpPr>
          <a:xfrm>
            <a:off x="5512526" y="1588224"/>
            <a:ext cx="6157644" cy="1548417"/>
            <a:chOff x="5512526" y="1825001"/>
            <a:chExt cx="6157644" cy="1548417"/>
          </a:xfrm>
        </p:grpSpPr>
        <p:sp>
          <p:nvSpPr>
            <p:cNvPr id="12" name="Rounded Rectangle 11"/>
            <p:cNvSpPr/>
            <p:nvPr/>
          </p:nvSpPr>
          <p:spPr>
            <a:xfrm>
              <a:off x="7032856" y="2011381"/>
              <a:ext cx="4637314" cy="1175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US" sz="1300" dirty="0">
                  <a:solidFill>
                    <a:schemeClr val="tx1"/>
                  </a:solidFill>
                </a:rPr>
                <a:t>Encourage Jose to apply for SSI and </a:t>
              </a:r>
              <a:r>
                <a:rPr lang="en-US" sz="1300" dirty="0" smtClean="0">
                  <a:solidFill>
                    <a:schemeClr val="tx1"/>
                  </a:solidFill>
                </a:rPr>
                <a:t>SSDI, to be safe</a:t>
              </a:r>
              <a:endParaRPr lang="en-US" sz="1300" dirty="0">
                <a:solidFill>
                  <a:schemeClr val="tx1"/>
                </a:solidFill>
              </a:endParaRPr>
            </a:p>
            <a:p>
              <a:pPr marL="342900" lvl="0" indent="-342900">
                <a:buFont typeface="Arial" panose="020B0604020202020204" pitchFamily="34" charset="0"/>
                <a:buChar char="•"/>
              </a:pPr>
              <a:r>
                <a:rPr lang="en-US" sz="1300" dirty="0">
                  <a:solidFill>
                    <a:schemeClr val="tx1"/>
                  </a:solidFill>
                </a:rPr>
                <a:t>Set onset date on application to </a:t>
              </a:r>
              <a:r>
                <a:rPr lang="en-US" sz="1300" dirty="0" smtClean="0">
                  <a:solidFill>
                    <a:schemeClr val="tx1"/>
                  </a:solidFill>
                </a:rPr>
                <a:t>17 months before application</a:t>
              </a:r>
            </a:p>
            <a:p>
              <a:pPr marL="342900" lvl="0" indent="-342900">
                <a:buFont typeface="Arial" panose="020B0604020202020204" pitchFamily="34" charset="0"/>
                <a:buChar char="•"/>
              </a:pPr>
              <a:r>
                <a:rPr lang="en-US" sz="1300" dirty="0" smtClean="0">
                  <a:solidFill>
                    <a:schemeClr val="tx1"/>
                  </a:solidFill>
                </a:rPr>
                <a:t>For “Disabilities” on application, describe symptoms. Be sure to include weakness and fine coordination</a:t>
              </a:r>
              <a:endParaRPr lang="en-US" sz="1300" dirty="0">
                <a:solidFill>
                  <a:schemeClr val="tx1"/>
                </a:solidFill>
              </a:endParaRPr>
            </a:p>
          </p:txBody>
        </p:sp>
        <p:sp>
          <p:nvSpPr>
            <p:cNvPr id="13" name="Oval 12"/>
            <p:cNvSpPr/>
            <p:nvPr/>
          </p:nvSpPr>
          <p:spPr>
            <a:xfrm>
              <a:off x="5512526" y="1825001"/>
              <a:ext cx="1632857" cy="1548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Application</a:t>
              </a:r>
              <a:endParaRPr lang="en-US" sz="1600" dirty="0"/>
            </a:p>
          </p:txBody>
        </p:sp>
      </p:grpSp>
      <p:grpSp>
        <p:nvGrpSpPr>
          <p:cNvPr id="18" name="Group 17"/>
          <p:cNvGrpSpPr/>
          <p:nvPr/>
        </p:nvGrpSpPr>
        <p:grpSpPr>
          <a:xfrm>
            <a:off x="5521001" y="3045819"/>
            <a:ext cx="6149169" cy="2671905"/>
            <a:chOff x="5521001" y="3004457"/>
            <a:chExt cx="6149169" cy="2671905"/>
          </a:xfrm>
        </p:grpSpPr>
        <p:sp>
          <p:nvSpPr>
            <p:cNvPr id="15" name="Rounded Rectangle 14"/>
            <p:cNvSpPr/>
            <p:nvPr/>
          </p:nvSpPr>
          <p:spPr>
            <a:xfrm>
              <a:off x="7032856" y="3004457"/>
              <a:ext cx="4637314" cy="26719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US" sz="1300" dirty="0" smtClean="0">
                  <a:solidFill>
                    <a:schemeClr val="tx1"/>
                  </a:solidFill>
                </a:rPr>
                <a:t>Help Sarah create a list of all of the medical care and medical visits she’s had, submit the list to SSA; If possible, also request those records to submit</a:t>
              </a:r>
            </a:p>
            <a:p>
              <a:pPr marL="285750" lvl="0" indent="-285750">
                <a:buFont typeface="Arial" panose="020B0604020202020204" pitchFamily="34" charset="0"/>
                <a:buChar char="•"/>
              </a:pPr>
              <a:r>
                <a:rPr lang="en-US" sz="1300" dirty="0" smtClean="0">
                  <a:solidFill>
                    <a:schemeClr val="tx1"/>
                  </a:solidFill>
                </a:rPr>
                <a:t>Ask the nun if she could complete a third-party function report or write a letter about what she’s observed</a:t>
              </a:r>
            </a:p>
            <a:p>
              <a:pPr marL="285750" lvl="0" indent="-285750">
                <a:buFont typeface="Arial" panose="020B0604020202020204" pitchFamily="34" charset="0"/>
                <a:buChar char="•"/>
              </a:pPr>
              <a:r>
                <a:rPr lang="en-US" sz="1300" dirty="0" smtClean="0">
                  <a:solidFill>
                    <a:schemeClr val="tx1"/>
                  </a:solidFill>
                </a:rPr>
                <a:t>Continue advocating for Sarah’s doctors to figure out what’s going on</a:t>
              </a:r>
            </a:p>
            <a:p>
              <a:pPr marL="285750" lvl="0" indent="-285750">
                <a:buFont typeface="Arial" panose="020B0604020202020204" pitchFamily="34" charset="0"/>
                <a:buChar char="•"/>
              </a:pPr>
              <a:r>
                <a:rPr lang="en-US" sz="1300" dirty="0" smtClean="0">
                  <a:solidFill>
                    <a:schemeClr val="tx1"/>
                  </a:solidFill>
                </a:rPr>
                <a:t>Help Sarah attend CEs and bring any medical records you’ve been able to obtain</a:t>
              </a:r>
            </a:p>
            <a:p>
              <a:pPr marL="285750" lvl="0" indent="-285750">
                <a:buFont typeface="Arial" panose="020B0604020202020204" pitchFamily="34" charset="0"/>
                <a:buChar char="•"/>
              </a:pPr>
              <a:r>
                <a:rPr lang="en-US" sz="1300" dirty="0" smtClean="0">
                  <a:solidFill>
                    <a:schemeClr val="tx1"/>
                  </a:solidFill>
                </a:rPr>
                <a:t>If any medical records list “substance abuse”, encourage Sarah to get records clarified to “substance dependence” with an explanation; if Sarah is still using, explain how SSA might view that</a:t>
              </a:r>
              <a:endParaRPr lang="en-US" sz="1300" dirty="0">
                <a:solidFill>
                  <a:schemeClr val="tx1"/>
                </a:solidFill>
              </a:endParaRPr>
            </a:p>
          </p:txBody>
        </p:sp>
        <p:sp>
          <p:nvSpPr>
            <p:cNvPr id="16" name="Oval 15"/>
            <p:cNvSpPr/>
            <p:nvPr/>
          </p:nvSpPr>
          <p:spPr>
            <a:xfrm>
              <a:off x="5521001" y="3566201"/>
              <a:ext cx="1632857" cy="1548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After</a:t>
              </a:r>
            </a:p>
            <a:p>
              <a:pPr algn="ctr"/>
              <a:r>
                <a:rPr lang="en-US" sz="1600" dirty="0" smtClean="0"/>
                <a:t>Application</a:t>
              </a:r>
              <a:endParaRPr lang="en-US" sz="1600" dirty="0"/>
            </a:p>
          </p:txBody>
        </p:sp>
      </p:gr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266089" y="1131052"/>
            <a:ext cx="2314898" cy="3524742"/>
          </a:xfrm>
          <a:prstGeom prst="rect">
            <a:avLst/>
          </a:prstGeom>
        </p:spPr>
      </p:pic>
    </p:spTree>
    <p:extLst>
      <p:ext uri="{BB962C8B-B14F-4D97-AF65-F5344CB8AC3E}">
        <p14:creationId xmlns:p14="http://schemas.microsoft.com/office/powerpoint/2010/main" val="2392083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a:t>
            </a:r>
            <a:endParaRPr lang="en-US" dirty="0"/>
          </a:p>
        </p:txBody>
      </p:sp>
      <p:sp>
        <p:nvSpPr>
          <p:cNvPr id="3" name="Text Placeholder 2"/>
          <p:cNvSpPr>
            <a:spLocks noGrp="1"/>
          </p:cNvSpPr>
          <p:nvPr>
            <p:ph type="body" sz="quarter" idx="13"/>
          </p:nvPr>
        </p:nvSpPr>
        <p:spPr>
          <a:xfrm>
            <a:off x="838200" y="1429544"/>
            <a:ext cx="10518775" cy="522287"/>
          </a:xfrm>
        </p:spPr>
        <p:txBody>
          <a:bodyPr/>
          <a:lstStyle/>
          <a:p>
            <a:pPr marL="0" indent="0">
              <a:buNone/>
            </a:pPr>
            <a:r>
              <a:rPr lang="en-US" b="1" dirty="0" smtClean="0"/>
              <a:t>Appeals Process for applying for SSI and Disability (SSD)</a:t>
            </a:r>
            <a:endParaRPr lang="en-US" b="1" dirty="0"/>
          </a:p>
        </p:txBody>
      </p:sp>
      <p:graphicFrame>
        <p:nvGraphicFramePr>
          <p:cNvPr id="6" name="Diagram 5"/>
          <p:cNvGraphicFramePr/>
          <p:nvPr>
            <p:extLst>
              <p:ext uri="{D42A27DB-BD31-4B8C-83A1-F6EECF244321}">
                <p14:modId xmlns:p14="http://schemas.microsoft.com/office/powerpoint/2010/main" val="1609405413"/>
              </p:ext>
            </p:extLst>
          </p:nvPr>
        </p:nvGraphicFramePr>
        <p:xfrm>
          <a:off x="635620" y="843261"/>
          <a:ext cx="10872438" cy="483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38200" y="3893530"/>
            <a:ext cx="9233618" cy="369332"/>
          </a:xfrm>
          <a:prstGeom prst="rect">
            <a:avLst/>
          </a:prstGeom>
          <a:noFill/>
        </p:spPr>
        <p:txBody>
          <a:bodyPr wrap="none" rtlCol="0">
            <a:spAutoFit/>
          </a:bodyPr>
          <a:lstStyle/>
          <a:p>
            <a:r>
              <a:rPr lang="en-US" dirty="0" smtClean="0"/>
              <a:t>Deadline for filing appeals at each level is 65 days after the date on the notice denying benefits</a:t>
            </a:r>
            <a:endParaRPr lang="en-US" dirty="0"/>
          </a:p>
        </p:txBody>
      </p:sp>
      <p:sp>
        <p:nvSpPr>
          <p:cNvPr id="8" name="Rectangle 7"/>
          <p:cNvSpPr/>
          <p:nvPr/>
        </p:nvSpPr>
        <p:spPr>
          <a:xfrm>
            <a:off x="635621" y="2045230"/>
            <a:ext cx="10872437" cy="646331"/>
          </a:xfrm>
          <a:prstGeom prst="rect">
            <a:avLst/>
          </a:prstGeom>
        </p:spPr>
        <p:txBody>
          <a:bodyPr wrap="square">
            <a:spAutoFit/>
          </a:bodyPr>
          <a:lstStyle/>
          <a:p>
            <a:r>
              <a:rPr lang="en-US" dirty="0"/>
              <a:t>Only about 30% of applications are approved on the first application so encourage your client not to feel too defeated if their application is not approved initially.</a:t>
            </a:r>
          </a:p>
        </p:txBody>
      </p:sp>
      <p:pic>
        <p:nvPicPr>
          <p:cNvPr id="9" name="Picture 8" descr="Premium Vector | Calendar vector illustrati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86" t="12760" b="11050"/>
          <a:stretch/>
        </p:blipFill>
        <p:spPr bwMode="auto">
          <a:xfrm>
            <a:off x="9983426" y="4438690"/>
            <a:ext cx="1524632" cy="123821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09057" y="4873129"/>
            <a:ext cx="8362762" cy="369332"/>
          </a:xfrm>
          <a:prstGeom prst="rect">
            <a:avLst/>
          </a:prstGeom>
          <a:noFill/>
        </p:spPr>
        <p:txBody>
          <a:bodyPr wrap="square" rtlCol="0">
            <a:spAutoFit/>
          </a:bodyPr>
          <a:lstStyle/>
          <a:p>
            <a:pPr algn="r"/>
            <a:r>
              <a:rPr lang="en-US" dirty="0" smtClean="0"/>
              <a:t>Appeals add anywhere from 6 months to </a:t>
            </a:r>
            <a:r>
              <a:rPr lang="en-US" b="1" dirty="0" smtClean="0"/>
              <a:t>several years </a:t>
            </a:r>
            <a:r>
              <a:rPr lang="en-US" dirty="0" smtClean="0"/>
              <a:t>to processing time.</a:t>
            </a:r>
            <a:endParaRPr lang="en-US" dirty="0"/>
          </a:p>
        </p:txBody>
      </p:sp>
    </p:spTree>
    <p:extLst>
      <p:ext uri="{BB962C8B-B14F-4D97-AF65-F5344CB8AC3E}">
        <p14:creationId xmlns:p14="http://schemas.microsoft.com/office/powerpoint/2010/main" val="2809486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55784861"/>
              </p:ext>
            </p:extLst>
          </p:nvPr>
        </p:nvGraphicFramePr>
        <p:xfrm>
          <a:off x="446047" y="263331"/>
          <a:ext cx="11351942" cy="5400150"/>
        </p:xfrm>
        <a:graphic>
          <a:graphicData uri="http://schemas.openxmlformats.org/drawingml/2006/table">
            <a:tbl>
              <a:tblPr firstRow="1" bandRow="1">
                <a:tableStyleId>{5C22544A-7EE6-4342-B048-85BDC9FD1C3A}</a:tableStyleId>
              </a:tblPr>
              <a:tblGrid>
                <a:gridCol w="5809787">
                  <a:extLst>
                    <a:ext uri="{9D8B030D-6E8A-4147-A177-3AD203B41FA5}">
                      <a16:colId xmlns:a16="http://schemas.microsoft.com/office/drawing/2014/main" val="2605404406"/>
                    </a:ext>
                  </a:extLst>
                </a:gridCol>
                <a:gridCol w="5542155">
                  <a:extLst>
                    <a:ext uri="{9D8B030D-6E8A-4147-A177-3AD203B41FA5}">
                      <a16:colId xmlns:a16="http://schemas.microsoft.com/office/drawing/2014/main" val="548254095"/>
                    </a:ext>
                  </a:extLst>
                </a:gridCol>
              </a:tblGrid>
              <a:tr h="347097">
                <a:tc>
                  <a:txBody>
                    <a:bodyPr/>
                    <a:lstStyle/>
                    <a:p>
                      <a:pPr algn="ctr"/>
                      <a:r>
                        <a:rPr lang="en-US" dirty="0" smtClean="0"/>
                        <a:t>Social</a:t>
                      </a:r>
                      <a:r>
                        <a:rPr lang="en-US" baseline="0" dirty="0" smtClean="0"/>
                        <a:t> Security Disability</a:t>
                      </a:r>
                      <a:endParaRPr lang="en-US" dirty="0"/>
                    </a:p>
                  </a:txBody>
                  <a:tcPr/>
                </a:tc>
                <a:tc>
                  <a:txBody>
                    <a:bodyPr/>
                    <a:lstStyle/>
                    <a:p>
                      <a:pPr algn="ctr"/>
                      <a:r>
                        <a:rPr lang="en-US" dirty="0" smtClean="0"/>
                        <a:t>SSI</a:t>
                      </a:r>
                      <a:endParaRPr lang="en-US" dirty="0"/>
                    </a:p>
                  </a:txBody>
                  <a:tcPr/>
                </a:tc>
                <a:extLst>
                  <a:ext uri="{0D108BD9-81ED-4DB2-BD59-A6C34878D82A}">
                    <a16:rowId xmlns:a16="http://schemas.microsoft.com/office/drawing/2014/main" val="769068219"/>
                  </a:ext>
                </a:extLst>
              </a:tr>
              <a:tr h="433872">
                <a:tc>
                  <a:txBody>
                    <a:bodyPr/>
                    <a:lstStyle/>
                    <a:p>
                      <a:r>
                        <a:rPr lang="en-US" sz="1200" dirty="0" smtClean="0"/>
                        <a:t>Citizenship/immigration</a:t>
                      </a:r>
                      <a:r>
                        <a:rPr lang="en-US" sz="1200" baseline="0" dirty="0" smtClean="0"/>
                        <a:t> requirements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Citizenship/immigration</a:t>
                      </a:r>
                      <a:r>
                        <a:rPr lang="en-US" sz="1200" baseline="0" dirty="0" smtClean="0"/>
                        <a:t> requirements</a:t>
                      </a:r>
                      <a:endParaRPr lang="en-US" sz="1200" dirty="0" smtClean="0"/>
                    </a:p>
                    <a:p>
                      <a:endParaRPr lang="en-US" sz="1200" dirty="0"/>
                    </a:p>
                  </a:txBody>
                  <a:tcPr/>
                </a:tc>
                <a:extLst>
                  <a:ext uri="{0D108BD9-81ED-4DB2-BD59-A6C34878D82A}">
                    <a16:rowId xmlns:a16="http://schemas.microsoft.com/office/drawing/2014/main" val="3211158057"/>
                  </a:ext>
                </a:extLst>
              </a:tr>
              <a:tr h="1301616">
                <a:tc>
                  <a:txBody>
                    <a:bodyPr/>
                    <a:lstStyle/>
                    <a:p>
                      <a:r>
                        <a:rPr lang="en-US" sz="1200" dirty="0" smtClean="0"/>
                        <a:t>Sufficient work history</a:t>
                      </a:r>
                    </a:p>
                    <a:p>
                      <a:pPr marL="285750" indent="-285750">
                        <a:buFont typeface="Arial" panose="020B0604020202020204" pitchFamily="34" charset="0"/>
                        <a:buChar char="•"/>
                      </a:pPr>
                      <a:r>
                        <a:rPr lang="en-US" sz="1200" dirty="0" smtClean="0"/>
                        <a:t>You can earn up to 4 credits/year</a:t>
                      </a:r>
                    </a:p>
                    <a:p>
                      <a:pPr marL="285750" indent="-285750">
                        <a:buFont typeface="Arial" panose="020B0604020202020204" pitchFamily="34" charset="0"/>
                        <a:buChar char="•"/>
                      </a:pPr>
                      <a:r>
                        <a:rPr lang="en-US" sz="1200" dirty="0" smtClean="0"/>
                        <a:t>The amount you need to earn</a:t>
                      </a:r>
                      <a:r>
                        <a:rPr lang="en-US" sz="1200" baseline="0" dirty="0" smtClean="0"/>
                        <a:t> to get a credit varies per year; currently $1,640/credit: https://www.ssa.gov/OACT/COLA/QC.html</a:t>
                      </a:r>
                    </a:p>
                    <a:p>
                      <a:pPr marL="285750" indent="-285750">
                        <a:buFont typeface="Arial" panose="020B0604020202020204" pitchFamily="34" charset="0"/>
                        <a:buChar char="•"/>
                      </a:pPr>
                      <a:r>
                        <a:rPr lang="en-US" sz="1200" baseline="0" dirty="0" smtClean="0"/>
                        <a:t>Number of credits required depends on age; if over 31 years old, you must have 20 credits in the 10-year period immediately before your disability began</a:t>
                      </a:r>
                    </a:p>
                    <a:p>
                      <a:pPr marL="285750" indent="-285750">
                        <a:buFont typeface="Arial" panose="020B0604020202020204" pitchFamily="34" charset="0"/>
                        <a:buChar char="•"/>
                      </a:pPr>
                      <a:r>
                        <a:rPr lang="en-US" sz="1200" baseline="0" dirty="0" smtClean="0"/>
                        <a:t>SSA Statement: https://www.ssa.gov/myaccount/</a:t>
                      </a:r>
                      <a:endParaRPr lang="en-US" sz="1200" dirty="0"/>
                    </a:p>
                  </a:txBody>
                  <a:tcPr/>
                </a:tc>
                <a:tc>
                  <a:txBody>
                    <a:bodyPr/>
                    <a:lstStyle/>
                    <a:p>
                      <a:r>
                        <a:rPr lang="en-US" sz="1200" b="0" dirty="0" smtClean="0"/>
                        <a:t>No work history requirement</a:t>
                      </a:r>
                      <a:r>
                        <a:rPr lang="en-US" sz="1200" b="0" baseline="0" dirty="0" smtClean="0"/>
                        <a:t> for most (but there is a work requirement for some non-citizens to meet immigration requirements)</a:t>
                      </a:r>
                      <a:endParaRPr lang="en-US" sz="1200" b="0" dirty="0"/>
                    </a:p>
                  </a:txBody>
                  <a:tcPr/>
                </a:tc>
                <a:extLst>
                  <a:ext uri="{0D108BD9-81ED-4DB2-BD59-A6C34878D82A}">
                    <a16:rowId xmlns:a16="http://schemas.microsoft.com/office/drawing/2014/main" val="493470453"/>
                  </a:ext>
                </a:extLst>
              </a:tr>
              <a:tr h="677195">
                <a:tc>
                  <a:txBody>
                    <a:bodyPr/>
                    <a:lstStyle/>
                    <a:p>
                      <a:pPr marL="0" indent="0">
                        <a:buFont typeface="Arial" panose="020B0604020202020204" pitchFamily="34" charset="0"/>
                        <a:buNone/>
                      </a:pPr>
                      <a:r>
                        <a:rPr lang="en-US" sz="1200" dirty="0" smtClean="0"/>
                        <a:t>No asset limit</a:t>
                      </a:r>
                      <a:endParaRPr lang="en-US" sz="1200" dirty="0"/>
                    </a:p>
                  </a:txBody>
                  <a:tcPr/>
                </a:tc>
                <a:tc>
                  <a:txBody>
                    <a:bodyPr/>
                    <a:lstStyle/>
                    <a:p>
                      <a:r>
                        <a:rPr lang="en-US" sz="1200" dirty="0" smtClean="0"/>
                        <a:t>Limited “countable” resources:</a:t>
                      </a:r>
                      <a:r>
                        <a:rPr lang="en-US" sz="1200" baseline="0" dirty="0" smtClean="0"/>
                        <a:t> </a:t>
                      </a:r>
                    </a:p>
                    <a:p>
                      <a:pPr marL="285750" indent="-285750">
                        <a:buFont typeface="Arial" panose="020B0604020202020204" pitchFamily="34" charset="0"/>
                        <a:buChar char="•"/>
                      </a:pPr>
                      <a:r>
                        <a:rPr lang="en-US" sz="1200" b="0" i="0" kern="1200" dirty="0" smtClean="0">
                          <a:solidFill>
                            <a:schemeClr val="dk1"/>
                          </a:solidFill>
                          <a:effectLst/>
                          <a:latin typeface="+mn-lt"/>
                          <a:ea typeface="+mn-ea"/>
                          <a:cs typeface="+mn-cs"/>
                        </a:rPr>
                        <a:t>Individual/Child — $2,000</a:t>
                      </a:r>
                    </a:p>
                    <a:p>
                      <a:pPr marL="285750" indent="-285750">
                        <a:buFont typeface="Arial" panose="020B0604020202020204" pitchFamily="34" charset="0"/>
                        <a:buChar char="•"/>
                      </a:pPr>
                      <a:r>
                        <a:rPr lang="en-US" sz="1200" b="0" i="0" kern="1200" dirty="0" smtClean="0">
                          <a:solidFill>
                            <a:schemeClr val="dk1"/>
                          </a:solidFill>
                          <a:effectLst/>
                          <a:latin typeface="+mn-lt"/>
                          <a:ea typeface="+mn-ea"/>
                          <a:cs typeface="+mn-cs"/>
                        </a:rPr>
                        <a:t>Couple — $3,000</a:t>
                      </a:r>
                      <a:endParaRPr lang="en-US" sz="1200" b="0" dirty="0" smtClean="0"/>
                    </a:p>
                  </a:txBody>
                  <a:tcPr/>
                </a:tc>
                <a:extLst>
                  <a:ext uri="{0D108BD9-81ED-4DB2-BD59-A6C34878D82A}">
                    <a16:rowId xmlns:a16="http://schemas.microsoft.com/office/drawing/2014/main" val="3424222560"/>
                  </a:ext>
                </a:extLst>
              </a:tr>
              <a:tr h="322799">
                <a:tc>
                  <a:txBody>
                    <a:bodyPr/>
                    <a:lstStyle/>
                    <a:p>
                      <a:r>
                        <a:rPr lang="en-US" sz="1200" dirty="0" smtClean="0"/>
                        <a:t>No unearned</a:t>
                      </a:r>
                      <a:r>
                        <a:rPr lang="en-US" sz="1200" baseline="0" dirty="0" smtClean="0"/>
                        <a:t> income limit; but indirectly, an earned income limit</a:t>
                      </a:r>
                      <a:endParaRPr lang="en-US" sz="1200" dirty="0"/>
                    </a:p>
                  </a:txBody>
                  <a:tcPr/>
                </a:tc>
                <a:tc>
                  <a:txBody>
                    <a:bodyPr/>
                    <a:lstStyle/>
                    <a:p>
                      <a:pPr marL="0" indent="0">
                        <a:buFont typeface="Arial" panose="020B0604020202020204" pitchFamily="34" charset="0"/>
                        <a:buNone/>
                      </a:pPr>
                      <a:r>
                        <a:rPr lang="en-US" sz="1200" b="0" dirty="0" smtClean="0"/>
                        <a:t>No</a:t>
                      </a:r>
                      <a:r>
                        <a:rPr lang="en-US" sz="1200" b="0" baseline="0" dirty="0" smtClean="0"/>
                        <a:t>-to-low income</a:t>
                      </a:r>
                      <a:endParaRPr lang="en-US" sz="1200" b="0" dirty="0"/>
                    </a:p>
                  </a:txBody>
                  <a:tcPr/>
                </a:tc>
                <a:extLst>
                  <a:ext uri="{0D108BD9-81ED-4DB2-BD59-A6C34878D82A}">
                    <a16:rowId xmlns:a16="http://schemas.microsoft.com/office/drawing/2014/main" val="2618133727"/>
                  </a:ext>
                </a:extLst>
              </a:tr>
              <a:tr h="322799">
                <a:tc>
                  <a:txBody>
                    <a:bodyPr/>
                    <a:lstStyle/>
                    <a:p>
                      <a:pPr marL="0" indent="0">
                        <a:buFont typeface="Arial" panose="020B0604020202020204" pitchFamily="34" charset="0"/>
                        <a:buNone/>
                      </a:pPr>
                      <a:r>
                        <a:rPr lang="en-US" sz="1200" dirty="0" smtClean="0"/>
                        <a:t>5-month</a:t>
                      </a:r>
                      <a:r>
                        <a:rPr lang="en-US" sz="1200" baseline="0" dirty="0" smtClean="0"/>
                        <a:t> waiting period</a:t>
                      </a:r>
                      <a:endParaRPr lang="en-US" sz="1200" dirty="0"/>
                    </a:p>
                  </a:txBody>
                  <a:tcPr/>
                </a:tc>
                <a:tc>
                  <a:txBody>
                    <a:bodyPr/>
                    <a:lstStyle/>
                    <a:p>
                      <a:pPr marL="0" indent="0">
                        <a:buFont typeface="Arial" panose="020B0604020202020204" pitchFamily="34" charset="0"/>
                        <a:buNone/>
                      </a:pPr>
                      <a:r>
                        <a:rPr lang="en-US" sz="1200" b="0" dirty="0" smtClean="0"/>
                        <a:t>No</a:t>
                      </a:r>
                      <a:r>
                        <a:rPr lang="en-US" sz="1200" b="0" baseline="0" dirty="0" smtClean="0"/>
                        <a:t> waiting period</a:t>
                      </a:r>
                      <a:endParaRPr lang="en-US" sz="1200" b="0" dirty="0"/>
                    </a:p>
                  </a:txBody>
                  <a:tcPr/>
                </a:tc>
                <a:extLst>
                  <a:ext uri="{0D108BD9-81ED-4DB2-BD59-A6C34878D82A}">
                    <a16:rowId xmlns:a16="http://schemas.microsoft.com/office/drawing/2014/main" val="2511864514"/>
                  </a:ext>
                </a:extLst>
              </a:tr>
              <a:tr h="322799">
                <a:tc>
                  <a:txBody>
                    <a:bodyPr/>
                    <a:lstStyle/>
                    <a:p>
                      <a:pPr marL="0" indent="0">
                        <a:buFont typeface="Arial" panose="020B0604020202020204" pitchFamily="34" charset="0"/>
                        <a:buNone/>
                      </a:pPr>
                      <a:r>
                        <a:rPr lang="en-US" sz="1200" dirty="0" smtClean="0"/>
                        <a:t>Comes</a:t>
                      </a:r>
                      <a:r>
                        <a:rPr lang="en-US" sz="1200" baseline="0" dirty="0" smtClean="0"/>
                        <a:t> with Medicare eligibility after 2 year waiting period</a:t>
                      </a:r>
                      <a:endParaRPr lang="en-US" sz="1200" dirty="0"/>
                    </a:p>
                  </a:txBody>
                  <a:tcPr/>
                </a:tc>
                <a:tc>
                  <a:txBody>
                    <a:bodyPr/>
                    <a:lstStyle/>
                    <a:p>
                      <a:pPr marL="0" indent="0">
                        <a:buFont typeface="Arial" panose="020B0604020202020204" pitchFamily="34" charset="0"/>
                        <a:buNone/>
                      </a:pPr>
                      <a:r>
                        <a:rPr lang="en-US" sz="1200" b="0" dirty="0" smtClean="0"/>
                        <a:t>Not</a:t>
                      </a:r>
                      <a:r>
                        <a:rPr lang="en-US" sz="1200" b="0" baseline="0" dirty="0" smtClean="0"/>
                        <a:t> associated with Medicare ability</a:t>
                      </a:r>
                      <a:endParaRPr lang="en-US" sz="1200" b="0" dirty="0"/>
                    </a:p>
                  </a:txBody>
                  <a:tcPr/>
                </a:tc>
                <a:extLst>
                  <a:ext uri="{0D108BD9-81ED-4DB2-BD59-A6C34878D82A}">
                    <a16:rowId xmlns:a16="http://schemas.microsoft.com/office/drawing/2014/main" val="975528104"/>
                  </a:ext>
                </a:extLst>
              </a:tr>
              <a:tr h="322799">
                <a:tc>
                  <a:txBody>
                    <a:bodyPr/>
                    <a:lstStyle/>
                    <a:p>
                      <a:pPr marL="0" indent="0">
                        <a:buFont typeface="Arial" panose="020B0604020202020204" pitchFamily="34" charset="0"/>
                        <a:buNone/>
                      </a:pPr>
                      <a:r>
                        <a:rPr lang="en-US" sz="1200" dirty="0" smtClean="0"/>
                        <a:t>Can</a:t>
                      </a:r>
                      <a:r>
                        <a:rPr lang="en-US" sz="1200" baseline="0" dirty="0" smtClean="0"/>
                        <a:t> be eligible until full retirement age, after full retirement age, will receive retirement instead (automatically converts for those receiving benefits)</a:t>
                      </a:r>
                      <a:endParaRPr lang="en-US" sz="1200" dirty="0"/>
                    </a:p>
                  </a:txBody>
                  <a:tcPr/>
                </a:tc>
                <a:tc>
                  <a:txBody>
                    <a:bodyPr/>
                    <a:lstStyle/>
                    <a:p>
                      <a:pPr marL="0" indent="0">
                        <a:buFont typeface="Arial" panose="020B0604020202020204" pitchFamily="34" charset="0"/>
                        <a:buNone/>
                      </a:pPr>
                      <a:r>
                        <a:rPr lang="en-US" sz="1200" b="0" dirty="0" smtClean="0"/>
                        <a:t>No age restrictions; People over </a:t>
                      </a:r>
                      <a:endParaRPr lang="en-US" sz="1200" b="0" dirty="0"/>
                    </a:p>
                  </a:txBody>
                  <a:tcPr/>
                </a:tc>
                <a:extLst>
                  <a:ext uri="{0D108BD9-81ED-4DB2-BD59-A6C34878D82A}">
                    <a16:rowId xmlns:a16="http://schemas.microsoft.com/office/drawing/2014/main" val="206989172"/>
                  </a:ext>
                </a:extLst>
              </a:tr>
              <a:tr h="433872">
                <a:tc>
                  <a:txBody>
                    <a:bodyPr/>
                    <a:lstStyle/>
                    <a:p>
                      <a:pPr marL="0" indent="0">
                        <a:buFont typeface="Arial" panose="020B0604020202020204" pitchFamily="34" charset="0"/>
                        <a:buNone/>
                      </a:pPr>
                      <a:r>
                        <a:rPr lang="en-US" sz="1200" dirty="0" smtClean="0"/>
                        <a:t>No requirement to maximize</a:t>
                      </a:r>
                      <a:r>
                        <a:rPr lang="en-US" sz="1200" baseline="0" dirty="0" smtClean="0"/>
                        <a:t> other benefits (which might result in clients not maximizing all income)</a:t>
                      </a:r>
                      <a:endParaRPr lang="en-US" sz="1200" dirty="0"/>
                    </a:p>
                  </a:txBody>
                  <a:tcPr/>
                </a:tc>
                <a:tc>
                  <a:txBody>
                    <a:bodyPr/>
                    <a:lstStyle/>
                    <a:p>
                      <a:pPr marL="0" indent="0">
                        <a:buFont typeface="Arial" panose="020B0604020202020204" pitchFamily="34" charset="0"/>
                        <a:buNone/>
                      </a:pPr>
                      <a:r>
                        <a:rPr lang="en-US" sz="1200" b="0" dirty="0" smtClean="0"/>
                        <a:t>Must maximize</a:t>
                      </a:r>
                      <a:r>
                        <a:rPr lang="en-US" sz="1200" b="0" baseline="0" dirty="0" smtClean="0"/>
                        <a:t> other sources of income (VA benefits, other SSA benefits, etc.)</a:t>
                      </a:r>
                      <a:endParaRPr lang="en-US" sz="1200" b="0" dirty="0"/>
                    </a:p>
                  </a:txBody>
                  <a:tcPr/>
                </a:tc>
                <a:extLst>
                  <a:ext uri="{0D108BD9-81ED-4DB2-BD59-A6C34878D82A}">
                    <a16:rowId xmlns:a16="http://schemas.microsoft.com/office/drawing/2014/main" val="1045523053"/>
                  </a:ext>
                </a:extLst>
              </a:tr>
              <a:tr h="322799">
                <a:tc>
                  <a:txBody>
                    <a:bodyPr/>
                    <a:lstStyle/>
                    <a:p>
                      <a:pPr marL="0" indent="0">
                        <a:buFont typeface="Arial" panose="020B0604020202020204" pitchFamily="34" charset="0"/>
                        <a:buNone/>
                      </a:pPr>
                      <a:r>
                        <a:rPr lang="en-US" sz="1200" dirty="0" smtClean="0"/>
                        <a:t>Can apply online</a:t>
                      </a:r>
                      <a:endParaRPr lang="en-US" sz="1200" dirty="0"/>
                    </a:p>
                  </a:txBody>
                  <a:tcPr/>
                </a:tc>
                <a:tc>
                  <a:txBody>
                    <a:bodyPr/>
                    <a:lstStyle/>
                    <a:p>
                      <a:pPr marL="0" indent="0">
                        <a:buFont typeface="Arial" panose="020B0604020202020204" pitchFamily="34" charset="0"/>
                        <a:buNone/>
                      </a:pPr>
                      <a:r>
                        <a:rPr lang="en-US" sz="1200" b="0" dirty="0" smtClean="0"/>
                        <a:t>Can start application online but </a:t>
                      </a:r>
                      <a:r>
                        <a:rPr lang="en-US" sz="1200" b="1" dirty="0" smtClean="0"/>
                        <a:t>Cannot apply online </a:t>
                      </a:r>
                      <a:endParaRPr lang="en-US" sz="1200" b="1" dirty="0"/>
                    </a:p>
                  </a:txBody>
                  <a:tcPr/>
                </a:tc>
                <a:extLst>
                  <a:ext uri="{0D108BD9-81ED-4DB2-BD59-A6C34878D82A}">
                    <a16:rowId xmlns:a16="http://schemas.microsoft.com/office/drawing/2014/main" val="3334954809"/>
                  </a:ext>
                </a:extLst>
              </a:tr>
              <a:tr h="322799">
                <a:tc>
                  <a:txBody>
                    <a:bodyPr/>
                    <a:lstStyle/>
                    <a:p>
                      <a:pPr marL="0" indent="0">
                        <a:buFont typeface="Arial" panose="020B0604020202020204" pitchFamily="34" charset="0"/>
                        <a:buNone/>
                      </a:pPr>
                      <a:r>
                        <a:rPr lang="en-US" sz="1200" dirty="0" smtClean="0"/>
                        <a:t>Benefit amount based on work history</a:t>
                      </a:r>
                      <a:endParaRPr lang="en-US" sz="1200" dirty="0"/>
                    </a:p>
                  </a:txBody>
                  <a:tcPr/>
                </a:tc>
                <a:tc>
                  <a:txBody>
                    <a:bodyPr/>
                    <a:lstStyle/>
                    <a:p>
                      <a:pPr marL="0" indent="0">
                        <a:buFont typeface="Arial" panose="020B0604020202020204" pitchFamily="34" charset="0"/>
                        <a:buNone/>
                      </a:pPr>
                      <a:r>
                        <a:rPr lang="en-US" sz="1200" b="0" dirty="0" smtClean="0"/>
                        <a:t>Benefit</a:t>
                      </a:r>
                      <a:r>
                        <a:rPr lang="en-US" sz="1200" b="0" baseline="0" dirty="0" smtClean="0"/>
                        <a:t> amount based on income and “income”</a:t>
                      </a:r>
                      <a:endParaRPr lang="en-US" sz="1200" b="0" dirty="0"/>
                    </a:p>
                  </a:txBody>
                  <a:tcPr/>
                </a:tc>
                <a:extLst>
                  <a:ext uri="{0D108BD9-81ED-4DB2-BD59-A6C34878D82A}">
                    <a16:rowId xmlns:a16="http://schemas.microsoft.com/office/drawing/2014/main" val="3550399423"/>
                  </a:ext>
                </a:extLst>
              </a:tr>
            </a:tbl>
          </a:graphicData>
        </a:graphic>
      </p:graphicFrame>
    </p:spTree>
    <p:extLst>
      <p:ext uri="{BB962C8B-B14F-4D97-AF65-F5344CB8AC3E}">
        <p14:creationId xmlns:p14="http://schemas.microsoft.com/office/powerpoint/2010/main" val="2199495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61" y="189872"/>
            <a:ext cx="4781799" cy="1452820"/>
          </a:xfrm>
          <a:prstGeom prst="rect">
            <a:avLst/>
          </a:prstGeom>
        </p:spPr>
      </p:pic>
      <p:sp>
        <p:nvSpPr>
          <p:cNvPr id="6" name="Rectangle 5"/>
          <p:cNvSpPr/>
          <p:nvPr/>
        </p:nvSpPr>
        <p:spPr>
          <a:xfrm>
            <a:off x="280049" y="2101284"/>
            <a:ext cx="5271578" cy="1938992"/>
          </a:xfrm>
          <a:prstGeom prst="rect">
            <a:avLst/>
          </a:prstGeom>
        </p:spPr>
        <p:txBody>
          <a:bodyPr wrap="square">
            <a:spAutoFit/>
          </a:bodyPr>
          <a:lstStyle/>
          <a:p>
            <a:r>
              <a:rPr lang="en-US" sz="2000" dirty="0">
                <a:solidFill>
                  <a:srgbClr val="001E61"/>
                </a:solidFill>
              </a:rPr>
              <a:t>Legal Aid Chicago is a private non-profit that provides </a:t>
            </a:r>
            <a:r>
              <a:rPr lang="en-US" sz="2000" b="1" dirty="0">
                <a:solidFill>
                  <a:srgbClr val="001E61"/>
                </a:solidFill>
              </a:rPr>
              <a:t>free </a:t>
            </a:r>
            <a:r>
              <a:rPr lang="en-US" sz="2000" dirty="0">
                <a:solidFill>
                  <a:srgbClr val="001E61"/>
                </a:solidFill>
              </a:rPr>
              <a:t>civil legal services to people with limited </a:t>
            </a:r>
            <a:r>
              <a:rPr lang="en-US" sz="2000" dirty="0" smtClean="0">
                <a:solidFill>
                  <a:srgbClr val="001E61"/>
                </a:solidFill>
              </a:rPr>
              <a:t>income </a:t>
            </a:r>
            <a:r>
              <a:rPr lang="en-US" sz="2000" dirty="0">
                <a:solidFill>
                  <a:srgbClr val="001E61"/>
                </a:solidFill>
              </a:rPr>
              <a:t>in Cook County, securing their rights to economic stability, affordable housing, personal safety, fair working conditions, and basic healthcare</a:t>
            </a:r>
            <a:r>
              <a:rPr lang="en-US" sz="2000" dirty="0" smtClean="0">
                <a:solidFill>
                  <a:srgbClr val="001E61"/>
                </a:solidFill>
              </a:rPr>
              <a:t>.</a:t>
            </a:r>
            <a:endParaRPr lang="en-US" sz="2000" dirty="0">
              <a:solidFill>
                <a:srgbClr val="001E61"/>
              </a:solidFill>
            </a:endParaRP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
        <p:nvSpPr>
          <p:cNvPr id="35" name="Content Placeholder 2"/>
          <p:cNvSpPr>
            <a:spLocks noGrp="1"/>
          </p:cNvSpPr>
          <p:nvPr>
            <p:ph idx="1"/>
          </p:nvPr>
        </p:nvSpPr>
        <p:spPr>
          <a:xfrm>
            <a:off x="311387" y="4504039"/>
            <a:ext cx="5924473" cy="1178832"/>
          </a:xfrm>
          <a:solidFill>
            <a:schemeClr val="tx1"/>
          </a:solidFill>
        </p:spPr>
        <p:txBody>
          <a:bodyPr/>
          <a:lstStyle/>
          <a:p>
            <a:pPr marL="0" indent="0" algn="ctr">
              <a:buNone/>
            </a:pPr>
            <a:r>
              <a:rPr lang="en-US" dirty="0" smtClean="0">
                <a:solidFill>
                  <a:schemeClr val="bg1"/>
                </a:solidFill>
              </a:rPr>
              <a:t>Gwynne Mashon</a:t>
            </a:r>
          </a:p>
          <a:p>
            <a:pPr marL="0" indent="0" algn="ctr">
              <a:buNone/>
            </a:pPr>
            <a:r>
              <a:rPr lang="en-US" dirty="0" smtClean="0">
                <a:solidFill>
                  <a:schemeClr val="bg1"/>
                </a:solidFill>
              </a:rPr>
              <a:t>gmashon@legalaidchicago.org</a:t>
            </a:r>
            <a:endParaRPr lang="en-US" dirty="0">
              <a:solidFill>
                <a:schemeClr val="bg1"/>
              </a:solidFill>
            </a:endParaRPr>
          </a:p>
        </p:txBody>
      </p:sp>
    </p:spTree>
    <p:extLst>
      <p:ext uri="{BB962C8B-B14F-4D97-AF65-F5344CB8AC3E}">
        <p14:creationId xmlns:p14="http://schemas.microsoft.com/office/powerpoint/2010/main" val="2136123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799909"/>
          </a:xfrm>
          <a:prstGeom prst="rect">
            <a:avLst/>
          </a:prstGeom>
          <a:solidFill>
            <a:srgbClr val="E0E5EB"/>
          </a:solidFill>
          <a:ln>
            <a:solidFill>
              <a:srgbClr val="E2E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3"/>
          </p:nvPr>
        </p:nvSpPr>
        <p:spPr>
          <a:xfrm>
            <a:off x="687475" y="854111"/>
            <a:ext cx="5124659" cy="4097704"/>
          </a:xfrm>
        </p:spPr>
        <p:txBody>
          <a:bodyPr>
            <a:normAutofit fontScale="92500" lnSpcReduction="20000"/>
          </a:bodyPr>
          <a:lstStyle/>
          <a:p>
            <a:r>
              <a:rPr lang="en-US" sz="1800" dirty="0" smtClean="0"/>
              <a:t>SSA law is an onion. Many words in the rules have precise definitions and there are exceptions to nearly every rule and nearly every exception. We will not get into those levels of detail today.</a:t>
            </a:r>
          </a:p>
          <a:p>
            <a:pPr marL="0" indent="0">
              <a:buNone/>
            </a:pPr>
            <a:endParaRPr lang="en-US" sz="1800" dirty="0" smtClean="0"/>
          </a:p>
          <a:p>
            <a:r>
              <a:rPr lang="en-US" sz="1800" dirty="0" smtClean="0"/>
              <a:t>If you want advice or assistance obtaining SSA benefits, I recommend you talk to an attorney who specializes in SSA law.</a:t>
            </a:r>
          </a:p>
          <a:p>
            <a:endParaRPr lang="en-US" sz="1800" dirty="0" smtClean="0"/>
          </a:p>
          <a:p>
            <a:r>
              <a:rPr lang="en-US" sz="1800" dirty="0" smtClean="0"/>
              <a:t>Any opinions expressed are mine and mine alone. They do not reflect the opinions of SHPA or Legal Aid Chicago.</a:t>
            </a:r>
          </a:p>
          <a:p>
            <a:endParaRPr lang="en-US" sz="1800" dirty="0" smtClean="0"/>
          </a:p>
          <a:p>
            <a:r>
              <a:rPr lang="en-US" sz="1800" b="1" dirty="0"/>
              <a:t>Nothing in this training should be construed as providing legal advice or the creation of an attorney-client </a:t>
            </a:r>
            <a:r>
              <a:rPr lang="en-US" sz="1800" b="1" dirty="0" smtClean="0"/>
              <a:t>relationship</a:t>
            </a:r>
            <a:endParaRPr lang="en-US" sz="1800" b="1" dirty="0"/>
          </a:p>
        </p:txBody>
      </p:sp>
      <p:pic>
        <p:nvPicPr>
          <p:cNvPr id="5" name="Picture 4"/>
          <p:cNvPicPr>
            <a:picLocks noChangeAspect="1"/>
          </p:cNvPicPr>
          <p:nvPr/>
        </p:nvPicPr>
        <p:blipFill>
          <a:blip r:embed="rId2"/>
          <a:stretch>
            <a:fillRect/>
          </a:stretch>
        </p:blipFill>
        <p:spPr>
          <a:xfrm>
            <a:off x="6085952" y="1346234"/>
            <a:ext cx="6201640" cy="3505689"/>
          </a:xfrm>
          <a:prstGeom prst="rect">
            <a:avLst/>
          </a:prstGeom>
        </p:spPr>
      </p:pic>
    </p:spTree>
    <p:extLst>
      <p:ext uri="{BB962C8B-B14F-4D97-AF65-F5344CB8AC3E}">
        <p14:creationId xmlns:p14="http://schemas.microsoft.com/office/powerpoint/2010/main" val="325193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64083"/>
            <a:ext cx="12192000" cy="5847907"/>
          </a:xfrm>
          <a:prstGeom prst="rect">
            <a:avLst/>
          </a:prstGeom>
        </p:spPr>
      </p:pic>
      <p:sp>
        <p:nvSpPr>
          <p:cNvPr id="7" name="Rectangle 6"/>
          <p:cNvSpPr/>
          <p:nvPr/>
        </p:nvSpPr>
        <p:spPr>
          <a:xfrm>
            <a:off x="0" y="-209006"/>
            <a:ext cx="12192000" cy="5992830"/>
          </a:xfrm>
          <a:prstGeom prst="rect">
            <a:avLst/>
          </a:prstGeom>
          <a:solidFill>
            <a:schemeClr val="bg1">
              <a:lumMod val="85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You can play an important role</a:t>
            </a:r>
            <a:endParaRPr lang="en-US" dirty="0"/>
          </a:p>
        </p:txBody>
      </p:sp>
      <p:sp>
        <p:nvSpPr>
          <p:cNvPr id="3" name="Text Placeholder 2"/>
          <p:cNvSpPr>
            <a:spLocks noGrp="1"/>
          </p:cNvSpPr>
          <p:nvPr>
            <p:ph type="body" sz="quarter" idx="13"/>
          </p:nvPr>
        </p:nvSpPr>
        <p:spPr>
          <a:xfrm>
            <a:off x="248194" y="1938709"/>
            <a:ext cx="8447315" cy="4083081"/>
          </a:xfrm>
        </p:spPr>
        <p:txBody>
          <a:bodyPr>
            <a:noAutofit/>
          </a:bodyPr>
          <a:lstStyle/>
          <a:p>
            <a:r>
              <a:rPr lang="en-US" sz="2200" b="1" dirty="0" smtClean="0"/>
              <a:t>Help your client successfully complete the application process</a:t>
            </a:r>
          </a:p>
          <a:p>
            <a:r>
              <a:rPr lang="en-US" sz="2200" b="1" dirty="0" smtClean="0"/>
              <a:t>Have sincere conversations with your client to get a good understanding of how their conditions interfere with their lives</a:t>
            </a:r>
          </a:p>
          <a:p>
            <a:r>
              <a:rPr lang="en-US" sz="2200" b="1" dirty="0" smtClean="0"/>
              <a:t>Ensure client’s medical records are complete and reflect your client’s conditions and limitations</a:t>
            </a:r>
          </a:p>
          <a:p>
            <a:r>
              <a:rPr lang="en-US" sz="2200" b="1" dirty="0" smtClean="0"/>
              <a:t>If your client has an attorney, help your client communicate with their attorney </a:t>
            </a:r>
          </a:p>
          <a:p>
            <a:r>
              <a:rPr lang="en-US" sz="2200" b="1" dirty="0" smtClean="0"/>
              <a:t>Help your client attend appointments</a:t>
            </a:r>
          </a:p>
          <a:p>
            <a:r>
              <a:rPr lang="en-US" sz="2200" b="1" dirty="0" smtClean="0"/>
              <a:t>Know when you need to call in legal experts and how to reach them</a:t>
            </a:r>
            <a:endParaRPr lang="en-US" sz="2200" b="1" dirty="0"/>
          </a:p>
        </p:txBody>
      </p:sp>
      <p:sp>
        <p:nvSpPr>
          <p:cNvPr id="5" name="Text Placeholder 2"/>
          <p:cNvSpPr txBox="1">
            <a:spLocks/>
          </p:cNvSpPr>
          <p:nvPr/>
        </p:nvSpPr>
        <p:spPr>
          <a:xfrm>
            <a:off x="679268" y="1385715"/>
            <a:ext cx="10833463" cy="552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smtClean="0"/>
              <a:t>You don’t need to understand the complicated rules to help your client. </a:t>
            </a:r>
            <a:endParaRPr lang="en-US" sz="2000" dirty="0"/>
          </a:p>
        </p:txBody>
      </p:sp>
      <p:sp>
        <p:nvSpPr>
          <p:cNvPr id="9" name="Oval 8"/>
          <p:cNvSpPr/>
          <p:nvPr/>
        </p:nvSpPr>
        <p:spPr>
          <a:xfrm>
            <a:off x="9374777" y="1835611"/>
            <a:ext cx="2442755" cy="2325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YOU </a:t>
            </a:r>
            <a:r>
              <a:rPr lang="en-US" b="1" dirty="0"/>
              <a:t>play an important role - One that even SSA legal experts could not play</a:t>
            </a:r>
            <a:r>
              <a:rPr lang="en-US" b="1" dirty="0" smtClean="0"/>
              <a:t>!</a:t>
            </a:r>
            <a:endParaRPr lang="en-US" b="1" dirty="0"/>
          </a:p>
        </p:txBody>
      </p:sp>
    </p:spTree>
    <p:extLst>
      <p:ext uri="{BB962C8B-B14F-4D97-AF65-F5344CB8AC3E}">
        <p14:creationId xmlns:p14="http://schemas.microsoft.com/office/powerpoint/2010/main" val="3165805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blip>
          <a:stretch>
            <a:fillRect/>
          </a:stretch>
        </p:blipFill>
        <p:spPr>
          <a:xfrm>
            <a:off x="-1531331" y="1446963"/>
            <a:ext cx="5664394" cy="4059482"/>
          </a:xfrm>
          <a:prstGeom prst="rect">
            <a:avLst/>
          </a:prstGeom>
        </p:spPr>
      </p:pic>
      <p:sp>
        <p:nvSpPr>
          <p:cNvPr id="2" name="Title 1"/>
          <p:cNvSpPr>
            <a:spLocks noGrp="1"/>
          </p:cNvSpPr>
          <p:nvPr>
            <p:ph type="title"/>
          </p:nvPr>
        </p:nvSpPr>
        <p:spPr/>
        <p:txBody>
          <a:bodyPr/>
          <a:lstStyle/>
          <a:p>
            <a:r>
              <a:rPr lang="en-US" dirty="0" smtClean="0"/>
              <a:t>Note on working with attorneys</a:t>
            </a:r>
            <a:endParaRPr lang="en-US" dirty="0"/>
          </a:p>
        </p:txBody>
      </p:sp>
      <p:sp>
        <p:nvSpPr>
          <p:cNvPr id="3" name="Text Placeholder 2"/>
          <p:cNvSpPr>
            <a:spLocks noGrp="1"/>
          </p:cNvSpPr>
          <p:nvPr>
            <p:ph type="body" sz="quarter" idx="13"/>
          </p:nvPr>
        </p:nvSpPr>
        <p:spPr>
          <a:xfrm>
            <a:off x="3792416" y="2402372"/>
            <a:ext cx="3593596" cy="4000421"/>
          </a:xfrm>
        </p:spPr>
        <p:txBody>
          <a:bodyPr>
            <a:noAutofit/>
          </a:bodyPr>
          <a:lstStyle/>
          <a:p>
            <a:pPr marL="0" indent="0">
              <a:buNone/>
            </a:pPr>
            <a:r>
              <a:rPr lang="en-US" sz="1600" b="1" dirty="0" smtClean="0"/>
              <a:t>Choosing at attorney</a:t>
            </a:r>
          </a:p>
          <a:p>
            <a:r>
              <a:rPr lang="en-US" sz="1600" dirty="0" smtClean="0"/>
              <a:t>Ask about their experience with SSA claims. SSA is a specialized area of law that law school does not typically train people for.</a:t>
            </a:r>
          </a:p>
          <a:p>
            <a:r>
              <a:rPr lang="en-US" sz="1600" dirty="0" smtClean="0"/>
              <a:t>Ask about their fee structure including typical costs that would get passed on to or need to be reimbursed by the client.</a:t>
            </a:r>
          </a:p>
          <a:p>
            <a:r>
              <a:rPr lang="en-US" sz="1600" dirty="0" smtClean="0"/>
              <a:t>Ask what steps the attorney will take to get medical records and other evidence needed to win the claim.</a:t>
            </a:r>
          </a:p>
          <a:p>
            <a:pPr marL="457200" lvl="1" indent="0">
              <a:buNone/>
            </a:pPr>
            <a:endParaRPr lang="en-US" sz="1600" dirty="0"/>
          </a:p>
        </p:txBody>
      </p:sp>
      <p:sp>
        <p:nvSpPr>
          <p:cNvPr id="5" name="Text Placeholder 2"/>
          <p:cNvSpPr txBox="1">
            <a:spLocks/>
          </p:cNvSpPr>
          <p:nvPr/>
        </p:nvSpPr>
        <p:spPr>
          <a:xfrm>
            <a:off x="7506118" y="2402372"/>
            <a:ext cx="4021489" cy="384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t>Working with attorneys</a:t>
            </a:r>
          </a:p>
          <a:p>
            <a:r>
              <a:rPr lang="en-US" sz="1600" dirty="0" smtClean="0"/>
              <a:t>Attorney-client confidentiality</a:t>
            </a:r>
          </a:p>
          <a:p>
            <a:r>
              <a:rPr lang="en-US" sz="1600" dirty="0" smtClean="0"/>
              <a:t>Duty to submit all records – regardless of whether they’re good or bad for the client’s case</a:t>
            </a:r>
          </a:p>
          <a:p>
            <a:r>
              <a:rPr lang="en-US" sz="1600" dirty="0" smtClean="0"/>
              <a:t>If you have questions or don’t understand what your attorney is say, ask them to slow down and explain.</a:t>
            </a:r>
          </a:p>
          <a:p>
            <a:endParaRPr lang="en-US" sz="1600" dirty="0"/>
          </a:p>
        </p:txBody>
      </p:sp>
      <p:sp>
        <p:nvSpPr>
          <p:cNvPr id="6" name="Text Placeholder 2"/>
          <p:cNvSpPr txBox="1">
            <a:spLocks/>
          </p:cNvSpPr>
          <p:nvPr/>
        </p:nvSpPr>
        <p:spPr>
          <a:xfrm>
            <a:off x="3480916" y="1345474"/>
            <a:ext cx="8171153" cy="4467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Ideally, people would not need an attorney to access SSA benefits; but many people still choose to hire one – esp. if their initial application was denied.</a:t>
            </a:r>
            <a:endParaRPr lang="en-US" sz="2000" dirty="0"/>
          </a:p>
        </p:txBody>
      </p:sp>
    </p:spTree>
    <p:extLst>
      <p:ext uri="{BB962C8B-B14F-4D97-AF65-F5344CB8AC3E}">
        <p14:creationId xmlns:p14="http://schemas.microsoft.com/office/powerpoint/2010/main" val="95159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when homeless </a:t>
            </a:r>
            <a:endParaRPr lang="en-US" dirty="0"/>
          </a:p>
        </p:txBody>
      </p:sp>
      <p:sp>
        <p:nvSpPr>
          <p:cNvPr id="3" name="Text Placeholder 2"/>
          <p:cNvSpPr>
            <a:spLocks noGrp="1"/>
          </p:cNvSpPr>
          <p:nvPr>
            <p:ph type="body" sz="quarter" idx="13"/>
          </p:nvPr>
        </p:nvSpPr>
        <p:spPr>
          <a:xfrm>
            <a:off x="355964" y="1326244"/>
            <a:ext cx="7810500" cy="4297588"/>
          </a:xfrm>
        </p:spPr>
        <p:txBody>
          <a:bodyPr>
            <a:noAutofit/>
          </a:bodyPr>
          <a:lstStyle/>
          <a:p>
            <a:pPr>
              <a:spcAft>
                <a:spcPts val="1200"/>
              </a:spcAft>
            </a:pPr>
            <a:r>
              <a:rPr lang="en-US" sz="1700" b="1" dirty="0" smtClean="0"/>
              <a:t>This is not a SOAR training. </a:t>
            </a:r>
            <a:r>
              <a:rPr lang="en-US" sz="1700" dirty="0" smtClean="0"/>
              <a:t>Ultimately SOAR and other applications are assessed under the same laws and rules, but the process is slightly different under SOAR.</a:t>
            </a:r>
            <a:endParaRPr lang="en-US" sz="1050" dirty="0" smtClean="0"/>
          </a:p>
          <a:p>
            <a:pPr>
              <a:spcAft>
                <a:spcPts val="1200"/>
              </a:spcAft>
            </a:pPr>
            <a:r>
              <a:rPr lang="en-US" sz="1700" dirty="0" smtClean="0"/>
              <a:t>A person does not have to use the SOAR process because they are homeless.</a:t>
            </a:r>
          </a:p>
          <a:p>
            <a:pPr>
              <a:spcAft>
                <a:spcPts val="1200"/>
              </a:spcAft>
            </a:pPr>
            <a:r>
              <a:rPr lang="en-US" sz="1700" dirty="0" smtClean="0"/>
              <a:t>Applications for people who are homeless should get special treatment – </a:t>
            </a:r>
            <a:r>
              <a:rPr lang="en-US" sz="1700" b="1" dirty="0" smtClean="0"/>
              <a:t>including expedited processing </a:t>
            </a:r>
            <a:r>
              <a:rPr lang="en-US" sz="1700" dirty="0" smtClean="0"/>
              <a:t>- regardless of whether they use SOAR or not</a:t>
            </a:r>
          </a:p>
          <a:p>
            <a:r>
              <a:rPr lang="en-US" sz="1700" dirty="0" smtClean="0"/>
              <a:t>What does SSA mean when they use the word “homeless”?  </a:t>
            </a:r>
            <a:r>
              <a:rPr lang="en-US" sz="1700" b="1" dirty="0" smtClean="0"/>
              <a:t>Lacks fixed, regular, and adequate nighttime residence</a:t>
            </a:r>
            <a:r>
              <a:rPr lang="en-US" sz="1700" dirty="0" smtClean="0"/>
              <a:t>, including:</a:t>
            </a:r>
          </a:p>
          <a:p>
            <a:pPr lvl="2"/>
            <a:r>
              <a:rPr lang="en-US" sz="1700" dirty="0" smtClean="0"/>
              <a:t>Publicly or privately operated shelters</a:t>
            </a:r>
          </a:p>
          <a:p>
            <a:pPr lvl="2"/>
            <a:r>
              <a:rPr lang="en-US" sz="1700" dirty="0" smtClean="0"/>
              <a:t>Hotels or motels paid for by the government for low-income individuals</a:t>
            </a:r>
          </a:p>
          <a:p>
            <a:pPr lvl="2"/>
            <a:r>
              <a:rPr lang="en-US" sz="1700" dirty="0" smtClean="0"/>
              <a:t>Car, abandoned building, bus or train station, airport or outdoors</a:t>
            </a:r>
          </a:p>
          <a:p>
            <a:pPr lvl="2"/>
            <a:r>
              <a:rPr lang="en-US" sz="1700" dirty="0" smtClean="0"/>
              <a:t>Temporarily with a friend, family member, or other household</a:t>
            </a:r>
          </a:p>
        </p:txBody>
      </p:sp>
      <p:sp>
        <p:nvSpPr>
          <p:cNvPr id="4" name="Oval Callout 3"/>
          <p:cNvSpPr/>
          <p:nvPr/>
        </p:nvSpPr>
        <p:spPr>
          <a:xfrm>
            <a:off x="8386355" y="914400"/>
            <a:ext cx="3187336" cy="19333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e.g. “I </a:t>
            </a:r>
            <a:r>
              <a:rPr lang="en-US" dirty="0"/>
              <a:t>am living in a homeless shelter. Please flag my case as “homeless” under POMS DI 11005.004</a:t>
            </a:r>
            <a:r>
              <a:rPr lang="en-US" dirty="0" smtClean="0"/>
              <a:t>”</a:t>
            </a:r>
            <a:endParaRPr lang="en-US" dirty="0"/>
          </a:p>
        </p:txBody>
      </p:sp>
      <p:sp>
        <p:nvSpPr>
          <p:cNvPr id="5" name="Rectangle 4"/>
          <p:cNvSpPr/>
          <p:nvPr/>
        </p:nvSpPr>
        <p:spPr>
          <a:xfrm>
            <a:off x="8216657" y="4203747"/>
            <a:ext cx="3579103" cy="1323439"/>
          </a:xfrm>
          <a:prstGeom prst="rect">
            <a:avLst/>
          </a:prstGeom>
          <a:solidFill>
            <a:schemeClr val="tx1"/>
          </a:solidFill>
        </p:spPr>
        <p:txBody>
          <a:bodyPr wrap="square">
            <a:spAutoFit/>
          </a:bodyPr>
          <a:lstStyle/>
          <a:p>
            <a:r>
              <a:rPr lang="en-US" sz="1600" dirty="0">
                <a:solidFill>
                  <a:schemeClr val="bg1"/>
                </a:solidFill>
              </a:rPr>
              <a:t>Regardless of whether application is SOAR or not, those who lack fixed, regular, and adequate nighttime residence should ask SSA to “flag” their </a:t>
            </a:r>
            <a:r>
              <a:rPr lang="en-US" sz="1600" dirty="0" smtClean="0">
                <a:solidFill>
                  <a:schemeClr val="bg1"/>
                </a:solidFill>
              </a:rPr>
              <a:t>application.</a:t>
            </a:r>
            <a:endParaRPr lang="en-US" sz="1600" dirty="0">
              <a:solidFill>
                <a:schemeClr val="bg1"/>
              </a:solidFill>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8216658" y="2694079"/>
            <a:ext cx="1007912" cy="1509668"/>
          </a:xfrm>
          <a:prstGeom prst="rect">
            <a:avLst/>
          </a:prstGeom>
        </p:spPr>
      </p:pic>
    </p:spTree>
    <p:extLst>
      <p:ext uri="{BB962C8B-B14F-4D97-AF65-F5344CB8AC3E}">
        <p14:creationId xmlns:p14="http://schemas.microsoft.com/office/powerpoint/2010/main" val="26369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1027228" cy="1325563"/>
          </a:xfrm>
        </p:spPr>
        <p:txBody>
          <a:bodyPr/>
          <a:lstStyle/>
          <a:p>
            <a:r>
              <a:rPr lang="en-US" dirty="0" smtClean="0"/>
              <a:t>Most common Social security benefits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6981748"/>
              </p:ext>
            </p:extLst>
          </p:nvPr>
        </p:nvGraphicFramePr>
        <p:xfrm>
          <a:off x="653144" y="1125415"/>
          <a:ext cx="10929256" cy="4084320"/>
        </p:xfrm>
        <a:graphic>
          <a:graphicData uri="http://schemas.openxmlformats.org/drawingml/2006/table">
            <a:tbl>
              <a:tblPr firstRow="1" bandRow="1">
                <a:tableStyleId>{5C22544A-7EE6-4342-B048-85BDC9FD1C3A}</a:tableStyleId>
              </a:tblPr>
              <a:tblGrid>
                <a:gridCol w="1556656">
                  <a:extLst>
                    <a:ext uri="{9D8B030D-6E8A-4147-A177-3AD203B41FA5}">
                      <a16:colId xmlns:a16="http://schemas.microsoft.com/office/drawing/2014/main" val="2134805467"/>
                    </a:ext>
                  </a:extLst>
                </a:gridCol>
                <a:gridCol w="4413566">
                  <a:extLst>
                    <a:ext uri="{9D8B030D-6E8A-4147-A177-3AD203B41FA5}">
                      <a16:colId xmlns:a16="http://schemas.microsoft.com/office/drawing/2014/main" val="2708930351"/>
                    </a:ext>
                  </a:extLst>
                </a:gridCol>
                <a:gridCol w="1056296">
                  <a:extLst>
                    <a:ext uri="{9D8B030D-6E8A-4147-A177-3AD203B41FA5}">
                      <a16:colId xmlns:a16="http://schemas.microsoft.com/office/drawing/2014/main" val="999399114"/>
                    </a:ext>
                  </a:extLst>
                </a:gridCol>
                <a:gridCol w="2589706">
                  <a:extLst>
                    <a:ext uri="{9D8B030D-6E8A-4147-A177-3AD203B41FA5}">
                      <a16:colId xmlns:a16="http://schemas.microsoft.com/office/drawing/2014/main" val="1584552605"/>
                    </a:ext>
                  </a:extLst>
                </a:gridCol>
                <a:gridCol w="1313032">
                  <a:extLst>
                    <a:ext uri="{9D8B030D-6E8A-4147-A177-3AD203B41FA5}">
                      <a16:colId xmlns:a16="http://schemas.microsoft.com/office/drawing/2014/main" val="3586774919"/>
                    </a:ext>
                  </a:extLst>
                </a:gridCol>
              </a:tblGrid>
              <a:tr h="598156">
                <a:tc>
                  <a:txBody>
                    <a:bodyPr/>
                    <a:lstStyle/>
                    <a:p>
                      <a:r>
                        <a:rPr lang="en-US" sz="1400" dirty="0" smtClean="0"/>
                        <a:t>Benefit Type</a:t>
                      </a:r>
                      <a:endParaRPr lang="en-US" sz="1400" dirty="0"/>
                    </a:p>
                  </a:txBody>
                  <a:tcPr/>
                </a:tc>
                <a:tc>
                  <a:txBody>
                    <a:bodyPr/>
                    <a:lstStyle/>
                    <a:p>
                      <a:r>
                        <a:rPr lang="en-US" sz="1400" dirty="0" smtClean="0"/>
                        <a:t>Who qualifies</a:t>
                      </a:r>
                      <a:endParaRPr lang="en-US" sz="1400" dirty="0"/>
                    </a:p>
                  </a:txBody>
                  <a:tcPr/>
                </a:tc>
                <a:tc>
                  <a:txBody>
                    <a:bodyPr/>
                    <a:lstStyle/>
                    <a:p>
                      <a:r>
                        <a:rPr lang="en-US" sz="1400" dirty="0" smtClean="0"/>
                        <a:t>Maximum </a:t>
                      </a:r>
                      <a:r>
                        <a:rPr lang="en-US" sz="1400" baseline="0" dirty="0" smtClean="0"/>
                        <a:t>monthly benefit in 2024*</a:t>
                      </a:r>
                      <a:endParaRPr lang="en-US" sz="1400" dirty="0"/>
                    </a:p>
                  </a:txBody>
                  <a:tcPr/>
                </a:tc>
                <a:tc>
                  <a:txBody>
                    <a:bodyPr/>
                    <a:lstStyle/>
                    <a:p>
                      <a:r>
                        <a:rPr lang="en-US" sz="1400" dirty="0" smtClean="0"/>
                        <a:t>How to apply online</a:t>
                      </a:r>
                      <a:endParaRPr lang="en-US" sz="1400" dirty="0"/>
                    </a:p>
                  </a:txBody>
                  <a:tcPr/>
                </a:tc>
                <a:tc>
                  <a:txBody>
                    <a:bodyPr/>
                    <a:lstStyle/>
                    <a:p>
                      <a:r>
                        <a:rPr lang="en-US" sz="1400" dirty="0" smtClean="0"/>
                        <a:t>How to apply by </a:t>
                      </a:r>
                      <a:r>
                        <a:rPr lang="en-US" sz="1400" baseline="0" dirty="0" smtClean="0"/>
                        <a:t> phone</a:t>
                      </a:r>
                      <a:endParaRPr lang="en-US" sz="1400" dirty="0"/>
                    </a:p>
                  </a:txBody>
                  <a:tcPr/>
                </a:tc>
                <a:extLst>
                  <a:ext uri="{0D108BD9-81ED-4DB2-BD59-A6C34878D82A}">
                    <a16:rowId xmlns:a16="http://schemas.microsoft.com/office/drawing/2014/main" val="1518273023"/>
                  </a:ext>
                </a:extLst>
              </a:tr>
              <a:tr h="397617">
                <a:tc>
                  <a:txBody>
                    <a:bodyPr/>
                    <a:lstStyle/>
                    <a:p>
                      <a:r>
                        <a:rPr lang="en-US" baseline="0" dirty="0" smtClean="0"/>
                        <a:t>Retirement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Is at least 62 years old</a:t>
                      </a:r>
                      <a:r>
                        <a:rPr lang="en-US" sz="1400" baseline="0" dirty="0" smtClean="0"/>
                        <a:t> and has earned enough SSA work credits; incentives for waiting until at least 65 or 70</a:t>
                      </a:r>
                      <a:endParaRPr lang="en-US" sz="1400" dirty="0" smtClean="0"/>
                    </a:p>
                  </a:txBody>
                  <a:tcPr/>
                </a:tc>
                <a:tc>
                  <a:txBody>
                    <a:bodyPr/>
                    <a:lstStyle/>
                    <a:p>
                      <a:r>
                        <a:rPr lang="en-US" sz="1400" b="0" i="0" kern="1200" dirty="0" smtClean="0">
                          <a:solidFill>
                            <a:schemeClr val="dk1"/>
                          </a:solidFill>
                          <a:effectLst/>
                          <a:latin typeface="+mn-lt"/>
                          <a:ea typeface="+mn-ea"/>
                          <a:cs typeface="+mn-cs"/>
                        </a:rPr>
                        <a:t>$4,873</a:t>
                      </a:r>
                      <a:endParaRPr lang="en-US" sz="1400" dirty="0"/>
                    </a:p>
                  </a:txBody>
                  <a:tcPr/>
                </a:tc>
                <a:tc>
                  <a:txBody>
                    <a:bodyPr/>
                    <a:lstStyle/>
                    <a:p>
                      <a:r>
                        <a:rPr lang="en-US" sz="1400" dirty="0" smtClean="0"/>
                        <a:t>https://secure.ssa.gov/iClaim/rib</a:t>
                      </a:r>
                    </a:p>
                  </a:txBody>
                  <a:tcPr/>
                </a:tc>
                <a:tc rowSpan="4">
                  <a:txBody>
                    <a:bodyPr/>
                    <a:lstStyle/>
                    <a:p>
                      <a:pPr algn="ctr"/>
                      <a:r>
                        <a:rPr lang="en-US" sz="1400" b="1" i="0" kern="1200" dirty="0" smtClean="0">
                          <a:solidFill>
                            <a:schemeClr val="dk1"/>
                          </a:solidFill>
                          <a:effectLst/>
                          <a:latin typeface="+mn-lt"/>
                          <a:ea typeface="+mn-ea"/>
                          <a:cs typeface="+mn-cs"/>
                        </a:rPr>
                        <a:t>Call </a:t>
                      </a:r>
                    </a:p>
                    <a:p>
                      <a:pPr algn="ctr"/>
                      <a:r>
                        <a:rPr lang="en-US" sz="1400" b="1" i="0" kern="1200" dirty="0" smtClean="0">
                          <a:solidFill>
                            <a:schemeClr val="dk1"/>
                          </a:solidFill>
                          <a:effectLst/>
                          <a:latin typeface="+mn-lt"/>
                          <a:ea typeface="+mn-ea"/>
                          <a:cs typeface="+mn-cs"/>
                        </a:rPr>
                        <a:t>(800)</a:t>
                      </a:r>
                      <a:r>
                        <a:rPr lang="en-US" sz="1400" b="1" i="0" kern="1200" baseline="0" dirty="0" smtClean="0">
                          <a:solidFill>
                            <a:schemeClr val="dk1"/>
                          </a:solidFill>
                          <a:effectLst/>
                          <a:latin typeface="+mn-lt"/>
                          <a:ea typeface="+mn-ea"/>
                          <a:cs typeface="+mn-cs"/>
                        </a:rPr>
                        <a:t> </a:t>
                      </a:r>
                      <a:r>
                        <a:rPr lang="en-US" sz="1400" b="1" i="0" kern="1200" dirty="0" smtClean="0">
                          <a:solidFill>
                            <a:schemeClr val="dk1"/>
                          </a:solidFill>
                          <a:effectLst/>
                          <a:latin typeface="+mn-lt"/>
                          <a:ea typeface="+mn-ea"/>
                          <a:cs typeface="+mn-cs"/>
                        </a:rPr>
                        <a:t>772-1213</a:t>
                      </a:r>
                      <a:endParaRPr lang="en-US" sz="1400" dirty="0" smtClean="0"/>
                    </a:p>
                  </a:txBody>
                  <a:tcPr anchor="ctr"/>
                </a:tc>
                <a:extLst>
                  <a:ext uri="{0D108BD9-81ED-4DB2-BD59-A6C34878D82A}">
                    <a16:rowId xmlns:a16="http://schemas.microsoft.com/office/drawing/2014/main" val="3602307192"/>
                  </a:ext>
                </a:extLst>
              </a:tr>
              <a:tr h="397617">
                <a:tc>
                  <a:txBody>
                    <a:bodyPr/>
                    <a:lstStyle/>
                    <a:p>
                      <a:r>
                        <a:rPr lang="en-US" baseline="0" dirty="0" smtClean="0"/>
                        <a:t>Disability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Has one</a:t>
                      </a:r>
                      <a:r>
                        <a:rPr lang="en-US" sz="1400" baseline="0" dirty="0" smtClean="0"/>
                        <a:t> or more conditions that together prevent the person from </a:t>
                      </a:r>
                      <a:r>
                        <a:rPr lang="en-US" sz="1400" b="1" baseline="0" dirty="0" smtClean="0"/>
                        <a:t>engaging in “substantial gainful employment”</a:t>
                      </a:r>
                      <a:r>
                        <a:rPr lang="en-US" sz="1400" baseline="0" dirty="0" smtClean="0"/>
                        <a:t> and has earned enough SSA work credits</a:t>
                      </a:r>
                      <a:endParaRPr lang="en-US" sz="1400" dirty="0" smtClean="0"/>
                    </a:p>
                    <a:p>
                      <a:endParaRPr lang="en-US" sz="1400" dirty="0"/>
                    </a:p>
                  </a:txBody>
                  <a:tcPr/>
                </a:tc>
                <a:tc>
                  <a:txBody>
                    <a:bodyPr/>
                    <a:lstStyle/>
                    <a:p>
                      <a:r>
                        <a:rPr lang="en-US" sz="1400" b="0" i="0" kern="1200" dirty="0" smtClean="0">
                          <a:solidFill>
                            <a:schemeClr val="dk1"/>
                          </a:solidFill>
                          <a:effectLst/>
                          <a:latin typeface="+mn-lt"/>
                          <a:ea typeface="+mn-ea"/>
                          <a:cs typeface="+mn-cs"/>
                        </a:rPr>
                        <a:t>$3,822</a:t>
                      </a:r>
                      <a:endParaRPr lang="en-US" sz="1400" dirty="0"/>
                    </a:p>
                  </a:txBody>
                  <a:tcPr/>
                </a:tc>
                <a:tc>
                  <a:txBody>
                    <a:bodyPr/>
                    <a:lstStyle/>
                    <a:p>
                      <a:r>
                        <a:rPr lang="en-US" sz="1400" dirty="0" smtClean="0"/>
                        <a:t>https://secure.ssa.gov/iClaim/dib</a:t>
                      </a:r>
                      <a:endParaRPr lang="en-US" sz="1400" dirty="0"/>
                    </a:p>
                  </a:txBody>
                  <a:tcPr/>
                </a:tc>
                <a:tc vMerge="1">
                  <a:txBody>
                    <a:bodyPr/>
                    <a:lstStyle/>
                    <a:p>
                      <a:endParaRPr lang="en-US" dirty="0"/>
                    </a:p>
                  </a:txBody>
                  <a:tcPr/>
                </a:tc>
                <a:extLst>
                  <a:ext uri="{0D108BD9-81ED-4DB2-BD59-A6C34878D82A}">
                    <a16:rowId xmlns:a16="http://schemas.microsoft.com/office/drawing/2014/main" val="1534015675"/>
                  </a:ext>
                </a:extLst>
              </a:tr>
              <a:tr h="397617">
                <a:tc>
                  <a:txBody>
                    <a:bodyPr/>
                    <a:lstStyle/>
                    <a:p>
                      <a:r>
                        <a:rPr lang="en-US" baseline="0" dirty="0" smtClean="0"/>
                        <a:t>Survivors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Certain</a:t>
                      </a:r>
                      <a:r>
                        <a:rPr lang="en-US" sz="1400" baseline="0" dirty="0" smtClean="0"/>
                        <a:t> surviving spouses and ex-spouses, parents, and children</a:t>
                      </a:r>
                      <a:endParaRPr lang="en-US" sz="1400" dirty="0" smtClean="0"/>
                    </a:p>
                  </a:txBody>
                  <a:tcPr/>
                </a:tc>
                <a:tc>
                  <a:txBody>
                    <a:bodyPr/>
                    <a:lstStyle/>
                    <a:p>
                      <a:r>
                        <a:rPr lang="en-US" sz="1400" dirty="0" smtClean="0"/>
                        <a:t>$4,873</a:t>
                      </a:r>
                      <a:r>
                        <a:rPr lang="en-US" sz="1400" baseline="0" dirty="0" smtClean="0"/>
                        <a:t> </a:t>
                      </a:r>
                      <a:endParaRPr lang="en-US" sz="1400" dirty="0"/>
                    </a:p>
                  </a:txBody>
                  <a:tcPr/>
                </a:tc>
                <a:tc>
                  <a:txBody>
                    <a:bodyPr/>
                    <a:lstStyle/>
                    <a:p>
                      <a:r>
                        <a:rPr lang="en-US" sz="1400" dirty="0" smtClean="0"/>
                        <a:t>No online application</a:t>
                      </a:r>
                      <a:endParaRPr lang="en-US" sz="1400" dirty="0"/>
                    </a:p>
                  </a:txBody>
                  <a:tcPr/>
                </a:tc>
                <a:tc vMerge="1">
                  <a:txBody>
                    <a:bodyPr/>
                    <a:lstStyle/>
                    <a:p>
                      <a:endParaRPr lang="en-US" dirty="0"/>
                    </a:p>
                  </a:txBody>
                  <a:tcPr/>
                </a:tc>
                <a:extLst>
                  <a:ext uri="{0D108BD9-81ED-4DB2-BD59-A6C34878D82A}">
                    <a16:rowId xmlns:a16="http://schemas.microsoft.com/office/drawing/2014/main" val="2630365468"/>
                  </a:ext>
                </a:extLst>
              </a:tr>
              <a:tr h="397617">
                <a:tc>
                  <a:txBody>
                    <a:bodyPr/>
                    <a:lstStyle/>
                    <a:p>
                      <a:r>
                        <a:rPr lang="en-US" baseline="0" dirty="0" smtClean="0"/>
                        <a:t>Supplemental Security Income (SSI)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Has one ore more conditions that</a:t>
                      </a:r>
                      <a:r>
                        <a:rPr lang="en-US" sz="1400" baseline="0" dirty="0" smtClean="0"/>
                        <a:t> together prevent the person from </a:t>
                      </a:r>
                      <a:r>
                        <a:rPr lang="en-US" sz="1400" b="1" baseline="0" dirty="0" smtClean="0"/>
                        <a:t>engaging in “substantial gainful employment”, </a:t>
                      </a:r>
                      <a:r>
                        <a:rPr lang="en-US" sz="1400" baseline="0" dirty="0" smtClean="0"/>
                        <a:t>or is blind, or is over 65 years old; AND meets SSI income and asset  caps</a:t>
                      </a:r>
                      <a:endParaRPr lang="en-US" sz="1400" dirty="0" smtClean="0"/>
                    </a:p>
                    <a:p>
                      <a:endParaRPr lang="en-US" sz="1400" dirty="0"/>
                    </a:p>
                  </a:txBody>
                  <a:tcPr/>
                </a:tc>
                <a:tc>
                  <a:txBody>
                    <a:bodyPr/>
                    <a:lstStyle/>
                    <a:p>
                      <a:r>
                        <a:rPr lang="en-US" sz="1400" dirty="0" smtClean="0"/>
                        <a:t>$943 or $1,415 for a married</a:t>
                      </a:r>
                      <a:r>
                        <a:rPr lang="en-US" sz="1400" baseline="0" dirty="0" smtClean="0"/>
                        <a:t> couple</a:t>
                      </a:r>
                      <a:r>
                        <a:rPr lang="en-US" sz="1400" dirty="0" smtClean="0"/>
                        <a:t> </a:t>
                      </a:r>
                      <a:endParaRPr lang="en-US" sz="1400" dirty="0"/>
                    </a:p>
                  </a:txBody>
                  <a:tcPr/>
                </a:tc>
                <a:tc>
                  <a:txBody>
                    <a:bodyPr/>
                    <a:lstStyle/>
                    <a:p>
                      <a:r>
                        <a:rPr lang="en-US" sz="1400" dirty="0" smtClean="0"/>
                        <a:t>Application can be started at </a:t>
                      </a:r>
                      <a:r>
                        <a:rPr lang="en-US" sz="1400" dirty="0" smtClean="0">
                          <a:hlinkClick r:id="rId2"/>
                        </a:rPr>
                        <a:t>https://secure.ssa.gov/ben16/prtflui/ssiprtfl</a:t>
                      </a:r>
                      <a:r>
                        <a:rPr lang="en-US" sz="1400" dirty="0" smtClean="0"/>
                        <a:t> but application cannot be completed</a:t>
                      </a:r>
                      <a:r>
                        <a:rPr lang="en-US" sz="1400" baseline="0" dirty="0" smtClean="0"/>
                        <a:t> online</a:t>
                      </a:r>
                      <a:endParaRPr lang="en-US" sz="1400" dirty="0"/>
                    </a:p>
                  </a:txBody>
                  <a:tcPr/>
                </a:tc>
                <a:tc vMerge="1">
                  <a:txBody>
                    <a:bodyPr/>
                    <a:lstStyle/>
                    <a:p>
                      <a:pPr algn="ctr"/>
                      <a:endParaRPr lang="en-US" dirty="0" smtClean="0"/>
                    </a:p>
                  </a:txBody>
                  <a:tcPr anchor="ctr"/>
                </a:tc>
                <a:extLst>
                  <a:ext uri="{0D108BD9-81ED-4DB2-BD59-A6C34878D82A}">
                    <a16:rowId xmlns:a16="http://schemas.microsoft.com/office/drawing/2014/main" val="297544276"/>
                  </a:ext>
                </a:extLst>
              </a:tr>
            </a:tbl>
          </a:graphicData>
        </a:graphic>
      </p:graphicFrame>
      <p:sp>
        <p:nvSpPr>
          <p:cNvPr id="6" name="TextBox 5"/>
          <p:cNvSpPr txBox="1"/>
          <p:nvPr/>
        </p:nvSpPr>
        <p:spPr>
          <a:xfrm>
            <a:off x="4986275" y="5359716"/>
            <a:ext cx="9350211" cy="461665"/>
          </a:xfrm>
          <a:prstGeom prst="rect">
            <a:avLst/>
          </a:prstGeom>
          <a:noFill/>
        </p:spPr>
        <p:txBody>
          <a:bodyPr wrap="square" rtlCol="0">
            <a:spAutoFit/>
          </a:bodyPr>
          <a:lstStyle/>
          <a:p>
            <a:r>
              <a:rPr lang="en-US" sz="1200" dirty="0" smtClean="0"/>
              <a:t>* Most do not get the maximum amount. The reasons amount might be lower then the maximum</a:t>
            </a:r>
          </a:p>
          <a:p>
            <a:r>
              <a:rPr lang="en-US" sz="1200" dirty="0" smtClean="0"/>
              <a:t>vary by benefit type. Maximums amounts for all benefits change every year.</a:t>
            </a:r>
            <a:endParaRPr lang="en-US" sz="1200" dirty="0"/>
          </a:p>
        </p:txBody>
      </p:sp>
      <p:sp>
        <p:nvSpPr>
          <p:cNvPr id="7" name="Left Brace 6"/>
          <p:cNvSpPr/>
          <p:nvPr/>
        </p:nvSpPr>
        <p:spPr>
          <a:xfrm>
            <a:off x="202761" y="2091090"/>
            <a:ext cx="450383" cy="1861456"/>
          </a:xfrm>
          <a:prstGeom prst="leftBrace">
            <a:avLst>
              <a:gd name="adj1" fmla="val 12309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92719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 Disability-based benefits</a:t>
            </a:r>
            <a:endParaRPr lang="en-US" dirty="0"/>
          </a:p>
        </p:txBody>
      </p:sp>
      <p:sp>
        <p:nvSpPr>
          <p:cNvPr id="11" name="Rectangle 10"/>
          <p:cNvSpPr/>
          <p:nvPr/>
        </p:nvSpPr>
        <p:spPr>
          <a:xfrm>
            <a:off x="1145512" y="1489718"/>
            <a:ext cx="2592475" cy="851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Supplemental Security Income (SSI)</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Rectangle 11"/>
          <p:cNvSpPr/>
          <p:nvPr/>
        </p:nvSpPr>
        <p:spPr>
          <a:xfrm>
            <a:off x="4546460" y="1489718"/>
            <a:ext cx="2592475" cy="851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Social Security Disability</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4" name="Rectangle 13"/>
          <p:cNvSpPr/>
          <p:nvPr/>
        </p:nvSpPr>
        <p:spPr>
          <a:xfrm>
            <a:off x="7947408" y="1489718"/>
            <a:ext cx="2592475" cy="851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Survivors</a:t>
            </a:r>
            <a:endParaRPr lang="en-US" b="1" dirty="0">
              <a:ln w="22225">
                <a:solidFill>
                  <a:schemeClr val="accent2"/>
                </a:solidFill>
                <a:prstDash val="solid"/>
              </a:ln>
              <a:solidFill>
                <a:schemeClr val="accent2">
                  <a:lumMod val="40000"/>
                  <a:lumOff val="60000"/>
                </a:schemeClr>
              </a:solidFill>
            </a:endParaRPr>
          </a:p>
        </p:txBody>
      </p:sp>
      <p:cxnSp>
        <p:nvCxnSpPr>
          <p:cNvPr id="16" name="Elbow Connector 15"/>
          <p:cNvCxnSpPr/>
          <p:nvPr/>
        </p:nvCxnSpPr>
        <p:spPr>
          <a:xfrm>
            <a:off x="1145512" y="2240779"/>
            <a:ext cx="743578" cy="5745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4546460" y="2240779"/>
            <a:ext cx="743578" cy="5745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7947408" y="2240779"/>
            <a:ext cx="743578" cy="57450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889090" y="2572379"/>
            <a:ext cx="2411605" cy="13427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US" sz="1400" b="1" dirty="0" smtClean="0">
                <a:solidFill>
                  <a:schemeClr val="tx1"/>
                </a:solidFill>
              </a:rPr>
              <a:t>Blind or disabled </a:t>
            </a:r>
            <a:r>
              <a:rPr lang="en-US" sz="1400" dirty="0" smtClean="0">
                <a:solidFill>
                  <a:schemeClr val="tx1"/>
                </a:solidFill>
              </a:rPr>
              <a:t>or over 65 years old, and</a:t>
            </a:r>
          </a:p>
          <a:p>
            <a:pPr marL="171450" indent="-171450">
              <a:buFont typeface="Arial" panose="020B0604020202020204" pitchFamily="34" charset="0"/>
              <a:buChar char="•"/>
            </a:pPr>
            <a:r>
              <a:rPr lang="en-US" sz="1400" dirty="0">
                <a:solidFill>
                  <a:schemeClr val="tx1"/>
                </a:solidFill>
              </a:rPr>
              <a:t>M</a:t>
            </a:r>
            <a:r>
              <a:rPr lang="en-US" sz="1400" dirty="0" smtClean="0">
                <a:solidFill>
                  <a:schemeClr val="tx1"/>
                </a:solidFill>
              </a:rPr>
              <a:t>eets </a:t>
            </a:r>
            <a:r>
              <a:rPr lang="en-US" sz="1400" dirty="0">
                <a:solidFill>
                  <a:schemeClr val="tx1"/>
                </a:solidFill>
              </a:rPr>
              <a:t>SSI income and asset  </a:t>
            </a:r>
            <a:r>
              <a:rPr lang="en-US" sz="1400" dirty="0" smtClean="0">
                <a:solidFill>
                  <a:schemeClr val="tx1"/>
                </a:solidFill>
              </a:rPr>
              <a:t>caps</a:t>
            </a:r>
            <a:endParaRPr lang="en-US" sz="1200" dirty="0"/>
          </a:p>
        </p:txBody>
      </p:sp>
      <p:sp>
        <p:nvSpPr>
          <p:cNvPr id="21" name="Rectangle 20"/>
          <p:cNvSpPr/>
          <p:nvPr/>
        </p:nvSpPr>
        <p:spPr>
          <a:xfrm>
            <a:off x="5290038" y="2618852"/>
            <a:ext cx="2411605" cy="13427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US" sz="1400" b="1" dirty="0" smtClean="0">
                <a:solidFill>
                  <a:schemeClr val="tx1"/>
                </a:solidFill>
              </a:rPr>
              <a:t>Blind or disabled</a:t>
            </a:r>
            <a:r>
              <a:rPr lang="en-US" sz="1400" dirty="0" smtClean="0">
                <a:solidFill>
                  <a:schemeClr val="tx1"/>
                </a:solidFill>
              </a:rPr>
              <a:t>, and</a:t>
            </a:r>
          </a:p>
          <a:p>
            <a:pPr marL="171450" indent="-171450">
              <a:buFont typeface="Arial" panose="020B0604020202020204" pitchFamily="34" charset="0"/>
              <a:buChar char="•"/>
            </a:pPr>
            <a:r>
              <a:rPr lang="en-US" sz="1400" dirty="0" smtClean="0">
                <a:solidFill>
                  <a:schemeClr val="tx1"/>
                </a:solidFill>
              </a:rPr>
              <a:t>Under 65 years old, and</a:t>
            </a:r>
            <a:endParaRPr lang="en-US" sz="1400" dirty="0">
              <a:solidFill>
                <a:schemeClr val="tx1"/>
              </a:solidFill>
            </a:endParaRPr>
          </a:p>
          <a:p>
            <a:pPr marL="171450" indent="-171450">
              <a:buFont typeface="Arial" panose="020B0604020202020204" pitchFamily="34" charset="0"/>
              <a:buChar char="•"/>
            </a:pPr>
            <a:r>
              <a:rPr lang="en-US" sz="1400" dirty="0" smtClean="0">
                <a:solidFill>
                  <a:schemeClr val="tx1"/>
                </a:solidFill>
              </a:rPr>
              <a:t>Has earned enough work credits</a:t>
            </a:r>
          </a:p>
        </p:txBody>
      </p:sp>
      <p:sp>
        <p:nvSpPr>
          <p:cNvPr id="22" name="Rectangle 21"/>
          <p:cNvSpPr/>
          <p:nvPr/>
        </p:nvSpPr>
        <p:spPr>
          <a:xfrm>
            <a:off x="8690986" y="2471895"/>
            <a:ext cx="2411605" cy="32456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171450" indent="-171450">
              <a:buFont typeface="Arial" panose="020B0604020202020204" pitchFamily="34" charset="0"/>
              <a:buChar char="•"/>
            </a:pPr>
            <a:r>
              <a:rPr lang="en-US" sz="1400" b="1" dirty="0" smtClean="0">
                <a:solidFill>
                  <a:schemeClr val="tx1"/>
                </a:solidFill>
              </a:rPr>
              <a:t>Blind or disabled</a:t>
            </a:r>
            <a:r>
              <a:rPr lang="en-US" sz="1400" dirty="0" smtClean="0">
                <a:solidFill>
                  <a:schemeClr val="tx1"/>
                </a:solidFill>
              </a:rPr>
              <a:t>, and one of the following</a:t>
            </a:r>
          </a:p>
          <a:p>
            <a:pPr marL="401638" lvl="1" indent="-171450">
              <a:buFont typeface="Arial" panose="020B0604020202020204" pitchFamily="34" charset="0"/>
              <a:buChar char="•"/>
            </a:pPr>
            <a:r>
              <a:rPr lang="en-US" sz="1400" dirty="0" smtClean="0">
                <a:solidFill>
                  <a:schemeClr val="tx1"/>
                </a:solidFill>
              </a:rPr>
              <a:t>Surviving spouse of worker who earned enough work credits, and 60 or older, </a:t>
            </a:r>
            <a:r>
              <a:rPr lang="en-US" sz="1400" b="1" dirty="0" smtClean="0">
                <a:solidFill>
                  <a:schemeClr val="tx1"/>
                </a:solidFill>
              </a:rPr>
              <a:t>or 50 or older and disabled</a:t>
            </a:r>
          </a:p>
          <a:p>
            <a:pPr marL="401638" lvl="1" indent="-171450">
              <a:buFont typeface="Arial" panose="020B0604020202020204" pitchFamily="34" charset="0"/>
              <a:buChar char="•"/>
            </a:pPr>
            <a:r>
              <a:rPr lang="en-US" sz="1400" dirty="0" smtClean="0">
                <a:solidFill>
                  <a:schemeClr val="tx1"/>
                </a:solidFill>
              </a:rPr>
              <a:t>Unmarried surviving child of worker who earned enough work credits, and either 18 or </a:t>
            </a:r>
            <a:r>
              <a:rPr lang="en-US" sz="1400" b="1" dirty="0" smtClean="0">
                <a:solidFill>
                  <a:schemeClr val="tx1"/>
                </a:solidFill>
              </a:rPr>
              <a:t>over 18 and has a disability that began before age 22</a:t>
            </a:r>
            <a:r>
              <a:rPr lang="en-US" sz="1400" dirty="0" smtClean="0">
                <a:solidFill>
                  <a:schemeClr val="tx1"/>
                </a:solidFill>
              </a:rPr>
              <a:t>.</a:t>
            </a:r>
          </a:p>
        </p:txBody>
      </p:sp>
    </p:spTree>
    <p:extLst>
      <p:ext uri="{BB962C8B-B14F-4D97-AF65-F5344CB8AC3E}">
        <p14:creationId xmlns:p14="http://schemas.microsoft.com/office/powerpoint/2010/main" val="1221629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“disabled” mean?</a:t>
            </a:r>
            <a:endParaRPr lang="en-US" dirty="0"/>
          </a:p>
        </p:txBody>
      </p:sp>
      <p:sp>
        <p:nvSpPr>
          <p:cNvPr id="3" name="TextBox 2"/>
          <p:cNvSpPr txBox="1"/>
          <p:nvPr/>
        </p:nvSpPr>
        <p:spPr>
          <a:xfrm>
            <a:off x="994996" y="2531122"/>
            <a:ext cx="10704425" cy="923330"/>
          </a:xfrm>
          <a:prstGeom prst="rect">
            <a:avLst/>
          </a:prstGeom>
          <a:noFill/>
        </p:spPr>
        <p:txBody>
          <a:bodyPr wrap="square" rtlCol="0">
            <a:spAutoFit/>
          </a:bodyPr>
          <a:lstStyle/>
          <a:p>
            <a:r>
              <a:rPr lang="en-US" dirty="0"/>
              <a:t>Unable to engage in any </a:t>
            </a:r>
            <a:r>
              <a:rPr lang="en-US" dirty="0" smtClean="0">
                <a:solidFill>
                  <a:srgbClr val="FF0000"/>
                </a:solidFill>
              </a:rPr>
              <a:t>a substantial gainful activity </a:t>
            </a:r>
            <a:r>
              <a:rPr lang="en-US" b="1" dirty="0" smtClean="0"/>
              <a:t>because of </a:t>
            </a:r>
            <a:r>
              <a:rPr lang="en-US" dirty="0" smtClean="0"/>
              <a:t>a </a:t>
            </a:r>
            <a:r>
              <a:rPr lang="en-US" dirty="0" smtClean="0">
                <a:solidFill>
                  <a:srgbClr val="B539A6"/>
                </a:solidFill>
              </a:rPr>
              <a:t>medically determinable physical or</a:t>
            </a:r>
          </a:p>
          <a:p>
            <a:r>
              <a:rPr lang="en-US" dirty="0">
                <a:solidFill>
                  <a:srgbClr val="B539A6"/>
                </a:solidFill>
              </a:rPr>
              <a:t>m</a:t>
            </a:r>
            <a:r>
              <a:rPr lang="en-US" dirty="0" smtClean="0">
                <a:solidFill>
                  <a:srgbClr val="B539A6"/>
                </a:solidFill>
              </a:rPr>
              <a:t>ental impairment or combination of medically-determinable impairments</a:t>
            </a:r>
            <a:r>
              <a:rPr lang="en-US" dirty="0" smtClean="0"/>
              <a:t> that is either expected to </a:t>
            </a:r>
          </a:p>
          <a:p>
            <a:r>
              <a:rPr lang="en-US" dirty="0"/>
              <a:t>r</a:t>
            </a:r>
            <a:r>
              <a:rPr lang="en-US" dirty="0" smtClean="0"/>
              <a:t>esult in death or that has lasted or is expected to last for a </a:t>
            </a:r>
            <a:r>
              <a:rPr lang="en-US" dirty="0" smtClean="0">
                <a:solidFill>
                  <a:schemeClr val="accent4">
                    <a:lumMod val="50000"/>
                  </a:schemeClr>
                </a:solidFill>
              </a:rPr>
              <a:t>continuous period of at least 12 months</a:t>
            </a:r>
            <a:r>
              <a:rPr lang="en-US" dirty="0" smtClean="0"/>
              <a:t>.</a:t>
            </a:r>
          </a:p>
        </p:txBody>
      </p:sp>
      <p:graphicFrame>
        <p:nvGraphicFramePr>
          <p:cNvPr id="5" name="Diagram 4"/>
          <p:cNvGraphicFramePr/>
          <p:nvPr>
            <p:extLst>
              <p:ext uri="{D42A27DB-BD31-4B8C-83A1-F6EECF244321}">
                <p14:modId xmlns:p14="http://schemas.microsoft.com/office/powerpoint/2010/main" val="3585594381"/>
              </p:ext>
            </p:extLst>
          </p:nvPr>
        </p:nvGraphicFramePr>
        <p:xfrm>
          <a:off x="524746" y="4647080"/>
          <a:ext cx="11081100" cy="1230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ine Callout 2 5"/>
          <p:cNvSpPr/>
          <p:nvPr/>
        </p:nvSpPr>
        <p:spPr>
          <a:xfrm>
            <a:off x="6079253" y="1620350"/>
            <a:ext cx="5325626" cy="813300"/>
          </a:xfrm>
          <a:prstGeom prst="borderCallout2">
            <a:avLst>
              <a:gd name="adj1" fmla="val 18750"/>
              <a:gd name="adj2" fmla="val -8333"/>
              <a:gd name="adj3" fmla="val 18750"/>
              <a:gd name="adj4" fmla="val -16667"/>
              <a:gd name="adj5" fmla="val 105343"/>
              <a:gd name="adj6" fmla="val -2559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smtClean="0"/>
              <a:t>Work usually done for pay or profit. </a:t>
            </a:r>
          </a:p>
          <a:p>
            <a:pPr marL="171450" indent="-171450">
              <a:buFont typeface="Arial" panose="020B0604020202020204" pitchFamily="34" charset="0"/>
              <a:buChar char="•"/>
            </a:pPr>
            <a:r>
              <a:rPr lang="en-US" sz="1200" dirty="0" smtClean="0"/>
              <a:t>Could include part-time or intermittent work but only if earnings are enough. </a:t>
            </a:r>
          </a:p>
          <a:p>
            <a:pPr marL="171450" indent="-171450">
              <a:buFont typeface="Arial" panose="020B0604020202020204" pitchFamily="34" charset="0"/>
              <a:buChar char="•"/>
            </a:pPr>
            <a:r>
              <a:rPr lang="en-US" sz="1200" dirty="0" smtClean="0"/>
              <a:t>Work is presumed to be gainful if the worker earns over the SGA amount. In 2024: $1,550 (or $2590 if blind)</a:t>
            </a:r>
            <a:endParaRPr lang="en-US" sz="1200" dirty="0"/>
          </a:p>
        </p:txBody>
      </p:sp>
      <p:sp>
        <p:nvSpPr>
          <p:cNvPr id="8" name="Line Callout 3 7"/>
          <p:cNvSpPr/>
          <p:nvPr/>
        </p:nvSpPr>
        <p:spPr>
          <a:xfrm>
            <a:off x="1549564" y="3576260"/>
            <a:ext cx="2766845" cy="583810"/>
          </a:xfrm>
          <a:prstGeom prst="borderCallout3">
            <a:avLst>
              <a:gd name="adj1" fmla="val 18750"/>
              <a:gd name="adj2" fmla="val -8333"/>
              <a:gd name="adj3" fmla="val 3259"/>
              <a:gd name="adj4" fmla="val -19572"/>
              <a:gd name="adj5" fmla="val 100000"/>
              <a:gd name="adj6" fmla="val -34826"/>
              <a:gd name="adj7" fmla="val -96073"/>
              <a:gd name="adj8" fmla="val -19813"/>
            </a:avLst>
          </a:prstGeom>
          <a:solidFill>
            <a:srgbClr val="B53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Diagnosed physical, medical, or psychiatric condition</a:t>
            </a:r>
            <a:endParaRPr lang="en-US" sz="1200" dirty="0"/>
          </a:p>
        </p:txBody>
      </p:sp>
      <p:sp>
        <p:nvSpPr>
          <p:cNvPr id="9" name="Line Callout 3 8"/>
          <p:cNvSpPr/>
          <p:nvPr/>
        </p:nvSpPr>
        <p:spPr>
          <a:xfrm>
            <a:off x="8444408" y="3665970"/>
            <a:ext cx="2766845" cy="583810"/>
          </a:xfrm>
          <a:prstGeom prst="borderCallout3">
            <a:avLst>
              <a:gd name="adj1" fmla="val 18750"/>
              <a:gd name="adj2" fmla="val -8333"/>
              <a:gd name="adj3" fmla="val 18750"/>
              <a:gd name="adj4" fmla="val -16667"/>
              <a:gd name="adj5" fmla="val 100000"/>
              <a:gd name="adj6" fmla="val -16667"/>
              <a:gd name="adj7" fmla="val -34111"/>
              <a:gd name="adj8" fmla="val -3143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Can include intermittent conditions if other requirements of this rule are met</a:t>
            </a:r>
            <a:endParaRPr lang="en-US" sz="1200" dirty="0"/>
          </a:p>
        </p:txBody>
      </p:sp>
    </p:spTree>
    <p:extLst>
      <p:ext uri="{BB962C8B-B14F-4D97-AF65-F5344CB8AC3E}">
        <p14:creationId xmlns:p14="http://schemas.microsoft.com/office/powerpoint/2010/main" val="3199683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NK2KVDMTXA6M-989693286-70091</_dlc_DocId>
    <_dlc_DocIdUrl xmlns="122fe50a-8461-476e-8011-41194c3d2ce6">
      <Url>https://lafpoint.lafchicago.org/externalRelations/_layouts/15/DocIdRedir.aspx?ID=NK2KVDMTXA6M-989693286-70091</Url>
      <Description>NK2KVDMTXA6M-989693286-70091</Description>
    </_dlc_DocIdUrl>
    <Links xmlns="7a847ab8-5b33-4ef9-8841-01e661e4125f">
      <Url xsi:nil="true"/>
      <Description xsi:nil="true"/>
    </Link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2.xml><?xml version="1.0" encoding="utf-8"?>
<ds:datastoreItem xmlns:ds="http://schemas.openxmlformats.org/officeDocument/2006/customXml" ds:itemID="{6E9E869D-363E-4C9F-9E86-AAD3600E62DA}">
  <ds:schemaRefs>
    <ds:schemaRef ds:uri="http://schemas.microsoft.com/sharepoint/events"/>
  </ds:schemaRefs>
</ds:datastoreItem>
</file>

<file path=customXml/itemProps3.xml><?xml version="1.0" encoding="utf-8"?>
<ds:datastoreItem xmlns:ds="http://schemas.openxmlformats.org/officeDocument/2006/customXml" ds:itemID="{6933D111-1A79-4189-8E2F-A8276D7C4CE4}">
  <ds:schemaRefs>
    <ds:schemaRef ds:uri="7a847ab8-5b33-4ef9-8841-01e661e4125f"/>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www.w3.org/XML/1998/namespace"/>
    <ds:schemaRef ds:uri="122fe50a-8461-476e-8011-41194c3d2ce6"/>
    <ds:schemaRef ds:uri="http://purl.org/dc/dcmitype/"/>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48B436B6-8E54-42DC-B0A6-E6CEBA6CA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13535</TotalTime>
  <Words>3750</Words>
  <Application>Microsoft Office PowerPoint</Application>
  <PresentationFormat>Widescreen</PresentationFormat>
  <Paragraphs>429</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Source Sans Pro</vt:lpstr>
      <vt:lpstr>Arial</vt:lpstr>
      <vt:lpstr>Wingdings</vt:lpstr>
      <vt:lpstr>Candara Light</vt:lpstr>
      <vt:lpstr>Office Theme</vt:lpstr>
      <vt:lpstr>PowerPoint Presentation</vt:lpstr>
      <vt:lpstr>AGENDA</vt:lpstr>
      <vt:lpstr>PowerPoint Presentation</vt:lpstr>
      <vt:lpstr>You can play an important role</vt:lpstr>
      <vt:lpstr>Note on working with attorneys</vt:lpstr>
      <vt:lpstr>Applying when homeless </vt:lpstr>
      <vt:lpstr>Most common Social security benefits</vt:lpstr>
      <vt:lpstr>SSA Disability-based benefits</vt:lpstr>
      <vt:lpstr>What does “disabled” mean?</vt:lpstr>
      <vt:lpstr>Analytical framework</vt:lpstr>
      <vt:lpstr>“Residual Functional Capacity”  limitations and restrictions caused by medically determinable impairments</vt:lpstr>
      <vt:lpstr>“Residual Functional Capacity”  limitations and restrictions caused by medically determinable impairments</vt:lpstr>
      <vt:lpstr>Typical application process</vt:lpstr>
      <vt:lpstr>What information do they use?</vt:lpstr>
      <vt:lpstr>Generally…</vt:lpstr>
      <vt:lpstr>Generally..</vt:lpstr>
      <vt:lpstr>Generally..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Security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Daniels</dc:creator>
  <cp:lastModifiedBy>Jonathan Russell</cp:lastModifiedBy>
  <cp:revision>349</cp:revision>
  <dcterms:created xsi:type="dcterms:W3CDTF">2021-10-22T18:41:33Z</dcterms:created>
  <dcterms:modified xsi:type="dcterms:W3CDTF">2025-02-11T21:43:35Z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7b35c261-e0b9-4490-a940-bdd3ddce84bd</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