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2"/>
  </p:notesMasterIdLst>
  <p:handoutMasterIdLst>
    <p:handoutMasterId r:id="rId53"/>
  </p:handoutMasterIdLst>
  <p:sldIdLst>
    <p:sldId id="256" r:id="rId6"/>
    <p:sldId id="427" r:id="rId7"/>
    <p:sldId id="478" r:id="rId8"/>
    <p:sldId id="433" r:id="rId9"/>
    <p:sldId id="434" r:id="rId10"/>
    <p:sldId id="435" r:id="rId11"/>
    <p:sldId id="436" r:id="rId12"/>
    <p:sldId id="437" r:id="rId13"/>
    <p:sldId id="491" r:id="rId14"/>
    <p:sldId id="438" r:id="rId15"/>
    <p:sldId id="439" r:id="rId16"/>
    <p:sldId id="440" r:id="rId17"/>
    <p:sldId id="458" r:id="rId18"/>
    <p:sldId id="462" r:id="rId19"/>
    <p:sldId id="463" r:id="rId20"/>
    <p:sldId id="465" r:id="rId21"/>
    <p:sldId id="441" r:id="rId22"/>
    <p:sldId id="442" r:id="rId23"/>
    <p:sldId id="443" r:id="rId24"/>
    <p:sldId id="444" r:id="rId25"/>
    <p:sldId id="479" r:id="rId26"/>
    <p:sldId id="480" r:id="rId27"/>
    <p:sldId id="445" r:id="rId28"/>
    <p:sldId id="447" r:id="rId29"/>
    <p:sldId id="448" r:id="rId30"/>
    <p:sldId id="449" r:id="rId31"/>
    <p:sldId id="450" r:id="rId32"/>
    <p:sldId id="452" r:id="rId33"/>
    <p:sldId id="453" r:id="rId34"/>
    <p:sldId id="481" r:id="rId35"/>
    <p:sldId id="482" r:id="rId36"/>
    <p:sldId id="483" r:id="rId37"/>
    <p:sldId id="484" r:id="rId38"/>
    <p:sldId id="485" r:id="rId39"/>
    <p:sldId id="486" r:id="rId40"/>
    <p:sldId id="487" r:id="rId41"/>
    <p:sldId id="488" r:id="rId42"/>
    <p:sldId id="489" r:id="rId43"/>
    <p:sldId id="490" r:id="rId44"/>
    <p:sldId id="468" r:id="rId45"/>
    <p:sldId id="469" r:id="rId46"/>
    <p:sldId id="470" r:id="rId47"/>
    <p:sldId id="471" r:id="rId48"/>
    <p:sldId id="476" r:id="rId49"/>
    <p:sldId id="389" r:id="rId50"/>
    <p:sldId id="386" r:id="rId51"/>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Source Serif Pro" panose="020B0604020202020204" charset="0"/>
      <p:regular r:id="rId58"/>
      <p:bold r:id="rId59"/>
      <p:italic r:id="rId60"/>
      <p:boldItalic r:id="rId61"/>
    </p:embeddedFont>
    <p:embeddedFont>
      <p:font typeface="Source Sans Pro" panose="020B050303040302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9CF"/>
    <a:srgbClr val="000000"/>
    <a:srgbClr val="0E1D61"/>
    <a:srgbClr val="6415CD"/>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93979" autoAdjust="0"/>
  </p:normalViewPr>
  <p:slideViewPr>
    <p:cSldViewPr snapToGrid="0">
      <p:cViewPr varScale="1">
        <p:scale>
          <a:sx n="106" d="100"/>
          <a:sy n="106" d="100"/>
        </p:scale>
        <p:origin x="132" y="15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2/11/2025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1D56-2DDD-4A1C-9326-D60A8065A25A}"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110256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12</a:t>
            </a:fld>
            <a:endParaRPr lang="en-US" dirty="0"/>
          </a:p>
        </p:txBody>
      </p:sp>
    </p:spTree>
    <p:extLst>
      <p:ext uri="{BB962C8B-B14F-4D97-AF65-F5344CB8AC3E}">
        <p14:creationId xmlns:p14="http://schemas.microsoft.com/office/powerpoint/2010/main" val="185454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13</a:t>
            </a:fld>
            <a:endParaRPr lang="en-US"/>
          </a:p>
        </p:txBody>
      </p:sp>
    </p:spTree>
    <p:extLst>
      <p:ext uri="{BB962C8B-B14F-4D97-AF65-F5344CB8AC3E}">
        <p14:creationId xmlns:p14="http://schemas.microsoft.com/office/powerpoint/2010/main" val="165205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18</a:t>
            </a:fld>
            <a:endParaRPr lang="en-US" dirty="0"/>
          </a:p>
        </p:txBody>
      </p:sp>
    </p:spTree>
    <p:extLst>
      <p:ext uri="{BB962C8B-B14F-4D97-AF65-F5344CB8AC3E}">
        <p14:creationId xmlns:p14="http://schemas.microsoft.com/office/powerpoint/2010/main" val="304473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23</a:t>
            </a:fld>
            <a:endParaRPr lang="en-US" dirty="0"/>
          </a:p>
        </p:txBody>
      </p:sp>
    </p:spTree>
    <p:extLst>
      <p:ext uri="{BB962C8B-B14F-4D97-AF65-F5344CB8AC3E}">
        <p14:creationId xmlns:p14="http://schemas.microsoft.com/office/powerpoint/2010/main" val="280738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27</a:t>
            </a:fld>
            <a:endParaRPr lang="en-US" dirty="0"/>
          </a:p>
        </p:txBody>
      </p:sp>
    </p:spTree>
    <p:extLst>
      <p:ext uri="{BB962C8B-B14F-4D97-AF65-F5344CB8AC3E}">
        <p14:creationId xmlns:p14="http://schemas.microsoft.com/office/powerpoint/2010/main" val="34103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3</a:t>
            </a:fld>
            <a:endParaRPr lang="en-US" dirty="0"/>
          </a:p>
        </p:txBody>
      </p:sp>
    </p:spTree>
    <p:extLst>
      <p:ext uri="{BB962C8B-B14F-4D97-AF65-F5344CB8AC3E}">
        <p14:creationId xmlns:p14="http://schemas.microsoft.com/office/powerpoint/2010/main" val="375292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4</a:t>
            </a:fld>
            <a:endParaRPr lang="en-US" dirty="0"/>
          </a:p>
        </p:txBody>
      </p:sp>
    </p:spTree>
    <p:extLst>
      <p:ext uri="{BB962C8B-B14F-4D97-AF65-F5344CB8AC3E}">
        <p14:creationId xmlns:p14="http://schemas.microsoft.com/office/powerpoint/2010/main" val="56079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998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5</a:t>
            </a:fld>
            <a:endParaRPr lang="en-US"/>
          </a:p>
        </p:txBody>
      </p:sp>
    </p:spTree>
    <p:extLst>
      <p:ext uri="{BB962C8B-B14F-4D97-AF65-F5344CB8AC3E}">
        <p14:creationId xmlns:p14="http://schemas.microsoft.com/office/powerpoint/2010/main" val="360207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912F-32F9-4FB3-B1AD-8C0AA0242B59}" type="slidenum">
              <a:rPr lang="en-US" smtClean="0"/>
              <a:t>6</a:t>
            </a:fld>
            <a:endParaRPr lang="en-US"/>
          </a:p>
        </p:txBody>
      </p:sp>
    </p:spTree>
    <p:extLst>
      <p:ext uri="{BB962C8B-B14F-4D97-AF65-F5344CB8AC3E}">
        <p14:creationId xmlns:p14="http://schemas.microsoft.com/office/powerpoint/2010/main" val="122225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7</a:t>
            </a:fld>
            <a:endParaRPr lang="en-US" dirty="0"/>
          </a:p>
        </p:txBody>
      </p:sp>
    </p:spTree>
    <p:extLst>
      <p:ext uri="{BB962C8B-B14F-4D97-AF65-F5344CB8AC3E}">
        <p14:creationId xmlns:p14="http://schemas.microsoft.com/office/powerpoint/2010/main" val="40720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8</a:t>
            </a:fld>
            <a:endParaRPr lang="en-US" dirty="0"/>
          </a:p>
        </p:txBody>
      </p:sp>
    </p:spTree>
    <p:extLst>
      <p:ext uri="{BB962C8B-B14F-4D97-AF65-F5344CB8AC3E}">
        <p14:creationId xmlns:p14="http://schemas.microsoft.com/office/powerpoint/2010/main" val="300786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10</a:t>
            </a:fld>
            <a:endParaRPr lang="en-US"/>
          </a:p>
        </p:txBody>
      </p:sp>
    </p:spTree>
    <p:extLst>
      <p:ext uri="{BB962C8B-B14F-4D97-AF65-F5344CB8AC3E}">
        <p14:creationId xmlns:p14="http://schemas.microsoft.com/office/powerpoint/2010/main" val="313629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601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8CE01-25CD-CF42-9DCE-3A72820397E1}" type="slidenum">
              <a:rPr lang="en-US" smtClean="0"/>
              <a:pPr/>
              <a:t>11</a:t>
            </a:fld>
            <a:endParaRPr lang="en-US" dirty="0"/>
          </a:p>
        </p:txBody>
      </p:sp>
    </p:spTree>
    <p:extLst>
      <p:ext uri="{BB962C8B-B14F-4D97-AF65-F5344CB8AC3E}">
        <p14:creationId xmlns:p14="http://schemas.microsoft.com/office/powerpoint/2010/main" val="4265529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38556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AC3543E3-5008-7142-ACE4-01CE7E64ED8C}"/>
              </a:ext>
            </a:extLst>
          </p:cNvPr>
          <p:cNvSpPr txBox="1">
            <a:spLocks noGrp="1"/>
          </p:cNvSpPr>
          <p:nvPr>
            <p:ph type="body" sz="quarter" idx="4294967295" hasCustomPrompt="1"/>
          </p:nvPr>
        </p:nvSpPr>
        <p:spPr>
          <a:xfrm>
            <a:off x="2858157" y="2175046"/>
            <a:ext cx="8631776" cy="579532"/>
          </a:xfrm>
          <a:prstGeom prst="rect">
            <a:avLst/>
          </a:prstGeom>
          <a:noFill/>
          <a:ln>
            <a:noFill/>
          </a:ln>
        </p:spPr>
        <p:txBody>
          <a:bodyPr vert="horz" wrap="square" lIns="91440" tIns="45720" rIns="91440" bIns="45720" anchor="t" anchorCtr="0" compatLnSpc="1">
            <a:noAutofit/>
          </a:bodyPr>
          <a:lstStyle>
            <a:lvl1pPr marL="0" marR="0" lvl="0" indent="0" defTabSz="914421" fontAlgn="auto">
              <a:lnSpc>
                <a:spcPct val="100000"/>
              </a:lnSpc>
              <a:spcBef>
                <a:spcPts val="0"/>
              </a:spcBef>
              <a:spcAft>
                <a:spcPts val="0"/>
              </a:spcAft>
              <a:buNone/>
              <a:tabLst/>
              <a:defRPr lang="en-US" sz="1765" b="1" i="0" u="none" strike="noStrike" cap="none" spc="0" baseline="0">
                <a:solidFill>
                  <a:srgbClr val="04A299"/>
                </a:solidFill>
                <a:uFillTx/>
                <a:latin typeface="Arial" pitchFamily="34"/>
                <a:ea typeface="Arimo" pitchFamily="34"/>
                <a:cs typeface="Arial" pitchFamily="34"/>
              </a:defRPr>
            </a:lvl1pPr>
          </a:lstStyle>
          <a:p>
            <a:pPr lvl="0"/>
            <a:r>
              <a:rPr lang="en-US" dirty="0"/>
              <a:t>Sub-head</a:t>
            </a:r>
          </a:p>
        </p:txBody>
      </p:sp>
      <p:sp>
        <p:nvSpPr>
          <p:cNvPr id="3" name="Text Placeholder 11">
            <a:extLst>
              <a:ext uri="{FF2B5EF4-FFF2-40B4-BE49-F238E27FC236}">
                <a16:creationId xmlns:a16="http://schemas.microsoft.com/office/drawing/2014/main" id="{1A34E694-9D67-134E-A400-AE8443581B92}"/>
              </a:ext>
            </a:extLst>
          </p:cNvPr>
          <p:cNvSpPr txBox="1">
            <a:spLocks noGrp="1"/>
          </p:cNvSpPr>
          <p:nvPr>
            <p:ph type="body" sz="quarter" idx="4294967295" hasCustomPrompt="1"/>
          </p:nvPr>
        </p:nvSpPr>
        <p:spPr>
          <a:xfrm>
            <a:off x="2858157" y="2765335"/>
            <a:ext cx="8631776" cy="3243579"/>
          </a:xfrm>
          <a:prstGeom prst="rect">
            <a:avLst/>
          </a:prstGeom>
          <a:noFill/>
          <a:ln>
            <a:noFill/>
          </a:ln>
        </p:spPr>
        <p:txBody>
          <a:bodyPr vert="horz" wrap="square" lIns="91440" tIns="45720" rIns="91440" bIns="45720" anchor="t" anchorCtr="0" compatLnSpc="1">
            <a:normAutofit/>
          </a:bodyPr>
          <a:lstStyle>
            <a:lvl1pPr marL="0" marR="0" lvl="0" indent="0" defTabSz="403433" fontAlgn="auto">
              <a:lnSpc>
                <a:spcPct val="100000"/>
              </a:lnSpc>
              <a:spcBef>
                <a:spcPts val="0"/>
              </a:spcBef>
              <a:spcAft>
                <a:spcPts val="0"/>
              </a:spcAft>
              <a:buNone/>
              <a:tabLst/>
              <a:defRPr lang="en-US" sz="1412" b="0" i="0" u="none" strike="noStrike" cap="none" spc="0" baseline="0">
                <a:solidFill>
                  <a:srgbClr val="2B2B2B"/>
                </a:solidFill>
                <a:uFillTx/>
                <a:latin typeface="Arial" pitchFamily="34"/>
                <a:ea typeface="Arimo" pitchFamily="34"/>
                <a:cs typeface="Arial" pitchFamily="34"/>
              </a:defRPr>
            </a:lvl1pPr>
          </a:lstStyle>
          <a:p>
            <a:pPr lvl="0"/>
            <a:r>
              <a:rPr lang="en-US" dirty="0"/>
              <a:t>Click to add your body text</a:t>
            </a:r>
          </a:p>
        </p:txBody>
      </p:sp>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16805" y="354147"/>
            <a:ext cx="503683" cy="1007367"/>
          </a:xfrm>
          <a:prstGeom prst="rect">
            <a:avLst/>
          </a:prstGeom>
          <a:noFill/>
          <a:ln cap="flat">
            <a:noFill/>
          </a:ln>
        </p:spPr>
      </p:pic>
      <p:sp>
        <p:nvSpPr>
          <p:cNvPr id="5" name="Title 4">
            <a:extLst>
              <a:ext uri="{FF2B5EF4-FFF2-40B4-BE49-F238E27FC236}">
                <a16:creationId xmlns:a16="http://schemas.microsoft.com/office/drawing/2014/main" id="{5AB4245C-DB0B-E64D-A5B5-E50697740531}"/>
              </a:ext>
            </a:extLst>
          </p:cNvPr>
          <p:cNvSpPr>
            <a:spLocks noGrp="1"/>
          </p:cNvSpPr>
          <p:nvPr>
            <p:ph type="title" hasCustomPrompt="1"/>
          </p:nvPr>
        </p:nvSpPr>
        <p:spPr>
          <a:xfrm>
            <a:off x="838200" y="0"/>
            <a:ext cx="9123218" cy="1828799"/>
          </a:xfrm>
          <a:prstGeom prst="rect">
            <a:avLst/>
          </a:prstGeom>
        </p:spPr>
        <p:txBody>
          <a:bodyPr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a:t>
            </a:r>
          </a:p>
        </p:txBody>
      </p:sp>
      <p:sp>
        <p:nvSpPr>
          <p:cNvPr id="10" name="Slide Number Placeholder 12">
            <a:extLst>
              <a:ext uri="{FF2B5EF4-FFF2-40B4-BE49-F238E27FC236}">
                <a16:creationId xmlns:a16="http://schemas.microsoft.com/office/drawing/2014/main" id="{817BF58D-BC17-A448-A144-84AFE167727F}"/>
              </a:ext>
            </a:extLst>
          </p:cNvPr>
          <p:cNvSpPr txBox="1"/>
          <p:nvPr userDrawn="1"/>
        </p:nvSpPr>
        <p:spPr>
          <a:xfrm>
            <a:off x="10909706" y="400446"/>
            <a:ext cx="398991" cy="340334"/>
          </a:xfrm>
          <a:prstGeom prst="rect">
            <a:avLst/>
          </a:prstGeom>
          <a:noFill/>
          <a:ln cap="flat">
            <a:noFill/>
          </a:ln>
        </p:spPr>
        <p:txBody>
          <a:bodyPr vert="horz" wrap="square" lIns="100584" tIns="50292" rIns="100584" bIns="50292"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059" b="1" i="0" smtClean="0">
                <a:solidFill>
                  <a:srgbClr val="F76466"/>
                </a:solidFill>
                <a:latin typeface="Arial" panose="020B0604020202020204" pitchFamily="34" charset="0"/>
              </a:rPr>
              <a:t>‹#›</a:t>
            </a:fld>
            <a:endParaRPr lang="en-US" sz="1059" b="1" i="0" u="none" strike="noStrike" kern="1200" cap="none" spc="0" baseline="0" dirty="0">
              <a:solidFill>
                <a:srgbClr val="F76466"/>
              </a:solidFill>
              <a:uFillTx/>
              <a:latin typeface="Arial" pitchFamily="34"/>
              <a:cs typeface="Arial" pitchFamily="34"/>
            </a:endParaRPr>
          </a:p>
        </p:txBody>
      </p:sp>
      <p:pic>
        <p:nvPicPr>
          <p:cNvPr id="14" name="Picture 13">
            <a:extLst>
              <a:ext uri="{FF2B5EF4-FFF2-40B4-BE49-F238E27FC236}">
                <a16:creationId xmlns:a16="http://schemas.microsoft.com/office/drawing/2014/main" id="{AAD32025-D4FC-4787-A883-5CE6AA324D39}"/>
              </a:ext>
            </a:extLst>
          </p:cNvPr>
          <p:cNvPicPr>
            <a:picLocks noChangeAspect="1"/>
          </p:cNvPicPr>
          <p:nvPr userDrawn="1"/>
        </p:nvPicPr>
        <p:blipFill>
          <a:blip r:embed="rId3"/>
          <a:srcRect/>
          <a:stretch/>
        </p:blipFill>
        <p:spPr>
          <a:xfrm>
            <a:off x="11308697" y="400446"/>
            <a:ext cx="598398" cy="276571"/>
          </a:xfrm>
          <a:prstGeom prst="rect">
            <a:avLst/>
          </a:prstGeom>
        </p:spPr>
      </p:pic>
    </p:spTree>
    <p:extLst>
      <p:ext uri="{BB962C8B-B14F-4D97-AF65-F5344CB8AC3E}">
        <p14:creationId xmlns:p14="http://schemas.microsoft.com/office/powerpoint/2010/main" val="225294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2/11/2025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_bookmark17"/><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5.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0.xml"/><Relationship Id="rId11" Type="http://schemas.openxmlformats.org/officeDocument/2006/relationships/image" Target="../media/image8.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7.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www.healthcare.gov/lower-costs/qualifying-for-lower-costs/"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www.healthcare.gov/see-plan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a:bodyPr>
          <a:lstStyle/>
          <a:p>
            <a:pPr algn="r"/>
            <a:r>
              <a:rPr lang="en-US" sz="4000" dirty="0"/>
              <a:t>Beyond Medicaid: Understanding Medicare and Marketplace Health </a:t>
            </a:r>
            <a:r>
              <a:rPr lang="en-US" sz="4000" dirty="0" smtClean="0"/>
              <a:t>Insurance</a:t>
            </a:r>
            <a:endParaRPr lang="en-US" dirty="0"/>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smtClean="0"/>
              <a:t>Hugh F. “Trey” Daly III</a:t>
            </a:r>
          </a:p>
          <a:p>
            <a:pPr algn="r">
              <a:lnSpc>
                <a:spcPct val="100000"/>
              </a:lnSpc>
              <a:spcBef>
                <a:spcPts val="0"/>
              </a:spcBef>
            </a:pPr>
            <a:r>
              <a:rPr lang="en-US" sz="2000" i="0" dirty="0" smtClean="0"/>
              <a:t>tdaly@legalaidchicago.org</a:t>
            </a:r>
          </a:p>
          <a:p>
            <a:pPr algn="r">
              <a:lnSpc>
                <a:spcPct val="100000"/>
              </a:lnSpc>
              <a:spcBef>
                <a:spcPts val="0"/>
              </a:spcBef>
            </a:pPr>
            <a:r>
              <a:rPr lang="en-US" sz="2000" i="0" dirty="0" smtClean="0"/>
              <a:t>11.2024</a:t>
            </a:r>
            <a:endParaRPr lang="en-US" sz="2000" i="0" dirty="0"/>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Can Get Medicare Part A</a:t>
            </a:r>
            <a:endParaRPr lang="en-US" dirty="0"/>
          </a:p>
        </p:txBody>
      </p:sp>
      <p:sp>
        <p:nvSpPr>
          <p:cNvPr id="6" name="Rectangle 5"/>
          <p:cNvSpPr/>
          <p:nvPr/>
        </p:nvSpPr>
        <p:spPr>
          <a:xfrm>
            <a:off x="596190" y="1404929"/>
            <a:ext cx="11595809" cy="4350935"/>
          </a:xfrm>
          <a:prstGeom prst="rect">
            <a:avLst/>
          </a:prstGeom>
        </p:spPr>
        <p:txBody>
          <a:bodyPr wrap="square">
            <a:spAutoFit/>
          </a:bodyPr>
          <a:lstStyle/>
          <a:p>
            <a:pPr marR="0">
              <a:spcBef>
                <a:spcPts val="210"/>
              </a:spcBef>
              <a:spcAft>
                <a:spcPts val="0"/>
              </a:spcAft>
            </a:pPr>
            <a:r>
              <a:rPr lang="en-US" sz="2400" b="1" dirty="0">
                <a:ea typeface="Times New Roman" panose="02020603050405020304" pitchFamily="18" charset="0"/>
              </a:rPr>
              <a:t>Generally,</a:t>
            </a:r>
            <a:r>
              <a:rPr lang="en-US" sz="2400" b="1" spc="5" dirty="0">
                <a:ea typeface="Times New Roman" panose="02020603050405020304" pitchFamily="18" charset="0"/>
              </a:rPr>
              <a:t> </a:t>
            </a:r>
            <a:r>
              <a:rPr lang="en-US" sz="2400" b="1" dirty="0" smtClean="0">
                <a:ea typeface="Times New Roman" panose="02020603050405020304" pitchFamily="18" charset="0"/>
              </a:rPr>
              <a:t>eligible</a:t>
            </a:r>
            <a:r>
              <a:rPr lang="en-US" sz="2400" b="1" spc="10" dirty="0" smtClean="0">
                <a:ea typeface="Times New Roman" panose="02020603050405020304" pitchFamily="18" charset="0"/>
              </a:rPr>
              <a:t> </a:t>
            </a:r>
            <a:r>
              <a:rPr lang="en-US" sz="2400" b="1" dirty="0">
                <a:ea typeface="Times New Roman" panose="02020603050405020304" pitchFamily="18" charset="0"/>
              </a:rPr>
              <a:t>for</a:t>
            </a:r>
            <a:r>
              <a:rPr lang="en-US" sz="2400" b="1" spc="10" dirty="0">
                <a:ea typeface="Times New Roman" panose="02020603050405020304" pitchFamily="18" charset="0"/>
              </a:rPr>
              <a:t> </a:t>
            </a:r>
            <a:r>
              <a:rPr lang="en-US" sz="2400" b="1" dirty="0">
                <a:ea typeface="Times New Roman" panose="02020603050405020304" pitchFamily="18" charset="0"/>
              </a:rPr>
              <a:t>Part</a:t>
            </a:r>
            <a:r>
              <a:rPr lang="en-US" sz="2400" b="1" spc="10" dirty="0">
                <a:ea typeface="Times New Roman" panose="02020603050405020304" pitchFamily="18" charset="0"/>
              </a:rPr>
              <a:t> </a:t>
            </a:r>
            <a:r>
              <a:rPr lang="en-US" sz="2400" b="1" dirty="0">
                <a:ea typeface="Times New Roman" panose="02020603050405020304" pitchFamily="18" charset="0"/>
              </a:rPr>
              <a:t>A</a:t>
            </a:r>
            <a:r>
              <a:rPr lang="en-US" sz="2400" b="1" spc="10" dirty="0">
                <a:ea typeface="Times New Roman" panose="02020603050405020304" pitchFamily="18" charset="0"/>
              </a:rPr>
              <a:t> </a:t>
            </a:r>
            <a:r>
              <a:rPr lang="en-US" sz="2400" b="1" dirty="0" smtClean="0">
                <a:ea typeface="Times New Roman" panose="02020603050405020304" pitchFamily="18" charset="0"/>
              </a:rPr>
              <a:t>if:</a:t>
            </a:r>
            <a:endParaRPr lang="en-US" sz="2400" b="1" dirty="0">
              <a:ea typeface="Times New Roman" panose="02020603050405020304" pitchFamily="18" charset="0"/>
            </a:endParaRPr>
          </a:p>
          <a:p>
            <a:pPr marL="342900" marR="1089025" lvl="0" indent="-342900">
              <a:lnSpc>
                <a:spcPct val="103000"/>
              </a:lnSpc>
              <a:spcBef>
                <a:spcPts val="285"/>
              </a:spcBef>
              <a:spcAft>
                <a:spcPts val="0"/>
              </a:spcAft>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65</a:t>
            </a:r>
            <a:r>
              <a:rPr lang="en-US" sz="2000" spc="-30" dirty="0" smtClean="0">
                <a:ea typeface="Times New Roman" panose="02020603050405020304" pitchFamily="18" charset="0"/>
              </a:rPr>
              <a:t> </a:t>
            </a:r>
            <a:r>
              <a:rPr lang="en-US" sz="2000" dirty="0">
                <a:ea typeface="Times New Roman" panose="02020603050405020304" pitchFamily="18" charset="0"/>
              </a:rPr>
              <a:t>or</a:t>
            </a:r>
            <a:r>
              <a:rPr lang="en-US" sz="2000" spc="-30" dirty="0">
                <a:ea typeface="Times New Roman" panose="02020603050405020304" pitchFamily="18" charset="0"/>
              </a:rPr>
              <a:t> </a:t>
            </a:r>
            <a:r>
              <a:rPr lang="en-US" sz="2000" dirty="0">
                <a:ea typeface="Times New Roman" panose="02020603050405020304" pitchFamily="18" charset="0"/>
              </a:rPr>
              <a:t>older</a:t>
            </a:r>
            <a:r>
              <a:rPr lang="en-US" sz="2000" spc="-35" dirty="0">
                <a:ea typeface="Times New Roman" panose="02020603050405020304" pitchFamily="18" charset="0"/>
              </a:rPr>
              <a:t> </a:t>
            </a:r>
            <a:r>
              <a:rPr lang="en-US" sz="2000" dirty="0">
                <a:ea typeface="Times New Roman" panose="02020603050405020304" pitchFamily="18" charset="0"/>
              </a:rPr>
              <a:t>and</a:t>
            </a:r>
            <a:r>
              <a:rPr lang="en-US" sz="2000" spc="-30" dirty="0">
                <a:ea typeface="Times New Roman" panose="02020603050405020304" pitchFamily="18" charset="0"/>
              </a:rPr>
              <a:t> </a:t>
            </a:r>
            <a:r>
              <a:rPr lang="en-US" sz="2000" dirty="0" smtClean="0">
                <a:ea typeface="Times New Roman" panose="02020603050405020304" pitchFamily="18" charset="0"/>
              </a:rPr>
              <a:t>meet</a:t>
            </a:r>
            <a:r>
              <a:rPr lang="en-US" sz="2000" spc="-35" dirty="0" smtClean="0">
                <a:ea typeface="Times New Roman" panose="02020603050405020304" pitchFamily="18" charset="0"/>
              </a:rPr>
              <a:t> </a:t>
            </a:r>
            <a:r>
              <a:rPr lang="en-US" sz="2000" dirty="0">
                <a:ea typeface="Times New Roman" panose="02020603050405020304" pitchFamily="18" charset="0"/>
              </a:rPr>
              <a:t>the</a:t>
            </a:r>
            <a:r>
              <a:rPr lang="en-US" sz="2000" spc="-30" dirty="0">
                <a:ea typeface="Times New Roman" panose="02020603050405020304" pitchFamily="18" charset="0"/>
              </a:rPr>
              <a:t> </a:t>
            </a:r>
            <a:r>
              <a:rPr lang="en-US" sz="2000" dirty="0">
                <a:ea typeface="Times New Roman" panose="02020603050405020304" pitchFamily="18" charset="0"/>
              </a:rPr>
              <a:t>citizenship</a:t>
            </a:r>
            <a:r>
              <a:rPr lang="en-US" sz="2000" spc="-30" dirty="0">
                <a:ea typeface="Times New Roman" panose="02020603050405020304" pitchFamily="18" charset="0"/>
              </a:rPr>
              <a:t> </a:t>
            </a:r>
            <a:r>
              <a:rPr lang="en-US" sz="2000" dirty="0">
                <a:ea typeface="Times New Roman" panose="02020603050405020304" pitchFamily="18" charset="0"/>
              </a:rPr>
              <a:t>and</a:t>
            </a:r>
            <a:r>
              <a:rPr lang="en-US" sz="2000" spc="-35" dirty="0">
                <a:ea typeface="Times New Roman" panose="02020603050405020304" pitchFamily="18" charset="0"/>
              </a:rPr>
              <a:t> </a:t>
            </a:r>
            <a:r>
              <a:rPr lang="en-US" sz="2000" dirty="0" smtClean="0">
                <a:ea typeface="Times New Roman" panose="02020603050405020304" pitchFamily="18" charset="0"/>
              </a:rPr>
              <a:t>residency </a:t>
            </a:r>
            <a:r>
              <a:rPr lang="en-US" sz="2000" spc="-335" dirty="0" smtClean="0">
                <a:ea typeface="Times New Roman" panose="02020603050405020304" pitchFamily="18" charset="0"/>
              </a:rPr>
              <a:t> </a:t>
            </a:r>
            <a:r>
              <a:rPr lang="en-US" sz="2000" dirty="0">
                <a:ea typeface="Times New Roman" panose="02020603050405020304" pitchFamily="18" charset="0"/>
              </a:rPr>
              <a:t>requirements.</a:t>
            </a:r>
          </a:p>
          <a:p>
            <a:pPr marL="342900" marR="525780" indent="-342900">
              <a:lnSpc>
                <a:spcPct val="103000"/>
              </a:lnSpc>
              <a:spcBef>
                <a:spcPts val="225"/>
              </a:spcBef>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Get</a:t>
            </a:r>
            <a:r>
              <a:rPr lang="en-US" sz="2000" spc="100" dirty="0" smtClean="0">
                <a:ea typeface="Times New Roman" panose="02020603050405020304" pitchFamily="18" charset="0"/>
              </a:rPr>
              <a:t> </a:t>
            </a:r>
            <a:r>
              <a:rPr lang="en-US" sz="2000" dirty="0">
                <a:ea typeface="Times New Roman" panose="02020603050405020304" pitchFamily="18" charset="0"/>
              </a:rPr>
              <a:t>disability</a:t>
            </a:r>
            <a:r>
              <a:rPr lang="en-US" sz="2000" spc="100" dirty="0">
                <a:ea typeface="Times New Roman" panose="02020603050405020304" pitchFamily="18" charset="0"/>
              </a:rPr>
              <a:t> </a:t>
            </a:r>
            <a:r>
              <a:rPr lang="en-US" sz="2000" dirty="0">
                <a:ea typeface="Times New Roman" panose="02020603050405020304" pitchFamily="18" charset="0"/>
              </a:rPr>
              <a:t>benefits</a:t>
            </a:r>
            <a:r>
              <a:rPr lang="en-US" sz="2000" spc="105" dirty="0">
                <a:ea typeface="Times New Roman" panose="02020603050405020304" pitchFamily="18" charset="0"/>
              </a:rPr>
              <a:t> </a:t>
            </a:r>
            <a:r>
              <a:rPr lang="en-US" sz="2000" dirty="0">
                <a:ea typeface="Times New Roman" panose="02020603050405020304" pitchFamily="18" charset="0"/>
              </a:rPr>
              <a:t>because</a:t>
            </a:r>
            <a:r>
              <a:rPr lang="en-US" sz="2000" spc="100" dirty="0">
                <a:ea typeface="Times New Roman" panose="02020603050405020304" pitchFamily="18" charset="0"/>
              </a:rPr>
              <a:t> </a:t>
            </a:r>
            <a:r>
              <a:rPr lang="en-US" sz="2000" spc="100" dirty="0" smtClean="0">
                <a:ea typeface="Times New Roman" panose="02020603050405020304" pitchFamily="18" charset="0"/>
              </a:rPr>
              <a:t>of </a:t>
            </a:r>
            <a:r>
              <a:rPr lang="en-US" sz="2000" dirty="0" smtClean="0">
                <a:solidFill>
                  <a:srgbClr val="0079C1"/>
                </a:solidFill>
                <a:ea typeface="Times New Roman" panose="02020603050405020304" pitchFamily="18" charset="0"/>
                <a:hlinkClick r:id="rId3" action="ppaction://hlinkfile"/>
              </a:rPr>
              <a:t>ALS</a:t>
            </a:r>
            <a:r>
              <a:rPr lang="en-US" sz="2000" spc="105" dirty="0" smtClean="0">
                <a:solidFill>
                  <a:srgbClr val="0079C1"/>
                </a:solidFill>
                <a:ea typeface="Times New Roman" panose="02020603050405020304" pitchFamily="18" charset="0"/>
                <a:hlinkClick r:id="rId3" action="ppaction://hlinkfile"/>
              </a:rPr>
              <a:t> </a:t>
            </a:r>
            <a:r>
              <a:rPr lang="en-US" sz="2000" dirty="0">
                <a:ea typeface="Times New Roman" panose="02020603050405020304" pitchFamily="18" charset="0"/>
              </a:rPr>
              <a:t>(Amyotrophic</a:t>
            </a:r>
            <a:r>
              <a:rPr lang="en-US" sz="2000" spc="100" dirty="0">
                <a:ea typeface="Times New Roman" panose="02020603050405020304" pitchFamily="18" charset="0"/>
              </a:rPr>
              <a:t> </a:t>
            </a:r>
            <a:r>
              <a:rPr lang="en-US" sz="2000" dirty="0" smtClean="0">
                <a:ea typeface="Times New Roman" panose="02020603050405020304" pitchFamily="18" charset="0"/>
              </a:rPr>
              <a:t>Lat</a:t>
            </a:r>
            <a:r>
              <a:rPr lang="en-US" sz="2000" dirty="0">
                <a:ea typeface="Times New Roman" panose="02020603050405020304" pitchFamily="18" charset="0"/>
              </a:rPr>
              <a:t>eral</a:t>
            </a:r>
            <a:r>
              <a:rPr lang="en-US" sz="2000" spc="-320" dirty="0">
                <a:ea typeface="Times New Roman" panose="02020603050405020304" pitchFamily="18" charset="0"/>
              </a:rPr>
              <a:t> </a:t>
            </a:r>
            <a:r>
              <a:rPr lang="en-US" sz="2000" dirty="0">
                <a:ea typeface="Times New Roman" panose="02020603050405020304" pitchFamily="18" charset="0"/>
              </a:rPr>
              <a:t>Sclerosis,</a:t>
            </a:r>
            <a:r>
              <a:rPr lang="en-US" sz="2000" spc="-55" dirty="0">
                <a:ea typeface="Times New Roman" panose="02020603050405020304" pitchFamily="18" charset="0"/>
              </a:rPr>
              <a:t> </a:t>
            </a:r>
            <a:r>
              <a:rPr lang="en-US" sz="2000" spc="-55" dirty="0" smtClean="0">
                <a:ea typeface="Times New Roman" panose="02020603050405020304" pitchFamily="18" charset="0"/>
              </a:rPr>
              <a:t>aka </a:t>
            </a:r>
            <a:r>
              <a:rPr lang="en-US" sz="2000" dirty="0" smtClean="0">
                <a:ea typeface="Times New Roman" panose="02020603050405020304" pitchFamily="18" charset="0"/>
              </a:rPr>
              <a:t>Lou</a:t>
            </a:r>
            <a:r>
              <a:rPr lang="en-US" sz="2000" spc="-55" dirty="0" smtClean="0">
                <a:ea typeface="Times New Roman" panose="02020603050405020304" pitchFamily="18" charset="0"/>
              </a:rPr>
              <a:t> </a:t>
            </a:r>
            <a:r>
              <a:rPr lang="en-US" sz="2000" dirty="0">
                <a:ea typeface="Times New Roman" panose="02020603050405020304" pitchFamily="18" charset="0"/>
              </a:rPr>
              <a:t>Gehrig’s</a:t>
            </a:r>
            <a:r>
              <a:rPr lang="en-US" sz="2000" spc="-55" dirty="0">
                <a:ea typeface="Times New Roman" panose="02020603050405020304" pitchFamily="18" charset="0"/>
              </a:rPr>
              <a:t> </a:t>
            </a:r>
            <a:r>
              <a:rPr lang="en-US" sz="2000" dirty="0">
                <a:ea typeface="Times New Roman" panose="02020603050405020304" pitchFamily="18" charset="0"/>
              </a:rPr>
              <a:t>disease).</a:t>
            </a:r>
          </a:p>
          <a:p>
            <a:pPr marL="342900" marR="525780" indent="-342900">
              <a:lnSpc>
                <a:spcPct val="103000"/>
              </a:lnSpc>
              <a:spcBef>
                <a:spcPts val="225"/>
              </a:spcBef>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Get</a:t>
            </a:r>
            <a:r>
              <a:rPr lang="en-US" sz="2000" spc="-65" dirty="0" smtClean="0">
                <a:ea typeface="Times New Roman" panose="02020603050405020304" pitchFamily="18" charset="0"/>
              </a:rPr>
              <a:t> </a:t>
            </a:r>
            <a:r>
              <a:rPr lang="en-US" sz="2000" dirty="0">
                <a:ea typeface="Times New Roman" panose="02020603050405020304" pitchFamily="18" charset="0"/>
              </a:rPr>
              <a:t>disability</a:t>
            </a:r>
            <a:r>
              <a:rPr lang="en-US" sz="2000" spc="-60" dirty="0">
                <a:ea typeface="Times New Roman" panose="02020603050405020304" pitchFamily="18" charset="0"/>
              </a:rPr>
              <a:t> </a:t>
            </a:r>
            <a:r>
              <a:rPr lang="en-US" sz="2000" dirty="0">
                <a:ea typeface="Times New Roman" panose="02020603050405020304" pitchFamily="18" charset="0"/>
              </a:rPr>
              <a:t>benefits</a:t>
            </a:r>
            <a:r>
              <a:rPr lang="en-US" sz="2000" spc="-60" dirty="0">
                <a:ea typeface="Times New Roman" panose="02020603050405020304" pitchFamily="18" charset="0"/>
              </a:rPr>
              <a:t> </a:t>
            </a:r>
            <a:r>
              <a:rPr lang="en-US" sz="2000" dirty="0">
                <a:ea typeface="Times New Roman" panose="02020603050405020304" pitchFamily="18" charset="0"/>
              </a:rPr>
              <a:t>from</a:t>
            </a:r>
            <a:r>
              <a:rPr lang="en-US" sz="2000" spc="-60" dirty="0">
                <a:ea typeface="Times New Roman" panose="02020603050405020304" pitchFamily="18" charset="0"/>
              </a:rPr>
              <a:t> </a:t>
            </a:r>
            <a:r>
              <a:rPr lang="en-US" sz="2000" dirty="0">
                <a:ea typeface="Times New Roman" panose="02020603050405020304" pitchFamily="18" charset="0"/>
              </a:rPr>
              <a:t>Social</a:t>
            </a:r>
            <a:r>
              <a:rPr lang="en-US" sz="2000" spc="-60" dirty="0">
                <a:ea typeface="Times New Roman" panose="02020603050405020304" pitchFamily="18" charset="0"/>
              </a:rPr>
              <a:t> </a:t>
            </a:r>
            <a:r>
              <a:rPr lang="en-US" sz="2000" dirty="0">
                <a:ea typeface="Times New Roman" panose="02020603050405020304" pitchFamily="18" charset="0"/>
              </a:rPr>
              <a:t>Security</a:t>
            </a:r>
            <a:r>
              <a:rPr lang="en-US" sz="2000" spc="-60" dirty="0">
                <a:ea typeface="Times New Roman" panose="02020603050405020304" pitchFamily="18" charset="0"/>
              </a:rPr>
              <a:t> </a:t>
            </a:r>
            <a:r>
              <a:rPr lang="en-US" sz="2000" dirty="0">
                <a:ea typeface="Times New Roman" panose="02020603050405020304" pitchFamily="18" charset="0"/>
              </a:rPr>
              <a:t>or</a:t>
            </a:r>
            <a:r>
              <a:rPr lang="en-US" sz="2000" spc="-60" dirty="0">
                <a:ea typeface="Times New Roman" panose="02020603050405020304" pitchFamily="18" charset="0"/>
              </a:rPr>
              <a:t> </a:t>
            </a:r>
            <a:r>
              <a:rPr lang="en-US" sz="2000" dirty="0">
                <a:ea typeface="Times New Roman" panose="02020603050405020304" pitchFamily="18" charset="0"/>
              </a:rPr>
              <a:t>the</a:t>
            </a:r>
            <a:r>
              <a:rPr lang="en-US" sz="2000" spc="-60" dirty="0">
                <a:ea typeface="Times New Roman" panose="02020603050405020304" pitchFamily="18" charset="0"/>
              </a:rPr>
              <a:t> </a:t>
            </a:r>
            <a:r>
              <a:rPr lang="en-US" sz="2000" dirty="0" smtClean="0">
                <a:ea typeface="Times New Roman" panose="02020603050405020304" pitchFamily="18" charset="0"/>
              </a:rPr>
              <a:t>Railroad </a:t>
            </a:r>
            <a:r>
              <a:rPr lang="en-US" sz="2000" spc="-335" dirty="0" smtClean="0">
                <a:ea typeface="Times New Roman" panose="02020603050405020304" pitchFamily="18" charset="0"/>
              </a:rPr>
              <a:t> </a:t>
            </a:r>
            <a:r>
              <a:rPr lang="en-US" sz="2000" dirty="0">
                <a:ea typeface="Times New Roman" panose="02020603050405020304" pitchFamily="18" charset="0"/>
              </a:rPr>
              <a:t>Retirement</a:t>
            </a:r>
            <a:r>
              <a:rPr lang="en-US" sz="2000" spc="-40" dirty="0">
                <a:ea typeface="Times New Roman" panose="02020603050405020304" pitchFamily="18" charset="0"/>
              </a:rPr>
              <a:t> </a:t>
            </a:r>
            <a:r>
              <a:rPr lang="en-US" sz="2000" dirty="0">
                <a:ea typeface="Times New Roman" panose="02020603050405020304" pitchFamily="18" charset="0"/>
              </a:rPr>
              <a:t>Board</a:t>
            </a:r>
            <a:r>
              <a:rPr lang="en-US" sz="2000" spc="-40" dirty="0">
                <a:ea typeface="Times New Roman" panose="02020603050405020304" pitchFamily="18" charset="0"/>
              </a:rPr>
              <a:t> </a:t>
            </a:r>
            <a:r>
              <a:rPr lang="en-US" sz="2000" dirty="0">
                <a:ea typeface="Times New Roman" panose="02020603050405020304" pitchFamily="18" charset="0"/>
              </a:rPr>
              <a:t>for</a:t>
            </a:r>
            <a:r>
              <a:rPr lang="en-US" sz="2000" spc="-35" dirty="0">
                <a:ea typeface="Times New Roman" panose="02020603050405020304" pitchFamily="18" charset="0"/>
              </a:rPr>
              <a:t> </a:t>
            </a:r>
            <a:r>
              <a:rPr lang="en-US" sz="2000" dirty="0">
                <a:ea typeface="Times New Roman" panose="02020603050405020304" pitchFamily="18" charset="0"/>
              </a:rPr>
              <a:t>at</a:t>
            </a:r>
            <a:r>
              <a:rPr lang="en-US" sz="2000" spc="-40" dirty="0">
                <a:ea typeface="Times New Roman" panose="02020603050405020304" pitchFamily="18" charset="0"/>
              </a:rPr>
              <a:t> </a:t>
            </a:r>
            <a:r>
              <a:rPr lang="en-US" sz="2000" dirty="0">
                <a:ea typeface="Times New Roman" panose="02020603050405020304" pitchFamily="18" charset="0"/>
              </a:rPr>
              <a:t>least</a:t>
            </a:r>
            <a:r>
              <a:rPr lang="en-US" sz="2000" spc="-35" dirty="0">
                <a:ea typeface="Times New Roman" panose="02020603050405020304" pitchFamily="18" charset="0"/>
              </a:rPr>
              <a:t> </a:t>
            </a:r>
            <a:r>
              <a:rPr lang="en-US" sz="2000" dirty="0">
                <a:ea typeface="Times New Roman" panose="02020603050405020304" pitchFamily="18" charset="0"/>
              </a:rPr>
              <a:t>25</a:t>
            </a:r>
            <a:r>
              <a:rPr lang="en-US" sz="2000" spc="-40" dirty="0">
                <a:ea typeface="Times New Roman" panose="02020603050405020304" pitchFamily="18" charset="0"/>
              </a:rPr>
              <a:t> </a:t>
            </a:r>
            <a:r>
              <a:rPr lang="en-US" sz="2000" dirty="0">
                <a:ea typeface="Times New Roman" panose="02020603050405020304" pitchFamily="18" charset="0"/>
              </a:rPr>
              <a:t>months.</a:t>
            </a:r>
          </a:p>
          <a:p>
            <a:pPr marL="342900" marR="0" lvl="0" indent="-342900">
              <a:spcBef>
                <a:spcPts val="230"/>
              </a:spcBef>
              <a:spcAft>
                <a:spcPts val="0"/>
              </a:spcAft>
              <a:buSzPts val="1400"/>
              <a:buFont typeface="Times New Roman" panose="02020603050405020304" pitchFamily="18" charset="0"/>
              <a:buChar char="■"/>
              <a:tabLst>
                <a:tab pos="1367155" algn="l"/>
              </a:tabLst>
            </a:pPr>
            <a:r>
              <a:rPr lang="en-US" sz="2000" dirty="0" smtClean="0">
                <a:ea typeface="Times New Roman" panose="02020603050405020304" pitchFamily="18" charset="0"/>
              </a:rPr>
              <a:t>Have</a:t>
            </a:r>
            <a:r>
              <a:rPr lang="en-US" sz="2000" spc="-35" dirty="0" smtClean="0">
                <a:ea typeface="Times New Roman" panose="02020603050405020304" pitchFamily="18" charset="0"/>
              </a:rPr>
              <a:t> </a:t>
            </a:r>
            <a:r>
              <a:rPr lang="en-US" sz="2000" dirty="0">
                <a:ea typeface="Times New Roman" panose="02020603050405020304" pitchFamily="18" charset="0"/>
              </a:rPr>
              <a:t>ESRD</a:t>
            </a:r>
            <a:r>
              <a:rPr lang="en-US" sz="2000" spc="-30" dirty="0">
                <a:ea typeface="Times New Roman" panose="02020603050405020304" pitchFamily="18" charset="0"/>
              </a:rPr>
              <a:t> </a:t>
            </a:r>
            <a:r>
              <a:rPr lang="en-US" sz="2000" dirty="0">
                <a:ea typeface="Times New Roman" panose="02020603050405020304" pitchFamily="18" charset="0"/>
              </a:rPr>
              <a:t>and</a:t>
            </a:r>
            <a:r>
              <a:rPr lang="en-US" sz="2000" spc="-35" dirty="0">
                <a:ea typeface="Times New Roman" panose="02020603050405020304" pitchFamily="18" charset="0"/>
              </a:rPr>
              <a:t> </a:t>
            </a:r>
            <a:r>
              <a:rPr lang="en-US" sz="2000" dirty="0">
                <a:ea typeface="Times New Roman" panose="02020603050405020304" pitchFamily="18" charset="0"/>
              </a:rPr>
              <a:t>meet</a:t>
            </a:r>
            <a:r>
              <a:rPr lang="en-US" sz="2000" spc="-30" dirty="0">
                <a:ea typeface="Times New Roman" panose="02020603050405020304" pitchFamily="18" charset="0"/>
              </a:rPr>
              <a:t> </a:t>
            </a:r>
            <a:r>
              <a:rPr lang="en-US" sz="2000" dirty="0">
                <a:ea typeface="Times New Roman" panose="02020603050405020304" pitchFamily="18" charset="0"/>
              </a:rPr>
              <a:t>certain</a:t>
            </a:r>
            <a:r>
              <a:rPr lang="en-US" sz="2000" spc="-35" dirty="0">
                <a:ea typeface="Times New Roman" panose="02020603050405020304" pitchFamily="18" charset="0"/>
              </a:rPr>
              <a:t> </a:t>
            </a:r>
            <a:r>
              <a:rPr lang="en-US" sz="2000" dirty="0">
                <a:ea typeface="Times New Roman" panose="02020603050405020304" pitchFamily="18" charset="0"/>
              </a:rPr>
              <a:t>requirements.</a:t>
            </a:r>
          </a:p>
          <a:p>
            <a:pPr marR="0">
              <a:spcBef>
                <a:spcPts val="1340"/>
              </a:spcBef>
              <a:spcAft>
                <a:spcPts val="0"/>
              </a:spcAft>
            </a:pPr>
            <a:r>
              <a:rPr lang="en-US" sz="2400" b="1" spc="-10" dirty="0" smtClean="0">
                <a:ea typeface="Calibri" panose="020F0502020204030204" pitchFamily="34" charset="0"/>
              </a:rPr>
              <a:t>How</a:t>
            </a:r>
            <a:r>
              <a:rPr lang="en-US" sz="2400" b="1" spc="-75" dirty="0" smtClean="0">
                <a:ea typeface="Calibri" panose="020F0502020204030204" pitchFamily="34" charset="0"/>
              </a:rPr>
              <a:t> </a:t>
            </a:r>
            <a:r>
              <a:rPr lang="en-US" sz="2400" b="1" spc="-10" dirty="0">
                <a:ea typeface="Calibri" panose="020F0502020204030204" pitchFamily="34" charset="0"/>
              </a:rPr>
              <a:t>much</a:t>
            </a:r>
            <a:r>
              <a:rPr lang="en-US" sz="2400" b="1" spc="-70" dirty="0">
                <a:ea typeface="Calibri" panose="020F0502020204030204" pitchFamily="34" charset="0"/>
              </a:rPr>
              <a:t> </a:t>
            </a:r>
            <a:r>
              <a:rPr lang="en-US" sz="2400" b="1" spc="-10" dirty="0">
                <a:ea typeface="Calibri" panose="020F0502020204030204" pitchFamily="34" charset="0"/>
              </a:rPr>
              <a:t>does</a:t>
            </a:r>
            <a:r>
              <a:rPr lang="en-US" sz="2400" b="1" spc="-75" dirty="0">
                <a:ea typeface="Calibri" panose="020F0502020204030204" pitchFamily="34" charset="0"/>
              </a:rPr>
              <a:t> </a:t>
            </a:r>
            <a:r>
              <a:rPr lang="en-US" sz="2400" b="1" spc="-10" dirty="0">
                <a:ea typeface="Calibri" panose="020F0502020204030204" pitchFamily="34" charset="0"/>
              </a:rPr>
              <a:t>Part</a:t>
            </a:r>
            <a:r>
              <a:rPr lang="en-US" sz="2400" b="1" spc="-70" dirty="0">
                <a:ea typeface="Calibri" panose="020F0502020204030204" pitchFamily="34" charset="0"/>
              </a:rPr>
              <a:t> </a:t>
            </a:r>
            <a:r>
              <a:rPr lang="en-US" sz="2400" b="1" spc="-10" dirty="0">
                <a:ea typeface="Calibri" panose="020F0502020204030204" pitchFamily="34" charset="0"/>
              </a:rPr>
              <a:t>A</a:t>
            </a:r>
            <a:r>
              <a:rPr lang="en-US" sz="2400" b="1" spc="-75" dirty="0">
                <a:ea typeface="Calibri" panose="020F0502020204030204" pitchFamily="34" charset="0"/>
              </a:rPr>
              <a:t> </a:t>
            </a:r>
            <a:r>
              <a:rPr lang="en-US" sz="2400" b="1" spc="-10" dirty="0">
                <a:ea typeface="Calibri" panose="020F0502020204030204" pitchFamily="34" charset="0"/>
              </a:rPr>
              <a:t>coverage</a:t>
            </a:r>
            <a:r>
              <a:rPr lang="en-US" sz="2400" b="1" spc="-70" dirty="0">
                <a:ea typeface="Calibri" panose="020F0502020204030204" pitchFamily="34" charset="0"/>
              </a:rPr>
              <a:t> </a:t>
            </a:r>
            <a:r>
              <a:rPr lang="en-US" sz="2400" b="1" spc="-10" dirty="0">
                <a:ea typeface="Calibri" panose="020F0502020204030204" pitchFamily="34" charset="0"/>
              </a:rPr>
              <a:t>cost?</a:t>
            </a:r>
            <a:endParaRPr lang="en-US" sz="2400" b="1" dirty="0">
              <a:ea typeface="Calibri" panose="020F0502020204030204" pitchFamily="34" charset="0"/>
            </a:endParaRPr>
          </a:p>
          <a:p>
            <a:pPr marR="317500">
              <a:lnSpc>
                <a:spcPct val="103000"/>
              </a:lnSpc>
              <a:spcBef>
                <a:spcPts val="215"/>
              </a:spcBef>
              <a:spcAft>
                <a:spcPts val="0"/>
              </a:spcAft>
            </a:pPr>
            <a:r>
              <a:rPr lang="en-US" sz="2000" b="1" dirty="0">
                <a:ea typeface="Times New Roman" panose="02020603050405020304" pitchFamily="18" charset="0"/>
              </a:rPr>
              <a:t>U</a:t>
            </a:r>
            <a:r>
              <a:rPr lang="en-US" sz="2000" b="1" dirty="0" smtClean="0">
                <a:ea typeface="Times New Roman" panose="02020603050405020304" pitchFamily="18" charset="0"/>
              </a:rPr>
              <a:t>sually $0 </a:t>
            </a:r>
            <a:r>
              <a:rPr lang="en-US" sz="2000" dirty="0" smtClean="0">
                <a:ea typeface="Times New Roman" panose="02020603050405020304" pitchFamily="18" charset="0"/>
              </a:rPr>
              <a:t>-  </a:t>
            </a:r>
            <a:r>
              <a:rPr lang="en-US" sz="2000" dirty="0">
                <a:ea typeface="Times New Roman" panose="02020603050405020304" pitchFamily="18" charset="0"/>
              </a:rPr>
              <a:t>if you</a:t>
            </a:r>
            <a:r>
              <a:rPr lang="en-US" sz="2000" spc="5" dirty="0">
                <a:ea typeface="Times New Roman" panose="02020603050405020304" pitchFamily="18" charset="0"/>
              </a:rPr>
              <a:t> </a:t>
            </a:r>
            <a:r>
              <a:rPr lang="en-US" sz="2000" dirty="0">
                <a:ea typeface="Times New Roman" panose="02020603050405020304" pitchFamily="18" charset="0"/>
              </a:rPr>
              <a:t>or</a:t>
            </a:r>
            <a:r>
              <a:rPr lang="en-US" sz="2000" spc="-75" dirty="0">
                <a:ea typeface="Times New Roman" panose="02020603050405020304" pitchFamily="18" charset="0"/>
              </a:rPr>
              <a:t> </a:t>
            </a:r>
            <a:r>
              <a:rPr lang="en-US" sz="2000" dirty="0">
                <a:ea typeface="Times New Roman" panose="02020603050405020304" pitchFamily="18" charset="0"/>
              </a:rPr>
              <a:t>your</a:t>
            </a:r>
            <a:r>
              <a:rPr lang="en-US" sz="2000" spc="-70" dirty="0">
                <a:ea typeface="Times New Roman" panose="02020603050405020304" pitchFamily="18" charset="0"/>
              </a:rPr>
              <a:t> </a:t>
            </a:r>
            <a:r>
              <a:rPr lang="en-US" sz="2000" dirty="0">
                <a:ea typeface="Times New Roman" panose="02020603050405020304" pitchFamily="18" charset="0"/>
              </a:rPr>
              <a:t>spouse</a:t>
            </a:r>
            <a:r>
              <a:rPr lang="en-US" sz="2000" spc="-70" dirty="0">
                <a:ea typeface="Times New Roman" panose="02020603050405020304" pitchFamily="18" charset="0"/>
              </a:rPr>
              <a:t> </a:t>
            </a:r>
            <a:r>
              <a:rPr lang="en-US" sz="2000" dirty="0">
                <a:ea typeface="Times New Roman" panose="02020603050405020304" pitchFamily="18" charset="0"/>
              </a:rPr>
              <a:t>paid</a:t>
            </a:r>
            <a:r>
              <a:rPr lang="en-US" sz="2000" spc="-75" dirty="0">
                <a:ea typeface="Times New Roman" panose="02020603050405020304" pitchFamily="18" charset="0"/>
              </a:rPr>
              <a:t> </a:t>
            </a:r>
            <a:r>
              <a:rPr lang="en-US" sz="2000" dirty="0">
                <a:ea typeface="Times New Roman" panose="02020603050405020304" pitchFamily="18" charset="0"/>
              </a:rPr>
              <a:t>Medicare</a:t>
            </a:r>
            <a:r>
              <a:rPr lang="en-US" sz="2000" spc="-70" dirty="0">
                <a:ea typeface="Times New Roman" panose="02020603050405020304" pitchFamily="18" charset="0"/>
              </a:rPr>
              <a:t> </a:t>
            </a:r>
            <a:r>
              <a:rPr lang="en-US" sz="2000" dirty="0">
                <a:ea typeface="Times New Roman" panose="02020603050405020304" pitchFamily="18" charset="0"/>
              </a:rPr>
              <a:t>taxes</a:t>
            </a:r>
            <a:r>
              <a:rPr lang="en-US" sz="2000" spc="-70" dirty="0">
                <a:ea typeface="Times New Roman" panose="02020603050405020304" pitchFamily="18" charset="0"/>
              </a:rPr>
              <a:t> </a:t>
            </a:r>
            <a:r>
              <a:rPr lang="en-US" sz="2000" dirty="0">
                <a:ea typeface="Times New Roman" panose="02020603050405020304" pitchFamily="18" charset="0"/>
              </a:rPr>
              <a:t>for</a:t>
            </a:r>
            <a:r>
              <a:rPr lang="en-US" sz="2000" spc="-75" dirty="0">
                <a:ea typeface="Times New Roman" panose="02020603050405020304" pitchFamily="18" charset="0"/>
              </a:rPr>
              <a:t> </a:t>
            </a:r>
            <a:r>
              <a:rPr lang="en-US" sz="2000" dirty="0">
                <a:ea typeface="Times New Roman" panose="02020603050405020304" pitchFamily="18" charset="0"/>
              </a:rPr>
              <a:t>at</a:t>
            </a:r>
            <a:r>
              <a:rPr lang="en-US" sz="2000" spc="-70" dirty="0">
                <a:ea typeface="Times New Roman" panose="02020603050405020304" pitchFamily="18" charset="0"/>
              </a:rPr>
              <a:t> </a:t>
            </a:r>
            <a:r>
              <a:rPr lang="en-US" sz="2000" dirty="0">
                <a:ea typeface="Times New Roman" panose="02020603050405020304" pitchFamily="18" charset="0"/>
              </a:rPr>
              <a:t>least</a:t>
            </a:r>
            <a:r>
              <a:rPr lang="en-US" sz="2000" spc="-70" dirty="0">
                <a:ea typeface="Times New Roman" panose="02020603050405020304" pitchFamily="18" charset="0"/>
              </a:rPr>
              <a:t> </a:t>
            </a:r>
            <a:r>
              <a:rPr lang="en-US" sz="2000" dirty="0">
                <a:ea typeface="Times New Roman" panose="02020603050405020304" pitchFamily="18" charset="0"/>
              </a:rPr>
              <a:t>10</a:t>
            </a:r>
            <a:r>
              <a:rPr lang="en-US" sz="2000" spc="-75" dirty="0">
                <a:ea typeface="Times New Roman" panose="02020603050405020304" pitchFamily="18" charset="0"/>
              </a:rPr>
              <a:t> </a:t>
            </a:r>
            <a:r>
              <a:rPr lang="en-US" sz="2000" dirty="0">
                <a:ea typeface="Times New Roman" panose="02020603050405020304" pitchFamily="18" charset="0"/>
              </a:rPr>
              <a:t>years</a:t>
            </a:r>
            <a:r>
              <a:rPr lang="en-US" sz="2000" spc="-70" dirty="0">
                <a:ea typeface="Times New Roman" panose="02020603050405020304" pitchFamily="18" charset="0"/>
              </a:rPr>
              <a:t> </a:t>
            </a:r>
            <a:r>
              <a:rPr lang="en-US" sz="2000" dirty="0">
                <a:ea typeface="Times New Roman" panose="02020603050405020304" pitchFamily="18" charset="0"/>
              </a:rPr>
              <a:t>while</a:t>
            </a:r>
            <a:r>
              <a:rPr lang="en-US" sz="2000" spc="-70" dirty="0">
                <a:ea typeface="Times New Roman" panose="02020603050405020304" pitchFamily="18" charset="0"/>
              </a:rPr>
              <a:t> </a:t>
            </a:r>
            <a:r>
              <a:rPr lang="en-US" sz="2000" dirty="0">
                <a:ea typeface="Times New Roman" panose="02020603050405020304" pitchFamily="18" charset="0"/>
              </a:rPr>
              <a:t>working.</a:t>
            </a:r>
            <a:r>
              <a:rPr lang="en-US" sz="2000" spc="-335" dirty="0">
                <a:ea typeface="Times New Roman" panose="02020603050405020304" pitchFamily="18" charset="0"/>
              </a:rPr>
              <a:t> </a:t>
            </a:r>
            <a:r>
              <a:rPr lang="en-US" sz="2000" spc="-335" dirty="0" smtClean="0">
                <a:ea typeface="Times New Roman" panose="02020603050405020304" pitchFamily="18" charset="0"/>
              </a:rPr>
              <a:t> </a:t>
            </a:r>
            <a:r>
              <a:rPr lang="en-US" sz="2000" dirty="0" smtClean="0">
                <a:ea typeface="Times New Roman" panose="02020603050405020304" pitchFamily="18" charset="0"/>
              </a:rPr>
              <a:t>If not </a:t>
            </a:r>
            <a:r>
              <a:rPr lang="en-US" sz="2000" dirty="0">
                <a:ea typeface="Times New Roman" panose="02020603050405020304" pitchFamily="18" charset="0"/>
              </a:rPr>
              <a:t>eligible for free Part A, you </a:t>
            </a:r>
            <a:r>
              <a:rPr lang="en-US" sz="2000" dirty="0" smtClean="0">
                <a:ea typeface="Times New Roman" panose="02020603050405020304" pitchFamily="18" charset="0"/>
              </a:rPr>
              <a:t>can buy-in if</a:t>
            </a:r>
            <a:r>
              <a:rPr lang="en-US" sz="2000" spc="-335" dirty="0" smtClean="0">
                <a:ea typeface="Times New Roman" panose="02020603050405020304" pitchFamily="18" charset="0"/>
              </a:rPr>
              <a:t> </a:t>
            </a:r>
            <a:r>
              <a:rPr lang="en-US" sz="2000" dirty="0" smtClean="0">
                <a:ea typeface="Times New Roman" panose="02020603050405020304" pitchFamily="18" charset="0"/>
              </a:rPr>
              <a:t>:</a:t>
            </a:r>
            <a:endParaRPr lang="en-US" sz="2000" dirty="0">
              <a:ea typeface="Times New Roman" panose="02020603050405020304" pitchFamily="18" charset="0"/>
            </a:endParaRPr>
          </a:p>
          <a:p>
            <a:pPr marL="342900" marR="629920" lvl="0" indent="-342900">
              <a:lnSpc>
                <a:spcPct val="103000"/>
              </a:lnSpc>
              <a:spcBef>
                <a:spcPts val="235"/>
              </a:spcBef>
              <a:spcAft>
                <a:spcPts val="0"/>
              </a:spcAft>
              <a:buSzPts val="1400"/>
              <a:buFont typeface="Times New Roman" panose="02020603050405020304" pitchFamily="18" charset="0"/>
              <a:buChar char="■"/>
              <a:tabLst>
                <a:tab pos="1367155" algn="l"/>
              </a:tabLst>
            </a:pPr>
            <a:r>
              <a:rPr lang="en-US" sz="2000" dirty="0">
                <a:ea typeface="Times New Roman" panose="02020603050405020304" pitchFamily="18" charset="0"/>
              </a:rPr>
              <a:t>65</a:t>
            </a:r>
            <a:r>
              <a:rPr lang="en-US" sz="2000" spc="-30" dirty="0">
                <a:ea typeface="Times New Roman" panose="02020603050405020304" pitchFamily="18" charset="0"/>
              </a:rPr>
              <a:t> </a:t>
            </a:r>
            <a:r>
              <a:rPr lang="en-US" sz="2000" dirty="0">
                <a:ea typeface="Times New Roman" panose="02020603050405020304" pitchFamily="18" charset="0"/>
              </a:rPr>
              <a:t>or</a:t>
            </a:r>
            <a:r>
              <a:rPr lang="en-US" sz="2000" spc="-25" dirty="0">
                <a:ea typeface="Times New Roman" panose="02020603050405020304" pitchFamily="18" charset="0"/>
              </a:rPr>
              <a:t> </a:t>
            </a:r>
            <a:r>
              <a:rPr lang="en-US" sz="2000" dirty="0">
                <a:ea typeface="Times New Roman" panose="02020603050405020304" pitchFamily="18" charset="0"/>
              </a:rPr>
              <a:t>older</a:t>
            </a:r>
            <a:r>
              <a:rPr lang="en-US" sz="2000" spc="-25" dirty="0">
                <a:ea typeface="Times New Roman" panose="02020603050405020304" pitchFamily="18" charset="0"/>
              </a:rPr>
              <a:t> </a:t>
            </a:r>
            <a:r>
              <a:rPr lang="en-US" sz="2000" dirty="0">
                <a:ea typeface="Times New Roman" panose="02020603050405020304" pitchFamily="18" charset="0"/>
              </a:rPr>
              <a:t>and</a:t>
            </a:r>
            <a:r>
              <a:rPr lang="en-US" sz="2000" spc="-30" dirty="0">
                <a:ea typeface="Times New Roman" panose="02020603050405020304" pitchFamily="18" charset="0"/>
              </a:rPr>
              <a:t> </a:t>
            </a:r>
            <a:r>
              <a:rPr lang="en-US" sz="2000" dirty="0" smtClean="0">
                <a:ea typeface="Times New Roman" panose="02020603050405020304" pitchFamily="18" charset="0"/>
              </a:rPr>
              <a:t>have</a:t>
            </a:r>
            <a:r>
              <a:rPr lang="en-US" sz="2000" spc="-25" dirty="0" smtClean="0">
                <a:ea typeface="Times New Roman" panose="02020603050405020304" pitchFamily="18" charset="0"/>
              </a:rPr>
              <a:t> </a:t>
            </a:r>
            <a:r>
              <a:rPr lang="en-US" sz="2000" dirty="0">
                <a:ea typeface="Times New Roman" panose="02020603050405020304" pitchFamily="18" charset="0"/>
              </a:rPr>
              <a:t>(or</a:t>
            </a:r>
            <a:r>
              <a:rPr lang="en-US" sz="2000" spc="-25" dirty="0">
                <a:ea typeface="Times New Roman" panose="02020603050405020304" pitchFamily="18" charset="0"/>
              </a:rPr>
              <a:t> </a:t>
            </a:r>
            <a:r>
              <a:rPr lang="en-US" sz="2000" dirty="0">
                <a:ea typeface="Times New Roman" panose="02020603050405020304" pitchFamily="18" charset="0"/>
              </a:rPr>
              <a:t>are</a:t>
            </a:r>
            <a:r>
              <a:rPr lang="en-US" sz="2000" spc="-30" dirty="0">
                <a:ea typeface="Times New Roman" panose="02020603050405020304" pitchFamily="18" charset="0"/>
              </a:rPr>
              <a:t> </a:t>
            </a:r>
            <a:r>
              <a:rPr lang="en-US" sz="2000" dirty="0">
                <a:ea typeface="Times New Roman" panose="02020603050405020304" pitchFamily="18" charset="0"/>
              </a:rPr>
              <a:t>enrolling</a:t>
            </a:r>
            <a:r>
              <a:rPr lang="en-US" sz="2000" spc="-25" dirty="0">
                <a:ea typeface="Times New Roman" panose="02020603050405020304" pitchFamily="18" charset="0"/>
              </a:rPr>
              <a:t> </a:t>
            </a:r>
            <a:r>
              <a:rPr lang="en-US" sz="2000" dirty="0">
                <a:ea typeface="Times New Roman" panose="02020603050405020304" pitchFamily="18" charset="0"/>
              </a:rPr>
              <a:t>in)</a:t>
            </a:r>
            <a:r>
              <a:rPr lang="en-US" sz="2000" spc="-25" dirty="0">
                <a:ea typeface="Times New Roman" panose="02020603050405020304" pitchFamily="18" charset="0"/>
              </a:rPr>
              <a:t> </a:t>
            </a:r>
            <a:r>
              <a:rPr lang="en-US" sz="2000" dirty="0">
                <a:ea typeface="Times New Roman" panose="02020603050405020304" pitchFamily="18" charset="0"/>
              </a:rPr>
              <a:t>Part</a:t>
            </a:r>
            <a:r>
              <a:rPr lang="en-US" sz="2000" spc="-25" dirty="0">
                <a:ea typeface="Times New Roman" panose="02020603050405020304" pitchFamily="18" charset="0"/>
              </a:rPr>
              <a:t> </a:t>
            </a:r>
            <a:r>
              <a:rPr lang="en-US" sz="2000" dirty="0">
                <a:ea typeface="Times New Roman" panose="02020603050405020304" pitchFamily="18" charset="0"/>
              </a:rPr>
              <a:t>B</a:t>
            </a:r>
            <a:r>
              <a:rPr lang="en-US" sz="2000" spc="-30" dirty="0">
                <a:ea typeface="Times New Roman" panose="02020603050405020304" pitchFamily="18" charset="0"/>
              </a:rPr>
              <a:t> </a:t>
            </a:r>
            <a:r>
              <a:rPr lang="en-US" sz="2000" dirty="0">
                <a:ea typeface="Times New Roman" panose="02020603050405020304" pitchFamily="18" charset="0"/>
              </a:rPr>
              <a:t>and</a:t>
            </a:r>
            <a:r>
              <a:rPr lang="en-US" sz="2000" spc="-25" dirty="0">
                <a:ea typeface="Times New Roman" panose="02020603050405020304" pitchFamily="18" charset="0"/>
              </a:rPr>
              <a:t> </a:t>
            </a:r>
            <a:r>
              <a:rPr lang="en-US" sz="2000" dirty="0">
                <a:ea typeface="Times New Roman" panose="02020603050405020304" pitchFamily="18" charset="0"/>
              </a:rPr>
              <a:t>meet</a:t>
            </a:r>
            <a:r>
              <a:rPr lang="en-US" sz="2000" spc="-25" dirty="0">
                <a:ea typeface="Times New Roman" panose="02020603050405020304" pitchFamily="18" charset="0"/>
              </a:rPr>
              <a:t> </a:t>
            </a:r>
            <a:r>
              <a:rPr lang="en-US" sz="2000" dirty="0">
                <a:ea typeface="Times New Roman" panose="02020603050405020304" pitchFamily="18" charset="0"/>
              </a:rPr>
              <a:t>the</a:t>
            </a:r>
            <a:r>
              <a:rPr lang="en-US" sz="2000" spc="-335" dirty="0">
                <a:ea typeface="Times New Roman" panose="02020603050405020304" pitchFamily="18" charset="0"/>
              </a:rPr>
              <a:t> </a:t>
            </a:r>
            <a:r>
              <a:rPr lang="en-US" sz="2000" dirty="0">
                <a:ea typeface="Times New Roman" panose="02020603050405020304" pitchFamily="18" charset="0"/>
              </a:rPr>
              <a:t>citizenship</a:t>
            </a:r>
            <a:r>
              <a:rPr lang="en-US" sz="2000" spc="-35" dirty="0">
                <a:ea typeface="Times New Roman" panose="02020603050405020304" pitchFamily="18" charset="0"/>
              </a:rPr>
              <a:t> </a:t>
            </a:r>
            <a:r>
              <a:rPr lang="en-US" sz="2000" dirty="0">
                <a:ea typeface="Times New Roman" panose="02020603050405020304" pitchFamily="18" charset="0"/>
              </a:rPr>
              <a:t>and</a:t>
            </a:r>
            <a:r>
              <a:rPr lang="en-US" sz="2000" spc="-35" dirty="0">
                <a:ea typeface="Times New Roman" panose="02020603050405020304" pitchFamily="18" charset="0"/>
              </a:rPr>
              <a:t> </a:t>
            </a:r>
            <a:r>
              <a:rPr lang="en-US" sz="2000" dirty="0">
                <a:ea typeface="Times New Roman" panose="02020603050405020304" pitchFamily="18" charset="0"/>
              </a:rPr>
              <a:t>residency</a:t>
            </a:r>
            <a:r>
              <a:rPr lang="en-US" sz="2000" spc="-35" dirty="0">
                <a:ea typeface="Times New Roman" panose="02020603050405020304" pitchFamily="18" charset="0"/>
              </a:rPr>
              <a:t> </a:t>
            </a:r>
            <a:r>
              <a:rPr lang="en-US" sz="2000" dirty="0">
                <a:ea typeface="Times New Roman" panose="02020603050405020304" pitchFamily="18" charset="0"/>
              </a:rPr>
              <a:t>requirements.</a:t>
            </a:r>
          </a:p>
          <a:p>
            <a:pPr marL="342900" marR="371475" lvl="0" indent="-342900" algn="just">
              <a:lnSpc>
                <a:spcPct val="103000"/>
              </a:lnSpc>
              <a:spcBef>
                <a:spcPts val="230"/>
              </a:spcBef>
              <a:spcAft>
                <a:spcPts val="0"/>
              </a:spcAft>
              <a:buSzPts val="1400"/>
              <a:buFont typeface="Times New Roman" panose="02020603050405020304" pitchFamily="18" charset="0"/>
              <a:buChar char="■"/>
              <a:tabLst>
                <a:tab pos="1367155" algn="l"/>
              </a:tabLst>
            </a:pPr>
            <a:r>
              <a:rPr lang="en-US" sz="2000" dirty="0">
                <a:ea typeface="Times New Roman" panose="02020603050405020304" pitchFamily="18" charset="0"/>
              </a:rPr>
              <a:t>Under</a:t>
            </a:r>
            <a:r>
              <a:rPr lang="en-US" sz="2000" spc="-65" dirty="0">
                <a:ea typeface="Times New Roman" panose="02020603050405020304" pitchFamily="18" charset="0"/>
              </a:rPr>
              <a:t> </a:t>
            </a:r>
            <a:r>
              <a:rPr lang="en-US" sz="2000" dirty="0">
                <a:ea typeface="Times New Roman" panose="02020603050405020304" pitchFamily="18" charset="0"/>
              </a:rPr>
              <a:t>65,</a:t>
            </a:r>
            <a:r>
              <a:rPr lang="en-US" sz="2000" spc="-65" dirty="0">
                <a:ea typeface="Times New Roman" panose="02020603050405020304" pitchFamily="18" charset="0"/>
              </a:rPr>
              <a:t> </a:t>
            </a:r>
            <a:r>
              <a:rPr lang="en-US" sz="2000" dirty="0">
                <a:ea typeface="Times New Roman" panose="02020603050405020304" pitchFamily="18" charset="0"/>
              </a:rPr>
              <a:t>disabled,</a:t>
            </a:r>
            <a:r>
              <a:rPr lang="en-US" sz="2000" spc="-60" dirty="0">
                <a:ea typeface="Times New Roman" panose="02020603050405020304" pitchFamily="18" charset="0"/>
              </a:rPr>
              <a:t> </a:t>
            </a:r>
            <a:r>
              <a:rPr lang="en-US" sz="2000" dirty="0">
                <a:ea typeface="Times New Roman" panose="02020603050405020304" pitchFamily="18" charset="0"/>
              </a:rPr>
              <a:t>and</a:t>
            </a:r>
            <a:r>
              <a:rPr lang="en-US" sz="2000" spc="-65" dirty="0">
                <a:ea typeface="Times New Roman" panose="02020603050405020304" pitchFamily="18" charset="0"/>
              </a:rPr>
              <a:t> </a:t>
            </a:r>
            <a:r>
              <a:rPr lang="en-US" sz="2000" dirty="0" smtClean="0">
                <a:ea typeface="Times New Roman" panose="02020603050405020304" pitchFamily="18" charset="0"/>
              </a:rPr>
              <a:t>free</a:t>
            </a:r>
            <a:r>
              <a:rPr lang="en-US" sz="2000" spc="-65" dirty="0" smtClean="0">
                <a:ea typeface="Times New Roman" panose="02020603050405020304" pitchFamily="18" charset="0"/>
              </a:rPr>
              <a:t> </a:t>
            </a:r>
            <a:r>
              <a:rPr lang="en-US" sz="2000" dirty="0">
                <a:ea typeface="Times New Roman" panose="02020603050405020304" pitchFamily="18" charset="0"/>
              </a:rPr>
              <a:t>Part</a:t>
            </a:r>
            <a:r>
              <a:rPr lang="en-US" sz="2000" spc="-60" dirty="0">
                <a:ea typeface="Times New Roman" panose="02020603050405020304" pitchFamily="18" charset="0"/>
              </a:rPr>
              <a:t> </a:t>
            </a:r>
            <a:r>
              <a:rPr lang="en-US" sz="2000" dirty="0">
                <a:ea typeface="Times New Roman" panose="02020603050405020304" pitchFamily="18" charset="0"/>
              </a:rPr>
              <a:t>A</a:t>
            </a:r>
            <a:r>
              <a:rPr lang="en-US" sz="2000" spc="-65" dirty="0">
                <a:ea typeface="Times New Roman" panose="02020603050405020304" pitchFamily="18" charset="0"/>
              </a:rPr>
              <a:t> </a:t>
            </a:r>
            <a:r>
              <a:rPr lang="en-US" sz="2000" dirty="0">
                <a:ea typeface="Times New Roman" panose="02020603050405020304" pitchFamily="18" charset="0"/>
              </a:rPr>
              <a:t>coverage</a:t>
            </a:r>
            <a:r>
              <a:rPr lang="en-US" sz="2000" spc="-60" dirty="0">
                <a:ea typeface="Times New Roman" panose="02020603050405020304" pitchFamily="18" charset="0"/>
              </a:rPr>
              <a:t> </a:t>
            </a:r>
            <a:r>
              <a:rPr lang="en-US" sz="2000" dirty="0">
                <a:ea typeface="Times New Roman" panose="02020603050405020304" pitchFamily="18" charset="0"/>
              </a:rPr>
              <a:t>ended</a:t>
            </a:r>
            <a:r>
              <a:rPr lang="en-US" sz="2000" spc="-65" dirty="0">
                <a:ea typeface="Times New Roman" panose="02020603050405020304" pitchFamily="18" charset="0"/>
              </a:rPr>
              <a:t> </a:t>
            </a:r>
            <a:r>
              <a:rPr lang="en-US" sz="2000" dirty="0">
                <a:ea typeface="Times New Roman" panose="02020603050405020304" pitchFamily="18" charset="0"/>
              </a:rPr>
              <a:t>because</a:t>
            </a:r>
            <a:r>
              <a:rPr lang="en-US" sz="2000" spc="-60" dirty="0">
                <a:ea typeface="Times New Roman" panose="02020603050405020304" pitchFamily="18" charset="0"/>
              </a:rPr>
              <a:t> </a:t>
            </a:r>
            <a:r>
              <a:rPr lang="en-US" sz="2000" spc="-60" dirty="0" smtClean="0">
                <a:ea typeface="Times New Roman" panose="02020603050405020304" pitchFamily="18" charset="0"/>
              </a:rPr>
              <a:t>of</a:t>
            </a:r>
            <a:r>
              <a:rPr lang="en-US" sz="2000" spc="-340" dirty="0" smtClean="0">
                <a:ea typeface="Times New Roman" panose="02020603050405020304" pitchFamily="18" charset="0"/>
              </a:rPr>
              <a:t> </a:t>
            </a:r>
            <a:r>
              <a:rPr lang="en-US" sz="2000" dirty="0" smtClean="0">
                <a:ea typeface="Times New Roman" panose="02020603050405020304" pitchFamily="18" charset="0"/>
              </a:rPr>
              <a:t>return </a:t>
            </a:r>
            <a:r>
              <a:rPr lang="en-US" sz="2000" dirty="0">
                <a:ea typeface="Times New Roman" panose="02020603050405020304" pitchFamily="18" charset="0"/>
              </a:rPr>
              <a:t>to work. (If </a:t>
            </a:r>
            <a:r>
              <a:rPr lang="en-US" sz="2000" dirty="0" smtClean="0">
                <a:ea typeface="Times New Roman" panose="02020603050405020304" pitchFamily="18" charset="0"/>
              </a:rPr>
              <a:t>under </a:t>
            </a:r>
            <a:r>
              <a:rPr lang="en-US" sz="2000" dirty="0">
                <a:ea typeface="Times New Roman" panose="02020603050405020304" pitchFamily="18" charset="0"/>
              </a:rPr>
              <a:t>65 and disabled, </a:t>
            </a:r>
            <a:r>
              <a:rPr lang="en-US" sz="2000" dirty="0" smtClean="0">
                <a:ea typeface="Times New Roman" panose="02020603050405020304" pitchFamily="18" charset="0"/>
              </a:rPr>
              <a:t>Part A can continue for free</a:t>
            </a:r>
            <a:r>
              <a:rPr lang="en-US" sz="2000" spc="-35" dirty="0" smtClean="0">
                <a:ea typeface="Times New Roman" panose="02020603050405020304" pitchFamily="18" charset="0"/>
              </a:rPr>
              <a:t> </a:t>
            </a:r>
            <a:r>
              <a:rPr lang="en-US" sz="2000" dirty="0" smtClean="0">
                <a:ea typeface="Times New Roman" panose="02020603050405020304" pitchFamily="18" charset="0"/>
              </a:rPr>
              <a:t>up</a:t>
            </a:r>
            <a:r>
              <a:rPr lang="en-US" sz="2000" spc="-30" dirty="0" smtClean="0">
                <a:ea typeface="Times New Roman" panose="02020603050405020304" pitchFamily="18" charset="0"/>
              </a:rPr>
              <a:t> </a:t>
            </a:r>
            <a:r>
              <a:rPr lang="en-US" sz="2000" dirty="0">
                <a:ea typeface="Times New Roman" panose="02020603050405020304" pitchFamily="18" charset="0"/>
              </a:rPr>
              <a:t>to</a:t>
            </a:r>
            <a:r>
              <a:rPr lang="en-US" sz="2000" spc="-35" dirty="0">
                <a:ea typeface="Times New Roman" panose="02020603050405020304" pitchFamily="18" charset="0"/>
              </a:rPr>
              <a:t> </a:t>
            </a:r>
            <a:r>
              <a:rPr lang="en-US" sz="2000" dirty="0">
                <a:ea typeface="Times New Roman" panose="02020603050405020304" pitchFamily="18" charset="0"/>
              </a:rPr>
              <a:t>8</a:t>
            </a:r>
            <a:r>
              <a:rPr lang="en-US" sz="2000" spc="-35" dirty="0">
                <a:ea typeface="Times New Roman" panose="02020603050405020304" pitchFamily="18" charset="0"/>
              </a:rPr>
              <a:t> </a:t>
            </a:r>
            <a:r>
              <a:rPr lang="en-US" sz="2000" dirty="0">
                <a:ea typeface="Times New Roman" panose="02020603050405020304" pitchFamily="18" charset="0"/>
              </a:rPr>
              <a:t>½</a:t>
            </a:r>
            <a:r>
              <a:rPr lang="en-US" sz="2000" spc="-30" dirty="0">
                <a:ea typeface="Times New Roman" panose="02020603050405020304" pitchFamily="18" charset="0"/>
              </a:rPr>
              <a:t> </a:t>
            </a:r>
            <a:r>
              <a:rPr lang="en-US" sz="2000" dirty="0">
                <a:ea typeface="Times New Roman" panose="02020603050405020304" pitchFamily="18" charset="0"/>
              </a:rPr>
              <a:t>years</a:t>
            </a:r>
            <a:r>
              <a:rPr lang="en-US" sz="2000" spc="-35" dirty="0">
                <a:ea typeface="Times New Roman" panose="02020603050405020304" pitchFamily="18" charset="0"/>
              </a:rPr>
              <a:t> </a:t>
            </a:r>
            <a:r>
              <a:rPr lang="en-US" sz="2000" dirty="0">
                <a:ea typeface="Times New Roman" panose="02020603050405020304" pitchFamily="18" charset="0"/>
              </a:rPr>
              <a:t>after</a:t>
            </a:r>
            <a:r>
              <a:rPr lang="en-US" sz="2000" spc="-35" dirty="0">
                <a:ea typeface="Times New Roman" panose="02020603050405020304" pitchFamily="18" charset="0"/>
              </a:rPr>
              <a:t> </a:t>
            </a:r>
            <a:r>
              <a:rPr lang="en-US" sz="2000" dirty="0">
                <a:ea typeface="Times New Roman" panose="02020603050405020304" pitchFamily="18" charset="0"/>
              </a:rPr>
              <a:t>you</a:t>
            </a:r>
            <a:r>
              <a:rPr lang="en-US" sz="2000" spc="-30" dirty="0">
                <a:ea typeface="Times New Roman" panose="02020603050405020304" pitchFamily="18" charset="0"/>
              </a:rPr>
              <a:t> </a:t>
            </a:r>
            <a:r>
              <a:rPr lang="en-US" sz="2000" dirty="0">
                <a:ea typeface="Times New Roman" panose="02020603050405020304" pitchFamily="18" charset="0"/>
              </a:rPr>
              <a:t>return</a:t>
            </a:r>
            <a:r>
              <a:rPr lang="en-US" sz="2000" spc="-35" dirty="0">
                <a:ea typeface="Times New Roman" panose="02020603050405020304" pitchFamily="18" charset="0"/>
              </a:rPr>
              <a:t> </a:t>
            </a:r>
            <a:r>
              <a:rPr lang="en-US" sz="2000" dirty="0">
                <a:ea typeface="Times New Roman" panose="02020603050405020304" pitchFamily="18" charset="0"/>
              </a:rPr>
              <a:t>to</a:t>
            </a:r>
            <a:r>
              <a:rPr lang="en-US" sz="2000" spc="-35" dirty="0">
                <a:ea typeface="Times New Roman" panose="02020603050405020304" pitchFamily="18" charset="0"/>
              </a:rPr>
              <a:t> </a:t>
            </a:r>
            <a:r>
              <a:rPr lang="en-US" sz="2000" dirty="0">
                <a:ea typeface="Times New Roman" panose="02020603050405020304" pitchFamily="18" charset="0"/>
              </a:rPr>
              <a:t>work.)</a:t>
            </a:r>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5927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Can Get Medicare Part B</a:t>
            </a:r>
            <a:endParaRPr lang="en-US" dirty="0"/>
          </a:p>
        </p:txBody>
      </p:sp>
      <p:sp>
        <p:nvSpPr>
          <p:cNvPr id="5" name="Rectangle 4"/>
          <p:cNvSpPr/>
          <p:nvPr/>
        </p:nvSpPr>
        <p:spPr>
          <a:xfrm>
            <a:off x="651387" y="1457059"/>
            <a:ext cx="10658763" cy="3367589"/>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400" b="1" dirty="0" smtClean="0">
                <a:solidFill>
                  <a:srgbClr val="000000"/>
                </a:solidFill>
              </a:rPr>
              <a:t>Generally, eligible for Part B if</a:t>
            </a:r>
            <a:endParaRPr lang="en-US" sz="2400" b="1" dirty="0">
              <a:solidFill>
                <a:srgbClr val="000000"/>
              </a:solidFill>
            </a:endParaRPr>
          </a:p>
          <a:p>
            <a:pPr marL="685800" lvl="1" indent="-228600">
              <a:spcBef>
                <a:spcPts val="500"/>
              </a:spcBef>
              <a:buFont typeface="Wingdings" panose="05000000000000000000" pitchFamily="2" charset="2"/>
              <a:buChar char="§"/>
            </a:pPr>
            <a:r>
              <a:rPr lang="en-US" sz="2400" dirty="0">
                <a:solidFill>
                  <a:srgbClr val="000000"/>
                </a:solidFill>
              </a:rPr>
              <a:t>Entitled to hospital insurance; or </a:t>
            </a:r>
          </a:p>
          <a:p>
            <a:pPr marL="685800" lvl="1" indent="-228600">
              <a:spcBef>
                <a:spcPts val="500"/>
              </a:spcBef>
              <a:buFont typeface="Wingdings" panose="05000000000000000000" pitchFamily="2" charset="2"/>
              <a:buChar char="§"/>
            </a:pPr>
            <a:r>
              <a:rPr lang="en-US" sz="2400" dirty="0" smtClean="0">
                <a:solidFill>
                  <a:srgbClr val="000000"/>
                </a:solidFill>
              </a:rPr>
              <a:t>Meet </a:t>
            </a:r>
            <a:r>
              <a:rPr lang="en-US" sz="2400" dirty="0">
                <a:solidFill>
                  <a:srgbClr val="000000"/>
                </a:solidFill>
              </a:rPr>
              <a:t>the following requirements: </a:t>
            </a:r>
          </a:p>
          <a:p>
            <a:pPr marL="1143000" lvl="2" indent="-228600">
              <a:spcBef>
                <a:spcPts val="500"/>
              </a:spcBef>
              <a:buFont typeface="Wingdings" panose="05000000000000000000" pitchFamily="2" charset="2"/>
              <a:buChar char="§"/>
            </a:pPr>
            <a:r>
              <a:rPr lang="en-US" sz="2400" dirty="0">
                <a:solidFill>
                  <a:srgbClr val="000000"/>
                </a:solidFill>
              </a:rPr>
              <a:t>Age 65. </a:t>
            </a:r>
          </a:p>
          <a:p>
            <a:pPr marL="1143000" lvl="2" indent="-228600">
              <a:spcBef>
                <a:spcPts val="500"/>
              </a:spcBef>
              <a:buFont typeface="Wingdings" panose="05000000000000000000" pitchFamily="2" charset="2"/>
              <a:buChar char="§"/>
            </a:pPr>
            <a:r>
              <a:rPr lang="en-US" sz="2400" dirty="0">
                <a:solidFill>
                  <a:srgbClr val="000000"/>
                </a:solidFill>
              </a:rPr>
              <a:t>Resident of the United States. </a:t>
            </a:r>
          </a:p>
          <a:p>
            <a:pPr marL="1143000" lvl="2" indent="-228600">
              <a:spcBef>
                <a:spcPts val="500"/>
              </a:spcBef>
              <a:buFont typeface="Wingdings" panose="05000000000000000000" pitchFamily="2" charset="2"/>
              <a:buChar char="§"/>
            </a:pPr>
            <a:r>
              <a:rPr lang="en-US" sz="2400" dirty="0">
                <a:solidFill>
                  <a:srgbClr val="000000"/>
                </a:solidFill>
              </a:rPr>
              <a:t>C</a:t>
            </a:r>
            <a:r>
              <a:rPr lang="en-US" sz="2400" dirty="0" smtClean="0">
                <a:solidFill>
                  <a:srgbClr val="000000"/>
                </a:solidFill>
              </a:rPr>
              <a:t>itizen </a:t>
            </a:r>
            <a:r>
              <a:rPr lang="en-US" sz="2400" dirty="0">
                <a:solidFill>
                  <a:srgbClr val="000000"/>
                </a:solidFill>
              </a:rPr>
              <a:t>of the United States, or </a:t>
            </a:r>
            <a:r>
              <a:rPr lang="en-US" sz="2400" dirty="0" smtClean="0">
                <a:solidFill>
                  <a:srgbClr val="000000"/>
                </a:solidFill>
              </a:rPr>
              <a:t>alien </a:t>
            </a:r>
            <a:r>
              <a:rPr lang="en-US" sz="2400" dirty="0">
                <a:solidFill>
                  <a:srgbClr val="000000"/>
                </a:solidFill>
              </a:rPr>
              <a:t>lawfully admitted for permanent residence who has resided continuously in the United States during the 5 years preceding the month in which </a:t>
            </a:r>
            <a:r>
              <a:rPr lang="en-US" sz="2400" dirty="0" smtClean="0">
                <a:solidFill>
                  <a:srgbClr val="000000"/>
                </a:solidFill>
              </a:rPr>
              <a:t>applies </a:t>
            </a:r>
            <a:r>
              <a:rPr lang="en-US" sz="2400" dirty="0">
                <a:solidFill>
                  <a:srgbClr val="000000"/>
                </a:solidFill>
              </a:rPr>
              <a:t>for enrollment.</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174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58666" y="1527434"/>
            <a:ext cx="8631776" cy="579532"/>
          </a:xfrm>
        </p:spPr>
        <p:txBody>
          <a:bodyPr/>
          <a:lstStyle/>
          <a:p>
            <a:r>
              <a:rPr lang="en-US" dirty="0" smtClean="0"/>
              <a:t>Part A Buy-In v. Group Payer States</a:t>
            </a:r>
            <a:endParaRPr lang="en-US" dirty="0"/>
          </a:p>
        </p:txBody>
      </p:sp>
      <p:sp>
        <p:nvSpPr>
          <p:cNvPr id="3" name="Text Placeholder 2"/>
          <p:cNvSpPr>
            <a:spLocks noGrp="1"/>
          </p:cNvSpPr>
          <p:nvPr>
            <p:ph type="body" sz="quarter" idx="4294967295"/>
          </p:nvPr>
        </p:nvSpPr>
        <p:spPr>
          <a:xfrm>
            <a:off x="1247298" y="2129101"/>
            <a:ext cx="10167953" cy="3243579"/>
          </a:xfrm>
        </p:spPr>
        <p:txBody>
          <a:bodyPr>
            <a:normAutofit/>
          </a:bodyPr>
          <a:lstStyle/>
          <a:p>
            <a:r>
              <a:rPr lang="en-US" sz="2000" dirty="0" smtClean="0"/>
              <a:t>Part A Buy-In States agree to pay the Part A premium of people eligible for Premium Part A and the enrollment process happens automatically. Group Payer States require interested people to initiate the </a:t>
            </a:r>
            <a:r>
              <a:rPr lang="en-US" sz="2000" dirty="0"/>
              <a:t>process. </a:t>
            </a:r>
            <a:r>
              <a:rPr lang="en-US" sz="2000" dirty="0" smtClean="0"/>
              <a:t>See SSA POMS HI </a:t>
            </a:r>
            <a:r>
              <a:rPr lang="en-US" sz="2000" dirty="0"/>
              <a:t>00801.140 </a:t>
            </a:r>
          </a:p>
        </p:txBody>
      </p:sp>
      <p:sp>
        <p:nvSpPr>
          <p:cNvPr id="4" name="Title 3"/>
          <p:cNvSpPr>
            <a:spLocks noGrp="1"/>
          </p:cNvSpPr>
          <p:nvPr>
            <p:ph type="title"/>
          </p:nvPr>
        </p:nvSpPr>
        <p:spPr/>
        <p:txBody>
          <a:bodyPr/>
          <a:lstStyle/>
          <a:p>
            <a:r>
              <a:rPr lang="en-US" dirty="0" smtClean="0"/>
              <a:t>Conditional Part 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41203191"/>
              </p:ext>
            </p:extLst>
          </p:nvPr>
        </p:nvGraphicFramePr>
        <p:xfrm>
          <a:off x="1504742" y="3021937"/>
          <a:ext cx="8456676" cy="2718678"/>
        </p:xfrm>
        <a:graphic>
          <a:graphicData uri="http://schemas.openxmlformats.org/drawingml/2006/table">
            <a:tbl>
              <a:tblPr firstRow="1" bandRow="1">
                <a:tableStyleId>{5C22544A-7EE6-4342-B048-85BDC9FD1C3A}</a:tableStyleId>
              </a:tblPr>
              <a:tblGrid>
                <a:gridCol w="2818892">
                  <a:extLst>
                    <a:ext uri="{9D8B030D-6E8A-4147-A177-3AD203B41FA5}">
                      <a16:colId xmlns:a16="http://schemas.microsoft.com/office/drawing/2014/main" val="1249654631"/>
                    </a:ext>
                  </a:extLst>
                </a:gridCol>
                <a:gridCol w="2818892">
                  <a:extLst>
                    <a:ext uri="{9D8B030D-6E8A-4147-A177-3AD203B41FA5}">
                      <a16:colId xmlns:a16="http://schemas.microsoft.com/office/drawing/2014/main" val="1775741706"/>
                    </a:ext>
                  </a:extLst>
                </a:gridCol>
                <a:gridCol w="2818892">
                  <a:extLst>
                    <a:ext uri="{9D8B030D-6E8A-4147-A177-3AD203B41FA5}">
                      <a16:colId xmlns:a16="http://schemas.microsoft.com/office/drawing/2014/main" val="468878400"/>
                    </a:ext>
                  </a:extLst>
                </a:gridCol>
              </a:tblGrid>
              <a:tr h="453113">
                <a:tc gridSpan="3">
                  <a:txBody>
                    <a:bodyPr/>
                    <a:lstStyle/>
                    <a:p>
                      <a:pPr algn="ctr"/>
                      <a:r>
                        <a:rPr lang="en-US" dirty="0" smtClean="0"/>
                        <a:t>GROUP PAYER STATES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4161583"/>
                  </a:ext>
                </a:extLst>
              </a:tr>
              <a:tr h="453113">
                <a:tc>
                  <a:txBody>
                    <a:bodyPr/>
                    <a:lstStyle/>
                    <a:p>
                      <a:r>
                        <a:rPr lang="en-US" dirty="0" smtClean="0"/>
                        <a:t>Alabama</a:t>
                      </a:r>
                      <a:endParaRPr lang="en-US" dirty="0"/>
                    </a:p>
                  </a:txBody>
                  <a:tcPr/>
                </a:tc>
                <a:tc>
                  <a:txBody>
                    <a:bodyPr/>
                    <a:lstStyle/>
                    <a:p>
                      <a:r>
                        <a:rPr lang="en-US" dirty="0" smtClean="0"/>
                        <a:t>Kansas</a:t>
                      </a:r>
                      <a:endParaRPr lang="en-US" dirty="0"/>
                    </a:p>
                  </a:txBody>
                  <a:tcPr/>
                </a:tc>
                <a:tc>
                  <a:txBody>
                    <a:bodyPr/>
                    <a:lstStyle/>
                    <a:p>
                      <a:r>
                        <a:rPr lang="en-US" dirty="0" smtClean="0"/>
                        <a:t>New Mexico</a:t>
                      </a:r>
                      <a:endParaRPr lang="en-US" dirty="0"/>
                    </a:p>
                  </a:txBody>
                  <a:tcPr/>
                </a:tc>
                <a:extLst>
                  <a:ext uri="{0D108BD9-81ED-4DB2-BD59-A6C34878D82A}">
                    <a16:rowId xmlns:a16="http://schemas.microsoft.com/office/drawing/2014/main" val="1046926399"/>
                  </a:ext>
                </a:extLst>
              </a:tr>
              <a:tr h="453113">
                <a:tc>
                  <a:txBody>
                    <a:bodyPr/>
                    <a:lstStyle/>
                    <a:p>
                      <a:r>
                        <a:rPr lang="en-US" dirty="0" smtClean="0"/>
                        <a:t>Arizona</a:t>
                      </a:r>
                      <a:endParaRPr lang="en-US" dirty="0"/>
                    </a:p>
                  </a:txBody>
                  <a:tcPr/>
                </a:tc>
                <a:tc>
                  <a:txBody>
                    <a:bodyPr/>
                    <a:lstStyle/>
                    <a:p>
                      <a:r>
                        <a:rPr lang="en-US" dirty="0" smtClean="0"/>
                        <a:t>Kentucky</a:t>
                      </a:r>
                      <a:endParaRPr lang="en-US" dirty="0"/>
                    </a:p>
                  </a:txBody>
                  <a:tcPr/>
                </a:tc>
                <a:tc>
                  <a:txBody>
                    <a:bodyPr/>
                    <a:lstStyle/>
                    <a:p>
                      <a:r>
                        <a:rPr lang="en-US" dirty="0" smtClean="0"/>
                        <a:t>South</a:t>
                      </a:r>
                      <a:r>
                        <a:rPr lang="en-US" baseline="0" dirty="0" smtClean="0"/>
                        <a:t> Carolina</a:t>
                      </a:r>
                      <a:endParaRPr lang="en-US" dirty="0"/>
                    </a:p>
                  </a:txBody>
                  <a:tcPr/>
                </a:tc>
                <a:extLst>
                  <a:ext uri="{0D108BD9-81ED-4DB2-BD59-A6C34878D82A}">
                    <a16:rowId xmlns:a16="http://schemas.microsoft.com/office/drawing/2014/main" val="927428084"/>
                  </a:ext>
                </a:extLst>
              </a:tr>
              <a:tr h="453113">
                <a:tc>
                  <a:txBody>
                    <a:bodyPr/>
                    <a:lstStyle/>
                    <a:p>
                      <a:r>
                        <a:rPr lang="en-US" dirty="0" smtClean="0"/>
                        <a:t>California</a:t>
                      </a:r>
                      <a:endParaRPr lang="en-US" dirty="0"/>
                    </a:p>
                  </a:txBody>
                  <a:tcPr/>
                </a:tc>
                <a:tc>
                  <a:txBody>
                    <a:bodyPr/>
                    <a:lstStyle/>
                    <a:p>
                      <a:r>
                        <a:rPr lang="en-US" dirty="0" smtClean="0"/>
                        <a:t>Missouri</a:t>
                      </a:r>
                      <a:endParaRPr lang="en-US" dirty="0"/>
                    </a:p>
                  </a:txBody>
                  <a:tcPr/>
                </a:tc>
                <a:tc>
                  <a:txBody>
                    <a:bodyPr/>
                    <a:lstStyle/>
                    <a:p>
                      <a:r>
                        <a:rPr lang="en-US" dirty="0" smtClean="0"/>
                        <a:t>Utah</a:t>
                      </a:r>
                      <a:endParaRPr lang="en-US" dirty="0"/>
                    </a:p>
                  </a:txBody>
                  <a:tcPr/>
                </a:tc>
                <a:extLst>
                  <a:ext uri="{0D108BD9-81ED-4DB2-BD59-A6C34878D82A}">
                    <a16:rowId xmlns:a16="http://schemas.microsoft.com/office/drawing/2014/main" val="3910742649"/>
                  </a:ext>
                </a:extLst>
              </a:tr>
              <a:tr h="453113">
                <a:tc>
                  <a:txBody>
                    <a:bodyPr/>
                    <a:lstStyle/>
                    <a:p>
                      <a:r>
                        <a:rPr lang="en-US" dirty="0" smtClean="0"/>
                        <a:t>Colorado</a:t>
                      </a:r>
                      <a:endParaRPr lang="en-US" dirty="0"/>
                    </a:p>
                  </a:txBody>
                  <a:tcPr/>
                </a:tc>
                <a:tc>
                  <a:txBody>
                    <a:bodyPr/>
                    <a:lstStyle/>
                    <a:p>
                      <a:r>
                        <a:rPr lang="en-US" dirty="0" smtClean="0"/>
                        <a:t>Nebraska</a:t>
                      </a:r>
                      <a:endParaRPr lang="en-US" dirty="0"/>
                    </a:p>
                  </a:txBody>
                  <a:tcPr/>
                </a:tc>
                <a:tc>
                  <a:txBody>
                    <a:bodyPr/>
                    <a:lstStyle/>
                    <a:p>
                      <a:r>
                        <a:rPr lang="en-US" dirty="0" smtClean="0"/>
                        <a:t>Virginia</a:t>
                      </a:r>
                      <a:endParaRPr lang="en-US" dirty="0"/>
                    </a:p>
                  </a:txBody>
                  <a:tcPr/>
                </a:tc>
                <a:extLst>
                  <a:ext uri="{0D108BD9-81ED-4DB2-BD59-A6C34878D82A}">
                    <a16:rowId xmlns:a16="http://schemas.microsoft.com/office/drawing/2014/main" val="1504421276"/>
                  </a:ext>
                </a:extLst>
              </a:tr>
              <a:tr h="453113">
                <a:tc>
                  <a:txBody>
                    <a:bodyPr/>
                    <a:lstStyle/>
                    <a:p>
                      <a:r>
                        <a:rPr lang="en-US" dirty="0" smtClean="0"/>
                        <a:t>Illinois</a:t>
                      </a:r>
                      <a:endParaRPr lang="en-US" dirty="0"/>
                    </a:p>
                  </a:txBody>
                  <a:tcPr/>
                </a:tc>
                <a:tc>
                  <a:txBody>
                    <a:bodyPr/>
                    <a:lstStyle/>
                    <a:p>
                      <a:r>
                        <a:rPr lang="en-US" dirty="0" smtClean="0"/>
                        <a:t>New Jersey</a:t>
                      </a:r>
                      <a:endParaRPr lang="en-US" dirty="0"/>
                    </a:p>
                  </a:txBody>
                  <a:tcPr/>
                </a:tc>
                <a:tc>
                  <a:txBody>
                    <a:bodyPr/>
                    <a:lstStyle/>
                    <a:p>
                      <a:endParaRPr lang="en-US" dirty="0"/>
                    </a:p>
                  </a:txBody>
                  <a:tcPr/>
                </a:tc>
                <a:extLst>
                  <a:ext uri="{0D108BD9-81ED-4DB2-BD59-A6C34878D82A}">
                    <a16:rowId xmlns:a16="http://schemas.microsoft.com/office/drawing/2014/main" val="2163873067"/>
                  </a:ext>
                </a:extLst>
              </a:tr>
            </a:tbl>
          </a:graphicData>
        </a:graphic>
      </p:graphicFrame>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8190272" y="452284"/>
            <a:ext cx="3510116" cy="1384995"/>
          </a:xfrm>
          <a:prstGeom prst="rect">
            <a:avLst/>
          </a:prstGeom>
          <a:solidFill>
            <a:srgbClr val="FFC000"/>
          </a:solidFill>
          <a:ln w="57150">
            <a:solidFill>
              <a:srgbClr val="FF0000"/>
            </a:solidFill>
          </a:ln>
        </p:spPr>
        <p:txBody>
          <a:bodyPr wrap="square" rtlCol="0">
            <a:spAutoFit/>
          </a:bodyPr>
          <a:lstStyle/>
          <a:p>
            <a:pPr algn="ctr"/>
            <a:r>
              <a:rPr lang="en-US" sz="2800" dirty="0" smtClean="0">
                <a:latin typeface="Arial" panose="020B0604020202020204" pitchFamily="34" charset="0"/>
                <a:cs typeface="Arial" panose="020B0604020202020204" pitchFamily="34" charset="0"/>
              </a:rPr>
              <a:t>72,948  65+ </a:t>
            </a:r>
            <a:r>
              <a:rPr lang="en-US" sz="2800" dirty="0" err="1" smtClean="0">
                <a:latin typeface="Arial" panose="020B0604020202020204" pitchFamily="34" charset="0"/>
                <a:cs typeface="Arial" panose="020B0604020202020204" pitchFamily="34" charset="0"/>
              </a:rPr>
              <a:t>yo</a:t>
            </a:r>
            <a:r>
              <a:rPr lang="en-US" sz="2800" dirty="0" smtClean="0">
                <a:latin typeface="Arial" panose="020B0604020202020204" pitchFamily="34" charset="0"/>
                <a:cs typeface="Arial" panose="020B0604020202020204" pitchFamily="34" charset="0"/>
              </a:rPr>
              <a:t> Illinois residents could buy-into Part A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86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dirty="0"/>
          </a:p>
        </p:txBody>
      </p:sp>
      <p:sp>
        <p:nvSpPr>
          <p:cNvPr id="4" name="Title 3"/>
          <p:cNvSpPr>
            <a:spLocks noGrp="1"/>
          </p:cNvSpPr>
          <p:nvPr>
            <p:ph type="title"/>
          </p:nvPr>
        </p:nvSpPr>
        <p:spPr>
          <a:xfrm>
            <a:off x="838200" y="0"/>
            <a:ext cx="9908458" cy="1828799"/>
          </a:xfrm>
        </p:spPr>
        <p:txBody>
          <a:bodyPr/>
          <a:lstStyle/>
          <a:p>
            <a:r>
              <a:rPr lang="en-US" dirty="0" smtClean="0"/>
              <a:t>Why Medicaid recipients want </a:t>
            </a:r>
            <a:r>
              <a:rPr lang="en-US" dirty="0" err="1" smtClean="0"/>
              <a:t>medicare</a:t>
            </a:r>
            <a:endParaRPr lang="en-US" dirty="0"/>
          </a:p>
        </p:txBody>
      </p:sp>
      <p:pic>
        <p:nvPicPr>
          <p:cNvPr id="7" name="Picture 6"/>
          <p:cNvPicPr>
            <a:picLocks noChangeAspect="1"/>
          </p:cNvPicPr>
          <p:nvPr/>
        </p:nvPicPr>
        <p:blipFill rotWithShape="1">
          <a:blip r:embed="rId3"/>
          <a:srcRect l="21778" t="40095" r="31994" b="14029"/>
          <a:stretch/>
        </p:blipFill>
        <p:spPr>
          <a:xfrm>
            <a:off x="3707118" y="914399"/>
            <a:ext cx="8150585" cy="4306530"/>
          </a:xfrm>
          <a:prstGeom prst="rect">
            <a:avLst/>
          </a:prstGeom>
        </p:spPr>
      </p:pic>
      <p:pic>
        <p:nvPicPr>
          <p:cNvPr id="8" name="Picture 7"/>
          <p:cNvPicPr>
            <a:picLocks noChangeAspect="1"/>
          </p:cNvPicPr>
          <p:nvPr/>
        </p:nvPicPr>
        <p:blipFill rotWithShape="1">
          <a:blip r:embed="rId4"/>
          <a:srcRect l="22176" t="52162" r="31596" b="40776"/>
          <a:stretch/>
        </p:blipFill>
        <p:spPr>
          <a:xfrm>
            <a:off x="3800685" y="5136883"/>
            <a:ext cx="8135676" cy="693646"/>
          </a:xfrm>
          <a:prstGeom prst="rect">
            <a:avLst/>
          </a:prstGeom>
        </p:spPr>
      </p:pic>
      <p:sp>
        <p:nvSpPr>
          <p:cNvPr id="9" name="TextBox 8"/>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80492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a:srcRect l="21609" t="37318" r="24859"/>
          <a:stretch/>
        </p:blipFill>
        <p:spPr>
          <a:xfrm>
            <a:off x="1496713" y="139788"/>
            <a:ext cx="8985815" cy="5601943"/>
          </a:xfrm>
          <a:prstGeom prst="rect">
            <a:avLst/>
          </a:prstGeom>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2724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a:p>
        </p:txBody>
      </p:sp>
      <p:sp>
        <p:nvSpPr>
          <p:cNvPr id="4" name="Title 3"/>
          <p:cNvSpPr>
            <a:spLocks noGrp="1"/>
          </p:cNvSpPr>
          <p:nvPr>
            <p:ph type="title"/>
          </p:nvPr>
        </p:nvSpPr>
        <p:spPr/>
        <p:txBody>
          <a:bodyPr/>
          <a:lstStyle/>
          <a:p>
            <a:r>
              <a:rPr lang="en-US" dirty="0" smtClean="0"/>
              <a:t>Medicare pays more than </a:t>
            </a:r>
            <a:r>
              <a:rPr lang="en-US" dirty="0" err="1" smtClean="0"/>
              <a:t>medicaid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5123843"/>
              </p:ext>
            </p:extLst>
          </p:nvPr>
        </p:nvGraphicFramePr>
        <p:xfrm>
          <a:off x="3559415" y="993058"/>
          <a:ext cx="8535605" cy="4754880"/>
        </p:xfrm>
        <a:graphic>
          <a:graphicData uri="http://schemas.openxmlformats.org/drawingml/2006/table">
            <a:tbl>
              <a:tblPr firstRow="1" bandRow="1">
                <a:tableStyleId>{5C22544A-7EE6-4342-B048-85BDC9FD1C3A}</a:tableStyleId>
              </a:tblPr>
              <a:tblGrid>
                <a:gridCol w="1707121">
                  <a:extLst>
                    <a:ext uri="{9D8B030D-6E8A-4147-A177-3AD203B41FA5}">
                      <a16:colId xmlns:a16="http://schemas.microsoft.com/office/drawing/2014/main" val="1960005316"/>
                    </a:ext>
                  </a:extLst>
                </a:gridCol>
                <a:gridCol w="1707121">
                  <a:extLst>
                    <a:ext uri="{9D8B030D-6E8A-4147-A177-3AD203B41FA5}">
                      <a16:colId xmlns:a16="http://schemas.microsoft.com/office/drawing/2014/main" val="1984968743"/>
                    </a:ext>
                  </a:extLst>
                </a:gridCol>
                <a:gridCol w="1707121">
                  <a:extLst>
                    <a:ext uri="{9D8B030D-6E8A-4147-A177-3AD203B41FA5}">
                      <a16:colId xmlns:a16="http://schemas.microsoft.com/office/drawing/2014/main" val="3892236980"/>
                    </a:ext>
                  </a:extLst>
                </a:gridCol>
                <a:gridCol w="1707121">
                  <a:extLst>
                    <a:ext uri="{9D8B030D-6E8A-4147-A177-3AD203B41FA5}">
                      <a16:colId xmlns:a16="http://schemas.microsoft.com/office/drawing/2014/main" val="1030538271"/>
                    </a:ext>
                  </a:extLst>
                </a:gridCol>
                <a:gridCol w="1707121">
                  <a:extLst>
                    <a:ext uri="{9D8B030D-6E8A-4147-A177-3AD203B41FA5}">
                      <a16:colId xmlns:a16="http://schemas.microsoft.com/office/drawing/2014/main" val="818736046"/>
                    </a:ext>
                  </a:extLst>
                </a:gridCol>
              </a:tblGrid>
              <a:tr h="319927">
                <a:tc gridSpan="5">
                  <a:txBody>
                    <a:bodyPr/>
                    <a:lstStyle/>
                    <a:p>
                      <a:pPr algn="ctr"/>
                      <a:r>
                        <a:rPr lang="en-US" dirty="0" smtClean="0"/>
                        <a:t>Medicaid-to-Medicare</a:t>
                      </a:r>
                      <a:r>
                        <a:rPr lang="en-US" baseline="0" dirty="0" smtClean="0"/>
                        <a:t> Fee Index (2019)</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05793629"/>
                  </a:ext>
                </a:extLst>
              </a:tr>
              <a:tr h="319927">
                <a:tc>
                  <a:txBody>
                    <a:bodyPr/>
                    <a:lstStyle/>
                    <a:p>
                      <a:endParaRPr lang="en-US" dirty="0"/>
                    </a:p>
                  </a:txBody>
                  <a:tcPr/>
                </a:tc>
                <a:tc>
                  <a:txBody>
                    <a:bodyPr/>
                    <a:lstStyle/>
                    <a:p>
                      <a:r>
                        <a:rPr lang="en-US" dirty="0" smtClean="0"/>
                        <a:t>All Services</a:t>
                      </a:r>
                      <a:endParaRPr lang="en-US" dirty="0"/>
                    </a:p>
                  </a:txBody>
                  <a:tcPr/>
                </a:tc>
                <a:tc>
                  <a:txBody>
                    <a:bodyPr/>
                    <a:lstStyle/>
                    <a:p>
                      <a:r>
                        <a:rPr lang="en-US" dirty="0" smtClean="0"/>
                        <a:t>Primary Care</a:t>
                      </a:r>
                      <a:endParaRPr lang="en-US" dirty="0"/>
                    </a:p>
                  </a:txBody>
                  <a:tcPr/>
                </a:tc>
                <a:tc>
                  <a:txBody>
                    <a:bodyPr/>
                    <a:lstStyle/>
                    <a:p>
                      <a:r>
                        <a:rPr lang="en-US" dirty="0" smtClean="0"/>
                        <a:t>Obstetric</a:t>
                      </a:r>
                      <a:r>
                        <a:rPr lang="en-US" baseline="0" dirty="0" smtClean="0"/>
                        <a:t> Care</a:t>
                      </a:r>
                      <a:endParaRPr lang="en-US" dirty="0"/>
                    </a:p>
                  </a:txBody>
                  <a:tcPr/>
                </a:tc>
                <a:tc>
                  <a:txBody>
                    <a:bodyPr/>
                    <a:lstStyle/>
                    <a:p>
                      <a:r>
                        <a:rPr lang="en-US" dirty="0" smtClean="0"/>
                        <a:t>Other Services</a:t>
                      </a:r>
                      <a:endParaRPr lang="en-US" dirty="0"/>
                    </a:p>
                  </a:txBody>
                  <a:tcPr/>
                </a:tc>
                <a:extLst>
                  <a:ext uri="{0D108BD9-81ED-4DB2-BD59-A6C34878D82A}">
                    <a16:rowId xmlns:a16="http://schemas.microsoft.com/office/drawing/2014/main" val="614443620"/>
                  </a:ext>
                </a:extLst>
              </a:tr>
              <a:tr h="319927">
                <a:tc>
                  <a:txBody>
                    <a:bodyPr/>
                    <a:lstStyle/>
                    <a:p>
                      <a:r>
                        <a:rPr lang="en-US" dirty="0" smtClean="0"/>
                        <a:t>California</a:t>
                      </a:r>
                      <a:endParaRPr lang="en-US" dirty="0"/>
                    </a:p>
                  </a:txBody>
                  <a:tcPr/>
                </a:tc>
                <a:tc>
                  <a:txBody>
                    <a:bodyPr/>
                    <a:lstStyle/>
                    <a:p>
                      <a:r>
                        <a:rPr lang="en-US" dirty="0" smtClean="0"/>
                        <a:t>0.73</a:t>
                      </a:r>
                      <a:endParaRPr lang="en-US" dirty="0"/>
                    </a:p>
                  </a:txBody>
                  <a:tcPr/>
                </a:tc>
                <a:tc>
                  <a:txBody>
                    <a:bodyPr/>
                    <a:lstStyle/>
                    <a:p>
                      <a:r>
                        <a:rPr lang="en-US" dirty="0" smtClean="0"/>
                        <a:t>0.76</a:t>
                      </a:r>
                      <a:endParaRPr lang="en-US" dirty="0"/>
                    </a:p>
                  </a:txBody>
                  <a:tcPr/>
                </a:tc>
                <a:tc>
                  <a:txBody>
                    <a:bodyPr/>
                    <a:lstStyle/>
                    <a:p>
                      <a:r>
                        <a:rPr lang="en-US" dirty="0" smtClean="0"/>
                        <a:t>0.61</a:t>
                      </a:r>
                      <a:endParaRPr lang="en-US" dirty="0"/>
                    </a:p>
                  </a:txBody>
                  <a:tcPr/>
                </a:tc>
                <a:tc>
                  <a:txBody>
                    <a:bodyPr/>
                    <a:lstStyle/>
                    <a:p>
                      <a:r>
                        <a:rPr lang="en-US" dirty="0" smtClean="0"/>
                        <a:t>0.73</a:t>
                      </a:r>
                      <a:endParaRPr lang="en-US" dirty="0"/>
                    </a:p>
                  </a:txBody>
                  <a:tcPr/>
                </a:tc>
                <a:extLst>
                  <a:ext uri="{0D108BD9-81ED-4DB2-BD59-A6C34878D82A}">
                    <a16:rowId xmlns:a16="http://schemas.microsoft.com/office/drawing/2014/main" val="3902492002"/>
                  </a:ext>
                </a:extLst>
              </a:tr>
              <a:tr h="319927">
                <a:tc>
                  <a:txBody>
                    <a:bodyPr/>
                    <a:lstStyle/>
                    <a:p>
                      <a:r>
                        <a:rPr lang="en-US" dirty="0" smtClean="0"/>
                        <a:t>Texas</a:t>
                      </a:r>
                      <a:endParaRPr lang="en-US" dirty="0"/>
                    </a:p>
                  </a:txBody>
                  <a:tcPr/>
                </a:tc>
                <a:tc>
                  <a:txBody>
                    <a:bodyPr/>
                    <a:lstStyle/>
                    <a:p>
                      <a:r>
                        <a:rPr lang="en-US" dirty="0" smtClean="0"/>
                        <a:t>0.65</a:t>
                      </a:r>
                      <a:endParaRPr lang="en-US" dirty="0"/>
                    </a:p>
                  </a:txBody>
                  <a:tcPr/>
                </a:tc>
                <a:tc>
                  <a:txBody>
                    <a:bodyPr/>
                    <a:lstStyle/>
                    <a:p>
                      <a:r>
                        <a:rPr lang="en-US" dirty="0" smtClean="0"/>
                        <a:t>0.58</a:t>
                      </a:r>
                      <a:endParaRPr lang="en-US" dirty="0"/>
                    </a:p>
                  </a:txBody>
                  <a:tcPr/>
                </a:tc>
                <a:tc>
                  <a:txBody>
                    <a:bodyPr/>
                    <a:lstStyle/>
                    <a:p>
                      <a:r>
                        <a:rPr lang="en-US" dirty="0" smtClean="0"/>
                        <a:t>0.72</a:t>
                      </a:r>
                      <a:endParaRPr lang="en-US" dirty="0"/>
                    </a:p>
                  </a:txBody>
                  <a:tcPr/>
                </a:tc>
                <a:tc>
                  <a:txBody>
                    <a:bodyPr/>
                    <a:lstStyle/>
                    <a:p>
                      <a:r>
                        <a:rPr lang="en-US" dirty="0" smtClean="0"/>
                        <a:t>0.80</a:t>
                      </a:r>
                      <a:endParaRPr lang="en-US" dirty="0"/>
                    </a:p>
                  </a:txBody>
                  <a:tcPr/>
                </a:tc>
                <a:extLst>
                  <a:ext uri="{0D108BD9-81ED-4DB2-BD59-A6C34878D82A}">
                    <a16:rowId xmlns:a16="http://schemas.microsoft.com/office/drawing/2014/main" val="2626574342"/>
                  </a:ext>
                </a:extLst>
              </a:tr>
              <a:tr h="319927">
                <a:tc>
                  <a:txBody>
                    <a:bodyPr/>
                    <a:lstStyle/>
                    <a:p>
                      <a:r>
                        <a:rPr lang="en-US" dirty="0" smtClean="0"/>
                        <a:t>Florida</a:t>
                      </a:r>
                      <a:endParaRPr lang="en-US" dirty="0"/>
                    </a:p>
                  </a:txBody>
                  <a:tcPr/>
                </a:tc>
                <a:tc>
                  <a:txBody>
                    <a:bodyPr/>
                    <a:lstStyle/>
                    <a:p>
                      <a:r>
                        <a:rPr lang="en-US" dirty="0" smtClean="0"/>
                        <a:t>0.58</a:t>
                      </a:r>
                      <a:endParaRPr lang="en-US" dirty="0"/>
                    </a:p>
                  </a:txBody>
                  <a:tcPr/>
                </a:tc>
                <a:tc>
                  <a:txBody>
                    <a:bodyPr/>
                    <a:lstStyle/>
                    <a:p>
                      <a:r>
                        <a:rPr lang="en-US" dirty="0" smtClean="0"/>
                        <a:t>0.49</a:t>
                      </a:r>
                      <a:endParaRPr lang="en-US" dirty="0"/>
                    </a:p>
                  </a:txBody>
                  <a:tcPr/>
                </a:tc>
                <a:tc>
                  <a:txBody>
                    <a:bodyPr/>
                    <a:lstStyle/>
                    <a:p>
                      <a:r>
                        <a:rPr lang="en-US" dirty="0" smtClean="0"/>
                        <a:t>0.79</a:t>
                      </a:r>
                      <a:endParaRPr lang="en-US" dirty="0"/>
                    </a:p>
                  </a:txBody>
                  <a:tcPr/>
                </a:tc>
                <a:tc>
                  <a:txBody>
                    <a:bodyPr/>
                    <a:lstStyle/>
                    <a:p>
                      <a:r>
                        <a:rPr lang="en-US" dirty="0" smtClean="0"/>
                        <a:t>0.66</a:t>
                      </a:r>
                      <a:endParaRPr lang="en-US" dirty="0"/>
                    </a:p>
                  </a:txBody>
                  <a:tcPr/>
                </a:tc>
                <a:extLst>
                  <a:ext uri="{0D108BD9-81ED-4DB2-BD59-A6C34878D82A}">
                    <a16:rowId xmlns:a16="http://schemas.microsoft.com/office/drawing/2014/main" val="1983321780"/>
                  </a:ext>
                </a:extLst>
              </a:tr>
              <a:tr h="319927">
                <a:tc>
                  <a:txBody>
                    <a:bodyPr/>
                    <a:lstStyle/>
                    <a:p>
                      <a:r>
                        <a:rPr lang="en-US" dirty="0" smtClean="0"/>
                        <a:t>New York</a:t>
                      </a:r>
                      <a:endParaRPr lang="en-US" dirty="0"/>
                    </a:p>
                  </a:txBody>
                  <a:tcPr/>
                </a:tc>
                <a:tc>
                  <a:txBody>
                    <a:bodyPr/>
                    <a:lstStyle/>
                    <a:p>
                      <a:r>
                        <a:rPr lang="en-US" dirty="0" smtClean="0"/>
                        <a:t>0.57</a:t>
                      </a:r>
                      <a:endParaRPr lang="en-US" dirty="0"/>
                    </a:p>
                  </a:txBody>
                  <a:tcPr/>
                </a:tc>
                <a:tc>
                  <a:txBody>
                    <a:bodyPr/>
                    <a:lstStyle/>
                    <a:p>
                      <a:r>
                        <a:rPr lang="en-US" dirty="0" smtClean="0"/>
                        <a:t>0.43</a:t>
                      </a:r>
                      <a:endParaRPr lang="en-US" dirty="0"/>
                    </a:p>
                  </a:txBody>
                  <a:tcPr/>
                </a:tc>
                <a:tc>
                  <a:txBody>
                    <a:bodyPr/>
                    <a:lstStyle/>
                    <a:p>
                      <a:r>
                        <a:rPr lang="en-US" dirty="0" smtClean="0"/>
                        <a:t>0.75</a:t>
                      </a:r>
                      <a:endParaRPr lang="en-US" dirty="0"/>
                    </a:p>
                  </a:txBody>
                  <a:tcPr/>
                </a:tc>
                <a:tc>
                  <a:txBody>
                    <a:bodyPr/>
                    <a:lstStyle/>
                    <a:p>
                      <a:r>
                        <a:rPr lang="en-US" dirty="0" smtClean="0"/>
                        <a:t>0.71</a:t>
                      </a:r>
                      <a:endParaRPr lang="en-US" dirty="0"/>
                    </a:p>
                  </a:txBody>
                  <a:tcPr/>
                </a:tc>
                <a:extLst>
                  <a:ext uri="{0D108BD9-81ED-4DB2-BD59-A6C34878D82A}">
                    <a16:rowId xmlns:a16="http://schemas.microsoft.com/office/drawing/2014/main" val="4008027850"/>
                  </a:ext>
                </a:extLst>
              </a:tr>
              <a:tr h="319927">
                <a:tc>
                  <a:txBody>
                    <a:bodyPr/>
                    <a:lstStyle/>
                    <a:p>
                      <a:r>
                        <a:rPr lang="en-US" dirty="0" smtClean="0"/>
                        <a:t>Pennsylvania</a:t>
                      </a:r>
                      <a:endParaRPr lang="en-US" dirty="0"/>
                    </a:p>
                  </a:txBody>
                  <a:tcPr/>
                </a:tc>
                <a:tc>
                  <a:txBody>
                    <a:bodyPr/>
                    <a:lstStyle/>
                    <a:p>
                      <a:r>
                        <a:rPr lang="en-US" dirty="0" smtClean="0"/>
                        <a:t>0.68</a:t>
                      </a:r>
                      <a:endParaRPr lang="en-US" dirty="0"/>
                    </a:p>
                  </a:txBody>
                  <a:tcPr/>
                </a:tc>
                <a:tc>
                  <a:txBody>
                    <a:bodyPr/>
                    <a:lstStyle/>
                    <a:p>
                      <a:r>
                        <a:rPr lang="en-US" dirty="0" smtClean="0"/>
                        <a:t>0.46</a:t>
                      </a:r>
                      <a:endParaRPr lang="en-US" dirty="0"/>
                    </a:p>
                  </a:txBody>
                  <a:tcPr/>
                </a:tc>
                <a:tc>
                  <a:txBody>
                    <a:bodyPr/>
                    <a:lstStyle/>
                    <a:p>
                      <a:r>
                        <a:rPr lang="en-US" dirty="0" smtClean="0"/>
                        <a:t>1.11</a:t>
                      </a:r>
                      <a:endParaRPr lang="en-US" dirty="0"/>
                    </a:p>
                  </a:txBody>
                  <a:tcPr/>
                </a:tc>
                <a:tc>
                  <a:txBody>
                    <a:bodyPr/>
                    <a:lstStyle/>
                    <a:p>
                      <a:r>
                        <a:rPr lang="en-US" dirty="0" smtClean="0"/>
                        <a:t>0.67</a:t>
                      </a:r>
                      <a:endParaRPr lang="en-US" dirty="0"/>
                    </a:p>
                  </a:txBody>
                  <a:tcPr/>
                </a:tc>
                <a:extLst>
                  <a:ext uri="{0D108BD9-81ED-4DB2-BD59-A6C34878D82A}">
                    <a16:rowId xmlns:a16="http://schemas.microsoft.com/office/drawing/2014/main" val="825794005"/>
                  </a:ext>
                </a:extLst>
              </a:tr>
              <a:tr h="319927">
                <a:tc>
                  <a:txBody>
                    <a:bodyPr/>
                    <a:lstStyle/>
                    <a:p>
                      <a:r>
                        <a:rPr lang="en-US" dirty="0" smtClean="0"/>
                        <a:t>Illinois</a:t>
                      </a:r>
                      <a:endParaRPr lang="en-US" dirty="0"/>
                    </a:p>
                  </a:txBody>
                  <a:tcPr/>
                </a:tc>
                <a:tc>
                  <a:txBody>
                    <a:bodyPr/>
                    <a:lstStyle/>
                    <a:p>
                      <a:r>
                        <a:rPr lang="en-US" dirty="0" smtClean="0"/>
                        <a:t>0.59</a:t>
                      </a:r>
                      <a:endParaRPr lang="en-US" dirty="0"/>
                    </a:p>
                  </a:txBody>
                  <a:tcPr/>
                </a:tc>
                <a:tc>
                  <a:txBody>
                    <a:bodyPr/>
                    <a:lstStyle/>
                    <a:p>
                      <a:r>
                        <a:rPr lang="en-US" dirty="0" smtClean="0"/>
                        <a:t>0.44</a:t>
                      </a:r>
                      <a:endParaRPr lang="en-US" dirty="0"/>
                    </a:p>
                  </a:txBody>
                  <a:tcPr/>
                </a:tc>
                <a:tc>
                  <a:txBody>
                    <a:bodyPr/>
                    <a:lstStyle/>
                    <a:p>
                      <a:r>
                        <a:rPr lang="en-US" dirty="0" smtClean="0"/>
                        <a:t>0.87</a:t>
                      </a:r>
                      <a:endParaRPr lang="en-US" dirty="0"/>
                    </a:p>
                  </a:txBody>
                  <a:tcPr/>
                </a:tc>
                <a:tc>
                  <a:txBody>
                    <a:bodyPr/>
                    <a:lstStyle/>
                    <a:p>
                      <a:r>
                        <a:rPr lang="en-US" dirty="0" smtClean="0"/>
                        <a:t>0.78</a:t>
                      </a:r>
                      <a:endParaRPr lang="en-US" dirty="0"/>
                    </a:p>
                  </a:txBody>
                  <a:tcPr/>
                </a:tc>
                <a:extLst>
                  <a:ext uri="{0D108BD9-81ED-4DB2-BD59-A6C34878D82A}">
                    <a16:rowId xmlns:a16="http://schemas.microsoft.com/office/drawing/2014/main" val="649517052"/>
                  </a:ext>
                </a:extLst>
              </a:tr>
              <a:tr h="319927">
                <a:tc>
                  <a:txBody>
                    <a:bodyPr/>
                    <a:lstStyle/>
                    <a:p>
                      <a:r>
                        <a:rPr lang="en-US" dirty="0" smtClean="0"/>
                        <a:t>Ohio</a:t>
                      </a:r>
                      <a:endParaRPr lang="en-US" dirty="0"/>
                    </a:p>
                  </a:txBody>
                  <a:tcPr/>
                </a:tc>
                <a:tc>
                  <a:txBody>
                    <a:bodyPr/>
                    <a:lstStyle/>
                    <a:p>
                      <a:r>
                        <a:rPr lang="en-US" dirty="0" smtClean="0"/>
                        <a:t>0.62</a:t>
                      </a:r>
                      <a:endParaRPr lang="en-US" dirty="0"/>
                    </a:p>
                  </a:txBody>
                  <a:tcPr/>
                </a:tc>
                <a:tc>
                  <a:txBody>
                    <a:bodyPr/>
                    <a:lstStyle/>
                    <a:p>
                      <a:r>
                        <a:rPr lang="en-US" dirty="0" smtClean="0"/>
                        <a:t>0.57</a:t>
                      </a:r>
                      <a:endParaRPr lang="en-US" dirty="0"/>
                    </a:p>
                  </a:txBody>
                  <a:tcPr/>
                </a:tc>
                <a:tc>
                  <a:txBody>
                    <a:bodyPr/>
                    <a:lstStyle/>
                    <a:p>
                      <a:r>
                        <a:rPr lang="en-US" dirty="0" smtClean="0"/>
                        <a:t>0.66</a:t>
                      </a:r>
                      <a:endParaRPr lang="en-US" dirty="0"/>
                    </a:p>
                  </a:txBody>
                  <a:tcPr/>
                </a:tc>
                <a:tc>
                  <a:txBody>
                    <a:bodyPr/>
                    <a:lstStyle/>
                    <a:p>
                      <a:r>
                        <a:rPr lang="en-US" dirty="0" smtClean="0"/>
                        <a:t>0.72</a:t>
                      </a:r>
                      <a:endParaRPr lang="en-US" dirty="0"/>
                    </a:p>
                  </a:txBody>
                  <a:tcPr/>
                </a:tc>
                <a:extLst>
                  <a:ext uri="{0D108BD9-81ED-4DB2-BD59-A6C34878D82A}">
                    <a16:rowId xmlns:a16="http://schemas.microsoft.com/office/drawing/2014/main" val="3021459701"/>
                  </a:ext>
                </a:extLst>
              </a:tr>
              <a:tr h="319927">
                <a:tc>
                  <a:txBody>
                    <a:bodyPr/>
                    <a:lstStyle/>
                    <a:p>
                      <a:r>
                        <a:rPr lang="en-US" dirty="0" smtClean="0"/>
                        <a:t>Georgia</a:t>
                      </a:r>
                      <a:endParaRPr lang="en-US" dirty="0"/>
                    </a:p>
                  </a:txBody>
                  <a:tcPr/>
                </a:tc>
                <a:tc>
                  <a:txBody>
                    <a:bodyPr/>
                    <a:lstStyle/>
                    <a:p>
                      <a:r>
                        <a:rPr lang="en-US" dirty="0" smtClean="0"/>
                        <a:t>0.83</a:t>
                      </a:r>
                      <a:endParaRPr lang="en-US" dirty="0"/>
                    </a:p>
                  </a:txBody>
                  <a:tcPr/>
                </a:tc>
                <a:tc>
                  <a:txBody>
                    <a:bodyPr/>
                    <a:lstStyle/>
                    <a:p>
                      <a:r>
                        <a:rPr lang="en-US" dirty="0" smtClean="0"/>
                        <a:t>0.71</a:t>
                      </a:r>
                      <a:endParaRPr lang="en-US" dirty="0"/>
                    </a:p>
                  </a:txBody>
                  <a:tcPr/>
                </a:tc>
                <a:tc>
                  <a:txBody>
                    <a:bodyPr/>
                    <a:lstStyle/>
                    <a:p>
                      <a:r>
                        <a:rPr lang="en-US" dirty="0" smtClean="0"/>
                        <a:t>0.96</a:t>
                      </a:r>
                      <a:endParaRPr lang="en-US" dirty="0"/>
                    </a:p>
                  </a:txBody>
                  <a:tcPr/>
                </a:tc>
                <a:tc>
                  <a:txBody>
                    <a:bodyPr/>
                    <a:lstStyle/>
                    <a:p>
                      <a:r>
                        <a:rPr lang="en-US" dirty="0" smtClean="0"/>
                        <a:t>0.97</a:t>
                      </a:r>
                      <a:endParaRPr lang="en-US" dirty="0"/>
                    </a:p>
                  </a:txBody>
                  <a:tcPr/>
                </a:tc>
                <a:extLst>
                  <a:ext uri="{0D108BD9-81ED-4DB2-BD59-A6C34878D82A}">
                    <a16:rowId xmlns:a16="http://schemas.microsoft.com/office/drawing/2014/main" val="1823378240"/>
                  </a:ext>
                </a:extLst>
              </a:tr>
              <a:tr h="319927">
                <a:tc>
                  <a:txBody>
                    <a:bodyPr/>
                    <a:lstStyle/>
                    <a:p>
                      <a:r>
                        <a:rPr lang="en-US" dirty="0" smtClean="0"/>
                        <a:t>North Carolina</a:t>
                      </a:r>
                      <a:endParaRPr lang="en-US" dirty="0"/>
                    </a:p>
                  </a:txBody>
                  <a:tcPr/>
                </a:tc>
                <a:tc>
                  <a:txBody>
                    <a:bodyPr/>
                    <a:lstStyle/>
                    <a:p>
                      <a:r>
                        <a:rPr lang="en-US" dirty="0" smtClean="0"/>
                        <a:t>0.78</a:t>
                      </a:r>
                      <a:endParaRPr lang="en-US" dirty="0"/>
                    </a:p>
                  </a:txBody>
                  <a:tcPr/>
                </a:tc>
                <a:tc>
                  <a:txBody>
                    <a:bodyPr/>
                    <a:lstStyle/>
                    <a:p>
                      <a:r>
                        <a:rPr lang="en-US" dirty="0" smtClean="0"/>
                        <a:t>0.78</a:t>
                      </a:r>
                      <a:endParaRPr lang="en-US" dirty="0"/>
                    </a:p>
                  </a:txBody>
                  <a:tcPr/>
                </a:tc>
                <a:tc>
                  <a:txBody>
                    <a:bodyPr/>
                    <a:lstStyle/>
                    <a:p>
                      <a:r>
                        <a:rPr lang="en-US" dirty="0" smtClean="0"/>
                        <a:t>0.68</a:t>
                      </a:r>
                      <a:endParaRPr lang="en-US" dirty="0"/>
                    </a:p>
                  </a:txBody>
                  <a:tcPr/>
                </a:tc>
                <a:tc>
                  <a:txBody>
                    <a:bodyPr/>
                    <a:lstStyle/>
                    <a:p>
                      <a:r>
                        <a:rPr lang="en-US" dirty="0" smtClean="0"/>
                        <a:t>0.92</a:t>
                      </a:r>
                      <a:endParaRPr lang="en-US" dirty="0"/>
                    </a:p>
                  </a:txBody>
                  <a:tcPr/>
                </a:tc>
                <a:extLst>
                  <a:ext uri="{0D108BD9-81ED-4DB2-BD59-A6C34878D82A}">
                    <a16:rowId xmlns:a16="http://schemas.microsoft.com/office/drawing/2014/main" val="255265222"/>
                  </a:ext>
                </a:extLst>
              </a:tr>
              <a:tr h="319927">
                <a:tc>
                  <a:txBody>
                    <a:bodyPr/>
                    <a:lstStyle/>
                    <a:p>
                      <a:r>
                        <a:rPr lang="en-US" dirty="0" smtClean="0"/>
                        <a:t>Michigan</a:t>
                      </a:r>
                      <a:endParaRPr lang="en-US" dirty="0"/>
                    </a:p>
                  </a:txBody>
                  <a:tcPr/>
                </a:tc>
                <a:tc>
                  <a:txBody>
                    <a:bodyPr/>
                    <a:lstStyle/>
                    <a:p>
                      <a:r>
                        <a:rPr lang="en-US" dirty="0" smtClean="0"/>
                        <a:t>0.69</a:t>
                      </a:r>
                      <a:endParaRPr lang="en-US" dirty="0"/>
                    </a:p>
                  </a:txBody>
                  <a:tcPr/>
                </a:tc>
                <a:tc>
                  <a:txBody>
                    <a:bodyPr/>
                    <a:lstStyle/>
                    <a:p>
                      <a:r>
                        <a:rPr lang="en-US" dirty="0" smtClean="0"/>
                        <a:t>0.62</a:t>
                      </a:r>
                      <a:endParaRPr lang="en-US" dirty="0"/>
                    </a:p>
                  </a:txBody>
                  <a:tcPr/>
                </a:tc>
                <a:tc>
                  <a:txBody>
                    <a:bodyPr/>
                    <a:lstStyle/>
                    <a:p>
                      <a:r>
                        <a:rPr lang="en-US" dirty="0" smtClean="0"/>
                        <a:t>0.91</a:t>
                      </a:r>
                      <a:endParaRPr lang="en-US" dirty="0"/>
                    </a:p>
                  </a:txBody>
                  <a:tcPr/>
                </a:tc>
                <a:tc>
                  <a:txBody>
                    <a:bodyPr/>
                    <a:lstStyle/>
                    <a:p>
                      <a:r>
                        <a:rPr lang="en-US" dirty="0" smtClean="0"/>
                        <a:t>0.57</a:t>
                      </a:r>
                      <a:endParaRPr lang="en-US" dirty="0"/>
                    </a:p>
                  </a:txBody>
                  <a:tcPr/>
                </a:tc>
                <a:extLst>
                  <a:ext uri="{0D108BD9-81ED-4DB2-BD59-A6C34878D82A}">
                    <a16:rowId xmlns:a16="http://schemas.microsoft.com/office/drawing/2014/main" val="3795367861"/>
                  </a:ext>
                </a:extLst>
              </a:tr>
              <a:tr h="319927">
                <a:tc>
                  <a:txBody>
                    <a:bodyPr/>
                    <a:lstStyle/>
                    <a:p>
                      <a:r>
                        <a:rPr lang="en-US" dirty="0" smtClean="0"/>
                        <a:t>USA</a:t>
                      </a:r>
                      <a:endParaRPr lang="en-US" dirty="0"/>
                    </a:p>
                  </a:txBody>
                  <a:tcPr/>
                </a:tc>
                <a:tc>
                  <a:txBody>
                    <a:bodyPr/>
                    <a:lstStyle/>
                    <a:p>
                      <a:r>
                        <a:rPr lang="en-US" dirty="0" smtClean="0"/>
                        <a:t>0.72</a:t>
                      </a:r>
                      <a:endParaRPr lang="en-US" dirty="0"/>
                    </a:p>
                  </a:txBody>
                  <a:tcPr/>
                </a:tc>
                <a:tc>
                  <a:txBody>
                    <a:bodyPr/>
                    <a:lstStyle/>
                    <a:p>
                      <a:r>
                        <a:rPr lang="en-US" dirty="0" smtClean="0"/>
                        <a:t>0.67</a:t>
                      </a:r>
                      <a:endParaRPr lang="en-US" dirty="0"/>
                    </a:p>
                  </a:txBody>
                  <a:tcPr/>
                </a:tc>
                <a:tc>
                  <a:txBody>
                    <a:bodyPr/>
                    <a:lstStyle/>
                    <a:p>
                      <a:r>
                        <a:rPr lang="en-US" dirty="0" smtClean="0"/>
                        <a:t>0.80</a:t>
                      </a:r>
                      <a:endParaRPr lang="en-US" dirty="0"/>
                    </a:p>
                  </a:txBody>
                  <a:tcPr/>
                </a:tc>
                <a:tc>
                  <a:txBody>
                    <a:bodyPr/>
                    <a:lstStyle/>
                    <a:p>
                      <a:r>
                        <a:rPr lang="en-US" dirty="0" smtClean="0"/>
                        <a:t>0.78</a:t>
                      </a:r>
                      <a:endParaRPr lang="en-US" dirty="0"/>
                    </a:p>
                  </a:txBody>
                  <a:tcPr/>
                </a:tc>
                <a:extLst>
                  <a:ext uri="{0D108BD9-81ED-4DB2-BD59-A6C34878D82A}">
                    <a16:rowId xmlns:a16="http://schemas.microsoft.com/office/drawing/2014/main" val="1475181920"/>
                  </a:ext>
                </a:extLst>
              </a:tr>
            </a:tbl>
          </a:graphicData>
        </a:graphic>
      </p:graphicFrame>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76612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Medicare: a Racial Justice Tool</a:t>
            </a:r>
            <a:endParaRPr lang="en-US" dirty="0"/>
          </a:p>
        </p:txBody>
      </p:sp>
      <p:sp>
        <p:nvSpPr>
          <p:cNvPr id="5" name="Text Placeholder 3"/>
          <p:cNvSpPr txBox="1">
            <a:spLocks/>
          </p:cNvSpPr>
          <p:nvPr/>
        </p:nvSpPr>
        <p:spPr>
          <a:xfrm>
            <a:off x="0" y="1433331"/>
            <a:ext cx="9117173" cy="4184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t>Medicare enrollment associated with reductions in racial and ethnic disparities in insurance coverage, access to care, and self-reported health across the US. Expanding eligibility for Medicare may be a viable means to reduce racial and ethnic disparities and advance health equity by closing gaps in insurance coverage. </a:t>
            </a:r>
          </a:p>
          <a:p>
            <a:pPr algn="ctr"/>
            <a:r>
              <a:rPr lang="en-US" sz="3200" dirty="0" smtClean="0"/>
              <a:t>Journal of the American Medical Association, July 26, 2021</a:t>
            </a:r>
          </a:p>
          <a:p>
            <a:endParaRPr lang="en-US" dirty="0"/>
          </a:p>
        </p:txBody>
      </p:sp>
      <p:pic>
        <p:nvPicPr>
          <p:cNvPr id="6" name="Picture 5"/>
          <p:cNvPicPr>
            <a:picLocks noChangeAspect="1"/>
          </p:cNvPicPr>
          <p:nvPr/>
        </p:nvPicPr>
        <p:blipFill>
          <a:blip r:embed="rId2"/>
          <a:stretch>
            <a:fillRect/>
          </a:stretch>
        </p:blipFill>
        <p:spPr>
          <a:xfrm>
            <a:off x="9117173" y="0"/>
            <a:ext cx="3074827" cy="2734380"/>
          </a:xfrm>
          <a:prstGeom prst="rect">
            <a:avLst/>
          </a:prstGeom>
        </p:spPr>
      </p:pic>
      <p:sp>
        <p:nvSpPr>
          <p:cNvPr id="7" name="TextBox 6"/>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4666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3" name="Text Placeholder 2"/>
          <p:cNvSpPr>
            <a:spLocks noGrp="1"/>
          </p:cNvSpPr>
          <p:nvPr>
            <p:ph type="body" sz="quarter" idx="4294967295"/>
          </p:nvPr>
        </p:nvSpPr>
        <p:spPr/>
        <p:txBody>
          <a:bodyPr/>
          <a:lstStyle/>
          <a:p>
            <a:endParaRPr lang="en-US" dirty="0"/>
          </a:p>
        </p:txBody>
      </p:sp>
      <p:sp>
        <p:nvSpPr>
          <p:cNvPr id="4" name="Title 3"/>
          <p:cNvSpPr>
            <a:spLocks noGrp="1"/>
          </p:cNvSpPr>
          <p:nvPr>
            <p:ph type="title"/>
          </p:nvPr>
        </p:nvSpPr>
        <p:spPr/>
        <p:txBody>
          <a:bodyPr/>
          <a:lstStyle/>
          <a:p>
            <a:r>
              <a:rPr lang="en-US" dirty="0" smtClean="0"/>
              <a:t>Conditional Part A</a:t>
            </a:r>
            <a:endParaRPr lang="en-US" dirty="0"/>
          </a:p>
        </p:txBody>
      </p:sp>
      <p:pic>
        <p:nvPicPr>
          <p:cNvPr id="5" name="Picture 4"/>
          <p:cNvPicPr>
            <a:picLocks noChangeAspect="1"/>
          </p:cNvPicPr>
          <p:nvPr/>
        </p:nvPicPr>
        <p:blipFill>
          <a:blip r:embed="rId2"/>
          <a:stretch>
            <a:fillRect/>
          </a:stretch>
        </p:blipFill>
        <p:spPr>
          <a:xfrm>
            <a:off x="904983" y="1399309"/>
            <a:ext cx="5046796" cy="5458691"/>
          </a:xfrm>
          <a:prstGeom prst="rect">
            <a:avLst/>
          </a:prstGeom>
        </p:spPr>
      </p:pic>
      <p:pic>
        <p:nvPicPr>
          <p:cNvPr id="6" name="Picture 5"/>
          <p:cNvPicPr>
            <a:picLocks noChangeAspect="1"/>
          </p:cNvPicPr>
          <p:nvPr/>
        </p:nvPicPr>
        <p:blipFill>
          <a:blip r:embed="rId3"/>
          <a:stretch>
            <a:fillRect/>
          </a:stretch>
        </p:blipFill>
        <p:spPr>
          <a:xfrm>
            <a:off x="6160319" y="1210437"/>
            <a:ext cx="4775536" cy="5578290"/>
          </a:xfrm>
          <a:prstGeom prst="rect">
            <a:avLst/>
          </a:prstGeom>
        </p:spPr>
      </p:pic>
      <p:sp>
        <p:nvSpPr>
          <p:cNvPr id="7" name="TextBox 6"/>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24561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301748" cy="1828799"/>
          </a:xfrm>
        </p:spPr>
        <p:txBody>
          <a:bodyPr/>
          <a:lstStyle/>
          <a:p>
            <a:r>
              <a:rPr lang="en-US" dirty="0" smtClean="0"/>
              <a:t>Conditional Part A – Magic Words</a:t>
            </a:r>
            <a:endParaRPr lang="en-US" dirty="0"/>
          </a:p>
        </p:txBody>
      </p:sp>
      <p:sp>
        <p:nvSpPr>
          <p:cNvPr id="5" name="Rectangle 4"/>
          <p:cNvSpPr/>
          <p:nvPr/>
        </p:nvSpPr>
        <p:spPr>
          <a:xfrm>
            <a:off x="442452" y="1375781"/>
            <a:ext cx="11617929" cy="4524315"/>
          </a:xfrm>
          <a:prstGeom prst="rect">
            <a:avLst/>
          </a:prstGeom>
        </p:spPr>
        <p:txBody>
          <a:bodyPr wrap="square">
            <a:spAutoFit/>
          </a:bodyPr>
          <a:lstStyle/>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wish to enroll in Part A (hospital insurance). I understand that:</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I’m not eligible for Premium-Free Part A. By enrolling, I’m buying Part A coverage.</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must also have Part B (medical insurance).</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must pay monthly premiums for Part A and Part B coverage.</a:t>
            </a:r>
          </a:p>
          <a:p>
            <a:endParaRPr lang="en-US" sz="2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 only want Part A coverage if my State approves my application for the Qualified Medicare Beneficiary (QMB) program. I do not want Part A coverage to begin before my State starts paying my monthly premiums. I understand that if I lose my QMB status, I must pay the monthly premiums to keep my Part A coverage.”</a:t>
            </a:r>
            <a:endParaRPr lang="en-US" sz="2400" b="0" i="0" dirty="0">
              <a:solidFill>
                <a:srgbClr val="000000"/>
              </a:solidFill>
              <a:effectLst/>
              <a:latin typeface="Arial" panose="020B0604020202020204" pitchFamily="34" charset="0"/>
              <a:cs typeface="Arial" panose="020B0604020202020204" pitchFamily="34" charset="0"/>
            </a:endParaRP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89103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58157" y="2175046"/>
            <a:ext cx="8631776" cy="579532"/>
          </a:xfrm>
          <a:prstGeom prst="rect">
            <a:avLst/>
          </a:prstGeom>
        </p:spPr>
        <p:txBody>
          <a:bodyPr/>
          <a:lstStyle/>
          <a:p>
            <a:endParaRPr lang="en-US"/>
          </a:p>
        </p:txBody>
      </p:sp>
      <p:sp>
        <p:nvSpPr>
          <p:cNvPr id="4" name="Title 3"/>
          <p:cNvSpPr>
            <a:spLocks noGrp="1"/>
          </p:cNvSpPr>
          <p:nvPr>
            <p:ph type="title"/>
          </p:nvPr>
        </p:nvSpPr>
        <p:spPr/>
        <p:txBody>
          <a:bodyPr/>
          <a:lstStyle/>
          <a:p>
            <a:r>
              <a:rPr lang="en-US" dirty="0" smtClean="0"/>
              <a:t>Medicare Is Not Cheap: $6663 / year</a:t>
            </a:r>
            <a:endParaRPr lang="en-US" dirty="0"/>
          </a:p>
        </p:txBody>
      </p:sp>
      <p:pic>
        <p:nvPicPr>
          <p:cNvPr id="1026" name="Picture 2" descr="https://www.kff.org/wp-content/uploads/2023/05/Medicare-Spending-Interactive_Figure-12_OOP_Costs.png"/>
          <p:cNvPicPr>
            <a:picLocks noChangeAspect="1" noChangeArrowheads="1"/>
          </p:cNvPicPr>
          <p:nvPr/>
        </p:nvPicPr>
        <p:blipFill rotWithShape="1">
          <a:blip r:embed="rId2">
            <a:extLst>
              <a:ext uri="{28A0092B-C50C-407E-A947-70E740481C1C}">
                <a14:useLocalDpi xmlns:a14="http://schemas.microsoft.com/office/drawing/2010/main" val="0"/>
              </a:ext>
            </a:extLst>
          </a:blip>
          <a:srcRect l="17606" r="15005" b="30757"/>
          <a:stretch/>
        </p:blipFill>
        <p:spPr bwMode="auto">
          <a:xfrm>
            <a:off x="2517058" y="1468363"/>
            <a:ext cx="7207045" cy="4165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59512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44" y="232773"/>
            <a:ext cx="5449200" cy="1655592"/>
          </a:xfrm>
          <a:prstGeom prst="rect">
            <a:avLst/>
          </a:prstGeom>
        </p:spPr>
      </p:pic>
      <p:sp>
        <p:nvSpPr>
          <p:cNvPr id="6" name="Rectangle 5"/>
          <p:cNvSpPr/>
          <p:nvPr/>
        </p:nvSpPr>
        <p:spPr>
          <a:xfrm>
            <a:off x="237744" y="2156166"/>
            <a:ext cx="5579732" cy="2677656"/>
          </a:xfrm>
          <a:prstGeom prst="rect">
            <a:avLst/>
          </a:prstGeom>
        </p:spPr>
        <p:txBody>
          <a:bodyPr wrap="square">
            <a:spAutoFit/>
          </a:bodyPr>
          <a:lstStyle/>
          <a:p>
            <a:r>
              <a:rPr lang="en-US" sz="2400" dirty="0">
                <a:solidFill>
                  <a:srgbClr val="001E61"/>
                </a:solidFill>
              </a:rPr>
              <a:t>Legal Aid Chicago is a private non-profit that provides </a:t>
            </a:r>
            <a:r>
              <a:rPr lang="en-US" sz="2400" b="1" dirty="0">
                <a:solidFill>
                  <a:srgbClr val="001E61"/>
                </a:solidFill>
              </a:rPr>
              <a:t>free </a:t>
            </a:r>
            <a:r>
              <a:rPr lang="en-US" sz="2400" dirty="0">
                <a:solidFill>
                  <a:srgbClr val="001E61"/>
                </a:solidFill>
              </a:rPr>
              <a:t>civil legal services to people with limited income* in Cook County, securing their rights to economic stability, affordable housing, personal safety, fair working conditions, and basic healthcare</a:t>
            </a:r>
            <a:r>
              <a:rPr lang="en-US" sz="2400" dirty="0" smtClean="0">
                <a:solidFill>
                  <a:srgbClr val="001E61"/>
                </a:solidFill>
              </a:rPr>
              <a:t>.</a:t>
            </a:r>
            <a:endParaRPr lang="en-US" sz="2400" dirty="0">
              <a:solidFill>
                <a:srgbClr val="001E61"/>
              </a:solidFill>
            </a:endParaRPr>
          </a:p>
        </p:txBody>
      </p:sp>
      <p:sp>
        <p:nvSpPr>
          <p:cNvPr id="7" name="Rectangle 6"/>
          <p:cNvSpPr/>
          <p:nvPr/>
        </p:nvSpPr>
        <p:spPr>
          <a:xfrm>
            <a:off x="237744" y="5101623"/>
            <a:ext cx="6096000" cy="738664"/>
          </a:xfrm>
          <a:prstGeom prst="rect">
            <a:avLst/>
          </a:prstGeom>
        </p:spPr>
        <p:txBody>
          <a:bodyPr>
            <a:spAutoFit/>
          </a:bodyPr>
          <a:lstStyle/>
          <a:p>
            <a:r>
              <a:rPr lang="en-US" sz="1400" dirty="0">
                <a:solidFill>
                  <a:srgbClr val="001E61"/>
                </a:solidFill>
              </a:rPr>
              <a:t>* No financial eligibility requirements for seniors or victims of domestic or sexual violence; higher income limits for certain populations or legal issues, including veterans, people living with HIV, and others.</a:t>
            </a:r>
            <a:endParaRPr lang="en-US" sz="1400" dirty="0"/>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831466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58157" y="2175046"/>
            <a:ext cx="8631776" cy="579532"/>
          </a:xfrm>
          <a:prstGeom prst="rect">
            <a:avLst/>
          </a:prstGeom>
        </p:spPr>
        <p:txBody>
          <a:bodyPr/>
          <a:lstStyle/>
          <a:p>
            <a:endParaRPr lang="en-US"/>
          </a:p>
        </p:txBody>
      </p:sp>
      <p:sp>
        <p:nvSpPr>
          <p:cNvPr id="3" name="Text Placeholder 2"/>
          <p:cNvSpPr>
            <a:spLocks noGrp="1"/>
          </p:cNvSpPr>
          <p:nvPr>
            <p:ph type="body" sz="quarter" idx="4294967295"/>
          </p:nvPr>
        </p:nvSpPr>
        <p:spPr>
          <a:xfrm>
            <a:off x="2858157" y="2765335"/>
            <a:ext cx="8631776" cy="3243579"/>
          </a:xfrm>
          <a:prstGeom prst="rect">
            <a:avLst/>
          </a:prstGeom>
        </p:spPr>
        <p:txBody>
          <a:bodyPr/>
          <a:lstStyle/>
          <a:p>
            <a:endParaRPr lang="en-US"/>
          </a:p>
        </p:txBody>
      </p:sp>
      <p:sp>
        <p:nvSpPr>
          <p:cNvPr id="4" name="Title 3"/>
          <p:cNvSpPr>
            <a:spLocks noGrp="1"/>
          </p:cNvSpPr>
          <p:nvPr>
            <p:ph type="title"/>
          </p:nvPr>
        </p:nvSpPr>
        <p:spPr/>
        <p:txBody>
          <a:bodyPr/>
          <a:lstStyle/>
          <a:p>
            <a:r>
              <a:rPr lang="en-US" dirty="0" smtClean="0"/>
              <a:t>Medicare is Not Cheap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60936084"/>
              </p:ext>
            </p:extLst>
          </p:nvPr>
        </p:nvGraphicFramePr>
        <p:xfrm>
          <a:off x="711201" y="133808"/>
          <a:ext cx="11310871" cy="5978827"/>
        </p:xfrm>
        <a:graphic>
          <a:graphicData uri="http://schemas.openxmlformats.org/drawingml/2006/table">
            <a:tbl>
              <a:tblPr firstRow="1" bandRow="1">
                <a:tableStyleId>{5C22544A-7EE6-4342-B048-85BDC9FD1C3A}</a:tableStyleId>
              </a:tblPr>
              <a:tblGrid>
                <a:gridCol w="1496290">
                  <a:extLst>
                    <a:ext uri="{9D8B030D-6E8A-4147-A177-3AD203B41FA5}">
                      <a16:colId xmlns:a16="http://schemas.microsoft.com/office/drawing/2014/main" val="490369704"/>
                    </a:ext>
                  </a:extLst>
                </a:gridCol>
                <a:gridCol w="3190419">
                  <a:extLst>
                    <a:ext uri="{9D8B030D-6E8A-4147-A177-3AD203B41FA5}">
                      <a16:colId xmlns:a16="http://schemas.microsoft.com/office/drawing/2014/main" val="1156105553"/>
                    </a:ext>
                  </a:extLst>
                </a:gridCol>
                <a:gridCol w="6624162">
                  <a:extLst>
                    <a:ext uri="{9D8B030D-6E8A-4147-A177-3AD203B41FA5}">
                      <a16:colId xmlns:a16="http://schemas.microsoft.com/office/drawing/2014/main" val="2425197788"/>
                    </a:ext>
                  </a:extLst>
                </a:gridCol>
              </a:tblGrid>
              <a:tr h="557379">
                <a:tc gridSpan="3">
                  <a:txBody>
                    <a:bodyPr/>
                    <a:lstStyle/>
                    <a:p>
                      <a:pPr algn="ctr"/>
                      <a:r>
                        <a:rPr lang="en-US" sz="3600" dirty="0" smtClean="0"/>
                        <a:t>MEDICARE COSTS 2024</a:t>
                      </a:r>
                      <a:endParaRPr lang="en-US" sz="3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68751408"/>
                  </a:ext>
                </a:extLst>
              </a:tr>
              <a:tr h="398128">
                <a:tc>
                  <a:txBody>
                    <a:bodyPr/>
                    <a:lstStyle/>
                    <a:p>
                      <a:r>
                        <a:rPr lang="en-US" sz="2400" b="1" dirty="0" smtClean="0"/>
                        <a:t>Part A</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$0 (40 </a:t>
                      </a:r>
                      <a:r>
                        <a:rPr lang="en-US" sz="1800" dirty="0" err="1" smtClean="0"/>
                        <a:t>Qrtrs</a:t>
                      </a:r>
                      <a:r>
                        <a:rPr lang="en-US" sz="1800" dirty="0" smtClean="0"/>
                        <a:t>)  $278 (30-39 </a:t>
                      </a:r>
                      <a:r>
                        <a:rPr lang="en-US" sz="1800" dirty="0" err="1" smtClean="0"/>
                        <a:t>Qrtrs</a:t>
                      </a:r>
                      <a:r>
                        <a:rPr lang="en-US" sz="1800" dirty="0" smtClean="0"/>
                        <a:t>) $505</a:t>
                      </a:r>
                      <a:endParaRPr lang="en-US" sz="1800" dirty="0"/>
                    </a:p>
                  </a:txBody>
                  <a:tcPr/>
                </a:tc>
                <a:extLst>
                  <a:ext uri="{0D108BD9-81ED-4DB2-BD59-A6C34878D82A}">
                    <a16:rowId xmlns:a16="http://schemas.microsoft.com/office/drawing/2014/main" val="185242334"/>
                  </a:ext>
                </a:extLst>
              </a:tr>
              <a:tr h="398128">
                <a:tc>
                  <a:txBody>
                    <a:bodyPr/>
                    <a:lstStyle/>
                    <a:p>
                      <a:endParaRPr lang="en-US" sz="2400" dirty="0"/>
                    </a:p>
                  </a:txBody>
                  <a:tcPr/>
                </a:tc>
                <a:tc>
                  <a:txBody>
                    <a:bodyPr/>
                    <a:lstStyle/>
                    <a:p>
                      <a:r>
                        <a:rPr lang="en-US" sz="1800" dirty="0" smtClean="0"/>
                        <a:t>Inpatient Hospital Deductible</a:t>
                      </a:r>
                      <a:endParaRPr lang="en-US" sz="1800" dirty="0"/>
                    </a:p>
                  </a:txBody>
                  <a:tcPr/>
                </a:tc>
                <a:tc>
                  <a:txBody>
                    <a:bodyPr/>
                    <a:lstStyle/>
                    <a:p>
                      <a:r>
                        <a:rPr lang="en-US" sz="1800" dirty="0" smtClean="0"/>
                        <a:t>$1,632</a:t>
                      </a:r>
                      <a:endParaRPr lang="en-US" sz="1800" dirty="0"/>
                    </a:p>
                  </a:txBody>
                  <a:tcPr/>
                </a:tc>
                <a:extLst>
                  <a:ext uri="{0D108BD9-81ED-4DB2-BD59-A6C34878D82A}">
                    <a16:rowId xmlns:a16="http://schemas.microsoft.com/office/drawing/2014/main" val="2188334139"/>
                  </a:ext>
                </a:extLst>
              </a:tr>
              <a:tr h="533802">
                <a:tc>
                  <a:txBody>
                    <a:bodyPr/>
                    <a:lstStyle/>
                    <a:p>
                      <a:endParaRPr lang="en-US" sz="2400"/>
                    </a:p>
                  </a:txBody>
                  <a:tcPr/>
                </a:tc>
                <a:tc>
                  <a:txBody>
                    <a:bodyPr/>
                    <a:lstStyle/>
                    <a:p>
                      <a:r>
                        <a:rPr lang="en-US" sz="1800" dirty="0" smtClean="0"/>
                        <a:t>Inpatient Hospital Co-Payment</a:t>
                      </a:r>
                      <a:endParaRPr lang="en-US" sz="1800" dirty="0"/>
                    </a:p>
                  </a:txBody>
                  <a:tcPr/>
                </a:tc>
                <a:tc>
                  <a:txBody>
                    <a:bodyPr/>
                    <a:lstStyle/>
                    <a:p>
                      <a:r>
                        <a:rPr lang="en-US" sz="1800" dirty="0" smtClean="0"/>
                        <a:t>Days</a:t>
                      </a:r>
                      <a:r>
                        <a:rPr lang="en-US" sz="1800" baseline="0" dirty="0" smtClean="0"/>
                        <a:t> 61 – 90 = $408; Days 91 – 150 = $816</a:t>
                      </a:r>
                      <a:endParaRPr lang="en-US" sz="1800" dirty="0"/>
                    </a:p>
                  </a:txBody>
                  <a:tcPr/>
                </a:tc>
                <a:extLst>
                  <a:ext uri="{0D108BD9-81ED-4DB2-BD59-A6C34878D82A}">
                    <a16:rowId xmlns:a16="http://schemas.microsoft.com/office/drawing/2014/main" val="3132594979"/>
                  </a:ext>
                </a:extLst>
              </a:tr>
              <a:tr h="398128">
                <a:tc>
                  <a:txBody>
                    <a:bodyPr/>
                    <a:lstStyle/>
                    <a:p>
                      <a:endParaRPr lang="en-US" sz="2400"/>
                    </a:p>
                  </a:txBody>
                  <a:tcPr/>
                </a:tc>
                <a:tc>
                  <a:txBody>
                    <a:bodyPr/>
                    <a:lstStyle/>
                    <a:p>
                      <a:r>
                        <a:rPr lang="en-US" sz="1800" dirty="0" smtClean="0"/>
                        <a:t>SNF Co-Payment</a:t>
                      </a:r>
                      <a:endParaRPr lang="en-US" sz="1800" dirty="0"/>
                    </a:p>
                  </a:txBody>
                  <a:tcPr/>
                </a:tc>
                <a:tc>
                  <a:txBody>
                    <a:bodyPr/>
                    <a:lstStyle/>
                    <a:p>
                      <a:r>
                        <a:rPr lang="en-US" sz="1800" dirty="0" smtClean="0"/>
                        <a:t>Days 21 – 100 = $204</a:t>
                      </a:r>
                      <a:endParaRPr lang="en-US" sz="1800" dirty="0"/>
                    </a:p>
                  </a:txBody>
                  <a:tcPr/>
                </a:tc>
                <a:extLst>
                  <a:ext uri="{0D108BD9-81ED-4DB2-BD59-A6C34878D82A}">
                    <a16:rowId xmlns:a16="http://schemas.microsoft.com/office/drawing/2014/main" val="1430175991"/>
                  </a:ext>
                </a:extLst>
              </a:tr>
              <a:tr h="398128">
                <a:tc>
                  <a:txBody>
                    <a:bodyPr/>
                    <a:lstStyle/>
                    <a:p>
                      <a:r>
                        <a:rPr lang="en-US" sz="2400" b="1" dirty="0" smtClean="0"/>
                        <a:t>Part B</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$174.70 – higher for higher income</a:t>
                      </a:r>
                      <a:endParaRPr lang="en-US" sz="1800" dirty="0"/>
                    </a:p>
                  </a:txBody>
                  <a:tcPr/>
                </a:tc>
                <a:extLst>
                  <a:ext uri="{0D108BD9-81ED-4DB2-BD59-A6C34878D82A}">
                    <a16:rowId xmlns:a16="http://schemas.microsoft.com/office/drawing/2014/main" val="3456620613"/>
                  </a:ext>
                </a:extLst>
              </a:tr>
              <a:tr h="398128">
                <a:tc>
                  <a:txBody>
                    <a:bodyPr/>
                    <a:lstStyle/>
                    <a:p>
                      <a:endParaRPr lang="en-US" sz="2400"/>
                    </a:p>
                  </a:txBody>
                  <a:tcPr/>
                </a:tc>
                <a:tc>
                  <a:txBody>
                    <a:bodyPr/>
                    <a:lstStyle/>
                    <a:p>
                      <a:r>
                        <a:rPr lang="en-US" sz="1800" dirty="0" smtClean="0"/>
                        <a:t>Deductible</a:t>
                      </a:r>
                      <a:endParaRPr lang="en-US" sz="1800" dirty="0"/>
                    </a:p>
                  </a:txBody>
                  <a:tcPr/>
                </a:tc>
                <a:tc>
                  <a:txBody>
                    <a:bodyPr/>
                    <a:lstStyle/>
                    <a:p>
                      <a:r>
                        <a:rPr lang="en-US" sz="1800" dirty="0" smtClean="0"/>
                        <a:t>$240</a:t>
                      </a:r>
                      <a:endParaRPr lang="en-US" sz="1800" dirty="0"/>
                    </a:p>
                  </a:txBody>
                  <a:tcPr/>
                </a:tc>
                <a:extLst>
                  <a:ext uri="{0D108BD9-81ED-4DB2-BD59-A6C34878D82A}">
                    <a16:rowId xmlns:a16="http://schemas.microsoft.com/office/drawing/2014/main" val="4184076904"/>
                  </a:ext>
                </a:extLst>
              </a:tr>
              <a:tr h="398128">
                <a:tc>
                  <a:txBody>
                    <a:bodyPr/>
                    <a:lstStyle/>
                    <a:p>
                      <a:endParaRPr lang="en-US" sz="2400"/>
                    </a:p>
                  </a:txBody>
                  <a:tcPr/>
                </a:tc>
                <a:tc>
                  <a:txBody>
                    <a:bodyPr/>
                    <a:lstStyle/>
                    <a:p>
                      <a:r>
                        <a:rPr lang="en-US" sz="1800" dirty="0" smtClean="0"/>
                        <a:t>Co-Insurance</a:t>
                      </a:r>
                      <a:endParaRPr lang="en-US" sz="1800" dirty="0"/>
                    </a:p>
                  </a:txBody>
                  <a:tcPr/>
                </a:tc>
                <a:tc>
                  <a:txBody>
                    <a:bodyPr/>
                    <a:lstStyle/>
                    <a:p>
                      <a:r>
                        <a:rPr lang="en-US" sz="1800" dirty="0" smtClean="0"/>
                        <a:t>20%</a:t>
                      </a:r>
                      <a:endParaRPr lang="en-US" sz="1800" dirty="0"/>
                    </a:p>
                  </a:txBody>
                  <a:tcPr/>
                </a:tc>
                <a:extLst>
                  <a:ext uri="{0D108BD9-81ED-4DB2-BD59-A6C34878D82A}">
                    <a16:rowId xmlns:a16="http://schemas.microsoft.com/office/drawing/2014/main" val="3227767859"/>
                  </a:ext>
                </a:extLst>
              </a:tr>
              <a:tr h="398128">
                <a:tc>
                  <a:txBody>
                    <a:bodyPr/>
                    <a:lstStyle/>
                    <a:p>
                      <a:r>
                        <a:rPr lang="en-US" sz="2400" b="1" dirty="0" smtClean="0"/>
                        <a:t>Part D</a:t>
                      </a:r>
                      <a:endParaRPr lang="en-US" sz="2400" b="1" dirty="0"/>
                    </a:p>
                  </a:txBody>
                  <a:tcPr/>
                </a:tc>
                <a:tc>
                  <a:txBody>
                    <a:bodyPr/>
                    <a:lstStyle/>
                    <a:p>
                      <a:r>
                        <a:rPr lang="en-US" sz="1800" dirty="0" smtClean="0"/>
                        <a:t>Monthly</a:t>
                      </a:r>
                      <a:r>
                        <a:rPr lang="en-US" sz="1800" baseline="0" dirty="0" smtClean="0"/>
                        <a:t> Premium</a:t>
                      </a:r>
                      <a:endParaRPr lang="en-US" sz="1800" dirty="0"/>
                    </a:p>
                  </a:txBody>
                  <a:tcPr/>
                </a:tc>
                <a:tc>
                  <a:txBody>
                    <a:bodyPr/>
                    <a:lstStyle/>
                    <a:p>
                      <a:r>
                        <a:rPr lang="en-US" sz="1800" dirty="0" smtClean="0"/>
                        <a:t>$34.70</a:t>
                      </a:r>
                      <a:r>
                        <a:rPr lang="en-US" sz="1800" baseline="0" dirty="0" smtClean="0"/>
                        <a:t> national base premium ($55.50 national average)</a:t>
                      </a:r>
                      <a:endParaRPr lang="en-US" sz="1800" dirty="0"/>
                    </a:p>
                  </a:txBody>
                  <a:tcPr/>
                </a:tc>
                <a:extLst>
                  <a:ext uri="{0D108BD9-81ED-4DB2-BD59-A6C34878D82A}">
                    <a16:rowId xmlns:a16="http://schemas.microsoft.com/office/drawing/2014/main" val="78054363"/>
                  </a:ext>
                </a:extLst>
              </a:tr>
              <a:tr h="398128">
                <a:tc>
                  <a:txBody>
                    <a:bodyPr/>
                    <a:lstStyle/>
                    <a:p>
                      <a:endParaRPr lang="en-US" sz="2400" dirty="0"/>
                    </a:p>
                  </a:txBody>
                  <a:tcPr/>
                </a:tc>
                <a:tc>
                  <a:txBody>
                    <a:bodyPr/>
                    <a:lstStyle/>
                    <a:p>
                      <a:r>
                        <a:rPr lang="en-US" sz="1800" dirty="0" smtClean="0"/>
                        <a:t>Deductible</a:t>
                      </a:r>
                      <a:endParaRPr lang="en-US" sz="1800" dirty="0"/>
                    </a:p>
                  </a:txBody>
                  <a:tcPr/>
                </a:tc>
                <a:tc>
                  <a:txBody>
                    <a:bodyPr/>
                    <a:lstStyle/>
                    <a:p>
                      <a:r>
                        <a:rPr lang="en-US" sz="1800" dirty="0" smtClean="0"/>
                        <a:t>Up to $545</a:t>
                      </a:r>
                      <a:endParaRPr lang="en-US" sz="1800" dirty="0"/>
                    </a:p>
                  </a:txBody>
                  <a:tcPr/>
                </a:tc>
                <a:extLst>
                  <a:ext uri="{0D108BD9-81ED-4DB2-BD59-A6C34878D82A}">
                    <a16:rowId xmlns:a16="http://schemas.microsoft.com/office/drawing/2014/main" val="3989587101"/>
                  </a:ext>
                </a:extLst>
              </a:tr>
              <a:tr h="483778">
                <a:tc>
                  <a:txBody>
                    <a:bodyPr/>
                    <a:lstStyle/>
                    <a:p>
                      <a:endParaRPr lang="en-US" sz="2400" dirty="0"/>
                    </a:p>
                  </a:txBody>
                  <a:tcPr/>
                </a:tc>
                <a:tc>
                  <a:txBody>
                    <a:bodyPr/>
                    <a:lstStyle/>
                    <a:p>
                      <a:r>
                        <a:rPr lang="en-US" sz="1800" dirty="0" smtClean="0"/>
                        <a:t>Co-Insurance</a:t>
                      </a:r>
                      <a:endParaRPr lang="en-US" sz="1800" dirty="0"/>
                    </a:p>
                  </a:txBody>
                  <a:tcPr/>
                </a:tc>
                <a:tc>
                  <a:txBody>
                    <a:bodyPr/>
                    <a:lstStyle/>
                    <a:p>
                      <a:r>
                        <a:rPr lang="en-US" sz="1800" dirty="0" smtClean="0"/>
                        <a:t>Up to 25% per prescription</a:t>
                      </a:r>
                      <a:r>
                        <a:rPr lang="en-US" sz="1800" baseline="0" dirty="0" smtClean="0"/>
                        <a:t> up to $1,165 </a:t>
                      </a:r>
                      <a:r>
                        <a:rPr lang="en-US" sz="1800" dirty="0" smtClean="0"/>
                        <a:t>in Initial Coverage Period</a:t>
                      </a:r>
                      <a:endParaRPr lang="en-US" sz="1800" dirty="0"/>
                    </a:p>
                  </a:txBody>
                  <a:tcPr/>
                </a:tc>
                <a:extLst>
                  <a:ext uri="{0D108BD9-81ED-4DB2-BD59-A6C34878D82A}">
                    <a16:rowId xmlns:a16="http://schemas.microsoft.com/office/drawing/2014/main" val="210735120"/>
                  </a:ext>
                </a:extLst>
              </a:tr>
              <a:tr h="663567">
                <a:tc>
                  <a:txBody>
                    <a:bodyPr/>
                    <a:lstStyle/>
                    <a:p>
                      <a:endParaRPr lang="en-US" sz="2400" dirty="0"/>
                    </a:p>
                  </a:txBody>
                  <a:tcPr/>
                </a:tc>
                <a:tc>
                  <a:txBody>
                    <a:bodyPr/>
                    <a:lstStyle/>
                    <a:p>
                      <a:r>
                        <a:rPr lang="en-US" sz="1800" dirty="0" smtClean="0"/>
                        <a:t>Donut</a:t>
                      </a:r>
                      <a:r>
                        <a:rPr lang="en-US" sz="1800" baseline="0" dirty="0" smtClean="0"/>
                        <a:t> Hole</a:t>
                      </a:r>
                      <a:endParaRPr lang="en-US" sz="1800" dirty="0"/>
                    </a:p>
                  </a:txBody>
                  <a:tcPr/>
                </a:tc>
                <a:tc>
                  <a:txBody>
                    <a:bodyPr/>
                    <a:lstStyle/>
                    <a:p>
                      <a:r>
                        <a:rPr lang="en-US" sz="1800" dirty="0" smtClean="0"/>
                        <a:t>Up to 25% per prescription(when out of pockets exceed $5,030 - $8,000)</a:t>
                      </a:r>
                      <a:endParaRPr lang="en-US" sz="1800" dirty="0"/>
                    </a:p>
                  </a:txBody>
                  <a:tcPr/>
                </a:tc>
                <a:extLst>
                  <a:ext uri="{0D108BD9-81ED-4DB2-BD59-A6C34878D82A}">
                    <a16:rowId xmlns:a16="http://schemas.microsoft.com/office/drawing/2014/main" val="1914582648"/>
                  </a:ext>
                </a:extLst>
              </a:tr>
            </a:tbl>
          </a:graphicData>
        </a:graphic>
      </p:graphicFrame>
    </p:spTree>
    <p:extLst>
      <p:ext uri="{BB962C8B-B14F-4D97-AF65-F5344CB8AC3E}">
        <p14:creationId xmlns:p14="http://schemas.microsoft.com/office/powerpoint/2010/main" val="3494590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70005878"/>
              </p:ext>
            </p:extLst>
          </p:nvPr>
        </p:nvGraphicFramePr>
        <p:xfrm>
          <a:off x="711201" y="0"/>
          <a:ext cx="11310871" cy="5978827"/>
        </p:xfrm>
        <a:graphic>
          <a:graphicData uri="http://schemas.openxmlformats.org/drawingml/2006/table">
            <a:tbl>
              <a:tblPr firstRow="1" bandRow="1">
                <a:tableStyleId>{5C22544A-7EE6-4342-B048-85BDC9FD1C3A}</a:tableStyleId>
              </a:tblPr>
              <a:tblGrid>
                <a:gridCol w="1496290">
                  <a:extLst>
                    <a:ext uri="{9D8B030D-6E8A-4147-A177-3AD203B41FA5}">
                      <a16:colId xmlns:a16="http://schemas.microsoft.com/office/drawing/2014/main" val="490369704"/>
                    </a:ext>
                  </a:extLst>
                </a:gridCol>
                <a:gridCol w="3190419">
                  <a:extLst>
                    <a:ext uri="{9D8B030D-6E8A-4147-A177-3AD203B41FA5}">
                      <a16:colId xmlns:a16="http://schemas.microsoft.com/office/drawing/2014/main" val="1156105553"/>
                    </a:ext>
                  </a:extLst>
                </a:gridCol>
                <a:gridCol w="6624162">
                  <a:extLst>
                    <a:ext uri="{9D8B030D-6E8A-4147-A177-3AD203B41FA5}">
                      <a16:colId xmlns:a16="http://schemas.microsoft.com/office/drawing/2014/main" val="2425197788"/>
                    </a:ext>
                  </a:extLst>
                </a:gridCol>
              </a:tblGrid>
              <a:tr h="557379">
                <a:tc gridSpan="3">
                  <a:txBody>
                    <a:bodyPr/>
                    <a:lstStyle/>
                    <a:p>
                      <a:pPr algn="ctr"/>
                      <a:r>
                        <a:rPr lang="en-US" sz="3600" dirty="0" smtClean="0"/>
                        <a:t>MEDICARE COSTS 2025</a:t>
                      </a:r>
                      <a:endParaRPr lang="en-US" sz="3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68751408"/>
                  </a:ext>
                </a:extLst>
              </a:tr>
              <a:tr h="398128">
                <a:tc>
                  <a:txBody>
                    <a:bodyPr/>
                    <a:lstStyle/>
                    <a:p>
                      <a:r>
                        <a:rPr lang="en-US" sz="2400" b="1" dirty="0" smtClean="0"/>
                        <a:t>Part A</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$0 (40 </a:t>
                      </a:r>
                      <a:r>
                        <a:rPr lang="en-US" sz="1800" dirty="0" err="1" smtClean="0"/>
                        <a:t>Qrtrs</a:t>
                      </a:r>
                      <a:r>
                        <a:rPr lang="en-US" sz="1800" dirty="0" smtClean="0"/>
                        <a:t>)  $285 (30-39 </a:t>
                      </a:r>
                      <a:r>
                        <a:rPr lang="en-US" sz="1800" dirty="0" err="1" smtClean="0"/>
                        <a:t>Qrtrs</a:t>
                      </a:r>
                      <a:r>
                        <a:rPr lang="en-US" sz="1800" dirty="0" smtClean="0"/>
                        <a:t>) $518</a:t>
                      </a:r>
                      <a:endParaRPr lang="en-US" sz="1800" dirty="0"/>
                    </a:p>
                  </a:txBody>
                  <a:tcPr/>
                </a:tc>
                <a:extLst>
                  <a:ext uri="{0D108BD9-81ED-4DB2-BD59-A6C34878D82A}">
                    <a16:rowId xmlns:a16="http://schemas.microsoft.com/office/drawing/2014/main" val="185242334"/>
                  </a:ext>
                </a:extLst>
              </a:tr>
              <a:tr h="398128">
                <a:tc>
                  <a:txBody>
                    <a:bodyPr/>
                    <a:lstStyle/>
                    <a:p>
                      <a:endParaRPr lang="en-US" sz="2400" dirty="0"/>
                    </a:p>
                  </a:txBody>
                  <a:tcPr/>
                </a:tc>
                <a:tc>
                  <a:txBody>
                    <a:bodyPr/>
                    <a:lstStyle/>
                    <a:p>
                      <a:r>
                        <a:rPr lang="en-US" sz="1800" dirty="0" smtClean="0"/>
                        <a:t>Inpatient Hospital Deductible</a:t>
                      </a:r>
                      <a:endParaRPr lang="en-US" sz="1800" dirty="0"/>
                    </a:p>
                  </a:txBody>
                  <a:tcPr/>
                </a:tc>
                <a:tc>
                  <a:txBody>
                    <a:bodyPr/>
                    <a:lstStyle/>
                    <a:p>
                      <a:r>
                        <a:rPr lang="en-US" sz="1800" dirty="0" smtClean="0"/>
                        <a:t>$1,676</a:t>
                      </a:r>
                      <a:endParaRPr lang="en-US" sz="1800" dirty="0"/>
                    </a:p>
                  </a:txBody>
                  <a:tcPr/>
                </a:tc>
                <a:extLst>
                  <a:ext uri="{0D108BD9-81ED-4DB2-BD59-A6C34878D82A}">
                    <a16:rowId xmlns:a16="http://schemas.microsoft.com/office/drawing/2014/main" val="2188334139"/>
                  </a:ext>
                </a:extLst>
              </a:tr>
              <a:tr h="533802">
                <a:tc>
                  <a:txBody>
                    <a:bodyPr/>
                    <a:lstStyle/>
                    <a:p>
                      <a:endParaRPr lang="en-US" sz="2400"/>
                    </a:p>
                  </a:txBody>
                  <a:tcPr/>
                </a:tc>
                <a:tc>
                  <a:txBody>
                    <a:bodyPr/>
                    <a:lstStyle/>
                    <a:p>
                      <a:r>
                        <a:rPr lang="en-US" sz="1800" dirty="0" smtClean="0"/>
                        <a:t>Inpatient Hospital Co-Payment</a:t>
                      </a:r>
                      <a:endParaRPr lang="en-US" sz="1800" dirty="0"/>
                    </a:p>
                  </a:txBody>
                  <a:tcPr/>
                </a:tc>
                <a:tc>
                  <a:txBody>
                    <a:bodyPr/>
                    <a:lstStyle/>
                    <a:p>
                      <a:r>
                        <a:rPr lang="en-US" sz="1800" dirty="0" smtClean="0"/>
                        <a:t>Days</a:t>
                      </a:r>
                      <a:r>
                        <a:rPr lang="en-US" sz="1800" baseline="0" dirty="0" smtClean="0"/>
                        <a:t> 61 – 90 = $419; Days 91 – 150 = $838</a:t>
                      </a:r>
                      <a:endParaRPr lang="en-US" sz="1800" dirty="0"/>
                    </a:p>
                  </a:txBody>
                  <a:tcPr/>
                </a:tc>
                <a:extLst>
                  <a:ext uri="{0D108BD9-81ED-4DB2-BD59-A6C34878D82A}">
                    <a16:rowId xmlns:a16="http://schemas.microsoft.com/office/drawing/2014/main" val="3132594979"/>
                  </a:ext>
                </a:extLst>
              </a:tr>
              <a:tr h="398128">
                <a:tc>
                  <a:txBody>
                    <a:bodyPr/>
                    <a:lstStyle/>
                    <a:p>
                      <a:endParaRPr lang="en-US" sz="2400"/>
                    </a:p>
                  </a:txBody>
                  <a:tcPr/>
                </a:tc>
                <a:tc>
                  <a:txBody>
                    <a:bodyPr/>
                    <a:lstStyle/>
                    <a:p>
                      <a:r>
                        <a:rPr lang="en-US" sz="1800" dirty="0" smtClean="0"/>
                        <a:t>SNF Co-Payment</a:t>
                      </a:r>
                      <a:endParaRPr lang="en-US" sz="1800" dirty="0"/>
                    </a:p>
                  </a:txBody>
                  <a:tcPr/>
                </a:tc>
                <a:tc>
                  <a:txBody>
                    <a:bodyPr/>
                    <a:lstStyle/>
                    <a:p>
                      <a:r>
                        <a:rPr lang="en-US" sz="1800" dirty="0" smtClean="0"/>
                        <a:t>Days 21 – 100 = $209.50</a:t>
                      </a:r>
                      <a:endParaRPr lang="en-US" sz="1800" dirty="0"/>
                    </a:p>
                  </a:txBody>
                  <a:tcPr/>
                </a:tc>
                <a:extLst>
                  <a:ext uri="{0D108BD9-81ED-4DB2-BD59-A6C34878D82A}">
                    <a16:rowId xmlns:a16="http://schemas.microsoft.com/office/drawing/2014/main" val="1430175991"/>
                  </a:ext>
                </a:extLst>
              </a:tr>
              <a:tr h="398128">
                <a:tc>
                  <a:txBody>
                    <a:bodyPr/>
                    <a:lstStyle/>
                    <a:p>
                      <a:r>
                        <a:rPr lang="en-US" sz="2400" b="1" dirty="0" smtClean="0"/>
                        <a:t>Part B</a:t>
                      </a:r>
                      <a:endParaRPr lang="en-US" sz="2400" b="1" dirty="0"/>
                    </a:p>
                  </a:txBody>
                  <a:tcPr/>
                </a:tc>
                <a:tc>
                  <a:txBody>
                    <a:bodyPr/>
                    <a:lstStyle/>
                    <a:p>
                      <a:r>
                        <a:rPr lang="en-US" sz="1800" dirty="0" smtClean="0"/>
                        <a:t>Monthly Premium</a:t>
                      </a:r>
                      <a:endParaRPr lang="en-US" sz="1800" dirty="0"/>
                    </a:p>
                  </a:txBody>
                  <a:tcPr/>
                </a:tc>
                <a:tc>
                  <a:txBody>
                    <a:bodyPr/>
                    <a:lstStyle/>
                    <a:p>
                      <a:r>
                        <a:rPr lang="en-US" sz="1800" dirty="0" smtClean="0"/>
                        <a:t>$185 – higher for higher income</a:t>
                      </a:r>
                      <a:endParaRPr lang="en-US" sz="1800" dirty="0"/>
                    </a:p>
                  </a:txBody>
                  <a:tcPr/>
                </a:tc>
                <a:extLst>
                  <a:ext uri="{0D108BD9-81ED-4DB2-BD59-A6C34878D82A}">
                    <a16:rowId xmlns:a16="http://schemas.microsoft.com/office/drawing/2014/main" val="3456620613"/>
                  </a:ext>
                </a:extLst>
              </a:tr>
              <a:tr h="398128">
                <a:tc>
                  <a:txBody>
                    <a:bodyPr/>
                    <a:lstStyle/>
                    <a:p>
                      <a:endParaRPr lang="en-US" sz="2400"/>
                    </a:p>
                  </a:txBody>
                  <a:tcPr/>
                </a:tc>
                <a:tc>
                  <a:txBody>
                    <a:bodyPr/>
                    <a:lstStyle/>
                    <a:p>
                      <a:r>
                        <a:rPr lang="en-US" sz="1800" dirty="0" smtClean="0"/>
                        <a:t>Deductible</a:t>
                      </a:r>
                      <a:endParaRPr lang="en-US" sz="1800" dirty="0"/>
                    </a:p>
                  </a:txBody>
                  <a:tcPr/>
                </a:tc>
                <a:tc>
                  <a:txBody>
                    <a:bodyPr/>
                    <a:lstStyle/>
                    <a:p>
                      <a:r>
                        <a:rPr lang="en-US" sz="1800" dirty="0" smtClean="0"/>
                        <a:t>$257</a:t>
                      </a:r>
                      <a:endParaRPr lang="en-US" sz="1800" dirty="0"/>
                    </a:p>
                  </a:txBody>
                  <a:tcPr/>
                </a:tc>
                <a:extLst>
                  <a:ext uri="{0D108BD9-81ED-4DB2-BD59-A6C34878D82A}">
                    <a16:rowId xmlns:a16="http://schemas.microsoft.com/office/drawing/2014/main" val="4184076904"/>
                  </a:ext>
                </a:extLst>
              </a:tr>
              <a:tr h="398128">
                <a:tc>
                  <a:txBody>
                    <a:bodyPr/>
                    <a:lstStyle/>
                    <a:p>
                      <a:endParaRPr lang="en-US" sz="2400"/>
                    </a:p>
                  </a:txBody>
                  <a:tcPr/>
                </a:tc>
                <a:tc>
                  <a:txBody>
                    <a:bodyPr/>
                    <a:lstStyle/>
                    <a:p>
                      <a:r>
                        <a:rPr lang="en-US" sz="1800" dirty="0" smtClean="0"/>
                        <a:t>Co-Insurance</a:t>
                      </a:r>
                      <a:endParaRPr lang="en-US" sz="1800" dirty="0"/>
                    </a:p>
                  </a:txBody>
                  <a:tcPr/>
                </a:tc>
                <a:tc>
                  <a:txBody>
                    <a:bodyPr/>
                    <a:lstStyle/>
                    <a:p>
                      <a:r>
                        <a:rPr lang="en-US" sz="1800" dirty="0" smtClean="0"/>
                        <a:t>20%</a:t>
                      </a:r>
                      <a:endParaRPr lang="en-US" sz="1800" dirty="0"/>
                    </a:p>
                  </a:txBody>
                  <a:tcPr/>
                </a:tc>
                <a:extLst>
                  <a:ext uri="{0D108BD9-81ED-4DB2-BD59-A6C34878D82A}">
                    <a16:rowId xmlns:a16="http://schemas.microsoft.com/office/drawing/2014/main" val="3227767859"/>
                  </a:ext>
                </a:extLst>
              </a:tr>
              <a:tr h="398128">
                <a:tc>
                  <a:txBody>
                    <a:bodyPr/>
                    <a:lstStyle/>
                    <a:p>
                      <a:r>
                        <a:rPr lang="en-US" sz="2400" b="1" dirty="0" smtClean="0"/>
                        <a:t>Part D</a:t>
                      </a:r>
                      <a:endParaRPr lang="en-US" sz="2400" b="1" dirty="0"/>
                    </a:p>
                  </a:txBody>
                  <a:tcPr/>
                </a:tc>
                <a:tc>
                  <a:txBody>
                    <a:bodyPr/>
                    <a:lstStyle/>
                    <a:p>
                      <a:r>
                        <a:rPr lang="en-US" sz="1800" dirty="0" smtClean="0"/>
                        <a:t>Monthly</a:t>
                      </a:r>
                      <a:r>
                        <a:rPr lang="en-US" sz="1800" baseline="0" dirty="0" smtClean="0"/>
                        <a:t> Premium</a:t>
                      </a:r>
                      <a:endParaRPr lang="en-US" sz="1800" dirty="0"/>
                    </a:p>
                  </a:txBody>
                  <a:tcPr/>
                </a:tc>
                <a:tc>
                  <a:txBody>
                    <a:bodyPr/>
                    <a:lstStyle/>
                    <a:p>
                      <a:r>
                        <a:rPr lang="en-US" sz="1800" dirty="0" smtClean="0"/>
                        <a:t>$36.78</a:t>
                      </a:r>
                      <a:r>
                        <a:rPr lang="en-US" sz="1800" baseline="0" dirty="0" smtClean="0"/>
                        <a:t> national base premium ($46.50 national average)</a:t>
                      </a:r>
                      <a:endParaRPr lang="en-US" sz="1800" dirty="0"/>
                    </a:p>
                  </a:txBody>
                  <a:tcPr/>
                </a:tc>
                <a:extLst>
                  <a:ext uri="{0D108BD9-81ED-4DB2-BD59-A6C34878D82A}">
                    <a16:rowId xmlns:a16="http://schemas.microsoft.com/office/drawing/2014/main" val="78054363"/>
                  </a:ext>
                </a:extLst>
              </a:tr>
              <a:tr h="398128">
                <a:tc>
                  <a:txBody>
                    <a:bodyPr/>
                    <a:lstStyle/>
                    <a:p>
                      <a:endParaRPr lang="en-US" sz="2400" dirty="0"/>
                    </a:p>
                  </a:txBody>
                  <a:tcPr/>
                </a:tc>
                <a:tc>
                  <a:txBody>
                    <a:bodyPr/>
                    <a:lstStyle/>
                    <a:p>
                      <a:r>
                        <a:rPr lang="en-US" sz="1800" dirty="0" smtClean="0"/>
                        <a:t>Deductible</a:t>
                      </a:r>
                      <a:endParaRPr lang="en-US" sz="1800" dirty="0"/>
                    </a:p>
                  </a:txBody>
                  <a:tcPr/>
                </a:tc>
                <a:tc>
                  <a:txBody>
                    <a:bodyPr/>
                    <a:lstStyle/>
                    <a:p>
                      <a:r>
                        <a:rPr lang="en-US" sz="1800" dirty="0" smtClean="0"/>
                        <a:t>Up to $590</a:t>
                      </a:r>
                      <a:endParaRPr lang="en-US" sz="1800" dirty="0"/>
                    </a:p>
                  </a:txBody>
                  <a:tcPr/>
                </a:tc>
                <a:extLst>
                  <a:ext uri="{0D108BD9-81ED-4DB2-BD59-A6C34878D82A}">
                    <a16:rowId xmlns:a16="http://schemas.microsoft.com/office/drawing/2014/main" val="3989587101"/>
                  </a:ext>
                </a:extLst>
              </a:tr>
              <a:tr h="483778">
                <a:tc>
                  <a:txBody>
                    <a:bodyPr/>
                    <a:lstStyle/>
                    <a:p>
                      <a:endParaRPr lang="en-US" sz="2400" dirty="0"/>
                    </a:p>
                  </a:txBody>
                  <a:tcPr/>
                </a:tc>
                <a:tc>
                  <a:txBody>
                    <a:bodyPr/>
                    <a:lstStyle/>
                    <a:p>
                      <a:r>
                        <a:rPr lang="en-US" sz="1800" dirty="0" smtClean="0"/>
                        <a:t>Co-Insurance</a:t>
                      </a:r>
                      <a:endParaRPr lang="en-US" sz="1800" dirty="0"/>
                    </a:p>
                  </a:txBody>
                  <a:tcPr/>
                </a:tc>
                <a:tc>
                  <a:txBody>
                    <a:bodyPr/>
                    <a:lstStyle/>
                    <a:p>
                      <a:r>
                        <a:rPr lang="en-US" sz="1800" dirty="0" smtClean="0"/>
                        <a:t>Up to 25% per prescription</a:t>
                      </a:r>
                      <a:r>
                        <a:rPr lang="en-US" sz="1800" baseline="0" dirty="0" smtClean="0"/>
                        <a:t> up to $2,000 </a:t>
                      </a:r>
                      <a:r>
                        <a:rPr lang="en-US" sz="1800" dirty="0" smtClean="0"/>
                        <a:t>in Initial Coverage Period</a:t>
                      </a:r>
                      <a:endParaRPr lang="en-US" sz="1800" dirty="0"/>
                    </a:p>
                  </a:txBody>
                  <a:tcPr/>
                </a:tc>
                <a:extLst>
                  <a:ext uri="{0D108BD9-81ED-4DB2-BD59-A6C34878D82A}">
                    <a16:rowId xmlns:a16="http://schemas.microsoft.com/office/drawing/2014/main" val="210735120"/>
                  </a:ext>
                </a:extLst>
              </a:tr>
              <a:tr h="663567">
                <a:tc>
                  <a:txBody>
                    <a:bodyPr/>
                    <a:lstStyle/>
                    <a:p>
                      <a:endParaRPr lang="en-US" sz="2400" dirty="0"/>
                    </a:p>
                  </a:txBody>
                  <a:tcPr/>
                </a:tc>
                <a:tc>
                  <a:txBody>
                    <a:bodyPr/>
                    <a:lstStyle/>
                    <a:p>
                      <a:r>
                        <a:rPr lang="en-US" sz="1800" dirty="0" smtClean="0"/>
                        <a:t>Donut</a:t>
                      </a:r>
                      <a:r>
                        <a:rPr lang="en-US" sz="1800" baseline="0" dirty="0" smtClean="0"/>
                        <a:t> Hole</a:t>
                      </a:r>
                      <a:endParaRPr lang="en-US" sz="1800" dirty="0"/>
                    </a:p>
                  </a:txBody>
                  <a:tcPr/>
                </a:tc>
                <a:tc>
                  <a:txBody>
                    <a:bodyPr/>
                    <a:lstStyle/>
                    <a:p>
                      <a:r>
                        <a:rPr lang="en-US" sz="1800" b="1" dirty="0" smtClean="0">
                          <a:solidFill>
                            <a:srgbClr val="FF0000"/>
                          </a:solidFill>
                        </a:rPr>
                        <a:t>DONUT</a:t>
                      </a:r>
                      <a:r>
                        <a:rPr lang="en-US" sz="1800" b="1" baseline="0" dirty="0" smtClean="0">
                          <a:solidFill>
                            <a:srgbClr val="FF0000"/>
                          </a:solidFill>
                        </a:rPr>
                        <a:t> HOLE ENDS: $2000 cap on out of pocket expenses</a:t>
                      </a:r>
                      <a:endParaRPr lang="en-US" sz="1800" b="1" dirty="0">
                        <a:solidFill>
                          <a:srgbClr val="FF0000"/>
                        </a:solidFill>
                      </a:endParaRPr>
                    </a:p>
                  </a:txBody>
                  <a:tcPr/>
                </a:tc>
                <a:extLst>
                  <a:ext uri="{0D108BD9-81ED-4DB2-BD59-A6C34878D82A}">
                    <a16:rowId xmlns:a16="http://schemas.microsoft.com/office/drawing/2014/main" val="1914582648"/>
                  </a:ext>
                </a:extLst>
              </a:tr>
            </a:tbl>
          </a:graphicData>
        </a:graphic>
      </p:graphicFrame>
    </p:spTree>
    <p:extLst>
      <p:ext uri="{BB962C8B-B14F-4D97-AF65-F5344CB8AC3E}">
        <p14:creationId xmlns:p14="http://schemas.microsoft.com/office/powerpoint/2010/main" val="2763555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17846" y="1828799"/>
            <a:ext cx="9609147" cy="3696930"/>
          </a:xfrm>
        </p:spPr>
        <p:txBody>
          <a:bodyPr>
            <a:normAutofit/>
          </a:bodyPr>
          <a:lstStyle/>
          <a:p>
            <a:r>
              <a:rPr lang="en-US" sz="2400" b="1" dirty="0" smtClean="0"/>
              <a:t>Income Limit: </a:t>
            </a:r>
            <a:r>
              <a:rPr lang="en-US" sz="2400" dirty="0" smtClean="0"/>
              <a:t>150% FPL $15,060 / </a:t>
            </a:r>
            <a:r>
              <a:rPr lang="en-US" sz="2400" dirty="0" err="1" smtClean="0"/>
              <a:t>yr</a:t>
            </a:r>
            <a:r>
              <a:rPr lang="en-US" sz="2400" dirty="0" smtClean="0"/>
              <a:t> ($1,255 / </a:t>
            </a:r>
            <a:r>
              <a:rPr lang="en-US" sz="2400" dirty="0" err="1" smtClean="0"/>
              <a:t>mos</a:t>
            </a:r>
            <a:r>
              <a:rPr lang="en-US" sz="2400" dirty="0" smtClean="0"/>
              <a:t>)</a:t>
            </a:r>
          </a:p>
          <a:p>
            <a:r>
              <a:rPr lang="en-US" sz="2400" dirty="0"/>
              <a:t/>
            </a:r>
            <a:br>
              <a:rPr lang="en-US" sz="2400" dirty="0"/>
            </a:br>
            <a:r>
              <a:rPr lang="en-US" sz="2400" b="1" dirty="0"/>
              <a:t>Resource Limit: </a:t>
            </a:r>
            <a:r>
              <a:rPr lang="en-US" sz="2400" dirty="0" smtClean="0"/>
              <a:t>$16,100 </a:t>
            </a:r>
            <a:r>
              <a:rPr lang="en-US" sz="2400" dirty="0"/>
              <a:t>($32,130 if married) </a:t>
            </a:r>
            <a:r>
              <a:rPr lang="en-US" sz="2400" dirty="0" smtClean="0"/>
              <a:t>– not all resources count</a:t>
            </a:r>
          </a:p>
          <a:p>
            <a:endParaRPr lang="en-US" sz="2400" dirty="0"/>
          </a:p>
          <a:p>
            <a:r>
              <a:rPr lang="en-US" sz="2400" b="1" dirty="0" smtClean="0"/>
              <a:t>Benefit: </a:t>
            </a:r>
            <a:r>
              <a:rPr lang="en-US" sz="2400" dirty="0" smtClean="0"/>
              <a:t>$0 premium; $0 deductible</a:t>
            </a:r>
          </a:p>
          <a:p>
            <a:endParaRPr lang="en-US" sz="2400" dirty="0"/>
          </a:p>
          <a:p>
            <a:r>
              <a:rPr lang="en-US" sz="2400" b="1" dirty="0" smtClean="0"/>
              <a:t>How Enrolled: </a:t>
            </a:r>
            <a:r>
              <a:rPr lang="en-US" sz="2400" dirty="0" smtClean="0"/>
              <a:t>Medicaid / SSI recipients auto-enrolled; others apply at SSA or DHS</a:t>
            </a:r>
            <a:endParaRPr lang="en-US" sz="2400" dirty="0"/>
          </a:p>
        </p:txBody>
      </p:sp>
      <p:sp>
        <p:nvSpPr>
          <p:cNvPr id="4" name="Title 3"/>
          <p:cNvSpPr>
            <a:spLocks noGrp="1"/>
          </p:cNvSpPr>
          <p:nvPr>
            <p:ph type="title"/>
          </p:nvPr>
        </p:nvSpPr>
        <p:spPr>
          <a:xfrm>
            <a:off x="838200" y="0"/>
            <a:ext cx="9475839" cy="1828799"/>
          </a:xfrm>
        </p:spPr>
        <p:txBody>
          <a:bodyPr/>
          <a:lstStyle/>
          <a:p>
            <a:r>
              <a:rPr lang="en-US" dirty="0" smtClean="0"/>
              <a:t>Part D Low income subsidy – extra help</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9730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1083921" y="1828798"/>
            <a:ext cx="10408832" cy="3706763"/>
          </a:xfrm>
          <a:prstGeom prst="rect">
            <a:avLst/>
          </a:prstGeom>
        </p:spPr>
        <p:txBody>
          <a:bodyPr/>
          <a:lstStyle/>
          <a:p>
            <a:r>
              <a:rPr lang="en-US" altLang="en-US" dirty="0"/>
              <a:t>MSPs are Medicaid-administered programs ​</a:t>
            </a:r>
          </a:p>
          <a:p>
            <a:endParaRPr lang="en-US" altLang="en-US" dirty="0" smtClean="0"/>
          </a:p>
          <a:p>
            <a:r>
              <a:rPr lang="en-US" altLang="en-US" dirty="0" smtClean="0"/>
              <a:t>MSPs </a:t>
            </a:r>
            <a:r>
              <a:rPr lang="en-US" altLang="en-US" dirty="0"/>
              <a:t>help cover Medicare premiums and cost-sharing for those with Medicare who have limited incomes and resources and don’t qualify for full Medicaid​</a:t>
            </a:r>
          </a:p>
          <a:p>
            <a:endParaRPr lang="en-US" altLang="en-US" dirty="0" smtClean="0"/>
          </a:p>
          <a:p>
            <a:r>
              <a:rPr lang="en-US" altLang="en-US" dirty="0" smtClean="0"/>
              <a:t>MSPs </a:t>
            </a:r>
            <a:r>
              <a:rPr lang="en-US" altLang="en-US" dirty="0"/>
              <a:t>“buy” those who are eligible into Medicare​</a:t>
            </a:r>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What are Medicare Savings Programs (MSPs)?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5358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784410" y="1398493"/>
            <a:ext cx="11102789" cy="4255056"/>
          </a:xfrm>
          <a:prstGeom prst="rect">
            <a:avLst/>
          </a:prstGeom>
        </p:spPr>
        <p:txBody>
          <a:bodyPr>
            <a:normAutofit lnSpcReduction="10000"/>
          </a:bodyPr>
          <a:lstStyle/>
          <a:p>
            <a:pPr>
              <a:lnSpc>
                <a:spcPct val="114000"/>
              </a:lnSpc>
              <a:spcBef>
                <a:spcPts val="0"/>
              </a:spcBef>
            </a:pPr>
            <a:r>
              <a:rPr lang="en-US" altLang="en-US" b="1" dirty="0"/>
              <a:t>Qualified Medicare Beneficiary (QMB)​</a:t>
            </a:r>
          </a:p>
          <a:p>
            <a:pPr lvl="1">
              <a:lnSpc>
                <a:spcPct val="114000"/>
              </a:lnSpc>
              <a:spcBef>
                <a:spcPts val="0"/>
              </a:spcBef>
              <a:buFont typeface="Courier New" panose="02070309020205020404" pitchFamily="49" charset="0"/>
              <a:buChar char="o"/>
            </a:pPr>
            <a:r>
              <a:rPr lang="en-US" altLang="en-US" b="0" dirty="0"/>
              <a:t>Pays Part A premium (if applicable) and Part B premium; also pays Part A &amp; B deductibles, copayments and/or coinsurance​</a:t>
            </a:r>
          </a:p>
          <a:p>
            <a:pPr>
              <a:lnSpc>
                <a:spcPct val="114000"/>
              </a:lnSpc>
              <a:spcBef>
                <a:spcPts val="0"/>
              </a:spcBef>
            </a:pPr>
            <a:endParaRPr lang="en-US" altLang="en-US" b="1" dirty="0" smtClean="0"/>
          </a:p>
          <a:p>
            <a:pPr>
              <a:lnSpc>
                <a:spcPct val="114000"/>
              </a:lnSpc>
              <a:spcBef>
                <a:spcPts val="0"/>
              </a:spcBef>
            </a:pPr>
            <a:r>
              <a:rPr lang="en-US" altLang="en-US" b="1" dirty="0" smtClean="0"/>
              <a:t>Specified </a:t>
            </a:r>
            <a:r>
              <a:rPr lang="en-US" altLang="en-US" b="1" dirty="0"/>
              <a:t>Low-Income Beneficiary (SLMB)​</a:t>
            </a:r>
          </a:p>
          <a:p>
            <a:pPr lvl="1">
              <a:lnSpc>
                <a:spcPct val="114000"/>
              </a:lnSpc>
              <a:spcBef>
                <a:spcPts val="0"/>
              </a:spcBef>
              <a:buFont typeface="Courier New" panose="02070309020205020404" pitchFamily="49" charset="0"/>
              <a:buChar char="o"/>
            </a:pPr>
            <a:r>
              <a:rPr lang="en-US" altLang="en-US" b="0" dirty="0"/>
              <a:t>Pays only the Part B premium​</a:t>
            </a:r>
          </a:p>
          <a:p>
            <a:pPr>
              <a:lnSpc>
                <a:spcPct val="114000"/>
              </a:lnSpc>
              <a:spcBef>
                <a:spcPts val="0"/>
              </a:spcBef>
            </a:pPr>
            <a:endParaRPr lang="en-US" altLang="en-US" b="1" dirty="0" smtClean="0"/>
          </a:p>
          <a:p>
            <a:pPr>
              <a:lnSpc>
                <a:spcPct val="114000"/>
              </a:lnSpc>
              <a:spcBef>
                <a:spcPts val="0"/>
              </a:spcBef>
            </a:pPr>
            <a:r>
              <a:rPr lang="en-US" altLang="en-US" b="1" dirty="0" smtClean="0"/>
              <a:t>Qualified </a:t>
            </a:r>
            <a:r>
              <a:rPr lang="en-US" altLang="en-US" b="1" dirty="0"/>
              <a:t>Individual (QI)</a:t>
            </a:r>
            <a:r>
              <a:rPr lang="en-US" altLang="en-US" dirty="0"/>
              <a:t>​</a:t>
            </a:r>
          </a:p>
          <a:p>
            <a:pPr lvl="1">
              <a:lnSpc>
                <a:spcPct val="114000"/>
              </a:lnSpc>
              <a:spcBef>
                <a:spcPts val="0"/>
              </a:spcBef>
              <a:buFont typeface="Courier New" panose="02070309020205020404" pitchFamily="49" charset="0"/>
              <a:buChar char="o"/>
            </a:pPr>
            <a:r>
              <a:rPr lang="en-US" altLang="en-US" b="0" dirty="0"/>
              <a:t>Pays only the Part B Premium ​</a:t>
            </a:r>
          </a:p>
          <a:p>
            <a:pPr lvl="1">
              <a:lnSpc>
                <a:spcPct val="114000"/>
              </a:lnSpc>
              <a:spcBef>
                <a:spcPts val="0"/>
              </a:spcBef>
              <a:buFont typeface="Courier New" panose="02070309020205020404" pitchFamily="49" charset="0"/>
              <a:buChar char="o"/>
            </a:pPr>
            <a:r>
              <a:rPr lang="en-US" altLang="en-US" b="0" dirty="0"/>
              <a:t>A block grant, meaning if states exceed their allotment no more people can get QI</a:t>
            </a:r>
            <a:r>
              <a:rPr lang="en-US" altLang="en-US" b="0" dirty="0" smtClean="0"/>
              <a:t>​​</a:t>
            </a:r>
            <a:endParaRPr lang="en-US" altLang="en-US" sz="1800" b="0"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Different Types of MSPs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3297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616263" y="1618138"/>
            <a:ext cx="10737538" cy="3524134"/>
          </a:xfrm>
          <a:prstGeom prst="rect">
            <a:avLst/>
          </a:prstGeom>
        </p:spPr>
        <p:txBody>
          <a:bodyPr/>
          <a:lstStyle/>
          <a:p>
            <a:pPr>
              <a:lnSpc>
                <a:spcPct val="114000"/>
              </a:lnSpc>
              <a:spcBef>
                <a:spcPts val="0"/>
              </a:spcBef>
            </a:pPr>
            <a:r>
              <a:rPr lang="en-US" altLang="en-US" dirty="0"/>
              <a:t>QDWI is for people under age 65 who lost premium-free Part A because they’ve gone back to work after getting SSDI long enough to have received Medicare​</a:t>
            </a:r>
          </a:p>
          <a:p>
            <a:pPr>
              <a:lnSpc>
                <a:spcPct val="114000"/>
              </a:lnSpc>
              <a:spcBef>
                <a:spcPts val="0"/>
              </a:spcBef>
            </a:pPr>
            <a:endParaRPr lang="en-US" altLang="en-US" dirty="0" smtClean="0"/>
          </a:p>
          <a:p>
            <a:pPr>
              <a:lnSpc>
                <a:spcPct val="114000"/>
              </a:lnSpc>
              <a:spcBef>
                <a:spcPts val="0"/>
              </a:spcBef>
            </a:pPr>
            <a:r>
              <a:rPr lang="en-US" altLang="en-US" dirty="0" smtClean="0"/>
              <a:t>QDWI </a:t>
            </a:r>
            <a:r>
              <a:rPr lang="en-US" altLang="en-US" dirty="0"/>
              <a:t>pays Part A premiums for those who qualify </a:t>
            </a:r>
            <a:r>
              <a:rPr lang="en-US" altLang="en-US" dirty="0" smtClean="0"/>
              <a:t>: ​</a:t>
            </a:r>
            <a:endParaRPr lang="en-US" altLang="en-US"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a:xfrm>
            <a:off x="838199" y="0"/>
            <a:ext cx="10103915" cy="1828799"/>
          </a:xfrm>
        </p:spPr>
        <p:txBody>
          <a:bodyPr/>
          <a:lstStyle/>
          <a:p>
            <a:r>
              <a:rPr lang="en-US" sz="4000" dirty="0"/>
              <a:t>Qualified Disabled Working Individual </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30846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769066" y="1518021"/>
            <a:ext cx="10737538" cy="5121837"/>
          </a:xfrm>
          <a:prstGeom prst="rect">
            <a:avLst/>
          </a:prstGeom>
        </p:spPr>
        <p:txBody>
          <a:bodyPr/>
          <a:lstStyle/>
          <a:p>
            <a:pPr>
              <a:lnSpc>
                <a:spcPct val="114000"/>
              </a:lnSpc>
              <a:spcBef>
                <a:spcPts val="0"/>
              </a:spcBef>
            </a:pPr>
            <a:r>
              <a:rPr lang="en-US" altLang="en-US" dirty="0"/>
              <a:t>Any Part B penalty premium is waived for people who qualify for QMB, SLMB, and QI​</a:t>
            </a:r>
          </a:p>
          <a:p>
            <a:pPr>
              <a:lnSpc>
                <a:spcPct val="114000"/>
              </a:lnSpc>
              <a:spcBef>
                <a:spcPts val="0"/>
              </a:spcBef>
            </a:pPr>
            <a:r>
              <a:rPr lang="en-US" altLang="en-US" dirty="0"/>
              <a:t>No estate recovery​</a:t>
            </a:r>
          </a:p>
          <a:p>
            <a:pPr lvl="1">
              <a:lnSpc>
                <a:spcPct val="114000"/>
              </a:lnSpc>
              <a:spcBef>
                <a:spcPts val="0"/>
              </a:spcBef>
              <a:buFont typeface="Courier New" panose="02070309020205020404" pitchFamily="49" charset="0"/>
              <a:buChar char="o"/>
            </a:pPr>
            <a:r>
              <a:rPr lang="en-US" altLang="en-US" dirty="0"/>
              <a:t>States are not allowed to ask for repayment of the costs they covered under the MSP from the estates of deceased MSP recipients ​</a:t>
            </a:r>
          </a:p>
          <a:p>
            <a:pPr>
              <a:lnSpc>
                <a:spcPct val="114000"/>
              </a:lnSpc>
              <a:spcBef>
                <a:spcPts val="0"/>
              </a:spcBef>
            </a:pPr>
            <a:r>
              <a:rPr lang="en-US" altLang="en-US" dirty="0"/>
              <a:t>Those eligible for MSPs automatically get the Part D Low Income Subsidy/Extra Help​</a:t>
            </a:r>
          </a:p>
          <a:p>
            <a:pPr lvl="1">
              <a:lnSpc>
                <a:spcPct val="114000"/>
              </a:lnSpc>
              <a:spcBef>
                <a:spcPts val="0"/>
              </a:spcBef>
              <a:buFont typeface="Courier New" panose="02070309020205020404" pitchFamily="49" charset="0"/>
              <a:buChar char="o"/>
            </a:pPr>
            <a:r>
              <a:rPr lang="en-US" altLang="en-US" dirty="0"/>
              <a:t>They are “deemed eligible” -- meaning they automatically get Extra Help with their prescription costs​</a:t>
            </a:r>
            <a:endParaRPr lang="en-US" altLang="en-US" sz="1400"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Benefits of MSPs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3724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838200" y="1446304"/>
            <a:ext cx="10737538" cy="4936567"/>
          </a:xfrm>
          <a:prstGeom prst="rect">
            <a:avLst/>
          </a:prstGeom>
        </p:spPr>
        <p:txBody>
          <a:bodyPr/>
          <a:lstStyle/>
          <a:p>
            <a:pPr>
              <a:lnSpc>
                <a:spcPct val="114000"/>
              </a:lnSpc>
              <a:spcBef>
                <a:spcPts val="0"/>
              </a:spcBef>
            </a:pPr>
            <a:r>
              <a:rPr lang="en-US" altLang="en-US" sz="2400" dirty="0"/>
              <a:t>CMS &amp; States: Centers for Medicare &amp; Medicaid Services (CMS) and state Medicaid agencies work together to provide this help​</a:t>
            </a:r>
          </a:p>
          <a:p>
            <a:pPr>
              <a:lnSpc>
                <a:spcPct val="114000"/>
              </a:lnSpc>
              <a:spcBef>
                <a:spcPts val="0"/>
              </a:spcBef>
            </a:pPr>
            <a:r>
              <a:rPr lang="en-US" altLang="en-US" sz="2400" dirty="0"/>
              <a:t>CMS (federal government) oversees the program​</a:t>
            </a:r>
          </a:p>
          <a:p>
            <a:pPr lvl="1">
              <a:lnSpc>
                <a:spcPct val="114000"/>
              </a:lnSpc>
              <a:spcBef>
                <a:spcPts val="0"/>
              </a:spcBef>
              <a:buFont typeface="Courier New" panose="02070309020205020404" pitchFamily="49" charset="0"/>
              <a:buChar char="o"/>
            </a:pPr>
            <a:r>
              <a:rPr lang="en-US" altLang="en-US" sz="2000" dirty="0"/>
              <a:t>Provides matching funds for QMB and SLMB​</a:t>
            </a:r>
          </a:p>
          <a:p>
            <a:pPr lvl="1">
              <a:lnSpc>
                <a:spcPct val="114000"/>
              </a:lnSpc>
              <a:spcBef>
                <a:spcPts val="0"/>
              </a:spcBef>
              <a:buFont typeface="Courier New" panose="02070309020205020404" pitchFamily="49" charset="0"/>
              <a:buChar char="o"/>
            </a:pPr>
            <a:r>
              <a:rPr lang="en-US" altLang="en-US" sz="2000" dirty="0"/>
              <a:t>Provides 100% of costs for QI (block grant)​</a:t>
            </a:r>
          </a:p>
          <a:p>
            <a:pPr>
              <a:lnSpc>
                <a:spcPct val="114000"/>
              </a:lnSpc>
              <a:spcBef>
                <a:spcPts val="0"/>
              </a:spcBef>
            </a:pPr>
            <a:r>
              <a:rPr lang="en-US" altLang="en-US" sz="2400" dirty="0"/>
              <a:t>State Medicaid agencies administer the MSPs​</a:t>
            </a:r>
          </a:p>
          <a:p>
            <a:pPr lvl="1">
              <a:lnSpc>
                <a:spcPct val="114000"/>
              </a:lnSpc>
              <a:spcBef>
                <a:spcPts val="0"/>
              </a:spcBef>
              <a:buFont typeface="Courier New" panose="02070309020205020404" pitchFamily="49" charset="0"/>
              <a:buChar char="o"/>
            </a:pPr>
            <a:r>
              <a:rPr lang="en-US" altLang="en-US" sz="2000" dirty="0"/>
              <a:t>Determine eligibility​</a:t>
            </a:r>
          </a:p>
          <a:p>
            <a:pPr lvl="1">
              <a:lnSpc>
                <a:spcPct val="114000"/>
              </a:lnSpc>
              <a:spcBef>
                <a:spcPts val="0"/>
              </a:spcBef>
              <a:buFont typeface="Courier New" panose="02070309020205020404" pitchFamily="49" charset="0"/>
              <a:buChar char="o"/>
            </a:pPr>
            <a:r>
              <a:rPr lang="en-US" altLang="en-US" sz="2000" dirty="0"/>
              <a:t>Pay Medicare Part B premium (on behalf of QMBs, SLMBs and QIs)​</a:t>
            </a:r>
          </a:p>
          <a:p>
            <a:pPr lvl="1">
              <a:lnSpc>
                <a:spcPct val="114000"/>
              </a:lnSpc>
              <a:spcBef>
                <a:spcPts val="0"/>
              </a:spcBef>
              <a:buFont typeface="Courier New" panose="02070309020205020404" pitchFamily="49" charset="0"/>
              <a:buChar char="o"/>
            </a:pPr>
            <a:r>
              <a:rPr lang="en-US" altLang="en-US" sz="2000" dirty="0"/>
              <a:t>Pay Medicare copayments, coinsurance, and deductibles to health care providers (on behalf of QMBs)​</a:t>
            </a:r>
          </a:p>
          <a:p>
            <a:pPr lvl="1">
              <a:lnSpc>
                <a:spcPct val="114000"/>
              </a:lnSpc>
              <a:spcBef>
                <a:spcPts val="0"/>
              </a:spcBef>
              <a:buFont typeface="Courier New" panose="02070309020205020404" pitchFamily="49" charset="0"/>
              <a:buChar char="o"/>
            </a:pPr>
            <a:r>
              <a:rPr lang="en-US" altLang="en-US" sz="2000" dirty="0"/>
              <a:t>Pay Part A premium for those who owe it (on behalf of QMBs and QDWIs)​</a:t>
            </a:r>
            <a:endParaRPr lang="en-US" altLang="en-US" sz="900" dirty="0"/>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p:txBody>
          <a:bodyPr/>
          <a:lstStyle/>
          <a:p>
            <a:r>
              <a:rPr lang="en-US" sz="4000" dirty="0"/>
              <a:t>How MSPs Work: Behind the Scenes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50697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838200" y="1398494"/>
            <a:ext cx="10737538" cy="4817035"/>
          </a:xfrm>
          <a:prstGeom prst="rect">
            <a:avLst/>
          </a:prstGeom>
        </p:spPr>
        <p:txBody>
          <a:bodyPr/>
          <a:lstStyle/>
          <a:p>
            <a:pPr>
              <a:lnSpc>
                <a:spcPct val="114000"/>
              </a:lnSpc>
              <a:spcBef>
                <a:spcPts val="0"/>
              </a:spcBef>
            </a:pPr>
            <a:r>
              <a:rPr lang="en-US" altLang="en-US" sz="2400" dirty="0"/>
              <a:t>People enrolled in an MSP automatically qualify for the Low-Income Subsidy (LIS)/Extra Help (“deemed eligible”) ​</a:t>
            </a:r>
          </a:p>
          <a:p>
            <a:pPr lvl="1">
              <a:lnSpc>
                <a:spcPct val="114000"/>
              </a:lnSpc>
              <a:spcBef>
                <a:spcPts val="0"/>
              </a:spcBef>
              <a:buFont typeface="Courier New" panose="02070309020205020404" pitchFamily="49" charset="0"/>
              <a:buChar char="o"/>
            </a:pPr>
            <a:r>
              <a:rPr lang="en-US" altLang="en-US" sz="2000" dirty="0"/>
              <a:t>Means your clients get the help they may need with prescription drug costs and automatically!​</a:t>
            </a:r>
          </a:p>
          <a:p>
            <a:pPr>
              <a:lnSpc>
                <a:spcPct val="114000"/>
              </a:lnSpc>
              <a:spcBef>
                <a:spcPts val="0"/>
              </a:spcBef>
            </a:pPr>
            <a:r>
              <a:rPr lang="en-US" altLang="en-US" sz="2400" dirty="0"/>
              <a:t>If they don’t join a Part D plan on their own - “facilitated” into a plan by CMS​</a:t>
            </a:r>
          </a:p>
          <a:p>
            <a:pPr lvl="1">
              <a:lnSpc>
                <a:spcPct val="114000"/>
              </a:lnSpc>
              <a:spcBef>
                <a:spcPts val="0"/>
              </a:spcBef>
              <a:buFont typeface="Courier New" panose="02070309020205020404" pitchFamily="49" charset="0"/>
              <a:buChar char="o"/>
            </a:pPr>
            <a:r>
              <a:rPr lang="en-US" altLang="en-US" sz="2000" dirty="0"/>
              <a:t>Facilitated enrollment occurs two months after being “deemed” eligible for LIS​</a:t>
            </a:r>
          </a:p>
          <a:p>
            <a:pPr lvl="1">
              <a:lnSpc>
                <a:spcPct val="114000"/>
              </a:lnSpc>
              <a:spcBef>
                <a:spcPts val="0"/>
              </a:spcBef>
              <a:buFont typeface="Courier New" panose="02070309020205020404" pitchFamily="49" charset="0"/>
              <a:buChar char="o"/>
            </a:pPr>
            <a:r>
              <a:rPr lang="en-US" altLang="en-US" sz="2000" dirty="0"/>
              <a:t>This gives them time to select a Part D plan that best meets their needs​</a:t>
            </a:r>
            <a:endParaRPr lang="en-US" altLang="en-US" dirty="0"/>
          </a:p>
          <a:p>
            <a:pPr lvl="1">
              <a:lnSpc>
                <a:spcPct val="114000"/>
              </a:lnSpc>
              <a:spcBef>
                <a:spcPts val="0"/>
              </a:spcBef>
              <a:buFont typeface="Courier New" panose="02070309020205020404" pitchFamily="49" charset="0"/>
              <a:buChar char="o"/>
            </a:pPr>
            <a:r>
              <a:rPr lang="en-US" altLang="en-US" sz="2000" dirty="0"/>
              <a:t>However, enrollment is done randomly into a plan within the LIS premium amount without regard to beneficiary’s medication requirements. If medications are not on the formulary, the beneficiary owes the full amount of the drug cost vs. the LIS discounted amount.​</a:t>
            </a:r>
            <a:endParaRPr lang="en-US" altLang="en-US" sz="1800" dirty="0">
              <a:latin typeface="Arial"/>
              <a:cs typeface="Arial"/>
            </a:endParaRPr>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a:xfrm>
            <a:off x="838199" y="0"/>
            <a:ext cx="9787965" cy="1828799"/>
          </a:xfrm>
        </p:spPr>
        <p:txBody>
          <a:bodyPr/>
          <a:lstStyle/>
          <a:p>
            <a:r>
              <a:rPr lang="en-US" sz="4000" dirty="0"/>
              <a:t>MSP’s Relationship with Extra Help/LIS</a:t>
            </a:r>
            <a:endParaRPr lang="en-US" dirty="0"/>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63707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5EB23-BD9F-412C-9F97-216F1431619B}"/>
              </a:ext>
            </a:extLst>
          </p:cNvPr>
          <p:cNvSpPr>
            <a:spLocks noGrp="1"/>
          </p:cNvSpPr>
          <p:nvPr>
            <p:ph type="body" sz="quarter" idx="4294967295"/>
          </p:nvPr>
        </p:nvSpPr>
        <p:spPr>
          <a:xfrm>
            <a:off x="344128" y="1838160"/>
            <a:ext cx="7138219" cy="3775588"/>
          </a:xfrm>
          <a:prstGeom prst="rect">
            <a:avLst/>
          </a:prstGeom>
        </p:spPr>
        <p:txBody>
          <a:bodyPr/>
          <a:lstStyle/>
          <a:p>
            <a:pPr>
              <a:lnSpc>
                <a:spcPct val="114000"/>
              </a:lnSpc>
              <a:spcBef>
                <a:spcPts val="0"/>
              </a:spcBef>
            </a:pPr>
            <a:r>
              <a:rPr lang="en-US" altLang="en-US" sz="2400" b="1" dirty="0"/>
              <a:t>What about those with LIS who do NOT automatically qualify for MSPs? ​</a:t>
            </a:r>
          </a:p>
          <a:p>
            <a:pPr lvl="1">
              <a:lnSpc>
                <a:spcPct val="114000"/>
              </a:lnSpc>
              <a:spcBef>
                <a:spcPts val="0"/>
              </a:spcBef>
              <a:buFont typeface="Courier New" panose="02070309020205020404" pitchFamily="49" charset="0"/>
              <a:buChar char="o"/>
            </a:pPr>
            <a:r>
              <a:rPr lang="en-US" altLang="en-US" sz="2000" b="0" dirty="0"/>
              <a:t>When they apply for LIS (unless they decline), Social Security sends their LIS application info to their state Medicaid agency ​</a:t>
            </a:r>
          </a:p>
          <a:p>
            <a:pPr lvl="1">
              <a:lnSpc>
                <a:spcPct val="114000"/>
              </a:lnSpc>
              <a:spcBef>
                <a:spcPts val="0"/>
              </a:spcBef>
              <a:buFont typeface="Courier New" panose="02070309020205020404" pitchFamily="49" charset="0"/>
              <a:buChar char="o"/>
            </a:pPr>
            <a:r>
              <a:rPr lang="en-US" altLang="en-US" sz="2000" b="0" dirty="0"/>
              <a:t>That triggers the MSP application process​</a:t>
            </a:r>
          </a:p>
          <a:p>
            <a:pPr lvl="1">
              <a:lnSpc>
                <a:spcPct val="114000"/>
              </a:lnSpc>
              <a:spcBef>
                <a:spcPts val="0"/>
              </a:spcBef>
              <a:buFont typeface="Courier New" panose="02070309020205020404" pitchFamily="49" charset="0"/>
              <a:buChar char="o"/>
            </a:pPr>
            <a:r>
              <a:rPr lang="en-US" altLang="en-US" sz="2000" b="0" dirty="0"/>
              <a:t>State Medicaid agencies then have 45 days to determine MSP eligibility​</a:t>
            </a:r>
          </a:p>
          <a:p>
            <a:pPr lvl="1">
              <a:lnSpc>
                <a:spcPct val="114000"/>
              </a:lnSpc>
              <a:spcBef>
                <a:spcPts val="0"/>
              </a:spcBef>
              <a:buFont typeface="Courier New" panose="02070309020205020404" pitchFamily="49" charset="0"/>
              <a:buChar char="o"/>
            </a:pPr>
            <a:r>
              <a:rPr lang="en-US" altLang="en-US" sz="2000" b="0" dirty="0"/>
              <a:t>Applicants may be asked for further </a:t>
            </a:r>
            <a:r>
              <a:rPr lang="en-US" altLang="en-US" sz="2000" b="0" dirty="0" smtClean="0"/>
              <a:t>information / documentation</a:t>
            </a:r>
            <a:r>
              <a:rPr lang="en-US" altLang="en-US" sz="2000" b="0" dirty="0"/>
              <a:t>​</a:t>
            </a:r>
            <a:endParaRPr lang="en-US" altLang="en-US" sz="1600" b="0" dirty="0">
              <a:latin typeface="Arial"/>
              <a:cs typeface="Arial"/>
            </a:endParaRPr>
          </a:p>
        </p:txBody>
      </p:sp>
      <p:sp>
        <p:nvSpPr>
          <p:cNvPr id="4" name="Title 3">
            <a:extLst>
              <a:ext uri="{FF2B5EF4-FFF2-40B4-BE49-F238E27FC236}">
                <a16:creationId xmlns:a16="http://schemas.microsoft.com/office/drawing/2014/main" id="{36A72DC7-D9B5-40EF-8427-9937220D70B4}"/>
              </a:ext>
            </a:extLst>
          </p:cNvPr>
          <p:cNvSpPr>
            <a:spLocks noGrp="1"/>
          </p:cNvSpPr>
          <p:nvPr>
            <p:ph type="title"/>
          </p:nvPr>
        </p:nvSpPr>
        <p:spPr>
          <a:xfrm>
            <a:off x="789038" y="18723"/>
            <a:ext cx="9787965" cy="1828799"/>
          </a:xfrm>
        </p:spPr>
        <p:txBody>
          <a:bodyPr/>
          <a:lstStyle/>
          <a:p>
            <a:r>
              <a:rPr lang="en-US" sz="4000" dirty="0"/>
              <a:t>MSP’s Relationship with Extra Help (cont.)</a:t>
            </a:r>
            <a:endParaRPr lang="en-US" dirty="0"/>
          </a:p>
        </p:txBody>
      </p:sp>
      <p:pic>
        <p:nvPicPr>
          <p:cNvPr id="1026" name="Picture 2" descr="Asian woman smiling at camera">
            <a:extLst>
              <a:ext uri="{FF2B5EF4-FFF2-40B4-BE49-F238E27FC236}">
                <a16:creationId xmlns:a16="http://schemas.microsoft.com/office/drawing/2014/main" id="{F9F2DBD5-F637-4015-A7B4-C014BC6C2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839" y="2014069"/>
            <a:ext cx="3402010" cy="3423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3210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
        <p:nvSpPr>
          <p:cNvPr id="7" name="Text Placeholder 2"/>
          <p:cNvSpPr>
            <a:spLocks noGrp="1"/>
          </p:cNvSpPr>
          <p:nvPr>
            <p:ph type="body" sz="quarter" idx="4294967295"/>
          </p:nvPr>
        </p:nvSpPr>
        <p:spPr>
          <a:xfrm>
            <a:off x="838199" y="1504335"/>
            <a:ext cx="10645877" cy="4208207"/>
          </a:xfrm>
          <a:prstGeom prst="rect">
            <a:avLst/>
          </a:prstGeom>
          <a:ln w="76200">
            <a:solidFill>
              <a:schemeClr val="tx1"/>
            </a:solidFill>
          </a:ln>
        </p:spPr>
        <p:txBody>
          <a:bodyPr>
            <a:normAutofit/>
          </a:bodyPr>
          <a:lstStyle/>
          <a:p>
            <a:r>
              <a:rPr lang="en-US" sz="3600" dirty="0" smtClean="0"/>
              <a:t>How is Medicare structured?</a:t>
            </a:r>
          </a:p>
          <a:p>
            <a:r>
              <a:rPr lang="en-US" sz="3600" dirty="0" smtClean="0"/>
              <a:t>Who is eligible for Medicare?</a:t>
            </a:r>
          </a:p>
          <a:p>
            <a:r>
              <a:rPr lang="en-US" sz="3600" dirty="0" smtClean="0"/>
              <a:t>How do Medicare and Medicaid interact?</a:t>
            </a:r>
          </a:p>
          <a:p>
            <a:r>
              <a:rPr lang="en-US" sz="3600" dirty="0" smtClean="0"/>
              <a:t>How is the Health Insurance Marketplace structured?</a:t>
            </a:r>
          </a:p>
          <a:p>
            <a:r>
              <a:rPr lang="en-US" sz="3600" dirty="0" smtClean="0"/>
              <a:t>Who Can Purchase Health Insurance from the Marketplace?</a:t>
            </a:r>
          </a:p>
          <a:p>
            <a:r>
              <a:rPr lang="en-US" sz="3600" dirty="0" smtClean="0"/>
              <a:t>What are Marketplace Cost and Options?</a:t>
            </a:r>
          </a:p>
          <a:p>
            <a:endParaRPr lang="en-US" dirty="0"/>
          </a:p>
        </p:txBody>
      </p:sp>
    </p:spTree>
    <p:extLst>
      <p:ext uri="{BB962C8B-B14F-4D97-AF65-F5344CB8AC3E}">
        <p14:creationId xmlns:p14="http://schemas.microsoft.com/office/powerpoint/2010/main" val="173234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92393" y="1366685"/>
            <a:ext cx="11157155" cy="4268604"/>
          </a:xfrm>
        </p:spPr>
        <p:txBody>
          <a:bodyPr>
            <a:normAutofit fontScale="85000" lnSpcReduction="20000"/>
          </a:bodyPr>
          <a:lstStyle/>
          <a:p>
            <a:pPr marL="285750" indent="-285750">
              <a:buFont typeface="Arial" panose="020B0604020202020204" pitchFamily="34" charset="0"/>
              <a:buChar char="•"/>
            </a:pPr>
            <a:r>
              <a:rPr lang="en-US" sz="2500" dirty="0"/>
              <a:t>Created by the </a:t>
            </a:r>
            <a:r>
              <a:rPr lang="en-US" sz="2500" b="1" dirty="0"/>
              <a:t>Affordable Care Act (Obamacare)</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Offers </a:t>
            </a:r>
            <a:r>
              <a:rPr lang="en-US" sz="2500" dirty="0"/>
              <a:t>affordable, private insurance to people for whom affordable insurance is not available through an employer</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Over </a:t>
            </a:r>
            <a:r>
              <a:rPr lang="en-US" sz="2500" dirty="0"/>
              <a:t>20 million people have purchased </a:t>
            </a:r>
            <a:r>
              <a:rPr lang="en-US" sz="2500" dirty="0" smtClean="0"/>
              <a:t>coverage </a:t>
            </a:r>
            <a:r>
              <a:rPr lang="en-US" sz="2500" dirty="0"/>
              <a:t>and most (93%) qualify for premium tax credit assistance through health insurance marketplaces. </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The </a:t>
            </a:r>
            <a:r>
              <a:rPr lang="en-US" sz="2500" dirty="0"/>
              <a:t>premium tax credit assistance was enhanced with the passage of the American Rescue Plan Act (ARPA) in 2021 and extended by The Inflation Reduction Act (IRA) through 2025.</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During </a:t>
            </a:r>
            <a:r>
              <a:rPr lang="en-US" sz="2500" dirty="0"/>
              <a:t>2024, 368,251 Illinois residents enrolled in a plan through the marketplace. Enrollment in the state has increased by 42% since 2020.</a:t>
            </a:r>
          </a:p>
          <a:p>
            <a:endParaRPr lang="en-US" dirty="0"/>
          </a:p>
        </p:txBody>
      </p:sp>
      <p:sp>
        <p:nvSpPr>
          <p:cNvPr id="4" name="Title 3"/>
          <p:cNvSpPr>
            <a:spLocks noGrp="1"/>
          </p:cNvSpPr>
          <p:nvPr>
            <p:ph type="title"/>
          </p:nvPr>
        </p:nvSpPr>
        <p:spPr>
          <a:xfrm>
            <a:off x="838200" y="0"/>
            <a:ext cx="9918290" cy="1828799"/>
          </a:xfrm>
        </p:spPr>
        <p:txBody>
          <a:bodyPr/>
          <a:lstStyle/>
          <a:p>
            <a:r>
              <a:rPr lang="en-US" dirty="0"/>
              <a:t>Health insurance marketplace</a:t>
            </a:r>
          </a:p>
        </p:txBody>
      </p:sp>
      <p:sp>
        <p:nvSpPr>
          <p:cNvPr id="5" name="TextBox 4"/>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27687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8258" y="1900097"/>
            <a:ext cx="10500852" cy="3841942"/>
          </a:xfrm>
        </p:spPr>
        <p:txBody>
          <a:bodyPr>
            <a:normAutofit/>
          </a:bodyPr>
          <a:lstStyle/>
          <a:p>
            <a:pPr marL="285750" indent="-285750">
              <a:buFont typeface="Arial" panose="020B0604020202020204" pitchFamily="34" charset="0"/>
              <a:buChar char="•"/>
            </a:pPr>
            <a:r>
              <a:rPr lang="en-US" sz="2800" b="1" dirty="0" smtClean="0">
                <a:latin typeface="Arial" panose="020B0604020202020204" pitchFamily="34" charset="0"/>
                <a:cs typeface="Arial" panose="020B0604020202020204" pitchFamily="34" charset="0"/>
              </a:rPr>
              <a:t>Private </a:t>
            </a:r>
            <a:r>
              <a:rPr lang="en-US" sz="2800" b="1" dirty="0">
                <a:latin typeface="Arial" panose="020B0604020202020204" pitchFamily="34" charset="0"/>
                <a:cs typeface="Arial" panose="020B0604020202020204" pitchFamily="34" charset="0"/>
              </a:rPr>
              <a:t>Health Insurance </a:t>
            </a:r>
            <a:endParaRPr lang="en-US" sz="2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All Marketplace plans cover:</a:t>
            </a:r>
          </a:p>
          <a:p>
            <a:pPr lvl="1"/>
            <a:r>
              <a:rPr lang="en-US" sz="2500" b="0" i="0" dirty="0" smtClean="0">
                <a:latin typeface="Arial" panose="020B0604020202020204" pitchFamily="34" charset="0"/>
                <a:cs typeface="Arial" panose="020B0604020202020204" pitchFamily="34" charset="0"/>
              </a:rPr>
              <a:t>10 essential </a:t>
            </a:r>
            <a:r>
              <a:rPr lang="en-US" sz="2500" b="0" i="0" dirty="0">
                <a:latin typeface="Arial" panose="020B0604020202020204" pitchFamily="34" charset="0"/>
                <a:cs typeface="Arial" panose="020B0604020202020204" pitchFamily="34" charset="0"/>
              </a:rPr>
              <a:t>health </a:t>
            </a:r>
            <a:r>
              <a:rPr lang="en-US" sz="2500" b="0" i="0" dirty="0" smtClean="0">
                <a:latin typeface="Arial" panose="020B0604020202020204" pitchFamily="34" charset="0"/>
                <a:cs typeface="Arial" panose="020B0604020202020204" pitchFamily="34" charset="0"/>
              </a:rPr>
              <a:t>benefits</a:t>
            </a:r>
            <a:endParaRPr lang="en-US" sz="2500" b="0" i="0" dirty="0">
              <a:latin typeface="Arial" panose="020B0604020202020204" pitchFamily="34" charset="0"/>
              <a:cs typeface="Arial" panose="020B0604020202020204" pitchFamily="34" charset="0"/>
            </a:endParaRPr>
          </a:p>
          <a:p>
            <a:pPr lvl="1"/>
            <a:r>
              <a:rPr lang="en-US" sz="2500" b="0" i="0" dirty="0">
                <a:latin typeface="Arial" panose="020B0604020202020204" pitchFamily="34" charset="0"/>
                <a:cs typeface="Arial" panose="020B0604020202020204" pitchFamily="34" charset="0"/>
              </a:rPr>
              <a:t>Free preventive health services at no cost to you when delivered by a doctor or provider in your plan's network</a:t>
            </a:r>
          </a:p>
          <a:p>
            <a:pPr lvl="1"/>
            <a:endParaRPr lang="en-US" sz="2500" b="0" i="0" dirty="0" smtClean="0">
              <a:latin typeface="Arial" panose="020B0604020202020204" pitchFamily="34" charset="0"/>
              <a:cs typeface="Arial" panose="020B0604020202020204" pitchFamily="34" charset="0"/>
            </a:endParaRPr>
          </a:p>
          <a:p>
            <a:pPr lvl="1"/>
            <a:r>
              <a:rPr lang="en-US" sz="2500" b="0" i="0" dirty="0" smtClean="0">
                <a:latin typeface="Arial" panose="020B0604020202020204" pitchFamily="34" charset="0"/>
                <a:cs typeface="Arial" panose="020B0604020202020204" pitchFamily="34" charset="0"/>
              </a:rPr>
              <a:t>Coverage </a:t>
            </a:r>
            <a:r>
              <a:rPr lang="en-US" sz="2500" b="0" i="0" dirty="0">
                <a:latin typeface="Arial" panose="020B0604020202020204" pitchFamily="34" charset="0"/>
                <a:cs typeface="Arial" panose="020B0604020202020204" pitchFamily="34" charset="0"/>
              </a:rPr>
              <a:t>for pre-existing conditions</a:t>
            </a:r>
          </a:p>
          <a:p>
            <a:endParaRPr lang="en-US" dirty="0"/>
          </a:p>
        </p:txBody>
      </p:sp>
      <p:sp>
        <p:nvSpPr>
          <p:cNvPr id="4" name="Title 3"/>
          <p:cNvSpPr>
            <a:spLocks noGrp="1"/>
          </p:cNvSpPr>
          <p:nvPr>
            <p:ph type="title"/>
          </p:nvPr>
        </p:nvSpPr>
        <p:spPr>
          <a:xfrm>
            <a:off x="688259" y="0"/>
            <a:ext cx="11238270" cy="1828799"/>
          </a:xfrm>
        </p:spPr>
        <p:txBody>
          <a:bodyPr/>
          <a:lstStyle/>
          <a:p>
            <a:r>
              <a:rPr lang="en-US" dirty="0"/>
              <a:t>Health insurance marketplace: what</a:t>
            </a:r>
          </a:p>
        </p:txBody>
      </p:sp>
      <p:sp>
        <p:nvSpPr>
          <p:cNvPr id="5" name="TextBox 4"/>
          <p:cNvSpPr txBox="1"/>
          <p:nvPr/>
        </p:nvSpPr>
        <p:spPr>
          <a:xfrm>
            <a:off x="10834255" y="255042"/>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78455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12956" y="1553497"/>
            <a:ext cx="11779044" cy="4455417"/>
          </a:xfrm>
        </p:spPr>
        <p:txBody>
          <a:bodyPr>
            <a:normAutofit/>
          </a:bodyPr>
          <a:lstStyle/>
          <a:p>
            <a:r>
              <a:rPr lang="en-US" sz="2400" b="1" dirty="0"/>
              <a:t>All plans offered in the Marketplace cover these 10 essential health benefits:</a:t>
            </a:r>
          </a:p>
          <a:p>
            <a:pPr lvl="1"/>
            <a:r>
              <a:rPr lang="en-US" sz="1800" b="0" i="0" dirty="0"/>
              <a:t>Ambulatory patient services (outpatient care you get without being admitted to a hospital)</a:t>
            </a:r>
          </a:p>
          <a:p>
            <a:pPr lvl="1"/>
            <a:r>
              <a:rPr lang="en-US" sz="1800" b="0" i="0" dirty="0"/>
              <a:t>Emergency services</a:t>
            </a:r>
          </a:p>
          <a:p>
            <a:pPr lvl="1"/>
            <a:r>
              <a:rPr lang="en-US" sz="1800" b="0" i="0" dirty="0"/>
              <a:t>Hospitalization (like surgery and overnight stays)</a:t>
            </a:r>
          </a:p>
          <a:p>
            <a:pPr lvl="1"/>
            <a:r>
              <a:rPr lang="en-US" sz="1800" b="0" i="0" dirty="0"/>
              <a:t>Pregnancy, maternity, and newborn care (both before and after birth)</a:t>
            </a:r>
          </a:p>
          <a:p>
            <a:pPr lvl="1"/>
            <a:r>
              <a:rPr lang="en-US" sz="1800" b="0" i="0" dirty="0"/>
              <a:t>Mental health and substance use disorder services, including behavioral health treatment (this includes counseling and psychotherapy)</a:t>
            </a:r>
          </a:p>
          <a:p>
            <a:pPr lvl="1"/>
            <a:r>
              <a:rPr lang="en-US" sz="1800" b="0" i="0" dirty="0"/>
              <a:t>Prescription drugs</a:t>
            </a:r>
          </a:p>
          <a:p>
            <a:pPr lvl="1"/>
            <a:r>
              <a:rPr lang="en-US" sz="1800" b="0" i="0" dirty="0"/>
              <a:t>Rehabilitative and </a:t>
            </a:r>
            <a:r>
              <a:rPr lang="en-US" sz="1800" b="0" i="0" dirty="0" err="1"/>
              <a:t>habilitative</a:t>
            </a:r>
            <a:r>
              <a:rPr lang="en-US" sz="1800" b="0" i="0" dirty="0"/>
              <a:t> services and devices (services and devices to help people with injuries, disabilities, or chronic conditions gain or recover mental and physical skills)</a:t>
            </a:r>
          </a:p>
          <a:p>
            <a:pPr lvl="1"/>
            <a:r>
              <a:rPr lang="en-US" sz="1800" b="0" i="0" dirty="0"/>
              <a:t>Laboratory services</a:t>
            </a:r>
          </a:p>
          <a:p>
            <a:pPr lvl="1"/>
            <a:r>
              <a:rPr lang="en-US" sz="1800" b="0" i="0" dirty="0"/>
              <a:t>Preventive and wellness services and chronic disease management</a:t>
            </a:r>
          </a:p>
          <a:p>
            <a:pPr lvl="1"/>
            <a:r>
              <a:rPr lang="en-US" sz="1800" b="0" i="0" dirty="0"/>
              <a:t>Pediatric services, including oral and vision care (but adult dental and vision coverage aren’t essential health benefits)</a:t>
            </a:r>
          </a:p>
          <a:p>
            <a:endParaRPr lang="en-US" sz="1800" dirty="0"/>
          </a:p>
        </p:txBody>
      </p:sp>
      <p:sp>
        <p:nvSpPr>
          <p:cNvPr id="4" name="Title 3"/>
          <p:cNvSpPr>
            <a:spLocks noGrp="1"/>
          </p:cNvSpPr>
          <p:nvPr>
            <p:ph type="title"/>
          </p:nvPr>
        </p:nvSpPr>
        <p:spPr>
          <a:xfrm>
            <a:off x="838200" y="0"/>
            <a:ext cx="11196484" cy="1828799"/>
          </a:xfrm>
        </p:spPr>
        <p:txBody>
          <a:bodyPr/>
          <a:lstStyle/>
          <a:p>
            <a:r>
              <a:rPr lang="en-US" dirty="0"/>
              <a:t>Health insurance marketplace: what</a:t>
            </a:r>
          </a:p>
        </p:txBody>
      </p:sp>
      <p:sp>
        <p:nvSpPr>
          <p:cNvPr id="5" name="TextBox 4"/>
          <p:cNvSpPr txBox="1"/>
          <p:nvPr/>
        </p:nvSpPr>
        <p:spPr>
          <a:xfrm>
            <a:off x="10824542" y="245210"/>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93559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66916" y="1641987"/>
            <a:ext cx="10723017" cy="4366927"/>
          </a:xfrm>
        </p:spPr>
        <p:txBody>
          <a:bodyPr/>
          <a:lstStyle/>
          <a:p>
            <a:r>
              <a:rPr lang="en-US" sz="2800" b="1" dirty="0"/>
              <a:t>Additional benefits</a:t>
            </a:r>
          </a:p>
          <a:p>
            <a:pPr lvl="1"/>
            <a:r>
              <a:rPr lang="en-US" b="0" i="0" dirty="0"/>
              <a:t>Plans must also include the following benefits:</a:t>
            </a:r>
          </a:p>
          <a:p>
            <a:pPr lvl="2"/>
            <a:r>
              <a:rPr lang="en-US" sz="2400" i="0" dirty="0"/>
              <a:t>Birth control coverage</a:t>
            </a:r>
          </a:p>
          <a:p>
            <a:pPr lvl="2"/>
            <a:r>
              <a:rPr lang="en-US" sz="2400" i="0" dirty="0"/>
              <a:t>Breastfeeding coverage</a:t>
            </a:r>
          </a:p>
          <a:p>
            <a:endParaRPr lang="en-US" dirty="0"/>
          </a:p>
          <a:p>
            <a:r>
              <a:rPr lang="en-US" sz="2800" b="1" dirty="0" smtClean="0"/>
              <a:t>Plans </a:t>
            </a:r>
            <a:r>
              <a:rPr lang="en-US" sz="2800" b="1" dirty="0"/>
              <a:t>may offer additional benefits, including:</a:t>
            </a:r>
          </a:p>
          <a:p>
            <a:pPr lvl="1"/>
            <a:r>
              <a:rPr lang="en-US" b="0" i="0" dirty="0"/>
              <a:t>Dental coverage</a:t>
            </a:r>
          </a:p>
          <a:p>
            <a:pPr lvl="1"/>
            <a:r>
              <a:rPr lang="en-US" b="0" i="0" dirty="0"/>
              <a:t>Vision coverage</a:t>
            </a:r>
          </a:p>
          <a:p>
            <a:pPr lvl="1"/>
            <a:r>
              <a:rPr lang="en-US" b="0" i="0" dirty="0"/>
              <a:t>Medical management programs (for specific needs like weight management, back pain, and </a:t>
            </a:r>
            <a:r>
              <a:rPr lang="en-US" b="0" i="0" dirty="0" smtClean="0"/>
              <a:t>diabetes)</a:t>
            </a:r>
            <a:endParaRPr lang="en-US" b="0" i="0" dirty="0"/>
          </a:p>
        </p:txBody>
      </p:sp>
      <p:sp>
        <p:nvSpPr>
          <p:cNvPr id="4" name="Title 3"/>
          <p:cNvSpPr>
            <a:spLocks noGrp="1"/>
          </p:cNvSpPr>
          <p:nvPr>
            <p:ph type="title"/>
          </p:nvPr>
        </p:nvSpPr>
        <p:spPr>
          <a:xfrm>
            <a:off x="838200" y="0"/>
            <a:ext cx="11196484" cy="1828799"/>
          </a:xfrm>
        </p:spPr>
        <p:txBody>
          <a:bodyPr/>
          <a:lstStyle/>
          <a:p>
            <a:r>
              <a:rPr lang="en-US" dirty="0"/>
              <a:t>Health insurance marketplace: what</a:t>
            </a:r>
          </a:p>
        </p:txBody>
      </p:sp>
      <p:sp>
        <p:nvSpPr>
          <p:cNvPr id="5" name="TextBox 4"/>
          <p:cNvSpPr txBox="1"/>
          <p:nvPr/>
        </p:nvSpPr>
        <p:spPr>
          <a:xfrm>
            <a:off x="10824542" y="235378"/>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3903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71051" y="1533831"/>
            <a:ext cx="11049000" cy="4180115"/>
          </a:xfrm>
        </p:spPr>
        <p:txBody>
          <a:bodyPr>
            <a:normAutofit fontScale="92500" lnSpcReduction="10000"/>
          </a:bodyPr>
          <a:lstStyle/>
          <a:p>
            <a:pPr marL="285750" indent="-285750">
              <a:buFont typeface="Arial" panose="020B0604020202020204" pitchFamily="34" charset="0"/>
              <a:buChar char="•"/>
            </a:pPr>
            <a:r>
              <a:rPr lang="en-US" sz="3600" dirty="0"/>
              <a:t>Live in the United States (U.S).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U.S</a:t>
            </a:r>
            <a:r>
              <a:rPr lang="en-US" sz="3600" dirty="0"/>
              <a:t>. citizen or national, or be lawfully present non-citizen in the U.S.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Not incarcerated</a:t>
            </a:r>
            <a:r>
              <a:rPr lang="en-US" sz="3600" dirty="0"/>
              <a:t>.</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smtClean="0"/>
              <a:t>Not enrolled </a:t>
            </a:r>
            <a:r>
              <a:rPr lang="en-US" sz="3600" dirty="0"/>
              <a:t>in Medicare coverage.</a:t>
            </a:r>
          </a:p>
          <a:p>
            <a:endParaRPr lang="en-US" dirty="0"/>
          </a:p>
        </p:txBody>
      </p:sp>
      <p:sp>
        <p:nvSpPr>
          <p:cNvPr id="4" name="Title 3"/>
          <p:cNvSpPr>
            <a:spLocks noGrp="1"/>
          </p:cNvSpPr>
          <p:nvPr>
            <p:ph type="title"/>
          </p:nvPr>
        </p:nvSpPr>
        <p:spPr>
          <a:xfrm>
            <a:off x="838200" y="0"/>
            <a:ext cx="11137490" cy="1828799"/>
          </a:xfrm>
        </p:spPr>
        <p:txBody>
          <a:bodyPr/>
          <a:lstStyle/>
          <a:p>
            <a:r>
              <a:rPr lang="en-US" dirty="0"/>
              <a:t>Health insurance marketplace: who</a:t>
            </a:r>
          </a:p>
        </p:txBody>
      </p:sp>
      <p:sp>
        <p:nvSpPr>
          <p:cNvPr id="5" name="TextBox 4"/>
          <p:cNvSpPr txBox="1"/>
          <p:nvPr/>
        </p:nvSpPr>
        <p:spPr>
          <a:xfrm>
            <a:off x="10863752" y="215714"/>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9545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68594" y="1691149"/>
            <a:ext cx="10992464" cy="3659004"/>
          </a:xfrm>
        </p:spPr>
        <p:txBody>
          <a:bodyPr>
            <a:normAutofit/>
          </a:bodyPr>
          <a:lstStyle/>
          <a:p>
            <a:r>
              <a:rPr lang="en-US" sz="2800" b="1" dirty="0"/>
              <a:t>Open Enrollment is November 1-January 15</a:t>
            </a:r>
          </a:p>
          <a:p>
            <a:pPr marL="285750" indent="-285750">
              <a:buFont typeface="Arial" panose="020B0604020202020204" pitchFamily="34" charset="0"/>
              <a:buChar char="•"/>
            </a:pPr>
            <a:r>
              <a:rPr lang="en-US" sz="2400" dirty="0"/>
              <a:t>Enroll by December 15 for coverage that starts January 1</a:t>
            </a:r>
          </a:p>
          <a:p>
            <a:pPr marL="285750" indent="-285750">
              <a:buFont typeface="Arial" panose="020B0604020202020204" pitchFamily="34" charset="0"/>
              <a:buChar char="•"/>
            </a:pPr>
            <a:r>
              <a:rPr lang="en-US" sz="2400" dirty="0"/>
              <a:t>Enroll by January 15 for coverage that starts February 1</a:t>
            </a:r>
          </a:p>
          <a:p>
            <a:endParaRPr lang="en-US" sz="2400" b="1" dirty="0" smtClean="0"/>
          </a:p>
          <a:p>
            <a:r>
              <a:rPr lang="en-US" sz="2800" b="1" dirty="0" smtClean="0"/>
              <a:t>Outside </a:t>
            </a:r>
            <a:r>
              <a:rPr lang="en-US" sz="2800" b="1" dirty="0"/>
              <a:t>the yearly Open Enrollment</a:t>
            </a:r>
            <a:r>
              <a:rPr lang="en-US" sz="2800" dirty="0"/>
              <a:t>, only if you:</a:t>
            </a:r>
          </a:p>
          <a:p>
            <a:pPr marL="285750" indent="-285750">
              <a:buFont typeface="Arial" panose="020B0604020202020204" pitchFamily="34" charset="0"/>
              <a:buChar char="•"/>
            </a:pPr>
            <a:r>
              <a:rPr lang="en-US" sz="2400" dirty="0"/>
              <a:t>Have a life change or income that qualifies for a Special Enrollment Period.</a:t>
            </a:r>
          </a:p>
          <a:p>
            <a:pPr marL="285750" indent="-285750">
              <a:buFont typeface="Arial" panose="020B0604020202020204" pitchFamily="34" charset="0"/>
              <a:buChar char="•"/>
            </a:pPr>
            <a:r>
              <a:rPr lang="en-US" sz="2400" dirty="0"/>
              <a:t>Qualify for Medicaid or the Children's Health Insurance Program (CHIP). You can enroll any time of year and coverage can start immediately.</a:t>
            </a:r>
          </a:p>
          <a:p>
            <a:endParaRPr lang="en-US" dirty="0"/>
          </a:p>
        </p:txBody>
      </p:sp>
      <p:sp>
        <p:nvSpPr>
          <p:cNvPr id="4" name="Title 3"/>
          <p:cNvSpPr>
            <a:spLocks noGrp="1"/>
          </p:cNvSpPr>
          <p:nvPr>
            <p:ph type="title"/>
          </p:nvPr>
        </p:nvSpPr>
        <p:spPr>
          <a:xfrm>
            <a:off x="747253" y="0"/>
            <a:ext cx="11326760" cy="1828799"/>
          </a:xfrm>
        </p:spPr>
        <p:txBody>
          <a:bodyPr/>
          <a:lstStyle/>
          <a:p>
            <a:r>
              <a:rPr lang="en-US" dirty="0"/>
              <a:t>Health insurance marketplace: when</a:t>
            </a:r>
          </a:p>
        </p:txBody>
      </p:sp>
      <p:sp>
        <p:nvSpPr>
          <p:cNvPr id="5" name="TextBox 4"/>
          <p:cNvSpPr txBox="1"/>
          <p:nvPr/>
        </p:nvSpPr>
        <p:spPr>
          <a:xfrm>
            <a:off x="10863871" y="255042"/>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34036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8257" y="1592825"/>
            <a:ext cx="11012129" cy="3814917"/>
          </a:xfrm>
        </p:spPr>
        <p:txBody>
          <a:bodyPr>
            <a:normAutofit fontScale="70000" lnSpcReduction="20000"/>
          </a:bodyPr>
          <a:lstStyle/>
          <a:p>
            <a:pPr marL="457200" indent="-457200">
              <a:buFont typeface="Arial" panose="020B0604020202020204" pitchFamily="34" charset="0"/>
              <a:buChar char="•"/>
            </a:pPr>
            <a:r>
              <a:rPr lang="en-US" sz="4000" b="1" dirty="0" smtClean="0"/>
              <a:t>Most people qualify for savings</a:t>
            </a:r>
          </a:p>
          <a:p>
            <a:pPr marL="457200" indent="-457200">
              <a:buFont typeface="Arial" panose="020B0604020202020204" pitchFamily="34" charset="0"/>
              <a:buChar char="•"/>
            </a:pPr>
            <a:endParaRPr lang="en-US" sz="4000" b="1" dirty="0" smtClean="0"/>
          </a:p>
          <a:p>
            <a:pPr marL="457200" indent="-457200">
              <a:buFont typeface="Arial" panose="020B0604020202020204" pitchFamily="34" charset="0"/>
              <a:buChar char="•"/>
            </a:pPr>
            <a:r>
              <a:rPr lang="en-US" sz="4000" b="1" dirty="0" smtClean="0"/>
              <a:t>Depending on expected annual household income, may qualify for:</a:t>
            </a:r>
          </a:p>
          <a:p>
            <a:pPr marL="457200" indent="-457200">
              <a:buFont typeface="Arial" panose="020B0604020202020204" pitchFamily="34" charset="0"/>
              <a:buChar char="•"/>
            </a:pPr>
            <a:endParaRPr lang="en-US" sz="2800" dirty="0" smtClean="0"/>
          </a:p>
          <a:p>
            <a:pPr marL="1143000" lvl="1" indent="-457200">
              <a:buFont typeface="Arial" panose="020B0604020202020204" pitchFamily="34" charset="0"/>
              <a:buChar char="•"/>
            </a:pPr>
            <a:r>
              <a:rPr lang="en-US" sz="3788" b="0" i="0" dirty="0" smtClean="0"/>
              <a:t>Lower costs for Marketplace plan, like the premium tax credit that lowers your monthly plan premium, and for extra savings on out-of-pocket costs like deductibles, copayments, and coinsurance. </a:t>
            </a:r>
          </a:p>
          <a:p>
            <a:pPr marL="457200" indent="-457200">
              <a:buFont typeface="Arial" panose="020B0604020202020204" pitchFamily="34" charset="0"/>
              <a:buChar char="•"/>
            </a:pPr>
            <a:endParaRPr lang="en-US" sz="2800" dirty="0" smtClean="0"/>
          </a:p>
          <a:p>
            <a:pPr marL="1143000" lvl="1" indent="-457200">
              <a:buFont typeface="Arial" panose="020B0604020202020204" pitchFamily="34" charset="0"/>
              <a:buChar char="•"/>
            </a:pPr>
            <a:r>
              <a:rPr lang="en-US" sz="3788" b="0" i="0" dirty="0" smtClean="0"/>
              <a:t>Coverage through Medicaid or CHIP. Your children may qualify for CHIP, even if you don't qualify for Medicaid.</a:t>
            </a:r>
          </a:p>
          <a:p>
            <a:endParaRPr lang="en-US" dirty="0"/>
          </a:p>
        </p:txBody>
      </p:sp>
      <p:sp>
        <p:nvSpPr>
          <p:cNvPr id="4" name="Title 3"/>
          <p:cNvSpPr>
            <a:spLocks noGrp="1"/>
          </p:cNvSpPr>
          <p:nvPr>
            <p:ph type="title"/>
          </p:nvPr>
        </p:nvSpPr>
        <p:spPr>
          <a:xfrm>
            <a:off x="688258" y="0"/>
            <a:ext cx="11503742" cy="1828799"/>
          </a:xfrm>
        </p:spPr>
        <p:txBody>
          <a:bodyPr>
            <a:normAutofit/>
          </a:bodyPr>
          <a:lstStyle/>
          <a:p>
            <a:r>
              <a:rPr lang="en-US" sz="3600" dirty="0"/>
              <a:t>Health insurance marketplace: how much</a:t>
            </a:r>
          </a:p>
        </p:txBody>
      </p:sp>
      <p:sp>
        <p:nvSpPr>
          <p:cNvPr id="5" name="TextBox 4"/>
          <p:cNvSpPr txBox="1"/>
          <p:nvPr/>
        </p:nvSpPr>
        <p:spPr>
          <a:xfrm>
            <a:off x="10794926" y="225545"/>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47307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68594" y="1828799"/>
            <a:ext cx="10821339" cy="3598607"/>
          </a:xfrm>
        </p:spPr>
        <p:txBody>
          <a:bodyPr/>
          <a:lstStyle/>
          <a:p>
            <a:pPr marL="285750" indent="-285750">
              <a:buFont typeface="Arial" panose="020B0604020202020204" pitchFamily="34" charset="0"/>
              <a:buChar char="•"/>
            </a:pPr>
            <a:r>
              <a:rPr lang="en-US" sz="4000" b="1" dirty="0" smtClean="0"/>
              <a:t>KFF </a:t>
            </a:r>
            <a:r>
              <a:rPr lang="en-US" sz="4000" b="1" dirty="0"/>
              <a:t>Health Insurance Premium Calculator - </a:t>
            </a:r>
            <a:r>
              <a:rPr lang="en-US" sz="4000" dirty="0">
                <a:hlinkClick r:id="rId2"/>
              </a:rPr>
              <a:t>https://www.healthcare.gov/lower-costs/qualifying-for-lower-costs</a:t>
            </a:r>
            <a:r>
              <a:rPr lang="en-US" sz="4000" dirty="0" smtClean="0">
                <a:hlinkClick r:id="rId2"/>
              </a:rPr>
              <a:t>/</a:t>
            </a:r>
            <a:r>
              <a:rPr lang="en-US" sz="4000" dirty="0" smtClean="0"/>
              <a:t> </a:t>
            </a:r>
            <a:endParaRPr lang="en-US" sz="4000" dirty="0"/>
          </a:p>
          <a:p>
            <a:endParaRPr lang="en-US" dirty="0"/>
          </a:p>
        </p:txBody>
      </p:sp>
      <p:sp>
        <p:nvSpPr>
          <p:cNvPr id="4" name="Title 3"/>
          <p:cNvSpPr>
            <a:spLocks noGrp="1"/>
          </p:cNvSpPr>
          <p:nvPr>
            <p:ph type="title"/>
          </p:nvPr>
        </p:nvSpPr>
        <p:spPr>
          <a:xfrm>
            <a:off x="550606" y="0"/>
            <a:ext cx="11552904" cy="1828799"/>
          </a:xfrm>
        </p:spPr>
        <p:txBody>
          <a:bodyPr>
            <a:normAutofit/>
          </a:bodyPr>
          <a:lstStyle/>
          <a:p>
            <a:r>
              <a:rPr lang="en-US" sz="3600" dirty="0"/>
              <a:t>Health insurance marketplace: how much</a:t>
            </a:r>
          </a:p>
        </p:txBody>
      </p:sp>
      <p:sp>
        <p:nvSpPr>
          <p:cNvPr id="5" name="TextBox 4"/>
          <p:cNvSpPr txBox="1"/>
          <p:nvPr/>
        </p:nvSpPr>
        <p:spPr>
          <a:xfrm>
            <a:off x="10884862" y="221671"/>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28801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22788" y="1546135"/>
            <a:ext cx="5397910" cy="3802613"/>
          </a:xfrm>
        </p:spPr>
        <p:txBody>
          <a:bodyPr>
            <a:normAutofit fontScale="85000" lnSpcReduction="20000"/>
          </a:bodyPr>
          <a:lstStyle/>
          <a:p>
            <a:pPr marL="342900" indent="-342900">
              <a:buFont typeface="Arial" panose="020B0604020202020204" pitchFamily="34" charset="0"/>
              <a:buChar char="•"/>
            </a:pPr>
            <a:r>
              <a:rPr lang="en-US" sz="2800" dirty="0" smtClean="0"/>
              <a:t>35 year old single man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no dependents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earning $33,696 (Chicago minimum wage)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no coverage available from job</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non-smoking</a:t>
            </a:r>
          </a:p>
          <a:p>
            <a:endParaRPr lang="en-US" dirty="0"/>
          </a:p>
          <a:p>
            <a:endParaRPr lang="en-US" dirty="0"/>
          </a:p>
        </p:txBody>
      </p:sp>
      <p:sp>
        <p:nvSpPr>
          <p:cNvPr id="4" name="Title 3"/>
          <p:cNvSpPr>
            <a:spLocks noGrp="1"/>
          </p:cNvSpPr>
          <p:nvPr>
            <p:ph type="title"/>
          </p:nvPr>
        </p:nvSpPr>
        <p:spPr/>
        <p:txBody>
          <a:bodyPr/>
          <a:lstStyle/>
          <a:p>
            <a:r>
              <a:rPr lang="en-US" dirty="0" smtClean="0"/>
              <a:t>KFF – SAMPLE #1</a:t>
            </a:r>
            <a:endParaRPr lang="en-US" dirty="0"/>
          </a:p>
        </p:txBody>
      </p:sp>
      <p:pic>
        <p:nvPicPr>
          <p:cNvPr id="5" name="Picture 4"/>
          <p:cNvPicPr>
            <a:picLocks noChangeAspect="1"/>
          </p:cNvPicPr>
          <p:nvPr/>
        </p:nvPicPr>
        <p:blipFill rotWithShape="1">
          <a:blip r:embed="rId2"/>
          <a:srcRect l="24053" t="27510" r="42513" b="9362"/>
          <a:stretch/>
        </p:blipFill>
        <p:spPr>
          <a:xfrm>
            <a:off x="5959896" y="137652"/>
            <a:ext cx="6041204" cy="5525729"/>
          </a:xfrm>
          <a:prstGeom prst="rect">
            <a:avLst/>
          </a:prstGeom>
        </p:spPr>
      </p:pic>
    </p:spTree>
    <p:extLst>
      <p:ext uri="{BB962C8B-B14F-4D97-AF65-F5344CB8AC3E}">
        <p14:creationId xmlns:p14="http://schemas.microsoft.com/office/powerpoint/2010/main" val="3985605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32620" y="1546135"/>
            <a:ext cx="5388078" cy="4048420"/>
          </a:xfrm>
        </p:spPr>
        <p:txBody>
          <a:bodyPr>
            <a:normAutofit fontScale="92500" lnSpcReduction="10000"/>
          </a:bodyPr>
          <a:lstStyle/>
          <a:p>
            <a:pPr marL="342900" indent="-342900">
              <a:buFont typeface="Arial" panose="020B0604020202020204" pitchFamily="34" charset="0"/>
              <a:buChar char="•"/>
            </a:pPr>
            <a:r>
              <a:rPr lang="en-US" dirty="0" smtClean="0"/>
              <a:t>40 year old single woman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2</a:t>
            </a:r>
            <a:r>
              <a:rPr lang="en-US" dirty="0" smtClean="0"/>
              <a:t> dependent children, age 14, 10</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earning $40,000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no coverage available from job</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smokes</a:t>
            </a:r>
          </a:p>
          <a:p>
            <a:endParaRPr lang="en-US" dirty="0"/>
          </a:p>
          <a:p>
            <a:endParaRPr lang="en-US" dirty="0"/>
          </a:p>
        </p:txBody>
      </p:sp>
      <p:sp>
        <p:nvSpPr>
          <p:cNvPr id="4" name="Title 3"/>
          <p:cNvSpPr>
            <a:spLocks noGrp="1"/>
          </p:cNvSpPr>
          <p:nvPr>
            <p:ph type="title"/>
          </p:nvPr>
        </p:nvSpPr>
        <p:spPr/>
        <p:txBody>
          <a:bodyPr/>
          <a:lstStyle/>
          <a:p>
            <a:r>
              <a:rPr lang="en-US" dirty="0" smtClean="0"/>
              <a:t>KFF – SAMPLE #2</a:t>
            </a:r>
            <a:endParaRPr lang="en-US" dirty="0"/>
          </a:p>
        </p:txBody>
      </p:sp>
      <p:pic>
        <p:nvPicPr>
          <p:cNvPr id="2" name="Picture 1"/>
          <p:cNvPicPr>
            <a:picLocks noChangeAspect="1"/>
          </p:cNvPicPr>
          <p:nvPr/>
        </p:nvPicPr>
        <p:blipFill rotWithShape="1">
          <a:blip r:embed="rId2"/>
          <a:srcRect l="25645" t="26584" r="41944" b="3669"/>
          <a:stretch/>
        </p:blipFill>
        <p:spPr>
          <a:xfrm>
            <a:off x="6001765" y="112427"/>
            <a:ext cx="5856270" cy="5649276"/>
          </a:xfrm>
          <a:prstGeom prst="rect">
            <a:avLst/>
          </a:prstGeom>
        </p:spPr>
      </p:pic>
    </p:spTree>
    <p:extLst>
      <p:ext uri="{BB962C8B-B14F-4D97-AF65-F5344CB8AC3E}">
        <p14:creationId xmlns:p14="http://schemas.microsoft.com/office/powerpoint/2010/main" val="625478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58157" y="2175046"/>
            <a:ext cx="8631776" cy="579532"/>
          </a:xfrm>
          <a:prstGeom prst="rect">
            <a:avLst/>
          </a:prstGeom>
        </p:spPr>
        <p:txBody>
          <a:bodyPr/>
          <a:lstStyle/>
          <a:p>
            <a:endParaRPr lang="en-US"/>
          </a:p>
        </p:txBody>
      </p:sp>
      <p:sp>
        <p:nvSpPr>
          <p:cNvPr id="4" name="Title 3"/>
          <p:cNvSpPr>
            <a:spLocks noGrp="1"/>
          </p:cNvSpPr>
          <p:nvPr>
            <p:ph type="title"/>
          </p:nvPr>
        </p:nvSpPr>
        <p:spPr/>
        <p:txBody>
          <a:bodyPr/>
          <a:lstStyle/>
          <a:p>
            <a:r>
              <a:rPr lang="en-US" dirty="0" smtClean="0"/>
              <a:t>Medicare basics</a:t>
            </a:r>
            <a:endParaRPr lang="en-US" dirty="0"/>
          </a:p>
        </p:txBody>
      </p:sp>
      <p:pic>
        <p:nvPicPr>
          <p:cNvPr id="5" name="Picture 4"/>
          <p:cNvPicPr>
            <a:picLocks noChangeAspect="1"/>
          </p:cNvPicPr>
          <p:nvPr/>
        </p:nvPicPr>
        <p:blipFill>
          <a:blip r:embed="rId3"/>
          <a:stretch>
            <a:fillRect/>
          </a:stretch>
        </p:blipFill>
        <p:spPr>
          <a:xfrm>
            <a:off x="295563" y="1227287"/>
            <a:ext cx="11748834" cy="4563914"/>
          </a:xfrm>
          <a:prstGeom prst="rect">
            <a:avLst/>
          </a:prstGeom>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74285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 Preview plans</a:t>
            </a:r>
            <a:endParaRPr lang="en-US" dirty="0"/>
          </a:p>
        </p:txBody>
      </p:sp>
      <p:sp>
        <p:nvSpPr>
          <p:cNvPr id="3" name="Text Placeholder 2"/>
          <p:cNvSpPr>
            <a:spLocks noGrp="1"/>
          </p:cNvSpPr>
          <p:nvPr>
            <p:ph type="body" sz="quarter" idx="13"/>
          </p:nvPr>
        </p:nvSpPr>
        <p:spPr/>
        <p:txBody>
          <a:bodyPr>
            <a:normAutofit/>
          </a:bodyPr>
          <a:lstStyle/>
          <a:p>
            <a:r>
              <a:rPr lang="en-US" sz="4400" dirty="0">
                <a:hlinkClick r:id="rId2"/>
              </a:rPr>
              <a:t>https://www.healthcare.gov/see-plans</a:t>
            </a:r>
            <a:r>
              <a:rPr lang="en-US" sz="4400" dirty="0" smtClean="0">
                <a:hlinkClick r:id="rId2"/>
              </a:rPr>
              <a:t>/#/</a:t>
            </a:r>
            <a:r>
              <a:rPr lang="en-US" sz="4400" dirty="0" smtClean="0"/>
              <a:t> </a:t>
            </a:r>
            <a:endParaRPr lang="en-US" sz="4400" dirty="0"/>
          </a:p>
        </p:txBody>
      </p:sp>
    </p:spTree>
    <p:extLst>
      <p:ext uri="{BB962C8B-B14F-4D97-AF65-F5344CB8AC3E}">
        <p14:creationId xmlns:p14="http://schemas.microsoft.com/office/powerpoint/2010/main" val="2409868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t="18155"/>
          <a:stretch/>
        </p:blipFill>
        <p:spPr>
          <a:xfrm>
            <a:off x="171610" y="617355"/>
            <a:ext cx="11848779" cy="5163177"/>
          </a:xfrm>
          <a:prstGeom prst="rect">
            <a:avLst/>
          </a:prstGeom>
        </p:spPr>
      </p:pic>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65951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rotWithShape="1">
          <a:blip r:embed="rId2"/>
          <a:srcRect l="14272" t="23755" r="15846" b="18087"/>
          <a:stretch/>
        </p:blipFill>
        <p:spPr>
          <a:xfrm>
            <a:off x="296561" y="226143"/>
            <a:ext cx="11871490" cy="5260258"/>
          </a:xfrm>
          <a:prstGeom prst="rect">
            <a:avLst/>
          </a:prstGeom>
        </p:spPr>
      </p:pic>
    </p:spTree>
    <p:extLst>
      <p:ext uri="{BB962C8B-B14F-4D97-AF65-F5344CB8AC3E}">
        <p14:creationId xmlns:p14="http://schemas.microsoft.com/office/powerpoint/2010/main" val="3864538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2282" t="27874" r="12207" b="7670"/>
          <a:stretch/>
        </p:blipFill>
        <p:spPr>
          <a:xfrm>
            <a:off x="178298" y="96775"/>
            <a:ext cx="12013702" cy="5714089"/>
          </a:xfrm>
          <a:prstGeom prst="rect">
            <a:avLst/>
          </a:prstGeom>
        </p:spPr>
      </p:pic>
    </p:spTree>
    <p:extLst>
      <p:ext uri="{BB962C8B-B14F-4D97-AF65-F5344CB8AC3E}">
        <p14:creationId xmlns:p14="http://schemas.microsoft.com/office/powerpoint/2010/main" val="1815479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41167" t="30010" r="35805" b="15097"/>
          <a:stretch/>
        </p:blipFill>
        <p:spPr>
          <a:xfrm>
            <a:off x="467419" y="134005"/>
            <a:ext cx="5274620" cy="5617866"/>
          </a:xfrm>
          <a:prstGeom prst="rect">
            <a:avLst/>
          </a:prstGeom>
        </p:spPr>
      </p:pic>
      <p:pic>
        <p:nvPicPr>
          <p:cNvPr id="5" name="Picture 4"/>
          <p:cNvPicPr>
            <a:picLocks noChangeAspect="1"/>
          </p:cNvPicPr>
          <p:nvPr/>
        </p:nvPicPr>
        <p:blipFill rotWithShape="1">
          <a:blip r:embed="rId3"/>
          <a:srcRect l="26440" t="44484" r="39955" b="-1"/>
          <a:stretch/>
        </p:blipFill>
        <p:spPr>
          <a:xfrm>
            <a:off x="5849198" y="104070"/>
            <a:ext cx="6072027" cy="5340786"/>
          </a:xfrm>
          <a:prstGeom prst="rect">
            <a:avLst/>
          </a:prstGeom>
        </p:spPr>
      </p:pic>
    </p:spTree>
    <p:extLst>
      <p:ext uri="{BB962C8B-B14F-4D97-AF65-F5344CB8AC3E}">
        <p14:creationId xmlns:p14="http://schemas.microsoft.com/office/powerpoint/2010/main" val="2056223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2122826"/>
              </p:ext>
            </p:extLst>
          </p:nvPr>
        </p:nvGraphicFramePr>
        <p:xfrm>
          <a:off x="838200" y="1690688"/>
          <a:ext cx="10515600" cy="3479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673235763"/>
                    </a:ext>
                  </a:extLst>
                </a:gridCol>
                <a:gridCol w="3505200">
                  <a:extLst>
                    <a:ext uri="{9D8B030D-6E8A-4147-A177-3AD203B41FA5}">
                      <a16:colId xmlns:a16="http://schemas.microsoft.com/office/drawing/2014/main" val="175945958"/>
                    </a:ext>
                  </a:extLst>
                </a:gridCol>
                <a:gridCol w="3505200">
                  <a:extLst>
                    <a:ext uri="{9D8B030D-6E8A-4147-A177-3AD203B41FA5}">
                      <a16:colId xmlns:a16="http://schemas.microsoft.com/office/drawing/2014/main" val="2120245320"/>
                    </a:ext>
                  </a:extLst>
                </a:gridCol>
              </a:tblGrid>
              <a:tr h="370840">
                <a:tc>
                  <a:txBody>
                    <a:bodyPr/>
                    <a:lstStyle/>
                    <a:p>
                      <a:r>
                        <a:rPr lang="en-US" dirty="0" smtClean="0"/>
                        <a:t>October</a:t>
                      </a:r>
                      <a:endParaRPr lang="en-US" dirty="0"/>
                    </a:p>
                  </a:txBody>
                  <a:tcPr/>
                </a:tc>
                <a:tc>
                  <a:txBody>
                    <a:bodyPr/>
                    <a:lstStyle/>
                    <a:p>
                      <a:r>
                        <a:rPr lang="en-US" dirty="0" smtClean="0"/>
                        <a:t>November</a:t>
                      </a:r>
                      <a:endParaRPr lang="en-US" dirty="0"/>
                    </a:p>
                  </a:txBody>
                  <a:tcPr>
                    <a:solidFill>
                      <a:schemeClr val="accent4">
                        <a:lumMod val="50000"/>
                      </a:schemeClr>
                    </a:solidFill>
                  </a:tcPr>
                </a:tc>
                <a:tc>
                  <a:txBody>
                    <a:bodyPr/>
                    <a:lstStyle/>
                    <a:p>
                      <a:r>
                        <a:rPr lang="en-US" dirty="0" smtClean="0"/>
                        <a:t>December</a:t>
                      </a:r>
                      <a:endParaRPr lang="en-US" dirty="0"/>
                    </a:p>
                  </a:txBody>
                  <a:tcPr/>
                </a:tc>
                <a:extLst>
                  <a:ext uri="{0D108BD9-81ED-4DB2-BD59-A6C34878D82A}">
                    <a16:rowId xmlns:a16="http://schemas.microsoft.com/office/drawing/2014/main" val="3075530151"/>
                  </a:ext>
                </a:extLst>
              </a:tr>
              <a:tr h="370840">
                <a:tc>
                  <a:txBody>
                    <a:bodyPr/>
                    <a:lstStyle/>
                    <a:p>
                      <a:pPr marL="0" indent="0">
                        <a:buFont typeface="Arial" panose="020B0604020202020204" pitchFamily="34" charset="0"/>
                        <a:buNone/>
                      </a:pPr>
                      <a:r>
                        <a:rPr lang="en-US" b="1" dirty="0" smtClean="0"/>
                        <a:t>IDHS Appeals</a:t>
                      </a:r>
                      <a:r>
                        <a:rPr lang="en-US" b="1" baseline="0" dirty="0" smtClean="0"/>
                        <a:t> Part 2</a:t>
                      </a:r>
                      <a:endParaRPr lang="en-US" b="1" dirty="0" smtClean="0"/>
                    </a:p>
                    <a:p>
                      <a:pPr marL="285750" indent="-285750">
                        <a:buFont typeface="Arial" panose="020B0604020202020204" pitchFamily="34" charset="0"/>
                        <a:buChar char="•"/>
                      </a:pPr>
                      <a:r>
                        <a:rPr lang="en-US" dirty="0" smtClean="0"/>
                        <a:t>What do I do after I file an appeal?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Preparing for and representing yourself in others in hearings</a:t>
                      </a:r>
                    </a:p>
                    <a:p>
                      <a:pPr marL="285750" indent="-285750">
                        <a:buFont typeface="Arial" panose="020B0604020202020204" pitchFamily="34" charset="0"/>
                        <a:buChar char="•"/>
                      </a:pPr>
                      <a:r>
                        <a:rPr lang="en-US" dirty="0" smtClean="0"/>
                        <a:t>What happens at a hearing?</a:t>
                      </a:r>
                    </a:p>
                    <a:p>
                      <a:pPr marL="285750" indent="-285750">
                        <a:buFont typeface="Arial" panose="020B0604020202020204" pitchFamily="34" charset="0"/>
                        <a:buChar char="•"/>
                      </a:pPr>
                      <a:r>
                        <a:rPr lang="en-US" dirty="0" smtClean="0"/>
                        <a:t>Post-hearing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Healthcare options beyond Medicaid: Marketplace Health Insurance &amp; Medicare</a:t>
                      </a:r>
                    </a:p>
                    <a:p>
                      <a:endParaRPr lang="en-US" dirty="0"/>
                    </a:p>
                  </a:txBody>
                  <a:tcPr>
                    <a:solidFill>
                      <a:schemeClr val="accent2">
                        <a:lumMod val="60000"/>
                        <a:lumOff val="40000"/>
                      </a:schemeClr>
                    </a:solidFill>
                  </a:tcPr>
                </a:tc>
                <a:tc>
                  <a:txBody>
                    <a:bodyPr/>
                    <a:lstStyle/>
                    <a:p>
                      <a:r>
                        <a:rPr lang="en-US" dirty="0" smtClean="0"/>
                        <a:t>“Ask an Attorney”</a:t>
                      </a:r>
                    </a:p>
                    <a:p>
                      <a:endParaRPr lang="en-US" dirty="0" smtClean="0"/>
                    </a:p>
                    <a:p>
                      <a:r>
                        <a:rPr lang="en-US" dirty="0" smtClean="0"/>
                        <a:t>We</a:t>
                      </a:r>
                      <a:r>
                        <a:rPr lang="en-US" baseline="0" dirty="0" smtClean="0"/>
                        <a:t> will be answering your questions regarding your client’s IDHS and SSA benefits, what changes we’re expecting, how to get more help when you need it, etc.</a:t>
                      </a:r>
                    </a:p>
                    <a:p>
                      <a:endParaRPr lang="en-US" baseline="0" dirty="0" smtClean="0"/>
                    </a:p>
                    <a:p>
                      <a:r>
                        <a:rPr lang="en-US" baseline="0" dirty="0" smtClean="0"/>
                        <a:t>*NOTE: We cannot provide legal advice in this or any other training.</a:t>
                      </a:r>
                      <a:endParaRPr lang="en-US" dirty="0"/>
                    </a:p>
                  </a:txBody>
                  <a:tcPr/>
                </a:tc>
                <a:extLst>
                  <a:ext uri="{0D108BD9-81ED-4DB2-BD59-A6C34878D82A}">
                    <a16:rowId xmlns:a16="http://schemas.microsoft.com/office/drawing/2014/main" val="2387699185"/>
                  </a:ext>
                </a:extLst>
              </a:tr>
            </a:tbl>
          </a:graphicData>
        </a:graphic>
      </p:graphicFrame>
    </p:spTree>
    <p:extLst>
      <p:ext uri="{BB962C8B-B14F-4D97-AF65-F5344CB8AC3E}">
        <p14:creationId xmlns:p14="http://schemas.microsoft.com/office/powerpoint/2010/main" val="3707656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0" cy="1325563"/>
          </a:xfrm>
        </p:spPr>
        <p:txBody>
          <a:bodyPr/>
          <a:lstStyle/>
          <a:p>
            <a:pPr algn="ctr"/>
            <a:r>
              <a:rPr lang="en-US" dirty="0" smtClean="0"/>
              <a:t>questions</a:t>
            </a:r>
            <a:endParaRPr lang="en-US" dirty="0"/>
          </a:p>
        </p:txBody>
      </p:sp>
      <p:pic>
        <p:nvPicPr>
          <p:cNvPr id="5" name="Picture 4"/>
          <p:cNvPicPr>
            <a:picLocks noChangeAspect="1"/>
          </p:cNvPicPr>
          <p:nvPr/>
        </p:nvPicPr>
        <p:blipFill>
          <a:blip r:embed="rId2"/>
          <a:stretch>
            <a:fillRect/>
          </a:stretch>
        </p:blipFill>
        <p:spPr>
          <a:xfrm>
            <a:off x="5026025" y="2170545"/>
            <a:ext cx="2143125" cy="2143125"/>
          </a:xfrm>
          <a:prstGeom prst="rect">
            <a:avLst/>
          </a:prstGeom>
        </p:spPr>
      </p:pic>
      <p:sp>
        <p:nvSpPr>
          <p:cNvPr id="4" name="AutoShape 2" descr="Question mark pictures of questions marks clipart cliparting - Clipartix"/>
          <p:cNvSpPr>
            <a:spLocks noGrp="1" noChangeAspect="1" noChangeArrowheads="1"/>
          </p:cNvSpPr>
          <p:nvPr>
            <p:ph type="body" sz="quarter" idx="13"/>
          </p:nvPr>
        </p:nvSpPr>
        <p:spPr bwMode="auto">
          <a:xfrm>
            <a:off x="838200" y="1801813"/>
            <a:ext cx="10518775" cy="3843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smtClean="0"/>
              <a:t> </a:t>
            </a:r>
            <a:endParaRPr lang="en-US" dirty="0"/>
          </a:p>
        </p:txBody>
      </p:sp>
      <p:sp>
        <p:nvSpPr>
          <p:cNvPr id="6" name="TextBox 5"/>
          <p:cNvSpPr txBox="1"/>
          <p:nvPr/>
        </p:nvSpPr>
        <p:spPr>
          <a:xfrm>
            <a:off x="4282027" y="4610100"/>
            <a:ext cx="3631122" cy="830997"/>
          </a:xfrm>
          <a:prstGeom prst="rect">
            <a:avLst/>
          </a:prstGeom>
          <a:noFill/>
        </p:spPr>
        <p:txBody>
          <a:bodyPr wrap="none" rtlCol="0">
            <a:spAutoFit/>
          </a:bodyPr>
          <a:lstStyle/>
          <a:p>
            <a:pPr algn="ctr"/>
            <a:r>
              <a:rPr lang="en-US" sz="2400" dirty="0" smtClean="0"/>
              <a:t>Trey Daly</a:t>
            </a:r>
          </a:p>
          <a:p>
            <a:pPr algn="ctr"/>
            <a:r>
              <a:rPr lang="en-US" sz="2400" dirty="0" smtClean="0"/>
              <a:t>tdaly@legalaidchicago.org</a:t>
            </a:r>
            <a:endParaRPr lang="en-US" sz="2400" dirty="0"/>
          </a:p>
        </p:txBody>
      </p:sp>
    </p:spTree>
    <p:extLst>
      <p:ext uri="{BB962C8B-B14F-4D97-AF65-F5344CB8AC3E}">
        <p14:creationId xmlns:p14="http://schemas.microsoft.com/office/powerpoint/2010/main" val="388054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Medicare Structure</a:t>
            </a:r>
            <a:endParaRPr lang="en-US" dirty="0"/>
          </a:p>
        </p:txBody>
      </p:sp>
      <p:sp>
        <p:nvSpPr>
          <p:cNvPr id="5" name="Rectangle 4"/>
          <p:cNvSpPr/>
          <p:nvPr/>
        </p:nvSpPr>
        <p:spPr>
          <a:xfrm>
            <a:off x="412172" y="1266897"/>
            <a:ext cx="9975273" cy="4298613"/>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A:</a:t>
            </a:r>
            <a:r>
              <a:rPr lang="en-US" sz="2400" dirty="0" smtClean="0">
                <a:solidFill>
                  <a:srgbClr val="000000"/>
                </a:solidFill>
                <a:latin typeface="Source Sans Pro"/>
              </a:rPr>
              <a:t> </a:t>
            </a:r>
            <a:r>
              <a:rPr lang="en-US" sz="2400" dirty="0">
                <a:solidFill>
                  <a:srgbClr val="000000"/>
                </a:solidFill>
                <a:latin typeface="Source Sans Pro"/>
              </a:rPr>
              <a:t>inpatient hospital stays, skilled nursing facility (SNF) stays, some home health visits, and hospice care</a:t>
            </a:r>
          </a:p>
          <a:p>
            <a:pPr marL="228600" lvl="0" indent="-228600">
              <a:spcBef>
                <a:spcPts val="1000"/>
              </a:spcBef>
              <a:buFont typeface="Wingdings" panose="05000000000000000000" pitchFamily="2" charset="2"/>
              <a:buChar char="§"/>
            </a:pPr>
            <a:endParaRPr lang="en-US" sz="2400" dirty="0">
              <a:solidFill>
                <a:srgbClr val="000000"/>
              </a:solidFill>
              <a:latin typeface="Source Sans Pro"/>
            </a:endParaRPr>
          </a:p>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B:</a:t>
            </a:r>
            <a:r>
              <a:rPr lang="en-US" sz="2400" dirty="0" smtClean="0">
                <a:solidFill>
                  <a:srgbClr val="000000"/>
                </a:solidFill>
                <a:latin typeface="Source Sans Pro"/>
              </a:rPr>
              <a:t> </a:t>
            </a:r>
            <a:r>
              <a:rPr lang="en-US" sz="2400" dirty="0">
                <a:solidFill>
                  <a:srgbClr val="000000"/>
                </a:solidFill>
                <a:latin typeface="Source Sans Pro"/>
              </a:rPr>
              <a:t>physician visits, outpatient services, preventive services, and some home health visits. </a:t>
            </a:r>
          </a:p>
          <a:p>
            <a:pPr marL="228600" lvl="0" indent="-228600">
              <a:spcBef>
                <a:spcPts val="1000"/>
              </a:spcBef>
              <a:buFont typeface="Wingdings" panose="05000000000000000000" pitchFamily="2" charset="2"/>
              <a:buChar char="§"/>
            </a:pPr>
            <a:endParaRPr lang="en-US" sz="2400" b="1" dirty="0">
              <a:solidFill>
                <a:srgbClr val="000000"/>
              </a:solidFill>
              <a:latin typeface="Source Sans Pro"/>
            </a:endParaRPr>
          </a:p>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C: </a:t>
            </a:r>
            <a:r>
              <a:rPr lang="en-US" sz="2400" dirty="0" smtClean="0">
                <a:solidFill>
                  <a:srgbClr val="000000"/>
                </a:solidFill>
                <a:latin typeface="Source Sans Pro"/>
              </a:rPr>
              <a:t>Medicare Advantage - private </a:t>
            </a:r>
            <a:r>
              <a:rPr lang="en-US" sz="2400" dirty="0">
                <a:solidFill>
                  <a:srgbClr val="000000"/>
                </a:solidFill>
                <a:latin typeface="Source Sans Pro"/>
              </a:rPr>
              <a:t>health </a:t>
            </a:r>
            <a:r>
              <a:rPr lang="en-US" sz="2400" dirty="0" smtClean="0">
                <a:solidFill>
                  <a:srgbClr val="000000"/>
                </a:solidFill>
                <a:latin typeface="Source Sans Pro"/>
              </a:rPr>
              <a:t>plans (health </a:t>
            </a:r>
            <a:r>
              <a:rPr lang="en-US" sz="2400" dirty="0">
                <a:solidFill>
                  <a:srgbClr val="000000"/>
                </a:solidFill>
                <a:latin typeface="Source Sans Pro"/>
              </a:rPr>
              <a:t>maintenance organization (HMO) or preferred provider organization (PPO</a:t>
            </a:r>
            <a:r>
              <a:rPr lang="en-US" sz="2400" dirty="0" smtClean="0">
                <a:solidFill>
                  <a:srgbClr val="000000"/>
                </a:solidFill>
                <a:latin typeface="Source Sans Pro"/>
              </a:rPr>
              <a:t>)) with all </a:t>
            </a:r>
            <a:r>
              <a:rPr lang="en-US" sz="2400" dirty="0">
                <a:solidFill>
                  <a:srgbClr val="000000"/>
                </a:solidFill>
                <a:latin typeface="Source Sans Pro"/>
              </a:rPr>
              <a:t>Medicare-covered Part A and Part B benefits and typically also Part D benefits</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67934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Medicare Structure</a:t>
            </a:r>
            <a:endParaRPr lang="en-US" dirty="0"/>
          </a:p>
        </p:txBody>
      </p:sp>
      <p:sp>
        <p:nvSpPr>
          <p:cNvPr id="5" name="Rectangle 4"/>
          <p:cNvSpPr/>
          <p:nvPr/>
        </p:nvSpPr>
        <p:spPr>
          <a:xfrm>
            <a:off x="683491" y="1869599"/>
            <a:ext cx="9277927" cy="3672800"/>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400" b="1" dirty="0">
                <a:solidFill>
                  <a:srgbClr val="000000"/>
                </a:solidFill>
                <a:latin typeface="Source Sans Pro"/>
              </a:rPr>
              <a:t>Part </a:t>
            </a:r>
            <a:r>
              <a:rPr lang="en-US" sz="2400" b="1" dirty="0" smtClean="0">
                <a:solidFill>
                  <a:srgbClr val="000000"/>
                </a:solidFill>
                <a:latin typeface="Source Sans Pro"/>
              </a:rPr>
              <a:t>D:</a:t>
            </a:r>
            <a:r>
              <a:rPr lang="en-US" sz="2400" dirty="0" smtClean="0">
                <a:solidFill>
                  <a:srgbClr val="000000"/>
                </a:solidFill>
                <a:latin typeface="Source Sans Pro"/>
              </a:rPr>
              <a:t> </a:t>
            </a:r>
            <a:r>
              <a:rPr lang="en-US" sz="2400" dirty="0">
                <a:solidFill>
                  <a:srgbClr val="000000"/>
                </a:solidFill>
                <a:latin typeface="Source Sans Pro"/>
              </a:rPr>
              <a:t>outpatient prescription drugs through private plans that contract with Medicare, including stand-alone prescription drug plans (PDPs) and Medicare Advantage plans with prescription drug coverage (MA-PDs). </a:t>
            </a:r>
          </a:p>
          <a:p>
            <a:pPr marL="228600" lvl="0" indent="-228600">
              <a:spcBef>
                <a:spcPts val="1000"/>
              </a:spcBef>
              <a:buFont typeface="Wingdings" panose="05000000000000000000" pitchFamily="2" charset="2"/>
              <a:buChar char="§"/>
            </a:pPr>
            <a:endParaRPr lang="en-US" sz="2400" dirty="0">
              <a:solidFill>
                <a:srgbClr val="000000"/>
              </a:solidFill>
              <a:latin typeface="Source Sans Pro"/>
            </a:endParaRPr>
          </a:p>
          <a:p>
            <a:pPr marL="228600" lvl="0" indent="-228600">
              <a:spcBef>
                <a:spcPts val="1000"/>
              </a:spcBef>
              <a:buFont typeface="Wingdings" panose="05000000000000000000" pitchFamily="2" charset="2"/>
              <a:buChar char="§"/>
            </a:pPr>
            <a:r>
              <a:rPr lang="en-US" sz="2400" b="1" dirty="0">
                <a:solidFill>
                  <a:srgbClr val="000000"/>
                </a:solidFill>
                <a:latin typeface="Source Sans Pro"/>
              </a:rPr>
              <a:t>Medicare-Medicaid Alignment Initiative: </a:t>
            </a:r>
            <a:r>
              <a:rPr lang="en-US" sz="2400" dirty="0">
                <a:solidFill>
                  <a:srgbClr val="000000"/>
                </a:solidFill>
                <a:latin typeface="Source Sans Pro"/>
              </a:rPr>
              <a:t>allows eligible beneficiaries to receive their Medicare Parts A and B, Medicare Part D, and Medicaid benefits from a single Medicare-Medicaid Plan, also known as a MMAI plan. (e.g. Aetna, BCBS, Humana, </a:t>
            </a:r>
            <a:r>
              <a:rPr lang="en-US" sz="2400" dirty="0" smtClean="0">
                <a:solidFill>
                  <a:srgbClr val="000000"/>
                </a:solidFill>
                <a:latin typeface="Source Sans Pro"/>
              </a:rPr>
              <a:t>Meridian, </a:t>
            </a:r>
            <a:r>
              <a:rPr lang="en-US" sz="2400" dirty="0">
                <a:solidFill>
                  <a:srgbClr val="000000"/>
                </a:solidFill>
                <a:latin typeface="Source Sans Pro"/>
              </a:rPr>
              <a:t>Molina)</a:t>
            </a:r>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6771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pic>
        <p:nvPicPr>
          <p:cNvPr id="5" name="Picture 4"/>
          <p:cNvPicPr>
            <a:picLocks noChangeAspect="1"/>
          </p:cNvPicPr>
          <p:nvPr/>
        </p:nvPicPr>
        <p:blipFill rotWithShape="1">
          <a:blip r:embed="rId3"/>
          <a:srcRect l="13535" t="26905" r="38854" b="6358"/>
          <a:stretch/>
        </p:blipFill>
        <p:spPr>
          <a:xfrm>
            <a:off x="1924250" y="1270812"/>
            <a:ext cx="8343500" cy="4493884"/>
          </a:xfrm>
          <a:prstGeom prst="rect">
            <a:avLst/>
          </a:prstGeom>
        </p:spPr>
      </p:pic>
      <p:sp>
        <p:nvSpPr>
          <p:cNvPr id="4" name="Title 3"/>
          <p:cNvSpPr>
            <a:spLocks noGrp="1"/>
          </p:cNvSpPr>
          <p:nvPr>
            <p:ph type="title"/>
          </p:nvPr>
        </p:nvSpPr>
        <p:spPr/>
        <p:txBody>
          <a:bodyPr/>
          <a:lstStyle/>
          <a:p>
            <a:r>
              <a:rPr lang="en-US" dirty="0" smtClean="0"/>
              <a:t>More People Are Choosing Medicare Advantage</a:t>
            </a:r>
            <a:endParaRPr lang="en-US" dirty="0"/>
          </a:p>
        </p:txBody>
      </p:sp>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4754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p:txBody>
          <a:bodyPr/>
          <a:lstStyle/>
          <a:p>
            <a:endParaRPr lang="en-US"/>
          </a:p>
        </p:txBody>
      </p:sp>
      <p:sp>
        <p:nvSpPr>
          <p:cNvPr id="4" name="Title 3"/>
          <p:cNvSpPr>
            <a:spLocks noGrp="1"/>
          </p:cNvSpPr>
          <p:nvPr>
            <p:ph type="title"/>
          </p:nvPr>
        </p:nvSpPr>
        <p:spPr/>
        <p:txBody>
          <a:bodyPr/>
          <a:lstStyle/>
          <a:p>
            <a:r>
              <a:rPr lang="en-US" dirty="0" smtClean="0"/>
              <a:t>More Money is Going to Medicare Advantage</a:t>
            </a:r>
            <a:endParaRPr lang="en-US" dirty="0"/>
          </a:p>
        </p:txBody>
      </p:sp>
      <p:pic>
        <p:nvPicPr>
          <p:cNvPr id="5" name="Picture 4"/>
          <p:cNvPicPr>
            <a:picLocks noChangeAspect="1"/>
          </p:cNvPicPr>
          <p:nvPr/>
        </p:nvPicPr>
        <p:blipFill rotWithShape="1">
          <a:blip r:embed="rId3"/>
          <a:srcRect l="24999" t="30298" r="40574" b="16035"/>
          <a:stretch/>
        </p:blipFill>
        <p:spPr>
          <a:xfrm>
            <a:off x="1514764" y="1410811"/>
            <a:ext cx="7078630" cy="4360013"/>
          </a:xfrm>
          <a:prstGeom prst="rect">
            <a:avLst/>
          </a:prstGeom>
        </p:spPr>
      </p:pic>
      <p:sp>
        <p:nvSpPr>
          <p:cNvPr id="6" name="TextBox 5"/>
          <p:cNvSpPr txBox="1"/>
          <p:nvPr/>
        </p:nvSpPr>
        <p:spPr>
          <a:xfrm>
            <a:off x="10834255" y="314036"/>
            <a:ext cx="1210142" cy="461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12949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83226" y="1907459"/>
            <a:ext cx="11002297" cy="4101456"/>
          </a:xfrm>
        </p:spPr>
        <p:txBody>
          <a:bodyPr/>
          <a:lstStyle/>
          <a:p>
            <a:pPr marL="285750" indent="-285750">
              <a:buFont typeface="Arial" panose="020B0604020202020204" pitchFamily="34" charset="0"/>
              <a:buChar char="•"/>
            </a:pPr>
            <a:r>
              <a:rPr lang="en-US" sz="2800" dirty="0"/>
              <a:t>Join, drop, or switch to another Medicare Advantage Plan (or add or drop drug coverage).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Switch </a:t>
            </a:r>
            <a:r>
              <a:rPr lang="en-US" sz="2800" dirty="0"/>
              <a:t>from Original Medicare to a Medicare Advantage Plan </a:t>
            </a:r>
            <a:r>
              <a:rPr lang="en-US" sz="2800" b="1" dirty="0"/>
              <a:t>or</a:t>
            </a:r>
            <a:r>
              <a:rPr lang="en-US" sz="2800" dirty="0"/>
              <a:t> from a Medicare Advantage Plan to Original Medicare.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Join</a:t>
            </a:r>
            <a:r>
              <a:rPr lang="en-US" sz="2800" dirty="0"/>
              <a:t>, drop, or switch to another Medicare drug plan if you’re in Original Medicare</a:t>
            </a:r>
          </a:p>
          <a:p>
            <a:endParaRPr lang="en-US" dirty="0"/>
          </a:p>
        </p:txBody>
      </p:sp>
      <p:sp>
        <p:nvSpPr>
          <p:cNvPr id="4" name="Title 3"/>
          <p:cNvSpPr>
            <a:spLocks noGrp="1"/>
          </p:cNvSpPr>
          <p:nvPr>
            <p:ph type="title"/>
          </p:nvPr>
        </p:nvSpPr>
        <p:spPr>
          <a:xfrm>
            <a:off x="838200" y="0"/>
            <a:ext cx="10832690" cy="1828799"/>
          </a:xfrm>
        </p:spPr>
        <p:txBody>
          <a:bodyPr/>
          <a:lstStyle/>
          <a:p>
            <a:r>
              <a:rPr lang="en-US" dirty="0" smtClean="0"/>
              <a:t>Medicare Open </a:t>
            </a:r>
            <a:r>
              <a:rPr lang="en-US" dirty="0"/>
              <a:t>Enrollment Period</a:t>
            </a:r>
            <a:br>
              <a:rPr lang="en-US" dirty="0"/>
            </a:br>
            <a:r>
              <a:rPr lang="en-US" dirty="0"/>
              <a:t>October 15-December 7.</a:t>
            </a:r>
          </a:p>
        </p:txBody>
      </p:sp>
    </p:spTree>
    <p:extLst>
      <p:ext uri="{BB962C8B-B14F-4D97-AF65-F5344CB8AC3E}">
        <p14:creationId xmlns:p14="http://schemas.microsoft.com/office/powerpoint/2010/main" val="344212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NK2KVDMTXA6M-989693286-70099</_dlc_DocId>
    <_dlc_DocIdUrl xmlns="122fe50a-8461-476e-8011-41194c3d2ce6">
      <Url>https://lafpoint.lafchicago.org/externalRelations/_layouts/15/DocIdRedir.aspx?ID=NK2KVDMTXA6M-989693286-70099</Url>
      <Description>NK2KVDMTXA6M-989693286-70099</Description>
    </_dlc_DocIdUrl>
    <Links xmlns="7a847ab8-5b33-4ef9-8841-01e661e4125f">
      <Url xsi:nil="true"/>
      <Description xsi:nil="true"/>
    </Link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7DFD7BC9-FF05-4BBF-951B-CD1F7ECEE856}">
  <ds:schemaRefs>
    <ds:schemaRef ds:uri="http://schemas.microsoft.com/sharepoint/events"/>
  </ds:schemaRefs>
</ds:datastoreItem>
</file>

<file path=customXml/itemProps3.xml><?xml version="1.0" encoding="utf-8"?>
<ds:datastoreItem xmlns:ds="http://schemas.openxmlformats.org/officeDocument/2006/customXml" ds:itemID="{6933D111-1A79-4189-8E2F-A8276D7C4CE4}">
  <ds:schemaRefs>
    <ds:schemaRef ds:uri="7a847ab8-5b33-4ef9-8841-01e661e4125f"/>
    <ds:schemaRef ds:uri="122fe50a-8461-476e-8011-41194c3d2ce6"/>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2A7EA4B1-F523-48D5-B808-855731A66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26681</TotalTime>
  <Words>2630</Words>
  <Application>Microsoft Office PowerPoint</Application>
  <PresentationFormat>Widescreen</PresentationFormat>
  <Paragraphs>384</Paragraphs>
  <Slides>46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Calibri</vt:lpstr>
      <vt:lpstr>Source Serif Pro</vt:lpstr>
      <vt:lpstr>Source Sans Pro</vt:lpstr>
      <vt:lpstr>Times New Roman</vt:lpstr>
      <vt:lpstr>Arial</vt:lpstr>
      <vt:lpstr>Wingdings</vt:lpstr>
      <vt:lpstr>Courier New</vt:lpstr>
      <vt:lpstr>Arimo</vt:lpstr>
      <vt:lpstr>Office Theme</vt:lpstr>
      <vt:lpstr>Beyond Medicaid: Understanding Medicare and Marketplace Health Insurance</vt:lpstr>
      <vt:lpstr>PowerPoint Presentation</vt:lpstr>
      <vt:lpstr>agenda</vt:lpstr>
      <vt:lpstr>Medicare basics</vt:lpstr>
      <vt:lpstr>Medicare Structure</vt:lpstr>
      <vt:lpstr>Medicare Structure</vt:lpstr>
      <vt:lpstr>More People Are Choosing Medicare Advantage</vt:lpstr>
      <vt:lpstr>More Money is Going to Medicare Advantage</vt:lpstr>
      <vt:lpstr>Medicare Open Enrollment Period October 15-December 7.</vt:lpstr>
      <vt:lpstr>Who Can Get Medicare Part A</vt:lpstr>
      <vt:lpstr>Who Can Get Medicare Part B</vt:lpstr>
      <vt:lpstr>Conditional Part A</vt:lpstr>
      <vt:lpstr>Why Medicaid recipients want medicare</vt:lpstr>
      <vt:lpstr>PowerPoint Presentation</vt:lpstr>
      <vt:lpstr>Medicare pays more than medicaid</vt:lpstr>
      <vt:lpstr>Medicare: a Racial Justice Tool</vt:lpstr>
      <vt:lpstr>Conditional Part A</vt:lpstr>
      <vt:lpstr>Conditional Part A – Magic Words</vt:lpstr>
      <vt:lpstr>Medicare Is Not Cheap: $6663 / year</vt:lpstr>
      <vt:lpstr>Medicare is Not Cheap</vt:lpstr>
      <vt:lpstr>PowerPoint Presentation</vt:lpstr>
      <vt:lpstr>Part D Low income subsidy – extra help</vt:lpstr>
      <vt:lpstr>What are Medicare Savings Programs (MSPs)?</vt:lpstr>
      <vt:lpstr>Different Types of MSPs</vt:lpstr>
      <vt:lpstr>Qualified Disabled Working Individual </vt:lpstr>
      <vt:lpstr>Benefits of MSPs</vt:lpstr>
      <vt:lpstr>How MSPs Work: Behind the Scenes</vt:lpstr>
      <vt:lpstr>MSP’s Relationship with Extra Help/LIS</vt:lpstr>
      <vt:lpstr>MSP’s Relationship with Extra Help (cont.)</vt:lpstr>
      <vt:lpstr>Health insurance marketplace</vt:lpstr>
      <vt:lpstr>Health insurance marketplace: what</vt:lpstr>
      <vt:lpstr>Health insurance marketplace: what</vt:lpstr>
      <vt:lpstr>Health insurance marketplace: what</vt:lpstr>
      <vt:lpstr>Health insurance marketplace: who</vt:lpstr>
      <vt:lpstr>Health insurance marketplace: when</vt:lpstr>
      <vt:lpstr>Health insurance marketplace: how much</vt:lpstr>
      <vt:lpstr>Health insurance marketplace: how much</vt:lpstr>
      <vt:lpstr>KFF – SAMPLE #1</vt:lpstr>
      <vt:lpstr>KFF – SAMPLE #2</vt:lpstr>
      <vt:lpstr>Shopping - Preview plans</vt:lpstr>
      <vt:lpstr>PowerPoint Presentation</vt:lpstr>
      <vt:lpstr>PowerPoint Presentation</vt:lpstr>
      <vt:lpstr>PowerPoint Presentation</vt:lpstr>
      <vt:lpstr>PowerPoint Presentation</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405</cp:revision>
  <dcterms:created xsi:type="dcterms:W3CDTF">2021-10-22T18:41:33Z</dcterms:created>
  <dcterms:modified xsi:type="dcterms:W3CDTF">2025-02-11T21:53:05Z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658f4fb8-4d64-4eab-a2d2-c148b09341f4</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