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Lst>
  <p:notesMasterIdLst>
    <p:notesMasterId r:id="rId44"/>
  </p:notesMasterIdLst>
  <p:handoutMasterIdLst>
    <p:handoutMasterId r:id="rId45"/>
  </p:handoutMasterIdLst>
  <p:sldIdLst>
    <p:sldId id="256" r:id="rId6"/>
    <p:sldId id="427" r:id="rId7"/>
    <p:sldId id="388" r:id="rId8"/>
    <p:sldId id="390" r:id="rId9"/>
    <p:sldId id="391" r:id="rId10"/>
    <p:sldId id="412" r:id="rId11"/>
    <p:sldId id="392" r:id="rId12"/>
    <p:sldId id="394" r:id="rId13"/>
    <p:sldId id="393" r:id="rId14"/>
    <p:sldId id="416" r:id="rId15"/>
    <p:sldId id="395" r:id="rId16"/>
    <p:sldId id="396" r:id="rId17"/>
    <p:sldId id="397" r:id="rId18"/>
    <p:sldId id="398" r:id="rId19"/>
    <p:sldId id="399" r:id="rId20"/>
    <p:sldId id="400" r:id="rId21"/>
    <p:sldId id="401" r:id="rId22"/>
    <p:sldId id="402" r:id="rId23"/>
    <p:sldId id="403" r:id="rId24"/>
    <p:sldId id="406" r:id="rId25"/>
    <p:sldId id="405" r:id="rId26"/>
    <p:sldId id="407" r:id="rId27"/>
    <p:sldId id="419" r:id="rId28"/>
    <p:sldId id="410" r:id="rId29"/>
    <p:sldId id="409" r:id="rId30"/>
    <p:sldId id="413" r:id="rId31"/>
    <p:sldId id="414" r:id="rId32"/>
    <p:sldId id="415" r:id="rId33"/>
    <p:sldId id="420" r:id="rId34"/>
    <p:sldId id="421" r:id="rId35"/>
    <p:sldId id="423" r:id="rId36"/>
    <p:sldId id="424" r:id="rId37"/>
    <p:sldId id="426" r:id="rId38"/>
    <p:sldId id="428" r:id="rId39"/>
    <p:sldId id="418" r:id="rId40"/>
    <p:sldId id="408" r:id="rId41"/>
    <p:sldId id="389" r:id="rId42"/>
    <p:sldId id="386" r:id="rId43"/>
  </p:sldIdLst>
  <p:sldSz cx="12192000" cy="6858000"/>
  <p:notesSz cx="6858000" cy="9144000"/>
  <p:embeddedFontLst>
    <p:embeddedFont>
      <p:font typeface="Source Sans Pro" panose="020B0503030403020204" pitchFamily="34" charset="0"/>
      <p:regular r:id="rId46"/>
      <p:bold r:id="rId47"/>
      <p:italic r:id="rId48"/>
      <p:boldItalic r:id="rId49"/>
    </p:embeddedFont>
    <p:embeddedFont>
      <p:font typeface="Segoe UI" panose="020B0502040204020203" pitchFamily="34" charset="0"/>
      <p:regular r:id="rId50"/>
      <p:bold r:id="rId51"/>
      <p:italic r:id="rId52"/>
      <p:boldItalic r:id="rId53"/>
    </p:embeddedFont>
    <p:embeddedFont>
      <p:font typeface="Calibri" panose="020F0502020204030204" pitchFamily="34" charset="0"/>
      <p:regular r:id="rId54"/>
      <p:bold r:id="rId55"/>
      <p:italic r:id="rId56"/>
      <p:boldItalic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ie Gallerano" initials="AG" lastIdx="3" clrIdx="0">
    <p:extLst>
      <p:ext uri="{19B8F6BF-5375-455C-9EA6-DF929625EA0E}">
        <p15:presenceInfo xmlns:p15="http://schemas.microsoft.com/office/powerpoint/2012/main" userId="S-1-5-21-2077504941-3110522328-3205064618-12272" providerId="AD"/>
      </p:ext>
    </p:extLst>
  </p:cmAuthor>
  <p:cmAuthor id="2" name="Gwynne Kizer Mashon" initials="GKM" lastIdx="20" clrIdx="1">
    <p:extLst>
      <p:ext uri="{19B8F6BF-5375-455C-9EA6-DF929625EA0E}">
        <p15:presenceInfo xmlns:p15="http://schemas.microsoft.com/office/powerpoint/2012/main" userId="S-1-5-21-2077504941-3110522328-3205064618-89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D9CF"/>
    <a:srgbClr val="000000"/>
    <a:srgbClr val="0E1D61"/>
    <a:srgbClr val="6415CD"/>
    <a:srgbClr val="001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489" autoAdjust="0"/>
    <p:restoredTop sz="94660"/>
  </p:normalViewPr>
  <p:slideViewPr>
    <p:cSldViewPr snapToGrid="0">
      <p:cViewPr varScale="1">
        <p:scale>
          <a:sx n="106" d="100"/>
          <a:sy n="106" d="100"/>
        </p:scale>
        <p:origin x="132" y="30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3348"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commentAuthors" Target="commentAuthors.xml"/><Relationship Id="rId5" Type="http://schemas.openxmlformats.org/officeDocument/2006/relationships/slideMaster" Target="slideMasters/slideMaster1.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3.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1.fntdata"/><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9.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notesMaster" Target="notesMasters/notesMaster1.xml"/><Relationship Id="rId52" Type="http://schemas.openxmlformats.org/officeDocument/2006/relationships/font" Target="fonts/font7.fntdata"/><Relationship Id="rId6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2B0627-BB97-4E40-B871-29387F36EAF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520B18F-E265-44BA-852E-11F490123D31}">
      <dgm:prSet phldrT="[Text]" custT="1"/>
      <dgm:spPr/>
      <dgm:t>
        <a:bodyPr/>
        <a:lstStyle/>
        <a:p>
          <a:r>
            <a:rPr lang="en-US" sz="3000" dirty="0" smtClean="0"/>
            <a:t>60 days</a:t>
          </a:r>
          <a:endParaRPr lang="en-US" sz="3000" dirty="0"/>
        </a:p>
      </dgm:t>
    </dgm:pt>
    <dgm:pt modelId="{02620249-5259-4267-9E17-9B7F11D851D4}" type="parTrans" cxnId="{7186CEB1-2F28-4C17-BAF9-CADA25E5E3DA}">
      <dgm:prSet/>
      <dgm:spPr/>
      <dgm:t>
        <a:bodyPr/>
        <a:lstStyle/>
        <a:p>
          <a:endParaRPr lang="en-US"/>
        </a:p>
      </dgm:t>
    </dgm:pt>
    <dgm:pt modelId="{0B6D79FF-D171-4F03-9325-A8F10EAEFD58}" type="sibTrans" cxnId="{7186CEB1-2F28-4C17-BAF9-CADA25E5E3DA}">
      <dgm:prSet/>
      <dgm:spPr/>
      <dgm:t>
        <a:bodyPr/>
        <a:lstStyle/>
        <a:p>
          <a:endParaRPr lang="en-US"/>
        </a:p>
      </dgm:t>
    </dgm:pt>
    <dgm:pt modelId="{D85DE8E5-FA14-4B34-9455-F60AD77A1000}">
      <dgm:prSet phldrT="[Text]"/>
      <dgm:spPr/>
      <dgm:t>
        <a:bodyPr/>
        <a:lstStyle/>
        <a:p>
          <a:r>
            <a:rPr lang="en-US" dirty="0" smtClean="0"/>
            <a:t>Decision related to cash or medical</a:t>
          </a:r>
          <a:endParaRPr lang="en-US" dirty="0"/>
        </a:p>
      </dgm:t>
    </dgm:pt>
    <dgm:pt modelId="{BAA7E40A-5860-4F42-A9C8-36B90E0D23A7}" type="parTrans" cxnId="{82D43371-A9B2-482B-838B-4055B8AB775A}">
      <dgm:prSet/>
      <dgm:spPr/>
      <dgm:t>
        <a:bodyPr/>
        <a:lstStyle/>
        <a:p>
          <a:endParaRPr lang="en-US"/>
        </a:p>
      </dgm:t>
    </dgm:pt>
    <dgm:pt modelId="{5BD4A967-72BA-4A51-9468-BE86FDFA1D2F}" type="sibTrans" cxnId="{82D43371-A9B2-482B-838B-4055B8AB775A}">
      <dgm:prSet/>
      <dgm:spPr/>
      <dgm:t>
        <a:bodyPr/>
        <a:lstStyle/>
        <a:p>
          <a:endParaRPr lang="en-US"/>
        </a:p>
      </dgm:t>
    </dgm:pt>
    <dgm:pt modelId="{4D7A6D85-C48C-454B-866F-B2496FBE7F2B}">
      <dgm:prSet phldrT="[Text]" custT="1"/>
      <dgm:spPr/>
      <dgm:t>
        <a:bodyPr/>
        <a:lstStyle/>
        <a:p>
          <a:r>
            <a:rPr lang="en-US" sz="3000" dirty="0" smtClean="0"/>
            <a:t>90 days</a:t>
          </a:r>
          <a:endParaRPr lang="en-US" sz="3000" dirty="0"/>
        </a:p>
      </dgm:t>
    </dgm:pt>
    <dgm:pt modelId="{3499719D-C3CE-4426-8E57-F571ABA79C8A}" type="parTrans" cxnId="{44DF6260-56F8-4104-9CFA-7B9E5EBE102F}">
      <dgm:prSet/>
      <dgm:spPr/>
      <dgm:t>
        <a:bodyPr/>
        <a:lstStyle/>
        <a:p>
          <a:endParaRPr lang="en-US"/>
        </a:p>
      </dgm:t>
    </dgm:pt>
    <dgm:pt modelId="{EB33E1D9-7E5A-4545-8CA8-B319268ED699}" type="sibTrans" cxnId="{44DF6260-56F8-4104-9CFA-7B9E5EBE102F}">
      <dgm:prSet/>
      <dgm:spPr/>
      <dgm:t>
        <a:bodyPr/>
        <a:lstStyle/>
        <a:p>
          <a:endParaRPr lang="en-US"/>
        </a:p>
      </dgm:t>
    </dgm:pt>
    <dgm:pt modelId="{7271EF57-58AB-4B46-937D-D99B44C92F71}">
      <dgm:prSet phldrT="[Text]"/>
      <dgm:spPr/>
      <dgm:t>
        <a:bodyPr/>
        <a:lstStyle/>
        <a:p>
          <a:r>
            <a:rPr lang="en-US" dirty="0" smtClean="0"/>
            <a:t>Decision related to food</a:t>
          </a:r>
          <a:endParaRPr lang="en-US" dirty="0"/>
        </a:p>
      </dgm:t>
    </dgm:pt>
    <dgm:pt modelId="{7FE7B63A-BA8E-4768-9A60-5502FAC7FE72}" type="parTrans" cxnId="{55030C1B-BF6A-43DE-8BC3-9E86074644A1}">
      <dgm:prSet/>
      <dgm:spPr/>
      <dgm:t>
        <a:bodyPr/>
        <a:lstStyle/>
        <a:p>
          <a:endParaRPr lang="en-US"/>
        </a:p>
      </dgm:t>
    </dgm:pt>
    <dgm:pt modelId="{B164601A-2E9D-4516-ADA6-40B7D10DC6FC}" type="sibTrans" cxnId="{55030C1B-BF6A-43DE-8BC3-9E86074644A1}">
      <dgm:prSet/>
      <dgm:spPr/>
      <dgm:t>
        <a:bodyPr/>
        <a:lstStyle/>
        <a:p>
          <a:endParaRPr lang="en-US"/>
        </a:p>
      </dgm:t>
    </dgm:pt>
    <dgm:pt modelId="{70DC01D0-AFB2-499D-BB58-D5B2F3FBC353}">
      <dgm:prSet phldrT="[Text]" custT="1"/>
      <dgm:spPr/>
      <dgm:t>
        <a:bodyPr/>
        <a:lstStyle/>
        <a:p>
          <a:r>
            <a:rPr lang="en-US" sz="3000" dirty="0" smtClean="0"/>
            <a:t>No deadline!</a:t>
          </a:r>
          <a:endParaRPr lang="en-US" sz="3000" dirty="0"/>
        </a:p>
      </dgm:t>
    </dgm:pt>
    <dgm:pt modelId="{9BEF9845-35A8-44DB-8344-C7876C052B73}" type="parTrans" cxnId="{7977D90B-0693-4A95-B51B-A2CF21ADD81E}">
      <dgm:prSet/>
      <dgm:spPr/>
      <dgm:t>
        <a:bodyPr/>
        <a:lstStyle/>
        <a:p>
          <a:endParaRPr lang="en-US"/>
        </a:p>
      </dgm:t>
    </dgm:pt>
    <dgm:pt modelId="{3122EC2C-47B1-4D8E-913D-D7C1A85AB598}" type="sibTrans" cxnId="{7977D90B-0693-4A95-B51B-A2CF21ADD81E}">
      <dgm:prSet/>
      <dgm:spPr/>
      <dgm:t>
        <a:bodyPr/>
        <a:lstStyle/>
        <a:p>
          <a:endParaRPr lang="en-US"/>
        </a:p>
      </dgm:t>
    </dgm:pt>
    <dgm:pt modelId="{1087B00E-1E2A-4932-9A79-5C326501B22F}">
      <dgm:prSet phldrT="[Text]"/>
      <dgm:spPr/>
      <dgm:t>
        <a:bodyPr/>
        <a:lstStyle/>
        <a:p>
          <a:r>
            <a:rPr lang="en-US" dirty="0" smtClean="0"/>
            <a:t>IDHS fails to send a required notice</a:t>
          </a:r>
          <a:endParaRPr lang="en-US" dirty="0"/>
        </a:p>
      </dgm:t>
    </dgm:pt>
    <dgm:pt modelId="{5F83EB2A-7A52-4B92-B396-64DF9939ACB9}" type="parTrans" cxnId="{3C9C6F3E-CE19-4773-90A0-D0EDAF8E20AB}">
      <dgm:prSet/>
      <dgm:spPr/>
      <dgm:t>
        <a:bodyPr/>
        <a:lstStyle/>
        <a:p>
          <a:endParaRPr lang="en-US"/>
        </a:p>
      </dgm:t>
    </dgm:pt>
    <dgm:pt modelId="{06BF34CB-1AF2-4383-BB0B-1E0795B8353D}" type="sibTrans" cxnId="{3C9C6F3E-CE19-4773-90A0-D0EDAF8E20AB}">
      <dgm:prSet/>
      <dgm:spPr/>
      <dgm:t>
        <a:bodyPr/>
        <a:lstStyle/>
        <a:p>
          <a:endParaRPr lang="en-US"/>
        </a:p>
      </dgm:t>
    </dgm:pt>
    <dgm:pt modelId="{0752DB0A-B623-42A6-B872-F2EB35E4FFEC}">
      <dgm:prSet phldrT="[Text]"/>
      <dgm:spPr/>
      <dgm:t>
        <a:bodyPr/>
        <a:lstStyle/>
        <a:p>
          <a:r>
            <a:rPr lang="en-US" dirty="0" smtClean="0"/>
            <a:t>IDHS fails to timely</a:t>
          </a:r>
          <a:endParaRPr lang="en-US" dirty="0"/>
        </a:p>
      </dgm:t>
    </dgm:pt>
    <dgm:pt modelId="{472DF38C-760A-4571-8127-A8AB4E2BB96B}" type="parTrans" cxnId="{B8BC88A8-F695-4DD9-9E85-091A9E44842E}">
      <dgm:prSet/>
      <dgm:spPr/>
      <dgm:t>
        <a:bodyPr/>
        <a:lstStyle/>
        <a:p>
          <a:endParaRPr lang="en-US"/>
        </a:p>
      </dgm:t>
    </dgm:pt>
    <dgm:pt modelId="{24F9932E-3ABB-4EB6-A616-A43C54780CB7}" type="sibTrans" cxnId="{B8BC88A8-F695-4DD9-9E85-091A9E44842E}">
      <dgm:prSet/>
      <dgm:spPr/>
      <dgm:t>
        <a:bodyPr/>
        <a:lstStyle/>
        <a:p>
          <a:endParaRPr lang="en-US"/>
        </a:p>
      </dgm:t>
    </dgm:pt>
    <dgm:pt modelId="{5A3A2577-F4F8-4880-B9EB-7F3F63692AB7}">
      <dgm:prSet phldrT="[Text]"/>
      <dgm:spPr/>
      <dgm:t>
        <a:bodyPr/>
        <a:lstStyle/>
        <a:p>
          <a:r>
            <a:rPr lang="en-US" dirty="0" smtClean="0"/>
            <a:t>IDHS fails to notify the client that a request was denied</a:t>
          </a:r>
          <a:endParaRPr lang="en-US" dirty="0"/>
        </a:p>
      </dgm:t>
    </dgm:pt>
    <dgm:pt modelId="{D667776B-6302-41E7-90C9-41C599FF86A3}" type="parTrans" cxnId="{91415D9E-B566-4049-9213-633F4CC2E37C}">
      <dgm:prSet/>
      <dgm:spPr/>
      <dgm:t>
        <a:bodyPr/>
        <a:lstStyle/>
        <a:p>
          <a:endParaRPr lang="en-US"/>
        </a:p>
      </dgm:t>
    </dgm:pt>
    <dgm:pt modelId="{DFCECA89-45E1-4EED-9C23-21C4DA3FBBAB}" type="sibTrans" cxnId="{91415D9E-B566-4049-9213-633F4CC2E37C}">
      <dgm:prSet/>
      <dgm:spPr/>
      <dgm:t>
        <a:bodyPr/>
        <a:lstStyle/>
        <a:p>
          <a:endParaRPr lang="en-US"/>
        </a:p>
      </dgm:t>
    </dgm:pt>
    <dgm:pt modelId="{A5946426-9CCB-42BE-8E08-66B200FD31D4}" type="pres">
      <dgm:prSet presAssocID="{C42B0627-BB97-4E40-B871-29387F36EAFC}" presName="Name0" presStyleCnt="0">
        <dgm:presLayoutVars>
          <dgm:dir/>
          <dgm:animLvl val="lvl"/>
          <dgm:resizeHandles val="exact"/>
        </dgm:presLayoutVars>
      </dgm:prSet>
      <dgm:spPr/>
      <dgm:t>
        <a:bodyPr/>
        <a:lstStyle/>
        <a:p>
          <a:endParaRPr lang="en-US"/>
        </a:p>
      </dgm:t>
    </dgm:pt>
    <dgm:pt modelId="{20FE4BE2-B5BB-49F7-A7BF-176D16780E63}" type="pres">
      <dgm:prSet presAssocID="{0520B18F-E265-44BA-852E-11F490123D31}" presName="linNode" presStyleCnt="0"/>
      <dgm:spPr/>
    </dgm:pt>
    <dgm:pt modelId="{7E4502ED-83E8-4D76-AD9F-E3275F9FDB7B}" type="pres">
      <dgm:prSet presAssocID="{0520B18F-E265-44BA-852E-11F490123D31}" presName="parentText" presStyleLbl="node1" presStyleIdx="0" presStyleCnt="3" custScaleX="62145">
        <dgm:presLayoutVars>
          <dgm:chMax val="1"/>
          <dgm:bulletEnabled val="1"/>
        </dgm:presLayoutVars>
      </dgm:prSet>
      <dgm:spPr/>
      <dgm:t>
        <a:bodyPr/>
        <a:lstStyle/>
        <a:p>
          <a:endParaRPr lang="en-US"/>
        </a:p>
      </dgm:t>
    </dgm:pt>
    <dgm:pt modelId="{381D2D20-1D05-4906-AA57-AD97C7463125}" type="pres">
      <dgm:prSet presAssocID="{0520B18F-E265-44BA-852E-11F490123D31}" presName="descendantText" presStyleLbl="alignAccFollowNode1" presStyleIdx="0" presStyleCnt="3" custScaleX="79254">
        <dgm:presLayoutVars>
          <dgm:bulletEnabled val="1"/>
        </dgm:presLayoutVars>
      </dgm:prSet>
      <dgm:spPr/>
      <dgm:t>
        <a:bodyPr/>
        <a:lstStyle/>
        <a:p>
          <a:endParaRPr lang="en-US"/>
        </a:p>
      </dgm:t>
    </dgm:pt>
    <dgm:pt modelId="{4D335F47-FB08-4E10-A786-213EBEE46086}" type="pres">
      <dgm:prSet presAssocID="{0B6D79FF-D171-4F03-9325-A8F10EAEFD58}" presName="sp" presStyleCnt="0"/>
      <dgm:spPr/>
    </dgm:pt>
    <dgm:pt modelId="{A3B790FB-CA25-4326-93C3-40FBD7FDE450}" type="pres">
      <dgm:prSet presAssocID="{4D7A6D85-C48C-454B-866F-B2496FBE7F2B}" presName="linNode" presStyleCnt="0"/>
      <dgm:spPr/>
    </dgm:pt>
    <dgm:pt modelId="{CBD234A6-0BB2-4CC7-8B20-0BADFC80EBCD}" type="pres">
      <dgm:prSet presAssocID="{4D7A6D85-C48C-454B-866F-B2496FBE7F2B}" presName="parentText" presStyleLbl="node1" presStyleIdx="1" presStyleCnt="3" custScaleX="62145">
        <dgm:presLayoutVars>
          <dgm:chMax val="1"/>
          <dgm:bulletEnabled val="1"/>
        </dgm:presLayoutVars>
      </dgm:prSet>
      <dgm:spPr/>
      <dgm:t>
        <a:bodyPr/>
        <a:lstStyle/>
        <a:p>
          <a:endParaRPr lang="en-US"/>
        </a:p>
      </dgm:t>
    </dgm:pt>
    <dgm:pt modelId="{F8425985-EE7C-4C32-A9BC-F30C1D915FA6}" type="pres">
      <dgm:prSet presAssocID="{4D7A6D85-C48C-454B-866F-B2496FBE7F2B}" presName="descendantText" presStyleLbl="alignAccFollowNode1" presStyleIdx="1" presStyleCnt="3" custScaleX="79925">
        <dgm:presLayoutVars>
          <dgm:bulletEnabled val="1"/>
        </dgm:presLayoutVars>
      </dgm:prSet>
      <dgm:spPr/>
      <dgm:t>
        <a:bodyPr/>
        <a:lstStyle/>
        <a:p>
          <a:endParaRPr lang="en-US"/>
        </a:p>
      </dgm:t>
    </dgm:pt>
    <dgm:pt modelId="{B0EBE01E-C305-4AD0-84D5-1E022E09B6F1}" type="pres">
      <dgm:prSet presAssocID="{EB33E1D9-7E5A-4545-8CA8-B319268ED699}" presName="sp" presStyleCnt="0"/>
      <dgm:spPr/>
    </dgm:pt>
    <dgm:pt modelId="{7FDB4C4F-5D01-4340-B79D-77D264B76BB0}" type="pres">
      <dgm:prSet presAssocID="{70DC01D0-AFB2-499D-BB58-D5B2F3FBC353}" presName="linNode" presStyleCnt="0"/>
      <dgm:spPr/>
    </dgm:pt>
    <dgm:pt modelId="{A637051A-FC9D-4C5E-9549-B5DC8A68E56A}" type="pres">
      <dgm:prSet presAssocID="{70DC01D0-AFB2-499D-BB58-D5B2F3FBC353}" presName="parentText" presStyleLbl="node1" presStyleIdx="2" presStyleCnt="3" custScaleX="63586">
        <dgm:presLayoutVars>
          <dgm:chMax val="1"/>
          <dgm:bulletEnabled val="1"/>
        </dgm:presLayoutVars>
      </dgm:prSet>
      <dgm:spPr/>
      <dgm:t>
        <a:bodyPr/>
        <a:lstStyle/>
        <a:p>
          <a:endParaRPr lang="en-US"/>
        </a:p>
      </dgm:t>
    </dgm:pt>
    <dgm:pt modelId="{2BDE025A-797E-4AB4-9378-D1797E1C1D00}" type="pres">
      <dgm:prSet presAssocID="{70DC01D0-AFB2-499D-BB58-D5B2F3FBC353}" presName="descendantText" presStyleLbl="alignAccFollowNode1" presStyleIdx="2" presStyleCnt="3" custScaleX="79735">
        <dgm:presLayoutVars>
          <dgm:bulletEnabled val="1"/>
        </dgm:presLayoutVars>
      </dgm:prSet>
      <dgm:spPr/>
      <dgm:t>
        <a:bodyPr/>
        <a:lstStyle/>
        <a:p>
          <a:endParaRPr lang="en-US"/>
        </a:p>
      </dgm:t>
    </dgm:pt>
  </dgm:ptLst>
  <dgm:cxnLst>
    <dgm:cxn modelId="{D88A879F-E8D5-4863-BFB1-A04B3CD59C3B}" type="presOf" srcId="{4D7A6D85-C48C-454B-866F-B2496FBE7F2B}" destId="{CBD234A6-0BB2-4CC7-8B20-0BADFC80EBCD}" srcOrd="0" destOrd="0" presId="urn:microsoft.com/office/officeart/2005/8/layout/vList5"/>
    <dgm:cxn modelId="{3D08C3D9-2DF9-402E-87E8-7DD97E41B298}" type="presOf" srcId="{1087B00E-1E2A-4932-9A79-5C326501B22F}" destId="{2BDE025A-797E-4AB4-9378-D1797E1C1D00}" srcOrd="0" destOrd="0" presId="urn:microsoft.com/office/officeart/2005/8/layout/vList5"/>
    <dgm:cxn modelId="{6A31F72D-B468-487B-87F3-33F386D9AF4A}" type="presOf" srcId="{0520B18F-E265-44BA-852E-11F490123D31}" destId="{7E4502ED-83E8-4D76-AD9F-E3275F9FDB7B}" srcOrd="0" destOrd="0" presId="urn:microsoft.com/office/officeart/2005/8/layout/vList5"/>
    <dgm:cxn modelId="{91415D9E-B566-4049-9213-633F4CC2E37C}" srcId="{70DC01D0-AFB2-499D-BB58-D5B2F3FBC353}" destId="{5A3A2577-F4F8-4880-B9EB-7F3F63692AB7}" srcOrd="2" destOrd="0" parTransId="{D667776B-6302-41E7-90C9-41C599FF86A3}" sibTransId="{DFCECA89-45E1-4EED-9C23-21C4DA3FBBAB}"/>
    <dgm:cxn modelId="{55030C1B-BF6A-43DE-8BC3-9E86074644A1}" srcId="{4D7A6D85-C48C-454B-866F-B2496FBE7F2B}" destId="{7271EF57-58AB-4B46-937D-D99B44C92F71}" srcOrd="0" destOrd="0" parTransId="{7FE7B63A-BA8E-4768-9A60-5502FAC7FE72}" sibTransId="{B164601A-2E9D-4516-ADA6-40B7D10DC6FC}"/>
    <dgm:cxn modelId="{717CDE3A-D117-4AEC-8EF4-D118533F9B9D}" type="presOf" srcId="{5A3A2577-F4F8-4880-B9EB-7F3F63692AB7}" destId="{2BDE025A-797E-4AB4-9378-D1797E1C1D00}" srcOrd="0" destOrd="2" presId="urn:microsoft.com/office/officeart/2005/8/layout/vList5"/>
    <dgm:cxn modelId="{8F8F0EC4-447D-4927-B1B7-733ABA1BB3ED}" type="presOf" srcId="{7271EF57-58AB-4B46-937D-D99B44C92F71}" destId="{F8425985-EE7C-4C32-A9BC-F30C1D915FA6}" srcOrd="0" destOrd="0" presId="urn:microsoft.com/office/officeart/2005/8/layout/vList5"/>
    <dgm:cxn modelId="{3C9C6F3E-CE19-4773-90A0-D0EDAF8E20AB}" srcId="{70DC01D0-AFB2-499D-BB58-D5B2F3FBC353}" destId="{1087B00E-1E2A-4932-9A79-5C326501B22F}" srcOrd="0" destOrd="0" parTransId="{5F83EB2A-7A52-4B92-B396-64DF9939ACB9}" sibTransId="{06BF34CB-1AF2-4383-BB0B-1E0795B8353D}"/>
    <dgm:cxn modelId="{D70536A0-CC92-4756-8D93-3C2C5AB9D357}" type="presOf" srcId="{0752DB0A-B623-42A6-B872-F2EB35E4FFEC}" destId="{2BDE025A-797E-4AB4-9378-D1797E1C1D00}" srcOrd="0" destOrd="1" presId="urn:microsoft.com/office/officeart/2005/8/layout/vList5"/>
    <dgm:cxn modelId="{CD8DE4BA-E832-4709-B5EC-E992DC858C8B}" type="presOf" srcId="{D85DE8E5-FA14-4B34-9455-F60AD77A1000}" destId="{381D2D20-1D05-4906-AA57-AD97C7463125}" srcOrd="0" destOrd="0" presId="urn:microsoft.com/office/officeart/2005/8/layout/vList5"/>
    <dgm:cxn modelId="{7977D90B-0693-4A95-B51B-A2CF21ADD81E}" srcId="{C42B0627-BB97-4E40-B871-29387F36EAFC}" destId="{70DC01D0-AFB2-499D-BB58-D5B2F3FBC353}" srcOrd="2" destOrd="0" parTransId="{9BEF9845-35A8-44DB-8344-C7876C052B73}" sibTransId="{3122EC2C-47B1-4D8E-913D-D7C1A85AB598}"/>
    <dgm:cxn modelId="{BBD5D7F7-0FE0-4B3B-A7E3-797EC02271E8}" type="presOf" srcId="{C42B0627-BB97-4E40-B871-29387F36EAFC}" destId="{A5946426-9CCB-42BE-8E08-66B200FD31D4}" srcOrd="0" destOrd="0" presId="urn:microsoft.com/office/officeart/2005/8/layout/vList5"/>
    <dgm:cxn modelId="{44DF6260-56F8-4104-9CFA-7B9E5EBE102F}" srcId="{C42B0627-BB97-4E40-B871-29387F36EAFC}" destId="{4D7A6D85-C48C-454B-866F-B2496FBE7F2B}" srcOrd="1" destOrd="0" parTransId="{3499719D-C3CE-4426-8E57-F571ABA79C8A}" sibTransId="{EB33E1D9-7E5A-4545-8CA8-B319268ED699}"/>
    <dgm:cxn modelId="{82D43371-A9B2-482B-838B-4055B8AB775A}" srcId="{0520B18F-E265-44BA-852E-11F490123D31}" destId="{D85DE8E5-FA14-4B34-9455-F60AD77A1000}" srcOrd="0" destOrd="0" parTransId="{BAA7E40A-5860-4F42-A9C8-36B90E0D23A7}" sibTransId="{5BD4A967-72BA-4A51-9468-BE86FDFA1D2F}"/>
    <dgm:cxn modelId="{B8BC88A8-F695-4DD9-9E85-091A9E44842E}" srcId="{70DC01D0-AFB2-499D-BB58-D5B2F3FBC353}" destId="{0752DB0A-B623-42A6-B872-F2EB35E4FFEC}" srcOrd="1" destOrd="0" parTransId="{472DF38C-760A-4571-8127-A8AB4E2BB96B}" sibTransId="{24F9932E-3ABB-4EB6-A616-A43C54780CB7}"/>
    <dgm:cxn modelId="{E9C7F531-8998-4D7D-A5DD-ED4180D163EE}" type="presOf" srcId="{70DC01D0-AFB2-499D-BB58-D5B2F3FBC353}" destId="{A637051A-FC9D-4C5E-9549-B5DC8A68E56A}" srcOrd="0" destOrd="0" presId="urn:microsoft.com/office/officeart/2005/8/layout/vList5"/>
    <dgm:cxn modelId="{7186CEB1-2F28-4C17-BAF9-CADA25E5E3DA}" srcId="{C42B0627-BB97-4E40-B871-29387F36EAFC}" destId="{0520B18F-E265-44BA-852E-11F490123D31}" srcOrd="0" destOrd="0" parTransId="{02620249-5259-4267-9E17-9B7F11D851D4}" sibTransId="{0B6D79FF-D171-4F03-9325-A8F10EAEFD58}"/>
    <dgm:cxn modelId="{C43AC096-6269-4529-A0E1-068F532312DD}" type="presParOf" srcId="{A5946426-9CCB-42BE-8E08-66B200FD31D4}" destId="{20FE4BE2-B5BB-49F7-A7BF-176D16780E63}" srcOrd="0" destOrd="0" presId="urn:microsoft.com/office/officeart/2005/8/layout/vList5"/>
    <dgm:cxn modelId="{E9806305-E005-40B6-9151-51C4F1A61158}" type="presParOf" srcId="{20FE4BE2-B5BB-49F7-A7BF-176D16780E63}" destId="{7E4502ED-83E8-4D76-AD9F-E3275F9FDB7B}" srcOrd="0" destOrd="0" presId="urn:microsoft.com/office/officeart/2005/8/layout/vList5"/>
    <dgm:cxn modelId="{E19FB343-F931-489A-920A-6E4FE6A8B8C3}" type="presParOf" srcId="{20FE4BE2-B5BB-49F7-A7BF-176D16780E63}" destId="{381D2D20-1D05-4906-AA57-AD97C7463125}" srcOrd="1" destOrd="0" presId="urn:microsoft.com/office/officeart/2005/8/layout/vList5"/>
    <dgm:cxn modelId="{1CE754DF-B8AF-4660-B25D-FB04262CDBBE}" type="presParOf" srcId="{A5946426-9CCB-42BE-8E08-66B200FD31D4}" destId="{4D335F47-FB08-4E10-A786-213EBEE46086}" srcOrd="1" destOrd="0" presId="urn:microsoft.com/office/officeart/2005/8/layout/vList5"/>
    <dgm:cxn modelId="{F75C0738-3678-471A-98CB-47BEBD56922B}" type="presParOf" srcId="{A5946426-9CCB-42BE-8E08-66B200FD31D4}" destId="{A3B790FB-CA25-4326-93C3-40FBD7FDE450}" srcOrd="2" destOrd="0" presId="urn:microsoft.com/office/officeart/2005/8/layout/vList5"/>
    <dgm:cxn modelId="{072CF32E-F263-413D-B30C-E41193579818}" type="presParOf" srcId="{A3B790FB-CA25-4326-93C3-40FBD7FDE450}" destId="{CBD234A6-0BB2-4CC7-8B20-0BADFC80EBCD}" srcOrd="0" destOrd="0" presId="urn:microsoft.com/office/officeart/2005/8/layout/vList5"/>
    <dgm:cxn modelId="{6B756425-22C0-418A-923B-EBF22FEED69C}" type="presParOf" srcId="{A3B790FB-CA25-4326-93C3-40FBD7FDE450}" destId="{F8425985-EE7C-4C32-A9BC-F30C1D915FA6}" srcOrd="1" destOrd="0" presId="urn:microsoft.com/office/officeart/2005/8/layout/vList5"/>
    <dgm:cxn modelId="{EC8C7A31-99D0-420D-B1DE-D16D30FF51A2}" type="presParOf" srcId="{A5946426-9CCB-42BE-8E08-66B200FD31D4}" destId="{B0EBE01E-C305-4AD0-84D5-1E022E09B6F1}" srcOrd="3" destOrd="0" presId="urn:microsoft.com/office/officeart/2005/8/layout/vList5"/>
    <dgm:cxn modelId="{0807FEDA-F3F8-4F70-8B80-B9D0D1E3E823}" type="presParOf" srcId="{A5946426-9CCB-42BE-8E08-66B200FD31D4}" destId="{7FDB4C4F-5D01-4340-B79D-77D264B76BB0}" srcOrd="4" destOrd="0" presId="urn:microsoft.com/office/officeart/2005/8/layout/vList5"/>
    <dgm:cxn modelId="{B52876B6-2930-4963-9D5B-A5A87B9BE0DF}" type="presParOf" srcId="{7FDB4C4F-5D01-4340-B79D-77D264B76BB0}" destId="{A637051A-FC9D-4C5E-9549-B5DC8A68E56A}" srcOrd="0" destOrd="0" presId="urn:microsoft.com/office/officeart/2005/8/layout/vList5"/>
    <dgm:cxn modelId="{6F329EBB-D1C5-4AE0-83C2-A1BDA30C3E75}" type="presParOf" srcId="{7FDB4C4F-5D01-4340-B79D-77D264B76BB0}" destId="{2BDE025A-797E-4AB4-9378-D1797E1C1D00}" srcOrd="1" destOrd="0" presId="urn:microsoft.com/office/officeart/2005/8/layout/vList5"/>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70FC2D-C348-42CD-BA99-1BDE5DEA86C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9928E86-8D78-4819-A917-D614B812649A}">
      <dgm:prSet phldrT="[Text]" custT="1"/>
      <dgm:spPr/>
      <dgm:t>
        <a:bodyPr/>
        <a:lstStyle/>
        <a:p>
          <a:r>
            <a:rPr lang="en-US" sz="1400" dirty="0" smtClean="0"/>
            <a:t>Clear statement of approval, denial, or action taken</a:t>
          </a:r>
          <a:endParaRPr lang="en-US" sz="1400" dirty="0"/>
        </a:p>
      </dgm:t>
    </dgm:pt>
    <dgm:pt modelId="{6B74A005-A4EA-453E-AA5A-CF78FEE5CFAE}" type="parTrans" cxnId="{E6DE4FA8-C6CE-452B-B69E-7DEB26DA3833}">
      <dgm:prSet/>
      <dgm:spPr/>
      <dgm:t>
        <a:bodyPr/>
        <a:lstStyle/>
        <a:p>
          <a:endParaRPr lang="en-US"/>
        </a:p>
      </dgm:t>
    </dgm:pt>
    <dgm:pt modelId="{0594705F-BDC0-4834-9D77-A1C5CB4EF31F}" type="sibTrans" cxnId="{E6DE4FA8-C6CE-452B-B69E-7DEB26DA3833}">
      <dgm:prSet/>
      <dgm:spPr/>
      <dgm:t>
        <a:bodyPr/>
        <a:lstStyle/>
        <a:p>
          <a:endParaRPr lang="en-US"/>
        </a:p>
      </dgm:t>
    </dgm:pt>
    <dgm:pt modelId="{806D5E15-F865-4CBF-AB26-6E95477B5BE8}">
      <dgm:prSet phldrT="[Text]" custT="1"/>
      <dgm:spPr/>
      <dgm:t>
        <a:bodyPr/>
        <a:lstStyle/>
        <a:p>
          <a:r>
            <a:rPr lang="en-US" sz="1400" dirty="0" smtClean="0"/>
            <a:t>Amount of benefit</a:t>
          </a:r>
          <a:endParaRPr lang="en-US" sz="1400" dirty="0"/>
        </a:p>
      </dgm:t>
    </dgm:pt>
    <dgm:pt modelId="{C3C8B42C-694C-434F-877B-848F77B1E02B}" type="parTrans" cxnId="{475D3228-46E7-476D-9B32-BDC2419859F1}">
      <dgm:prSet/>
      <dgm:spPr/>
      <dgm:t>
        <a:bodyPr/>
        <a:lstStyle/>
        <a:p>
          <a:endParaRPr lang="en-US"/>
        </a:p>
      </dgm:t>
    </dgm:pt>
    <dgm:pt modelId="{425941AD-5F4F-4EDD-93E9-C09A4232F45C}" type="sibTrans" cxnId="{475D3228-46E7-476D-9B32-BDC2419859F1}">
      <dgm:prSet/>
      <dgm:spPr/>
      <dgm:t>
        <a:bodyPr/>
        <a:lstStyle/>
        <a:p>
          <a:endParaRPr lang="en-US"/>
        </a:p>
      </dgm:t>
    </dgm:pt>
    <dgm:pt modelId="{7DC583C8-44EC-4C37-9157-9F4986E32FE1}">
      <dgm:prSet phldrT="[Text]" custT="1"/>
      <dgm:spPr/>
      <dgm:t>
        <a:bodyPr/>
        <a:lstStyle/>
        <a:p>
          <a:r>
            <a:rPr lang="en-US" sz="1400" dirty="0" smtClean="0"/>
            <a:t>Date change or approval is effective</a:t>
          </a:r>
          <a:endParaRPr lang="en-US" sz="1400" dirty="0"/>
        </a:p>
      </dgm:t>
    </dgm:pt>
    <dgm:pt modelId="{3FDFB76C-0CF6-4637-8B29-23FE97BB49C2}" type="parTrans" cxnId="{94DD88A4-AB15-4F49-99E4-B7EC3BDB1860}">
      <dgm:prSet/>
      <dgm:spPr/>
      <dgm:t>
        <a:bodyPr/>
        <a:lstStyle/>
        <a:p>
          <a:endParaRPr lang="en-US"/>
        </a:p>
      </dgm:t>
    </dgm:pt>
    <dgm:pt modelId="{8269483D-D3CF-4368-AE9A-EC0A24F68E8B}" type="sibTrans" cxnId="{94DD88A4-AB15-4F49-99E4-B7EC3BDB1860}">
      <dgm:prSet/>
      <dgm:spPr/>
      <dgm:t>
        <a:bodyPr/>
        <a:lstStyle/>
        <a:p>
          <a:endParaRPr lang="en-US"/>
        </a:p>
      </dgm:t>
    </dgm:pt>
    <dgm:pt modelId="{9F55F593-17D5-4C3B-BAB7-1A1AE0E6AB0D}">
      <dgm:prSet phldrT="[Text]" custT="1"/>
      <dgm:spPr/>
      <dgm:t>
        <a:bodyPr/>
        <a:lstStyle/>
        <a:p>
          <a:r>
            <a:rPr lang="en-US" sz="1400" dirty="0" smtClean="0"/>
            <a:t>Clear statement of the reason for the action</a:t>
          </a:r>
          <a:endParaRPr lang="en-US" sz="1400" dirty="0"/>
        </a:p>
      </dgm:t>
    </dgm:pt>
    <dgm:pt modelId="{114B6110-B97B-4DC5-AEEF-D0EB1D956EAC}" type="parTrans" cxnId="{A6410772-1727-4195-AFE1-741399A5FC51}">
      <dgm:prSet/>
      <dgm:spPr/>
      <dgm:t>
        <a:bodyPr/>
        <a:lstStyle/>
        <a:p>
          <a:endParaRPr lang="en-US"/>
        </a:p>
      </dgm:t>
    </dgm:pt>
    <dgm:pt modelId="{8D08D966-1FEB-4DF9-A3DF-DF22AE147161}" type="sibTrans" cxnId="{A6410772-1727-4195-AFE1-741399A5FC51}">
      <dgm:prSet/>
      <dgm:spPr/>
      <dgm:t>
        <a:bodyPr/>
        <a:lstStyle/>
        <a:p>
          <a:endParaRPr lang="en-US"/>
        </a:p>
      </dgm:t>
    </dgm:pt>
    <dgm:pt modelId="{62127F1F-0CEE-4A87-9E2A-CBF4CA98AD3C}">
      <dgm:prSet phldrT="[Text]" custT="1"/>
      <dgm:spPr/>
      <dgm:t>
        <a:bodyPr/>
        <a:lstStyle/>
        <a:p>
          <a:r>
            <a:rPr lang="en-US" sz="1400" dirty="0" smtClean="0"/>
            <a:t>Reference to specific policy that supports the action</a:t>
          </a:r>
          <a:endParaRPr lang="en-US" sz="1400" dirty="0"/>
        </a:p>
      </dgm:t>
    </dgm:pt>
    <dgm:pt modelId="{7874D3FA-E705-49CE-9931-036D1945D5E9}" type="parTrans" cxnId="{1F4B3ACB-1408-4E08-865A-4CD597838707}">
      <dgm:prSet/>
      <dgm:spPr/>
      <dgm:t>
        <a:bodyPr/>
        <a:lstStyle/>
        <a:p>
          <a:endParaRPr lang="en-US"/>
        </a:p>
      </dgm:t>
    </dgm:pt>
    <dgm:pt modelId="{A0E9A1FA-76D6-4DE9-BA33-DBFA044CD2A4}" type="sibTrans" cxnId="{1F4B3ACB-1408-4E08-865A-4CD597838707}">
      <dgm:prSet/>
      <dgm:spPr/>
      <dgm:t>
        <a:bodyPr/>
        <a:lstStyle/>
        <a:p>
          <a:endParaRPr lang="en-US"/>
        </a:p>
      </dgm:t>
    </dgm:pt>
    <dgm:pt modelId="{C132EF35-BA73-47FB-9510-45DFF312FBD3}">
      <dgm:prSet phldrT="[Text]" custT="1"/>
      <dgm:spPr/>
      <dgm:t>
        <a:bodyPr/>
        <a:lstStyle/>
        <a:p>
          <a:r>
            <a:rPr lang="en-US" sz="1400" dirty="0" smtClean="0"/>
            <a:t>Names of individuals whose benefits are starting, ending, or changing</a:t>
          </a:r>
          <a:endParaRPr lang="en-US" sz="1400" dirty="0"/>
        </a:p>
      </dgm:t>
    </dgm:pt>
    <dgm:pt modelId="{3073B767-26EB-4D51-A242-0FDBDCDB49F7}" type="parTrans" cxnId="{0075F8B1-1975-4AFB-A522-C24F0888BC53}">
      <dgm:prSet/>
      <dgm:spPr/>
      <dgm:t>
        <a:bodyPr/>
        <a:lstStyle/>
        <a:p>
          <a:endParaRPr lang="en-US"/>
        </a:p>
      </dgm:t>
    </dgm:pt>
    <dgm:pt modelId="{D2550EC0-0210-4744-AFBE-EAF7677329E0}" type="sibTrans" cxnId="{0075F8B1-1975-4AFB-A522-C24F0888BC53}">
      <dgm:prSet/>
      <dgm:spPr/>
      <dgm:t>
        <a:bodyPr/>
        <a:lstStyle/>
        <a:p>
          <a:endParaRPr lang="en-US"/>
        </a:p>
      </dgm:t>
    </dgm:pt>
    <dgm:pt modelId="{FE56F307-925F-4370-AE8D-66C6B1296E87}">
      <dgm:prSet phldrT="[Text]" custT="1"/>
      <dgm:spPr/>
      <dgm:t>
        <a:bodyPr/>
        <a:lstStyle/>
        <a:p>
          <a:r>
            <a:rPr lang="en-US" sz="1400" dirty="0" smtClean="0"/>
            <a:t>Budgets for cash and food assistance</a:t>
          </a:r>
          <a:endParaRPr lang="en-US" sz="1400" dirty="0"/>
        </a:p>
      </dgm:t>
    </dgm:pt>
    <dgm:pt modelId="{36155F5C-DCF0-4FF0-83C2-FCF938E298AE}" type="parTrans" cxnId="{B4BD0AB6-7853-478D-A4AB-19E213D269FA}">
      <dgm:prSet/>
      <dgm:spPr/>
      <dgm:t>
        <a:bodyPr/>
        <a:lstStyle/>
        <a:p>
          <a:endParaRPr lang="en-US"/>
        </a:p>
      </dgm:t>
    </dgm:pt>
    <dgm:pt modelId="{74EDADF4-7CC3-4F51-A92B-4A35B88FEE87}" type="sibTrans" cxnId="{B4BD0AB6-7853-478D-A4AB-19E213D269FA}">
      <dgm:prSet/>
      <dgm:spPr/>
      <dgm:t>
        <a:bodyPr/>
        <a:lstStyle/>
        <a:p>
          <a:endParaRPr lang="en-US"/>
        </a:p>
      </dgm:t>
    </dgm:pt>
    <dgm:pt modelId="{E053850A-558F-4E77-92F5-553BB9F4437A}">
      <dgm:prSet phldrT="[Text]" custT="1"/>
      <dgm:spPr/>
      <dgm:t>
        <a:bodyPr/>
        <a:lstStyle/>
        <a:p>
          <a:r>
            <a:rPr lang="en-US" sz="1400" dirty="0" smtClean="0"/>
            <a:t>Type of medical assistance they are eligible for/ineligible for</a:t>
          </a:r>
          <a:endParaRPr lang="en-US" sz="1400" dirty="0"/>
        </a:p>
      </dgm:t>
    </dgm:pt>
    <dgm:pt modelId="{6DAAD0B0-A345-4FA6-B355-879278674438}" type="parTrans" cxnId="{1538268E-2FA3-4783-92B6-A332F721456C}">
      <dgm:prSet/>
      <dgm:spPr/>
      <dgm:t>
        <a:bodyPr/>
        <a:lstStyle/>
        <a:p>
          <a:endParaRPr lang="en-US"/>
        </a:p>
      </dgm:t>
    </dgm:pt>
    <dgm:pt modelId="{ADA0D4B7-D2B8-4EA0-A291-C84600B8E564}" type="sibTrans" cxnId="{1538268E-2FA3-4783-92B6-A332F721456C}">
      <dgm:prSet/>
      <dgm:spPr/>
      <dgm:t>
        <a:bodyPr/>
        <a:lstStyle/>
        <a:p>
          <a:endParaRPr lang="en-US"/>
        </a:p>
      </dgm:t>
    </dgm:pt>
    <dgm:pt modelId="{CC085EB7-746D-4671-886C-8AEC51780C4B}">
      <dgm:prSet phldrT="[Text]" custT="1"/>
      <dgm:spPr/>
      <dgm:t>
        <a:bodyPr/>
        <a:lstStyle/>
        <a:p>
          <a:r>
            <a:rPr lang="en-US" sz="1400" dirty="0" smtClean="0"/>
            <a:t>If medical is denied for financial reasons, calculations supporting that decision</a:t>
          </a:r>
          <a:endParaRPr lang="en-US" sz="1400" dirty="0"/>
        </a:p>
      </dgm:t>
    </dgm:pt>
    <dgm:pt modelId="{9706A7F1-0CFD-4DF8-8656-877EF98985B9}" type="parTrans" cxnId="{5D69578C-74A4-47C2-AA96-3309B7E7678B}">
      <dgm:prSet/>
      <dgm:spPr/>
      <dgm:t>
        <a:bodyPr/>
        <a:lstStyle/>
        <a:p>
          <a:endParaRPr lang="en-US"/>
        </a:p>
      </dgm:t>
    </dgm:pt>
    <dgm:pt modelId="{6E9562AD-EC87-4D50-8119-72BE52187AD2}" type="sibTrans" cxnId="{5D69578C-74A4-47C2-AA96-3309B7E7678B}">
      <dgm:prSet/>
      <dgm:spPr/>
      <dgm:t>
        <a:bodyPr/>
        <a:lstStyle/>
        <a:p>
          <a:endParaRPr lang="en-US"/>
        </a:p>
      </dgm:t>
    </dgm:pt>
    <dgm:pt modelId="{569AD085-B136-47FB-9FD9-B8B8A1CA4AE0}" type="pres">
      <dgm:prSet presAssocID="{9870FC2D-C348-42CD-BA99-1BDE5DEA86C2}" presName="diagram" presStyleCnt="0">
        <dgm:presLayoutVars>
          <dgm:dir/>
          <dgm:resizeHandles val="exact"/>
        </dgm:presLayoutVars>
      </dgm:prSet>
      <dgm:spPr/>
      <dgm:t>
        <a:bodyPr/>
        <a:lstStyle/>
        <a:p>
          <a:endParaRPr lang="en-US"/>
        </a:p>
      </dgm:t>
    </dgm:pt>
    <dgm:pt modelId="{75B1294F-771B-4511-80F0-5A821EBD7AFD}" type="pres">
      <dgm:prSet presAssocID="{F9928E86-8D78-4819-A917-D614B812649A}" presName="node" presStyleLbl="node1" presStyleIdx="0" presStyleCnt="9">
        <dgm:presLayoutVars>
          <dgm:bulletEnabled val="1"/>
        </dgm:presLayoutVars>
      </dgm:prSet>
      <dgm:spPr/>
      <dgm:t>
        <a:bodyPr/>
        <a:lstStyle/>
        <a:p>
          <a:endParaRPr lang="en-US"/>
        </a:p>
      </dgm:t>
    </dgm:pt>
    <dgm:pt modelId="{955BE56C-4E1C-4BB6-B0C0-27F305B4AB55}" type="pres">
      <dgm:prSet presAssocID="{0594705F-BDC0-4834-9D77-A1C5CB4EF31F}" presName="sibTrans" presStyleCnt="0"/>
      <dgm:spPr/>
    </dgm:pt>
    <dgm:pt modelId="{1F46F3FF-3582-4832-B39C-C97EE2A70162}" type="pres">
      <dgm:prSet presAssocID="{806D5E15-F865-4CBF-AB26-6E95477B5BE8}" presName="node" presStyleLbl="node1" presStyleIdx="1" presStyleCnt="9">
        <dgm:presLayoutVars>
          <dgm:bulletEnabled val="1"/>
        </dgm:presLayoutVars>
      </dgm:prSet>
      <dgm:spPr/>
      <dgm:t>
        <a:bodyPr/>
        <a:lstStyle/>
        <a:p>
          <a:endParaRPr lang="en-US"/>
        </a:p>
      </dgm:t>
    </dgm:pt>
    <dgm:pt modelId="{12805815-F5BD-4138-A7FE-37B8C67E7559}" type="pres">
      <dgm:prSet presAssocID="{425941AD-5F4F-4EDD-93E9-C09A4232F45C}" presName="sibTrans" presStyleCnt="0"/>
      <dgm:spPr/>
    </dgm:pt>
    <dgm:pt modelId="{E741D8A8-2467-437D-85BD-41E8ACB1DC5D}" type="pres">
      <dgm:prSet presAssocID="{7DC583C8-44EC-4C37-9157-9F4986E32FE1}" presName="node" presStyleLbl="node1" presStyleIdx="2" presStyleCnt="9">
        <dgm:presLayoutVars>
          <dgm:bulletEnabled val="1"/>
        </dgm:presLayoutVars>
      </dgm:prSet>
      <dgm:spPr/>
      <dgm:t>
        <a:bodyPr/>
        <a:lstStyle/>
        <a:p>
          <a:endParaRPr lang="en-US"/>
        </a:p>
      </dgm:t>
    </dgm:pt>
    <dgm:pt modelId="{A4AB34ED-416F-4445-8410-D50C936605F1}" type="pres">
      <dgm:prSet presAssocID="{8269483D-D3CF-4368-AE9A-EC0A24F68E8B}" presName="sibTrans" presStyleCnt="0"/>
      <dgm:spPr/>
    </dgm:pt>
    <dgm:pt modelId="{B1241A7B-7088-4EDC-BC93-204B13479793}" type="pres">
      <dgm:prSet presAssocID="{9F55F593-17D5-4C3B-BAB7-1A1AE0E6AB0D}" presName="node" presStyleLbl="node1" presStyleIdx="3" presStyleCnt="9">
        <dgm:presLayoutVars>
          <dgm:bulletEnabled val="1"/>
        </dgm:presLayoutVars>
      </dgm:prSet>
      <dgm:spPr/>
      <dgm:t>
        <a:bodyPr/>
        <a:lstStyle/>
        <a:p>
          <a:endParaRPr lang="en-US"/>
        </a:p>
      </dgm:t>
    </dgm:pt>
    <dgm:pt modelId="{F6C897F3-B4C1-4F5A-AE64-0BBC63223AAC}" type="pres">
      <dgm:prSet presAssocID="{8D08D966-1FEB-4DF9-A3DF-DF22AE147161}" presName="sibTrans" presStyleCnt="0"/>
      <dgm:spPr/>
    </dgm:pt>
    <dgm:pt modelId="{F41C5B63-88EB-417D-8AC1-B5EF920207C0}" type="pres">
      <dgm:prSet presAssocID="{62127F1F-0CEE-4A87-9E2A-CBF4CA98AD3C}" presName="node" presStyleLbl="node1" presStyleIdx="4" presStyleCnt="9">
        <dgm:presLayoutVars>
          <dgm:bulletEnabled val="1"/>
        </dgm:presLayoutVars>
      </dgm:prSet>
      <dgm:spPr/>
      <dgm:t>
        <a:bodyPr/>
        <a:lstStyle/>
        <a:p>
          <a:endParaRPr lang="en-US"/>
        </a:p>
      </dgm:t>
    </dgm:pt>
    <dgm:pt modelId="{2454A171-1350-4786-9704-C2FAFAA576CC}" type="pres">
      <dgm:prSet presAssocID="{A0E9A1FA-76D6-4DE9-BA33-DBFA044CD2A4}" presName="sibTrans" presStyleCnt="0"/>
      <dgm:spPr/>
    </dgm:pt>
    <dgm:pt modelId="{5F613CF3-CFB6-412B-8554-905D5FCFEDA2}" type="pres">
      <dgm:prSet presAssocID="{C132EF35-BA73-47FB-9510-45DFF312FBD3}" presName="node" presStyleLbl="node1" presStyleIdx="5" presStyleCnt="9">
        <dgm:presLayoutVars>
          <dgm:bulletEnabled val="1"/>
        </dgm:presLayoutVars>
      </dgm:prSet>
      <dgm:spPr/>
      <dgm:t>
        <a:bodyPr/>
        <a:lstStyle/>
        <a:p>
          <a:endParaRPr lang="en-US"/>
        </a:p>
      </dgm:t>
    </dgm:pt>
    <dgm:pt modelId="{6D318AEC-3EB9-4E42-B8AC-1573208E0750}" type="pres">
      <dgm:prSet presAssocID="{D2550EC0-0210-4744-AFBE-EAF7677329E0}" presName="sibTrans" presStyleCnt="0"/>
      <dgm:spPr/>
    </dgm:pt>
    <dgm:pt modelId="{E68739DE-D0CB-4C58-91CA-7D61FAD10C86}" type="pres">
      <dgm:prSet presAssocID="{FE56F307-925F-4370-AE8D-66C6B1296E87}" presName="node" presStyleLbl="node1" presStyleIdx="6" presStyleCnt="9">
        <dgm:presLayoutVars>
          <dgm:bulletEnabled val="1"/>
        </dgm:presLayoutVars>
      </dgm:prSet>
      <dgm:spPr/>
      <dgm:t>
        <a:bodyPr/>
        <a:lstStyle/>
        <a:p>
          <a:endParaRPr lang="en-US"/>
        </a:p>
      </dgm:t>
    </dgm:pt>
    <dgm:pt modelId="{82924905-35BE-4530-85EE-C4BEE2922BF3}" type="pres">
      <dgm:prSet presAssocID="{74EDADF4-7CC3-4F51-A92B-4A35B88FEE87}" presName="sibTrans" presStyleCnt="0"/>
      <dgm:spPr/>
    </dgm:pt>
    <dgm:pt modelId="{1D69CF37-2258-43C8-B243-189E586C8258}" type="pres">
      <dgm:prSet presAssocID="{E053850A-558F-4E77-92F5-553BB9F4437A}" presName="node" presStyleLbl="node1" presStyleIdx="7" presStyleCnt="9">
        <dgm:presLayoutVars>
          <dgm:bulletEnabled val="1"/>
        </dgm:presLayoutVars>
      </dgm:prSet>
      <dgm:spPr/>
      <dgm:t>
        <a:bodyPr/>
        <a:lstStyle/>
        <a:p>
          <a:endParaRPr lang="en-US"/>
        </a:p>
      </dgm:t>
    </dgm:pt>
    <dgm:pt modelId="{98BACCA3-B497-4CA3-B489-6D4870B444B4}" type="pres">
      <dgm:prSet presAssocID="{ADA0D4B7-D2B8-4EA0-A291-C84600B8E564}" presName="sibTrans" presStyleCnt="0"/>
      <dgm:spPr/>
    </dgm:pt>
    <dgm:pt modelId="{40244B1D-66C0-410A-800E-772E3FC177F5}" type="pres">
      <dgm:prSet presAssocID="{CC085EB7-746D-4671-886C-8AEC51780C4B}" presName="node" presStyleLbl="node1" presStyleIdx="8" presStyleCnt="9">
        <dgm:presLayoutVars>
          <dgm:bulletEnabled val="1"/>
        </dgm:presLayoutVars>
      </dgm:prSet>
      <dgm:spPr/>
      <dgm:t>
        <a:bodyPr/>
        <a:lstStyle/>
        <a:p>
          <a:endParaRPr lang="en-US"/>
        </a:p>
      </dgm:t>
    </dgm:pt>
  </dgm:ptLst>
  <dgm:cxnLst>
    <dgm:cxn modelId="{475D3228-46E7-476D-9B32-BDC2419859F1}" srcId="{9870FC2D-C348-42CD-BA99-1BDE5DEA86C2}" destId="{806D5E15-F865-4CBF-AB26-6E95477B5BE8}" srcOrd="1" destOrd="0" parTransId="{C3C8B42C-694C-434F-877B-848F77B1E02B}" sibTransId="{425941AD-5F4F-4EDD-93E9-C09A4232F45C}"/>
    <dgm:cxn modelId="{E6DE4FA8-C6CE-452B-B69E-7DEB26DA3833}" srcId="{9870FC2D-C348-42CD-BA99-1BDE5DEA86C2}" destId="{F9928E86-8D78-4819-A917-D614B812649A}" srcOrd="0" destOrd="0" parTransId="{6B74A005-A4EA-453E-AA5A-CF78FEE5CFAE}" sibTransId="{0594705F-BDC0-4834-9D77-A1C5CB4EF31F}"/>
    <dgm:cxn modelId="{8F81F8E1-7E87-4464-B142-05F19A40520F}" type="presOf" srcId="{E053850A-558F-4E77-92F5-553BB9F4437A}" destId="{1D69CF37-2258-43C8-B243-189E586C8258}" srcOrd="0" destOrd="0" presId="urn:microsoft.com/office/officeart/2005/8/layout/default"/>
    <dgm:cxn modelId="{F74D60BD-DDF2-4FE8-9C6F-CE5CB2F81603}" type="presOf" srcId="{9870FC2D-C348-42CD-BA99-1BDE5DEA86C2}" destId="{569AD085-B136-47FB-9FD9-B8B8A1CA4AE0}" srcOrd="0" destOrd="0" presId="urn:microsoft.com/office/officeart/2005/8/layout/default"/>
    <dgm:cxn modelId="{4B2C9350-BC76-45C0-8692-54B7055608FE}" type="presOf" srcId="{7DC583C8-44EC-4C37-9157-9F4986E32FE1}" destId="{E741D8A8-2467-437D-85BD-41E8ACB1DC5D}" srcOrd="0" destOrd="0" presId="urn:microsoft.com/office/officeart/2005/8/layout/default"/>
    <dgm:cxn modelId="{1F4B3ACB-1408-4E08-865A-4CD597838707}" srcId="{9870FC2D-C348-42CD-BA99-1BDE5DEA86C2}" destId="{62127F1F-0CEE-4A87-9E2A-CBF4CA98AD3C}" srcOrd="4" destOrd="0" parTransId="{7874D3FA-E705-49CE-9931-036D1945D5E9}" sibTransId="{A0E9A1FA-76D6-4DE9-BA33-DBFA044CD2A4}"/>
    <dgm:cxn modelId="{16A87DC3-9294-487F-A45B-B9C99C9C1563}" type="presOf" srcId="{9F55F593-17D5-4C3B-BAB7-1A1AE0E6AB0D}" destId="{B1241A7B-7088-4EDC-BC93-204B13479793}" srcOrd="0" destOrd="0" presId="urn:microsoft.com/office/officeart/2005/8/layout/default"/>
    <dgm:cxn modelId="{92FC1FBF-E6FD-4B8F-8FAF-C8ACAEA7FF5A}" type="presOf" srcId="{62127F1F-0CEE-4A87-9E2A-CBF4CA98AD3C}" destId="{F41C5B63-88EB-417D-8AC1-B5EF920207C0}" srcOrd="0" destOrd="0" presId="urn:microsoft.com/office/officeart/2005/8/layout/default"/>
    <dgm:cxn modelId="{D4DB3653-4BC9-4E0C-806B-AE52D72A3D5E}" type="presOf" srcId="{806D5E15-F865-4CBF-AB26-6E95477B5BE8}" destId="{1F46F3FF-3582-4832-B39C-C97EE2A70162}" srcOrd="0" destOrd="0" presId="urn:microsoft.com/office/officeart/2005/8/layout/default"/>
    <dgm:cxn modelId="{0C9527C4-D356-4397-B6B8-87AF8DEAF5FF}" type="presOf" srcId="{FE56F307-925F-4370-AE8D-66C6B1296E87}" destId="{E68739DE-D0CB-4C58-91CA-7D61FAD10C86}" srcOrd="0" destOrd="0" presId="urn:microsoft.com/office/officeart/2005/8/layout/default"/>
    <dgm:cxn modelId="{0075F8B1-1975-4AFB-A522-C24F0888BC53}" srcId="{9870FC2D-C348-42CD-BA99-1BDE5DEA86C2}" destId="{C132EF35-BA73-47FB-9510-45DFF312FBD3}" srcOrd="5" destOrd="0" parTransId="{3073B767-26EB-4D51-A242-0FDBDCDB49F7}" sibTransId="{D2550EC0-0210-4744-AFBE-EAF7677329E0}"/>
    <dgm:cxn modelId="{A6410772-1727-4195-AFE1-741399A5FC51}" srcId="{9870FC2D-C348-42CD-BA99-1BDE5DEA86C2}" destId="{9F55F593-17D5-4C3B-BAB7-1A1AE0E6AB0D}" srcOrd="3" destOrd="0" parTransId="{114B6110-B97B-4DC5-AEEF-D0EB1D956EAC}" sibTransId="{8D08D966-1FEB-4DF9-A3DF-DF22AE147161}"/>
    <dgm:cxn modelId="{94DD88A4-AB15-4F49-99E4-B7EC3BDB1860}" srcId="{9870FC2D-C348-42CD-BA99-1BDE5DEA86C2}" destId="{7DC583C8-44EC-4C37-9157-9F4986E32FE1}" srcOrd="2" destOrd="0" parTransId="{3FDFB76C-0CF6-4637-8B29-23FE97BB49C2}" sibTransId="{8269483D-D3CF-4368-AE9A-EC0A24F68E8B}"/>
    <dgm:cxn modelId="{6EAEAAF7-B4D0-4BD8-A456-8AFC9B97E14D}" type="presOf" srcId="{C132EF35-BA73-47FB-9510-45DFF312FBD3}" destId="{5F613CF3-CFB6-412B-8554-905D5FCFEDA2}" srcOrd="0" destOrd="0" presId="urn:microsoft.com/office/officeart/2005/8/layout/default"/>
    <dgm:cxn modelId="{C05AB38E-CC05-4B6A-B855-F0143A2A703B}" type="presOf" srcId="{F9928E86-8D78-4819-A917-D614B812649A}" destId="{75B1294F-771B-4511-80F0-5A821EBD7AFD}" srcOrd="0" destOrd="0" presId="urn:microsoft.com/office/officeart/2005/8/layout/default"/>
    <dgm:cxn modelId="{1521AD6D-9B45-45A8-9160-526C22F09855}" type="presOf" srcId="{CC085EB7-746D-4671-886C-8AEC51780C4B}" destId="{40244B1D-66C0-410A-800E-772E3FC177F5}" srcOrd="0" destOrd="0" presId="urn:microsoft.com/office/officeart/2005/8/layout/default"/>
    <dgm:cxn modelId="{5D69578C-74A4-47C2-AA96-3309B7E7678B}" srcId="{9870FC2D-C348-42CD-BA99-1BDE5DEA86C2}" destId="{CC085EB7-746D-4671-886C-8AEC51780C4B}" srcOrd="8" destOrd="0" parTransId="{9706A7F1-0CFD-4DF8-8656-877EF98985B9}" sibTransId="{6E9562AD-EC87-4D50-8119-72BE52187AD2}"/>
    <dgm:cxn modelId="{1538268E-2FA3-4783-92B6-A332F721456C}" srcId="{9870FC2D-C348-42CD-BA99-1BDE5DEA86C2}" destId="{E053850A-558F-4E77-92F5-553BB9F4437A}" srcOrd="7" destOrd="0" parTransId="{6DAAD0B0-A345-4FA6-B355-879278674438}" sibTransId="{ADA0D4B7-D2B8-4EA0-A291-C84600B8E564}"/>
    <dgm:cxn modelId="{B4BD0AB6-7853-478D-A4AB-19E213D269FA}" srcId="{9870FC2D-C348-42CD-BA99-1BDE5DEA86C2}" destId="{FE56F307-925F-4370-AE8D-66C6B1296E87}" srcOrd="6" destOrd="0" parTransId="{36155F5C-DCF0-4FF0-83C2-FCF938E298AE}" sibTransId="{74EDADF4-7CC3-4F51-A92B-4A35B88FEE87}"/>
    <dgm:cxn modelId="{0EF55600-769A-4326-9910-1EF6036DB440}" type="presParOf" srcId="{569AD085-B136-47FB-9FD9-B8B8A1CA4AE0}" destId="{75B1294F-771B-4511-80F0-5A821EBD7AFD}" srcOrd="0" destOrd="0" presId="urn:microsoft.com/office/officeart/2005/8/layout/default"/>
    <dgm:cxn modelId="{E8887D64-3AB8-44D9-A287-075B726AB3FD}" type="presParOf" srcId="{569AD085-B136-47FB-9FD9-B8B8A1CA4AE0}" destId="{955BE56C-4E1C-4BB6-B0C0-27F305B4AB55}" srcOrd="1" destOrd="0" presId="urn:microsoft.com/office/officeart/2005/8/layout/default"/>
    <dgm:cxn modelId="{1A2BB407-9DD2-405C-807E-9237DF864BA7}" type="presParOf" srcId="{569AD085-B136-47FB-9FD9-B8B8A1CA4AE0}" destId="{1F46F3FF-3582-4832-B39C-C97EE2A70162}" srcOrd="2" destOrd="0" presId="urn:microsoft.com/office/officeart/2005/8/layout/default"/>
    <dgm:cxn modelId="{103F4FD4-9D4D-42B8-B7B9-FEE39D7392D2}" type="presParOf" srcId="{569AD085-B136-47FB-9FD9-B8B8A1CA4AE0}" destId="{12805815-F5BD-4138-A7FE-37B8C67E7559}" srcOrd="3" destOrd="0" presId="urn:microsoft.com/office/officeart/2005/8/layout/default"/>
    <dgm:cxn modelId="{B7DCBDFF-7237-48E5-B952-E82F122437C7}" type="presParOf" srcId="{569AD085-B136-47FB-9FD9-B8B8A1CA4AE0}" destId="{E741D8A8-2467-437D-85BD-41E8ACB1DC5D}" srcOrd="4" destOrd="0" presId="urn:microsoft.com/office/officeart/2005/8/layout/default"/>
    <dgm:cxn modelId="{98290BBC-B120-4D60-B387-87BED9B7F06A}" type="presParOf" srcId="{569AD085-B136-47FB-9FD9-B8B8A1CA4AE0}" destId="{A4AB34ED-416F-4445-8410-D50C936605F1}" srcOrd="5" destOrd="0" presId="urn:microsoft.com/office/officeart/2005/8/layout/default"/>
    <dgm:cxn modelId="{64133397-C746-4505-83C6-E7EE8268EEF3}" type="presParOf" srcId="{569AD085-B136-47FB-9FD9-B8B8A1CA4AE0}" destId="{B1241A7B-7088-4EDC-BC93-204B13479793}" srcOrd="6" destOrd="0" presId="urn:microsoft.com/office/officeart/2005/8/layout/default"/>
    <dgm:cxn modelId="{ABA2DEAD-5438-496B-B4A0-A909323E9DAE}" type="presParOf" srcId="{569AD085-B136-47FB-9FD9-B8B8A1CA4AE0}" destId="{F6C897F3-B4C1-4F5A-AE64-0BBC63223AAC}" srcOrd="7" destOrd="0" presId="urn:microsoft.com/office/officeart/2005/8/layout/default"/>
    <dgm:cxn modelId="{C26D2025-8882-4526-B809-CD7AD42291CC}" type="presParOf" srcId="{569AD085-B136-47FB-9FD9-B8B8A1CA4AE0}" destId="{F41C5B63-88EB-417D-8AC1-B5EF920207C0}" srcOrd="8" destOrd="0" presId="urn:microsoft.com/office/officeart/2005/8/layout/default"/>
    <dgm:cxn modelId="{B600EEB3-5568-46EE-B9FB-5B6147D7924A}" type="presParOf" srcId="{569AD085-B136-47FB-9FD9-B8B8A1CA4AE0}" destId="{2454A171-1350-4786-9704-C2FAFAA576CC}" srcOrd="9" destOrd="0" presId="urn:microsoft.com/office/officeart/2005/8/layout/default"/>
    <dgm:cxn modelId="{9E8886DC-70AD-436B-AAA0-298E65F1219F}" type="presParOf" srcId="{569AD085-B136-47FB-9FD9-B8B8A1CA4AE0}" destId="{5F613CF3-CFB6-412B-8554-905D5FCFEDA2}" srcOrd="10" destOrd="0" presId="urn:microsoft.com/office/officeart/2005/8/layout/default"/>
    <dgm:cxn modelId="{C0D0E348-F741-43F2-861E-02B0B361C27E}" type="presParOf" srcId="{569AD085-B136-47FB-9FD9-B8B8A1CA4AE0}" destId="{6D318AEC-3EB9-4E42-B8AC-1573208E0750}" srcOrd="11" destOrd="0" presId="urn:microsoft.com/office/officeart/2005/8/layout/default"/>
    <dgm:cxn modelId="{4E0B6522-9729-443D-89BE-F9D64073CBFD}" type="presParOf" srcId="{569AD085-B136-47FB-9FD9-B8B8A1CA4AE0}" destId="{E68739DE-D0CB-4C58-91CA-7D61FAD10C86}" srcOrd="12" destOrd="0" presId="urn:microsoft.com/office/officeart/2005/8/layout/default"/>
    <dgm:cxn modelId="{C589F877-46AC-4385-ABA8-6B4175ECB771}" type="presParOf" srcId="{569AD085-B136-47FB-9FD9-B8B8A1CA4AE0}" destId="{82924905-35BE-4530-85EE-C4BEE2922BF3}" srcOrd="13" destOrd="0" presId="urn:microsoft.com/office/officeart/2005/8/layout/default"/>
    <dgm:cxn modelId="{7C443EA3-4FBD-4A73-9924-953A8DB7AC87}" type="presParOf" srcId="{569AD085-B136-47FB-9FD9-B8B8A1CA4AE0}" destId="{1D69CF37-2258-43C8-B243-189E586C8258}" srcOrd="14" destOrd="0" presId="urn:microsoft.com/office/officeart/2005/8/layout/default"/>
    <dgm:cxn modelId="{421437DB-860B-432B-B208-7B7D0EE7FF6A}" type="presParOf" srcId="{569AD085-B136-47FB-9FD9-B8B8A1CA4AE0}" destId="{98BACCA3-B497-4CA3-B489-6D4870B444B4}" srcOrd="15" destOrd="0" presId="urn:microsoft.com/office/officeart/2005/8/layout/default"/>
    <dgm:cxn modelId="{F10260A8-A96F-465B-B0AD-E4A8996576E5}" type="presParOf" srcId="{569AD085-B136-47FB-9FD9-B8B8A1CA4AE0}" destId="{40244B1D-66C0-410A-800E-772E3FC177F5}"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997BED-BAE9-44BD-9EDD-1DD2F7E49E74}" type="doc">
      <dgm:prSet loTypeId="urn:microsoft.com/office/officeart/2005/8/layout/hProcess6" loCatId="process" qsTypeId="urn:microsoft.com/office/officeart/2005/8/quickstyle/simple1" qsCatId="simple" csTypeId="urn:microsoft.com/office/officeart/2005/8/colors/colorful3" csCatId="colorful" phldr="1"/>
      <dgm:spPr/>
      <dgm:t>
        <a:bodyPr/>
        <a:lstStyle/>
        <a:p>
          <a:endParaRPr lang="en-US"/>
        </a:p>
      </dgm:t>
    </dgm:pt>
    <dgm:pt modelId="{15BA4405-6DF6-4D58-90AE-EC6E726CC6AD}">
      <dgm:prSet phldrT="[Text]"/>
      <dgm:spPr/>
      <dgm:t>
        <a:bodyPr/>
        <a:lstStyle/>
        <a:p>
          <a:r>
            <a:rPr lang="en-US" dirty="0" smtClean="0"/>
            <a:t>Person on SSA benefits applies for cash assistance</a:t>
          </a:r>
          <a:endParaRPr lang="en-US" dirty="0"/>
        </a:p>
      </dgm:t>
    </dgm:pt>
    <dgm:pt modelId="{E74174E2-0E66-419B-99B6-5B2CFF317CC8}" type="parTrans" cxnId="{7DFCE418-A11E-40CF-ADB4-C0830B748B49}">
      <dgm:prSet/>
      <dgm:spPr/>
      <dgm:t>
        <a:bodyPr/>
        <a:lstStyle/>
        <a:p>
          <a:endParaRPr lang="en-US"/>
        </a:p>
      </dgm:t>
    </dgm:pt>
    <dgm:pt modelId="{F076E48C-943A-4D03-9C9E-E353086B5B17}" type="sibTrans" cxnId="{7DFCE418-A11E-40CF-ADB4-C0830B748B49}">
      <dgm:prSet/>
      <dgm:spPr/>
      <dgm:t>
        <a:bodyPr/>
        <a:lstStyle/>
        <a:p>
          <a:endParaRPr lang="en-US"/>
        </a:p>
      </dgm:t>
    </dgm:pt>
    <dgm:pt modelId="{0EF92DA0-355F-4A62-BAD5-AB2E3A17636F}">
      <dgm:prSet phldrT="[Text]"/>
      <dgm:spPr/>
      <dgm:t>
        <a:bodyPr/>
        <a:lstStyle/>
        <a:p>
          <a:r>
            <a:rPr lang="en-US" dirty="0" smtClean="0"/>
            <a:t>Denied TANF because no minor children in the family</a:t>
          </a:r>
          <a:endParaRPr lang="en-US" dirty="0"/>
        </a:p>
      </dgm:t>
    </dgm:pt>
    <dgm:pt modelId="{7043630E-FAF9-4AFD-8DB5-DE92D2D4B5C8}" type="parTrans" cxnId="{D6C1E3DD-E7FE-4522-9B11-BF52CEA3D3B5}">
      <dgm:prSet/>
      <dgm:spPr/>
      <dgm:t>
        <a:bodyPr/>
        <a:lstStyle/>
        <a:p>
          <a:endParaRPr lang="en-US"/>
        </a:p>
      </dgm:t>
    </dgm:pt>
    <dgm:pt modelId="{443250AA-428A-4A13-8BCB-3688D5A9589D}" type="sibTrans" cxnId="{D6C1E3DD-E7FE-4522-9B11-BF52CEA3D3B5}">
      <dgm:prSet/>
      <dgm:spPr/>
      <dgm:t>
        <a:bodyPr/>
        <a:lstStyle/>
        <a:p>
          <a:endParaRPr lang="en-US"/>
        </a:p>
      </dgm:t>
    </dgm:pt>
    <dgm:pt modelId="{1E22D14C-9D1F-4BA9-A9C0-A4BB4BF32E45}">
      <dgm:prSet phldrT="[Text]"/>
      <dgm:spPr/>
      <dgm:t>
        <a:bodyPr/>
        <a:lstStyle/>
        <a:p>
          <a:r>
            <a:rPr lang="en-US" dirty="0" smtClean="0"/>
            <a:t>Asylum applicant who is pregnant with income at 150% FPL applies for medical</a:t>
          </a:r>
          <a:endParaRPr lang="en-US" dirty="0"/>
        </a:p>
      </dgm:t>
    </dgm:pt>
    <dgm:pt modelId="{87BDE934-5BFF-49C3-9710-70E4C64453D2}" type="parTrans" cxnId="{C0992899-ADCC-44B3-BEB8-F57454840DAE}">
      <dgm:prSet/>
      <dgm:spPr/>
      <dgm:t>
        <a:bodyPr/>
        <a:lstStyle/>
        <a:p>
          <a:endParaRPr lang="en-US"/>
        </a:p>
      </dgm:t>
    </dgm:pt>
    <dgm:pt modelId="{B7058ADA-D9E7-4AD6-9D22-BB19FE7329B3}" type="sibTrans" cxnId="{C0992899-ADCC-44B3-BEB8-F57454840DAE}">
      <dgm:prSet/>
      <dgm:spPr/>
      <dgm:t>
        <a:bodyPr/>
        <a:lstStyle/>
        <a:p>
          <a:endParaRPr lang="en-US"/>
        </a:p>
      </dgm:t>
    </dgm:pt>
    <dgm:pt modelId="{4533B702-5F20-4D86-80A1-2557389996EC}">
      <dgm:prSet phldrT="[Text]"/>
      <dgm:spPr/>
      <dgm:t>
        <a:bodyPr/>
        <a:lstStyle/>
        <a:p>
          <a:r>
            <a:rPr lang="en-US" dirty="0" smtClean="0"/>
            <a:t>Denied VTTC Medical because over income</a:t>
          </a:r>
          <a:endParaRPr lang="en-US" dirty="0"/>
        </a:p>
      </dgm:t>
    </dgm:pt>
    <dgm:pt modelId="{04FF5882-8853-44DF-A184-D43992E8C874}" type="parTrans" cxnId="{4E556361-588F-45DD-879B-B2BC11F3ADA1}">
      <dgm:prSet/>
      <dgm:spPr/>
      <dgm:t>
        <a:bodyPr/>
        <a:lstStyle/>
        <a:p>
          <a:endParaRPr lang="en-US"/>
        </a:p>
      </dgm:t>
    </dgm:pt>
    <dgm:pt modelId="{A3FB60C4-1595-4DD7-8DED-7CB487B5A3E3}" type="sibTrans" cxnId="{4E556361-588F-45DD-879B-B2BC11F3ADA1}">
      <dgm:prSet/>
      <dgm:spPr/>
      <dgm:t>
        <a:bodyPr/>
        <a:lstStyle/>
        <a:p>
          <a:endParaRPr lang="en-US"/>
        </a:p>
      </dgm:t>
    </dgm:pt>
    <dgm:pt modelId="{5DCE90DE-E1A2-46D7-B37D-0FD202C638A4}">
      <dgm:prSet phldrT="[Text]"/>
      <dgm:spPr/>
      <dgm:t>
        <a:bodyPr/>
        <a:lstStyle/>
        <a:p>
          <a:r>
            <a:rPr lang="en-US" dirty="0" smtClean="0"/>
            <a:t>T-Visa Holder with income 120% FPL applies for medical assistance</a:t>
          </a:r>
          <a:endParaRPr lang="en-US" dirty="0"/>
        </a:p>
      </dgm:t>
    </dgm:pt>
    <dgm:pt modelId="{8BEB7C85-C864-4264-9C24-AA8815C05878}" type="parTrans" cxnId="{D0F0CD83-418F-4ECF-A0AC-F8A6408071EC}">
      <dgm:prSet/>
      <dgm:spPr/>
      <dgm:t>
        <a:bodyPr/>
        <a:lstStyle/>
        <a:p>
          <a:endParaRPr lang="en-US"/>
        </a:p>
      </dgm:t>
    </dgm:pt>
    <dgm:pt modelId="{8215ECD6-0AE1-4B04-B1C5-1F4A0BF24C61}" type="sibTrans" cxnId="{D0F0CD83-418F-4ECF-A0AC-F8A6408071EC}">
      <dgm:prSet/>
      <dgm:spPr/>
      <dgm:t>
        <a:bodyPr/>
        <a:lstStyle/>
        <a:p>
          <a:endParaRPr lang="en-US"/>
        </a:p>
      </dgm:t>
    </dgm:pt>
    <dgm:pt modelId="{2CF5D218-6286-441A-85F0-972392E6D911}">
      <dgm:prSet phldrT="[Text]"/>
      <dgm:spPr/>
      <dgm:t>
        <a:bodyPr/>
        <a:lstStyle/>
        <a:p>
          <a:r>
            <a:rPr lang="en-US" dirty="0" smtClean="0"/>
            <a:t>Denied VTTC Medical because over-income</a:t>
          </a:r>
          <a:endParaRPr lang="en-US" dirty="0"/>
        </a:p>
      </dgm:t>
    </dgm:pt>
    <dgm:pt modelId="{8A6AC3B3-5DB3-4336-9F98-72C689725270}" type="sibTrans" cxnId="{2E17E835-79CF-4F86-A201-0FF7B5A00AFD}">
      <dgm:prSet/>
      <dgm:spPr/>
      <dgm:t>
        <a:bodyPr/>
        <a:lstStyle/>
        <a:p>
          <a:endParaRPr lang="en-US"/>
        </a:p>
      </dgm:t>
    </dgm:pt>
    <dgm:pt modelId="{5D82BD35-DBC0-467B-9CE4-6AC9D88E1224}" type="parTrans" cxnId="{2E17E835-79CF-4F86-A201-0FF7B5A00AFD}">
      <dgm:prSet/>
      <dgm:spPr/>
      <dgm:t>
        <a:bodyPr/>
        <a:lstStyle/>
        <a:p>
          <a:endParaRPr lang="en-US"/>
        </a:p>
      </dgm:t>
    </dgm:pt>
    <dgm:pt modelId="{3233449D-5A7B-4F94-B2A8-323DB1C7D972}" type="pres">
      <dgm:prSet presAssocID="{E1997BED-BAE9-44BD-9EDD-1DD2F7E49E74}" presName="theList" presStyleCnt="0">
        <dgm:presLayoutVars>
          <dgm:dir/>
          <dgm:animLvl val="lvl"/>
          <dgm:resizeHandles val="exact"/>
        </dgm:presLayoutVars>
      </dgm:prSet>
      <dgm:spPr/>
      <dgm:t>
        <a:bodyPr/>
        <a:lstStyle/>
        <a:p>
          <a:endParaRPr lang="en-US"/>
        </a:p>
      </dgm:t>
    </dgm:pt>
    <dgm:pt modelId="{5419D944-F835-4115-AB4A-F2E39CE87767}" type="pres">
      <dgm:prSet presAssocID="{15BA4405-6DF6-4D58-90AE-EC6E726CC6AD}" presName="compNode" presStyleCnt="0"/>
      <dgm:spPr/>
    </dgm:pt>
    <dgm:pt modelId="{A96CD927-148F-4C87-94FC-FCB7E452265F}" type="pres">
      <dgm:prSet presAssocID="{15BA4405-6DF6-4D58-90AE-EC6E726CC6AD}" presName="noGeometry" presStyleCnt="0"/>
      <dgm:spPr/>
    </dgm:pt>
    <dgm:pt modelId="{C5DB64F0-6024-40C9-BD9F-70B5413F51D9}" type="pres">
      <dgm:prSet presAssocID="{15BA4405-6DF6-4D58-90AE-EC6E726CC6AD}" presName="childTextVisible" presStyleLbl="bgAccFollowNode1" presStyleIdx="0" presStyleCnt="3" custScaleY="59511">
        <dgm:presLayoutVars>
          <dgm:bulletEnabled val="1"/>
        </dgm:presLayoutVars>
      </dgm:prSet>
      <dgm:spPr/>
      <dgm:t>
        <a:bodyPr/>
        <a:lstStyle/>
        <a:p>
          <a:endParaRPr lang="en-US"/>
        </a:p>
      </dgm:t>
    </dgm:pt>
    <dgm:pt modelId="{9BADC4A4-7177-42B7-8344-49A2CC67BD5F}" type="pres">
      <dgm:prSet presAssocID="{15BA4405-6DF6-4D58-90AE-EC6E726CC6AD}" presName="childTextHidden" presStyleLbl="bgAccFollowNode1" presStyleIdx="0" presStyleCnt="3"/>
      <dgm:spPr/>
      <dgm:t>
        <a:bodyPr/>
        <a:lstStyle/>
        <a:p>
          <a:endParaRPr lang="en-US"/>
        </a:p>
      </dgm:t>
    </dgm:pt>
    <dgm:pt modelId="{3D58644D-224C-4E95-9010-935B0BE3C9F2}" type="pres">
      <dgm:prSet presAssocID="{15BA4405-6DF6-4D58-90AE-EC6E726CC6AD}" presName="parentText" presStyleLbl="node1" presStyleIdx="0" presStyleCnt="3">
        <dgm:presLayoutVars>
          <dgm:chMax val="1"/>
          <dgm:bulletEnabled val="1"/>
        </dgm:presLayoutVars>
      </dgm:prSet>
      <dgm:spPr/>
      <dgm:t>
        <a:bodyPr/>
        <a:lstStyle/>
        <a:p>
          <a:endParaRPr lang="en-US"/>
        </a:p>
      </dgm:t>
    </dgm:pt>
    <dgm:pt modelId="{8173F632-181A-4373-83D5-FA3634301056}" type="pres">
      <dgm:prSet presAssocID="{15BA4405-6DF6-4D58-90AE-EC6E726CC6AD}" presName="aSpace" presStyleCnt="0"/>
      <dgm:spPr/>
    </dgm:pt>
    <dgm:pt modelId="{F4E110E8-68A5-4382-A16F-1C7964325B0C}" type="pres">
      <dgm:prSet presAssocID="{1E22D14C-9D1F-4BA9-A9C0-A4BB4BF32E45}" presName="compNode" presStyleCnt="0"/>
      <dgm:spPr/>
    </dgm:pt>
    <dgm:pt modelId="{25827E6C-C1D7-4294-BB26-046F341E074F}" type="pres">
      <dgm:prSet presAssocID="{1E22D14C-9D1F-4BA9-A9C0-A4BB4BF32E45}" presName="noGeometry" presStyleCnt="0"/>
      <dgm:spPr/>
    </dgm:pt>
    <dgm:pt modelId="{4797622D-75B9-42A5-AF59-6ED361E2D684}" type="pres">
      <dgm:prSet presAssocID="{1E22D14C-9D1F-4BA9-A9C0-A4BB4BF32E45}" presName="childTextVisible" presStyleLbl="bgAccFollowNode1" presStyleIdx="1" presStyleCnt="3" custScaleY="61707">
        <dgm:presLayoutVars>
          <dgm:bulletEnabled val="1"/>
        </dgm:presLayoutVars>
      </dgm:prSet>
      <dgm:spPr/>
      <dgm:t>
        <a:bodyPr/>
        <a:lstStyle/>
        <a:p>
          <a:endParaRPr lang="en-US"/>
        </a:p>
      </dgm:t>
    </dgm:pt>
    <dgm:pt modelId="{B649F668-CF62-4772-9C23-F08782636F2C}" type="pres">
      <dgm:prSet presAssocID="{1E22D14C-9D1F-4BA9-A9C0-A4BB4BF32E45}" presName="childTextHidden" presStyleLbl="bgAccFollowNode1" presStyleIdx="1" presStyleCnt="3"/>
      <dgm:spPr/>
      <dgm:t>
        <a:bodyPr/>
        <a:lstStyle/>
        <a:p>
          <a:endParaRPr lang="en-US"/>
        </a:p>
      </dgm:t>
    </dgm:pt>
    <dgm:pt modelId="{4E42BCDA-43EF-497B-B329-CA5DDA0441EE}" type="pres">
      <dgm:prSet presAssocID="{1E22D14C-9D1F-4BA9-A9C0-A4BB4BF32E45}" presName="parentText" presStyleLbl="node1" presStyleIdx="1" presStyleCnt="3">
        <dgm:presLayoutVars>
          <dgm:chMax val="1"/>
          <dgm:bulletEnabled val="1"/>
        </dgm:presLayoutVars>
      </dgm:prSet>
      <dgm:spPr/>
      <dgm:t>
        <a:bodyPr/>
        <a:lstStyle/>
        <a:p>
          <a:endParaRPr lang="en-US"/>
        </a:p>
      </dgm:t>
    </dgm:pt>
    <dgm:pt modelId="{02322CFC-321B-47EA-AC8B-FE3F01A07CA6}" type="pres">
      <dgm:prSet presAssocID="{1E22D14C-9D1F-4BA9-A9C0-A4BB4BF32E45}" presName="aSpace" presStyleCnt="0"/>
      <dgm:spPr/>
    </dgm:pt>
    <dgm:pt modelId="{8BECA45B-8679-4B00-B81F-D25B2101E67E}" type="pres">
      <dgm:prSet presAssocID="{5DCE90DE-E1A2-46D7-B37D-0FD202C638A4}" presName="compNode" presStyleCnt="0"/>
      <dgm:spPr/>
    </dgm:pt>
    <dgm:pt modelId="{DBFA09B8-8D2D-4586-BDC7-4FD6672D0AB3}" type="pres">
      <dgm:prSet presAssocID="{5DCE90DE-E1A2-46D7-B37D-0FD202C638A4}" presName="noGeometry" presStyleCnt="0"/>
      <dgm:spPr/>
    </dgm:pt>
    <dgm:pt modelId="{58872A7B-60E9-41C8-A126-F1E6CD6BF1E9}" type="pres">
      <dgm:prSet presAssocID="{5DCE90DE-E1A2-46D7-B37D-0FD202C638A4}" presName="childTextVisible" presStyleLbl="bgAccFollowNode1" presStyleIdx="2" presStyleCnt="3" custScaleY="63698">
        <dgm:presLayoutVars>
          <dgm:bulletEnabled val="1"/>
        </dgm:presLayoutVars>
      </dgm:prSet>
      <dgm:spPr/>
      <dgm:t>
        <a:bodyPr/>
        <a:lstStyle/>
        <a:p>
          <a:endParaRPr lang="en-US"/>
        </a:p>
      </dgm:t>
    </dgm:pt>
    <dgm:pt modelId="{D57773D9-4855-4D79-8F23-AE351247F49D}" type="pres">
      <dgm:prSet presAssocID="{5DCE90DE-E1A2-46D7-B37D-0FD202C638A4}" presName="childTextHidden" presStyleLbl="bgAccFollowNode1" presStyleIdx="2" presStyleCnt="3"/>
      <dgm:spPr/>
      <dgm:t>
        <a:bodyPr/>
        <a:lstStyle/>
        <a:p>
          <a:endParaRPr lang="en-US"/>
        </a:p>
      </dgm:t>
    </dgm:pt>
    <dgm:pt modelId="{EE71D737-9BDB-4C80-97B1-645900A77536}" type="pres">
      <dgm:prSet presAssocID="{5DCE90DE-E1A2-46D7-B37D-0FD202C638A4}" presName="parentText" presStyleLbl="node1" presStyleIdx="2" presStyleCnt="3" custLinFactNeighborX="-3010" custLinFactNeighborY="-3940">
        <dgm:presLayoutVars>
          <dgm:chMax val="1"/>
          <dgm:bulletEnabled val="1"/>
        </dgm:presLayoutVars>
      </dgm:prSet>
      <dgm:spPr/>
      <dgm:t>
        <a:bodyPr/>
        <a:lstStyle/>
        <a:p>
          <a:endParaRPr lang="en-US"/>
        </a:p>
      </dgm:t>
    </dgm:pt>
  </dgm:ptLst>
  <dgm:cxnLst>
    <dgm:cxn modelId="{2E17E835-79CF-4F86-A201-0FF7B5A00AFD}" srcId="{5DCE90DE-E1A2-46D7-B37D-0FD202C638A4}" destId="{2CF5D218-6286-441A-85F0-972392E6D911}" srcOrd="0" destOrd="0" parTransId="{5D82BD35-DBC0-467B-9CE4-6AC9D88E1224}" sibTransId="{8A6AC3B3-5DB3-4336-9F98-72C689725270}"/>
    <dgm:cxn modelId="{4E556361-588F-45DD-879B-B2BC11F3ADA1}" srcId="{1E22D14C-9D1F-4BA9-A9C0-A4BB4BF32E45}" destId="{4533B702-5F20-4D86-80A1-2557389996EC}" srcOrd="0" destOrd="0" parTransId="{04FF5882-8853-44DF-A184-D43992E8C874}" sibTransId="{A3FB60C4-1595-4DD7-8DED-7CB487B5A3E3}"/>
    <dgm:cxn modelId="{7C1045FC-F4BE-4041-AE5B-8D6123500198}" type="presOf" srcId="{4533B702-5F20-4D86-80A1-2557389996EC}" destId="{B649F668-CF62-4772-9C23-F08782636F2C}" srcOrd="1" destOrd="0" presId="urn:microsoft.com/office/officeart/2005/8/layout/hProcess6"/>
    <dgm:cxn modelId="{CAACB4AF-09EE-4D40-BBB9-C23D7BA4856A}" type="presOf" srcId="{5DCE90DE-E1A2-46D7-B37D-0FD202C638A4}" destId="{EE71D737-9BDB-4C80-97B1-645900A77536}" srcOrd="0" destOrd="0" presId="urn:microsoft.com/office/officeart/2005/8/layout/hProcess6"/>
    <dgm:cxn modelId="{68F768BB-090C-4D29-8F71-52A896FBDF89}" type="presOf" srcId="{2CF5D218-6286-441A-85F0-972392E6D911}" destId="{58872A7B-60E9-41C8-A126-F1E6CD6BF1E9}" srcOrd="0" destOrd="0" presId="urn:microsoft.com/office/officeart/2005/8/layout/hProcess6"/>
    <dgm:cxn modelId="{7DFCE418-A11E-40CF-ADB4-C0830B748B49}" srcId="{E1997BED-BAE9-44BD-9EDD-1DD2F7E49E74}" destId="{15BA4405-6DF6-4D58-90AE-EC6E726CC6AD}" srcOrd="0" destOrd="0" parTransId="{E74174E2-0E66-419B-99B6-5B2CFF317CC8}" sibTransId="{F076E48C-943A-4D03-9C9E-E353086B5B17}"/>
    <dgm:cxn modelId="{D0F0CD83-418F-4ECF-A0AC-F8A6408071EC}" srcId="{E1997BED-BAE9-44BD-9EDD-1DD2F7E49E74}" destId="{5DCE90DE-E1A2-46D7-B37D-0FD202C638A4}" srcOrd="2" destOrd="0" parTransId="{8BEB7C85-C864-4264-9C24-AA8815C05878}" sibTransId="{8215ECD6-0AE1-4B04-B1C5-1F4A0BF24C61}"/>
    <dgm:cxn modelId="{C0992899-ADCC-44B3-BEB8-F57454840DAE}" srcId="{E1997BED-BAE9-44BD-9EDD-1DD2F7E49E74}" destId="{1E22D14C-9D1F-4BA9-A9C0-A4BB4BF32E45}" srcOrd="1" destOrd="0" parTransId="{87BDE934-5BFF-49C3-9710-70E4C64453D2}" sibTransId="{B7058ADA-D9E7-4AD6-9D22-BB19FE7329B3}"/>
    <dgm:cxn modelId="{89AF25B6-AF7C-40CE-933A-9E65A7ECA418}" type="presOf" srcId="{1E22D14C-9D1F-4BA9-A9C0-A4BB4BF32E45}" destId="{4E42BCDA-43EF-497B-B329-CA5DDA0441EE}" srcOrd="0" destOrd="0" presId="urn:microsoft.com/office/officeart/2005/8/layout/hProcess6"/>
    <dgm:cxn modelId="{DEE48E88-1944-4739-AF75-F2117BBF719B}" type="presOf" srcId="{15BA4405-6DF6-4D58-90AE-EC6E726CC6AD}" destId="{3D58644D-224C-4E95-9010-935B0BE3C9F2}" srcOrd="0" destOrd="0" presId="urn:microsoft.com/office/officeart/2005/8/layout/hProcess6"/>
    <dgm:cxn modelId="{BBF33836-ECD5-44F5-8901-3EA363295305}" type="presOf" srcId="{E1997BED-BAE9-44BD-9EDD-1DD2F7E49E74}" destId="{3233449D-5A7B-4F94-B2A8-323DB1C7D972}" srcOrd="0" destOrd="0" presId="urn:microsoft.com/office/officeart/2005/8/layout/hProcess6"/>
    <dgm:cxn modelId="{6A097FE4-9A7A-4F00-8B2D-C7BAA974D72A}" type="presOf" srcId="{0EF92DA0-355F-4A62-BAD5-AB2E3A17636F}" destId="{C5DB64F0-6024-40C9-BD9F-70B5413F51D9}" srcOrd="0" destOrd="0" presId="urn:microsoft.com/office/officeart/2005/8/layout/hProcess6"/>
    <dgm:cxn modelId="{D6C1E3DD-E7FE-4522-9B11-BF52CEA3D3B5}" srcId="{15BA4405-6DF6-4D58-90AE-EC6E726CC6AD}" destId="{0EF92DA0-355F-4A62-BAD5-AB2E3A17636F}" srcOrd="0" destOrd="0" parTransId="{7043630E-FAF9-4AFD-8DB5-DE92D2D4B5C8}" sibTransId="{443250AA-428A-4A13-8BCB-3688D5A9589D}"/>
    <dgm:cxn modelId="{8C6CF07D-E274-4A3A-9270-4A78B954870F}" type="presOf" srcId="{4533B702-5F20-4D86-80A1-2557389996EC}" destId="{4797622D-75B9-42A5-AF59-6ED361E2D684}" srcOrd="0" destOrd="0" presId="urn:microsoft.com/office/officeart/2005/8/layout/hProcess6"/>
    <dgm:cxn modelId="{F8EF0D62-2A9F-4F08-A2C0-E4224841A419}" type="presOf" srcId="{0EF92DA0-355F-4A62-BAD5-AB2E3A17636F}" destId="{9BADC4A4-7177-42B7-8344-49A2CC67BD5F}" srcOrd="1" destOrd="0" presId="urn:microsoft.com/office/officeart/2005/8/layout/hProcess6"/>
    <dgm:cxn modelId="{B267525D-31CF-48C8-87D8-24E9F1B8152C}" type="presOf" srcId="{2CF5D218-6286-441A-85F0-972392E6D911}" destId="{D57773D9-4855-4D79-8F23-AE351247F49D}" srcOrd="1" destOrd="0" presId="urn:microsoft.com/office/officeart/2005/8/layout/hProcess6"/>
    <dgm:cxn modelId="{A8B314D1-AF02-420D-91A5-14F8BA296480}" type="presParOf" srcId="{3233449D-5A7B-4F94-B2A8-323DB1C7D972}" destId="{5419D944-F835-4115-AB4A-F2E39CE87767}" srcOrd="0" destOrd="0" presId="urn:microsoft.com/office/officeart/2005/8/layout/hProcess6"/>
    <dgm:cxn modelId="{CAAFF800-40AD-4562-A202-6EF40674AFCA}" type="presParOf" srcId="{5419D944-F835-4115-AB4A-F2E39CE87767}" destId="{A96CD927-148F-4C87-94FC-FCB7E452265F}" srcOrd="0" destOrd="0" presId="urn:microsoft.com/office/officeart/2005/8/layout/hProcess6"/>
    <dgm:cxn modelId="{2A1FE984-30CB-472D-85EE-52602C10281A}" type="presParOf" srcId="{5419D944-F835-4115-AB4A-F2E39CE87767}" destId="{C5DB64F0-6024-40C9-BD9F-70B5413F51D9}" srcOrd="1" destOrd="0" presId="urn:microsoft.com/office/officeart/2005/8/layout/hProcess6"/>
    <dgm:cxn modelId="{B73538DF-F93F-4924-8513-1C56E016FD6D}" type="presParOf" srcId="{5419D944-F835-4115-AB4A-F2E39CE87767}" destId="{9BADC4A4-7177-42B7-8344-49A2CC67BD5F}" srcOrd="2" destOrd="0" presId="urn:microsoft.com/office/officeart/2005/8/layout/hProcess6"/>
    <dgm:cxn modelId="{4279D53C-AECB-463A-B3D4-854E89CAAF20}" type="presParOf" srcId="{5419D944-F835-4115-AB4A-F2E39CE87767}" destId="{3D58644D-224C-4E95-9010-935B0BE3C9F2}" srcOrd="3" destOrd="0" presId="urn:microsoft.com/office/officeart/2005/8/layout/hProcess6"/>
    <dgm:cxn modelId="{1248B144-B246-4A94-BCA9-F29AEA079BCC}" type="presParOf" srcId="{3233449D-5A7B-4F94-B2A8-323DB1C7D972}" destId="{8173F632-181A-4373-83D5-FA3634301056}" srcOrd="1" destOrd="0" presId="urn:microsoft.com/office/officeart/2005/8/layout/hProcess6"/>
    <dgm:cxn modelId="{4B698ECA-8727-4132-B8D8-133DFB50CEF7}" type="presParOf" srcId="{3233449D-5A7B-4F94-B2A8-323DB1C7D972}" destId="{F4E110E8-68A5-4382-A16F-1C7964325B0C}" srcOrd="2" destOrd="0" presId="urn:microsoft.com/office/officeart/2005/8/layout/hProcess6"/>
    <dgm:cxn modelId="{A672ABF5-3DB7-4054-9930-3404A308A4FD}" type="presParOf" srcId="{F4E110E8-68A5-4382-A16F-1C7964325B0C}" destId="{25827E6C-C1D7-4294-BB26-046F341E074F}" srcOrd="0" destOrd="0" presId="urn:microsoft.com/office/officeart/2005/8/layout/hProcess6"/>
    <dgm:cxn modelId="{B7AA5725-12C4-4C20-84EC-8D6469F2EBC1}" type="presParOf" srcId="{F4E110E8-68A5-4382-A16F-1C7964325B0C}" destId="{4797622D-75B9-42A5-AF59-6ED361E2D684}" srcOrd="1" destOrd="0" presId="urn:microsoft.com/office/officeart/2005/8/layout/hProcess6"/>
    <dgm:cxn modelId="{51150F5D-BA63-4FFB-BF66-88E209A2D486}" type="presParOf" srcId="{F4E110E8-68A5-4382-A16F-1C7964325B0C}" destId="{B649F668-CF62-4772-9C23-F08782636F2C}" srcOrd="2" destOrd="0" presId="urn:microsoft.com/office/officeart/2005/8/layout/hProcess6"/>
    <dgm:cxn modelId="{1B66C4C2-6D3A-4F73-9786-7CC5FDBA53FA}" type="presParOf" srcId="{F4E110E8-68A5-4382-A16F-1C7964325B0C}" destId="{4E42BCDA-43EF-497B-B329-CA5DDA0441EE}" srcOrd="3" destOrd="0" presId="urn:microsoft.com/office/officeart/2005/8/layout/hProcess6"/>
    <dgm:cxn modelId="{CD015171-75C4-4872-80B6-3360B745543E}" type="presParOf" srcId="{3233449D-5A7B-4F94-B2A8-323DB1C7D972}" destId="{02322CFC-321B-47EA-AC8B-FE3F01A07CA6}" srcOrd="3" destOrd="0" presId="urn:microsoft.com/office/officeart/2005/8/layout/hProcess6"/>
    <dgm:cxn modelId="{9E19A651-0E3C-4684-A706-D4522E2402F4}" type="presParOf" srcId="{3233449D-5A7B-4F94-B2A8-323DB1C7D972}" destId="{8BECA45B-8679-4B00-B81F-D25B2101E67E}" srcOrd="4" destOrd="0" presId="urn:microsoft.com/office/officeart/2005/8/layout/hProcess6"/>
    <dgm:cxn modelId="{A42F2900-8EC1-46B0-BCEE-21D5D162EE80}" type="presParOf" srcId="{8BECA45B-8679-4B00-B81F-D25B2101E67E}" destId="{DBFA09B8-8D2D-4586-BDC7-4FD6672D0AB3}" srcOrd="0" destOrd="0" presId="urn:microsoft.com/office/officeart/2005/8/layout/hProcess6"/>
    <dgm:cxn modelId="{F9870F4A-8D77-4FE1-9A5F-741AA1F8A175}" type="presParOf" srcId="{8BECA45B-8679-4B00-B81F-D25B2101E67E}" destId="{58872A7B-60E9-41C8-A126-F1E6CD6BF1E9}" srcOrd="1" destOrd="0" presId="urn:microsoft.com/office/officeart/2005/8/layout/hProcess6"/>
    <dgm:cxn modelId="{67FD6396-624B-4CE1-A38D-33B53C35BB5A}" type="presParOf" srcId="{8BECA45B-8679-4B00-B81F-D25B2101E67E}" destId="{D57773D9-4855-4D79-8F23-AE351247F49D}" srcOrd="2" destOrd="0" presId="urn:microsoft.com/office/officeart/2005/8/layout/hProcess6"/>
    <dgm:cxn modelId="{B37770C2-DC80-4DA6-88DA-CC4BA81F375F}" type="presParOf" srcId="{8BECA45B-8679-4B00-B81F-D25B2101E67E}" destId="{EE71D737-9BDB-4C80-97B1-645900A77536}"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997BED-BAE9-44BD-9EDD-1DD2F7E49E74}" type="doc">
      <dgm:prSet loTypeId="urn:microsoft.com/office/officeart/2005/8/layout/hProcess6" loCatId="process" qsTypeId="urn:microsoft.com/office/officeart/2005/8/quickstyle/simple1" qsCatId="simple" csTypeId="urn:microsoft.com/office/officeart/2005/8/colors/colorful3" csCatId="colorful" phldr="1"/>
      <dgm:spPr/>
      <dgm:t>
        <a:bodyPr/>
        <a:lstStyle/>
        <a:p>
          <a:endParaRPr lang="en-US"/>
        </a:p>
      </dgm:t>
    </dgm:pt>
    <dgm:pt modelId="{15BA4405-6DF6-4D58-90AE-EC6E726CC6AD}">
      <dgm:prSet phldrT="[Text]"/>
      <dgm:spPr/>
      <dgm:t>
        <a:bodyPr/>
        <a:lstStyle/>
        <a:p>
          <a:r>
            <a:rPr lang="en-US" dirty="0" smtClean="0"/>
            <a:t>Child on SSI applies for cash assistance</a:t>
          </a:r>
          <a:endParaRPr lang="en-US" dirty="0"/>
        </a:p>
      </dgm:t>
    </dgm:pt>
    <dgm:pt modelId="{E74174E2-0E66-419B-99B6-5B2CFF317CC8}" type="parTrans" cxnId="{7DFCE418-A11E-40CF-ADB4-C0830B748B49}">
      <dgm:prSet/>
      <dgm:spPr/>
      <dgm:t>
        <a:bodyPr/>
        <a:lstStyle/>
        <a:p>
          <a:endParaRPr lang="en-US"/>
        </a:p>
      </dgm:t>
    </dgm:pt>
    <dgm:pt modelId="{F076E48C-943A-4D03-9C9E-E353086B5B17}" type="sibTrans" cxnId="{7DFCE418-A11E-40CF-ADB4-C0830B748B49}">
      <dgm:prSet/>
      <dgm:spPr/>
      <dgm:t>
        <a:bodyPr/>
        <a:lstStyle/>
        <a:p>
          <a:endParaRPr lang="en-US"/>
        </a:p>
      </dgm:t>
    </dgm:pt>
    <dgm:pt modelId="{0EF92DA0-355F-4A62-BAD5-AB2E3A17636F}">
      <dgm:prSet phldrT="[Text]"/>
      <dgm:spPr/>
      <dgm:t>
        <a:bodyPr/>
        <a:lstStyle/>
        <a:p>
          <a:r>
            <a:rPr lang="en-US" dirty="0" smtClean="0"/>
            <a:t>Denied TANF because ineligible while receiving SSI</a:t>
          </a:r>
          <a:endParaRPr lang="en-US" dirty="0"/>
        </a:p>
      </dgm:t>
    </dgm:pt>
    <dgm:pt modelId="{7043630E-FAF9-4AFD-8DB5-DE92D2D4B5C8}" type="parTrans" cxnId="{D6C1E3DD-E7FE-4522-9B11-BF52CEA3D3B5}">
      <dgm:prSet/>
      <dgm:spPr/>
      <dgm:t>
        <a:bodyPr/>
        <a:lstStyle/>
        <a:p>
          <a:endParaRPr lang="en-US"/>
        </a:p>
      </dgm:t>
    </dgm:pt>
    <dgm:pt modelId="{443250AA-428A-4A13-8BCB-3688D5A9589D}" type="sibTrans" cxnId="{D6C1E3DD-E7FE-4522-9B11-BF52CEA3D3B5}">
      <dgm:prSet/>
      <dgm:spPr/>
      <dgm:t>
        <a:bodyPr/>
        <a:lstStyle/>
        <a:p>
          <a:endParaRPr lang="en-US"/>
        </a:p>
      </dgm:t>
    </dgm:pt>
    <dgm:pt modelId="{1E22D14C-9D1F-4BA9-A9C0-A4BB4BF32E45}">
      <dgm:prSet phldrT="[Text]"/>
      <dgm:spPr/>
      <dgm:t>
        <a:bodyPr/>
        <a:lstStyle/>
        <a:p>
          <a:r>
            <a:rPr lang="en-US" dirty="0" smtClean="0"/>
            <a:t>U-Visa Holder applies for food assistance</a:t>
          </a:r>
          <a:endParaRPr lang="en-US" dirty="0"/>
        </a:p>
      </dgm:t>
    </dgm:pt>
    <dgm:pt modelId="{87BDE934-5BFF-49C3-9710-70E4C64453D2}" type="parTrans" cxnId="{C0992899-ADCC-44B3-BEB8-F57454840DAE}">
      <dgm:prSet/>
      <dgm:spPr/>
      <dgm:t>
        <a:bodyPr/>
        <a:lstStyle/>
        <a:p>
          <a:endParaRPr lang="en-US"/>
        </a:p>
      </dgm:t>
    </dgm:pt>
    <dgm:pt modelId="{B7058ADA-D9E7-4AD6-9D22-BB19FE7329B3}" type="sibTrans" cxnId="{C0992899-ADCC-44B3-BEB8-F57454840DAE}">
      <dgm:prSet/>
      <dgm:spPr/>
      <dgm:t>
        <a:bodyPr/>
        <a:lstStyle/>
        <a:p>
          <a:endParaRPr lang="en-US"/>
        </a:p>
      </dgm:t>
    </dgm:pt>
    <dgm:pt modelId="{4533B702-5F20-4D86-80A1-2557389996EC}">
      <dgm:prSet phldrT="[Text]"/>
      <dgm:spPr/>
      <dgm:t>
        <a:bodyPr/>
        <a:lstStyle/>
        <a:p>
          <a:r>
            <a:rPr lang="en-US" dirty="0" smtClean="0"/>
            <a:t>Denied SNAP because doesn’t meet the immigration requirements</a:t>
          </a:r>
          <a:endParaRPr lang="en-US" dirty="0"/>
        </a:p>
      </dgm:t>
    </dgm:pt>
    <dgm:pt modelId="{04FF5882-8853-44DF-A184-D43992E8C874}" type="parTrans" cxnId="{4E556361-588F-45DD-879B-B2BC11F3ADA1}">
      <dgm:prSet/>
      <dgm:spPr/>
      <dgm:t>
        <a:bodyPr/>
        <a:lstStyle/>
        <a:p>
          <a:endParaRPr lang="en-US"/>
        </a:p>
      </dgm:t>
    </dgm:pt>
    <dgm:pt modelId="{A3FB60C4-1595-4DD7-8DED-7CB487B5A3E3}" type="sibTrans" cxnId="{4E556361-588F-45DD-879B-B2BC11F3ADA1}">
      <dgm:prSet/>
      <dgm:spPr/>
      <dgm:t>
        <a:bodyPr/>
        <a:lstStyle/>
        <a:p>
          <a:endParaRPr lang="en-US"/>
        </a:p>
      </dgm:t>
    </dgm:pt>
    <dgm:pt modelId="{3233449D-5A7B-4F94-B2A8-323DB1C7D972}" type="pres">
      <dgm:prSet presAssocID="{E1997BED-BAE9-44BD-9EDD-1DD2F7E49E74}" presName="theList" presStyleCnt="0">
        <dgm:presLayoutVars>
          <dgm:dir/>
          <dgm:animLvl val="lvl"/>
          <dgm:resizeHandles val="exact"/>
        </dgm:presLayoutVars>
      </dgm:prSet>
      <dgm:spPr/>
      <dgm:t>
        <a:bodyPr/>
        <a:lstStyle/>
        <a:p>
          <a:endParaRPr lang="en-US"/>
        </a:p>
      </dgm:t>
    </dgm:pt>
    <dgm:pt modelId="{5419D944-F835-4115-AB4A-F2E39CE87767}" type="pres">
      <dgm:prSet presAssocID="{15BA4405-6DF6-4D58-90AE-EC6E726CC6AD}" presName="compNode" presStyleCnt="0"/>
      <dgm:spPr/>
    </dgm:pt>
    <dgm:pt modelId="{A96CD927-148F-4C87-94FC-FCB7E452265F}" type="pres">
      <dgm:prSet presAssocID="{15BA4405-6DF6-4D58-90AE-EC6E726CC6AD}" presName="noGeometry" presStyleCnt="0"/>
      <dgm:spPr/>
    </dgm:pt>
    <dgm:pt modelId="{C5DB64F0-6024-40C9-BD9F-70B5413F51D9}" type="pres">
      <dgm:prSet presAssocID="{15BA4405-6DF6-4D58-90AE-EC6E726CC6AD}" presName="childTextVisible" presStyleLbl="bgAccFollowNode1" presStyleIdx="0" presStyleCnt="2" custScaleY="59511">
        <dgm:presLayoutVars>
          <dgm:bulletEnabled val="1"/>
        </dgm:presLayoutVars>
      </dgm:prSet>
      <dgm:spPr/>
      <dgm:t>
        <a:bodyPr/>
        <a:lstStyle/>
        <a:p>
          <a:endParaRPr lang="en-US"/>
        </a:p>
      </dgm:t>
    </dgm:pt>
    <dgm:pt modelId="{9BADC4A4-7177-42B7-8344-49A2CC67BD5F}" type="pres">
      <dgm:prSet presAssocID="{15BA4405-6DF6-4D58-90AE-EC6E726CC6AD}" presName="childTextHidden" presStyleLbl="bgAccFollowNode1" presStyleIdx="0" presStyleCnt="2"/>
      <dgm:spPr/>
      <dgm:t>
        <a:bodyPr/>
        <a:lstStyle/>
        <a:p>
          <a:endParaRPr lang="en-US"/>
        </a:p>
      </dgm:t>
    </dgm:pt>
    <dgm:pt modelId="{3D58644D-224C-4E95-9010-935B0BE3C9F2}" type="pres">
      <dgm:prSet presAssocID="{15BA4405-6DF6-4D58-90AE-EC6E726CC6AD}" presName="parentText" presStyleLbl="node1" presStyleIdx="0" presStyleCnt="2">
        <dgm:presLayoutVars>
          <dgm:chMax val="1"/>
          <dgm:bulletEnabled val="1"/>
        </dgm:presLayoutVars>
      </dgm:prSet>
      <dgm:spPr/>
      <dgm:t>
        <a:bodyPr/>
        <a:lstStyle/>
        <a:p>
          <a:endParaRPr lang="en-US"/>
        </a:p>
      </dgm:t>
    </dgm:pt>
    <dgm:pt modelId="{8173F632-181A-4373-83D5-FA3634301056}" type="pres">
      <dgm:prSet presAssocID="{15BA4405-6DF6-4D58-90AE-EC6E726CC6AD}" presName="aSpace" presStyleCnt="0"/>
      <dgm:spPr/>
    </dgm:pt>
    <dgm:pt modelId="{F4E110E8-68A5-4382-A16F-1C7964325B0C}" type="pres">
      <dgm:prSet presAssocID="{1E22D14C-9D1F-4BA9-A9C0-A4BB4BF32E45}" presName="compNode" presStyleCnt="0"/>
      <dgm:spPr/>
    </dgm:pt>
    <dgm:pt modelId="{25827E6C-C1D7-4294-BB26-046F341E074F}" type="pres">
      <dgm:prSet presAssocID="{1E22D14C-9D1F-4BA9-A9C0-A4BB4BF32E45}" presName="noGeometry" presStyleCnt="0"/>
      <dgm:spPr/>
    </dgm:pt>
    <dgm:pt modelId="{4797622D-75B9-42A5-AF59-6ED361E2D684}" type="pres">
      <dgm:prSet presAssocID="{1E22D14C-9D1F-4BA9-A9C0-A4BB4BF32E45}" presName="childTextVisible" presStyleLbl="bgAccFollowNode1" presStyleIdx="1" presStyleCnt="2" custScaleY="66441">
        <dgm:presLayoutVars>
          <dgm:bulletEnabled val="1"/>
        </dgm:presLayoutVars>
      </dgm:prSet>
      <dgm:spPr/>
      <dgm:t>
        <a:bodyPr/>
        <a:lstStyle/>
        <a:p>
          <a:endParaRPr lang="en-US"/>
        </a:p>
      </dgm:t>
    </dgm:pt>
    <dgm:pt modelId="{B649F668-CF62-4772-9C23-F08782636F2C}" type="pres">
      <dgm:prSet presAssocID="{1E22D14C-9D1F-4BA9-A9C0-A4BB4BF32E45}" presName="childTextHidden" presStyleLbl="bgAccFollowNode1" presStyleIdx="1" presStyleCnt="2"/>
      <dgm:spPr/>
      <dgm:t>
        <a:bodyPr/>
        <a:lstStyle/>
        <a:p>
          <a:endParaRPr lang="en-US"/>
        </a:p>
      </dgm:t>
    </dgm:pt>
    <dgm:pt modelId="{4E42BCDA-43EF-497B-B329-CA5DDA0441EE}" type="pres">
      <dgm:prSet presAssocID="{1E22D14C-9D1F-4BA9-A9C0-A4BB4BF32E45}" presName="parentText" presStyleLbl="node1" presStyleIdx="1" presStyleCnt="2">
        <dgm:presLayoutVars>
          <dgm:chMax val="1"/>
          <dgm:bulletEnabled val="1"/>
        </dgm:presLayoutVars>
      </dgm:prSet>
      <dgm:spPr/>
      <dgm:t>
        <a:bodyPr/>
        <a:lstStyle/>
        <a:p>
          <a:endParaRPr lang="en-US"/>
        </a:p>
      </dgm:t>
    </dgm:pt>
  </dgm:ptLst>
  <dgm:cxnLst>
    <dgm:cxn modelId="{4E556361-588F-45DD-879B-B2BC11F3ADA1}" srcId="{1E22D14C-9D1F-4BA9-A9C0-A4BB4BF32E45}" destId="{4533B702-5F20-4D86-80A1-2557389996EC}" srcOrd="0" destOrd="0" parTransId="{04FF5882-8853-44DF-A184-D43992E8C874}" sibTransId="{A3FB60C4-1595-4DD7-8DED-7CB487B5A3E3}"/>
    <dgm:cxn modelId="{7C1045FC-F4BE-4041-AE5B-8D6123500198}" type="presOf" srcId="{4533B702-5F20-4D86-80A1-2557389996EC}" destId="{B649F668-CF62-4772-9C23-F08782636F2C}" srcOrd="1" destOrd="0" presId="urn:microsoft.com/office/officeart/2005/8/layout/hProcess6"/>
    <dgm:cxn modelId="{7DFCE418-A11E-40CF-ADB4-C0830B748B49}" srcId="{E1997BED-BAE9-44BD-9EDD-1DD2F7E49E74}" destId="{15BA4405-6DF6-4D58-90AE-EC6E726CC6AD}" srcOrd="0" destOrd="0" parTransId="{E74174E2-0E66-419B-99B6-5B2CFF317CC8}" sibTransId="{F076E48C-943A-4D03-9C9E-E353086B5B17}"/>
    <dgm:cxn modelId="{C0992899-ADCC-44B3-BEB8-F57454840DAE}" srcId="{E1997BED-BAE9-44BD-9EDD-1DD2F7E49E74}" destId="{1E22D14C-9D1F-4BA9-A9C0-A4BB4BF32E45}" srcOrd="1" destOrd="0" parTransId="{87BDE934-5BFF-49C3-9710-70E4C64453D2}" sibTransId="{B7058ADA-D9E7-4AD6-9D22-BB19FE7329B3}"/>
    <dgm:cxn modelId="{89AF25B6-AF7C-40CE-933A-9E65A7ECA418}" type="presOf" srcId="{1E22D14C-9D1F-4BA9-A9C0-A4BB4BF32E45}" destId="{4E42BCDA-43EF-497B-B329-CA5DDA0441EE}" srcOrd="0" destOrd="0" presId="urn:microsoft.com/office/officeart/2005/8/layout/hProcess6"/>
    <dgm:cxn modelId="{DEE48E88-1944-4739-AF75-F2117BBF719B}" type="presOf" srcId="{15BA4405-6DF6-4D58-90AE-EC6E726CC6AD}" destId="{3D58644D-224C-4E95-9010-935B0BE3C9F2}" srcOrd="0" destOrd="0" presId="urn:microsoft.com/office/officeart/2005/8/layout/hProcess6"/>
    <dgm:cxn modelId="{BBF33836-ECD5-44F5-8901-3EA363295305}" type="presOf" srcId="{E1997BED-BAE9-44BD-9EDD-1DD2F7E49E74}" destId="{3233449D-5A7B-4F94-B2A8-323DB1C7D972}" srcOrd="0" destOrd="0" presId="urn:microsoft.com/office/officeart/2005/8/layout/hProcess6"/>
    <dgm:cxn modelId="{6A097FE4-9A7A-4F00-8B2D-C7BAA974D72A}" type="presOf" srcId="{0EF92DA0-355F-4A62-BAD5-AB2E3A17636F}" destId="{C5DB64F0-6024-40C9-BD9F-70B5413F51D9}" srcOrd="0" destOrd="0" presId="urn:microsoft.com/office/officeart/2005/8/layout/hProcess6"/>
    <dgm:cxn modelId="{D6C1E3DD-E7FE-4522-9B11-BF52CEA3D3B5}" srcId="{15BA4405-6DF6-4D58-90AE-EC6E726CC6AD}" destId="{0EF92DA0-355F-4A62-BAD5-AB2E3A17636F}" srcOrd="0" destOrd="0" parTransId="{7043630E-FAF9-4AFD-8DB5-DE92D2D4B5C8}" sibTransId="{443250AA-428A-4A13-8BCB-3688D5A9589D}"/>
    <dgm:cxn modelId="{8C6CF07D-E274-4A3A-9270-4A78B954870F}" type="presOf" srcId="{4533B702-5F20-4D86-80A1-2557389996EC}" destId="{4797622D-75B9-42A5-AF59-6ED361E2D684}" srcOrd="0" destOrd="0" presId="urn:microsoft.com/office/officeart/2005/8/layout/hProcess6"/>
    <dgm:cxn modelId="{F8EF0D62-2A9F-4F08-A2C0-E4224841A419}" type="presOf" srcId="{0EF92DA0-355F-4A62-BAD5-AB2E3A17636F}" destId="{9BADC4A4-7177-42B7-8344-49A2CC67BD5F}" srcOrd="1" destOrd="0" presId="urn:microsoft.com/office/officeart/2005/8/layout/hProcess6"/>
    <dgm:cxn modelId="{A8B314D1-AF02-420D-91A5-14F8BA296480}" type="presParOf" srcId="{3233449D-5A7B-4F94-B2A8-323DB1C7D972}" destId="{5419D944-F835-4115-AB4A-F2E39CE87767}" srcOrd="0" destOrd="0" presId="urn:microsoft.com/office/officeart/2005/8/layout/hProcess6"/>
    <dgm:cxn modelId="{CAAFF800-40AD-4562-A202-6EF40674AFCA}" type="presParOf" srcId="{5419D944-F835-4115-AB4A-F2E39CE87767}" destId="{A96CD927-148F-4C87-94FC-FCB7E452265F}" srcOrd="0" destOrd="0" presId="urn:microsoft.com/office/officeart/2005/8/layout/hProcess6"/>
    <dgm:cxn modelId="{2A1FE984-30CB-472D-85EE-52602C10281A}" type="presParOf" srcId="{5419D944-F835-4115-AB4A-F2E39CE87767}" destId="{C5DB64F0-6024-40C9-BD9F-70B5413F51D9}" srcOrd="1" destOrd="0" presId="urn:microsoft.com/office/officeart/2005/8/layout/hProcess6"/>
    <dgm:cxn modelId="{B73538DF-F93F-4924-8513-1C56E016FD6D}" type="presParOf" srcId="{5419D944-F835-4115-AB4A-F2E39CE87767}" destId="{9BADC4A4-7177-42B7-8344-49A2CC67BD5F}" srcOrd="2" destOrd="0" presId="urn:microsoft.com/office/officeart/2005/8/layout/hProcess6"/>
    <dgm:cxn modelId="{4279D53C-AECB-463A-B3D4-854E89CAAF20}" type="presParOf" srcId="{5419D944-F835-4115-AB4A-F2E39CE87767}" destId="{3D58644D-224C-4E95-9010-935B0BE3C9F2}" srcOrd="3" destOrd="0" presId="urn:microsoft.com/office/officeart/2005/8/layout/hProcess6"/>
    <dgm:cxn modelId="{1248B144-B246-4A94-BCA9-F29AEA079BCC}" type="presParOf" srcId="{3233449D-5A7B-4F94-B2A8-323DB1C7D972}" destId="{8173F632-181A-4373-83D5-FA3634301056}" srcOrd="1" destOrd="0" presId="urn:microsoft.com/office/officeart/2005/8/layout/hProcess6"/>
    <dgm:cxn modelId="{4B698ECA-8727-4132-B8D8-133DFB50CEF7}" type="presParOf" srcId="{3233449D-5A7B-4F94-B2A8-323DB1C7D972}" destId="{F4E110E8-68A5-4382-A16F-1C7964325B0C}" srcOrd="2" destOrd="0" presId="urn:microsoft.com/office/officeart/2005/8/layout/hProcess6"/>
    <dgm:cxn modelId="{A672ABF5-3DB7-4054-9930-3404A308A4FD}" type="presParOf" srcId="{F4E110E8-68A5-4382-A16F-1C7964325B0C}" destId="{25827E6C-C1D7-4294-BB26-046F341E074F}" srcOrd="0" destOrd="0" presId="urn:microsoft.com/office/officeart/2005/8/layout/hProcess6"/>
    <dgm:cxn modelId="{B7AA5725-12C4-4C20-84EC-8D6469F2EBC1}" type="presParOf" srcId="{F4E110E8-68A5-4382-A16F-1C7964325B0C}" destId="{4797622D-75B9-42A5-AF59-6ED361E2D684}" srcOrd="1" destOrd="0" presId="urn:microsoft.com/office/officeart/2005/8/layout/hProcess6"/>
    <dgm:cxn modelId="{51150F5D-BA63-4FFB-BF66-88E209A2D486}" type="presParOf" srcId="{F4E110E8-68A5-4382-A16F-1C7964325B0C}" destId="{B649F668-CF62-4772-9C23-F08782636F2C}" srcOrd="2" destOrd="0" presId="urn:microsoft.com/office/officeart/2005/8/layout/hProcess6"/>
    <dgm:cxn modelId="{1B66C4C2-6D3A-4F73-9786-7CC5FDBA53FA}" type="presParOf" srcId="{F4E110E8-68A5-4382-A16F-1C7964325B0C}" destId="{4E42BCDA-43EF-497B-B329-CA5DDA0441EE}" srcOrd="3" destOrd="0" presId="urn:microsoft.com/office/officeart/2005/8/layout/hProcess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B59C65-26D1-401E-A2E3-C53638B5BF1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FDAFF54-6C9E-417F-9E87-2FFD213EE460}">
      <dgm:prSet phldrT="[Text]"/>
      <dgm:spPr/>
      <dgm:t>
        <a:bodyPr/>
        <a:lstStyle/>
        <a:p>
          <a:r>
            <a:rPr lang="en-US" dirty="0" smtClean="0"/>
            <a:t>“No eligible member” </a:t>
          </a:r>
          <a:endParaRPr lang="en-US" dirty="0"/>
        </a:p>
      </dgm:t>
    </dgm:pt>
    <dgm:pt modelId="{794A8856-F71D-4F0D-B602-796824785F60}" type="parTrans" cxnId="{1BEFB001-5CA2-42FD-A07E-814E35014C4D}">
      <dgm:prSet/>
      <dgm:spPr/>
      <dgm:t>
        <a:bodyPr/>
        <a:lstStyle/>
        <a:p>
          <a:endParaRPr lang="en-US"/>
        </a:p>
      </dgm:t>
    </dgm:pt>
    <dgm:pt modelId="{09EDC101-0701-4EC4-80F5-C2772E43284E}" type="sibTrans" cxnId="{1BEFB001-5CA2-42FD-A07E-814E35014C4D}">
      <dgm:prSet/>
      <dgm:spPr/>
      <dgm:t>
        <a:bodyPr/>
        <a:lstStyle/>
        <a:p>
          <a:endParaRPr lang="en-US"/>
        </a:p>
      </dgm:t>
    </dgm:pt>
    <dgm:pt modelId="{F76CDB1E-8EE9-443F-85B9-BE943BB0941E}">
      <dgm:prSet/>
      <dgm:spPr/>
      <dgm:t>
        <a:bodyPr/>
        <a:lstStyle/>
        <a:p>
          <a:r>
            <a:rPr lang="en-US" dirty="0" smtClean="0"/>
            <a:t>TANF – failure to pass through all of child support received</a:t>
          </a:r>
        </a:p>
      </dgm:t>
    </dgm:pt>
    <dgm:pt modelId="{578D4052-3408-4DE7-8240-BBC7E0A38D73}" type="parTrans" cxnId="{9D10A140-DB24-4BAA-BCB7-D837F6BAD8AE}">
      <dgm:prSet/>
      <dgm:spPr/>
      <dgm:t>
        <a:bodyPr/>
        <a:lstStyle/>
        <a:p>
          <a:endParaRPr lang="en-US"/>
        </a:p>
      </dgm:t>
    </dgm:pt>
    <dgm:pt modelId="{B839B39B-9C13-4405-816A-E4273E22D684}" type="sibTrans" cxnId="{9D10A140-DB24-4BAA-BCB7-D837F6BAD8AE}">
      <dgm:prSet/>
      <dgm:spPr/>
      <dgm:t>
        <a:bodyPr/>
        <a:lstStyle/>
        <a:p>
          <a:endParaRPr lang="en-US"/>
        </a:p>
      </dgm:t>
    </dgm:pt>
    <dgm:pt modelId="{383ED20B-409E-41B2-AD50-A21A4C95DDB9}">
      <dgm:prSet/>
      <dgm:spPr/>
      <dgm:t>
        <a:bodyPr/>
        <a:lstStyle/>
        <a:p>
          <a:r>
            <a:rPr lang="en-US" dirty="0" smtClean="0"/>
            <a:t>Overpayments</a:t>
          </a:r>
        </a:p>
      </dgm:t>
    </dgm:pt>
    <dgm:pt modelId="{5C94065A-8CC4-49CB-91FB-57EA540B006D}" type="parTrans" cxnId="{7F1DB296-E530-4A4B-8FE5-D045CD0B116A}">
      <dgm:prSet/>
      <dgm:spPr/>
      <dgm:t>
        <a:bodyPr/>
        <a:lstStyle/>
        <a:p>
          <a:endParaRPr lang="en-US"/>
        </a:p>
      </dgm:t>
    </dgm:pt>
    <dgm:pt modelId="{15BF7AE1-C714-4342-AFA8-23411B84C897}" type="sibTrans" cxnId="{7F1DB296-E530-4A4B-8FE5-D045CD0B116A}">
      <dgm:prSet/>
      <dgm:spPr/>
      <dgm:t>
        <a:bodyPr/>
        <a:lstStyle/>
        <a:p>
          <a:endParaRPr lang="en-US"/>
        </a:p>
      </dgm:t>
    </dgm:pt>
    <dgm:pt modelId="{E9982ECA-19D7-44D6-AF10-5CE7FBEB629C}">
      <dgm:prSet/>
      <dgm:spPr/>
      <dgm:t>
        <a:bodyPr/>
        <a:lstStyle/>
        <a:p>
          <a:r>
            <a:rPr lang="en-US" dirty="0" smtClean="0"/>
            <a:t>AABD Cash budgeting</a:t>
          </a:r>
        </a:p>
      </dgm:t>
    </dgm:pt>
    <dgm:pt modelId="{8AA77ED8-CC1D-4E08-B492-2465210E3321}" type="parTrans" cxnId="{84B08752-F5AA-40C2-BD8C-4C597CAA598E}">
      <dgm:prSet/>
      <dgm:spPr/>
      <dgm:t>
        <a:bodyPr/>
        <a:lstStyle/>
        <a:p>
          <a:endParaRPr lang="en-US"/>
        </a:p>
      </dgm:t>
    </dgm:pt>
    <dgm:pt modelId="{F4DAFCCD-1EE8-4506-90EA-081DBEFEAD93}" type="sibTrans" cxnId="{84B08752-F5AA-40C2-BD8C-4C597CAA598E}">
      <dgm:prSet/>
      <dgm:spPr/>
      <dgm:t>
        <a:bodyPr/>
        <a:lstStyle/>
        <a:p>
          <a:endParaRPr lang="en-US"/>
        </a:p>
      </dgm:t>
    </dgm:pt>
    <dgm:pt modelId="{B6FC2FD3-09F0-4EE2-A830-7C85E94969EC}">
      <dgm:prSet/>
      <dgm:spPr/>
      <dgm:t>
        <a:bodyPr/>
        <a:lstStyle/>
        <a:p>
          <a:r>
            <a:rPr lang="en-US" dirty="0" smtClean="0"/>
            <a:t>VAWA eligibility for cash and medical benefits</a:t>
          </a:r>
        </a:p>
      </dgm:t>
    </dgm:pt>
    <dgm:pt modelId="{A2702E2A-6CD9-41D5-810B-F37119F1AC1A}" type="parTrans" cxnId="{C351DADA-7D7D-4568-BA7A-3DD060B4D46E}">
      <dgm:prSet/>
      <dgm:spPr/>
      <dgm:t>
        <a:bodyPr/>
        <a:lstStyle/>
        <a:p>
          <a:endParaRPr lang="en-US"/>
        </a:p>
      </dgm:t>
    </dgm:pt>
    <dgm:pt modelId="{8BF8319A-AC77-4B8B-815C-C1A26D96CE6B}" type="sibTrans" cxnId="{C351DADA-7D7D-4568-BA7A-3DD060B4D46E}">
      <dgm:prSet/>
      <dgm:spPr/>
      <dgm:t>
        <a:bodyPr/>
        <a:lstStyle/>
        <a:p>
          <a:endParaRPr lang="en-US"/>
        </a:p>
      </dgm:t>
    </dgm:pt>
    <dgm:pt modelId="{68ACBAE0-E533-4A52-9375-920DB2A4D379}">
      <dgm:prSet/>
      <dgm:spPr/>
      <dgm:t>
        <a:bodyPr/>
        <a:lstStyle/>
        <a:p>
          <a:r>
            <a:rPr lang="en-US" smtClean="0"/>
            <a:t>SNAP or AABD Cash denied after a nursing home stay</a:t>
          </a:r>
          <a:endParaRPr lang="en-US" dirty="0" smtClean="0"/>
        </a:p>
      </dgm:t>
    </dgm:pt>
    <dgm:pt modelId="{A47ED74D-BBC0-416C-A78B-038316BD99A5}" type="parTrans" cxnId="{58B5EF34-898E-4425-B720-F9843A12F88D}">
      <dgm:prSet/>
      <dgm:spPr/>
      <dgm:t>
        <a:bodyPr/>
        <a:lstStyle/>
        <a:p>
          <a:endParaRPr lang="en-US"/>
        </a:p>
      </dgm:t>
    </dgm:pt>
    <dgm:pt modelId="{C9891D1E-7DA8-4417-8785-723ED5D2562D}" type="sibTrans" cxnId="{58B5EF34-898E-4425-B720-F9843A12F88D}">
      <dgm:prSet/>
      <dgm:spPr/>
      <dgm:t>
        <a:bodyPr/>
        <a:lstStyle/>
        <a:p>
          <a:endParaRPr lang="en-US"/>
        </a:p>
      </dgm:t>
    </dgm:pt>
    <dgm:pt modelId="{452EBD24-2485-4B8C-92CB-0EB478CC3A8F}">
      <dgm:prSet/>
      <dgm:spPr/>
      <dgm:t>
        <a:bodyPr/>
        <a:lstStyle/>
        <a:p>
          <a:r>
            <a:rPr lang="en-US" smtClean="0"/>
            <a:t>60 month clock TANF cases</a:t>
          </a:r>
          <a:endParaRPr lang="en-US" dirty="0" smtClean="0"/>
        </a:p>
      </dgm:t>
    </dgm:pt>
    <dgm:pt modelId="{A4207A37-E662-4513-91FA-1A2416090419}" type="parTrans" cxnId="{D9FCFA18-AE85-4F28-AFBC-3641E80C7386}">
      <dgm:prSet/>
      <dgm:spPr/>
      <dgm:t>
        <a:bodyPr/>
        <a:lstStyle/>
        <a:p>
          <a:endParaRPr lang="en-US"/>
        </a:p>
      </dgm:t>
    </dgm:pt>
    <dgm:pt modelId="{EF210245-CEFD-4657-9021-0CDE5057AC02}" type="sibTrans" cxnId="{D9FCFA18-AE85-4F28-AFBC-3641E80C7386}">
      <dgm:prSet/>
      <dgm:spPr/>
      <dgm:t>
        <a:bodyPr/>
        <a:lstStyle/>
        <a:p>
          <a:endParaRPr lang="en-US"/>
        </a:p>
      </dgm:t>
    </dgm:pt>
    <dgm:pt modelId="{142A2234-5DDB-466B-9C1A-E77A02A63DDC}">
      <dgm:prSet/>
      <dgm:spPr/>
      <dgm:t>
        <a:bodyPr/>
        <a:lstStyle/>
        <a:p>
          <a:r>
            <a:rPr lang="en-US" dirty="0" smtClean="0"/>
            <a:t>Benefits stopped or terminated for any reasons not discussed here!</a:t>
          </a:r>
        </a:p>
      </dgm:t>
    </dgm:pt>
    <dgm:pt modelId="{269D76AD-3A16-44A7-8C6C-886155B26E7E}" type="parTrans" cxnId="{1A5FF0AA-FCEA-4B03-AD79-3464F3C84CDB}">
      <dgm:prSet/>
      <dgm:spPr/>
      <dgm:t>
        <a:bodyPr/>
        <a:lstStyle/>
        <a:p>
          <a:endParaRPr lang="en-US"/>
        </a:p>
      </dgm:t>
    </dgm:pt>
    <dgm:pt modelId="{CA72D1D4-29FE-4AD4-9D0B-4798352DC304}" type="sibTrans" cxnId="{1A5FF0AA-FCEA-4B03-AD79-3464F3C84CDB}">
      <dgm:prSet/>
      <dgm:spPr/>
      <dgm:t>
        <a:bodyPr/>
        <a:lstStyle/>
        <a:p>
          <a:endParaRPr lang="en-US"/>
        </a:p>
      </dgm:t>
    </dgm:pt>
    <dgm:pt modelId="{D982CF4E-74D3-4DE7-93C7-B976DA9F2C64}" type="pres">
      <dgm:prSet presAssocID="{EEB59C65-26D1-401E-A2E3-C53638B5BF1C}" presName="diagram" presStyleCnt="0">
        <dgm:presLayoutVars>
          <dgm:dir/>
          <dgm:resizeHandles val="exact"/>
        </dgm:presLayoutVars>
      </dgm:prSet>
      <dgm:spPr/>
      <dgm:t>
        <a:bodyPr/>
        <a:lstStyle/>
        <a:p>
          <a:endParaRPr lang="en-US"/>
        </a:p>
      </dgm:t>
    </dgm:pt>
    <dgm:pt modelId="{1030E071-D178-456F-A931-0B22BCAAE20D}" type="pres">
      <dgm:prSet presAssocID="{4FDAFF54-6C9E-417F-9E87-2FFD213EE460}" presName="node" presStyleLbl="node1" presStyleIdx="0" presStyleCnt="8">
        <dgm:presLayoutVars>
          <dgm:bulletEnabled val="1"/>
        </dgm:presLayoutVars>
      </dgm:prSet>
      <dgm:spPr/>
      <dgm:t>
        <a:bodyPr/>
        <a:lstStyle/>
        <a:p>
          <a:endParaRPr lang="en-US"/>
        </a:p>
      </dgm:t>
    </dgm:pt>
    <dgm:pt modelId="{D0324F33-2F34-488C-BD73-BBF6E2FE1432}" type="pres">
      <dgm:prSet presAssocID="{09EDC101-0701-4EC4-80F5-C2772E43284E}" presName="sibTrans" presStyleCnt="0"/>
      <dgm:spPr/>
    </dgm:pt>
    <dgm:pt modelId="{C1B08FCD-0A0A-4AF7-997D-628BB801B984}" type="pres">
      <dgm:prSet presAssocID="{F76CDB1E-8EE9-443F-85B9-BE943BB0941E}" presName="node" presStyleLbl="node1" presStyleIdx="1" presStyleCnt="8">
        <dgm:presLayoutVars>
          <dgm:bulletEnabled val="1"/>
        </dgm:presLayoutVars>
      </dgm:prSet>
      <dgm:spPr/>
      <dgm:t>
        <a:bodyPr/>
        <a:lstStyle/>
        <a:p>
          <a:endParaRPr lang="en-US"/>
        </a:p>
      </dgm:t>
    </dgm:pt>
    <dgm:pt modelId="{BB5415B5-4002-4AEF-9C22-3671AEEDDD17}" type="pres">
      <dgm:prSet presAssocID="{B839B39B-9C13-4405-816A-E4273E22D684}" presName="sibTrans" presStyleCnt="0"/>
      <dgm:spPr/>
    </dgm:pt>
    <dgm:pt modelId="{B76B59AE-438F-4C66-8630-0791D4C3CEEB}" type="pres">
      <dgm:prSet presAssocID="{383ED20B-409E-41B2-AD50-A21A4C95DDB9}" presName="node" presStyleLbl="node1" presStyleIdx="2" presStyleCnt="8">
        <dgm:presLayoutVars>
          <dgm:bulletEnabled val="1"/>
        </dgm:presLayoutVars>
      </dgm:prSet>
      <dgm:spPr/>
      <dgm:t>
        <a:bodyPr/>
        <a:lstStyle/>
        <a:p>
          <a:endParaRPr lang="en-US"/>
        </a:p>
      </dgm:t>
    </dgm:pt>
    <dgm:pt modelId="{1BB646C3-8213-425A-93B0-E037BDD9BC7B}" type="pres">
      <dgm:prSet presAssocID="{15BF7AE1-C714-4342-AFA8-23411B84C897}" presName="sibTrans" presStyleCnt="0"/>
      <dgm:spPr/>
    </dgm:pt>
    <dgm:pt modelId="{0E1CBB4F-DF10-421A-B2A1-C1C540BDEF8D}" type="pres">
      <dgm:prSet presAssocID="{E9982ECA-19D7-44D6-AF10-5CE7FBEB629C}" presName="node" presStyleLbl="node1" presStyleIdx="3" presStyleCnt="8">
        <dgm:presLayoutVars>
          <dgm:bulletEnabled val="1"/>
        </dgm:presLayoutVars>
      </dgm:prSet>
      <dgm:spPr/>
      <dgm:t>
        <a:bodyPr/>
        <a:lstStyle/>
        <a:p>
          <a:endParaRPr lang="en-US"/>
        </a:p>
      </dgm:t>
    </dgm:pt>
    <dgm:pt modelId="{8BA566A9-E691-4DB4-AC6E-45F4B882DC47}" type="pres">
      <dgm:prSet presAssocID="{F4DAFCCD-1EE8-4506-90EA-081DBEFEAD93}" presName="sibTrans" presStyleCnt="0"/>
      <dgm:spPr/>
    </dgm:pt>
    <dgm:pt modelId="{E5044B97-E8DF-442E-B6ED-C09662618A20}" type="pres">
      <dgm:prSet presAssocID="{B6FC2FD3-09F0-4EE2-A830-7C85E94969EC}" presName="node" presStyleLbl="node1" presStyleIdx="4" presStyleCnt="8">
        <dgm:presLayoutVars>
          <dgm:bulletEnabled val="1"/>
        </dgm:presLayoutVars>
      </dgm:prSet>
      <dgm:spPr/>
      <dgm:t>
        <a:bodyPr/>
        <a:lstStyle/>
        <a:p>
          <a:endParaRPr lang="en-US"/>
        </a:p>
      </dgm:t>
    </dgm:pt>
    <dgm:pt modelId="{BD8A3BFC-32D8-4B3C-8474-503E5C818301}" type="pres">
      <dgm:prSet presAssocID="{8BF8319A-AC77-4B8B-815C-C1A26D96CE6B}" presName="sibTrans" presStyleCnt="0"/>
      <dgm:spPr/>
    </dgm:pt>
    <dgm:pt modelId="{966FB701-5C96-4BF6-938E-95C1FBF7A853}" type="pres">
      <dgm:prSet presAssocID="{68ACBAE0-E533-4A52-9375-920DB2A4D379}" presName="node" presStyleLbl="node1" presStyleIdx="5" presStyleCnt="8">
        <dgm:presLayoutVars>
          <dgm:bulletEnabled val="1"/>
        </dgm:presLayoutVars>
      </dgm:prSet>
      <dgm:spPr/>
      <dgm:t>
        <a:bodyPr/>
        <a:lstStyle/>
        <a:p>
          <a:endParaRPr lang="en-US"/>
        </a:p>
      </dgm:t>
    </dgm:pt>
    <dgm:pt modelId="{3D24515D-9816-47D9-BF06-8BF55296F6B7}" type="pres">
      <dgm:prSet presAssocID="{C9891D1E-7DA8-4417-8785-723ED5D2562D}" presName="sibTrans" presStyleCnt="0"/>
      <dgm:spPr/>
    </dgm:pt>
    <dgm:pt modelId="{EEE4EB0B-A550-4876-9975-108D7CDE5BA8}" type="pres">
      <dgm:prSet presAssocID="{452EBD24-2485-4B8C-92CB-0EB478CC3A8F}" presName="node" presStyleLbl="node1" presStyleIdx="6" presStyleCnt="8">
        <dgm:presLayoutVars>
          <dgm:bulletEnabled val="1"/>
        </dgm:presLayoutVars>
      </dgm:prSet>
      <dgm:spPr/>
      <dgm:t>
        <a:bodyPr/>
        <a:lstStyle/>
        <a:p>
          <a:endParaRPr lang="en-US"/>
        </a:p>
      </dgm:t>
    </dgm:pt>
    <dgm:pt modelId="{BEF9ACFE-EE27-4FF0-942B-FCD68A9A0F3B}" type="pres">
      <dgm:prSet presAssocID="{EF210245-CEFD-4657-9021-0CDE5057AC02}" presName="sibTrans" presStyleCnt="0"/>
      <dgm:spPr/>
    </dgm:pt>
    <dgm:pt modelId="{8041AB6B-DF39-4410-A1BC-C879E470B2D0}" type="pres">
      <dgm:prSet presAssocID="{142A2234-5DDB-466B-9C1A-E77A02A63DDC}" presName="node" presStyleLbl="node1" presStyleIdx="7" presStyleCnt="8">
        <dgm:presLayoutVars>
          <dgm:bulletEnabled val="1"/>
        </dgm:presLayoutVars>
      </dgm:prSet>
      <dgm:spPr/>
      <dgm:t>
        <a:bodyPr/>
        <a:lstStyle/>
        <a:p>
          <a:endParaRPr lang="en-US"/>
        </a:p>
      </dgm:t>
    </dgm:pt>
  </dgm:ptLst>
  <dgm:cxnLst>
    <dgm:cxn modelId="{D9FCFA18-AE85-4F28-AFBC-3641E80C7386}" srcId="{EEB59C65-26D1-401E-A2E3-C53638B5BF1C}" destId="{452EBD24-2485-4B8C-92CB-0EB478CC3A8F}" srcOrd="6" destOrd="0" parTransId="{A4207A37-E662-4513-91FA-1A2416090419}" sibTransId="{EF210245-CEFD-4657-9021-0CDE5057AC02}"/>
    <dgm:cxn modelId="{1BEFB001-5CA2-42FD-A07E-814E35014C4D}" srcId="{EEB59C65-26D1-401E-A2E3-C53638B5BF1C}" destId="{4FDAFF54-6C9E-417F-9E87-2FFD213EE460}" srcOrd="0" destOrd="0" parTransId="{794A8856-F71D-4F0D-B602-796824785F60}" sibTransId="{09EDC101-0701-4EC4-80F5-C2772E43284E}"/>
    <dgm:cxn modelId="{A68C2CD5-8547-467B-AE42-D40C82627A62}" type="presOf" srcId="{EEB59C65-26D1-401E-A2E3-C53638B5BF1C}" destId="{D982CF4E-74D3-4DE7-93C7-B976DA9F2C64}" srcOrd="0" destOrd="0" presId="urn:microsoft.com/office/officeart/2005/8/layout/default"/>
    <dgm:cxn modelId="{C351DADA-7D7D-4568-BA7A-3DD060B4D46E}" srcId="{EEB59C65-26D1-401E-A2E3-C53638B5BF1C}" destId="{B6FC2FD3-09F0-4EE2-A830-7C85E94969EC}" srcOrd="4" destOrd="0" parTransId="{A2702E2A-6CD9-41D5-810B-F37119F1AC1A}" sibTransId="{8BF8319A-AC77-4B8B-815C-C1A26D96CE6B}"/>
    <dgm:cxn modelId="{7F1DB296-E530-4A4B-8FE5-D045CD0B116A}" srcId="{EEB59C65-26D1-401E-A2E3-C53638B5BF1C}" destId="{383ED20B-409E-41B2-AD50-A21A4C95DDB9}" srcOrd="2" destOrd="0" parTransId="{5C94065A-8CC4-49CB-91FB-57EA540B006D}" sibTransId="{15BF7AE1-C714-4342-AFA8-23411B84C897}"/>
    <dgm:cxn modelId="{2E993151-09F7-4D5D-AF01-D53638813321}" type="presOf" srcId="{452EBD24-2485-4B8C-92CB-0EB478CC3A8F}" destId="{EEE4EB0B-A550-4876-9975-108D7CDE5BA8}" srcOrd="0" destOrd="0" presId="urn:microsoft.com/office/officeart/2005/8/layout/default"/>
    <dgm:cxn modelId="{9D10A140-DB24-4BAA-BCB7-D837F6BAD8AE}" srcId="{EEB59C65-26D1-401E-A2E3-C53638B5BF1C}" destId="{F76CDB1E-8EE9-443F-85B9-BE943BB0941E}" srcOrd="1" destOrd="0" parTransId="{578D4052-3408-4DE7-8240-BBC7E0A38D73}" sibTransId="{B839B39B-9C13-4405-816A-E4273E22D684}"/>
    <dgm:cxn modelId="{8D84BE86-7866-4411-9A15-12199211E439}" type="presOf" srcId="{142A2234-5DDB-466B-9C1A-E77A02A63DDC}" destId="{8041AB6B-DF39-4410-A1BC-C879E470B2D0}" srcOrd="0" destOrd="0" presId="urn:microsoft.com/office/officeart/2005/8/layout/default"/>
    <dgm:cxn modelId="{84B08752-F5AA-40C2-BD8C-4C597CAA598E}" srcId="{EEB59C65-26D1-401E-A2E3-C53638B5BF1C}" destId="{E9982ECA-19D7-44D6-AF10-5CE7FBEB629C}" srcOrd="3" destOrd="0" parTransId="{8AA77ED8-CC1D-4E08-B492-2465210E3321}" sibTransId="{F4DAFCCD-1EE8-4506-90EA-081DBEFEAD93}"/>
    <dgm:cxn modelId="{AFB03505-4C5E-42BF-A7B5-FD887D6D5245}" type="presOf" srcId="{F76CDB1E-8EE9-443F-85B9-BE943BB0941E}" destId="{C1B08FCD-0A0A-4AF7-997D-628BB801B984}" srcOrd="0" destOrd="0" presId="urn:microsoft.com/office/officeart/2005/8/layout/default"/>
    <dgm:cxn modelId="{58B5EF34-898E-4425-B720-F9843A12F88D}" srcId="{EEB59C65-26D1-401E-A2E3-C53638B5BF1C}" destId="{68ACBAE0-E533-4A52-9375-920DB2A4D379}" srcOrd="5" destOrd="0" parTransId="{A47ED74D-BBC0-416C-A78B-038316BD99A5}" sibTransId="{C9891D1E-7DA8-4417-8785-723ED5D2562D}"/>
    <dgm:cxn modelId="{56260AF4-7DE4-47C3-A149-87B3762441C5}" type="presOf" srcId="{E9982ECA-19D7-44D6-AF10-5CE7FBEB629C}" destId="{0E1CBB4F-DF10-421A-B2A1-C1C540BDEF8D}" srcOrd="0" destOrd="0" presId="urn:microsoft.com/office/officeart/2005/8/layout/default"/>
    <dgm:cxn modelId="{D6C829A7-15A6-4245-930F-EF1EAE2DB14B}" type="presOf" srcId="{68ACBAE0-E533-4A52-9375-920DB2A4D379}" destId="{966FB701-5C96-4BF6-938E-95C1FBF7A853}" srcOrd="0" destOrd="0" presId="urn:microsoft.com/office/officeart/2005/8/layout/default"/>
    <dgm:cxn modelId="{1A5FF0AA-FCEA-4B03-AD79-3464F3C84CDB}" srcId="{EEB59C65-26D1-401E-A2E3-C53638B5BF1C}" destId="{142A2234-5DDB-466B-9C1A-E77A02A63DDC}" srcOrd="7" destOrd="0" parTransId="{269D76AD-3A16-44A7-8C6C-886155B26E7E}" sibTransId="{CA72D1D4-29FE-4AD4-9D0B-4798352DC304}"/>
    <dgm:cxn modelId="{3D2A0C22-5DBD-4B02-BB0C-6B3753E078BE}" type="presOf" srcId="{383ED20B-409E-41B2-AD50-A21A4C95DDB9}" destId="{B76B59AE-438F-4C66-8630-0791D4C3CEEB}" srcOrd="0" destOrd="0" presId="urn:microsoft.com/office/officeart/2005/8/layout/default"/>
    <dgm:cxn modelId="{7EB8AC5E-F903-4C22-81E2-40078A9AF2FA}" type="presOf" srcId="{4FDAFF54-6C9E-417F-9E87-2FFD213EE460}" destId="{1030E071-D178-456F-A931-0B22BCAAE20D}" srcOrd="0" destOrd="0" presId="urn:microsoft.com/office/officeart/2005/8/layout/default"/>
    <dgm:cxn modelId="{5579EF9A-A9B3-48F3-B1BC-429A63C4C654}" type="presOf" srcId="{B6FC2FD3-09F0-4EE2-A830-7C85E94969EC}" destId="{E5044B97-E8DF-442E-B6ED-C09662618A20}" srcOrd="0" destOrd="0" presId="urn:microsoft.com/office/officeart/2005/8/layout/default"/>
    <dgm:cxn modelId="{F30F2CF0-7902-4034-A70A-AF8242C3D58F}" type="presParOf" srcId="{D982CF4E-74D3-4DE7-93C7-B976DA9F2C64}" destId="{1030E071-D178-456F-A931-0B22BCAAE20D}" srcOrd="0" destOrd="0" presId="urn:microsoft.com/office/officeart/2005/8/layout/default"/>
    <dgm:cxn modelId="{A7A39AC1-3A26-4525-AE2A-BB18D416C9A1}" type="presParOf" srcId="{D982CF4E-74D3-4DE7-93C7-B976DA9F2C64}" destId="{D0324F33-2F34-488C-BD73-BBF6E2FE1432}" srcOrd="1" destOrd="0" presId="urn:microsoft.com/office/officeart/2005/8/layout/default"/>
    <dgm:cxn modelId="{F7B7811B-0B37-4433-AC9B-6760D7229BE4}" type="presParOf" srcId="{D982CF4E-74D3-4DE7-93C7-B976DA9F2C64}" destId="{C1B08FCD-0A0A-4AF7-997D-628BB801B984}" srcOrd="2" destOrd="0" presId="urn:microsoft.com/office/officeart/2005/8/layout/default"/>
    <dgm:cxn modelId="{C9F1A38C-89C1-481F-9976-709EDE99537D}" type="presParOf" srcId="{D982CF4E-74D3-4DE7-93C7-B976DA9F2C64}" destId="{BB5415B5-4002-4AEF-9C22-3671AEEDDD17}" srcOrd="3" destOrd="0" presId="urn:microsoft.com/office/officeart/2005/8/layout/default"/>
    <dgm:cxn modelId="{7BE27C42-BE92-4841-BB1F-BA7053F8930A}" type="presParOf" srcId="{D982CF4E-74D3-4DE7-93C7-B976DA9F2C64}" destId="{B76B59AE-438F-4C66-8630-0791D4C3CEEB}" srcOrd="4" destOrd="0" presId="urn:microsoft.com/office/officeart/2005/8/layout/default"/>
    <dgm:cxn modelId="{9FD5DD11-B79D-4160-82F1-616B59A4CCB7}" type="presParOf" srcId="{D982CF4E-74D3-4DE7-93C7-B976DA9F2C64}" destId="{1BB646C3-8213-425A-93B0-E037BDD9BC7B}" srcOrd="5" destOrd="0" presId="urn:microsoft.com/office/officeart/2005/8/layout/default"/>
    <dgm:cxn modelId="{35D16535-6E2A-4224-899F-810CB2A580F9}" type="presParOf" srcId="{D982CF4E-74D3-4DE7-93C7-B976DA9F2C64}" destId="{0E1CBB4F-DF10-421A-B2A1-C1C540BDEF8D}" srcOrd="6" destOrd="0" presId="urn:microsoft.com/office/officeart/2005/8/layout/default"/>
    <dgm:cxn modelId="{179BD2F4-AF08-4DB2-9D27-DB344DA9CA8F}" type="presParOf" srcId="{D982CF4E-74D3-4DE7-93C7-B976DA9F2C64}" destId="{8BA566A9-E691-4DB4-AC6E-45F4B882DC47}" srcOrd="7" destOrd="0" presId="urn:microsoft.com/office/officeart/2005/8/layout/default"/>
    <dgm:cxn modelId="{0789FFA8-6A7C-403A-A2EA-330A37F341C6}" type="presParOf" srcId="{D982CF4E-74D3-4DE7-93C7-B976DA9F2C64}" destId="{E5044B97-E8DF-442E-B6ED-C09662618A20}" srcOrd="8" destOrd="0" presId="urn:microsoft.com/office/officeart/2005/8/layout/default"/>
    <dgm:cxn modelId="{BC7AAF16-8DB6-434C-92C1-EA1215BBCD0C}" type="presParOf" srcId="{D982CF4E-74D3-4DE7-93C7-B976DA9F2C64}" destId="{BD8A3BFC-32D8-4B3C-8474-503E5C818301}" srcOrd="9" destOrd="0" presId="urn:microsoft.com/office/officeart/2005/8/layout/default"/>
    <dgm:cxn modelId="{4834843B-23AF-4052-866B-DC82107E3BC1}" type="presParOf" srcId="{D982CF4E-74D3-4DE7-93C7-B976DA9F2C64}" destId="{966FB701-5C96-4BF6-938E-95C1FBF7A853}" srcOrd="10" destOrd="0" presId="urn:microsoft.com/office/officeart/2005/8/layout/default"/>
    <dgm:cxn modelId="{AC2D828F-A6BC-488D-89D6-3C302E162965}" type="presParOf" srcId="{D982CF4E-74D3-4DE7-93C7-B976DA9F2C64}" destId="{3D24515D-9816-47D9-BF06-8BF55296F6B7}" srcOrd="11" destOrd="0" presId="urn:microsoft.com/office/officeart/2005/8/layout/default"/>
    <dgm:cxn modelId="{AE9C1C17-4D97-433D-94C5-4952B53E271F}" type="presParOf" srcId="{D982CF4E-74D3-4DE7-93C7-B976DA9F2C64}" destId="{EEE4EB0B-A550-4876-9975-108D7CDE5BA8}" srcOrd="12" destOrd="0" presId="urn:microsoft.com/office/officeart/2005/8/layout/default"/>
    <dgm:cxn modelId="{38DBCF32-F862-4241-94FF-DE2577C0F5BC}" type="presParOf" srcId="{D982CF4E-74D3-4DE7-93C7-B976DA9F2C64}" destId="{BEF9ACFE-EE27-4FF0-942B-FCD68A9A0F3B}" srcOrd="13" destOrd="0" presId="urn:microsoft.com/office/officeart/2005/8/layout/default"/>
    <dgm:cxn modelId="{BEFCF494-54C6-4FB6-B66C-A079EFE1236B}" type="presParOf" srcId="{D982CF4E-74D3-4DE7-93C7-B976DA9F2C64}" destId="{8041AB6B-DF39-4410-A1BC-C879E470B2D0}"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D2D20-1D05-4906-AA57-AD97C7463125}">
      <dsp:nvSpPr>
        <dsp:cNvPr id="0" name=""/>
        <dsp:cNvSpPr/>
      </dsp:nvSpPr>
      <dsp:spPr>
        <a:xfrm rot="5400000">
          <a:off x="5543553" y="-1907638"/>
          <a:ext cx="970162" cy="503165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Decision related to cash or medical</a:t>
          </a:r>
          <a:endParaRPr lang="en-US" sz="1600" kern="1200" dirty="0"/>
        </a:p>
      </dsp:txBody>
      <dsp:txXfrm rot="-5400000">
        <a:off x="3512807" y="170467"/>
        <a:ext cx="4984296" cy="875444"/>
      </dsp:txXfrm>
    </dsp:sp>
    <dsp:sp modelId="{7E4502ED-83E8-4D76-AD9F-E3275F9FDB7B}">
      <dsp:nvSpPr>
        <dsp:cNvPr id="0" name=""/>
        <dsp:cNvSpPr/>
      </dsp:nvSpPr>
      <dsp:spPr>
        <a:xfrm>
          <a:off x="1293494" y="1837"/>
          <a:ext cx="2219312" cy="12127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smtClean="0"/>
            <a:t>60 days</a:t>
          </a:r>
          <a:endParaRPr lang="en-US" sz="3000" kern="1200" dirty="0"/>
        </a:p>
      </dsp:txBody>
      <dsp:txXfrm>
        <a:off x="1352693" y="61036"/>
        <a:ext cx="2100914" cy="1094305"/>
      </dsp:txXfrm>
    </dsp:sp>
    <dsp:sp modelId="{F8425985-EE7C-4C32-A9BC-F30C1D915FA6}">
      <dsp:nvSpPr>
        <dsp:cNvPr id="0" name=""/>
        <dsp:cNvSpPr/>
      </dsp:nvSpPr>
      <dsp:spPr>
        <a:xfrm rot="5400000">
          <a:off x="5564853" y="-655600"/>
          <a:ext cx="970162" cy="5074255"/>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Decision related to food</a:t>
          </a:r>
          <a:endParaRPr lang="en-US" sz="1600" kern="1200" dirty="0"/>
        </a:p>
      </dsp:txBody>
      <dsp:txXfrm rot="-5400000">
        <a:off x="3512807" y="1443805"/>
        <a:ext cx="5026896" cy="875444"/>
      </dsp:txXfrm>
    </dsp:sp>
    <dsp:sp modelId="{CBD234A6-0BB2-4CC7-8B20-0BADFC80EBCD}">
      <dsp:nvSpPr>
        <dsp:cNvPr id="0" name=""/>
        <dsp:cNvSpPr/>
      </dsp:nvSpPr>
      <dsp:spPr>
        <a:xfrm>
          <a:off x="1293494" y="1275175"/>
          <a:ext cx="2219312" cy="12127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smtClean="0"/>
            <a:t>90 days</a:t>
          </a:r>
          <a:endParaRPr lang="en-US" sz="3000" kern="1200" dirty="0"/>
        </a:p>
      </dsp:txBody>
      <dsp:txXfrm>
        <a:off x="1352693" y="1334374"/>
        <a:ext cx="2100914" cy="1094305"/>
      </dsp:txXfrm>
    </dsp:sp>
    <dsp:sp modelId="{2BDE025A-797E-4AB4-9378-D1797E1C1D00}">
      <dsp:nvSpPr>
        <dsp:cNvPr id="0" name=""/>
        <dsp:cNvSpPr/>
      </dsp:nvSpPr>
      <dsp:spPr>
        <a:xfrm rot="5400000">
          <a:off x="5610282" y="623769"/>
          <a:ext cx="970162" cy="506219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IDHS fails to send a required notice</a:t>
          </a:r>
          <a:endParaRPr lang="en-US" sz="1600" kern="1200" dirty="0"/>
        </a:p>
        <a:p>
          <a:pPr marL="171450" lvl="1" indent="-171450" algn="l" defTabSz="711200">
            <a:lnSpc>
              <a:spcPct val="90000"/>
            </a:lnSpc>
            <a:spcBef>
              <a:spcPct val="0"/>
            </a:spcBef>
            <a:spcAft>
              <a:spcPct val="15000"/>
            </a:spcAft>
            <a:buChar char="••"/>
          </a:pPr>
          <a:r>
            <a:rPr lang="en-US" sz="1600" kern="1200" dirty="0" smtClean="0"/>
            <a:t>IDHS fails to timely</a:t>
          </a:r>
          <a:endParaRPr lang="en-US" sz="1600" kern="1200" dirty="0"/>
        </a:p>
        <a:p>
          <a:pPr marL="171450" lvl="1" indent="-171450" algn="l" defTabSz="711200">
            <a:lnSpc>
              <a:spcPct val="90000"/>
            </a:lnSpc>
            <a:spcBef>
              <a:spcPct val="0"/>
            </a:spcBef>
            <a:spcAft>
              <a:spcPct val="15000"/>
            </a:spcAft>
            <a:buChar char="••"/>
          </a:pPr>
          <a:r>
            <a:rPr lang="en-US" sz="1600" kern="1200" dirty="0" smtClean="0"/>
            <a:t>IDHS fails to notify the client that a request was denied</a:t>
          </a:r>
          <a:endParaRPr lang="en-US" sz="1600" kern="1200" dirty="0"/>
        </a:p>
      </dsp:txBody>
      <dsp:txXfrm rot="-5400000">
        <a:off x="3564268" y="2717143"/>
        <a:ext cx="5014833" cy="875444"/>
      </dsp:txXfrm>
    </dsp:sp>
    <dsp:sp modelId="{A637051A-FC9D-4C5E-9549-B5DC8A68E56A}">
      <dsp:nvSpPr>
        <dsp:cNvPr id="0" name=""/>
        <dsp:cNvSpPr/>
      </dsp:nvSpPr>
      <dsp:spPr>
        <a:xfrm>
          <a:off x="1293494" y="2548514"/>
          <a:ext cx="2270772" cy="12127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smtClean="0"/>
            <a:t>No deadline!</a:t>
          </a:r>
          <a:endParaRPr lang="en-US" sz="3000" kern="1200" dirty="0"/>
        </a:p>
      </dsp:txBody>
      <dsp:txXfrm>
        <a:off x="1352693" y="2607713"/>
        <a:ext cx="2152374" cy="10943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B1294F-771B-4511-80F0-5A821EBD7AFD}">
      <dsp:nvSpPr>
        <dsp:cNvPr id="0" name=""/>
        <dsp:cNvSpPr/>
      </dsp:nvSpPr>
      <dsp:spPr>
        <a:xfrm>
          <a:off x="341828" y="1704"/>
          <a:ext cx="1956696" cy="11740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Clear statement of approval, denial, or action taken</a:t>
          </a:r>
          <a:endParaRPr lang="en-US" sz="1400" kern="1200" dirty="0"/>
        </a:p>
      </dsp:txBody>
      <dsp:txXfrm>
        <a:off x="341828" y="1704"/>
        <a:ext cx="1956696" cy="1174017"/>
      </dsp:txXfrm>
    </dsp:sp>
    <dsp:sp modelId="{1F46F3FF-3582-4832-B39C-C97EE2A70162}">
      <dsp:nvSpPr>
        <dsp:cNvPr id="0" name=""/>
        <dsp:cNvSpPr/>
      </dsp:nvSpPr>
      <dsp:spPr>
        <a:xfrm>
          <a:off x="2494194" y="1704"/>
          <a:ext cx="1956696" cy="11740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Amount of benefit</a:t>
          </a:r>
          <a:endParaRPr lang="en-US" sz="1400" kern="1200" dirty="0"/>
        </a:p>
      </dsp:txBody>
      <dsp:txXfrm>
        <a:off x="2494194" y="1704"/>
        <a:ext cx="1956696" cy="1174017"/>
      </dsp:txXfrm>
    </dsp:sp>
    <dsp:sp modelId="{E741D8A8-2467-437D-85BD-41E8ACB1DC5D}">
      <dsp:nvSpPr>
        <dsp:cNvPr id="0" name=""/>
        <dsp:cNvSpPr/>
      </dsp:nvSpPr>
      <dsp:spPr>
        <a:xfrm>
          <a:off x="4646560" y="1704"/>
          <a:ext cx="1956696" cy="11740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Date change or approval is effective</a:t>
          </a:r>
          <a:endParaRPr lang="en-US" sz="1400" kern="1200" dirty="0"/>
        </a:p>
      </dsp:txBody>
      <dsp:txXfrm>
        <a:off x="4646560" y="1704"/>
        <a:ext cx="1956696" cy="1174017"/>
      </dsp:txXfrm>
    </dsp:sp>
    <dsp:sp modelId="{B1241A7B-7088-4EDC-BC93-204B13479793}">
      <dsp:nvSpPr>
        <dsp:cNvPr id="0" name=""/>
        <dsp:cNvSpPr/>
      </dsp:nvSpPr>
      <dsp:spPr>
        <a:xfrm>
          <a:off x="341828" y="1371392"/>
          <a:ext cx="1956696" cy="11740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Clear statement of the reason for the action</a:t>
          </a:r>
          <a:endParaRPr lang="en-US" sz="1400" kern="1200" dirty="0"/>
        </a:p>
      </dsp:txBody>
      <dsp:txXfrm>
        <a:off x="341828" y="1371392"/>
        <a:ext cx="1956696" cy="1174017"/>
      </dsp:txXfrm>
    </dsp:sp>
    <dsp:sp modelId="{F41C5B63-88EB-417D-8AC1-B5EF920207C0}">
      <dsp:nvSpPr>
        <dsp:cNvPr id="0" name=""/>
        <dsp:cNvSpPr/>
      </dsp:nvSpPr>
      <dsp:spPr>
        <a:xfrm>
          <a:off x="2494194" y="1371392"/>
          <a:ext cx="1956696" cy="11740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Reference to specific policy that supports the action</a:t>
          </a:r>
          <a:endParaRPr lang="en-US" sz="1400" kern="1200" dirty="0"/>
        </a:p>
      </dsp:txBody>
      <dsp:txXfrm>
        <a:off x="2494194" y="1371392"/>
        <a:ext cx="1956696" cy="1174017"/>
      </dsp:txXfrm>
    </dsp:sp>
    <dsp:sp modelId="{5F613CF3-CFB6-412B-8554-905D5FCFEDA2}">
      <dsp:nvSpPr>
        <dsp:cNvPr id="0" name=""/>
        <dsp:cNvSpPr/>
      </dsp:nvSpPr>
      <dsp:spPr>
        <a:xfrm>
          <a:off x="4646560" y="1371392"/>
          <a:ext cx="1956696" cy="11740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Names of individuals whose benefits are starting, ending, or changing</a:t>
          </a:r>
          <a:endParaRPr lang="en-US" sz="1400" kern="1200" dirty="0"/>
        </a:p>
      </dsp:txBody>
      <dsp:txXfrm>
        <a:off x="4646560" y="1371392"/>
        <a:ext cx="1956696" cy="1174017"/>
      </dsp:txXfrm>
    </dsp:sp>
    <dsp:sp modelId="{E68739DE-D0CB-4C58-91CA-7D61FAD10C86}">
      <dsp:nvSpPr>
        <dsp:cNvPr id="0" name=""/>
        <dsp:cNvSpPr/>
      </dsp:nvSpPr>
      <dsp:spPr>
        <a:xfrm>
          <a:off x="341828" y="2741080"/>
          <a:ext cx="1956696" cy="11740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Budgets for cash and food assistance</a:t>
          </a:r>
          <a:endParaRPr lang="en-US" sz="1400" kern="1200" dirty="0"/>
        </a:p>
      </dsp:txBody>
      <dsp:txXfrm>
        <a:off x="341828" y="2741080"/>
        <a:ext cx="1956696" cy="1174017"/>
      </dsp:txXfrm>
    </dsp:sp>
    <dsp:sp modelId="{1D69CF37-2258-43C8-B243-189E586C8258}">
      <dsp:nvSpPr>
        <dsp:cNvPr id="0" name=""/>
        <dsp:cNvSpPr/>
      </dsp:nvSpPr>
      <dsp:spPr>
        <a:xfrm>
          <a:off x="2494194" y="2741080"/>
          <a:ext cx="1956696" cy="11740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Type of medical assistance they are eligible for/ineligible for</a:t>
          </a:r>
          <a:endParaRPr lang="en-US" sz="1400" kern="1200" dirty="0"/>
        </a:p>
      </dsp:txBody>
      <dsp:txXfrm>
        <a:off x="2494194" y="2741080"/>
        <a:ext cx="1956696" cy="1174017"/>
      </dsp:txXfrm>
    </dsp:sp>
    <dsp:sp modelId="{40244B1D-66C0-410A-800E-772E3FC177F5}">
      <dsp:nvSpPr>
        <dsp:cNvPr id="0" name=""/>
        <dsp:cNvSpPr/>
      </dsp:nvSpPr>
      <dsp:spPr>
        <a:xfrm>
          <a:off x="4646560" y="2741080"/>
          <a:ext cx="1956696" cy="11740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If medical is denied for financial reasons, calculations supporting that decision</a:t>
          </a:r>
          <a:endParaRPr lang="en-US" sz="1400" kern="1200" dirty="0"/>
        </a:p>
      </dsp:txBody>
      <dsp:txXfrm>
        <a:off x="4646560" y="2741080"/>
        <a:ext cx="1956696" cy="11740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B64F0-6024-40C9-BD9F-70B5413F51D9}">
      <dsp:nvSpPr>
        <dsp:cNvPr id="0" name=""/>
        <dsp:cNvSpPr/>
      </dsp:nvSpPr>
      <dsp:spPr>
        <a:xfrm>
          <a:off x="728848" y="706091"/>
          <a:ext cx="2893473" cy="1505188"/>
        </a:xfrm>
        <a:prstGeom prst="rightArrow">
          <a:avLst>
            <a:gd name="adj1" fmla="val 70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21590" bIns="10795" numCol="1" spcCol="1270" anchor="ctr" anchorCtr="0">
          <a:noAutofit/>
        </a:bodyPr>
        <a:lstStyle/>
        <a:p>
          <a:pPr lvl="0" algn="ctr" defTabSz="755650">
            <a:lnSpc>
              <a:spcPct val="90000"/>
            </a:lnSpc>
            <a:spcBef>
              <a:spcPct val="0"/>
            </a:spcBef>
            <a:spcAft>
              <a:spcPct val="35000"/>
            </a:spcAft>
          </a:pPr>
          <a:r>
            <a:rPr lang="en-US" sz="1700" kern="1200" dirty="0" smtClean="0"/>
            <a:t>Denied TANF because no minor children in the family</a:t>
          </a:r>
          <a:endParaRPr lang="en-US" sz="1700" kern="1200" dirty="0"/>
        </a:p>
      </dsp:txBody>
      <dsp:txXfrm>
        <a:off x="1452216" y="931869"/>
        <a:ext cx="1643289" cy="1053632"/>
      </dsp:txXfrm>
    </dsp:sp>
    <dsp:sp modelId="{3D58644D-224C-4E95-9010-935B0BE3C9F2}">
      <dsp:nvSpPr>
        <dsp:cNvPr id="0" name=""/>
        <dsp:cNvSpPr/>
      </dsp:nvSpPr>
      <dsp:spPr>
        <a:xfrm>
          <a:off x="5480" y="735317"/>
          <a:ext cx="1446736" cy="144673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Person on SSA benefits applies for cash assistance</a:t>
          </a:r>
          <a:endParaRPr lang="en-US" sz="1100" kern="1200" dirty="0"/>
        </a:p>
      </dsp:txBody>
      <dsp:txXfrm>
        <a:off x="217350" y="947187"/>
        <a:ext cx="1022996" cy="1022996"/>
      </dsp:txXfrm>
    </dsp:sp>
    <dsp:sp modelId="{4797622D-75B9-42A5-AF59-6ED361E2D684}">
      <dsp:nvSpPr>
        <dsp:cNvPr id="0" name=""/>
        <dsp:cNvSpPr/>
      </dsp:nvSpPr>
      <dsp:spPr>
        <a:xfrm>
          <a:off x="4526532" y="678320"/>
          <a:ext cx="2893473" cy="1560730"/>
        </a:xfrm>
        <a:prstGeom prst="rightArrow">
          <a:avLst>
            <a:gd name="adj1" fmla="val 70000"/>
            <a:gd name="adj2" fmla="val 50000"/>
          </a:avLst>
        </a:prstGeom>
        <a:solidFill>
          <a:schemeClr val="accent3">
            <a:tint val="40000"/>
            <a:alpha val="90000"/>
            <a:hueOff val="-1923992"/>
            <a:satOff val="17819"/>
            <a:lumOff val="4640"/>
            <a:alphaOff val="0"/>
          </a:schemeClr>
        </a:solidFill>
        <a:ln w="12700" cap="flat" cmpd="sng" algn="ctr">
          <a:solidFill>
            <a:schemeClr val="accent3">
              <a:tint val="40000"/>
              <a:alpha val="90000"/>
              <a:hueOff val="-1923992"/>
              <a:satOff val="17819"/>
              <a:lumOff val="464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21590" bIns="10795" numCol="1" spcCol="1270" anchor="ctr" anchorCtr="0">
          <a:noAutofit/>
        </a:bodyPr>
        <a:lstStyle/>
        <a:p>
          <a:pPr lvl="0" algn="ctr" defTabSz="755650">
            <a:lnSpc>
              <a:spcPct val="90000"/>
            </a:lnSpc>
            <a:spcBef>
              <a:spcPct val="0"/>
            </a:spcBef>
            <a:spcAft>
              <a:spcPct val="35000"/>
            </a:spcAft>
          </a:pPr>
          <a:r>
            <a:rPr lang="en-US" sz="1700" kern="1200" dirty="0" smtClean="0"/>
            <a:t>Denied VTTC Medical because over income</a:t>
          </a:r>
          <a:endParaRPr lang="en-US" sz="1700" kern="1200" dirty="0"/>
        </a:p>
      </dsp:txBody>
      <dsp:txXfrm>
        <a:off x="5249901" y="912430"/>
        <a:ext cx="1623850" cy="1092511"/>
      </dsp:txXfrm>
    </dsp:sp>
    <dsp:sp modelId="{4E42BCDA-43EF-497B-B329-CA5DDA0441EE}">
      <dsp:nvSpPr>
        <dsp:cNvPr id="0" name=""/>
        <dsp:cNvSpPr/>
      </dsp:nvSpPr>
      <dsp:spPr>
        <a:xfrm>
          <a:off x="3803164" y="735317"/>
          <a:ext cx="1446736" cy="1446736"/>
        </a:xfrm>
        <a:prstGeom prst="ellipse">
          <a:avLst/>
        </a:prstGeom>
        <a:solidFill>
          <a:schemeClr val="accent3">
            <a:hueOff val="-1522251"/>
            <a:satOff val="-25517"/>
            <a:lumOff val="262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Asylum applicant who is pregnant with income at 150% FPL applies for medical</a:t>
          </a:r>
          <a:endParaRPr lang="en-US" sz="1100" kern="1200" dirty="0"/>
        </a:p>
      </dsp:txBody>
      <dsp:txXfrm>
        <a:off x="4015034" y="947187"/>
        <a:ext cx="1022996" cy="1022996"/>
      </dsp:txXfrm>
    </dsp:sp>
    <dsp:sp modelId="{58872A7B-60E9-41C8-A126-F1E6CD6BF1E9}">
      <dsp:nvSpPr>
        <dsp:cNvPr id="0" name=""/>
        <dsp:cNvSpPr/>
      </dsp:nvSpPr>
      <dsp:spPr>
        <a:xfrm>
          <a:off x="8324217" y="653141"/>
          <a:ext cx="2893473" cy="1611088"/>
        </a:xfrm>
        <a:prstGeom prst="rightArrow">
          <a:avLst>
            <a:gd name="adj1" fmla="val 70000"/>
            <a:gd name="adj2" fmla="val 50000"/>
          </a:avLst>
        </a:prstGeom>
        <a:solidFill>
          <a:schemeClr val="accent3">
            <a:tint val="40000"/>
            <a:alpha val="90000"/>
            <a:hueOff val="-3847984"/>
            <a:satOff val="35637"/>
            <a:lumOff val="9281"/>
            <a:alphaOff val="0"/>
          </a:schemeClr>
        </a:solidFill>
        <a:ln w="12700" cap="flat" cmpd="sng" algn="ctr">
          <a:solidFill>
            <a:schemeClr val="accent3">
              <a:tint val="40000"/>
              <a:alpha val="90000"/>
              <a:hueOff val="-3847984"/>
              <a:satOff val="35637"/>
              <a:lumOff val="92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21590" bIns="10795" numCol="1" spcCol="1270" anchor="ctr" anchorCtr="0">
          <a:noAutofit/>
        </a:bodyPr>
        <a:lstStyle/>
        <a:p>
          <a:pPr lvl="0" algn="ctr" defTabSz="755650">
            <a:lnSpc>
              <a:spcPct val="90000"/>
            </a:lnSpc>
            <a:spcBef>
              <a:spcPct val="0"/>
            </a:spcBef>
            <a:spcAft>
              <a:spcPct val="35000"/>
            </a:spcAft>
          </a:pPr>
          <a:r>
            <a:rPr lang="en-US" sz="1700" kern="1200" dirty="0" smtClean="0"/>
            <a:t>Denied VTTC Medical because over-income</a:t>
          </a:r>
          <a:endParaRPr lang="en-US" sz="1700" kern="1200" dirty="0"/>
        </a:p>
      </dsp:txBody>
      <dsp:txXfrm>
        <a:off x="9047585" y="894804"/>
        <a:ext cx="1606224" cy="1127762"/>
      </dsp:txXfrm>
    </dsp:sp>
    <dsp:sp modelId="{EE71D737-9BDB-4C80-97B1-645900A77536}">
      <dsp:nvSpPr>
        <dsp:cNvPr id="0" name=""/>
        <dsp:cNvSpPr/>
      </dsp:nvSpPr>
      <dsp:spPr>
        <a:xfrm>
          <a:off x="7557301" y="678315"/>
          <a:ext cx="1446736" cy="1446736"/>
        </a:xfrm>
        <a:prstGeom prst="ellipse">
          <a:avLst/>
        </a:prstGeom>
        <a:solidFill>
          <a:schemeClr val="accent3">
            <a:hueOff val="-3044501"/>
            <a:satOff val="-51035"/>
            <a:lumOff val="5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T-Visa Holder with income 120% FPL applies for medical assistance</a:t>
          </a:r>
          <a:endParaRPr lang="en-US" sz="1100" kern="1200" dirty="0"/>
        </a:p>
      </dsp:txBody>
      <dsp:txXfrm>
        <a:off x="7769171" y="890185"/>
        <a:ext cx="1022996" cy="10229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B64F0-6024-40C9-BD9F-70B5413F51D9}">
      <dsp:nvSpPr>
        <dsp:cNvPr id="0" name=""/>
        <dsp:cNvSpPr/>
      </dsp:nvSpPr>
      <dsp:spPr>
        <a:xfrm>
          <a:off x="734115" y="695006"/>
          <a:ext cx="2936093" cy="1527358"/>
        </a:xfrm>
        <a:prstGeom prst="rightArrow">
          <a:avLst>
            <a:gd name="adj1" fmla="val 70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lvl="0" algn="ctr" defTabSz="711200">
            <a:lnSpc>
              <a:spcPct val="90000"/>
            </a:lnSpc>
            <a:spcBef>
              <a:spcPct val="0"/>
            </a:spcBef>
            <a:spcAft>
              <a:spcPct val="35000"/>
            </a:spcAft>
          </a:pPr>
          <a:r>
            <a:rPr lang="en-US" sz="1600" kern="1200" dirty="0" smtClean="0"/>
            <a:t>Denied TANF because ineligible while receiving SSI</a:t>
          </a:r>
          <a:endParaRPr lang="en-US" sz="1600" kern="1200" dirty="0"/>
        </a:p>
      </dsp:txBody>
      <dsp:txXfrm>
        <a:off x="1468138" y="924110"/>
        <a:ext cx="1667495" cy="1069150"/>
      </dsp:txXfrm>
    </dsp:sp>
    <dsp:sp modelId="{3D58644D-224C-4E95-9010-935B0BE3C9F2}">
      <dsp:nvSpPr>
        <dsp:cNvPr id="0" name=""/>
        <dsp:cNvSpPr/>
      </dsp:nvSpPr>
      <dsp:spPr>
        <a:xfrm>
          <a:off x="91" y="724662"/>
          <a:ext cx="1468046" cy="146804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Child on SSI applies for cash assistance</a:t>
          </a:r>
          <a:endParaRPr lang="en-US" sz="1400" kern="1200" dirty="0"/>
        </a:p>
      </dsp:txBody>
      <dsp:txXfrm>
        <a:off x="215081" y="939652"/>
        <a:ext cx="1038066" cy="1038066"/>
      </dsp:txXfrm>
    </dsp:sp>
    <dsp:sp modelId="{4797622D-75B9-42A5-AF59-6ED361E2D684}">
      <dsp:nvSpPr>
        <dsp:cNvPr id="0" name=""/>
        <dsp:cNvSpPr/>
      </dsp:nvSpPr>
      <dsp:spPr>
        <a:xfrm>
          <a:off x="4587737" y="606076"/>
          <a:ext cx="2936093" cy="1705218"/>
        </a:xfrm>
        <a:prstGeom prst="rightArrow">
          <a:avLst>
            <a:gd name="adj1" fmla="val 70000"/>
            <a:gd name="adj2" fmla="val 50000"/>
          </a:avLst>
        </a:prstGeom>
        <a:solidFill>
          <a:schemeClr val="accent3">
            <a:tint val="40000"/>
            <a:alpha val="90000"/>
            <a:hueOff val="-3847984"/>
            <a:satOff val="35637"/>
            <a:lumOff val="9281"/>
            <a:alphaOff val="0"/>
          </a:schemeClr>
        </a:solidFill>
        <a:ln w="12700" cap="flat" cmpd="sng" algn="ctr">
          <a:solidFill>
            <a:schemeClr val="accent3">
              <a:tint val="40000"/>
              <a:alpha val="90000"/>
              <a:hueOff val="-3847984"/>
              <a:satOff val="35637"/>
              <a:lumOff val="92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lvl="0" algn="ctr" defTabSz="711200">
            <a:lnSpc>
              <a:spcPct val="90000"/>
            </a:lnSpc>
            <a:spcBef>
              <a:spcPct val="0"/>
            </a:spcBef>
            <a:spcAft>
              <a:spcPct val="35000"/>
            </a:spcAft>
          </a:pPr>
          <a:r>
            <a:rPr lang="en-US" sz="1600" kern="1200" dirty="0" smtClean="0"/>
            <a:t>Denied SNAP because doesn’t meet the immigration requirements</a:t>
          </a:r>
          <a:endParaRPr lang="en-US" sz="1600" kern="1200" dirty="0"/>
        </a:p>
      </dsp:txBody>
      <dsp:txXfrm>
        <a:off x="5321761" y="861859"/>
        <a:ext cx="1605244" cy="1193652"/>
      </dsp:txXfrm>
    </dsp:sp>
    <dsp:sp modelId="{4E42BCDA-43EF-497B-B329-CA5DDA0441EE}">
      <dsp:nvSpPr>
        <dsp:cNvPr id="0" name=""/>
        <dsp:cNvSpPr/>
      </dsp:nvSpPr>
      <dsp:spPr>
        <a:xfrm>
          <a:off x="3853714" y="724662"/>
          <a:ext cx="1468046" cy="1468046"/>
        </a:xfrm>
        <a:prstGeom prst="ellipse">
          <a:avLst/>
        </a:prstGeom>
        <a:solidFill>
          <a:schemeClr val="accent3">
            <a:hueOff val="-3044501"/>
            <a:satOff val="-51035"/>
            <a:lumOff val="5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U-Visa Holder applies for food assistance</a:t>
          </a:r>
          <a:endParaRPr lang="en-US" sz="1400" kern="1200" dirty="0"/>
        </a:p>
      </dsp:txBody>
      <dsp:txXfrm>
        <a:off x="4068704" y="939652"/>
        <a:ext cx="1038066" cy="10380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0E071-D178-456F-A931-0B22BCAAE20D}">
      <dsp:nvSpPr>
        <dsp:cNvPr id="0" name=""/>
        <dsp:cNvSpPr/>
      </dsp:nvSpPr>
      <dsp:spPr>
        <a:xfrm>
          <a:off x="3190" y="127571"/>
          <a:ext cx="2530921" cy="15185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“No eligible member” </a:t>
          </a:r>
          <a:endParaRPr lang="en-US" sz="2300" kern="1200" dirty="0"/>
        </a:p>
      </dsp:txBody>
      <dsp:txXfrm>
        <a:off x="3190" y="127571"/>
        <a:ext cx="2530921" cy="1518552"/>
      </dsp:txXfrm>
    </dsp:sp>
    <dsp:sp modelId="{C1B08FCD-0A0A-4AF7-997D-628BB801B984}">
      <dsp:nvSpPr>
        <dsp:cNvPr id="0" name=""/>
        <dsp:cNvSpPr/>
      </dsp:nvSpPr>
      <dsp:spPr>
        <a:xfrm>
          <a:off x="2787203" y="127571"/>
          <a:ext cx="2530921" cy="15185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TANF – failure to pass through all of child support received</a:t>
          </a:r>
        </a:p>
      </dsp:txBody>
      <dsp:txXfrm>
        <a:off x="2787203" y="127571"/>
        <a:ext cx="2530921" cy="1518552"/>
      </dsp:txXfrm>
    </dsp:sp>
    <dsp:sp modelId="{B76B59AE-438F-4C66-8630-0791D4C3CEEB}">
      <dsp:nvSpPr>
        <dsp:cNvPr id="0" name=""/>
        <dsp:cNvSpPr/>
      </dsp:nvSpPr>
      <dsp:spPr>
        <a:xfrm>
          <a:off x="5571217" y="127571"/>
          <a:ext cx="2530921" cy="15185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Overpayments</a:t>
          </a:r>
        </a:p>
      </dsp:txBody>
      <dsp:txXfrm>
        <a:off x="5571217" y="127571"/>
        <a:ext cx="2530921" cy="1518552"/>
      </dsp:txXfrm>
    </dsp:sp>
    <dsp:sp modelId="{0E1CBB4F-DF10-421A-B2A1-C1C540BDEF8D}">
      <dsp:nvSpPr>
        <dsp:cNvPr id="0" name=""/>
        <dsp:cNvSpPr/>
      </dsp:nvSpPr>
      <dsp:spPr>
        <a:xfrm>
          <a:off x="8355231" y="127571"/>
          <a:ext cx="2530921" cy="15185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AABD Cash budgeting</a:t>
          </a:r>
        </a:p>
      </dsp:txBody>
      <dsp:txXfrm>
        <a:off x="8355231" y="127571"/>
        <a:ext cx="2530921" cy="1518552"/>
      </dsp:txXfrm>
    </dsp:sp>
    <dsp:sp modelId="{E5044B97-E8DF-442E-B6ED-C09662618A20}">
      <dsp:nvSpPr>
        <dsp:cNvPr id="0" name=""/>
        <dsp:cNvSpPr/>
      </dsp:nvSpPr>
      <dsp:spPr>
        <a:xfrm>
          <a:off x="3190" y="1899216"/>
          <a:ext cx="2530921" cy="15185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VAWA eligibility for cash and medical benefits</a:t>
          </a:r>
        </a:p>
      </dsp:txBody>
      <dsp:txXfrm>
        <a:off x="3190" y="1899216"/>
        <a:ext cx="2530921" cy="1518552"/>
      </dsp:txXfrm>
    </dsp:sp>
    <dsp:sp modelId="{966FB701-5C96-4BF6-938E-95C1FBF7A853}">
      <dsp:nvSpPr>
        <dsp:cNvPr id="0" name=""/>
        <dsp:cNvSpPr/>
      </dsp:nvSpPr>
      <dsp:spPr>
        <a:xfrm>
          <a:off x="2787203" y="1899216"/>
          <a:ext cx="2530921" cy="15185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smtClean="0"/>
            <a:t>SNAP or AABD Cash denied after a nursing home stay</a:t>
          </a:r>
          <a:endParaRPr lang="en-US" sz="2300" kern="1200" dirty="0" smtClean="0"/>
        </a:p>
      </dsp:txBody>
      <dsp:txXfrm>
        <a:off x="2787203" y="1899216"/>
        <a:ext cx="2530921" cy="1518552"/>
      </dsp:txXfrm>
    </dsp:sp>
    <dsp:sp modelId="{EEE4EB0B-A550-4876-9975-108D7CDE5BA8}">
      <dsp:nvSpPr>
        <dsp:cNvPr id="0" name=""/>
        <dsp:cNvSpPr/>
      </dsp:nvSpPr>
      <dsp:spPr>
        <a:xfrm>
          <a:off x="5571217" y="1899216"/>
          <a:ext cx="2530921" cy="15185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smtClean="0"/>
            <a:t>60 month clock TANF cases</a:t>
          </a:r>
          <a:endParaRPr lang="en-US" sz="2300" kern="1200" dirty="0" smtClean="0"/>
        </a:p>
      </dsp:txBody>
      <dsp:txXfrm>
        <a:off x="5571217" y="1899216"/>
        <a:ext cx="2530921" cy="1518552"/>
      </dsp:txXfrm>
    </dsp:sp>
    <dsp:sp modelId="{8041AB6B-DF39-4410-A1BC-C879E470B2D0}">
      <dsp:nvSpPr>
        <dsp:cNvPr id="0" name=""/>
        <dsp:cNvSpPr/>
      </dsp:nvSpPr>
      <dsp:spPr>
        <a:xfrm>
          <a:off x="8355231" y="1899216"/>
          <a:ext cx="2530921" cy="15185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Benefits stopped or terminated for any reasons not discussed here!</a:t>
          </a:r>
        </a:p>
      </dsp:txBody>
      <dsp:txXfrm>
        <a:off x="8355231" y="1899216"/>
        <a:ext cx="2530921" cy="151855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9131E6-CDB4-42F7-BF87-4C55788654F7}" type="datetimeFigureOut">
              <a:rPr lang="en-US" smtClean="0"/>
              <a:t>12/19/2024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93126A-288C-429D-94ED-32A6872496EB}" type="slidenum">
              <a:rPr lang="en-US" smtClean="0"/>
              <a:t>‹#›</a:t>
            </a:fld>
            <a:endParaRPr lang="en-US"/>
          </a:p>
        </p:txBody>
      </p:sp>
    </p:spTree>
    <p:extLst>
      <p:ext uri="{BB962C8B-B14F-4D97-AF65-F5344CB8AC3E}">
        <p14:creationId xmlns:p14="http://schemas.microsoft.com/office/powerpoint/2010/main" val="3509508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B91D56-2DDD-4A1C-9326-D60A8065A25A}" type="datetimeFigureOut">
              <a:rPr lang="en-US" smtClean="0"/>
              <a:t>12/19/2024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AA912F-32F9-4FB3-B1AD-8C0AA0242B59}" type="slidenum">
              <a:rPr lang="en-US" smtClean="0"/>
              <a:t>‹#›</a:t>
            </a:fld>
            <a:endParaRPr lang="en-US"/>
          </a:p>
        </p:txBody>
      </p:sp>
    </p:spTree>
    <p:extLst>
      <p:ext uri="{BB962C8B-B14F-4D97-AF65-F5344CB8AC3E}">
        <p14:creationId xmlns:p14="http://schemas.microsoft.com/office/powerpoint/2010/main" val="4256506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EC77A-B71F-42C6-828E-2ECC22475577}" type="slidenum">
              <a:rPr lang="en-US" smtClean="0"/>
              <a:t>2</a:t>
            </a:fld>
            <a:endParaRPr lang="en-US" dirty="0"/>
          </a:p>
        </p:txBody>
      </p:sp>
    </p:spTree>
    <p:extLst>
      <p:ext uri="{BB962C8B-B14F-4D97-AF65-F5344CB8AC3E}">
        <p14:creationId xmlns:p14="http://schemas.microsoft.com/office/powerpoint/2010/main" val="1102569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7EA524-7A27-46AB-9B4A-7198D44C5B6B}" type="slidenum">
              <a:rPr lang="en-US" smtClean="0"/>
              <a:t>3</a:t>
            </a:fld>
            <a:endParaRPr lang="en-US" dirty="0"/>
          </a:p>
        </p:txBody>
      </p:sp>
    </p:spTree>
    <p:extLst>
      <p:ext uri="{BB962C8B-B14F-4D97-AF65-F5344CB8AC3E}">
        <p14:creationId xmlns:p14="http://schemas.microsoft.com/office/powerpoint/2010/main" val="9007692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
            <a:ext cx="3975100" cy="6858000"/>
          </a:xfrm>
          <a:prstGeom prst="rect">
            <a:avLst/>
          </a:prstGeom>
          <a:solidFill>
            <a:srgbClr val="001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543" y="2314965"/>
            <a:ext cx="2636014" cy="3256588"/>
          </a:xfrm>
          <a:prstGeom prst="rect">
            <a:avLst/>
          </a:prstGeom>
        </p:spPr>
      </p:pic>
      <p:sp>
        <p:nvSpPr>
          <p:cNvPr id="2" name="Title 1"/>
          <p:cNvSpPr>
            <a:spLocks noGrp="1"/>
          </p:cNvSpPr>
          <p:nvPr>
            <p:ph type="ctrTitle"/>
          </p:nvPr>
        </p:nvSpPr>
        <p:spPr>
          <a:xfrm>
            <a:off x="4625008" y="638659"/>
            <a:ext cx="6586330" cy="2387600"/>
          </a:xfrm>
        </p:spPr>
        <p:txBody>
          <a:bodyPr anchor="b">
            <a:normAutofit/>
          </a:bodyPr>
          <a:lstStyle>
            <a:lvl1pPr algn="l">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4625008" y="3230978"/>
            <a:ext cx="6586330" cy="1655762"/>
          </a:xfrm>
        </p:spPr>
        <p:txBody>
          <a:bodyPr>
            <a:normAutofit/>
          </a:bodyPr>
          <a:lstStyle>
            <a:lvl1pPr marL="0" indent="0" algn="l">
              <a:buNone/>
              <a:defRPr sz="36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2" name="Text Placeholder 21"/>
          <p:cNvSpPr>
            <a:spLocks noGrp="1"/>
          </p:cNvSpPr>
          <p:nvPr>
            <p:ph type="body" sz="quarter" idx="10"/>
          </p:nvPr>
        </p:nvSpPr>
        <p:spPr>
          <a:xfrm>
            <a:off x="4624388" y="5351907"/>
            <a:ext cx="6586537" cy="439293"/>
          </a:xfrm>
        </p:spPr>
        <p:txBody>
          <a:bodyPr>
            <a:normAutofit/>
          </a:bodyPr>
          <a:lstStyle>
            <a:lvl1pPr marL="0" indent="0">
              <a:buFontTx/>
              <a:buNone/>
              <a:defRPr sz="2400" b="1" i="1" cap="all" baseline="0">
                <a:solidFill>
                  <a:srgbClr val="0E1D61"/>
                </a:solidFill>
              </a:defRPr>
            </a:lvl1pPr>
          </a:lstStyle>
          <a:p>
            <a:pPr lvl="0"/>
            <a:r>
              <a:rPr lang="en-US" smtClean="0"/>
              <a:t>Edit Master text styles</a:t>
            </a:r>
          </a:p>
        </p:txBody>
      </p:sp>
      <p:sp>
        <p:nvSpPr>
          <p:cNvPr id="23" name="Text Placeholder 21"/>
          <p:cNvSpPr>
            <a:spLocks noGrp="1"/>
          </p:cNvSpPr>
          <p:nvPr>
            <p:ph type="body" sz="quarter" idx="11" hasCustomPrompt="1"/>
          </p:nvPr>
        </p:nvSpPr>
        <p:spPr>
          <a:xfrm>
            <a:off x="4624388" y="5925313"/>
            <a:ext cx="6586537" cy="438912"/>
          </a:xfrm>
        </p:spPr>
        <p:txBody>
          <a:bodyPr>
            <a:normAutofit/>
          </a:bodyPr>
          <a:lstStyle>
            <a:lvl1pPr marL="0" indent="0">
              <a:buFontTx/>
              <a:buNone/>
              <a:defRPr sz="2400" b="0" i="1">
                <a:solidFill>
                  <a:srgbClr val="0E1D61"/>
                </a:solidFill>
              </a:defRPr>
            </a:lvl1pPr>
          </a:lstStyle>
          <a:p>
            <a:pPr lvl="0"/>
            <a:r>
              <a:rPr lang="en-US" dirty="0" smtClean="0"/>
              <a:t>9.16.2019</a:t>
            </a:r>
          </a:p>
        </p:txBody>
      </p:sp>
      <p:cxnSp>
        <p:nvCxnSpPr>
          <p:cNvPr id="26" name="Straight Connector 25"/>
          <p:cNvCxnSpPr/>
          <p:nvPr userDrawn="1"/>
        </p:nvCxnSpPr>
        <p:spPr>
          <a:xfrm>
            <a:off x="4624388" y="5096256"/>
            <a:ext cx="658653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425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FEA3BD-B67B-4A94-8A63-109203D608A6}" type="datetimeFigureOut">
              <a:rPr lang="en-US" smtClean="0"/>
              <a:t>12/19/2024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8E3FAB-F2B0-4DCD-99C2-E6FAF15501EF}" type="slidenum">
              <a:rPr lang="en-US" smtClean="0"/>
              <a:t>‹#›</a:t>
            </a:fld>
            <a:endParaRPr lang="en-US" dirty="0"/>
          </a:p>
        </p:txBody>
      </p:sp>
    </p:spTree>
    <p:extLst>
      <p:ext uri="{BB962C8B-B14F-4D97-AF65-F5344CB8AC3E}">
        <p14:creationId xmlns:p14="http://schemas.microsoft.com/office/powerpoint/2010/main" val="3855695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baseline="0"/>
            </a:lvl1pPr>
          </a:lstStyle>
          <a:p>
            <a:r>
              <a:rPr lang="en-US" smtClean="0"/>
              <a:t>Click to edit Master 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12/19/2024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8" name="Text Placeholder 7"/>
          <p:cNvSpPr>
            <a:spLocks noGrp="1"/>
          </p:cNvSpPr>
          <p:nvPr>
            <p:ph type="body" sz="quarter" idx="13"/>
          </p:nvPr>
        </p:nvSpPr>
        <p:spPr>
          <a:xfrm>
            <a:off x="838200" y="1801813"/>
            <a:ext cx="10518775" cy="3843337"/>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baseline="0"/>
            </a:lvl2pPr>
            <a:lvl3pPr marL="1143000" indent="-228600">
              <a:buFont typeface="Wingdings" panose="05000000000000000000" pitchFamily="2" charset="2"/>
              <a:buChar char="§"/>
              <a:defRPr b="0" i="1"/>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b="0" i="1" u="none"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2625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a:xfrm>
            <a:off x="831850" y="1020625"/>
            <a:ext cx="10515600" cy="2852737"/>
          </a:xfrm>
        </p:spPr>
        <p:txBody>
          <a:bodyPr anchor="b"/>
          <a:lstStyle>
            <a:lvl1pPr>
              <a:defRPr sz="6000" b="1"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31850" y="390035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12/19/2024</a:t>
            </a:fld>
            <a:endParaRPr lang="en-US" dirty="0"/>
          </a:p>
        </p:txBody>
      </p:sp>
      <p:sp>
        <p:nvSpPr>
          <p:cNvPr id="8"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556449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p:txBody>
          <a:bodyPr/>
          <a:lstStyle>
            <a:lvl1pPr>
              <a:defRPr b="1" i="0" cap="all" baseline="0"/>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3833053"/>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i="1"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12/19/2024</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11" name="Content Placeholder 2"/>
          <p:cNvSpPr>
            <a:spLocks noGrp="1"/>
          </p:cNvSpPr>
          <p:nvPr>
            <p:ph sz="half" idx="13"/>
          </p:nvPr>
        </p:nvSpPr>
        <p:spPr>
          <a:xfrm>
            <a:off x="6172200" y="1825625"/>
            <a:ext cx="5181600" cy="3833053"/>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i="1"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16647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Rectangle 13"/>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a:xfrm>
            <a:off x="839788" y="365125"/>
            <a:ext cx="10515600" cy="1325563"/>
          </a:xfrm>
        </p:spPr>
        <p:txBody>
          <a:bodyPr/>
          <a:lstStyle>
            <a:lvl1pPr>
              <a:defRPr b="1"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166855"/>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i="0" cap="all" baseline="0"/>
            </a:lvl4pPr>
            <a:lvl5pPr>
              <a:defRPr sz="1500" b="0" i="1"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12/19/2024</a:t>
            </a:fld>
            <a:endParaRPr lang="en-US" dirty="0"/>
          </a:p>
        </p:txBody>
      </p:sp>
      <p:sp>
        <p:nvSpPr>
          <p:cNvPr id="11"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2"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13" name="Content Placeholder 3"/>
          <p:cNvSpPr>
            <a:spLocks noGrp="1"/>
          </p:cNvSpPr>
          <p:nvPr>
            <p:ph sz="half" idx="13"/>
          </p:nvPr>
        </p:nvSpPr>
        <p:spPr>
          <a:xfrm>
            <a:off x="6172200" y="2531579"/>
            <a:ext cx="5157787" cy="3166855"/>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i="0" cap="all" baseline="0"/>
            </a:lvl4pPr>
            <a:lvl5pPr>
              <a:defRPr sz="1500" b="0" i="1"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0075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p:txBody>
          <a:bodyPr/>
          <a:lstStyle>
            <a:lvl1pPr>
              <a:defRPr b="1" i="0" cap="all" baseline="0"/>
            </a:lvl1pPr>
          </a:lstStyle>
          <a:p>
            <a:r>
              <a:rPr lang="en-US" smtClean="0"/>
              <a:t>Click to edit Master title style</a:t>
            </a:r>
            <a:endParaRPr lang="en-US" dirty="0"/>
          </a:p>
        </p:txBody>
      </p:sp>
      <p:sp>
        <p:nvSpPr>
          <p:cNvPr id="6"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12/19/2024</a:t>
            </a:fld>
            <a:endParaRPr lang="en-US" dirty="0"/>
          </a:p>
        </p:txBody>
      </p:sp>
      <p:sp>
        <p:nvSpPr>
          <p:cNvPr id="7"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8"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2278384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i="0" cap="all" baseline="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724261"/>
          </a:xfrm>
        </p:spPr>
        <p:txBody>
          <a:bodyPr/>
          <a:lstStyle>
            <a:lvl1pPr marL="228600" indent="-228600">
              <a:buFont typeface="Wingdings" panose="05000000000000000000" pitchFamily="2" charset="2"/>
              <a:buChar char="§"/>
              <a:defRPr sz="3200"/>
            </a:lvl1pPr>
            <a:lvl2pPr marL="685800" indent="-228600">
              <a:buFont typeface="Wingdings" panose="05000000000000000000" pitchFamily="2" charset="2"/>
              <a:buChar char="§"/>
              <a:defRPr sz="2800" b="1" i="1"/>
            </a:lvl2pPr>
            <a:lvl3pPr marL="1143000" indent="-228600">
              <a:buFont typeface="Wingdings" panose="05000000000000000000" pitchFamily="2" charset="2"/>
              <a:buChar char="§"/>
              <a:defRPr sz="2400" i="1"/>
            </a:lvl3pPr>
            <a:lvl4pPr marL="1600200" indent="-228600">
              <a:buFont typeface="Wingdings" panose="05000000000000000000" pitchFamily="2" charset="2"/>
              <a:buChar char="§"/>
              <a:defRPr sz="1600" b="1" cap="all" baseline="0"/>
            </a:lvl4pPr>
            <a:lvl5pPr>
              <a:defRPr sz="1500" i="1" cap="all" baseline="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399"/>
            <a:ext cx="3932237" cy="3654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12/19/2024</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3583121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i="0" cap="all"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987425"/>
            <a:ext cx="6172200" cy="46977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399"/>
            <a:ext cx="3932237" cy="362778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12/19/2024</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331836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3"/>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fld id="{6DD503B0-FD62-4970-9B27-D1260B4DC56B}" type="datetimeFigureOut">
              <a:rPr lang="en-US" smtClean="0"/>
              <a:pPr/>
              <a:t>12/19/2024</a:t>
            </a:fld>
            <a:endParaRPr lang="en-US" dirty="0"/>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endParaRPr lang="en-US" dirty="0"/>
          </a:p>
        </p:txBody>
      </p:sp>
      <p:sp>
        <p:nvSpPr>
          <p:cNvPr id="7"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tx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620923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5799221"/>
            <a:ext cx="12192000" cy="1058779"/>
          </a:xfrm>
          <a:prstGeom prst="rect">
            <a:avLst/>
          </a:prstGeom>
          <a:solidFill>
            <a:srgbClr val="001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393907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12/19/2024</a:t>
            </a:fld>
            <a:endParaRPr lang="en-US" dirty="0"/>
          </a:p>
        </p:txBody>
      </p:sp>
      <p:sp>
        <p:nvSpPr>
          <p:cNvPr id="8" name="Footer Placeholder 4"/>
          <p:cNvSpPr>
            <a:spLocks noGrp="1"/>
          </p:cNvSpPr>
          <p:nvPr>
            <p:ph type="ftr" sz="quarter" idx="3"/>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4"/>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2399136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5" r:id="rId9"/>
    <p:sldLayoutId id="2147483658" r:id="rId10"/>
  </p:sldLayoutIdLst>
  <p:txStyles>
    <p:titleStyle>
      <a:lvl1pPr algn="l" defTabSz="914400" rtl="0" eaLnBrk="1" latinLnBrk="0" hangingPunct="1">
        <a:lnSpc>
          <a:spcPct val="90000"/>
        </a:lnSpc>
        <a:spcBef>
          <a:spcPct val="0"/>
        </a:spcBef>
        <a:buNone/>
        <a:defRPr sz="44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i="1"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7.png"/><Relationship Id="rId18" Type="http://schemas.openxmlformats.org/officeDocument/2006/relationships/image" Target="../media/image10.png"/><Relationship Id="rId3" Type="http://schemas.openxmlformats.org/officeDocument/2006/relationships/image" Target="../media/image3.png"/><Relationship Id="rId12" Type="http://schemas.openxmlformats.org/officeDocument/2006/relationships/image" Target="../media/image4.svg"/><Relationship Id="rId17" Type="http://schemas.microsoft.com/office/2007/relationships/hdphoto" Target="../media/hdphoto1.wdp"/><Relationship Id="rId2" Type="http://schemas.openxmlformats.org/officeDocument/2006/relationships/notesSlide" Target="../notesSlides/notesSlide1.xml"/><Relationship Id="rId16" Type="http://schemas.openxmlformats.org/officeDocument/2006/relationships/image" Target="../media/image9.png"/><Relationship Id="rId1" Type="http://schemas.openxmlformats.org/officeDocument/2006/relationships/slideLayout" Target="../slideLayouts/slideLayout10.xml"/><Relationship Id="rId11" Type="http://schemas.openxmlformats.org/officeDocument/2006/relationships/image" Target="../media/image6.png"/><Relationship Id="rId6" Type="http://schemas.openxmlformats.org/officeDocument/2006/relationships/image" Target="../media/image6.svg"/><Relationship Id="rId15" Type="http://schemas.openxmlformats.org/officeDocument/2006/relationships/image" Target="../media/image14.sv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5.png"/><Relationship Id="rId1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dhs.state.il.us/onenetlibrary/12/documents/Forms/IL444-0103-IES.pdf" TargetMode="Externa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dhs.state.il.us/page.aspx?item=13473"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4624388" y="2744249"/>
            <a:ext cx="6586330" cy="2387600"/>
          </a:xfrm>
        </p:spPr>
        <p:txBody>
          <a:bodyPr>
            <a:normAutofit fontScale="90000"/>
          </a:bodyPr>
          <a:lstStyle/>
          <a:p>
            <a:pPr algn="r"/>
            <a:r>
              <a:rPr lang="en-US" sz="4000" dirty="0" smtClean="0"/>
              <a:t>Appealing Illinois department of human services (IDHS) decisions</a:t>
            </a:r>
            <a:br>
              <a:rPr lang="en-US" sz="4000" dirty="0" smtClean="0"/>
            </a:br>
            <a:r>
              <a:rPr lang="en-US" sz="4000" dirty="0" smtClean="0"/>
              <a:t/>
            </a:r>
            <a:br>
              <a:rPr lang="en-US" sz="4000" dirty="0" smtClean="0"/>
            </a:br>
            <a:r>
              <a:rPr lang="en-US" sz="4000" dirty="0" smtClean="0"/>
              <a:t>part I</a:t>
            </a:r>
            <a:br>
              <a:rPr lang="en-US" sz="4000" dirty="0" smtClean="0"/>
            </a:br>
            <a:endParaRPr lang="en-US" dirty="0"/>
          </a:p>
        </p:txBody>
      </p:sp>
      <p:sp>
        <p:nvSpPr>
          <p:cNvPr id="16" name="Text Placeholder 15"/>
          <p:cNvSpPr>
            <a:spLocks noGrp="1"/>
          </p:cNvSpPr>
          <p:nvPr>
            <p:ph type="body" sz="quarter" idx="11"/>
          </p:nvPr>
        </p:nvSpPr>
        <p:spPr>
          <a:xfrm>
            <a:off x="4624388" y="5710989"/>
            <a:ext cx="6586537" cy="653236"/>
          </a:xfrm>
        </p:spPr>
        <p:txBody>
          <a:bodyPr>
            <a:noAutofit/>
          </a:bodyPr>
          <a:lstStyle/>
          <a:p>
            <a:pPr algn="r">
              <a:lnSpc>
                <a:spcPct val="100000"/>
              </a:lnSpc>
              <a:spcBef>
                <a:spcPts val="0"/>
              </a:spcBef>
            </a:pPr>
            <a:r>
              <a:rPr lang="en-US" sz="2000" i="0" dirty="0" smtClean="0"/>
              <a:t>Gwynne Kizer Mashon</a:t>
            </a:r>
          </a:p>
          <a:p>
            <a:pPr algn="r">
              <a:lnSpc>
                <a:spcPct val="100000"/>
              </a:lnSpc>
              <a:spcBef>
                <a:spcPts val="0"/>
              </a:spcBef>
            </a:pPr>
            <a:r>
              <a:rPr lang="en-US" sz="2000" i="0" dirty="0" smtClean="0"/>
              <a:t>gmashon@legalaidchicago.org</a:t>
            </a:r>
          </a:p>
          <a:p>
            <a:pPr algn="r">
              <a:lnSpc>
                <a:spcPct val="100000"/>
              </a:lnSpc>
              <a:spcBef>
                <a:spcPts val="0"/>
              </a:spcBef>
            </a:pPr>
            <a:r>
              <a:rPr lang="en-US" sz="2000" i="0" dirty="0" smtClean="0"/>
              <a:t>09.2024</a:t>
            </a:r>
            <a:endParaRPr lang="en-US" sz="2000" i="0" dirty="0"/>
          </a:p>
        </p:txBody>
      </p:sp>
    </p:spTree>
    <p:extLst>
      <p:ext uri="{BB962C8B-B14F-4D97-AF65-F5344CB8AC3E}">
        <p14:creationId xmlns:p14="http://schemas.microsoft.com/office/powerpoint/2010/main" val="928688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should I appeal termination or reduction?</a:t>
            </a:r>
            <a:endParaRPr lang="en-US" dirty="0"/>
          </a:p>
        </p:txBody>
      </p:sp>
      <p:sp>
        <p:nvSpPr>
          <p:cNvPr id="3" name="Text Placeholder 2"/>
          <p:cNvSpPr>
            <a:spLocks noGrp="1"/>
          </p:cNvSpPr>
          <p:nvPr>
            <p:ph type="body" sz="quarter" idx="13"/>
          </p:nvPr>
        </p:nvSpPr>
        <p:spPr>
          <a:xfrm>
            <a:off x="838201" y="1801813"/>
            <a:ext cx="4441370" cy="3843337"/>
          </a:xfrm>
        </p:spPr>
        <p:txBody>
          <a:bodyPr>
            <a:normAutofit/>
          </a:bodyPr>
          <a:lstStyle/>
          <a:p>
            <a:pPr marL="0" indent="0">
              <a:buNone/>
            </a:pPr>
            <a:r>
              <a:rPr lang="en-US" sz="2400" b="1" u="sng" dirty="0" smtClean="0"/>
              <a:t>Continuing Benefits</a:t>
            </a:r>
          </a:p>
          <a:p>
            <a:r>
              <a:rPr lang="en-US" sz="2400" dirty="0" smtClean="0"/>
              <a:t>MUST file appeal by the later of:</a:t>
            </a:r>
          </a:p>
          <a:p>
            <a:pPr lvl="1"/>
            <a:r>
              <a:rPr lang="en-US" sz="2000" dirty="0" smtClean="0"/>
              <a:t>10 calendar days after the date on the notice, or</a:t>
            </a:r>
          </a:p>
          <a:p>
            <a:pPr lvl="1"/>
            <a:r>
              <a:rPr lang="en-US" sz="2000" dirty="0" smtClean="0"/>
              <a:t>The date of change</a:t>
            </a:r>
          </a:p>
          <a:p>
            <a:r>
              <a:rPr lang="en-US" sz="2400" dirty="0" smtClean="0"/>
              <a:t>No continuing benefits for missed SNAP redetermination</a:t>
            </a:r>
          </a:p>
          <a:p>
            <a:r>
              <a:rPr lang="en-US" sz="2400" dirty="0" smtClean="0"/>
              <a:t>Risk of overpayment for SNAP and Cash</a:t>
            </a:r>
            <a:endParaRPr lang="en-US" sz="2400" dirty="0"/>
          </a:p>
        </p:txBody>
      </p:sp>
      <p:sp>
        <p:nvSpPr>
          <p:cNvPr id="4" name="Rectangle 3"/>
          <p:cNvSpPr/>
          <p:nvPr/>
        </p:nvSpPr>
        <p:spPr>
          <a:xfrm>
            <a:off x="633387" y="6139934"/>
            <a:ext cx="1519968" cy="369332"/>
          </a:xfrm>
          <a:prstGeom prst="rect">
            <a:avLst/>
          </a:prstGeom>
        </p:spPr>
        <p:txBody>
          <a:bodyPr wrap="none">
            <a:spAutoFit/>
          </a:bodyPr>
          <a:lstStyle/>
          <a:p>
            <a:r>
              <a:rPr lang="en-US" dirty="0">
                <a:solidFill>
                  <a:srgbClr val="FFFFFF"/>
                </a:solidFill>
                <a:latin typeface="Segoe UI" panose="020B0502040204020203" pitchFamily="34" charset="0"/>
              </a:rPr>
              <a:t>PM 01-07-04</a:t>
            </a:r>
            <a:endParaRPr lang="en-US" b="0" i="0" dirty="0">
              <a:solidFill>
                <a:srgbClr val="FFFFFF"/>
              </a:solidFill>
              <a:effectLst/>
              <a:latin typeface="Segoe UI" panose="020B0502040204020203" pitchFamily="34" charset="0"/>
            </a:endParaRPr>
          </a:p>
        </p:txBody>
      </p:sp>
      <p:grpSp>
        <p:nvGrpSpPr>
          <p:cNvPr id="9" name="Group 8"/>
          <p:cNvGrpSpPr/>
          <p:nvPr/>
        </p:nvGrpSpPr>
        <p:grpSpPr>
          <a:xfrm>
            <a:off x="5880084" y="1027906"/>
            <a:ext cx="5624315" cy="4708865"/>
            <a:chOff x="5880084" y="1027906"/>
            <a:chExt cx="5624315" cy="4708865"/>
          </a:xfrm>
        </p:grpSpPr>
        <p:pic>
          <p:nvPicPr>
            <p:cNvPr id="5" name="Picture 4"/>
            <p:cNvPicPr>
              <a:picLocks noChangeAspect="1"/>
            </p:cNvPicPr>
            <p:nvPr/>
          </p:nvPicPr>
          <p:blipFill rotWithShape="1">
            <a:blip r:embed="rId2"/>
            <a:srcRect l="2500" r="3620"/>
            <a:stretch/>
          </p:blipFill>
          <p:spPr>
            <a:xfrm>
              <a:off x="5880084" y="1119614"/>
              <a:ext cx="5624315" cy="3494710"/>
            </a:xfrm>
            <a:prstGeom prst="rect">
              <a:avLst/>
            </a:prstGeom>
          </p:spPr>
        </p:pic>
        <p:sp>
          <p:nvSpPr>
            <p:cNvPr id="6" name="Oval 5"/>
            <p:cNvSpPr/>
            <p:nvPr/>
          </p:nvSpPr>
          <p:spPr>
            <a:xfrm>
              <a:off x="9481457" y="1027906"/>
              <a:ext cx="1632857" cy="48520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270171" y="3763906"/>
              <a:ext cx="1632857" cy="48520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270171" y="4786028"/>
              <a:ext cx="4844143" cy="950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Date of Notice: 12/20/2023 + 10 days = 12/30/24</a:t>
              </a:r>
            </a:p>
            <a:p>
              <a:pPr algn="ctr"/>
              <a:r>
                <a:rPr lang="en-US" sz="1400" dirty="0" smtClean="0"/>
                <a:t>Date of change = 2/1/24</a:t>
              </a:r>
            </a:p>
            <a:p>
              <a:pPr algn="ctr"/>
              <a:r>
                <a:rPr lang="en-US" sz="1400" dirty="0" smtClean="0"/>
                <a:t>Appeal must be filed before 2/1/24 to request continuing benefits.</a:t>
              </a:r>
              <a:endParaRPr lang="en-US" sz="1400" dirty="0"/>
            </a:p>
          </p:txBody>
        </p:sp>
      </p:grpSp>
    </p:spTree>
    <p:extLst>
      <p:ext uri="{BB962C8B-B14F-4D97-AF65-F5344CB8AC3E}">
        <p14:creationId xmlns:p14="http://schemas.microsoft.com/office/powerpoint/2010/main" val="368775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deadline to appeal</a:t>
            </a:r>
            <a:endParaRPr lang="en-US" dirty="0"/>
          </a:p>
        </p:txBody>
      </p:sp>
      <p:sp>
        <p:nvSpPr>
          <p:cNvPr id="3" name="Text Placeholder 2"/>
          <p:cNvSpPr>
            <a:spLocks noGrp="1"/>
          </p:cNvSpPr>
          <p:nvPr>
            <p:ph type="body" sz="quarter" idx="13"/>
          </p:nvPr>
        </p:nvSpPr>
        <p:spPr>
          <a:xfrm>
            <a:off x="744220" y="1530589"/>
            <a:ext cx="7213600" cy="3843337"/>
          </a:xfrm>
        </p:spPr>
        <p:txBody>
          <a:bodyPr>
            <a:normAutofit/>
          </a:bodyPr>
          <a:lstStyle/>
          <a:p>
            <a:pPr marL="0" indent="0">
              <a:buNone/>
            </a:pPr>
            <a:r>
              <a:rPr lang="en-US" sz="2000" dirty="0" smtClean="0"/>
              <a:t>No legally sufficient notice of decision (or no notice at all) issued in response to an application (or program add) within processing deadlines</a:t>
            </a:r>
          </a:p>
          <a:p>
            <a:r>
              <a:rPr lang="en-US" sz="2000" dirty="0"/>
              <a:t>IDHS saying it made a decision is not enough! </a:t>
            </a:r>
          </a:p>
          <a:p>
            <a:r>
              <a:rPr lang="en-US" sz="2000" dirty="0" smtClean="0"/>
              <a:t>Includes cases where DHS fails to consider all months of eligibility it should (e.g. 3 months of retroactive Medicaid or MSP)</a:t>
            </a:r>
          </a:p>
          <a:p>
            <a:r>
              <a:rPr lang="en-US" sz="2000" dirty="0" smtClean="0"/>
              <a:t>Exception: Termination at end of SNAP Certification period</a:t>
            </a:r>
          </a:p>
        </p:txBody>
      </p:sp>
      <p:graphicFrame>
        <p:nvGraphicFramePr>
          <p:cNvPr id="4" name="Table 3"/>
          <p:cNvGraphicFramePr>
            <a:graphicFrameLocks noGrp="1"/>
          </p:cNvGraphicFramePr>
          <p:nvPr>
            <p:extLst>
              <p:ext uri="{D42A27DB-BD31-4B8C-83A1-F6EECF244321}">
                <p14:modId xmlns:p14="http://schemas.microsoft.com/office/powerpoint/2010/main" val="874235518"/>
              </p:ext>
            </p:extLst>
          </p:nvPr>
        </p:nvGraphicFramePr>
        <p:xfrm>
          <a:off x="8473440" y="1027906"/>
          <a:ext cx="3302000" cy="4185920"/>
        </p:xfrm>
        <a:graphic>
          <a:graphicData uri="http://schemas.openxmlformats.org/drawingml/2006/table">
            <a:tbl>
              <a:tblPr firstRow="1" bandRow="1">
                <a:tableStyleId>{5C22544A-7EE6-4342-B048-85BDC9FD1C3A}</a:tableStyleId>
              </a:tblPr>
              <a:tblGrid>
                <a:gridCol w="1651000">
                  <a:extLst>
                    <a:ext uri="{9D8B030D-6E8A-4147-A177-3AD203B41FA5}">
                      <a16:colId xmlns:a16="http://schemas.microsoft.com/office/drawing/2014/main" val="3592365324"/>
                    </a:ext>
                  </a:extLst>
                </a:gridCol>
                <a:gridCol w="1651000">
                  <a:extLst>
                    <a:ext uri="{9D8B030D-6E8A-4147-A177-3AD203B41FA5}">
                      <a16:colId xmlns:a16="http://schemas.microsoft.com/office/drawing/2014/main" val="181301510"/>
                    </a:ext>
                  </a:extLst>
                </a:gridCol>
              </a:tblGrid>
              <a:tr h="370840">
                <a:tc>
                  <a:txBody>
                    <a:bodyPr/>
                    <a:lstStyle/>
                    <a:p>
                      <a:r>
                        <a:rPr lang="en-US" dirty="0" smtClean="0"/>
                        <a:t>Program</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dirty="0" smtClean="0"/>
                        <a:t>Longest Deadline</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02614896"/>
                  </a:ext>
                </a:extLst>
              </a:tr>
              <a:tr h="370840">
                <a:tc>
                  <a:txBody>
                    <a:bodyPr/>
                    <a:lstStyle/>
                    <a:p>
                      <a:r>
                        <a:rPr lang="en-US" sz="1600" dirty="0" smtClean="0"/>
                        <a:t>Medical for someon</a:t>
                      </a:r>
                      <a:r>
                        <a:rPr lang="en-US" sz="1600" baseline="0" dirty="0" smtClean="0"/>
                        <a:t>e who is over 65 or who has Medicare</a:t>
                      </a:r>
                      <a:endParaRPr lang="en-US" sz="1600" dirty="0"/>
                    </a:p>
                  </a:txBody>
                  <a:tcPr>
                    <a:lnL w="12700" cap="flat" cmpd="sng" algn="ctr">
                      <a:solidFill>
                        <a:schemeClr val="tx1"/>
                      </a:solidFill>
                      <a:prstDash val="solid"/>
                      <a:round/>
                      <a:headEnd type="none" w="med" len="med"/>
                      <a:tailEnd type="none" w="med" len="med"/>
                    </a:lnL>
                  </a:tcPr>
                </a:tc>
                <a:tc>
                  <a:txBody>
                    <a:bodyPr/>
                    <a:lstStyle/>
                    <a:p>
                      <a:r>
                        <a:rPr lang="en-US" sz="1600" dirty="0" smtClean="0"/>
                        <a:t>60 days</a:t>
                      </a:r>
                      <a:endParaRPr lang="en-US" sz="16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25229854"/>
                  </a:ext>
                </a:extLst>
              </a:tr>
              <a:tr h="370840">
                <a:tc>
                  <a:txBody>
                    <a:bodyPr/>
                    <a:lstStyle/>
                    <a:p>
                      <a:r>
                        <a:rPr lang="en-US" sz="1600" dirty="0" smtClean="0"/>
                        <a:t>AABD Cash</a:t>
                      </a:r>
                      <a:endParaRPr lang="en-US" sz="1600" dirty="0"/>
                    </a:p>
                  </a:txBody>
                  <a:tcPr>
                    <a:lnL w="12700" cap="flat" cmpd="sng" algn="ctr">
                      <a:solidFill>
                        <a:schemeClr val="tx1"/>
                      </a:solidFill>
                      <a:prstDash val="solid"/>
                      <a:round/>
                      <a:headEnd type="none" w="med" len="med"/>
                      <a:tailEnd type="none" w="med" len="med"/>
                    </a:lnL>
                  </a:tcPr>
                </a:tc>
                <a:tc>
                  <a:txBody>
                    <a:bodyPr/>
                    <a:lstStyle/>
                    <a:p>
                      <a:r>
                        <a:rPr lang="en-US" sz="1600" dirty="0" smtClean="0"/>
                        <a:t>60 days</a:t>
                      </a:r>
                      <a:endParaRPr lang="en-US" sz="16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24843572"/>
                  </a:ext>
                </a:extLst>
              </a:tr>
              <a:tr h="370840">
                <a:tc>
                  <a:txBody>
                    <a:bodyPr/>
                    <a:lstStyle/>
                    <a:p>
                      <a:r>
                        <a:rPr lang="en-US" sz="1600" dirty="0" smtClean="0"/>
                        <a:t>Medical for others</a:t>
                      </a:r>
                      <a:endParaRPr lang="en-US" sz="1600" dirty="0"/>
                    </a:p>
                  </a:txBody>
                  <a:tcPr>
                    <a:lnL w="12700" cap="flat" cmpd="sng" algn="ctr">
                      <a:solidFill>
                        <a:schemeClr val="tx1"/>
                      </a:solidFill>
                      <a:prstDash val="solid"/>
                      <a:round/>
                      <a:headEnd type="none" w="med" len="med"/>
                      <a:tailEnd type="none" w="med" len="med"/>
                    </a:lnL>
                  </a:tcPr>
                </a:tc>
                <a:tc>
                  <a:txBody>
                    <a:bodyPr/>
                    <a:lstStyle/>
                    <a:p>
                      <a:r>
                        <a:rPr lang="en-US" sz="1600" dirty="0" smtClean="0"/>
                        <a:t>45 days</a:t>
                      </a:r>
                      <a:endParaRPr lang="en-US" sz="16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2058271"/>
                  </a:ext>
                </a:extLst>
              </a:tr>
              <a:tr h="370840">
                <a:tc>
                  <a:txBody>
                    <a:bodyPr/>
                    <a:lstStyle/>
                    <a:p>
                      <a:r>
                        <a:rPr lang="en-US" sz="1600" dirty="0" smtClean="0"/>
                        <a:t>TANF</a:t>
                      </a:r>
                      <a:endParaRPr lang="en-US" sz="1600" dirty="0"/>
                    </a:p>
                  </a:txBody>
                  <a:tcPr>
                    <a:lnL w="12700" cap="flat" cmpd="sng" algn="ctr">
                      <a:solidFill>
                        <a:schemeClr val="tx1"/>
                      </a:solidFill>
                      <a:prstDash val="solid"/>
                      <a:round/>
                      <a:headEnd type="none" w="med" len="med"/>
                      <a:tailEnd type="none" w="med" len="med"/>
                    </a:lnL>
                  </a:tcPr>
                </a:tc>
                <a:tc>
                  <a:txBody>
                    <a:bodyPr/>
                    <a:lstStyle/>
                    <a:p>
                      <a:r>
                        <a:rPr lang="en-US" sz="1600" dirty="0" smtClean="0"/>
                        <a:t>45 days</a:t>
                      </a:r>
                      <a:endParaRPr lang="en-US" sz="16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85443722"/>
                  </a:ext>
                </a:extLst>
              </a:tr>
              <a:tr h="370840">
                <a:tc>
                  <a:txBody>
                    <a:bodyPr/>
                    <a:lstStyle/>
                    <a:p>
                      <a:r>
                        <a:rPr lang="en-US" sz="1600" dirty="0" smtClean="0"/>
                        <a:t>SNAP (regular processing)</a:t>
                      </a:r>
                      <a:endParaRPr lang="en-US" sz="1600" dirty="0"/>
                    </a:p>
                  </a:txBody>
                  <a:tcPr>
                    <a:lnL w="12700" cap="flat" cmpd="sng" algn="ctr">
                      <a:solidFill>
                        <a:schemeClr val="tx1"/>
                      </a:solidFill>
                      <a:prstDash val="solid"/>
                      <a:round/>
                      <a:headEnd type="none" w="med" len="med"/>
                      <a:tailEnd type="none" w="med" len="med"/>
                    </a:lnL>
                  </a:tcPr>
                </a:tc>
                <a:tc>
                  <a:txBody>
                    <a:bodyPr/>
                    <a:lstStyle/>
                    <a:p>
                      <a:r>
                        <a:rPr lang="en-US" sz="1600" dirty="0" smtClean="0"/>
                        <a:t>30 days</a:t>
                      </a:r>
                      <a:endParaRPr lang="en-US" sz="16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38366060"/>
                  </a:ext>
                </a:extLst>
              </a:tr>
              <a:tr h="370840">
                <a:tc>
                  <a:txBody>
                    <a:bodyPr/>
                    <a:lstStyle/>
                    <a:p>
                      <a:r>
                        <a:rPr lang="en-US" sz="1600" dirty="0" smtClean="0"/>
                        <a:t>SNAP</a:t>
                      </a:r>
                      <a:r>
                        <a:rPr lang="en-US" sz="1600" baseline="0" dirty="0" smtClean="0"/>
                        <a:t> (expedited processing)</a:t>
                      </a:r>
                      <a:endParaRPr lang="en-US" sz="16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600" dirty="0" smtClean="0"/>
                        <a:t>30 days</a:t>
                      </a:r>
                      <a:endParaRPr lang="en-US" sz="1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4556590"/>
                  </a:ext>
                </a:extLst>
              </a:tr>
            </a:tbl>
          </a:graphicData>
        </a:graphic>
      </p:graphicFrame>
      <p:sp>
        <p:nvSpPr>
          <p:cNvPr id="5" name="Rectangle 4"/>
          <p:cNvSpPr/>
          <p:nvPr/>
        </p:nvSpPr>
        <p:spPr>
          <a:xfrm>
            <a:off x="429482" y="5990552"/>
            <a:ext cx="1519968" cy="369332"/>
          </a:xfrm>
          <a:prstGeom prst="rect">
            <a:avLst/>
          </a:prstGeom>
        </p:spPr>
        <p:txBody>
          <a:bodyPr wrap="none">
            <a:spAutoFit/>
          </a:bodyPr>
          <a:lstStyle/>
          <a:p>
            <a:r>
              <a:rPr lang="en-US" dirty="0">
                <a:solidFill>
                  <a:srgbClr val="FFFFFF"/>
                </a:solidFill>
                <a:latin typeface="Segoe UI" panose="020B0502040204020203" pitchFamily="34" charset="0"/>
              </a:rPr>
              <a:t>PM </a:t>
            </a:r>
            <a:r>
              <a:rPr lang="en-US" dirty="0" smtClean="0">
                <a:solidFill>
                  <a:srgbClr val="FFFFFF"/>
                </a:solidFill>
                <a:latin typeface="Segoe UI" panose="020B0502040204020203" pitchFamily="34" charset="0"/>
              </a:rPr>
              <a:t>17-01-01</a:t>
            </a:r>
          </a:p>
        </p:txBody>
      </p:sp>
    </p:spTree>
    <p:extLst>
      <p:ext uri="{BB962C8B-B14F-4D97-AF65-F5344CB8AC3E}">
        <p14:creationId xmlns:p14="http://schemas.microsoft.com/office/powerpoint/2010/main" val="3719481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502" y="206095"/>
            <a:ext cx="10515600" cy="1325563"/>
          </a:xfrm>
        </p:spPr>
        <p:txBody>
          <a:bodyPr/>
          <a:lstStyle/>
          <a:p>
            <a:r>
              <a:rPr lang="en-US" dirty="0" smtClean="0"/>
              <a:t>No deadline to appeal</a:t>
            </a:r>
            <a:endParaRPr lang="en-US" dirty="0"/>
          </a:p>
        </p:txBody>
      </p:sp>
      <p:sp>
        <p:nvSpPr>
          <p:cNvPr id="3" name="Text Placeholder 2"/>
          <p:cNvSpPr>
            <a:spLocks noGrp="1"/>
          </p:cNvSpPr>
          <p:nvPr>
            <p:ph type="body" sz="quarter" idx="13"/>
          </p:nvPr>
        </p:nvSpPr>
        <p:spPr>
          <a:xfrm>
            <a:off x="323467" y="1743768"/>
            <a:ext cx="3638005" cy="2647959"/>
          </a:xfrm>
        </p:spPr>
        <p:txBody>
          <a:bodyPr>
            <a:noAutofit/>
          </a:bodyPr>
          <a:lstStyle/>
          <a:p>
            <a:r>
              <a:rPr lang="en-US" sz="2000" dirty="0" smtClean="0"/>
              <a:t>Written notice was sent but didn’t have legally required elements:</a:t>
            </a:r>
          </a:p>
          <a:p>
            <a:r>
              <a:rPr lang="en-US" sz="2000" dirty="0">
                <a:solidFill>
                  <a:srgbClr val="FF0000"/>
                </a:solidFill>
              </a:rPr>
              <a:t>Practice Tip: </a:t>
            </a:r>
            <a:r>
              <a:rPr lang="en-US" sz="2000" dirty="0"/>
              <a:t>Do not file appeal for inaction until you have all of the documents you think IDHS will need to approve your application</a:t>
            </a:r>
          </a:p>
          <a:p>
            <a:pPr lvl="1"/>
            <a:r>
              <a:rPr lang="en-US" sz="2000" dirty="0"/>
              <a:t>Things requested in a Verification Checklist</a:t>
            </a:r>
          </a:p>
          <a:p>
            <a:pPr lvl="1"/>
            <a:r>
              <a:rPr lang="en-US" sz="2000" dirty="0"/>
              <a:t>Proof of 30 days of earned income</a:t>
            </a:r>
          </a:p>
          <a:p>
            <a:endParaRPr lang="en-US" sz="2000" dirty="0" smtClean="0"/>
          </a:p>
        </p:txBody>
      </p:sp>
      <p:grpSp>
        <p:nvGrpSpPr>
          <p:cNvPr id="5" name="Group 4"/>
          <p:cNvGrpSpPr/>
          <p:nvPr/>
        </p:nvGrpSpPr>
        <p:grpSpPr>
          <a:xfrm>
            <a:off x="4049486" y="1261450"/>
            <a:ext cx="7903028" cy="4388235"/>
            <a:chOff x="4049486" y="1261450"/>
            <a:chExt cx="7903028" cy="4388235"/>
          </a:xfrm>
        </p:grpSpPr>
        <p:sp>
          <p:nvSpPr>
            <p:cNvPr id="6" name="Rectangle 5"/>
            <p:cNvSpPr/>
            <p:nvPr/>
          </p:nvSpPr>
          <p:spPr>
            <a:xfrm>
              <a:off x="4049486" y="1261450"/>
              <a:ext cx="7903028" cy="438823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smtClean="0"/>
                <a:t>Incomplete list of information IDHS is required to include in notices</a:t>
              </a:r>
              <a:endParaRPr lang="en-US" sz="1600" dirty="0"/>
            </a:p>
          </p:txBody>
        </p:sp>
        <p:graphicFrame>
          <p:nvGraphicFramePr>
            <p:cNvPr id="4" name="Diagram 3"/>
            <p:cNvGraphicFramePr/>
            <p:nvPr>
              <p:extLst>
                <p:ext uri="{D42A27DB-BD31-4B8C-83A1-F6EECF244321}">
                  <p14:modId xmlns:p14="http://schemas.microsoft.com/office/powerpoint/2010/main" val="908296694"/>
                </p:ext>
              </p:extLst>
            </p:nvPr>
          </p:nvGraphicFramePr>
          <p:xfrm>
            <a:off x="4615543" y="1613140"/>
            <a:ext cx="6945086" cy="39168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
        <p:nvSpPr>
          <p:cNvPr id="8" name="Rectangle 7"/>
          <p:cNvSpPr/>
          <p:nvPr/>
        </p:nvSpPr>
        <p:spPr>
          <a:xfrm>
            <a:off x="622502" y="6107277"/>
            <a:ext cx="1519968" cy="369332"/>
          </a:xfrm>
          <a:prstGeom prst="rect">
            <a:avLst/>
          </a:prstGeom>
        </p:spPr>
        <p:txBody>
          <a:bodyPr wrap="none">
            <a:spAutoFit/>
          </a:bodyPr>
          <a:lstStyle/>
          <a:p>
            <a:r>
              <a:rPr lang="en-US" dirty="0">
                <a:solidFill>
                  <a:srgbClr val="FFFFFF"/>
                </a:solidFill>
                <a:latin typeface="Segoe UI" panose="020B0502040204020203" pitchFamily="34" charset="0"/>
              </a:rPr>
              <a:t>PM 01-06-00</a:t>
            </a:r>
            <a:endParaRPr lang="en-US" b="0" i="0" dirty="0">
              <a:solidFill>
                <a:srgbClr val="FFFFFF"/>
              </a:solidFill>
              <a:effectLst/>
              <a:latin typeface="Segoe UI" panose="020B0502040204020203" pitchFamily="34" charset="0"/>
            </a:endParaRPr>
          </a:p>
        </p:txBody>
      </p:sp>
    </p:spTree>
    <p:extLst>
      <p:ext uri="{BB962C8B-B14F-4D97-AF65-F5344CB8AC3E}">
        <p14:creationId xmlns:p14="http://schemas.microsoft.com/office/powerpoint/2010/main" val="139869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22607" y="581599"/>
            <a:ext cx="7563906" cy="5420481"/>
          </a:xfrm>
          <a:prstGeom prst="rect">
            <a:avLst/>
          </a:prstGeom>
        </p:spPr>
      </p:pic>
      <p:sp>
        <p:nvSpPr>
          <p:cNvPr id="5" name="Right Arrow 4"/>
          <p:cNvSpPr/>
          <p:nvPr/>
        </p:nvSpPr>
        <p:spPr>
          <a:xfrm rot="1198986">
            <a:off x="1689207" y="3855721"/>
            <a:ext cx="1066800" cy="563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75290" y="2913169"/>
            <a:ext cx="1249680" cy="7772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No date of change</a:t>
            </a:r>
            <a:endParaRPr lang="en-US" sz="1400" dirty="0"/>
          </a:p>
        </p:txBody>
      </p:sp>
      <p:sp>
        <p:nvSpPr>
          <p:cNvPr id="7" name="Rectangle 6"/>
          <p:cNvSpPr/>
          <p:nvPr/>
        </p:nvSpPr>
        <p:spPr>
          <a:xfrm>
            <a:off x="375290" y="3807673"/>
            <a:ext cx="1249680" cy="7772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No statement of change</a:t>
            </a:r>
            <a:endParaRPr lang="en-US" sz="1400" dirty="0"/>
          </a:p>
        </p:txBody>
      </p:sp>
      <p:sp>
        <p:nvSpPr>
          <p:cNvPr id="8" name="Rectangle 7"/>
          <p:cNvSpPr/>
          <p:nvPr/>
        </p:nvSpPr>
        <p:spPr>
          <a:xfrm>
            <a:off x="10384150" y="4719109"/>
            <a:ext cx="1249680" cy="77724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Clear statement of approval??</a:t>
            </a:r>
            <a:endParaRPr lang="en-US" sz="1400" dirty="0"/>
          </a:p>
        </p:txBody>
      </p:sp>
      <p:sp>
        <p:nvSpPr>
          <p:cNvPr id="9" name="Right Arrow 8"/>
          <p:cNvSpPr/>
          <p:nvPr/>
        </p:nvSpPr>
        <p:spPr>
          <a:xfrm rot="10061440">
            <a:off x="9210979" y="4998719"/>
            <a:ext cx="1066800" cy="563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608320" y="5196840"/>
            <a:ext cx="1188720" cy="299509"/>
          </a:xfrm>
          <a:prstGeom prst="rect">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421880" y="838200"/>
            <a:ext cx="1188720" cy="299509"/>
          </a:xfrm>
          <a:prstGeom prst="rect">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894823" y="181489"/>
            <a:ext cx="1426994" cy="400110"/>
          </a:xfrm>
          <a:prstGeom prst="rect">
            <a:avLst/>
          </a:prstGeom>
          <a:noFill/>
          <a:ln w="76200">
            <a:solidFill>
              <a:srgbClr val="91D9CF"/>
            </a:solidFill>
          </a:ln>
        </p:spPr>
        <p:txBody>
          <a:bodyPr wrap="none" rtlCol="0">
            <a:spAutoFit/>
          </a:bodyPr>
          <a:lstStyle/>
          <a:p>
            <a:r>
              <a:rPr lang="en-US" sz="2000" b="1" dirty="0" smtClean="0"/>
              <a:t>EXAMPLE 1</a:t>
            </a:r>
            <a:endParaRPr lang="en-US" sz="2000" b="1" dirty="0"/>
          </a:p>
        </p:txBody>
      </p:sp>
    </p:spTree>
    <p:extLst>
      <p:ext uri="{BB962C8B-B14F-4D97-AF65-F5344CB8AC3E}">
        <p14:creationId xmlns:p14="http://schemas.microsoft.com/office/powerpoint/2010/main" val="185454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11201" y="850237"/>
            <a:ext cx="7220958" cy="4944165"/>
          </a:xfrm>
          <a:prstGeom prst="rect">
            <a:avLst/>
          </a:prstGeom>
        </p:spPr>
      </p:pic>
      <p:sp>
        <p:nvSpPr>
          <p:cNvPr id="5" name="Rectangle 4"/>
          <p:cNvSpPr/>
          <p:nvPr/>
        </p:nvSpPr>
        <p:spPr>
          <a:xfrm>
            <a:off x="7854310" y="850237"/>
            <a:ext cx="1249680" cy="77724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Names of people impacted</a:t>
            </a:r>
            <a:endParaRPr lang="en-US" sz="1400" dirty="0"/>
          </a:p>
        </p:txBody>
      </p:sp>
      <p:sp>
        <p:nvSpPr>
          <p:cNvPr id="6" name="Right Arrow 5"/>
          <p:cNvSpPr/>
          <p:nvPr/>
        </p:nvSpPr>
        <p:spPr>
          <a:xfrm rot="8121200">
            <a:off x="6743292" y="1663246"/>
            <a:ext cx="1066800" cy="563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61521" y="1627477"/>
            <a:ext cx="1249680" cy="77724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Dates of eligibility</a:t>
            </a:r>
            <a:endParaRPr lang="en-US" sz="1400" dirty="0"/>
          </a:p>
        </p:txBody>
      </p:sp>
      <p:sp>
        <p:nvSpPr>
          <p:cNvPr id="8" name="Right Arrow 7"/>
          <p:cNvSpPr/>
          <p:nvPr/>
        </p:nvSpPr>
        <p:spPr>
          <a:xfrm rot="2517089">
            <a:off x="1638135" y="2655355"/>
            <a:ext cx="1066800" cy="563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61522" y="3529704"/>
            <a:ext cx="1249680" cy="77724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Budget</a:t>
            </a:r>
            <a:endParaRPr lang="en-US" sz="1400" dirty="0"/>
          </a:p>
        </p:txBody>
      </p:sp>
      <p:sp>
        <p:nvSpPr>
          <p:cNvPr id="10" name="Right Arrow 9"/>
          <p:cNvSpPr/>
          <p:nvPr/>
        </p:nvSpPr>
        <p:spPr>
          <a:xfrm rot="2517089">
            <a:off x="1638136" y="4557582"/>
            <a:ext cx="1066800" cy="563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250680" y="548640"/>
            <a:ext cx="2560320" cy="224028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dirty="0" smtClean="0">
                <a:solidFill>
                  <a:schemeClr val="bg1"/>
                </a:solidFill>
              </a:rPr>
              <a:t>Practice Tip</a:t>
            </a:r>
          </a:p>
          <a:p>
            <a:pPr algn="ctr"/>
            <a:endParaRPr lang="en-US" sz="1400" u="sng" dirty="0" smtClean="0">
              <a:solidFill>
                <a:schemeClr val="bg1"/>
              </a:solidFill>
            </a:endParaRPr>
          </a:p>
          <a:p>
            <a:pPr algn="ctr"/>
            <a:r>
              <a:rPr lang="en-US" sz="1400" dirty="0" smtClean="0">
                <a:solidFill>
                  <a:schemeClr val="bg1"/>
                </a:solidFill>
              </a:rPr>
              <a:t>Make sure that all people on the application are included. If they are not, there should be a reason stated later in the notice. If not, you might have an inaction for those members</a:t>
            </a:r>
            <a:r>
              <a:rPr lang="en-US" sz="1400" dirty="0" smtClean="0">
                <a:solidFill>
                  <a:srgbClr val="000000"/>
                </a:solidFill>
              </a:rPr>
              <a:t>.</a:t>
            </a:r>
            <a:endParaRPr lang="en-US" sz="1400" dirty="0">
              <a:solidFill>
                <a:srgbClr val="000000"/>
              </a:solidFill>
            </a:endParaRPr>
          </a:p>
        </p:txBody>
      </p:sp>
      <p:sp>
        <p:nvSpPr>
          <p:cNvPr id="12" name="TextBox 11"/>
          <p:cNvSpPr txBox="1"/>
          <p:nvPr/>
        </p:nvSpPr>
        <p:spPr>
          <a:xfrm>
            <a:off x="4894823" y="181489"/>
            <a:ext cx="1426994" cy="400110"/>
          </a:xfrm>
          <a:prstGeom prst="rect">
            <a:avLst/>
          </a:prstGeom>
          <a:noFill/>
          <a:ln w="76200">
            <a:solidFill>
              <a:srgbClr val="91D9CF"/>
            </a:solidFill>
          </a:ln>
        </p:spPr>
        <p:txBody>
          <a:bodyPr wrap="none" rtlCol="0">
            <a:spAutoFit/>
          </a:bodyPr>
          <a:lstStyle/>
          <a:p>
            <a:r>
              <a:rPr lang="en-US" sz="2000" b="1" dirty="0" smtClean="0"/>
              <a:t>EXAMPLE 1</a:t>
            </a:r>
            <a:endParaRPr lang="en-US" sz="2000" b="1" dirty="0"/>
          </a:p>
        </p:txBody>
      </p:sp>
      <p:sp>
        <p:nvSpPr>
          <p:cNvPr id="13" name="Rectangle 12"/>
          <p:cNvSpPr/>
          <p:nvPr/>
        </p:nvSpPr>
        <p:spPr>
          <a:xfrm>
            <a:off x="356157" y="249621"/>
            <a:ext cx="3288985" cy="11201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dirty="0" smtClean="0">
                <a:solidFill>
                  <a:schemeClr val="bg1"/>
                </a:solidFill>
              </a:rPr>
              <a:t>Practice Tip</a:t>
            </a:r>
          </a:p>
          <a:p>
            <a:pPr algn="ctr"/>
            <a:endParaRPr lang="en-US" sz="1400" u="sng" dirty="0" smtClean="0">
              <a:solidFill>
                <a:schemeClr val="bg1"/>
              </a:solidFill>
            </a:endParaRPr>
          </a:p>
          <a:p>
            <a:pPr algn="ctr"/>
            <a:r>
              <a:rPr lang="en-US" sz="1400" dirty="0" smtClean="0">
                <a:solidFill>
                  <a:schemeClr val="bg1"/>
                </a:solidFill>
              </a:rPr>
              <a:t>Make sure beginning date is correct. If not, you might have an inaction for those dates.</a:t>
            </a:r>
            <a:endParaRPr lang="en-US" sz="1400" dirty="0">
              <a:solidFill>
                <a:schemeClr val="bg1"/>
              </a:solidFill>
            </a:endParaRPr>
          </a:p>
        </p:txBody>
      </p:sp>
    </p:spTree>
    <p:extLst>
      <p:ext uri="{BB962C8B-B14F-4D97-AF65-F5344CB8AC3E}">
        <p14:creationId xmlns:p14="http://schemas.microsoft.com/office/powerpoint/2010/main" val="86832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777240" y="784946"/>
            <a:ext cx="5065776" cy="5106545"/>
            <a:chOff x="335280" y="749246"/>
            <a:chExt cx="5065776" cy="5106545"/>
          </a:xfrm>
        </p:grpSpPr>
        <p:pic>
          <p:nvPicPr>
            <p:cNvPr id="4" name="Picture 3"/>
            <p:cNvPicPr>
              <a:picLocks noChangeAspect="1"/>
            </p:cNvPicPr>
            <p:nvPr/>
          </p:nvPicPr>
          <p:blipFill rotWithShape="1">
            <a:blip r:embed="rId2"/>
            <a:srcRect l="6783" r="4441" b="8534"/>
            <a:stretch/>
          </p:blipFill>
          <p:spPr>
            <a:xfrm>
              <a:off x="335280" y="749246"/>
              <a:ext cx="5065776" cy="4577471"/>
            </a:xfrm>
            <a:prstGeom prst="rect">
              <a:avLst/>
            </a:prstGeom>
            <a:ln>
              <a:solidFill>
                <a:srgbClr val="000000"/>
              </a:solidFill>
            </a:ln>
          </p:spPr>
        </p:pic>
        <p:sp>
          <p:nvSpPr>
            <p:cNvPr id="7" name="Rectangle 6"/>
            <p:cNvSpPr/>
            <p:nvPr/>
          </p:nvSpPr>
          <p:spPr>
            <a:xfrm>
              <a:off x="2440006" y="5486459"/>
              <a:ext cx="856325" cy="369332"/>
            </a:xfrm>
            <a:prstGeom prst="rect">
              <a:avLst/>
            </a:prstGeom>
          </p:spPr>
          <p:txBody>
            <a:bodyPr wrap="none">
              <a:spAutoFit/>
            </a:bodyPr>
            <a:lstStyle/>
            <a:p>
              <a:r>
                <a:rPr lang="en-US" b="1" dirty="0"/>
                <a:t>Page </a:t>
              </a:r>
              <a:r>
                <a:rPr lang="en-US" b="1" dirty="0" smtClean="0"/>
                <a:t>1</a:t>
              </a:r>
              <a:endParaRPr lang="en-US" b="1" dirty="0"/>
            </a:p>
          </p:txBody>
        </p:sp>
      </p:grpSp>
      <p:grpSp>
        <p:nvGrpSpPr>
          <p:cNvPr id="11" name="Group 10"/>
          <p:cNvGrpSpPr/>
          <p:nvPr/>
        </p:nvGrpSpPr>
        <p:grpSpPr>
          <a:xfrm>
            <a:off x="6470851" y="634902"/>
            <a:ext cx="5065829" cy="5210530"/>
            <a:chOff x="6470851" y="634902"/>
            <a:chExt cx="5065829" cy="5210530"/>
          </a:xfrm>
        </p:grpSpPr>
        <p:pic>
          <p:nvPicPr>
            <p:cNvPr id="8" name="Picture 7"/>
            <p:cNvPicPr>
              <a:picLocks noChangeAspect="1"/>
            </p:cNvPicPr>
            <p:nvPr/>
          </p:nvPicPr>
          <p:blipFill>
            <a:blip r:embed="rId3"/>
            <a:stretch>
              <a:fillRect/>
            </a:stretch>
          </p:blipFill>
          <p:spPr>
            <a:xfrm>
              <a:off x="6470851" y="634902"/>
              <a:ext cx="5065829" cy="4841198"/>
            </a:xfrm>
            <a:prstGeom prst="rect">
              <a:avLst/>
            </a:prstGeom>
            <a:ln>
              <a:solidFill>
                <a:schemeClr val="tx1"/>
              </a:solidFill>
            </a:ln>
          </p:spPr>
        </p:pic>
        <p:sp>
          <p:nvSpPr>
            <p:cNvPr id="9" name="Rectangle 8"/>
            <p:cNvSpPr/>
            <p:nvPr/>
          </p:nvSpPr>
          <p:spPr>
            <a:xfrm>
              <a:off x="8552360" y="5476100"/>
              <a:ext cx="902811" cy="369332"/>
            </a:xfrm>
            <a:prstGeom prst="rect">
              <a:avLst/>
            </a:prstGeom>
          </p:spPr>
          <p:txBody>
            <a:bodyPr wrap="none">
              <a:spAutoFit/>
            </a:bodyPr>
            <a:lstStyle/>
            <a:p>
              <a:r>
                <a:rPr lang="en-US" b="1" dirty="0" smtClean="0"/>
                <a:t>Page 2 </a:t>
              </a:r>
              <a:endParaRPr lang="en-US" b="1" dirty="0"/>
            </a:p>
          </p:txBody>
        </p:sp>
      </p:grpSp>
      <p:sp>
        <p:nvSpPr>
          <p:cNvPr id="12" name="TextBox 11"/>
          <p:cNvSpPr txBox="1"/>
          <p:nvPr/>
        </p:nvSpPr>
        <p:spPr>
          <a:xfrm>
            <a:off x="4894823" y="181489"/>
            <a:ext cx="1426994" cy="400110"/>
          </a:xfrm>
          <a:prstGeom prst="rect">
            <a:avLst/>
          </a:prstGeom>
          <a:noFill/>
          <a:ln w="76200">
            <a:solidFill>
              <a:srgbClr val="91D9CF"/>
            </a:solidFill>
          </a:ln>
        </p:spPr>
        <p:txBody>
          <a:bodyPr wrap="none" rtlCol="0">
            <a:spAutoFit/>
          </a:bodyPr>
          <a:lstStyle/>
          <a:p>
            <a:r>
              <a:rPr lang="en-US" sz="2000" b="1" dirty="0" smtClean="0"/>
              <a:t>EXAMPLE 2</a:t>
            </a:r>
            <a:endParaRPr lang="en-US" sz="2000" b="1" dirty="0"/>
          </a:p>
        </p:txBody>
      </p:sp>
    </p:spTree>
    <p:extLst>
      <p:ext uri="{BB962C8B-B14F-4D97-AF65-F5344CB8AC3E}">
        <p14:creationId xmlns:p14="http://schemas.microsoft.com/office/powerpoint/2010/main" val="39847371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29300" y="782729"/>
            <a:ext cx="5074660" cy="4475123"/>
          </a:xfrm>
          <a:prstGeom prst="rect">
            <a:avLst/>
          </a:prstGeom>
          <a:ln>
            <a:solidFill>
              <a:srgbClr val="000000"/>
            </a:solidFill>
          </a:ln>
        </p:spPr>
      </p:pic>
      <p:sp>
        <p:nvSpPr>
          <p:cNvPr id="8" name="Rectangle 7"/>
          <p:cNvSpPr/>
          <p:nvPr/>
        </p:nvSpPr>
        <p:spPr>
          <a:xfrm>
            <a:off x="2815224" y="5358174"/>
            <a:ext cx="902811" cy="369332"/>
          </a:xfrm>
          <a:prstGeom prst="rect">
            <a:avLst/>
          </a:prstGeom>
        </p:spPr>
        <p:txBody>
          <a:bodyPr wrap="none">
            <a:spAutoFit/>
          </a:bodyPr>
          <a:lstStyle/>
          <a:p>
            <a:r>
              <a:rPr lang="en-US" b="1" dirty="0" smtClean="0"/>
              <a:t>Page 3 </a:t>
            </a:r>
            <a:endParaRPr lang="en-US" b="1" dirty="0"/>
          </a:p>
        </p:txBody>
      </p:sp>
      <p:sp>
        <p:nvSpPr>
          <p:cNvPr id="9" name="Rectangle 8"/>
          <p:cNvSpPr/>
          <p:nvPr/>
        </p:nvSpPr>
        <p:spPr>
          <a:xfrm>
            <a:off x="6598920" y="405174"/>
            <a:ext cx="5105400" cy="44981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smtClean="0"/>
              <a:t>ANALYSIS</a:t>
            </a:r>
          </a:p>
          <a:p>
            <a:pPr algn="ctr"/>
            <a:r>
              <a:rPr lang="en-US" dirty="0" smtClean="0"/>
              <a:t>It appears that IDHS found the entire household ineligible for SNAP and found at least four members ineligible for Medical benefits.</a:t>
            </a:r>
          </a:p>
          <a:p>
            <a:pPr algn="ctr"/>
            <a:endParaRPr lang="en-US" dirty="0"/>
          </a:p>
          <a:p>
            <a:pPr marL="285750" indent="-285750">
              <a:buFont typeface="Arial" panose="020B0604020202020204" pitchFamily="34" charset="0"/>
              <a:buChar char="•"/>
            </a:pPr>
            <a:r>
              <a:rPr lang="en-US" dirty="0" smtClean="0"/>
              <a:t>No reason for SNAP denial</a:t>
            </a:r>
          </a:p>
          <a:p>
            <a:pPr marL="285750" indent="-285750">
              <a:buFont typeface="Arial" panose="020B0604020202020204" pitchFamily="34" charset="0"/>
              <a:buChar char="•"/>
            </a:pPr>
            <a:r>
              <a:rPr lang="en-US" dirty="0" smtClean="0"/>
              <a:t>No reference to PM for SNAP denial</a:t>
            </a:r>
          </a:p>
          <a:p>
            <a:pPr marL="285750" indent="-285750">
              <a:buFont typeface="Arial" panose="020B0604020202020204" pitchFamily="34" charset="0"/>
              <a:buChar char="•"/>
            </a:pPr>
            <a:r>
              <a:rPr lang="en-US" dirty="0" smtClean="0"/>
              <a:t>No reason for medical denial for one member</a:t>
            </a:r>
          </a:p>
          <a:p>
            <a:pPr marL="285750" indent="-285750">
              <a:buFont typeface="Arial" panose="020B0604020202020204" pitchFamily="34" charset="0"/>
              <a:buChar char="•"/>
            </a:pPr>
            <a:r>
              <a:rPr lang="en-US" dirty="0" smtClean="0"/>
              <a:t>No explanation for why other members were denied based on income – It doesn’t even state WHICH Medicaid program they were considered for</a:t>
            </a:r>
          </a:p>
          <a:p>
            <a:pPr marL="285750" indent="-285750">
              <a:buFont typeface="Arial" panose="020B0604020202020204" pitchFamily="34" charset="0"/>
              <a:buChar char="•"/>
            </a:pPr>
            <a:endParaRPr lang="en-US" dirty="0"/>
          </a:p>
          <a:p>
            <a:r>
              <a:rPr lang="en-US" dirty="0" smtClean="0"/>
              <a:t>Arguably, if IDHS doesn’t cure the problems with this notice by issuing a new one, then these denials can be appealed at ANY TIME. </a:t>
            </a:r>
            <a:endParaRPr lang="en-US" dirty="0"/>
          </a:p>
        </p:txBody>
      </p:sp>
      <p:sp>
        <p:nvSpPr>
          <p:cNvPr id="10" name="TextBox 9"/>
          <p:cNvSpPr txBox="1"/>
          <p:nvPr/>
        </p:nvSpPr>
        <p:spPr>
          <a:xfrm>
            <a:off x="4894823" y="181489"/>
            <a:ext cx="1426994" cy="400110"/>
          </a:xfrm>
          <a:prstGeom prst="rect">
            <a:avLst/>
          </a:prstGeom>
          <a:noFill/>
          <a:ln w="76200">
            <a:solidFill>
              <a:srgbClr val="91D9CF"/>
            </a:solidFill>
          </a:ln>
        </p:spPr>
        <p:txBody>
          <a:bodyPr wrap="none" rtlCol="0">
            <a:spAutoFit/>
          </a:bodyPr>
          <a:lstStyle/>
          <a:p>
            <a:r>
              <a:rPr lang="en-US" sz="2000" b="1" dirty="0" smtClean="0"/>
              <a:t>EXAMPLE 2</a:t>
            </a:r>
            <a:endParaRPr lang="en-US" sz="2000" b="1" dirty="0"/>
          </a:p>
        </p:txBody>
      </p:sp>
      <p:sp>
        <p:nvSpPr>
          <p:cNvPr id="6" name="Rectangle 5"/>
          <p:cNvSpPr/>
          <p:nvPr/>
        </p:nvSpPr>
        <p:spPr>
          <a:xfrm>
            <a:off x="6598920" y="4996070"/>
            <a:ext cx="5105400" cy="73143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dirty="0" smtClean="0">
                <a:solidFill>
                  <a:schemeClr val="bg1"/>
                </a:solidFill>
              </a:rPr>
              <a:t>Practice Tip</a:t>
            </a:r>
          </a:p>
          <a:p>
            <a:pPr algn="ctr"/>
            <a:r>
              <a:rPr lang="en-US" sz="1400" dirty="0" smtClean="0">
                <a:solidFill>
                  <a:schemeClr val="bg1"/>
                </a:solidFill>
              </a:rPr>
              <a:t>If possible, file appeal by the deadline anyway. That way you don’t have to worry about arguing whether there’s a deadline.</a:t>
            </a:r>
          </a:p>
        </p:txBody>
      </p:sp>
    </p:spTree>
    <p:extLst>
      <p:ext uri="{BB962C8B-B14F-4D97-AF65-F5344CB8AC3E}">
        <p14:creationId xmlns:p14="http://schemas.microsoft.com/office/powerpoint/2010/main" val="392448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3353"/>
            <a:ext cx="10515600" cy="1325563"/>
          </a:xfrm>
        </p:spPr>
        <p:txBody>
          <a:bodyPr/>
          <a:lstStyle/>
          <a:p>
            <a:r>
              <a:rPr lang="en-US" dirty="0" smtClean="0"/>
              <a:t>Do I have an appealable issue? YES!</a:t>
            </a:r>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3555" t="4445" r="9334" b="5556"/>
          <a:stretch/>
        </p:blipFill>
        <p:spPr>
          <a:xfrm>
            <a:off x="701040" y="1310640"/>
            <a:ext cx="4897271" cy="5059680"/>
          </a:xfrm>
          <a:prstGeom prst="rect">
            <a:avLst/>
          </a:prstGeom>
        </p:spPr>
      </p:pic>
      <p:sp>
        <p:nvSpPr>
          <p:cNvPr id="7" name="Rectangle 6"/>
          <p:cNvSpPr/>
          <p:nvPr/>
        </p:nvSpPr>
        <p:spPr>
          <a:xfrm>
            <a:off x="5933591" y="1889760"/>
            <a:ext cx="5420209" cy="2575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To win an appeal based on a decision, you will have to show one of the following:</a:t>
            </a:r>
          </a:p>
          <a:p>
            <a:pPr algn="ctr"/>
            <a:endParaRPr lang="en-US" dirty="0" smtClean="0"/>
          </a:p>
          <a:p>
            <a:pPr marL="285750" indent="-285750">
              <a:buFont typeface="Arial" panose="020B0604020202020204" pitchFamily="34" charset="0"/>
              <a:buChar char="•"/>
            </a:pPr>
            <a:r>
              <a:rPr lang="en-US" dirty="0" smtClean="0"/>
              <a:t>IDHS didn’t properly apply the law</a:t>
            </a:r>
          </a:p>
          <a:p>
            <a:pPr marL="285750" indent="-285750">
              <a:buFont typeface="Arial" panose="020B0604020202020204" pitchFamily="34" charset="0"/>
              <a:buChar char="•"/>
            </a:pPr>
            <a:r>
              <a:rPr lang="en-US" dirty="0" smtClean="0"/>
              <a:t>IDHS didn’t get the facts right</a:t>
            </a:r>
          </a:p>
          <a:p>
            <a:pPr marL="285750" indent="-285750">
              <a:buFont typeface="Arial" panose="020B0604020202020204" pitchFamily="34" charset="0"/>
              <a:buChar char="•"/>
            </a:pPr>
            <a:r>
              <a:rPr lang="en-US" dirty="0" smtClean="0"/>
              <a:t>IDHS made some combination of getting the facts and law wrong</a:t>
            </a:r>
          </a:p>
        </p:txBody>
      </p:sp>
      <p:sp>
        <p:nvSpPr>
          <p:cNvPr id="8" name="Rectangle 7"/>
          <p:cNvSpPr/>
          <p:nvPr/>
        </p:nvSpPr>
        <p:spPr>
          <a:xfrm>
            <a:off x="6979920" y="4953000"/>
            <a:ext cx="4831080" cy="701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Practice Tip</a:t>
            </a:r>
            <a:r>
              <a:rPr lang="en-US" dirty="0" smtClean="0"/>
              <a:t>: Winning an Appeal does not guarantee you benefits.</a:t>
            </a:r>
            <a:endParaRPr lang="en-US" dirty="0"/>
          </a:p>
        </p:txBody>
      </p:sp>
    </p:spTree>
    <p:extLst>
      <p:ext uri="{BB962C8B-B14F-4D97-AF65-F5344CB8AC3E}">
        <p14:creationId xmlns:p14="http://schemas.microsoft.com/office/powerpoint/2010/main" val="33124043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decisions checklist:</a:t>
            </a:r>
            <a:endParaRPr lang="en-US" dirty="0"/>
          </a:p>
        </p:txBody>
      </p:sp>
      <p:sp>
        <p:nvSpPr>
          <p:cNvPr id="3" name="Text Placeholder 2"/>
          <p:cNvSpPr>
            <a:spLocks noGrp="1"/>
          </p:cNvSpPr>
          <p:nvPr>
            <p:ph type="body" sz="quarter" idx="13"/>
          </p:nvPr>
        </p:nvSpPr>
        <p:spPr>
          <a:xfrm>
            <a:off x="838200" y="1497013"/>
            <a:ext cx="10518775" cy="3843337"/>
          </a:xfrm>
        </p:spPr>
        <p:txBody>
          <a:bodyPr/>
          <a:lstStyle/>
          <a:p>
            <a:pPr marL="0" indent="0">
              <a:buNone/>
            </a:pPr>
            <a:r>
              <a:rPr lang="en-US" sz="2000" b="1" dirty="0" smtClean="0"/>
              <a:t>This checklist </a:t>
            </a:r>
            <a:r>
              <a:rPr lang="en-US" sz="2000" b="1" u="sng" dirty="0" smtClean="0"/>
              <a:t>will not </a:t>
            </a:r>
            <a:r>
              <a:rPr lang="en-US" sz="2000" b="1" dirty="0" smtClean="0"/>
              <a:t>identify all appealable issues or all mistakes IDHS might have made. But it will find many of the kinds of problems you can usually resolve without an attorney:</a:t>
            </a:r>
          </a:p>
          <a:p>
            <a:pPr marL="0" indent="0">
              <a:buNone/>
            </a:pPr>
            <a:endParaRPr lang="en-US" sz="1200" b="1" dirty="0" smtClean="0"/>
          </a:p>
          <a:p>
            <a:pPr marL="396875" indent="-396875">
              <a:buFont typeface="Wingdings" panose="05000000000000000000" pitchFamily="2" charset="2"/>
              <a:buChar char="q"/>
            </a:pPr>
            <a:r>
              <a:rPr lang="en-US" sz="2000" dirty="0" smtClean="0"/>
              <a:t>Benefits denied or terminated because of a missed interview</a:t>
            </a:r>
          </a:p>
          <a:p>
            <a:pPr marL="396875" indent="-396875">
              <a:buFont typeface="Wingdings" panose="05000000000000000000" pitchFamily="2" charset="2"/>
              <a:buChar char="q"/>
            </a:pPr>
            <a:r>
              <a:rPr lang="en-US" sz="2000" dirty="0" smtClean="0"/>
              <a:t>Benefits denied or terminated because of missed verifications</a:t>
            </a:r>
          </a:p>
          <a:p>
            <a:pPr marL="396875" indent="-396875">
              <a:buFont typeface="Wingdings" panose="05000000000000000000" pitchFamily="2" charset="2"/>
              <a:buChar char="q"/>
            </a:pPr>
            <a:r>
              <a:rPr lang="en-US" sz="2000" dirty="0" smtClean="0"/>
              <a:t>Failure to include correct household members in the eligibility unit</a:t>
            </a:r>
          </a:p>
          <a:p>
            <a:pPr marL="396875" indent="-396875">
              <a:buFont typeface="Wingdings" panose="05000000000000000000" pitchFamily="2" charset="2"/>
              <a:buChar char="q"/>
            </a:pPr>
            <a:r>
              <a:rPr lang="en-US" sz="2000" dirty="0" smtClean="0"/>
              <a:t>Incorrect Income used</a:t>
            </a:r>
          </a:p>
          <a:p>
            <a:pPr marL="396875" indent="-396875">
              <a:buFont typeface="Wingdings" panose="05000000000000000000" pitchFamily="2" charset="2"/>
              <a:buChar char="q"/>
            </a:pPr>
            <a:r>
              <a:rPr lang="en-US" sz="2000" dirty="0" smtClean="0"/>
              <a:t>Incorrect Expenses used</a:t>
            </a:r>
          </a:p>
          <a:p>
            <a:pPr marL="396875" indent="-396875">
              <a:buFont typeface="Wingdings" panose="05000000000000000000" pitchFamily="2" charset="2"/>
              <a:buChar char="q"/>
            </a:pPr>
            <a:r>
              <a:rPr lang="en-US" sz="2000" dirty="0" smtClean="0"/>
              <a:t>Failed to consider correct Medical, Food or Cash category</a:t>
            </a:r>
          </a:p>
          <a:p>
            <a:pPr marL="396875" indent="-396875">
              <a:buFont typeface="Wingdings" panose="05000000000000000000" pitchFamily="2" charset="2"/>
              <a:buChar char="q"/>
            </a:pPr>
            <a:r>
              <a:rPr lang="en-US" sz="2000" dirty="0" smtClean="0"/>
              <a:t>Benefits denied because of failure to submit redetermination where one was submitted on time</a:t>
            </a:r>
          </a:p>
          <a:p>
            <a:pPr marL="0" indent="0">
              <a:buNone/>
            </a:pPr>
            <a:endParaRPr lang="en-US" dirty="0" smtClean="0"/>
          </a:p>
        </p:txBody>
      </p:sp>
    </p:spTree>
    <p:extLst>
      <p:ext uri="{BB962C8B-B14F-4D97-AF65-F5344CB8AC3E}">
        <p14:creationId xmlns:p14="http://schemas.microsoft.com/office/powerpoint/2010/main" val="37294986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Missed interview</a:t>
            </a:r>
            <a:endParaRPr lang="en-US" dirty="0"/>
          </a:p>
        </p:txBody>
      </p:sp>
      <p:pic>
        <p:nvPicPr>
          <p:cNvPr id="4" name="Picture 3"/>
          <p:cNvPicPr>
            <a:picLocks noChangeAspect="1"/>
          </p:cNvPicPr>
          <p:nvPr/>
        </p:nvPicPr>
        <p:blipFill>
          <a:blip r:embed="rId2"/>
          <a:stretch>
            <a:fillRect/>
          </a:stretch>
        </p:blipFill>
        <p:spPr>
          <a:xfrm>
            <a:off x="2326966" y="1476286"/>
            <a:ext cx="7538068" cy="2585239"/>
          </a:xfrm>
          <a:prstGeom prst="rect">
            <a:avLst/>
          </a:prstGeom>
          <a:ln w="38100">
            <a:solidFill>
              <a:srgbClr val="000000"/>
            </a:solidFill>
          </a:ln>
        </p:spPr>
      </p:pic>
      <p:sp>
        <p:nvSpPr>
          <p:cNvPr id="3" name="Text Placeholder 2"/>
          <p:cNvSpPr>
            <a:spLocks noGrp="1"/>
          </p:cNvSpPr>
          <p:nvPr>
            <p:ph type="body" sz="quarter" idx="13"/>
          </p:nvPr>
        </p:nvSpPr>
        <p:spPr>
          <a:xfrm>
            <a:off x="838200" y="4316735"/>
            <a:ext cx="10518775" cy="1499870"/>
          </a:xfrm>
        </p:spPr>
        <p:txBody>
          <a:bodyPr>
            <a:noAutofit/>
          </a:bodyPr>
          <a:lstStyle/>
          <a:p>
            <a:pPr marL="0" indent="0">
              <a:buNone/>
            </a:pPr>
            <a:r>
              <a:rPr lang="en-US" sz="2000" dirty="0" smtClean="0"/>
              <a:t>PM 01-07-08: If notice denies/terminates benefits based on a missed application, and the notice is timely appealed, then IDHS must reschedule the interview. If the client appears for the interview and provides all required information, IDHS will reopen the application back to the original date and provide benefits as if all benefits were available at the time of the original decision.</a:t>
            </a:r>
            <a:endParaRPr lang="en-US" sz="2000" dirty="0"/>
          </a:p>
        </p:txBody>
      </p:sp>
      <p:sp>
        <p:nvSpPr>
          <p:cNvPr id="5" name="Rectangle 4"/>
          <p:cNvSpPr/>
          <p:nvPr/>
        </p:nvSpPr>
        <p:spPr>
          <a:xfrm>
            <a:off x="622502" y="6107277"/>
            <a:ext cx="1519968" cy="369332"/>
          </a:xfrm>
          <a:prstGeom prst="rect">
            <a:avLst/>
          </a:prstGeom>
        </p:spPr>
        <p:txBody>
          <a:bodyPr wrap="none">
            <a:spAutoFit/>
          </a:bodyPr>
          <a:lstStyle/>
          <a:p>
            <a:r>
              <a:rPr lang="en-US" dirty="0">
                <a:solidFill>
                  <a:srgbClr val="FFFFFF"/>
                </a:solidFill>
                <a:latin typeface="Segoe UI" panose="020B0502040204020203" pitchFamily="34" charset="0"/>
              </a:rPr>
              <a:t>PM </a:t>
            </a:r>
            <a:r>
              <a:rPr lang="en-US" dirty="0" smtClean="0">
                <a:solidFill>
                  <a:srgbClr val="FFFFFF"/>
                </a:solidFill>
                <a:latin typeface="Segoe UI" panose="020B0502040204020203" pitchFamily="34" charset="0"/>
              </a:rPr>
              <a:t>01-07-08</a:t>
            </a:r>
            <a:endParaRPr lang="en-US" b="0" i="0" dirty="0">
              <a:solidFill>
                <a:srgbClr val="FFFFFF"/>
              </a:solidFill>
              <a:effectLst/>
              <a:latin typeface="Segoe UI" panose="020B0502040204020203" pitchFamily="34" charset="0"/>
            </a:endParaRPr>
          </a:p>
        </p:txBody>
      </p:sp>
    </p:spTree>
    <p:extLst>
      <p:ext uri="{BB962C8B-B14F-4D97-AF65-F5344CB8AC3E}">
        <p14:creationId xmlns:p14="http://schemas.microsoft.com/office/powerpoint/2010/main" val="361667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744" y="232773"/>
            <a:ext cx="5449200" cy="1655592"/>
          </a:xfrm>
          <a:prstGeom prst="rect">
            <a:avLst/>
          </a:prstGeom>
        </p:spPr>
      </p:pic>
      <p:sp>
        <p:nvSpPr>
          <p:cNvPr id="6" name="Rectangle 5"/>
          <p:cNvSpPr/>
          <p:nvPr/>
        </p:nvSpPr>
        <p:spPr>
          <a:xfrm>
            <a:off x="237744" y="2156166"/>
            <a:ext cx="5579732" cy="2677656"/>
          </a:xfrm>
          <a:prstGeom prst="rect">
            <a:avLst/>
          </a:prstGeom>
        </p:spPr>
        <p:txBody>
          <a:bodyPr wrap="square">
            <a:spAutoFit/>
          </a:bodyPr>
          <a:lstStyle/>
          <a:p>
            <a:r>
              <a:rPr lang="en-US" sz="2400" dirty="0">
                <a:solidFill>
                  <a:srgbClr val="001E61"/>
                </a:solidFill>
              </a:rPr>
              <a:t>Legal Aid Chicago is a private non-profit that provides </a:t>
            </a:r>
            <a:r>
              <a:rPr lang="en-US" sz="2400" b="1" dirty="0">
                <a:solidFill>
                  <a:srgbClr val="001E61"/>
                </a:solidFill>
              </a:rPr>
              <a:t>free </a:t>
            </a:r>
            <a:r>
              <a:rPr lang="en-US" sz="2400" dirty="0">
                <a:solidFill>
                  <a:srgbClr val="001E61"/>
                </a:solidFill>
              </a:rPr>
              <a:t>civil legal services to people with limited income* in Cook County, securing their rights to economic stability, affordable housing, personal safety, fair working conditions, and basic healthcare</a:t>
            </a:r>
            <a:r>
              <a:rPr lang="en-US" sz="2400" dirty="0" smtClean="0">
                <a:solidFill>
                  <a:srgbClr val="001E61"/>
                </a:solidFill>
              </a:rPr>
              <a:t>.</a:t>
            </a:r>
            <a:endParaRPr lang="en-US" sz="2400" dirty="0">
              <a:solidFill>
                <a:srgbClr val="001E61"/>
              </a:solidFill>
            </a:endParaRPr>
          </a:p>
        </p:txBody>
      </p:sp>
      <p:sp>
        <p:nvSpPr>
          <p:cNvPr id="7" name="Rectangle 6"/>
          <p:cNvSpPr/>
          <p:nvPr/>
        </p:nvSpPr>
        <p:spPr>
          <a:xfrm>
            <a:off x="237744" y="5101623"/>
            <a:ext cx="6096000" cy="738664"/>
          </a:xfrm>
          <a:prstGeom prst="rect">
            <a:avLst/>
          </a:prstGeom>
        </p:spPr>
        <p:txBody>
          <a:bodyPr>
            <a:spAutoFit/>
          </a:bodyPr>
          <a:lstStyle/>
          <a:p>
            <a:r>
              <a:rPr lang="en-US" sz="1400" dirty="0">
                <a:solidFill>
                  <a:srgbClr val="001E61"/>
                </a:solidFill>
              </a:rPr>
              <a:t>* No financial eligibility requirements for seniors or victims of domestic or sexual violence; higher income limits for certain populations or legal issues, including veterans, people living with HIV, and others.</a:t>
            </a:r>
            <a:endParaRPr lang="en-US" sz="1400" dirty="0"/>
          </a:p>
        </p:txBody>
      </p:sp>
      <p:sp>
        <p:nvSpPr>
          <p:cNvPr id="59" name="AutoShape 2" descr="data:image/png;base64,iVBORw0KGgoAAAANSUhEUgAABZ0AAAWeCAYAAAAL3YudAAAACXBIWXMAAC4jAAAuIwF4pT92AAAgAElEQVR4nOzdf7BfdX0n/nc7Hbu0uElFVoX2JMa47QmYZOniNEG8tzUZBruS69LCIBxzgdpi49dcwBaxjkkcFekPSCwoW4vc+NE6Wq0XbHUZ6HgDC7i6i0mEfLaVRvJpsfoFbG6ly3z9h++8w7l4Cflxf3w+5+fjMZOB7czOnM/r9fkcw/O8zuv9E88880wAAIA2S9JsaQhhaZ9KsLvX7Rz0hQIAoK2EzgAAVEaSZqtDCIsPu54j/d+i4WNcdwyQl9Sks3tCCEcLqR/N/xxu9xH+/wi7AQCoBKEzAAB9laTZzDD48MD48KB4SPUHZioPp6cdHmDPDK4P9rqd3cVcFgAATSd0BgDgmGaEyIvzEPlI/75KFRtl14wPM3mEfxdSAwBwVEJnAICWmhEmT08jzwyV4z8X+W4wC9PrQQ7OmKyenqIWTgMAtJDQGQCggY4QKE//s067jmmW6enp6UB6et3Ho71u50h7qwEAqCmhMwBADc0IlQ//px3J1NXUjED6ef80LQ0AUC9CZwCACkrSbGk+lTz9Z3pSWahMWx2YOR09I5Ce9I0AAKgWoTMAQEmSNJteezEdLA87lA/mZXpKemYg/agJaQCAcgidAQAGLEmz6Snl4RkBs4llKMaBmUF0/s/dvW7noPoDAAyG0BkAoE/ycHl6Fcb0v5tahmo6fDp60qGGAAD9IXQGAJijfN/yauEyNNJ0GG0yGgBgnoTOAADHkKTZ8IxgebW1GNBaB2ZMRNsZDQBwDEJnAIDnH+o3PGOCeYnaAMexa+ZUdK/bmVQwAKDthM4AQOscth5jOmRe5JsA9MmeGSs6BNEAQOsInQGARjtsglnADJRFEA0AtIbQGQBolHwHsxUZQB3smbEjercd0QBAUwidAYDaytdkDM+YZF6lm0CNTeUB9OR0GN3rdg5qKABQN0JnAKA2DptiHrYmA2iBPTOCaNPQAEAtCJ0BgErKdzEPz/hjihng2Wno6ZUck3ZDAwBVJHQGACphxqqM6T92MQPMzq7DgmgrOQCAUgmdAYBSJGm2ekbA7MA/gP7ZM2MvtBAaACic0BkAKMRhIbN9zADFEUIDAIUSOgMAA2FdBkBlCaEBgIESOgMAfZEf/DciZAaonV0zAmgHEwIACyZ0BgDmLUmzmSHzKpUEaITbZ4TQu7UUAJgroTMAMGsz9jLHsHlI5QAa78CMVRwTVnEAALMhdAYAjsrKDAAOE/dBT1jFAQAci9AZAHiefJp5JP9jZQYARzM1PQGdh9CPqhQAEITOAEA+zTw8I2he1PqiADAf01PQE3ZBA0C7CZ0BoIWSNFs6I2S2mxmAfpuaDqDzKWi7oAGgRYTOANASSZrNnGa2mxmAIt0+4zBCazgAoOGEzgDQUNZmAFBRe/IAetwaDgBoJqEzADRIHjRPh8wb9BaAijswYwXHhGYBQDMInQGg5mbsZx4NIazSTwBqamrGQYQCaACoMaEzANSQoBmAFrh9RgjtIEIAqBGhMwDURJJmq/OQeVjQDEDLCKABoEaEzgBQYTOC5jjVvESvAEAADQBVJ3QGgIrJV2eMCZoB4LgE0ABQQUJnAKgAO5oBYMEE0ABQEUJnACiJoBkABmJqRvg8ocQAUDyhMwAUKEmzxTOC5iG1B4CBmg6gx3vdzqRSA0AxhM4AUIAkzaaD5g3qDQClODAjgN6tBQAwOEJnABiQJM2G86A5Bs6L1BkAKmNPDJ/zFRyPagsA9JfQGQD6KN/TPJYHzUvUFgAqzwGEANBnQmcAWKAZe5rHHAgIALVl/zMA9InQGQDmKd/THP9sVEMAaJQD+fqNces3AGDuhM4AMAfWZwBA6+yasf/Z+g0AmAWhMwAcx4z1GfFQwCH1AoBWml6/sb3X7ez2FQCAoxM6A8BRJGm2esZU8yJ1AgBycf3G9nz9hulnADiM0BkAZsinmkfzPw4FBACOZ2e+emNCpQDgWUJnAHg2bB7Og2aHAgIA8+HwQQDICZ0BaK0ZU81jDgUEAPro9jx8Nv0MQCsJnQFonRm7mk01AwCDZPczAK0kdAagFfKp5pE8bLarGQAo2s48fJ5UeQCaTugMQKMlabY0hLA1D5wX6TYAULID+d9NJkw/A9BUQmcAGilJs+mp5iEdBgAqaCoGzzGAdvAgAE0jdAagMfIVGmP54YAOBgQA6mJX3P3s4EEAmkLoDEDtORgQAGgIBw8C0AhCZwBqK0mz0Xyq2QoNAKBJrN4AoNaEzgDUihUaAEDLWL0BQO0InQGohSTNluYnvccDAhfpGgDQMgfyvwtNWL0BQNUJnQGotCTNhvPJ5g06BQBwaPXG9N5nqzcAqCShMwCVlO9rjmHzKh0CADiinfnqjd3KA0CVCJ0BqAz7mgEA5mVXfujgpPIBUAVCZwBKl+9rng6b7WsGAJifA3n4PK5+AJRJ6AxAaWYcDrhRFwAA+ubAjL3PDh0EoHBCZwAKlx8OGMPmIdUHABiY6UMHtwufASiS0BmAwiRpNpKv0RA2AwAUa2e+euNRdQdg0ITOAAxckmaj+WSzwwEBAMolfAZg4ITOAAyMsBkAoLJ25eHzpBYB0G9CZwD6KkmzxfkKjVFhMwBA5QmfAeg7oTMAfTEjbI5/FqkqAECtCJ8B6BuhMwALImwGAGiUGD6P97qdcW0FYL6EzgDMi7AZAKDRDuSTz8JnAOZM6AzAnAibAQBaRfgMwJwJnQGYFWEzAECrCZ8BmDWhMwDHJGwGAGAG4TMAxyV0BuCIhM0AAByD8BmAoxI6A/A8wmYAAOZgVx4+TyoaANOEzgAcImwGAGABhM8APEfoDEAMnGPQvFXYDADAAgmfARA6A7RZkmajedi8xBcBAIA+iuHzWK/b2a2oAO0jdAZoIWEzAAAF2ZlPPj+q4ADtIXQGaJEkzYbzsHlI3wEAKJDwGaBFhM4ALSBsBgCgAqZCCNvjn163c1BDAJpL6AzQYEmaLc3D5o36DABARUzlwfNWDQFoJqEzQAMlabY4nyIRNgMAUFUH8pUb4zoE0CxCZ4AGycPmsfzPIr0FAKAG9sS/v/a6nUnNAmgGoTNAQyRpNppPNwubAQCoo115+Lxb9wDqTegMUHP5IYHxlcQlegkAQAPszNduPKqZAPUkdAaoqSTNVueTzUN6CABAw0zlf9eNBw4e1FyAehE6A9SMQwIBAGiRqXzlhsMGAWpE6AxQEw4JBACgxRw2CFAjQmeAGsgPCdxqbzMAAC13ex4+2/cMUGFCZ4AKyw8J3GpvMwAAPM+O/LBB+54BKkjoDFBB9jYDAMBx2fcMUFFCZ4CKSdJsq73NAAAwa/Y9A1SM0BmgIpI0G8mnm+1tBgCAubPvGaAihM4AJUvSbGkIYdzeZgAAWLC4cmN7r9vZqpQA5RE6A5Qk39sc12hs0QMAAOirA/nU84SyAhRP6AxQgiTNRuNp21ZpAADAQO0KIYxauQFQLKEzQIGSNFud7222SgMAAIqzLV+7cVDNAQZP6AxQgHyVRpxs3qzeAABQCis3AAoidAYYsCTNRvKDAhepNQAAlM7KDYABEzoDDEiSZkvzsNkqDQAAqJ5tvW5nq74A9J/QGaDP8lUaYyGELWoLAACVdiCfep7UJoD+EToD9FGSZsP5dPMSdQUAgNq4PQ+fHTQI0AdCZ4A+yKebY9i8QT0BAKCWpuLh371uZ7v2ASyM0BlggZI0i6s0tjooEAAAGiEeNDjW63Z2ayfA/AidAeYpSbPVIYTtDgoEAIBG2hb/vm/lBsDcCZ0B5shBgQAA0BoOGgSYB6EzwBw4KBAAAFrJQYMAcyB0BpiFfLo5rtLYqF4AANBKU/mu53HtBzg2oTPAcSRpNpJPNzsoEAAA2JVPPT/a+koAHIXQGeAokjRbmk83b1AjAABghjj1vLXX7WxXFIAXEjoDHEGSZvGgwK2mmwEAgGPYk08971YkgB8TOgPMkE83x1UaQ+oCAADM0rZet7NVsQCeJXQGyJluBgAAFsDUM0BO6Ay0nulmAACgj0w9A60ndAZazXQzAAAwAKaegVYTOgOtZLoZAAAogKlnoJWEzkDrmG4GAAAKZOoZaB2hM9AappsBAIASmXoGWkPoDLSC6WYAAKACTD0DrSB0BhrNdDMAAFBBpp6BRhM6A42VpNloCGG76WYAAKCCduVTz49qDtA0QmegcZI0W5xPN2/QXQAAoMKm4hrAXrezXZOAJhE6A42SpNlIHjibbgYAAOoiTj2P9LqdgzoGNIHQGWiEfLo57kTbrKMAAEANTeXrNiY0D6g7oTNQe0marQ4hxL+YLdFNAACg5naGEMZMPQN19pO6B9RZkmZxuvmbAmcAAKAhNoYQdidpNqyhQF2ZdAZqKUmzpfl08yodBAAAGmpbr9vZqrlA3QidgdpJ0mw0hLDdYYEAAEAL7MkPGXxUs4G6EDoDtZEfFjgeQtigawAAQItM5XuexzUdqAOhM1AL+T6zcbubAQCAFrs9hDDqkEGg6hwkCFRefljgVwXOAABAy21wyCBQByadgcrKDwuM081DugQAAPA8DhkEKkvoDFRSkmYjeeDssEAAAIAj25Wv23DIIFApQmegUvLDAuPT+s06AwAAcFxTefA8oVRAVQidgcpI0mx1Pt28SlcAAADmZEev2xlTMqAKhM5AJSRpNhpC2G6dBgAAwLztCSGMWLcBlE3oDJQqX6cRw+aNOgEAALBgcd3GWK/bGVdKoCxCZ6A01mkAAAAMzM48fD6oxEDRflLFgTLk6zQmBc4AAAADEd8mncyHfQAKZdIZKJR1GgAAAIWybgMonNAZKIx1GgAAAKXZ0et2xpQfKILQGShEvk4jTjgvUnEAAIBS7AkhjPS6nUeVHxgkO52BgUvSLE433yZwBgAAKFV863R3kmYj2gAMkklnYGCSNFsaQpiwTgMAAKByrNsABkboDAxE/uR83HQzAABAZe3K120c1CKgn6zXAPouSbOtIYQvCpwBAAAqbSiE8Gh+6DtA35h0BvomSbPF+TqNIVUFAAColSt73c52LQP6QegM9EX+ZDwGzktUFAAAoJZ2hhDGrNsAFkroDCxYkmajIYTbVBIAAKD29uR7nh/VSmC+7HQGFiRJs3GBMwAAQGOsCiHszg+HB5gXk87AvOT7myfzv5AAAADQPNt63c5WfQXmSugMzFm+vzkGzotUDwAAoNFuDyGM2vMMzIX1GsCc5PubvylwBgAAaIUNcegoHz4CmBWhMzBr9jcDAAC00qo8eLbnGZgV6zWA47K/GQAAgJw9z8BxCZ2BY7K/GQAAgMPsDCGM2fMMHI31GsBR5fubBc4AAADMtDFft7FUVYAjMekMHFGSZttDCJtVBwAAgKOYCiEM97qd3QoEzCR0Bp4n3988np9QDAAAAMdzaa/bGVclYJr1GsBzZuxvFjgDAAAwW7claSZ0Bp5j0hk4JEmz4RDChP3NAAAAzNOuEMKIAwYBk87A9IGBXxU4AwAAsABD+QGDqxUR2s2kM7Rc/grUxrbXAQAAgL6ZyieeJ5UU2knoDC3lwEAAAAAGzAGD0FLWa0ALJWm21IGBAAAADFg8YHC7IkP7mHSGlsl3a03a3wwAAEBBbg8hjDpgENrDpDO0SH5goMAZAACAIm3IDxhcrOrQDkJnaIkkzcbiq00CZwAAAEqwKoTwaP72LdBwQmdogSTN4sENN+o1AAAAJVqUTzyPaAI0m53O0GD5q0sTIYQhfQYAAKBCLu11O+MaAs1k0hkaKkmzpfn+ZoEzAAAAVXNb/lYu0EAmnaGB8h1ZDgwEAACg6naGEMZ63c5BnYLmEDpDw+S7scYFzgAAANTEnhDCsOAZmsN6DWiQJM1GQwhfFDgDAABQI6vyAwZXaxo0g0lnaIgkzbaHEDbrJwAAADU1lU8879ZAqDeTztAA+eELAmcAAADqbFE+8Tyii1BvJp2hxpI0WxxCmAghDOkjAAAADXJpr9sZ11CoJ5POUFN54DwpcAYAAKCBbkvSbKvGQj0JnaGG8sMVJvPDFgAAAKCJtuTrJIGasV4DamZG4LxI7wAAAGiBnSGEsV63c1CzoR6EzlAjSZoN5zucBc4AAAC0yZ4QwrDgGerBeg2oiSTNRkMIXxU4AwAA0EJxveRkfr4RUHFCZ6iBPHC+Ta8AAABosRg8P5qvnQQqTOgMFZek2XaBMwAAAByyKJ94FjxDhQmdocLyU3o36xEAAAA8Zzp4HlYSqCahM1RUHjhv1B8AAAB4gRg8fzVfRwlUzE8888wzegIVkh+KMBFCGNIXAAAAOK5Le93OuDJBdQidoULywHkyPxwBAAAAmB3BM1SI9RpQEQJnAAAAmLfb8jWVQAUInaECkjRbKnAGAACABdkoeIZqsF4DSpak2eo8cF6kFwAAALBgO3vdjgMGoUQmnaFEAmcAAADoOxPPUDKTzlASgTMAAAAM1J4QwnCv2zmozFAsk85QAoEzAAAADFw8N2kyP7gfKJDQGQqWpNmowBkAAAAKIXiGElivAQXKA+fb1BwAAAAKZdUGFMikMxRE4AwAAAClMfEMBRI6QwEEzgAAAFA6wTMUROgMAyZwBgAAgMqIwfPu/IB/YEDsdIYBEjgDAABAJU3lO553aw/0n0lnGBCBMwAAAFTWonzVholnGAChMwyAwBkAAAAqT/AMAyJ0hj4TOAMAAEBtCJ5hAITO0EcCZwAAAKgdwTP0mdAZ+kTgDAAAALUleIY+EjpDHwicAQAAoPYEz9AnQmdYIIEzAAAANIbgGfpA6AwLIHAGAACAxhE8wwIJnWGeBM4AAADQWIJnWAChM8yDwBkAAAAaT/AM8yR0hjkSOAMAAEBrCJ5hHn7imWeeUTeYJYEzAABVsOzUk8KJJ/x0eNnJi8PLTv65Q1eUpq8Mixa/+LmrO29k7ZyudN/DvfDIt//puf/3Px745/DYdx8/9O97933n0D/3P/ZEeOrpH/kOAG00FUIY7nU7u3Ufjk/oDLMkcAZop5XLTzn0uWcGO6eecnL4hSWveF49Tjrp34ezzj79iDV64vGpcP99Dz/v/zZ18Ieh2302xHnq354O+w9879C/733ku75pwCEnnvCisOzUl4aVK14ZXvzinwmnnb48LH/1z4cVpyWlF+i+ex8KTz75r+FrD+wN33/8X8L3Hz/o/gW0wZ48eD6o23BsQmeYBYEzQLPFYHk6VJ6eFJzrhGC/3TFx/3PBtEAHmi8GzK959c+HVy19RfiVNSvD2rNOCy89eVHtPncMo3c/+Hfh777dO/QwzX0LaCDBM8yC0BmOQ+AM0BwzpwZjuPzLZ6aVmBicC4EONMPLX3JieM0vJuGMVf8x/Oq6M2t3L5qL+BAtTkTHFR3uWUBDCJ7hOITOcAwCZ4B6a0uoI9CBelizcllY/ZpXhdcPnXHUdTxtEO9Zd9/9P8Pe/3Mg7H/sSd9eoK4Ez3AMQmc4ivxk2m+qD0B9xEnmNauXt2Jy8FgEOlAN0/ek4defEc799V+p5bqMQYuHF97+xcmw+1v/EB7Yu7/ZHxZoIsEzHIXQGY4gD5wnQwj+ywCg4padelJY+UtLwoUXrm/15ODRTAc6d04+KICGAswMmrPRc5R8DuKhq5/9i7vDV+7+urc2gDoRPMMRCJ3hMAJngOqLQfM5w2eEDW8ebu0083wIoGFw4oGk5657bbjwLetMNPfB9P3qi195IHzvB0/V/vMAjber1+0MazP8mNAZZhA4A1RXnB5ct/Z0E819EgOdT33yy+Hu/7FHoAPzFPfGr3vdqnDJW9/oAdgAxZVBt9+xK9z1wL7GfkagEXb2up1RrYRnCZ0hJ3AGqKZ48NZ/OXet19QHqDN+Z5i850GBDszS9FTzps3nK1mB4vqNG/74Mx6WAVUmeIac0BmeDZwXhxB2hxCWqAdA+aanmq94+/mmBws0Pf08cdc3wlNP/6g1nxtma/2aFWHDeUPhvJG1alaym3d8Ifzll+61KgioIsEzrReEzvBc4BwnnFcpB0C54qvqbz53TXjb72ywE7VkMdDZ+bm7TRNCHjZfffXFHoJVUFy98We33u7gQaBqdvS6nTFdoc2EzrSawBmgGmLYvPGCdV5Vr6AYPn/l7q8LdGglYXN9CJ+BCrq01+2MawxtJXSmtQTOAOUTNteHQIc2ETbXl3sVUDGCZ1pL6ExrJWkWb/wbfQMAihd3No+sPzN86PorVL9m4qGDf/rxCWs3aKR4QOC1v5+Fs84+XYNrzr0KqBDBM60kdKaVBM4A5Rl5wxnhfVsus7O55ux8pkniWxfv/b3MAYENdN0HPhk6f7XL4ahA2f5Tr9vZrQu0idCZ1hE4A5QjThD+4Yc3eV29QZ54fCrc8MefCRN3fUOgQy1566Id4r3qmms+Gu56YF/bSwGUZyqEMCx4pk2EzrRKkmajIYTbdB2gODHUufadF4Rs9BxVb6h9D/fCtvffGh7Yu7/tpaBG1qxcFra873IPwlok7nu+4abPhf2PPdn2UgDlEDzTKkJnWkPgDFC8GOrcfNNVVmm0RAx0PvBHHSs3qDQPwnjPNbeET91xX+vrAJTiQAhhda/bOaj8NJ3QmVYQOAMUS6jTXvE19vdv+0SY+NsH214KKsiDMKbdd+9D4Q+2/bmpZ6AMe/KJZ8EzjSZ0pvGSNFsdQpgMIfivC4ACCHUIAh0qxoMwjsbUM1ASwTONJ3Sm0QTOAMV6+8Xrw7Xvfauq85x3vuNGU8+UyoMwjsdqIKAkO3vdzqji01RCZxorSbPFIYRHBc4Ag/fyl5wYbvzwpnDW2aerNi8g0KEMcbo5+69DHoQxK3E10KZ33OBAVKBogmcaS+hMI+WBc5xwXqXDAINlipDZEOhQpGWnnhQ+uOW3PAhjzq77wCfDxz59l8IBRdrW63a2qjhNI3SmkZI02y1wBhi8kTecET5y05UqzawJdBi09WtWhOuv/10Pwpi3uJP+bZtvDE89/SNFBIpyaa/bGVdtmkToTOMkaRZv1Bt1FmCwrrliJGzafL4qM2cx0Lny3Tdbt0HfuS/RL/HtjN+4aIvDUIEivbnX7UyoOE0hdKZRBM4Agxf3pH58x5VeW2dBYqAzetmHwt5HvquQLJj7EoMQ71PXXPPRcNcD+9QXKMJUCGG41+3sVm2aQOhMYyRpFpfv36ajAIMj2KHfLr/sOoEOCxL3N3/+M9us02Bg3nPNLeFTd9ynwEARBM80htCZRhA4AwxeDHY+uuOqsOK0RLXpq5t3fCFcf4u3SZk7+5spivsUUKA9efB8UNGpM6EztZek2eoQwmQIwX9tAAyISUIG7Y6J+8O733+rg7uYtUvOOyt86PorFIzCxOD55p1fdp8CiiB4pvaEztSawBlg8ATOFCUeMPi2zTcKdDguBwZSFvcpoEA7e93OqIJTV0JnaitJs8V54LxKFwEGQ+BM0fY93Au/u/mGsP+xJ9WeF4h75TdtfKPAmVIJnoEC7eh1O2MKTh0JnaklgTPA4AmcKcsTj0+F37hoi+CZ53GQKVUieAYKdGmv2xlXcOrmJ3WMmtoucAYYnBjuxEMDBc6UIX7v4gOP+OADgsCZCorfxfidjN9NgAG7LUmzEUWmboTO1E6SZjFw3qhzAIMxHe6sOC1RYUojeGaawJmqEjwDBRrPz7SC2rBeg1pJ0iwu0b9N1wAG5zN/do1wh8qwaqPdBM7UgVUbQEGmQghLe93OQQWnDkw6UxtJmg0LnAEG65orRoQ7VIqJ5/YSOFMX8Tt67Tsv0C9g0OLeu8n8jCuoPKEztZC/RjKhWwCDM/KGM8KmzeerMJUjeG4fgTN1k42ec+jBLcCAxbOtHCpILQidqbz8Kd54/lQPgAFYs3JZ+MhNVyotlSV4bpc4NSpwpm7ig1vBM1CADflZV1BpQmfqYDJ/mgfAALz8JSeGm2+6SmmpvOng2aFdzRZDuzg1CnUUg+f1a1boHTBom/Mzr6CyhM5UWpJm4wJngMGJ4d2NH950KMyDOojf1bh2QfDcTJecd5Y1P9TerZ+4VvAMFOG2fBUpVJLQmcpK0mwshLBRhwAGZ9PGN3qFndqJ39kPv+9yjWuYGNJ96Por2l4GGuL663/XOiCgCJOCZ6pK6EwlJWkWl6HdqDsAgxP3OJsopK7OG1lrd2qDxHAuhnTQFNYBAQWJryuO52dhQaUInamc/Cmd01gBBsgeZ5ogPjQZecMZellzMZT76I6rrPmhcabXAQEMWFxJOqHIVI3QmUrJn85N5E/rABiQ9/5eJuChET5y05Vh5fJTNLPG4qqUFaclbS8DDRXXAXkrAyjAUJJm2xWaKhE6UzWTIYQlugIwOHEyNK4mgKYY/8R7Dk3vUz/x4ED3I5ouvpXhYEGgAJuTNBtVaKpC6ExlJGk2nr8WAsCAxGDufVsuU14aJU7t3/jhTXan1kycUHdwIG3hYEGgILc5WJCqEDpTCfnTuI26ATBY1mrQVPEV9k0b36i/NREfEPzhhze1vQy0SPzf3g9u+S0Px4AiTCZptlSlKZvQmdIlaTYcn8bpBMBgxVd7vcZOk3mFvT6ufecF9jjTOh6OAQWJEyYT+ZlZUBqhM6XKn745ZRVgwOJkVXy1F5oufs/td662NSuXhWz0nLaXgZaKD8fibwBgwOLqUgcLUiqhM6XJn7pN5E/hABigOFllrQZtML3fmWqKD8Buvukq3aHV4m/Amg2gABuTNBtTaMoidKZM2x0cCDB48eCiOFkFbRFfYb/kvLP0u4LiWg0PwGi7+BuIvwWAAtyYpNmIQlMGoTOlSNJsq4MDAYpx1Tv8hy3t86Hrrzj0wIXqWLn8FGs1IBd/C9ZsAAUZT9JstWJTNKEzhcufsm1ReYDBi/9B6/BA2uqjO6xxqJI/tPYEnseaDaAgi/Lg2cGCFEroTKHygwPHVR2gGFved7lK01orTkus2aiI2IfYD+DHrNkACrRKFkPRhM4UxsGBAMVav2aFkIfWs2ajfHGS801K8EkAACAASURBVKp3XdT2MsARxTUbcfUMQAE25KtOoRBCZ4rk4ECAgsSQ5+qrL1ZuCCF8cMtvKUOJsv865PBAOAarZ4ACbUnSbFjBKYLQmUIkaTbm4ECA4oysP9OUM+TOOvv0MPKGM5SjBC9/yYnh2ve+tXWfG+bCKiCgYBP56lMYKKEzA5c/RbtRpQGK4VV2eKH3bbnMgV0l2HjButZ9ZpiP+L/b7lFAQRblwbODBRkooTMDlT89m1BlgOKsWb3cq+xwmPib2LTxjcpSoDjlvGnz+a35vLAQ7lFAwVblK1BhYITODJqDAwEKZpczHFkMQB0qWBxTzjA38R4VH9YAFGRjkmajis2gCJ0ZmCTNxh0cCFCs9WtW2OUMx3DVOy5QngKYcob5ee/vZSoHFOm2JM1WqziDIHRmIPKnZQ4OBCiYKWc4tvNG1oY1K5ep0oC9+dw1jf58MCjxHrVy+SnqCxRp0n5nBkHoTN/lT8nsBgIoWPyPVFPOcHxb3ne5Kg1QPAztbb+zobGfDwbtty/3+wEKtchZXAyC0Jm+yp+OjdvjDFC8C8//NVWHWYgPZ+IqGgZj3drTHWYKC2DaGSjBUJJmWxWefhI602/2OAOUIO5PzUbPUXqYJatoBueKt9vlDAtl2hkowZYkzUYUnn4ROtM3SZqNhRD87QigBPanwtyYdh4Ma36gP+K087JTT1JNoGjjSZotVXX6QehMX+R7nG9UTYBy2J8Kc2fauf/OXffapn0kKM1vvulsxQeKZr8zfSN0ZsHyPc5uSgAlidOa9qfC3Jl27q94gOCFb1nXpI8Epdq0+fxD67MACrYqSbPtis5CCZ3phxg4L1FJgHIMv/4MlYd5Mu3cP2tWL/cADPps3esclwOUYrP9ziyU0JkFyU83HVJFgHI4QBAWJk47r1m5TBX7wAMw6L+r3nWRqgJlsd+ZBRE6M29Jmg3H001VEKA8v/Kf/qPqwwJdfJEHNwsVV2t4AAb9F98esAYIKIn9ziyI0Jl5sccZoBquePv5OgELdN7I2rDs1JOUcQHiag1gMDac58VSoDT2OzNvQmfmayJ/6gVASWJIFlcDAAv3m286WxUXwGoNGJz4YMyBgkCJ7HdmXoTOzFmSZmP2OAOU75xhIQ/0y6bN5x9aEcH8WK0Bg+VAQaBk9jszZ0Jn5iRJs9UhhBtVDaB8G948rAvQR+vWnq6c8+AgRhi8S976RlUGymS/M3MmdGbW7HEGqA6rNaD/7Eifn9WveVUdLxtqJf5vvt3zQMnsd2ZOhM7MxXgIYYmKAZRv7S//ki5An8VQZ+XyU5R1jl4/ZNUPFMFaLaAC7Hdm1oTOzEq+x3mDagFUw6//l9fpBAzAueteq6xzEPdgn3W2tSRQBGu1gIoYz9+Eh2MSOnNc+R7nrSoFUA3xBHshDwzGhW9Z50DBOXjNq3++NtcKdWfFBlAR9jszK0Jnjil/ejWe31QAqIDX/KJdzjAoLz15UVizern6zpJ9zlAs67WAihhK0sxwIsckdOZ44k1klSoBVMfw6+10hEHyG5u9004X0EORrNcCKmRL/mY8HNFPPPPMMyrDEeXL4b+oOgDV8uA9Nx2axgQGZ8UZl4ennv6RCh9Hr9up9PVBE7k/ARVyIL741Ot2DmoKhzPpzBElabY0X6sBQIWsXH6KwBkKYMXG8dktC+WwSx2okCUhhO0awpEInTkae5wBKmjlildqCxTAio3je1XysqpfIjTS69eu1FigSjYmaTaqIxxO6MwL5Mvgh1QGoHp+ZY3/0IQiZKPnqPNxvOzkn6v09UFT/eq6M/UWqJrt+Rvz8ByhM8+TL4HfoioA1XTeyFqdgYKsWblMqY/BQzAox4rTknDiCS9SfaBKFlnRyuGEzjwnSbPFbhIA1RX3OQPF8Qr7sS23VxZKY68zUEFD+ZvzcIjQmZnizWGVigBUk33OUCyvsB9bnLYEyvGqpa9QeaCKtuRv0IPQmWclaTYSQtisHADV5VV2KFYMVZedepKqH4E3L6Bc/k4AVNhE/iY9LSd0xloNgJqwzxmKt/KXlqg6UDlrzzpNU4CqWpK/SU/LCZ0JeeC8SCUAqsu0JZTjzP+8QuWPwLofKNdLT14UXv6SE3UBqKrN+Rv1tJjQueWSNBsLIWxoex0Aqs60JZTj3F//FZUHKuk/vOTfawxQZePWbLSb0LnFkjRb6pUHgHr4xVc7sAvKEKcJvWnwQvbJQvm8cQBU3CKrXNtN6Nxu1moA1MTqM35Rq6Ak3jQAqujUU07WF6DqNuRv2NNCQueWStIsTjgPtb0OAHVx1tmn6xWUxF7nFzrpJK/1Q9l+Yckr9ACog635m/a0jNC5hZI0Wx1C2NL2OgDUxcrlp+gVlOiXz0yV/zAehEH51p51mi4AdWDNRksJndvJjx2gRl52svM3oEwrTkvCiSe8SA+ASok75wFqYsiajfYROrdMvlZjVdvrAFAny5edql9QsmWnvlQLgMrxNhRQI1vzN+9pCaFzi1irAVBPp52+XOegZCtXvFILcstOPakS1wEA1Io1Gy0jdG6JJM0W+3ED1JOdjVC+NBU6TzvxhJ+uxoUAVnABdbMqfwOfFhA6t4e1GgA1ZWcjlM9hgkAVvezkn9MXoG62WLPRDkLnFkjSbDiEsLntdQCoI7saoRriYYIAAPSFN/FbQOjccNZqANSb12ahOjwEAqrm1FNO1hOgjqzZaAGhc/PFH/GSthcBoK68NgvV8bM/8+90A6iUX1jyCg0B6sqajYYTOjeYtRoA9efwMqiOVy0V7gAA9JE38xtM6NxQ1moANMOixS/WSagIr7EDAPSVNRsNJnRuLms1ABpg7VmnaSNUhNfYAQD6zpqNhhI6N1D+Y7VWA6ABXnryIm2Eilj+6p/XCgCA/vOmfgMJnZvJjxWgAZadepI2QoWsOC3RDqBSzhtZqyFAE1iz0UBC54bJf6Sr2l4HgCY48YSf1kcAAKANxpI0W6rTzSF0bpB8rcaWttcBoCmWLXm5XkLFrFx+ipYAAPTfIm/uN4vQuVn8OAEa5MSfPUE7AQCAthhK0mxMt5tB6NwQ1moANM+LX/wzugoAHNW+h3uKAzTNVms2mkHo3AD5j9GTIICGOe305VoKFWPtDVAlj3z7n/QDaBprNhpC6NwM4/mPEgCAAbL2JoT9jz1RgasAABosrtkY0eB6EzrXXJJmo/HH2PY6ADTR8lf/vL4ClfPU0z/SFABg0MaTNFusyvUldK6x/Me3ve11AGiqFaclegsAALTRIplXvQmd681aDQAAAACaaGOSZsM6W09C55rKf3Qb2l4HgKY68YQX6S1QWffd+5DmQAX844F/1gag6RwqWFNC5xrK12r40QE02LJTX6q9QGU9+eS/ag5UwGPffVwbgKZbkqTZVl2uH6FzPY3FH13biwAAAABA421J0my1NteL0Llm8h/ZlrbXAQCA8jz80COqDxXw1L89rQ1AWzhUsGaEzvXjRwbQAj/7M/9Om4HK+uEP/6/mQAXsP/A9bQDaYihJs1Hdrg+hc40kaRbXagy1vQ4AbfCqpa/QZ6CyTFcCACXYnp9zRg0InWsi/1FZnA4AQOlMV0I17H/sCZ0A2mSRDQD1IXSuj+35jwsAAADCU0//SBGAttmYpNmwrlef0LkG8h/TxrbXAQCAatj7yHd1Akp2370PaQHQVuM6X31C53rwYwIAqIC9+76jDUAlPPnkv2oE0FZLkjSzgrbihM4Vl/+IlrS9DgBt8+IX/4yeA5V2x8T9GgQl+toDe5UfaLOxJM2W+gZUl9C5wvIfz1jb6wDQRqedvlzfgUqbOvhDDYISPfVvTys/0GYOFaw4oXO1OTwQAKBC7DL+sW7XqhEo0/4D31N/oO02OFSwuoTOFZX/aDa0vQ4AAFTT9x//F52BEu1/7AnlB3AOWmUJnavLjwYAoEL2PdzTjhm+//jBylwLtM0Tj0+Fp57+kb4DOFSwsoTOFeTwQACA6nnk2/+kKzOYsoTy3H/fw6oP8GMOFawgoXPFODwQAKCaHn7oEZ2ZIU5ZxmlLoHhfe2CvqgP8mEMFK0joXD0ODwQAqKAf/vD/asthTFtCOexUB3gBhwpWjNC5QhweCABQXXv3fUd3DmP6G8rxD73vqzzACzkfrUKEztXixwEAUFH/7w/+VWsO88/fe7JS1wNtENfa7H/Mbw/gCBwqWCFC54pI0mzM4YEAANX1vR88pTuH2X/ge5W6HmgDa20AjikeKrhYicondK6A/MfgSQwAQEXdMXG/1hzB/seeqNw1QdM5RBDgmBwqWBFC52pweCAAQIXZXXxkTz39o7Dv4V4VLw0ay355gOPa6FDB8gmdS5ak2er4Y2h1EQAAKu6R/Y9p0VH87290K3ld0FTeMACYFRsFSiZ0Lp+RfwCAivvW35nmPZpu19QlFOW+ex869IYBAMc1lKTZqDKVR+hcovzLP9TaAgAA1MATj085RPAYvOoPxbln14OqDTB72x0qWB6hc0kcHggAUA9f+Zuv6dQxeNUfirP7W/+g2gCzF89PG1OvcgidyxO/9Eva+uEBODYn00N1fON/7dONY3CYIBTngb37VRtgbrYkabZUzYondC5B/mX3pAUAoAa+9s2/16bjcJggDN4dE/erMsD8OE+tBELncmzNR/wBAKiwOMFrn/PxOUwQBu/uu/+nKgPMz4YkzYbVrlhC54IlabY6hLCxVR8aAKCmbv/ipNbNgsMEYfD2/p8Dqgwwf85VK5jQuXhG+gEAasKhXbOz95Hv1uEyobbiWxf7H3tSAwHmbyhJs1H1K47QuUBJmo3EL3lrPjAAQI098fiUQ7vm4L57H6rNtULdeOsCoC+2Jmm2WCmLIXQulilnAGbl+4//i0JByT77F3drwRzcs+vB2lwr1I23LgD6YkkIYUwpiyF0LkiSZmP5lxsAjuv7jx9UJCjZPffv1YI5EIrBYHjrAqCvxkw7F0PoXID8y2xhOQBATQh55u5b3/6nul0y1IK3LgD6apFNBMUQOhdjLP9SAwBQA0KeuXvq6R8dOuwM6C9vXQD03cYkzZYq62AJnQcs/xJvafSHBKDvnnr6/1NUKNFffule5Z+Hr979jdpdM1SZty4ABmZcaQdL6Dx41moAMGf7H3tS0aAkcVrXb3B+Htzz93W8bKgsb10ADMxQkmbDyjs4QucBStJsdRzZb+wHBABooFs+9gVtnadv/Z31GtBPVmsADJRB0QESOg+WxeQAADVz9/0Padk8fe8HT9nrDH1itQbAwMVp51FlHgyh84DkI/pDjfxwABQi/scmUKybd3zh0IF4zN/tX5xUPeiDj/+325URYPBMOw+I0HlwTDkDMC8nnvCi8MFrLgkvPXmRAkLBdn7O/tSF2v2tf6j3B4CKuHPyQa0AGLwlpp0HQ+g8APmXdVXjPhgAA7fs1JPC5ztbQjZ6jmJDwe6YuP/QeggW5lvf/icVhAVyoClAobYnabZYyftL6DwYRvMBmJM43fz2i9eHybu3hxWnJYoHJfizW73K3g9xPcl999qLDQvhQFOAQsVXTMeUvL+Ezn2WTzkvadSHAmBgYth8yXlnhXvuvCFc+963KjSUJE45733ku8rfJ3/z1/+jEZ8DyuJAU4DCjZl27q+fatKHKVv+5bTLGYDjimHzyPozw1XvusjuZqgAU879tXffd5r0caBQDjQFKMWifHOBiec+ETr311j+JQWAI3r5S04MGy9YFy58yzphM1SEKef+i/V84vEp9zmYh6/c/XVlAyjH5iTNtve6nUfVf+GEzn2STzl7GgLAEa1cfko4d91rw6bN5ysQVIwp58H4yt98zaGoMEfxAEEPwQBKFaedR7Vg4ex07h9TzgC8wPo1K8Jn/uya8Ndful7gDBVkynlwJu95sKkfDQbGAYIApduYpNlSbVg4k859kH8ZTTkDcEhcobHudavsa4YauOGmz2nTgHzr73qN/FwwKHEljQMEASrBtHMfmHTuj62mnAFYdupJ4ZorRsLX7/tY+ND1VwicoeLiYV37H3tSmwbkez94Ktx3rwANZuuzf3G3AwQBqiFOOw/rxcKYdF6gfMp5Y60/BAALEldobDhvKJw3slYhoSbiROHNO7+sXQN2z64Hw1lnn97ozwj98pdfulctAaojDpgKnhfApPPCba37BwBg7k484UWHwub//vkPhls/ca3AGWrm/ds+YaKwAHdO2usMsxH3y3vzAqBShkw7L4xJ5wUw5QzQPjFsHll/pn3NUGNx5cPE3wpDixBDtDhV7n4Jx/bpz9ypQgDVY9p5AUw6L4wpZ4CWiIcDxn3N99x5g33NUHPX/WFHCwsU99QCR7fv4V54YO9+FQKoHtPOCyB0nidTzgDtMB02x8MBN20+X9gMNXfdBz4Z9j7yXW0s0D33723NZ4X5+JM/+bS6AVSXgdN5sl5j/nzpABoshs0bL1h3KGgGmiFOE3b+apduFswEJxxdvC/d9cA+FQKorkPTzr1uZ1KP5sak8zwkabbalDNAMx0+2Qw0x++/+2aHB5akM25fLRzJpz75ZXUBqD6Dp/MgdJ6f7XW8aACOTtgMzWatRrkm73FwIxwuHrI5cdc31AWg+ux2ngfrNeYo/5IN1eqiATgqazSg+e6796HwsU/fpdMlemD3I6397HA0N/zxZ7x9AVAfcdpZ8DwHJp3nzkg9QAOYbIZ2iJOEf7Dtz3W7ZDFYs2IDfsyUM0DtmHaeI6HzHJhyBqi/E094kbAZWuSaaz4a9j/2pJZXwDf+l8PSYJopZ4BaMog6B0LnufHlAqipGDZfct5Z4Z47bxA2Q0vcvOML4a4HBJ1V8bVv/n3bSwCHmHIGqC3TznNgp/MsmXIGqK+RN5wR3rflsvDSkxfpIrRE3ON8/S0T2l0h3/vBU4f6ctbZp7e9FLScKWeAWrPbeZZMOs/eWF0uFIBnrVm5LPz3z38wfOSmKwXO0CJxivDKd9+s5RX02c860JF2M+UMUHumnWfJpPMsJGm2NISwofIXCsAhK5efEn778g3hvJG1CgIt9BsXbTk0VUv1WLFB25lyBmgE086zYNJ5duxyBqiBl7/kxEOHBP71l64XOENLXX7ZdQ4OrLDpFRvQRqacARrDtPMsCJ2PI59y3ljpiwTg0CGBX574sEMCocWu+8AnHRxYA1Zs0FamnAEaxYDqcQidj8+XCKDCpvc2f+j6K+xthha7eccXwsc+Lcysg7vvN+lM++x7uBc+dcd9Og/QHKadj0PofAymnAGqK67SuOm6t4fPfnZbWHFaolPQYndM3B+uv2XCV6Am4qRn7Bm0yZ/8yaf1G6B5DKoeg9D52Hx5ACrmxBNedGiVxtfv+5i9zcCh/cDvfv+tClET69esOPR2ivs3bRKnnK3+AWgk087H8FOVvbKSmXIGqJ6Vy08Jf/jhTSabgUNi4Py2zTfakVpx8WHhyPozw1XvusgaJFrp9999s8YDNFccWBU8H4HQ+ehMOQNURFyl8f+8bSRko+doCXCIwLn6lp16UvjNN53tgFdaLa6S2fvId9teBoAmi9POS3vdzqO6/HxC5yNI0myxKWeAahh5wxnhfVsuMx0HPEfgXG3xgNeLLzrHCg0IIXz6M3cqA0DzxcHVUX1+vp945plnqnQ9lZCkWfyybGl7HQDKFCfkrnrHBUIL4HkEztUUV2isW3t6uOLt51uBBIe57gOfDJ2/2uW+BdBsrzTt/HxC58PkU87xS2KkDqAk8aDAD11/hfIDzyNwrp64/ujN564Jb/udDd5IgWN44vGpsOkdN4QH9u5XJoBm2tnrdkw7zyB0PowpZ4DyxOnmD275rXDW2afrAvA8AudqiQe7nrvutfY1wxzFHc8f+KNO+N4PnlI6gOYx7TyD0PkwSZodNOUMUDzTzcDRxJDm3e+/VeBcAevXrAiXXfomDwdhgd5zzS1h4q5vuK8BNMuOXrczpqfPEjrPkKRZHIO/rTIXBNACppuBY7l5xxfC9bdMqFGJ4r7mkfVnhkve+kb7mqGP9j3cC9vef6uVGwDNMRVCWNrrduJAa+sJnWdI0iyOwC+pzAUBNJzpZuBY4uFbH/v0XWpUkriveeMF66zQgAGzcgOgUbb1up24urf1hM45U84AxYlBxo0f3mS6GTiqyy+7Ltz1wD4FKkHc1/zbl28I542sbd1nhzLFlRufuuM+PQCot6let7NYD4XOz0nSbHcIYVVFLgegsUbecEZ435bLwktPtj4feKEnHp8Ko5d9KOx95LuqU6C4QmPN6uXh6qsvtkIDShRXbvz+u292DwSot0t73c5423sodH42cB4OIXy1ApcC0Fgx0Lj2nReEbPQcTQaO6L57Hwp/sO3Pw/7HnlSggsQ3T9a9blW46l0XeRgIFdIZvzP86ccnrNwAqKcDvW5nadt7J3R+NnSeDCEMVeBSABopvqo9/on3CDSAo4oBy3Uf+Vx46ukfKVIB4n353HWvta8ZKiy++XHDH3/Gyg2Aemr9tHPrQ+ckzeKTh+9U4FIAGslhgcDxvPMdN4aJv31QnQqwfs2KsOG8IfuaoUas3ACopV29bme4za0TOqdZfOqwsQKXAtAo8ZXt9/5eJtgAjsr+5mLE9UYj688Ml7z1jfY1Q41ZuQFQO7/a63Ym29q2VofOppwBBmPNymXh5puusk4DOKo7Ju4P737/rdZpDFB8+LfxgnXhwrescz+GhogP696/7RPeDgGoh9t73c5IW3vV9tB5awhhSwUuBaAxrNMAjsc6jcGK+5ovPP/XHNwKDRYf3H3gjzqmngGq75W9bufRNvaptaFzkmaLQwix6cY+APogvr794fddbp0GcFT33ftQ+INtfx72P/akIg1A3Nd89dUXW6EBLeIhHkDl7ex1O6NtbFObQ+exEMKNFbgUgNpbdupJ4fOf2eb1beCorvvAJ0Pnr3ZZp9Fn0/uar3rXRe7B0FKmngEqbSqEsLTX7RxsW5vaHDrHKeclFbgUgFqLk3W3fuJaTQSOaN/DvfD7777ZYYF9Fh/2/eabzg6bNp/fqM8FzE/c9XzNNR8Ndz2wTwUBqmdbr9vZ2ra+tDJ0TtIsjrXfVoFLAai1a64YEXgAR2W6uf/iQa0XX3SOVUbAEXXG7wzXfeRz7rsA1TLV63YWt60nbQ2dJ0MIQxW4FIBaiq9zf3zHleGss0/XQOAF7G7ur3jPXbN6uX3NwKzEN0x+d/MN7sEA1XJpr9sZb1NPWhc6J2m2OoTwzQpcCkAt2d8MHE18vfv92z7hUKs+eflLTgxvPndNeNvvbHDPBebs8suus24DoDr29Lqd1W3qRxtD5/hUYWMFLgWgduxvBo4mvtL9px+fcJBVH6xcfko4d91rrS8CFuzmHV8IN+/8snUbANXwq71uZ7ItvWhV6Jyk2dIQwncqcCkAtfP2i9eHa9/7Vo0DnsdBgf0TH+xddumbrC4C+iquPHrb5hsFzwDlu73X7Yy0pQ9tC53jSZFbKnApALURd4lu2vhGE3fA81il0R/xHjuy/sxwyVvfaF8zMDDxnv0bF22x5xmgfK/sdTuPtqEPbQudD4YQLMQDmCUHBgJH8p5rbgkTd33D1NwCxH3NGy9YFy58yzr7moHC2PMMULodvW5nrA1taE3onKTZaAjhtgpcCkAtxAMDP7rjKpN3wHPibtCdn7vb3uYFiPuaf/vyDeG8kbW1/QxAvb3zHTd6SwWgPFMhhKW9budg03vwUxW4hqK04ikCQD/EwPnzn9lm+g44RNi8MPGtkTWrl4err77YgzygdB+56crwizu+EK6/ZUIzAIoX/yM77nUeb3rtWxE6J2k2HEJYVYFLAai8eJDVrZ+4VqOAcMfE/eGGmz5nB+g8xRUa6163Klz1ros8xAMqZfqsDsEzQCm2tiF0bsV6jSTNYiM3VuBSACpN4AyEfLL5K3d/Pex95LvqMQ/xbZHffNPZDmAFKu++ex8Kb9t8ox39AMX71V63M9nkujc+dE7SbGkI4TsVuBSASnv7xevDte99qyZBi1mjsTDxwd2G84bsawZqRfAMUIrbe93OSJNL34bQOY6sb6nApQBU1jVXjJjIg5Z64vGp8PH/dnv44lceEDbPQ9zXvG7t6eGKt59vXzNQW4JngFK8stftPNrU0rchdD6YL+kG4AgEztBO+x7uhU998sth4q5vCBnmIe5r3njBunDhW9bZ1ww0guAZoHA7et3OWFPL3ujQOUmz0RDCbRW4FIDKidN5177zgpCNnqM50CLxcMDb79gV7npgn7bPw8rlp4QLz/81906gkQTPAIWa6nU7i5ta8qaHznEh91AFLgWgUmLg/PEdV4azzj5dY6AF4gqNz/7F3eEvv3Rv2P/Yk1o+D3Ff82WXvsl9E2g8wTNAoS7tdTvjTSx5Y0PnJM1WhxC+WYFLAagUgTO0RwwOPnHbl8IDux8RHsxDvF+OrD8zXPWui6zQAFolvhXzjms/pukAg7en1+2sbmKdf6oC1zAojd2JAjBfAmdoPlPNCze9r9m+e6CtzhtZG/7xwD+H62+Z8B0AGKxVcXC21+3sblqdGxk6J2kW96GMVOBSACpD4AzN1hm/M0ze86BdzQuwZuWycPFF5xwKWwDabvrBm+AZYODi4Oxo08rcyPUaDhAEeD6BMzST9RkLF++Pa1YvD1dffXFYcVpS948D0HeXX3adB5oAgzUVQlja63YONqnOTQ2d40j6qgpcyv/P3t0HWVXd+cJfN5UyQRtBEEEwjbatSXdjS5hxYkNE8gSK8Q3a6EgRbXVkzGBwQsQ4iFLykDJqZ2b0mkeiN4leE0wspswVydu1IDcEA5gxIdgKGIOoTDBmUG9ISJzxn3lqHWmGt4Y+3fucs18+nyqqEoTutX/rcLr7u3/7twBqTuAM+RKD5mXLVoanf/FieP2t3Xa3j+IIjYvPawvX/u1085oBjmDGjEVhfdc2ZQKonBu2b1n6h/WrIwAAIABJREFU3/NU39yFzvVNHZNCCD9KwVIAak7gDPkgaE5e+8fHhS/dd0PeLgugIuJ5AZfOXOSsAIDKeXX7lqUn56m+eQydHw4hXJWCpQDUlMAZsiv+cP+D7z1dmtFsdEZlxE7nf1l7fx4vDaAi4g3Qa+fe42sSQOV8bPuWpavzUt9cHSS45wBBgTNQeAJnyJ7Nm7aHJx5fHTY+95JHmKsgdozHmpvjDNA78fvKBZ+5LNza+YiKAVRGPKNO6JxSuTvpEaAv4g8EAmdIt+5u5md+ttnYjBqJIX9zy5WFvHaAvui4emrYsuXl8MiKteoHkLyr6ps6PpuXAwXzFjp/NgVrAKip+bPbSz8QAOmzYvm68PT6rrDu5y+Yi5kCsascgPLc0Tk7dG1+OXRtfU3lAJIXG2pzcaBgbmY6O0AQ4N3Aec7cS1QCUmLpw0+WOsL8cJ5e27csLXoJAMoWn9aZOHWe+c4AycvNgYLvScEakmK0BlBo110+ReAMKbPs2/+n9AiywDm94o0BAMpz/LBBpXFuACRu9J7G2szLRei85wDB9hQsBaAmprQ1hwULzSWFtFnw9x32JOVWr9lQ9BIA9Ekc59b+8XGKB5C8XDTW5qXTOQbOg1KwDoCqi4Hzgw8tUHhIoXigZ/w3Sno998vtdgegj25bdE0YMaRO+QCS1b6nwTbT8hI6O0AQKKSGUUMFzpBynZ2fDnUDjrJNKfX6W7vD2qeeL3oZAPokjtlYeJOnegASNigPEx0yHzrXN3WMDSGcmYKlAFRVDJwfe3SxokPKxR/I26ecZZtS7Hvf/UnRSwDQZ9PaxxuzAZC8zDfY5qHTWZczUDixa/LL984rhVlA+t3ROdvjxym27ucvFL0EAP1izAZA4s7c02ibWXkInR0gCBRKDJy/eu8Nobml3sZDhlx12WTblVLbdrwZNm8y2xmgr4zZAKiITB8omOnQub6p42oHCAJFM+eq80uHkwHZMmfuJaG1caRdS6knHl9d9BIA9Escs9HW2qCIAMkROteQLmegUK6YNqEUXAHZ9KlZ0+1cSm187qWilwCg3xbdNsvhuQDJGbSn4TaTMhs61zd1nBxC8JMbUBhT2ppLc2GB7IpdYPHfMumzvmtbeGPnLjsD0A9x/JvDcwESldmG2yx3Ome6xRygHA2jhobOzk+rGeTAjTdebhtTatm3VhW9BAD9Nu9zMx0qCJCc6XsabzNH6AyQcvERxS/fO690QAuQfbELLI7KIX3WrOuyKwD9FL9ndXguQKIy2e2cydC5vqljUghhdAqWAlBxd902qxRSAfkRu8DMvEyf537166KXACAR8QwS3c4AiflsFkuZ1U5nXc5AIVx3+ZTSDFggX2IX2JyrzrerKbP77XfC0oefLHoZABKh2xkgMaPrmzrGZq2cWQ2dMztEG6C34mFjCxZeqV6QU7rA0mn1mg1FLwFAInydA0hU5rqdMxc61zd1xC5ng02BXHNwIBTDwps67HTKrN+4teglAEiMbmeAxGSuATeLnc66nIFci3Nev7DobxwcCAUQx+e0No601SkSR2ysWL6u6GUASIRuZ4DEDKpv6shUJpqp0Lm+qePkEML0FCwFoGLinNcJ54xRYCiIL941x1anzKpVPy16CQASo9sZIDGZOuMua53OupyBXItznGNHCFAczS31pX/7pMfTv3jRbgAkRLczQGKm1zd1DM5KObMWOmcq0QcohznOUFzx334crUM6vP7W7rD2qeftBkBCJn/0TKUESEZmGnIzEzrXN3WMDSH4SgXkkjnOUGzx3377lLOKXoZU+d53f1L0EgAkZt7nZrq5CpCMz2aljlnqdNblDORWxyfONccZCi7+QO7x4/RY9/MXil4CgMTEm6ttYxsVFKD/ztxz5l3qZSl0Ns8ZyKW21oawYOGVNhcKLv5A7rCl9Ni2482wedP2opcBIDHX/PVFigmQjEw05mYidK5v6pgUQhidgqUAJCo+ZrjkvnmKCpTEw5bifHfS4YnHV9sJgITEp/p8jQNIRCZC5/emYA29YbQGkEt33TbLHGdgP/Ouvyxcv+B+RUmBjc+9VPQSQGqtWL4u/Ourvwk7XttZWmLX5pf3W2rD6BGh7pgBYeDAo0PLmMbQeNpJobml3obW2F9ddE7ofGB5oWsAkIDR8ey77VuWbkxzMf/bf/7nf6ZgGYdX39TxuxCCVAbIlfaPjwtfuu8Gmwoc5MKL5oeura8pTApsWHOfm4OQAmufer50wGcMl/v6/hifMGsYdXxobT4lXHDhR52nUQNv7NwVxk28vnDXDVAB927fsjTVhwqmPnSub+qIs5wfT8FSABITDwv7/vK7BBnAIcVZwn956a2KkwLzZ7eXxp4A1RcDyq/+jyfC4z9YH15/a3finz+G0PFwu+nTzg3T2sfb4SqZMWNRWN+1rRDXClBBr27fsjTVBwpmYaazAwSB3LnnrjkCZ6BH8RHwKW3NCpQCG559seglgKqLYfMt8x8IE6fOC/d/c2VFAudo99vvhJXrN5dGGv3FhOtKnzN+bipr4vhWFQbov9F7GnVTK9WdzvVNHYNDCK8YrQHkyRXTJoQ7OmfbU+CwYvARA5cYilA7sRNy84YH7QBUyZJ7vx2WfP37NXvv6+5+7uz8tAaBCmoeN8vXN4D++/r2LUtTew5e2jud2wXOQJ7EE7sFzkBvxLCjfcpZalVjMRSJB5YBlRVvtMWxC/GQuVqGkd3dz/Gmn87nyjnjtJPyemkA1ZTqTucshM4AuTHv+stsJtBr8z43szQDntpateqndgAqKB4SeH77zama8xvD50dWrC2ty42n5BmxAZCIQWkesZHa0HnPaI3pKVgKQCLaPz7OITVAWWK381WXTVa0Gut64dVCXz9UUgycr517T8XmNvdXXFec+Ry7nknOjE/62gaQEKFzH+hyBnIjdiretugaGwqUbc7cS0qjeaidbTveDJs3bbcDkLDuwDkLs31j13Mc/2HcRjLiTdXWxpF5uBSAWhM694HQGciNhTd1OIwG6DOjeWrvicdXF70EkKgY3mYlcO4Wx39cOlPwnJQJH2nJx4UA1FZqR2ykMnQ2WgPIk7bWBmM1gH6J7yE6wmpr43MvFfnyIXExvM1S4NwtPvkgeE7GxHPH5eEyANJA6FwGXc5ALtQNOCosuW+ezQT6bcHfdyhiDT33q18X9tohaXE+cgxvsyqu/epr7vC66KcJ54wpfa8MQL8JncsgdAZyoeMT5xqrASQi/nA+pa1ZMWskdmSuWL6ukNcOSYrz0eN85Kzr2vpa+Mz193ht9NMZp52U6fUDpEQqR2ykLnQ2WgPIi3jw14KFV9pPIDE33ni5rrAaenp9V2GvHZLyT//0zdzUcvkPN7gZ1U9jzzg10+sHSBGhcy/ocgZywcFfQNKaW+pD+5Sz1LVG1v38hUJeNyQldjmvXL85V/W8/R+Wmu/cDy1jGjO7doCUETr3gtAZyLz4CLzDA4FKmPe5mbqdayTOcRUuQd/lqcu52+tv7Q53/+Oj6VhMBvl+GSAxqRuxkarQ2WgNIA9iGNTZ+Wl7CVREnBM/56rzFbdGfvC9pwt53dBf8YbN+o1bc1nH5SufcUOqH1obR2Z27QApI3Q+DF3OQOY5PBCotDlzLwkjhtSpcw0887N8jQaAaln2rVWlAznzKF6Xbue+axg9IqtLB0gbofNhCJ2BTIshkMMDgWpYeFOHOtdA1wuvFu6aIQkbnn0x13Vc9ZNnU7CKbDpxxNCilwAgKakasZGa0NloDSAPhEBAtcQ5mB5Jrj5znaFv8jpao1uc7bz04SfTsZiMcZggQKKEzoegyxnItBj+OAwFqKYFf+9GVy2Y6wzl2bxpe25Ha+xr9ZoN6VlMhvj+GSBRQudDmJSitQCUTfgDVNuEc8aEKW3N6l5lW7a8XKjrhf76+TNbClHD5365PQWryCbnFAAkJjUjNnQ6AyQghj4x/AGothtvvDzUDThK3auoa7PQGcpRlBs1ccRG7OqmfCcMOVbVAJIjdO62J4EflIa1APRFDH0AaqG5pT60TzlL7auoa+trhblWSMJvd/7fwtSxKF3dSWsYPSJfFwRQW6mYJpGWTmddzkBmXTFtQin0AaiVeZ+bqdu5ytY+9Xyhrhf647c7f1eY+hm/0zd1xwzI4rIB0mp0fVPH2FqvTegM0A8x5IlhD0AtHT9sUJhz1fn2oIo2bvhlYa4V+mv32/9RmBq+9MpvUrCK7GlqOqXoJQBI2tW1rmjNQ+c9ybvRGkAmxUfaY9gDUGtz5l7iIKYq+uWvzG2F3tq2483C1OqPf/r3FKwiewYNHlj0EgAkreYNvmnodK558g7QF7qcgbT5u2s9PFYt2159vRgXCv30xs5dhSphkbq6k9R42kn5uRiAdIgjNk6u5UrSEDr76QjIJF3OQNp0XD01tDaOtC9V4DBB6J11azcVqlJF6upOkvNRACqipplrTUPnPYn76FquAaAvdDkDafWpWdPtTZU4TBCO7F9fNeMYAGqkptMlat3prMsZyCRdzkBaTWsfH6a0NdufKtj20o7cXyP0147XdqohvRKbOgBI1Jn1TR2Da1XSWofO5jkDmaPLGUi7G2+83A/vVbBly8u5v0bor67N/p3QOw2jjlcpgOTVrOG3ZqHznqT9zFp9foC+0uUMpF2cjRnfq6isl14xNgCO5N/e+n2hajRiSF0KVgEAexUvdDZaA8giXc5AVsT3Kt3OlfXbN3fl+fIgEa+/tbtQhTxhyLEpWAUA7DWpVqUQOgOUQZczkBXxvWrOVefbrwratuPN3F4bJGHF8nXqCAC1Nai+qaMmGWwtQ+eaJe0AfaHLGciaOXMv8ah3hW3etD3X1wf9sen5rYWrX8PoESlYBQDspyYZbE1C5z0Ju1ZBIFPaxjbqcgYyZ+FNHTatgrb+6te5vTbor63bdhSuhnXHDEjBKrJp+LDBRS8BQKUUqtNZlzOQOTfeeLlNAzJnWvv40No40sZVSBE7OaG3Xtr+28LV6uy21hSsIpuGDzuu6CUAqJTR9U0dY6td3VqFzuY5A5kypa05NLfU2zQgkxb8vW7nSiliJyf0xhs7dxVy7nnjaSelYBUAcJCqNwBXPXSub+o4OSbs1f68AP0xfdq56gdk1oRzxpRunpG83+78narCIfzge08Xrizx/A9NCgCkVNUbgGvR6azLGciU+Fh6fDwdIMviiKAYiJCsrq2vqSgcwjM/21y4sjSMOj4Fq8iul175TdFLAFBJ59Y3dVR1eH4tQmfznIFMOW/yX9gwIPNi9137lLNsZAWsfer53F0T9FfXC68WroatzaekYBXZ9cc//XvRSwBQaVXNZGsROk+vwecE6JMRQ+rCnLmXKB6QC/M+N7P0vkayNm74pYrCPoo6z9khggCkXFWnT1Q1dK5v6jBaA8iUyR8904YBuXH8sEHhqssm29CEbXj2xVxdD/RXEec5R8axAZByue50NloDyJTYFQiQJ/HpjYZRQ+1pgp775fbcXAskYfWaDYWrY1trQwpWAQCHNbq+qWNstUpU7dBZpzOQGVPamktdgQB5M+/6y+xpgl5/a3fYvEnwDN2KeCNm7BmnpmAVAHBEVWsIrlroXN/UcXJM1Kv1+QD6a/q0c9UQyKX4CLiuvGT9aNUzeboc6LN4sGa8EVM0E88d50XTT//21u8zvX6AjKhaQ3A1O511OQOZER89N5cPyLNFt82yvwky1xnetWzZysJVom7AUWHCOWNSsJJsK+LNCoAaqFp3XTVDZ/Ocgcz4q4vOsVlArjW31Icrpk2wyQlZv3FrLq4D+uvpXxTvBkzb2MYUrAIAeqe+qaMqjcFCZ4ADxG6VGZ+crCxA7sXDUuN7Hv23++13SmMFoMiKOlpj3Jmnp2AV2WYuPkBVVSWjrUroXN/UES/GaVxAJsRuFQcIAkUQ3+s6PmF+fVKKOFYA9lXUfwOaFfpv669+nfVLAMiSXHU663IGMsMBgkCRLFh4ZRgxpM6eJ6CIYwVgX0X8NxDPAdGsAEDGjK5v6ji50kuuVujsEEEgE2Lw4gBBoGgW3tRhzxMQxwoYsUFRLX34yUKO1mj90OgUrCL7nl7fVfQSAFRbxRuEKx461zd1DA4hnFnpzwOQhIvPa1NHoHDizbbWxpE2PgFGbFBU3/3BukJe+eTJH0nBKgCgbNkPnY3WALJk+sXesoBi+uJdc+x8AozYoIjiIXDru7YV7srjQayekEtG1+aX83AZAFlS8akUQmeAPWKXX3NLvXIAhRTf/9o/Ps7m91McLxDHDECRPHD/twu532ecdlIKVpEPu9/+j6KXAKDaBtU3dYyt5OesRuhsnjOQCedN/gsbBRTabYuuKXXu0T9FHTNAMb2xc1dYta6Ys8wnjm9NwSryYduON4teAoBaqGijcEVD5z0nITpZAciEGZ+cbKOAQjt+2KDQ8Ylzi16GfotjBuK4ASiCu//x0bD77XcKude+d0yG90uAmslu6Gy0BpAVba0NpbAFoOgWLLwyjBhSV/Qy9FtRxw1QLLHLefnKZwq56w2jhvreMSFbf/XrXFwHQAZNr+SShc4AIYQLz3MIDEC3hTd1qEU/xXEDMZCDPCtyl/P4P/tQClaRD0+v7yp6CQBqpr6po2LZrdAZKLw4v7Tj6qlFLwPAXtPax5eeAKHvYhAXAznIqyJ3OUcXXPjRFKwiH1565TdFLwFALWUvdDbPGciKtrGN9grgAItum6Uk/RQDOd3O5FWRu5zjCKIJ54xJwUry4bdvep8EqKFMdjrrcgYyYdLEcTYK4ADNLfXhimkTlKUfdDuTV/HgtyJ3OZ/xwfoUrCI/tu14s+glAKilip0iLnQGCs1oDYCezfvczNL7JH2n25k8Wvz5Bwvb5Rw0LCRqxfJ1OboagGyq1FxnoTNQaEZrAPTs+GGDwpyrzlehfojB3OcXP5TZ9cOBYki4vmtboeuiYSE5DhEESIXshM71TR1jzXMGskCnCsDhzZl7SWhtHKlK/bD8hxtK4wgg62LX/u3/sLTQ++iQ1WQ5RBAgFTLV6azLGciE8y4420YBHMGnZk1Xon76+5uXZHr9EMWu/dff2l3oWkwc35qCVeTHc7/6ddFLAJAGFZnrXKnQeWyFPi5AYmKnSnx0HIDDm9Y+Pkxpa1alfuja+lpYcu+3M7t+iGM1Ytd+0X1s8llFL0Fi4hMgRZ4NDpAmlZjrrNMZKCydKgC919n5aYcK9tOSr3/foYJkUnzd3vz5Bwu/eQ2jhobmlvoUrCQffrTqmaKXACBN0h861zd1nGyeM5AFOlUAei8+GdI+xftmf8SOvquvuSO7F0BhxdetjtQQpk5yFkiSNjz7Yn4uBiD7MtHprMsZSD2dKgDlu6NzdhgxpE7l+iGO2bjz9m9kdv0Uzy3zHyi9bglh4rlC5yQ990sHrAKkSOJznYXOQCGN/7MP2XiAPlh4U4ey9dP931wZ1j71fKavgWKIc8gfWbHWbodQuuE24ZwxKVhJPsT3wKIfSgmQNknPdRY6A4V0wYUftfEAfRAPFYwHsdI/N9y8xHxnUi2GgnEOOe86+8Onq0SC1vzYoZQAKZTe0Nk8ZyAL4kFYOlUA+m7RbbMcKthPscPv0pmLMn0N5FcMnK+de485zvuYPPkjqVlLHmx87qWilwAgjcYmuaakO50TXRxAJbSNbVRXgH6IM/EdKth/23a8GWZdc2fWL4OcETgfLN5ki095kJznfvVr1QRIn1SP1zBaA0i9cWd6PBKgvxwqmIyV6zcLnkkNgfOhaVhIVnydeY0BpNKg+qaOxBqKhc5A4Xxssu48gCT83bXt6piAGDzHA9uglgTOPZs0cVxal5ZJ3/vuT4peAoA0SyzbTSx0rm/qGBxCODOpjwdQCQ2jhpYeCweg/zqunhpaG0eqZAI6H1gueKZmBM6HF9/rSE7X5pdVEyC9UtnpbJ4zkHqtH3LWKUCSvnjXHPVMSAyeP3P9Pbm4FrIj3uwQOPesrbUhrUvLrK6trxW9BABplr5OZ6M1gCw468+b7RNAguLTI1dMm6CkCVn+ww1mPFM1t8x/oHSzQ+Dcs4njW9O6tExa+vCTRS8BQNqNrm/qODmJNQqdgUI574KzbThAwhwqmKw443nGjEXhjZ278nRZpEh8bV140fzwyIq1tuUIZnxycqrXlzXP/Gxz0UsAkAWJTLMwXgMojDjP+fhhg2w4QAUsvKlDWRO0vmtbuHTmotKsXUjSiuXrwsSp84w46AXfOyav64VX83ZJAHmUSGNxIqFzfVNHDJx9NQZSzTxngMqZ1j7e7NOEbdvxZmnWrgMGSULsbo4zw69fcL9xGr00ddK4TKwzKzZv2l56XwMg9VLV6Wy0BpB65jkDVNai22aFugFHqXKCYjgYZ+7GOc/GbdBXsbv5/PabSzPD6b3pF/sxN0k/WvVMfi4GIN/OTeLqkgqdjdYAUs88Z4DKiocKtk85S5UrIM55jqFhDA+ht2JnaZwPHrubX39rt7qVIY7WiO9pJGfDsy+qJkBG1Dd19PvOq9AZKAQz+QCqIx4qGN9zSV4MDWN46JBBjqR7lMZfXnpraT445TOWLXnrN27N2yUB5Fm/s95+h871TR2DQwhnepkBaXZq/XD7A1Al866/TKkrKIaI8SC4W+Y/kNtrpG9i2BxfF/H1YZRG/8yYMSXLy0+deCiqWeIAmZKKTmddzkDqjTvzdJsEUCXxUMEpbeboV1IMbx5ZsTb8xYTrHDRIaYxGnPs9buL1pdeFcK9/RgypCxPOGZPlS0idNT92EwQgY2rf6ewQQSALxo77oH0CqKLOzk87VLAK4siNeNCg8LmYlj78ZLjwovmlMRpx7jfJOPvDmhWStvanm/J1QQD5N7q+qePk/lyl0BnIvRh66FYBqK44R3/OVeerepV0h8/N42aVxivEzlfyKY4piPOa417f2vlI6Nr6mp1O2Fl/7kmNpHmdAmRSv7qd35vAFRuvAaRaw6jjbRBADcyZe0n4wap/ETZUUffYjfirrbUhXHje+NBx9dTCXH9exaB52bKV4elfvFi6wUDlxGYF/2aSFTvyAcikmPku7+vC+xU672mzHuR1A6RZa/Mp9gegRr5415zSo/9UXzxwMP6680v/HNrGNoZJE8cJ0zIidqr/aNUzYcOzL4b1G7ea0VxF8d8KyXrmZ0a/AGRUv6Zb9LfTWZczkHpNTUJngFppbqkPV0ybUOq8pTZiYBnn/cZf3QF0PGD3Y5PPKu0Ptbdi+bqw6fmtYeu2HeG5X27XzVxDDp9OXuzQByCT+pX7/rf//M//7PNfrm/q+O8hhLleN0CabVhzX2m2KAC1Ew+6E6Slz4ghdeGMD9aXgrZ46K4zECorjsnY9tKOsGXLy+G3O/9veGn7b8O2HW/m+ZIzx/eNyYpd+552Aci0D2/fsnRjXy5ApzOQa/GHaT84ANTewps6wvUL7rcTKRNvBLy+pwu6W2vjyDB82OAwfNhxpaeFBg0eGBpPO6nqXdGx+/dAu373h1Jg2xfd19Jt6NBjEwnZ39i5K6xbu2nv/48dy3/4w59K/7tr87tr3bbjDSMyMiDOQfd9Y7KeeHx1ni4HoIhi9luT0PlcLzcgzU4Ycqz9AUiBae3jwxMrfrxfuEk6lQ5+7D788RBjURpGDQ11A9633+91h9Q9eemV34Q//unfD/lf/+2t31enC96IF45g7BmnKlHCNj73Uq6uB6CA+txw3OfQub6pQ5czkHoOEQRIj87OT4f1U+fp+My4Q46D6A6pIcOmX9yv85I4hHiYKQCZ1uf89z39uGqhM5B6DhEESI/42PqCz1xmR4DUiR38DtZM1tKHn8zT5QAUVZ+nXAidgVz7s7OabDBAinRcPbU0MxggTcb/2YfsR8Ke+ZlxSgB50NdpF0JnINd0rACkzxfvmhPqBhxlZ4DUuODCj9qMhD39ixdzdT0ABVb10NkhgkCq6aQDSKd4Q7DjE76VBNJhxJC6MOGcMXYjQZs3ba/OAaEAVEP1QmeHCAJZ0DB6hH0CSKkFC690cxBIhTM+6Mm4pD3x+Op8XRBAsVW101noDKTeiSOG2iSAFFvw9x22B6i5SRPH2YSEbXzupVxdD0DB9ekRxb6GzicXvdpA+rWMabRLACkWH2e/YtoEWwTUVDzglGSt79qmogA50pepF30NnSd54QBpN35Ciz0CSLk7OmeHhlGeTAFqo621QeUTtvThJ3N1PQCUlN2AbLwGkFvHDxtkcwEy4AuL/sY2ATUxcXyrwifsmZ9tztX1AFBS+U7n+qaOmGxLcoBUczgVQHYYswHUyoxPTlb7hD39ixdzdT0AlJQ99aIvnc66nIHUGz5ssE0CyBBjNoBqi+85noxL1uZN28Prb+3O0yUB8K6qzHQWOgOpN3zYcTYJIGOM2QCqaeqkceqdsCceX52r6wFgr0H1TR1ldfcJnYFcamo6xcYCZIwxG0A1Tb/Y+fhJW/vTTfm6IAD2VVYmLHQGcmnQ4IE2FiCDjNkAqiG+zzS31Kt1gt7YuSt0bX0tN9cDwEHKulvbl9B5tJoDaTetfbw9AsgoYzaAShv/Zx9S44T94HtP5+p6ADjIyeWUpKzQub6pw/NHQOrVDTjKJgFkWByzMX92uy0EKuaCCz+quAlbvWZDrq4HgINUdLyG0RpA6jWMOt4mAWTcnLmXhCltzbYRSNyIIXWlm1ska/3GrSoKkG9nlnN15YbOZbVRA9TCMUe/X90BcuDBhxYInoHEnf3h0xU1YWufej7sfvudXF0TAAerb+rodUOyTmcgd049+USbCpATgmcgaTNmTFHThC1btjJX1wNAj4TOQHENHHi03QfIEcEzkBSjNSqj64VX83hZABys11Mweh061zd1DA4hDFJsIO1axjTaI4CcicHzFdMm2FagX4zWSN7mTdvDth1v5u2yADi0Sb2tSzmdzrqcAQComTsY0vK4AAAgAElEQVQ6Z4f5s9tD3YCjbALQJ0ZrJO9Hq57J2yUB0LNedzq/t4wi9jrJBqilae3j1R+q5I2du8K6tZv2frLG004KzS31yk/FzJl7SRg77oPh1sVf01kHlKVh1FCjNSpgzbqu3F0TAD0a3dvSlBM69zrJBgDyJ55Mv+bHG8LWbTvCS9t/e9jAL87MPOWkE0oHe15w4Uf9kE+i4uvpsUcXh88vfigs/+EGxQV6ZeqkcQpVAeu7tuXumgDoWX1Tx6TtW5auPlKJhM5ArsQOFiA5cU7jA/d/Ozz9ixfD62/t7vXHjX82/oo/iD6yYm0phI5zNGdfd4lOaBJx/LBB4Uv33RAmL18Xbv+HpWW9PoFimn6xh3eTtvThJ/N1QQD0Rq8y4nJC53OVHUi7ugHvs0eQgBXL14WvPPhE6Nr6WiIfLwaCsSM1/mptHBk+NWu6UTgkIr6Oxk9o0fUMHFZba4ObnhWweo33XYAC6lXo3KuDBOubOgZ7BQFZcMzR77dP0A8xbL7wovnh+gX3JxY4Hyh+3PjxZ8xYVOqkhv7q7np+9CvzSzc1AA40cXyrmlTAc7/0dRyggHr16FCvQucQwlivICAL4vxYoHwx/I0hcCXD5gPF0Rt/eemt4Zb5D9gxEhFnPX/3O51h/uz2UDfgKEUFSuL7QTyElGTFsx6MNgIopOQ6nYXOAJBfd97+jXBpx+KaHQQUZz5PmvxZXc8kJoZLa568O1wxbYLwGQiTxzvMthK+992f5O+iAOiN0b35Q70NnR0iCGTCqJHDbBT0Ugx54yiN+7+5Mux++52alm3bjjdLwbcDiUhKHLlxR+fsUvg8pa1ZXaHA4iG2JG/dz19QVYCCqm/qOOKIDZ3OQK58YLTxGtAbMdyNIW+1Rmn0Rgy+b+18JCy599v2kMTE8PnBhxaE//3YF4TPUEBxzrsDBJMXb1zHG8YAFNYRz/8TOgNAwcQZyjHcrXV3c086H1geZl1zZ7E2hYqLoZPwGYrnU7Om2/UK+NGqZ3J3TQCU5YhZcW9D50HqDmRB42kn2Sc4jBjmxhnKabdy/WbBMxUhfIbiGDGkLkxrH2/HK2DNuq7cXRMAZel/6NybGR0AaeHxSTi0N3buKoW4MczNCsEzlSR8hvy76rLJdrkC4vcUtTp8GIDUSGS8hkMEASDjLp25KFOBc7e45jgOBCpF+Az5FLuc58x1gGAl/OB7T+fvogAo17lH+vNCZwDIudgtnOXDfuI4EIcLUmnCZ8gXXc6Vs3rNhrxeGgBlqG/qOGxm3JvQ2SGCQCbE08mB/WVtpEZP4uGCK5avS+fiyJV9w+e21gabCxkUvyfU5Vw56zduzeulAVCefofOR5zRAQCkT+wOzkPg3O3mzz8Y1j71fDoWQ+7F8HnZssXhvjuvc1MTMuZTs6bbsgqJX4d3v/1OLq8NgLIdtlG5N6HzEWd0AADpEn8oXPL17+dqV+IPubcu/lrpACOolmnt48N3v9MpfIaMaP/4uNK/Wypj2bKVKgtAt8M2Kh82dK5v6tDlDAAZFMPZPHYixdnUV19zRwpWQtF0h8/zZ7eXDigD0if+27xt0TV2poK6Xng1t9cGQNkmHe4vHKnT2TxnIDNam0+xWRBCuPP2b2T64MAj6dr6WmlWNdRCnBP7L2vvD1dMmxDqBhxlDyBFFt7UEY4fNsiWVMjmTdtz/f0FAGXre6fzkQZCAwDpEkdPLP1fP879rsRZ1XFmNdTKHZ2zw2NLFzlsEFIi3ggyVqOynnh8dZ4vD4DynXm4vyF0BoAcufsfHy3MAT+dDywPSx9+MgUroaj2PWzQyA2onSltzaUbQVTW2p9uUmEA9lPf1NFjdmy8BgDkROxyXr7ymUJt551f+ufSoYlQS7G78vvL7yodYAZUV8OooaGz89OqXmHxe4w43goADtDn0NlBggCQEV/9H08Upsu5W7zeG25eUvphGGopzpH90n036HqGKoqB82OPLjbHuQqWfWtV7q8RgD7psWH5SKHzueoNZMWokcPsFYX25OoNhbz819/aHS6duSgFK4H/6npubRypGlBBcaSGwLl61qzrKsqlAlCeHhuWewyd65s6dDkDmfKB0SfaMAqr6CfKx2ufdc2dKVgJvNv1/N3vdJZCMSB58dDABx9aIHCuoud+9evCXCsAZZnU0x8+XKezec4AkBFOlA9h5frN4Zb5D6RgJfCuGIrNn92uGpCQOLomjrBxaGB1xUN7iza+C4D+e+9hPoJOZwDIiI3PvWSrQgiPrFhbGrUzZ+4lKVgNhL2vxc4HlqsG9FHdgKNC+5SzhM018szPNhfyugHolR5HM+t0BoAcePnX/2Yb91jy9e+HtU89n4q1QNgTPOt4hvLFsDmO0ljz5N0C5xp6+hcvFvbaATiynkY0Hy501ukMABkRD9PjXfER4Gvn3hPe2LlLRUiNGDyb8Qy90zBqaOlGTXfYbHZz7cSbuL7HAOAIDtm4fLjxGjqdgUwZOvRYG0YhxUME2V8Mni+duSg89uhiYQWpEWc8X3jR/NC19TWbAgdobRwZJnykJUy/eFJobqlXnpT43nd/UvQSAHBkh2xcNtMZyI0J54yxmRTSVifKH9K2HW+G+fO/XAr6IC0efuiWcH77zToHKbQ4NqNh1PGhtfmUcHZba5jWPr7oJUmtdT9/oeglAODIYuPyQQeYHC50PlNRAYAsW7l+c7jz9m+EBQuvtI+kQuy8X3hTR7h+wf02hNzrDpeHDxschg87rhQwN552kk7mjIhPUsUbuABwBL3vdO5pADQAQNbc/82V4aSThoeOq6faO1IhdnU+vb4rPLJirQ0h0+JIjKg7VB448OjQMqax9Hu6l7PvicdXF70EAPROWTOdzXMGgIwYP6HFVh3BnV/659Bw6ihjeEiNeZ+bGVb95FljNkiFeHBf3YD37V1Kw+gRoe6YAaX/vW+QHITJhbLxuZeKXgIAeqesmc46nQEgIxyUd2TxYMFbF3/NwYKkRnwd/t217eHWzkdsCn0yYkhdOGHIwYcoxznJB4pjLfZlxAVH8sbOXWF91zZ1AqA3DjmiWaczAORA7FIzd/HwYn3mXH93WLZscZqXSYHEkS/Lvv1/QtfW12x7Dh3YPRz2GUNxoFEjh4UPjD7xkEXQWUwt/OB7T6s7AP2i0xnIhfiDHRTZqfXDhc69ELu2bpn/QLijc3bq10oxzLjk/wldup1Ta99u4gMD4327h4cOPdb4HnJl9ZoNNhSAXqtv6pi0fcvS/Q4D0OkM5MKBnURQNI0No8LK9Zvtey/Ew9uamk5xsCCpEF+H/99Xl5vtXGV1A44KDaOOL33S7nEU8X1h0OCBAmSIN2k3blUGAPqlp9AZAMiQ6RdPCvd/c6Ut6yUHC5Imkz96ZulmCMlrbRy591C82JksUIYjW7F8XeksBAAow6T4oMy+f7yn0PlcVQWA7IgHQpnr3HsOFiRNLrjwo0LnhLS1NoSxZ5waJp47TrgMfbRq1U+VDoB+0+kMADkxddI43c5liAH9/PlfDg8+tCAzayafYjgaxz3oLOybGDRPHN8aZnxysptIkICnf/GiMgJQroNGNR8UOtc3dZjnDAAZdO3fThc6lynOwb7z9m+EBQuvzNS6yZ84X7hr62t2tpdiSN8+5axwxZXnl570AJKx9qnnzZgPIUxpaw7jzjw97HhtZ3jpld+EP/7p371HAxze4AP/66E6nQ/6QwBA+sUOv/hDkgMFyxODeo/iU2tx7rBA48i6w+Z5n5upqxkqYM2PNyhrCOGav77ooO8LYiA/81OdNVsTQMqdfODy3nOI9R70hwDSrvvkeSi6G2+8vOgl6JMbbl4S3ti5K4MrJy/iQXccXvvHx4U1T94d7uicLXCGCnlytdB5xJC6Q96IdnMa4LBGH/gfhc4AkCPxMfMYzFCe+CjxnOvvVjVIoXhI6qNfmR++dN8NwmaooM2btjuQOIRw9odP7/G/xUAagN45VOgMAGTYbYuuKT2CTnnWd20LS+79tqpRE01Nntg5lDgy6LFHF+swhCr40apnlDmEcNafN/f4304YcmxV1wKQJfVNHZP2Xe6hQudJdhQAsit2Ai74zGV2sA+WfP37pZmNUG2DBg9U8wPMn90eHnxoge5mqJI167oKX+p4077j6qk9/vfhwxyBBdBbOp0BIIfiD0xtrQ22tky7334n3Lr4a5laM+RRDJznzL3E3kIVxSd+iq5tbONhKzB82HFFLxHA4Yzd978dKnQeq3wAkH1L7ptn9mAfxHmWn7n+nsytm2wbOtQj290EzlB9Sx9+UtXjY98TD38uxqiRw6q2FoAM2u9xkEOFzp5fA4AciI+k33PXHFvZB8t/uCGsWL4uc+smu8wsfpfAGWpj9ZoNha/8kUZrRB8YfWLV1gOQQUcMnQEyR9cBHFoMsmKIQ/lu/4el4Y2du1QOquSKaRMEzlAj6zduLXzpjzRaIxo/oaUqawHIqJ7Haxx4yiBAVug6gJ7FEKf944d/XJSDvf7W7vD5xQ+pDFRBa+PIcEfnbKWGGogH6MYzDYruSKM1wp6nyADoHZ3OAFAAX7rvhlKoQ3mM2aCaijqDPT7S/vBDt6RgJVBMy5attPN7DmHujYZRQ2u9VIC0OuxBgifbNgDIpxjqOFiwfMZsUC0nDCnmYYJzrjpf9yDUUNcLrxa+/G2tDb3+s3UD3lfRtQBk2H7f0AmdAaAgug8WjF2F9J4xG1A58QkMc5yhdjZv2h627Xiz8DswcXxrr/9sw+gRFV0LQF4YrwEABRIPFoxdhZQnjtmIMy+BZH1q1nQVhRp64vHVyh9CmPHJyb3+s3XHDKjoWgCybN/zAg8MncfaWQDINwcL9s2ti7+WxWWTIccc/f5CbVecizqtfXwKVgLFtfG5lwq/+3G0Rjkjfs5u631XNECRHRg6D/ZqAID8c7Bg+eLjx3fe/o2sLZsMOfXkEwu1XX910TkpWAUUVzyvYH3XtsK/AsoZrQFA7xmvAeRC42kn2UgoUzxY0Hzn8iz9Xz92qCAkIL73lPM4O5C8Zd9apapljtaIPKEBcFg9jtc4V92ALGpuqbdvUKb4KOldt81StjLsfvudMH/+lzOzXkirtrGNZT3ODiRvw7MvFr6q8akv70UAlaHTGQAKLHbrXHf5FC+BMqxcvzmsWL4uM+uFNBp35un2BWps/cathd+CCR9p6dPfM6IMoEd7RzcLnQGg4BYsvLJ0iA69d/s/LFUtEjdw4NGFKarRGlBb8eZpfHqn6KZfPKnoJQBI2tjuj7c3dK5v6vBuCwAFteS+eWHEkDrb30uvv7U73DL/gUyslexoGdNYiN1qGDXU4+xQY6tW/bTwWxDfi/o6oq+1+ZTE1wOQNzqdAYBSAHTPXXMUogyPrFgb1j71fGbWC2lxav1wewE19vQvzHOeOmlcn/9ukZ5MAegroTMAUDLhnDHmO5fp1sVfy9R6IQ2GDzvOPkANbd60vfTETtH1Z7RGUZ5MAeiDc7v/yr6h81iVBIBiM9+5PNt2vGnMBpSpqclj6VBLTzy+uvD1789ojWjo0GMTXQ9AHu0bOg+2wwCA+c7lMWYDyjNo8EAVgxpa+9NNhS9/64dG9+vvx6fDADg84zWAzIudCkByzHcu3w03Lwlv7NyVtWWTMuMntBRiS3QIQu3Er1VdW18r/A7MmNH/cWJu0AMcWn1TR2mahk5nIPPqBrzPJkLCzHcuT5yNOef6u7O0ZFIo3vApAh2CUDvLvrWq8NWPYXES70MnDHEDDaAHpYzZTGcA4JDMdy7P+q5t4c7bv5GlJQNQMBuefbHwW372h09P5OMMH6ZvD+BwjNcAAHoU5zvXDThKgXrp/m+uNN8ZgNRav3Fr4TfnrD9vTuTjDB92XCIfByCHDup0BgDYT3zc/67bZilKGcx3BiCN4k3R3W+/U+i9iTfSO66emsjHGjVyWCIfByCHDprpbLwGAHCQae3jwxXTJihML8X5zpfOXJSJtUItbN60Xd2hBpYtW1n4sreNbUzsY31g9ImJfSyAPNo3dC7GySUAQNnu6JwdWhtHKlwvbdvxZph1zZ2ZWCtU29Zf/VrNoQa6Xni18GWfNHFcYh9r/ISWxD4WQB4ZrwEA9MoX75pjvnMZVq7f7GBByubmDlAJ8QmDeEO06M674OzEKhBHkAFwSCcHoTMA0FvNLfVhwWcuU68yxIMFl9z77cysF6rhX1/9jTpDlf1o1TOFL3lba0PiQXHDqKGJfjyAnPiv0Lm+qWOSXQWy6pij32/voEri4TvtH0/u0dQi6HxgeVixfF3RywB77Xhtp2JAla1Z11X4ko8949TEP2bdgPcl/jEB8kKnM5B5p57sEA+optsWXaOzp0w3f/7BsPap5zO1ZqiUl17R6QzVtr5rW+FrPv3i5HvtGkaPSPxjAuSF0BkAKEt8NPULi/7GfOcy7H77nXDt3HsEzxBC+O2bu5QBqmjpw08WvtwjhtSVxoQlre6YAbW+NIA0MtMZAOibCeeMCR2fOFf1yiB4hnfFw8ze2Cl4hmpZvWZD4Wt99odPr8zHbWutyMcFyLjRYZ/QeazdBADKsWDhlaVDeeg9wTO8a93aTSoBVRBv8KzfuLXwpZ48+SMpWAVAsXSHzoPtOwBQriX3zSs9skrvCZ4hhFWrfqoKUAXLvrWq9HWnyOI4sGnt4ytSgUp9XIA8MF4DAOizON954U0dClgmwTM9KcqhVF0vvJqCVUD+/WDVvxR+l8847aQUrAKgeITOAEC/xC6fK6ZNUMQyxeB55qc6w5J7v52pdVNZRTmUKs513rxpewpWAvkV/411bX2t8Ds8cXxl5y63No6s6McHyKL6po5JQmcAoN/u6JwdGkYNVcg+6HxgueCZQnri8dU2Hiron/7pm8obQvjY5LMq+vGPOfr9Ff34AFnVHTpPsoMAQH98+d55pbmJlC8Gz7OuuVPlKJTHf7DehkOFOEDwXfGGeHNLfUU/x6knn1jRjw+QVTqdAYBExB/qFnzmMsXso5XrN4cLL5pfCgqgCF5/a3dYsXydvYYKuPsfHy38AYJR64dGV/xzDBx4dMU/B0AWCZ2BzGtqOsUmQkp0XD01TGlrth19FGdvnt9+swMGKYyvPPiEzYaExZuXy1c+o6whhMmTP1Lxz9EyprHinwMgi4TOQOYNGjzQJkKKdHZ+2nznfojdn9fOvcecZwoh3mjR7QzJ0uX8rjjyKx52XGlDhx5b82sFSKGxQmcAIFHHDxsUvrDobxS1H2JY0D3n2bgN8k63MyRn86btupz3aBtbnQ7kCeeMqcrnAciYwd2h82A7BwAkJf4Adt3lU9Szn+KcZ+M2yLvY7ayzH5LxT//0TV3Oe0yaOK5qn2vEkLqqfS6ArOgOnc+0YwBAkhYsvDK0tTaoaT/FcRszP9UZbpn/QKavAw5nyde/r6sf+imOqok3K3l3tEY8Z6JaThhixAbAgYzXAAAqZsl983T/JOSRFWvDpMmf1fWcc6NGDivkdcfOzKuvuSMFK4Fsijdtbv+HpXZvj2qN1ug2fJiHxwEOJHQGAComzndeeFOHAidk2443S13Pn7n+Hl2hOfWB0ScW9trjmA0d/dA3n1/8UOnJGN5VzdEaoRQ6H6fyAAcQOgMAFRVPjr9i2gRFTtDyH24ozXpe+vCTubkmCHs6+s13hvLEsRrx6wLvqvZojVDgp1QADmOs0BkAqLg7OmeH1saRCp2g2NF2a+cj4cKL5ofNm7bn5rqg84HlbqhAL8X3/5s//6By7aPaozVCwZ9SAejBYKEzAFAVDz90S6n7iGTFkQR/eemtRm6QK/GGio5nOLz4nv/puXeXZqLzX6o9WiMaP6HFDgAc4D31TR0nKwoAUGlxvvNdt81S5wqJj1ZPnDqvNBNX+EwexI5nwTP0bP78L5dm/fNf4uHF1R6tEfZ8jwPA/mKns9AZAKgK850rK3a7xZm4wmfyIgbPs66502sZDhD/Xaxcv1lZDnD2h0+v2eduGDW0Zp8bII2M1wAyr/G0k2wiZIj5zpUnfCZPYrB26cxFYe1Tz9tXEDgf1owZU2r2uesGvK9mnxsgjYTOQOY1t9TbRMgY852r48Dw2YGDZFUcITDzU51ml1N4AueexU7jCeeMqdnnb20+pWafGyCNhM4AQNWZ71xd3eFzPHAwBhY6Rskqs8spqvh6v/Ci+QLnw/iri85J7doAikjoDADUhPnOtREDi9gxGsMLh7SRRft28MfOZx385F28URhHzHRtfc1e9yA+PTXjk5Nruoaz21pr+vkBUubk99oRAKBW4nznrs0v+0G6BmLNu7YuD0u+/v0wefyY0hzMWj6WDOWK4XPsfI6/4pz48yb/RfjY5LOM3SJX4s3B+D4dX+/0rG1sY+kpKgBSY/R/+8CHrpgUQviRPQGyavuWpfYOMiw+Mnx++83h9bd228Yai/Mwp04aF6792+l+eK+R2LUbx6DQd/F13Pqh0eGsP28O511wttcymRTfCxZ//sGwvmubDeyFR78yPxU3TuubOmq+BoC0EDoDmSd0huyLjw7HkQ+kR1trQ5g4vrX0uLLQrrqEFsmKj903jDo+NIweEeqOGRCamk4JgwYP3Ps54qgfSJM4s3z5ymd0N/dSfNLhu99Jx/cQzeNm2TeAPYTOQOYJnSEf4iPEnQ8st5spJICuLqFz7cVu6boB79tvHcOHDQ7Dhx130NoONce18bSTjPmgbPHr4Nf/eZUnf8o0f3Z7mDP3klSsJZ6XYGQYwLti6PzZEMI96gFkldAZ8mPWNXc6mT/lYkfZhI+0hOkXTxKqVYjQOZ+6O64P1N2BfSBhdjHEEVPLvrVK2NxHI4bUhX9Ze39q1jNjxiIjUQD2iAcJDlYMACANHnxoQZg0+bNh24437UdKvXsA4Wvh/m+uLP2wf/aHTy/Nzu24emrRSwOHFR+5P1QHZE9dkY+sWNvrgh6qMztqbT7loN8bOPDo0DKm8aDfF2hXVxwr9dD//E5Yv3GrcQz9MPmjZ6ZqPaeefKLQGWCP9yoEAJAmX753Xri0Y7EfwjMgduUt/+GG0q9bOx/Z2wU98dxxqTjQCYqipxt1PT/mv7LXlYk3l04YcuxBv9/TuJEDZ2Z3E2qHsGL5urBq1U/D0794UVdzAuLTA/M+NzNVa4o3dQB4l9AZAEiVGErcdduscP2C9DwuS+/s2wUdw4AzTjspjD3jVCE0ZFgMRw8ZkPYUaJfRoR0OE2ofc/T7S12jB+qpUzuk7FDIzZu2h58/syVs2fJy6Nr8sjm/FdA+5azUnTPw7muz9zd1APIsznT+f0MIi+wykFVmOkM+OVgwf2IndHzcP86qHT+hxaGEPTDTGZLV0/iRnoLt0MNM7UN5en3X3t+N4fLut//DiKgq+d+PfSF13fPxZsNfXnprClYCUHtCZyDzhM6QXw4WzLcYBJ1aPzyMO/P0MHbcB3VD7yF0Bji8KW3NpXMg0sh7OMC7jNcAAFLLwYL5Fvc1/tr3xkLshm4YPSJ88LR6QTQAh3TjjZentjBxZIyZ3QBCZyDjYpcckG+PPbo4nN9+sx/gCqJ7LnT44Ya9FyyIBqBb7HJO86GUcUa571kAhM5Axh1qPh+QL3Hu7z13zQnXzr0n7H77HbtbQEcKoj8w+sRUHSAGQOWkucs5Gj5scM8HbQIUiNAZAEi92Nm64DOXhVs7H7FZlBwYRF+/4P69M6IbG0aFljGNmT2sMF6HkTIAB2v/+LhUdzmHUuh8XApWAVB7QmcAIBM6rp4afr9rd+h8YLkN45D2nxG9svRH4mzNU046IZx68onh7LbWTATRnuIBOFjdgKPCbYuuSX1lmppOCWHF2hSsBKC2hM4AQGbMmXtJ2PDsi/sdPAeHE+dqxl/ru7aFR/aEADG4aBh1fGhtPqUUDpx3wdmZ7IgGKJL2KWdl4r160OCBKVgFQO0JnQGATHnwoQVhxoxFpRAR+iLOBt87nmPF2tLYlix2RAMURbxZOO9zMzNxtfHrBwBCZwAgg5bcNy9cOnORubck5lAd0d0zosedeXr42OSzUj9HFCCv5lx1fmZuBLphCfAuoTMAkDnxB7rHHl0czm+/uRQUQiXsOyM6zhKPnXZnnHZSGHvGqWHiueNKB1wCUFnxBmAcr5UlDoQFEDoDABkVg+d77poTrp17T2lcAlRafJ3FTuj46/5vrhRCA1TBvOsvy1yZHQgLIHQGADIshnxfvfcGwTM1cWAIHedCn/HB+tI4jhmfnOwRa4B+mtLWHKa1j89cGeNBtaVzAwAK7D02HwDIshg833XbLHtIzcVRL92jOMZNvD5ceNH8cOft3wibN223OQBlik+TdHZ+WtkAMkroDABkXuyCmj+73UaSKrHLLXZA/+Wlt4ZJkz8bPnP9PWHtU8/bJIBeyNLhgQc6u601XQsCqAHjNQCAXOg+ZCh2mULadB9KuPyHG0pjOCZ/9MxwxZXnh+aW+oNWOnzY4BA8lg0UWGvjyMwdHgjA/nQ6AwC5EX9A1fFM2sUxHI+sWLu3A3rJvd8Ob+zctXfVw4cdZw+BwopjNb5415xMX34W51ADJE2nMwCQKzqeyZLY/Rxfq/FXPDBr+rRz7R9QaB2fOPeQT4FkTQzPHXIMFJnQGQDInRg8//4PfyzN04WsiIcQxl8ARRXHaixYeGUurr5h1PGl2f4ARWW8BgCQS/GH1tg5CgCkX+wMfvihW3KzU8cc/f4UrAKgdoTOAEBuPfjQgtD+8XE2GABSbsFnLgvHDxuUm2069eQTU7AKgNoROgMAufal+25wuCAApFi8Qdxx9dRcbdGokcNSsAqA2hE6A5k2fNhgGwgcUZzxLHgGgPRpGDW0dIM4bz4wWqczUGxCZyDThg87zgYCvSJ4BoB0iXOcv3zvvFzuSuNpJ6VgFQC1E0Pn1eoPABSB4BkA0uOu22aF5pb6XO5IXq8LoLd0OgMAhSeZXQsAACAASURBVBKD5y/Mv6LUXQUA1MZ1l08J09rH57r6I4bUpWAVALUhdAYACiceVvTVe28QPANADUxpaw4LFl6Z+9KfMOTYFKwCoDaEzgBAIU04Z0wpeI4HGAEA1RG/7j740IJCVLth9IgUrAKgNoTOAEBhxeD5sUcXC54BoAri19v4dbco6o4Z4GUFFNUuoTMAUGjHDxsUVq/676VHfQGAyogjrb5877zS192iaGo6xasJKKqNQmcAgBBKj/peMW2CUgBAwmLgHEdaNbfUF6q0gwYPTMEqAGpD6AwAsMcdnbPDF+Zf4YBBAEhId+AcR1oVzfgJLV5GQGEJnQEA9tFx9VQHDAJAAoocOIc9I7wAiiqGzr+z+wAA/6X7gMG21gZVAYA+KHrg3K21cWQ6FgJQZe/ZvmXpRkUHANhf7E5atmxxuO7yKSoDAGUQOANgvAYAwGEsWHhlePQr88OIIXXKBABHIHDeX2vzKWlaDkDVCJ0BAI4g/uD8/eV3GbcBAIcRb9AKnAEIQmcAgN7pHrcxf3Z7qYsLAPgv8QDeeINW4Ly/s9ta07QcgGpZLXQGACjDnLmXhMeWLnIwEADsEZ8Eigfwxhu07G/o0GNVBCgkoTMAQJmaW+rDd7/TWTpkUNczAEXW/vFxpSeBBM6HpvMbKKru0PlVrwAAgPLEQwZ1PQNQRPGmaxw59aX7brD/R+AGNVBE3aHzK3YfAKB83V3PX5h/hR8qASiE7gMD48gpjqxh1PGqBBSO8RoAAAnouHpqWPPk3aXHjAEgr+L8ZgcGlueYo9+fpeUCJELoDACQkDjPMj5m/OhX5hu5AUCudI/TML+5fKeefGLWlgzQX6uFzgAACYvdX3Hkxn13Xld6BBkAsizeSI1nGBin0TejRg7L4rIB+kXoDABQIdPax4d/WXt/qTNM+AxA1sTu5usun1K6kRrPMKBvPjBapzNQPN2h82p7DwBQGbEzLM6/vGLaBIcNApAJ3d3NCxZeacP6qfG0kzK9foC+0OkMAFAFcf7lHZ2zS4cNCp8BSKvu2c26m5OjjkARCZ0BAKqoO3zevOFBYzcASJV4UzTeHDW7OXm+3gMFs1HoDABQI/GH+u6Zz/ExZgCohSltzeF/P/aF0k3ReHOU5J0w5FhVBQpj+5alv3vvnov9nW0HAKiNGD7HX2ufej489D+/E1au32wnAKi4eMPzU7Omlw6+pbKGDxscwtbXVBkojO7QeaMtBwCorQnnjCn9emPnrvDV//FEeHL1hrBtx5t2BYBECZurb/iw44p2yUDBvbfoBQAASJv4aPOChVeWfsXu52XLVoZV654Pu99+x14B0GdxjMb0aecKm2ugqemUEFasLdx1A4W0KwidAQDSrbv7OVr68JNh9ZoNYf3GrQJoAHqlbsBRYfL4MWH2dZeE5pZ6RauRQYMHFvK6gUIqTdQQOgMAZETH1VNLv8KeAPqZn20OT//ixfD6W7ttIQD7aRg1NPzVReeEGZ+c7HDAFBg/oaXoJQAKxkxnINNGjRxmA4FC2jeAjiM41vx4Q1j7002hyyFFAIUVu5rbxjaGa/76or1PyZAOgn+gaEqh8/YtS39X39Rh84HM+cDoE20aUHj7juCIVixfF55e3xW6Nr8shAYogLbWhnDheeP33owknWL3uQOCgQL4XTBeAwAgf+IBUfseEtXdCb11247w0vbf+oEXIOO6O5rHnXm68RkZUjfgfUUvAVAMZjoDABTBgZ3QYU8QvXHDL8OO13bqiKawWhtH7r304cMGh+HDjutTKXb/8e2w7dXXD/tn/u2t35u/Tr/ELtnWD40Okyd/ZL8bi2RHa/Mpvt4ChbFv6PzjEMK5th4AIP8ODKLf2Lkr3P2Pj4ZHVqy1++TGiCF14YQhx5aCnoEDjw4tYxrD0KHHpm7W7eZN28PWX/36oN/f9bs/hC1bXj7o91965Tfhj3/69/1+T6idP/H1e8YH60vdzB+bfFZobqkvekkAyBCdzgAAlB7NvqNzdrjgwo+GWxd/zQgOMil2LseA+ey21jB+QktmRg7EMLESgeKhwuxNz28Nf/jDn/b7vfi0w752v/0f3gOqLI7LaBh1fOn129R0SjjvgrONzMih+N7k5i5QAK8EoTMAAPuKHaCPPbo4zLn+7rC+a5vakGrGDRzeocLsvtYpjuR5883f7/3/h+rCPrADW3h9aPHmSPc4lxhCNp52ki5mAPLkoND5FeM1AACI3XXLli0Os665M6xcv7nw9SBd4siBi89rC9MvniSoq6KkRpL0tvs6yyNE4s2QeGBcd7A8auSw8IHRJwqXKd30uX7B/QoBFMKBoTMAAJQ8+NCCcOFF8x16RM3F0QNtYxvDNX99UermMVOeJLuvu61Yvu6Qv//0+q4e/86BI0UOp6dDJmOXcjeBMgDsz3gNAAB69PBDt4RLZy7yiDw10d3VfO3fTjfflh71FFobuUIaxfEqbuYCebZ9y9LVQegMAMDhxKDvC4v+Jlw7956w++131IqqiGHzVZdNDnPmXqLgQK4cc/T7bShQCO/Z5yJX23IAAA4UxxnMuep8daHi4hiNK6ZNCN9ffpfAGcilU08+0cYChaDTGQCAI4oB4Jp1XWF91zbFoiLaWhvCkvvmGaMB5NrAgUfbYCDPnu2+tvfYZgAAemPRbbNKnaiQpPiauu/O68KyZYsFzkDutYxptMlAnv2u+9r2DZ032nIAAHrS3FIf2qecpT4kJnY3r3nybge+AYUxdOixNhsohL2h8/YtS39nywEAOJx5n5up25lEXHf5FN3NQOHEcxIAcuyV7kszXgMAgF6LAaFuZ/oj3rR49Cvzw4KFV6ojUEgjhtTZeCCvegydn7XlAAAcTux2hr5oGDU0fPXeG3T6AYV2whAjNoD8OzB0NmIDAIDDit3OcRYvlCMGzo89uljgDBTe8GGDi14CIL/2nhlovAYAAGWbOL5V0ei17sDZ/GaAGDofpwpAXu1taD4wdF5tywEAOJKPTTbXmd4ROAPsb9TIYSoC5J5OZwAAytbcUq9oHFE8NPALi/5G4Aywjw+MPlE5gLzqcbyGmc4AAPSK0/c5EocGAhys8bSTVAXIpe1blvY4XmOjLQcAoDecvs/hzJ/dLnAGOARPCwE5tWvfyzJeAwAASNSUtuYwZ+4ligrQA08LATm0XzOzTmcAACAxMUjp7Py0ggIchqeFgLzbL3Ted+4GAABAuRbe1OHgQIAjaBg9QomAvHll3+sxXgMAAEhE+8fHhWnt4xUT4AjqjhmgREDeHDF0/rEtBwAAylE34Khw26Jr1AygF5qaTlEmINd0OgMAAP0256rzjdUA6KVBgwcqFZA3q/e9nkOFzg4TBAAAeq1h1NAwZ+4lCgbQS+MntCgVkGuHCp0dJggAAPTavOsvUyyAMngyBMih/RqZhc4AAECftTaOdHggQB/Ep0QA8mL7lqX7ZcrGawAAAH123uS/UDyAPqgb8D5lA/Ji14HX4SBBAACgT0YMqTPLGaCPWptPUTogLw5qYj4odN6+Zelq2w0AABzJxee1qREAAAfR6QwAAPTJtX87XeEA+ujstlalA/LioCbmnkLnZ205AMD/z979x/hR3/nhf98puiaEXwEcAiQLIebaBerwzfebrwKIxJUSpd/qLudrU6G02mISXdUf9OJcqyNpKmGfToeQrondloKuvTtvJrkTkfLt2lVzQiaNN9Q2Kj3q3dieS1iW3Qk2BmOfFy/4wj9UsxkTA17vZz+fmc+8Z+bxkBDJH6zn83qN1rvPec3rDSznU7feGK5Yc4n6AADwNsuFzieVCgAAWM76j39EbQAG8JkNtykf0BYr73QuzGk5AABwLhe+65fC2MZPqw0AAOFcA8xCZwAAYFVuvWWtggGUYN3aq5URaAOTzgAAwGCs1gAA4IwsTUw6AwAAg7FaA6Ac6278oEoCTTd/rusXOgMAAD3zKjgAAGc5Z458ztA5SxOhMwAA8Dam8gDK87Fb16km0HS9h86Fc45GAwAA3SUgASjP5ZdfrJpA0606dDbtDAAAvMlnNtymIAAluf2Om5USaDqhMwAA0D/7nAHKd+G7fklVgSYTOgMAAP27/tr3qR5Aya6/5golBZpM6AwAQHkEkN3z128Y6XoJAEr37gveqahAY2VpInQGAKA8F777XarZMR+49qqulwCgdB+6zvdWoLGmlrtwoTMAANAThwgClO+iiy5QVaCpTi533cuGzsuNRgMAAN3joCuAatx081qVBZpq/3LXfb5J53C+EWkAAKA7HHQFUI3LL79YZYGmWv2kc2HZ/xAAAOiOK9dcqtsAFbj9jpuVFWiq3ctd90qh87L/IQAA0B1XrnmPbgNUxAojoKFMOgMAAP1z0BVAdawwApooS5O+dzov+x8CAADd4aArgOq8+4J3qi7QNPPnu96VQuc57QZi9pP55/UHAABotA9dd5UGAk1z3tz4vKFzliZCZyBqh48c0yAAGILLL79YmQEqcs3Va5QWaJrzbshYadI5N6XlAADQbbffcXPXSwBQmQ9ca9IZaJzzngXYS+jsMEEAAACAiqy94f1KCzTN7vNdby+h83m/AAAAAAD9u/GmEdUDmsakMwAAAEDM3nfZhfoDNEaWJgPvdD7vFwAAAABgMO+9zIGtQGOseAag0BkAAACgZleuuVQLgKZYcTPGiqFzlibWawAAAABU6Mo171FeoClWPAOwl0nn3KSWAwBAN11/zeU6D1Cxa65eo8RAU8ytdJ29hs4rfiEAAKCdLnzXX9NZgIp94NqrlBhoCqEzAAAAQOzW3vB+PQKaYsUzAHsNnVfc0wEAAABAf268aUTlgCZY6OUMQJPOAAAAABF432UXagMQuxWnnEOvoXOWJkJnAAAAgAq997KLlReIXXmhc2FKywEAAACqceWaS1UWiF1Pw8mrCZ1NOwMAAABU5Mo171FaIHalTzr39AUBAAAAWL1rrl6jakDshM4AAAAATfGBa6/SKyBmC1manOzl+oTOAAAAABFYe8P7tQGIWc/5cM+hc5YmdjoDAAAAVOTGm0aUFohZ+aFzYVLbAQAAAKrxvssuVFkgVj0PJa82dDbtDAAAAFCR9152sdICsaps0lnoDAAAAFCRK9dcqrRAlLI02d3rda02dO75CwMAAACwOleueY+KATGaX801rTZ07nmEGgAAAIDVuebqNSoGxGhVufCqQucsTU6GEBa0HQAAAKB8H7j2KlUFYlRd6Fww7QwAAABQgbU3vF9ZgRhVHjrb6wwAAABQgRtvGlFWIEaVh85z2g4AAABQjfdddqHKAlHJ0mRVmbD1GgAAAAARee9lF2sHEJPJ1V7LqkPnLE2EzgAAAAAVuXLNpUoLxGTVeXA/k86hn3QbAAAAgJVdueY9qgTEZGihs2lnAAAAgApcc/UaZQVisuoz/voNnR0mCAAAAFCBD1x7lbIC0cjSZPdqr8WkMwAAffnYresUDgAqsPaG9ysrEIupfq6jr9C5n3QbAAAAgJXdeNOIKgGx6Gv4uN9J59Bvyg0AAAAAQCMMPXS2YgMAAACgAuvWXq2sQAyEzgAAAAAAlKPfNctCZwAAAAAA3qrv9cp9h84OEwQAgG6Ynjmi0wAA3dP30PEgk87BYYIAAAAAAK1UW+hsxQZQq8VXTmsAAAAAQPlqC52t2ABqNTt/VAMAAAAASjbIemWTzgAAAAAAnG1ykGoMFDpnaSJ0BgCADjh0MNNmgCFyiCtQs4Fy30EnncOgqTcAABC/maef0yUAgO6oPXQ27QwAAC23cPKUFgMMyc6JvUoN1K320NlhggAA0HJp+qwWAwzJT+afV2qgTguDrlU26QwAAKzomTkBCMCw/Ohpe/SBWg2c9w4cOmdpMhdCmHcfAABAez373Iu6CzAk038hZgFqNfBmizImnYNpZwAAaLejJxbDoYMm7wCq9tKxhTB7+Lg6A3USOgMAAMPx/ceeVGmAij3yJ48pMVC3+tdrFBwmCAAALfeDvdNaDFAx32uBmk1laXJy0EsoJXTO0kToDAAALbdvenbptW8AqpGvMcq/1wLUqJSNFmVNOucmS/xaAABAhLz2DVCdb37ju6oL1K2U4eIyQ2d7nQEAoOXGvy10BqhC/ibJxC6784HaRTfpbMUGAAC03NETi2HnxF5tBijZ137/T8Pi6deUFajTQpYm0YXOJp0BAKAD/uAPd2gzQInyXc6mnIEIlDZUXFronKXJXAhhvqyvBwAAxGl65kh4cNt3dAegJL/95QdNOQMxKG2ouMxJ52DFBgAAdMOD499d2j8KwGDu/91vLD3MA4hAfJPOBaEzAAB0QD6Rt/Hzv6fVAAPId+Q/9K1dSghEIUuTaENne50BAKAj8sm837zn69oN0Ic9jx8IX/6dP1Q6IBaTZV5HqaFzcbqhd+wAAKAjJr73lP3OAKuUB86/8cWv2+MMxKTUDRZlTzoHKzYAAKBbHnh4YmknKQAryx/UCZyBCJW6wULoDAAADCzfSfqFz9/vcEGA88hXEuUP6gTOQIRMOgMAAPHZte9Q+Ozn7lt6bRyAn8sPDFz/yU1LK4kAIjSVpcnJMi+r9NDZXmcAAOiu2cPHw+f+8QNL03ymnoGuO3QwC3feeV+45ysPLX1/BIhU6UPE76joc+YX+msVfW0AACBy+TTfY3sPhFtvWRv+5b/8h+HGm0a0DOiMZPuj4ZHv/PcwPXNE04EmEDoDAADNkO8szVdu7PrsV8P111wePr3+I+Hjn/hIuP2Om3UQaJV8ovn7jz0Znpr6cdi3f8bOZqBpGhM6l3raIQAA0Gz5a+X5YYP5Pxe+65fC9ddcEdbd+MFwzdVrwgeuvWrps6294f0mooHo5Hvqjx9/+U2XdfDATDh16tUwfejZ8OKJl8PRE4saBzRV6fucQ1Whc5Ymu0dGx6r40gAAQMPlE4D5K+dte+38TJgODGbx9E/tPwYYntKnnEOFk865HVZsAAAAXXEmTAcAaJBKQudfrPDzV3LBAGebPfySegAAAAD0R+gM8FYO6AAAAADoSyX7nEOVoXOWJvlhggtVfX0AAAAAAPpW2dBwlZPOwbQzAAAAAECUhM4AAAAAAJRG6AwAAAAAQCkq2+ccqg6d7XUGAAAAAIjORJUXVPWkc6j6AwAAAAAAsCqVbqgYRuhsxQYAAAAAQCSyNBE6AwAAAABQih1Vl7Hy0DlLk7kQwnzVfw4AAAAAACuqfEh4GJPOwV5nAAAAAIAotCZ0tmIDAAAAAKBeC1ma7K/6CoTOAAAAAADdMJSNFEMJnbM0ORlCmBzGnwUAAAAAwDkNZTh4WJPOwbQzAAAAAECt2jPpXHCYIAAAAABAPaaKjRSVG1roXCyoXnBDAQAAAAAM3dA2UQxz0jmYdgYAAAAAqMXQstlhh872OgMAAAAADNdCliYmnQEAAAAAKMVQh4GHGjoXi6qnhvlnAgAAAAB03FCHgYc96RxMOwMAAAAADFV7J50LQmcAAAAAgOGYytJkbpi1HnronKXJ/nxx9bD/XAAAAACADhrqlHOoadI5mHYGAAAAABiKoWexdYXOQ0/XAQAAAAA6ZiFLE5POAAAAAACUopYctpbQOUuTkyGEyTr+bKB9Dh3MdBUAAADg7WrZOFHXpHMw7QyUZebp59QSAAAA4O26M+lcEDoDAAAAAFRjstg4MXS1hc5ZmsyFEObdUAAAAAAApatt6LfOSedg2hkAAAAAoBKdDZ231/znAwAAAAC0zXyxaaIWtYbOWZrsDyEstK2jAAAAAAA1qnXDRN2TzsGKDQAAAACAUtW6YULoDAAAAADQHgvFhona1B46Z2kidAYAAAAAKEfteWsMk865HRFcAwAAAABA0wmdC6adAQAAAAAGsxDDZgmhMwAAAABAO0SRs0YROmdpctKKDQAAAACAgeyOoXyxTDqHWAoCAAAAANBQJp3fwooNAAAAAID+7Cg2StQumtA5S5O5EMJUBJcCAAAAANA00Qz1xjTpnNsewTUAAAAAADSN0HkZVmwAAAAAAKxONKs1QmyhsxUbAAAAAACrFtUwb2yTzsGKDQAAAACAVRE6r8CKDQAAAACA3kS1WiPEGDpbsQEAAAAA0LPohnhjnHQOVmwAAAAAAPRE6NwjKzYAAAAAAM4vutUaIdbQ2YoNAAAAAIAVRTm8G+ukc7BiAwAAAADgvITOq2TFBgAAAADAuUW5WiPEHDpbsQEAAAAAsKxoh3ZjnnQOVmwAvTh4YEadAAAAgK4ROvfJig1gRadOvapIAAAAQJdEu1ojxB46Fys2dkRwKQAAAAAAsYh6WDf2Sedg2hkAAAAA4A0LQufBCZ0BAAAAAH5mIubVGqEJoXNRQCs2AAAAAAAaMKT7jgiuoRd5IX8t/ssEAADKsG7t1WHdjR9US6AW04eeDdMzRxQfiNFCliZC5zJkabJ9ZHRsawjhkiZcLwAAMJg8cP69B/6JKgK1+Nf3Pix0BmLViFXETdjpfIbdzgAAAEDlRke9aQFEa2sTWiN0BgAAADjLJZdepBxAjOazNNnfhM40JnQudpXMR3ApAAAAQIvddvtN2gvEaHtTutKkSedg2hkAAACo2hVrHCkFREnoXJHGFBYAAABornVrr9Y9ICZTWZrMNaUjjQqdi50lUxFcCgAAANBi777gndoLxKQRBwie0bRJ52DaGQAAAKjah667So2BmDRq7bDQGQAAAOAtLrroAiUBYrEjS5OTTepG40LnosA7IrgUAAAAoKVuunmt1gKxaNwQbhMnnUPTxskBAACAZll7w/t1DIjBQpYmjctCGxk6Z2mSp/sLEVwKAAAA0EI33jSirUAMGrlquKmTzsG0MwAAAFCl9112ofoCdRM6D9nWBl87AAAAELn3XnaxFgF1msrSZH8TO9DY0Lko+FQElwIAAAC00LsveKe2AnVq5JRzaPikc2hy4QEAAIC4fei6q3QIqJPQuSZCZwAAAACgbcazNDnZ1M/U6NC5KPx4BJcCAAAAtMxFF12gpUBdJppc+aZPOoemNwAAAACI0003r9UZoA7zWZoInetUNGC+6Z8DAAAAAKANK4XbMOkc7HYGAAAAAFpC6BwJoTMAAAAA0HQ7sjSZa/qHaEXoXDRiRwSXAgAAAADQr1acX9eWSefgQEEAAAAAoMEWsjRpxUaH1oTORUMWIrgUAAAAAIDVas0K4TZNOge7nQEAAACAhtralsa1LXRuTWMAAAAAgM6YbMMBgme0KnQuGjMZwaUAQ/TM3PPKDQAAADRZqzY4tG3SOVixAd3zyqt/pesAAABAU7XmAMEzWhc6Fw2aj+BSAAAAAABW0roh2jZOOgfTzgAAAABAQ7TunDqhMwAAAABAPXa06QDBM1oZOheN2hHBpQAAAAAALKeVw7NtnXQOpp0BAAAAgIjNZ2ky0cYGtTZ0LhrmQEEAAAAAIEatHZpt86RzaOMSbgAAAACgFVqbXbY9dLZiAwAAAACIzXiWJifb2pVWh85F48YjuBQAAAAAgDNaPSzb9knnYMUGAAAAABCRqSxNdre5Ia0PnbM02R9CmIzgUgAAAIAGue32m7QLqELrh2S7MOkc7HYGAAAAVuuKNZeoGVC2hSxNWp9VdiJ0Lho5H8GlAAAAAADd1YlVwF2ZdA6mnQEAAACAmnUio+xS6OxAQQAAAACgLuNZmsx1ofqdCZ2zNDmZNzaCSwEAAAAAuqczmxi6NOkcTDsDAAAAADWYytJkd1cK36nQOUuT/SGEyQguBQAAAADojk4Nw3Zt0jmYdgYAAAAAhmg+S5POrNYIXQydszSZyBsdwaUAAAAAAO3XqcA5dHTSOZh2BgAAAACGpHNZZFdD5/zpwkIE1wEAAAAAtNd4liYnu9bfTobORaM7N9YOAAAAAAzV5i6Wu6uTzsGKDQAAAACgQpNZmsx1scDviOAaapE3fGR0bDyEcFcHPz4AAEAr7ZzYG34y/3w4fORYmD707Dk/4pVrLg1XrnlP+Nit68JnNtzmRgCgKp2ccg5dDp0LW4XOAAAAzZVsfzQ8+b8Ohem/mA+zh4/39jlmjiz965s794R7vvJQuHXd9eHjt60L//yLf8+dAEBZprI02d3VanY6dM7SZP/I6NhkCOETEVwOAAAAPXhw23fCD/ZOh33Ts6WUK/86+T8Pjn83bPjUR8Nv/avPhSvWXKIVAAyi06t9uz7pHIox9+9HcB0AAAAs49DBLHzzG98NE7ueDIunX6ukTPnXzaefH/sfU+Ff/MaGMLbx09oBQD/mszTZ3uXKdfkgwSXFmPt8BJcCAADAW7x0bCF84fP3h7/92a8uBcJVBc5nO3piMXz1gW+GO++8b+nPB4BV6vSUcxA6v6GzS70BAABidf/vfiN8/NO/FXbtO1TLFeYrNz77ufvCnscPuEcA6FX+tLLTU85B6Pwzxbi7aWcAAIAI5Ks0fuVX7w0PfWvXUCabzyc/nPA3vvh1wTMAvdqapcnJrldL6PxznX8CAQAAULedE3vDZ8e2hOmZI9H0Ig++Bc8A9KjzqzWC0PlNthbj7wAAANTgwW3fCfd85aHap5vPRfAMQA/GTTn/jNC5UNwQnkQAAADUIA+cH3h4IurS58HzV7f8Z4cLArAc58YVhM5vJnQGAAAYsiYEzmfkO57/+T1fi+NiAIhJPuU8pyM/I3Q+SzHtPB7NBQEAALRcvq6iKYHzGfumZ5eCcgA4i/PiziJ0fjtj8AAAAEOQr6nI9yQ30YPj37VmA4AzJrM02a0aPyd0fotiDN60MwAAQMXyNRUxHhrYi/y67733P8Z/oQAMgyHWtxA6n5sbBQAAoELJ9keX1lQ02a59h8LOib1uE4BuM+V8DkLncyimnSejuzAAAIAWyNdS/Pv/1Kw9zsv5gz/cEeeFATAshlfPQei8PDcMAABABb72+38ajp5YbEVpp2eOmHYG6K55U87nJnReRnHDmHYGAAAoUT7lS1LNTQAAIABJREFUPLHryVaV1LQzQGcZWl2G0Pn83DgAAAAleuRPHmvs4YHLyaedDx3M4rw4AKqSTzlvV91zEzqfh2lnAACAco1/+7FWVvThh74TwVUAMESGVc9D6LwyNxAAAEAJ9jx+oDW7nN/qsb0H4rogAKpkynkFQucVmHYGAAAoxyOP7GptJfOVIcn2RyO4EgCGwJDqCoTOvXEjAQAADOiJ//3jVpdw9w+eiuAqAKiYKeceCJ17UEw7T0V/oQAAAJFq82qNM/btn4njQgCokuHUHgide7e1KRcKAAAQmx9Mtn8K2IoNgNYz5dwjoXOPihtqvhEXCwAAEJn9P3ymEy158n8diuAqAKiIKeceCZ1Xx40FAADQhx8+/Vwnyjb9F2aVAFrKlPMqCJ1XwbQzxOnFEy/rDABAxA4dzJZWT3TB7OHj4aVjC25HgPYxjLoKQufVc4NBZNp+IA0AQNP9+ZNpp3r4Z//tiQiuAoASmXJeJaHzKpl2BgAAWJ00fbZTFeva5wXoAEOoqyR07s+mJl40tJlXGAGGb+HkKVUHevLM3POdKtT0IaEzQIuYcu6D0LkPWZpMhBAmG3fh0GJ79xzUXoAhM8kH9OqVV/+qU7WaPfxSBFcBQElMOfdB6Nw/NxxE5Cfz3ZqeAQBokq6FsPmhid7EA2gFU859Ejr3KUuT3aadIR6HjxzTDQCASOUhbNd4Ew+gFQyd9knoPBg3HkTC3jyA4fO9F+hFVyd+Dx6YieAqABiAKecBCJ0HYNoZ4mFvHgBAnLo68Xvq1KsRXAUAAzBsOgCh8+DcgBCB/JXNQwczrQAYoumZI8oNsIxn5pw5AtBgppwHJHQekGlniMf3H3tSNwCGZM/jB5Qa4DxeefWvlAeguQyZDkjoXA43IkTgB3untQFgSPY/9SOlplIXXXSBAtNoL554WQMBmmnSlPPghM4lKKadxxv/QaDh9k3PdvagGoBhe2rqx2pOpW66ea0Ct8QT+7o5GHD0xGIEVwFAHwyXlkDoXB43JETgkT95TBsAhuCHP7JHHwCA1pkshksZkNC5JFmazJl2hvr92WP/UxcAKpbvczbBBwBACxkqLYnQuVxuTKjZ9MyRcOig6TuAKv3RH/9X9QXowc6JvcoE0BymnEskdC5RMe28pTUfCBrq3/7bb2kdQEXy3fn79s8oLwAAbbNRR8sjdC7f1hCCk8ygRrv2HTLtDFCRfHf+4unXlBcAgDYZL4ZJKYnQuWRZmpwsgmegRr/95QeVH6AC4992YCsAAK1jZW7JhM7VMO0MNct3OyfbH9UGgBL963sfdoAgAABts8WUc/mEzhUopp03te6DQcPc/+++vbR7FIDB5WuLJnY9qZIAALTJgo0F1RA6VyRLk+0hhPlWfjhoiHzn6MbP/552AZQgX1tklzMAAC2ztRgepWRC52qZdoaa5Ws2vvD5+7UBYAC/ec/Xl76fAvTjY7euUzcAYjRvyrk6QucKZWkyEUKYbO0HhIbYte/Q0h5SAFbvwW3fCRPfe0rlAABom82mnKsjdK6e0y8hAt/cuUfwDLBKeeD8wMMTygYAQNvMF6txqYjQuWJZmuwOIexo9YeEhsiDZ6s2AHpz/+9+Q+AMAEBbbdTZagmdh8NuZ4hEvmpj/Sc3hUMHMy0BOIeXji0sPaB76Fu7lAcAgDaaLIZEqZDQeQiyNJkLIWxr/QeFhpg9fDx8dmzL0hQfAD+3c2Jv+Dsbvrz0gA4AAFrKcOgQCJ2HJ9/tvNCVDwuxWzz92tIUXz71nIcsAF2Wv/1x5533hXu+8lA4emLRvQBQkoMHZpQSIC7jWZrs15PqCZ2HpDgNc2snPiw0SD71nIcsv/Kr94Zk+6NaB3RK/tAtX6Xxtz/71bBvelbzAUp26tSrSgoQj4ViKJQheIciD0+WJptHRsfyReXXduUzQ1NMzxwJ0w98M/z7/zQRPvZ//XK4885PhdvvuFn/gNbZ8/iB8Mgju8IT//vHppoBAOiSrcUKXIZA6Dx8+d6Y/9K1Dw1NkQcwE997aumf9112Yfibf30kfOTDvxz+1ic/Gm68aUQfgUbJ12bMPP1ceGLfdHhm7vnww6efW1ovBAAAHTNvA8FwCZ2HLEuTiZHRsckQwic69cGhgfIA+ui+Q0sHaj3w8MTSB1i39urw7gveGT503VVL//9jt67T2j7cdvtN4Yo1l9R+HS8dWwh79xys/TqISx7QNtHiK6fD7PzRpStfPP3TpfVBAADAks3F6luGROhcj3x/zPe7+MGh6fI1HLkzu0+/uXOPngIAAEC8prI02a4/w+UgwRpkabI7Py2zcx8cAAAAAIZrk3oPn9C5PpuLUzMBAAAAgPLtKIY/GTKhc02K0zItMAcAAACAaphyronQuV5bi9MzAQAAAIDybCmGPqmB0LlGxamZnrgAAAAAQHnmbRiol9C5ZlmaTIQQJjtdBAAAAAAoz+Zi2JOaCJ3jYNoZAAAAAAY3maXJdnWsl9A5Alma7A8hbOt6HQAAgPa5/PKLdRWAYTLcGQGhczw2hxAWul4EAACgXW6/42YdBWBYxovhTmomdI5EsWdmc9frAAAAuYMHZtQBAFiNBVPO8RA6RyRLk/xUzamu1wEAAE6derXzNQAAVsXhgREROsfHExkAAAAA6N1UMcxJJITOkcnSZHe+f6brdQAAAACAHhnijIzQOU6bHCoIAAAAACsaL4Y4iYjQOUIOFQQAAACAFTk8MFJC50g5VBAAAAAAzsvhgZESOsfNkxoAAAAAeDuHB0ZM6BwxhwoCAAAAwDkZ1oyY0Dl+DhUEAAAAgJ9zeGDkhM6Rc6ggAAAAALzB4YENIHRugGI/zWTX6wAAAABA5zk8sAGEzs3hCQ4AAAAAXTbp8MBmEDo3RJYm+0MI27peBwAAAAA6y1BmQwidmyXf7Tzf9SIAAAAA0DlbiqFMGkDo3CDFvhpPdAAAAADoknwI01qNBhE6N0yWJhMhhB1drwMAAAAAnbHJ4YHNInRupnzaeaHrRQAAAACg9XYUQ5g0iNC5gbI0mSv2OwMAAABAW+VDlxt1t3mEzg2VpUm+x2aq63UAAAAAoLU2W6vRTELnZvOkBwAAAIA2miyGLmkgoXODZWmyP4Swpet1AAAAAKB1Nmlpcwmdmy9/4jPf9SIAAAAA0BpbimFLGkro3HDFXhtrNgAAAABog/ksTTbrZLMJnVsgS5PdIYTxrtcBAAAAgMYzXNkCQuf2yPfcLHS9CAAAAAA01rZiuJKGEzq3hDUbAAAAADRYfmaZtRotIXRukSxNJkIIO7peBwAAAAAaZ2MxVEkLCJ3bZ6M1GwAAAAA0yA5rNdpF6Nwy1mwAAAAA0CALsqz2ETq3ULFmY7LrdQAAAAAgetZqtJDQub2s2QAAAAAgZjuK4UlaRujcUlmazDnxEwAAAIBIWavRYkLnFsvSZKs1GwAAAABEyFqNFhM6t581GwAAAADExFqNlhM6t5w1GwAAAABExFqNDhA6d4A1GwAAAABEwlqNDhA6d4c1GwAAAADUyVqNjhA6d0SxZmNT1+sAAAAAQC2s1egQoXOHZGmyPX+i1PU6AAAAADB01mp0iNC5e6zZAAAAAGCYtlmr0S1C544pnih5lQEAAACAYZgPIWxW6W4ROndQ8WTJmg0AAAAAqmatRgcJnbtrY/GkCQAAAACqkK/V2K2y3SN07ihrNgAAAACo0JS1Gt0ldO6w4knTtq7XAQAAAIDSWavRYUJnNhdPngAAAACgDFuyNNmvkt0ldO44azYAAAAAKNFklibWanSc0JlQPHnaohIAAAAADGDBcCNB6MwZxROoSQUBAAAAoE+bsjSZUzyEzpxtY/FECgAAAABWY0eWJttVjCB05mzFkyivQAAAULvFV05rAgA0x7xMibMJnXmTLE0m8idTqgIAQJ1m54+qPwA0x8YsTU7qF2cInTmXjcUTKgAAAAA4n21ZmuxWIc72DtXgrfInUyOjY3nw/H3FAWLyH+7/p/pBJ3zrTx8N+6ZnNRsAgNhNZWmySZd4K6Ez55Q/oRoZHdsSQrhPhYCYfGbDbfpB6x08MCN0BgAgdgshhA26xLlYr8GysjTZHEKYVCEAGK6Pf+IjKg4AQOw2ZWkyp0uci9CZlWwsnlwB1C6f/oQuuP2Om/UZAICY7cjSZLsOsRyhM+dVPLHaqEpADE6delUf6Ix1a6/WbAAAYjQvK2IlQmdWlKXJRH4SqUoBdXvh2F/qAZ2x7sYPajYAADHakKXJSZ3hfITO9Crf7zylWkCdXjjm5xq6Y3RU6AwAQHS2ZGmyX1tYidCZnhRPsOx3Bmq1ePqnGkBnXHLpRZoNAEBMJrM02awj9ELoTM+KJ1mbVAyoy+zh42pPZ/xk/nnNBgAgFvkQ4gbdoFdCZ1alOJl0XNWAurx0zAsXdMPhI8d0GgCAWNjjzKoInenHpuKkUoCh27vnoKLTCdOHntVoAABikO9x3q0TrIbQmVUrnmx5pQIAKvTiiZeVFwCAutnjTF+EzvSl2O/8JdUDhu2JfdNqTiccPbGo0QAA1MkeZ/omdKZvWZpsDSHsUEEAKNfOib0qCgBA3exxpm9CZwa10X5nYJiemXtevWm9gwdmNBkAgDrZ48xAhM4M5Kz9zgsqCQzDK6/+lTrTes8fPa7JAADUxR5nBiZ0ZmDFfudNKgkMw+zhl9SZ1pudP6rJAADUwR5nSiF0phRZmmwPIYyrJlC1xdOvqTGt9+KJlzUZAIA62ONMKYTOlCmfdp5SUaBqhw5makyrHT2xqMEAAAybPc6URuhMaYonYRvtdwaqNvP0c2pMa+2c2Ku5AAAM2w57nCmT0JlSFfudN6oqUKWFk6fUl9b6yfzzmgshhOmZI8oAAMMxL8uhbEJnSpelyUQIYZvKAlVJ02fVltY6fOSY5gIAMEz2OFM6oTOVyNLEfmegMouvnFZcWmv6kIcqAAAMzd3FW+tQKqEzVVpvvzNQhdn5o+pKay2e/qnmAgAwDONZmmxXaaogdKYyxasZG1QYAHo3e/i4agEAULWpLE3scaYyQmcqlaXJ7hDCl1QZKJPDpWirPY8f0FsAAKq2YEiQqgmdqVyWJlvzVzZUGgDO7/jxl1UIAICq5QcHzqkyVRI6MywOFgRKtXNir4LSOk/sm9ZUAACq9KXirXSolNCZoThrv7ODBQFgGYuvnFYaAACqsqN4Gx0qJ3RmaIpXNyypB0px8MCMQtI6s/NHNRUAgCpMyWQYJqEzQ5WlyUQIYYuqA4M6depVNaR1Zg+/pKkAAJQtf+t8Y/EWOgyF0Jmhy9Jks4MFgUG9cOwv1ZDWWTz9mqYCAFC2PHDer6oMk9CZujhYEBjIC8c8pKddHI4JAEAFthRvncNQCZ2phYMFgUEtnv6pGtIqCydPaSgAAGUaL942h6ETOlOb4mDBDToA9GP28HF1o1XS9FkNBQCgLFPFW+ZQC6EztcrSZHcI4Uu6AEDX2VMOAEBJ8rfKNzg4kDoJnaldliZbHSwI9MMOXNrEnnJ4uz2PH1AVAFi9DcXb5VAboTNRyNJko4MFAeiy2cMv6T+8xfHjLysJjTZ9yOokYOjuLt4qh1oJnYnJegcLAqtx8MCMetEai6df00wAAAaRHxy4XQWJgdCZaBS7hgTPQM9OnXpVsWgFq2IAABjQZPEWOURB6ExUsjTZ73RVoFcOXqMtFk6e0ksAAPo1n+9xVj1iInQmOsWrIFt0BliJg9doizS18xMAgL4sFAcH+uWIqAidiVKWJpvzXUS6A5zP4umfqg+tYGofAIA+bSzeGoeoCJ2JWb5mY0qHgOXMHj6uNrSCqX2AdnrxxMs6C1Tp7ixNJlSYGAmdiZaDBQHoitnDL+k1QAsdPbGorUBVxov1pBAloTNREzwDK9k5sVeNaLzF069pIgAAvZrM0mSjahEzoTPRK3YT+WYKQCt5cAIAwCrka0g3KBixEzrTCMWOoi/pFvBWP5l/Xk1oNPcwQLsdOpjpMFCWheLgQAeCED2hM42RpcnWfGeRjgFnO3zkmHrQaO5hgHabefo5HW4wDw2IzPribXCIntCZRil2Fk3qGgBt8cycSWdYzsEDM2oD1MpDAyJyt8CZJhE600Qbih1GAGH60LOKQKO9cNxZubCcU6deVRsazxoloARbsjTZrpA0idCZxil2F20odhkBQKPNHj6ugQAtZo0SMKDxLE02KyJNI3SmkbI0mct3GQmegRdPvNz5GtBc9kQCAHAek8WaUWgcoTONVewy8s0XOu7oicWul4AG+/MnU+0DaDmrwIA+TRVveUMjCZ1ptCxNJvJl+roIQBOlqSACAIC3yd/q3lCsF4VGEjrTeMUy/W06Cd215/EDuk8jPTPncCmAtpueOaLHDfbEvumul4DhywPn9cVaUWgsoTOtkKXJpny5vm5CNx0/bq8zzfTCcUcTAHSBHf7AKmws1olCowmdaY1iuf6UjkL3HDwwo+s00uzh4xoH57H4ymnloRVmnn5OI4Fe3F2sEYXGEzrTNusFz9A9p069qus0zs6JvZoGK5idP6pEtIIVDc31wrG/7HoJGJ4txfpQaAWhM61SLNlfX+xAAjrCqfA0kQl9WNns4ZdUiVYQXDbXC8ec48ZQjGdpslmpaROhM60jeIbuEUrQRDOzh/UNVrB4+jWHxdIKP/yRnc5NtXj6p10vAdXbUawLhVYROtNKxdL99boL3ZCHEg7ooWkEENCbP/rj/6pSNN7RE4vhpWNmYprI+QtULF8PKnCmlYTOtFYRPN+tw9AN33/sSZ2mMfKHJHkAAaxs3/4ZYR2t8MifPKaRDWOogYrlgfP64m1taB2hM61WLOEXPEMHPDX1Y22mMTwkgd7lb7N87ff/VMUazMGpP+NnleaZefq5rpeA6uRPUzcInGkzoTOtVwTP23Qa2i2fhIOmEDzA6kzsetK0M43nZ5XmcegvFVkoJpznFJg2EzrTCVmabMpPg9VtaK98Ei7Z/qgO0wiCB1gd0860gZ9Vmsehv1TgTOC8X3FpO6EznVGcBit4hhbb/YOntJfo7Xn8wFLwAKxOPu1svypN52eVZnHoLxXYJHCmK4TOdEoRPE/pOrSTw6Zogkce2aVP0If8Yc1vf/lBpaPR/KzSHA79pQJ3F+s/oROEznTResEztFMeSDgZntg9tveAHkGfpmeOhPt/9xvKR2NZFdMcDv2lZAJnOkfoTOcUp8MKnqGlxr8tdCZeD277jtUaMKDk/59cWlMDTeVgzGb4wd7prpeA8owLnOkioTOdVATPG4ol/kCL5K9B5sEexOjPHvuf+gIDyh/cfHXLfxba0VimneOXf3/ZNz3b9TJQjvFizSd0jtCZzsrSZK6YePYbC7TMg+PfFUYQnZ0Te5dWAwCDmz18PNx7739USRrrmzv3mNiPmIcClETgTKcJnem04tRYwTO0TD5B9Dtb/khbicof/OEODYES7dp3KPzmPV9XUhrLxH6c8p7kK1BgQJMCZ7pO6EznCZ6hnSa+91RItj+qu0QhP/jMlDOUL/9eb6USTWViP075lLPzFxjQVLHOEzpN6Aw/D543qQW0y/3/7tteXaV2hw5mSwefAdV44OEJwTONlU/sf+Hz92tgJPK/s005M6A8cF5fnCMFnSZ0hkJxmuzd6gHt4bAp6pbfe//si18zMQUVEzzTZILnePg7mwEJnOEsQmc4i+AZ2id/dfWzn7tP8MzQ5fdcfu/l9yBQvTx4zlfZQBPlwfP6T25amrSlHnnw7+9sBjAvcIY3EzrDWwieoX3OBM9WbTAsAmeox0Pf2mVilMZa+nllbIuHJzXIv2/kwT/0KZ9u2SBwhjcTOsM5CJ6hffJf5H7ji193uCCV2zmxN/ydDV8WOENNTIzSZPlqh/zhSX4P53+fUK38IfGv/Oq9AmcGsVBMOO9XRXizX3j99deVBJYxMjqWh893qQ+0y63rrg8P/offClesuURnKU3+i+vvbPmjMPG9pxQVInDhu34pjP3dT4Sv/Jt/pB01y8PTe77yUKdr0K/rr7k8/P1fvSPc+Q8+6eeWkuV74B8c/64dzgxC4AznIXSGFQieoZ3yMGLDpz4afutffc4vcQwkn6Z8+KHvhMf2HvCLK0Ro3dqrwz/+wq+Fz2y4TXtqInQux6duvTF85MO/LIAeUB42j3/7sXD0xGKjPwe1EzjDCoTO0APBM7RXHj5/8rabwz/5p38v3HjTiE7Tkzxo3vFfdodHdz9ljQY0RB4+/3+f/H/D3/rkR32/HzKhc/nyCeh1f+Pa8NH/58bwf3901D29gny92u4fPBX27Z/xgJgyCJyhB0Jn6JHgGdov/wXu0+s/Ej7+iY+E2++4Wcd5Qx6YHDwwE2ZmD4cf/igzHQUNlz9wvP6aK5Y+xLobP7j074suuiDcdPPapf99+eUX+3ugRELn4cgfrFy55tJw5Zr3hGuuXhM+cO1VnbyX8wfDf/5kGtL02TB96NkwPXMkgquiRQTO0COhM6yC4Bm640wgkYcRZ35xW3vD+00StUz+i+nM08+98aGe2De99O8Xjv1leOHYyTB7+CUTUcDSQ8kL3/XX3ijE9de+L1z47ne9qTBnh9bnU/bfJXsePxCOH3+57/8+f6B26tSrA1/Hme+b57J4+qfeConAW+/jMw9czvaxW9f1fKHDWllzrgMVfzL/fDh85NjS/z5z77nPGJJfz9JkQrFhZUJnWCXBM3DG2b+8vXjiZdOvyzh7orBOJp0AABjA3VmabFdA6I3QGfogeAYAAIDOEDjDKv2igsHqZWmyMYQwrnQAAADQagJn6IPQGfokeAYAAIBWEzhDn4TOMADBMwAAALSSwBkGIHSGAQmeAQAAoFUEzjAgoTOUQPAMAAAArSBwhhIInaEkgmcAAABoNIEzlEToDCUSPAMAAEAjCZyhREJnKJngGQAAABpF4AwlEzpDBQTPAAAA0AgCZ6iA0BkqIngGAACAqAmcoSJCZ6iQ4BkAAACisyBwhmr9wuuvv67EULGR0bH8L7K71BkAAABqlQfO67M02a8NUB2TzjAEJp4BAACgdgJnGBKhMwyJ4BkAAABqI3CGIRI6wxAJngEAAGDoBM4wZEJnGLIieL5b3QEAAKByAmeogdAZalCckCt4BgAAgOoInKEmQmeoieAZAAAAKjMVQrhF4Az1+IXXX39d6aFGI6Nj+bqNP9YDAAAAKMVUMeF8UjmhHiadoWbFxPOvF6/9AAAAAP0TOEMETDpDJEZGx24JIewOIVyiJwAAALBqAmeIhElniESxZ2q9iWcAAABYtXGBM8TDpDNExsQzAAAArMp4liYblQziYdIZIlNMPF9XvBYEAAAALE/gDBESOkOEiteB1gueAQAAYFlbBM4QJ+s1IGIjo2OXFqs2PqxPAAAA8Ia7szTZrhwQJ6EzNMDI6Fj+F+ldegUAAAACZ4id0BkaQvAMAABAxy2EEDZkabK764WA2NnpDA1R7Knaol8AAAB0UB44rxc4QzMInaFBsjTZnL9GpGcAAAB0yFQROO/XdGgG6zWggUZGx/Kp560hhEv0DwAAgBY7Ezif1GRoDqEzNNTI6NgtIYTdgmcAAABaarLY4SxwhoYROkODCZ4BAABoqfHibCOggex0hgYr9lldV7xuBAAAAG2wTeAMzWbSGVpgZHTs0mLi+cP6CQAAQIPdnaXJdg2EZhM6Q4uMjI7lfzHfpacAAAA0zEIIYZPAGdpB6AwtMzI6tjWE8EV9BQAAoCHywHl9sUISaAE7naFlsjTZlL+OpK8AAAA0wJTAGdrHpDO01Mjo2IYQQv5a0iV6DAAAQITOBM4nNQfaxaQztFSWJhP5X97Fa0oAAAAQk3GBM7SXSWdouZHRsUtDCLtDCB/WawAAACKwrVgNCbSUSWdoueKpcT7xvEOvAQAAqNndAmdoP5PO0CEjo2P5jue79BwAAIAhy1c/bsjSZLfCQ/uZdIYOydJkY/5UWc8BAAAYovlif7PAGTrCpDN00Mjo2IYQQj71fIn+AwAAUKEpBwZC9widoaNGRsduCSFMhBCudQ8AAABQgfHijVugY6zXgI7K0mR/COGW4qkzAAAAlGmLwBm6S+gMHVa83rQ+f/rsPgAAAKAE+YGBd2dpslkxobus1wCWjIyO5T8Q3KcaAAAA9Gmh2N+8XwGh24TOwBtGRsfyV5+2OmAQAACAVXJgIPAG6zWAN2Rpsr1YtzGvKgAAAPRoXOAMnM2kM/A2I6Njl4YQdocQPqw6AAAAnMeXsjTZqkDA2YTOwLJGRsfyyee7VAgAAIC3yPc3b8zSZEJhgLeyXgNYVpYm+Y7nu1UIAACAs5zZ3yxwBs7JpDOwopHRsXzP84QDBgEAADpvMoSwwf5m4HyEzkBPRkbHriuCZ3ueAQAAumlbliab9B5YifUaQE+yNJnLX58qTiUGAACgO/L9zXcLnIFemXQGVm1kdCz/QePrKgcAANB688U6jf1aDfRK6Az0xZ5nAACA1rO/GeiL0Bnomz3PAAAArWV/M9A3O52BvtnzDAAA0Dr5/uZfFzgDgzDpDJTCnmcAAIDGmwohbLS/GRiU0Bkozcjo2C0hhN32PAMAADTOjiJwtr8ZGJjQGSjVyOjYpcWe50+oLAAAQCN8KUuTrVoFlEXoDFRiZHQs/4Hli6oLAAAQrXx/84YsTXZrEVAmoTNQmZHRsQ0hhO3WbQAAAEQn39+83joNoApCZ6BSI6Nj1xXrNj6s0gAAAFHYlqXJJq0AqvKLKgtUKUuTufzpeQhhXKEBAABqla/T+HWBM1A1k87A0IyMjm0MIWy1bgMAAGDopor9zXNKD1RN6AwM1cjo2C3FnmfrNgAAAIZjPEuTjWoNDIv1GsBQZWmy37oNAACAocjXadwtcAaGzaQzUBvrNgAAACqTr9PYWAz+AAyVSWegNlmabC+mnqd0AQAAoDT5m6XrBc5AXUw6A7UbGR27tJiywoAmAAANIElEQVR4vks3AAAA+rZQTDdPKCFQJ6EzEA3rNgAAAPqWv0G6IUuTOSUE6iZ0BqIyMjp2SwghX7vxYZ0BAADoybYsTTYpFRALoTMQpZHRsXzi+Yu6AwAAsCzrNIAoCZ2BaI2Mjm0opp6t2wAAAHizyWKdxkl1AWIjdAaiVhwymD+1/4ROAQAALNmSpclmpQBiJXQGGmFkdCz/geo+3QIAADpsvphu3u8mAGImdAYaozhkMJ96vlbXAACAjhkPIWyyTgNoAqEz0CjFuo38kMG7dA4AAOgAhwUCjSN0BhrJIYMAAEAHTBaB85xmA00idAYaa2R07LoieHbIIAAA0DYOCwQaS+gMNN7I6NimEMLXdRIAAGiBqWK62WGBQGP9otbB/2nvbo7iWLIAjGaMA2BBiW2t4FkAY4FwoAI8EB48xgOeB020A40HtAew6i3dFoAHEznvtqZeC8RP/1VlnRPRIYVCG2WyQF9cbtJ3i9k473j+I745AwAA6Ku/UkpngjPQdyadgaJUdZMD9A+3CgAA9Eh+LPB8MRvfuzSgBCadgaIsZuO8auPfKaW5mwUAAHrgLqV0JDgDJTHpDBSpqpvDlFKeer5wwwAAQAe9xO7micsBSiM6A0Wr6uY8pTRKKR24aQAAoCOmsU7j2YUAJRKdgeLF1HMOz9/dNgAAsEd5uvk6HkMHKJboDAyGqWcAAGCPprFO48klAKUTnYFBMfUMAADsmOlmYHBEZ2CQTD0DAAA7YLoZGCTRGRgsU88AAMCWmG4GBk10BgbP1DMAALBBppuBwROdAUw9AwAA6zPdDBBEZ4AWU88AAMAXmG4GaBGdAVaYegYAAD7IdDPAK0RngDfE1HP+5vGbMwIAAFbcpZSuTDcD/Ep0BviNmHq+Tin9cE4AAEBMN+dVGhOHAfA60RngA6q6OYuVG6aeAQBguG5juvnZ1wDA20RngE+o6iZPPf/pzAAAYFDmMd1879oB3vcvZwTwcYvZOEfnP+J1agAAoHz/SSmdCM4AH2fSGeCLqrq5in3PB84QAACKM41VGg+uFuBzRGeANcRDg3nX83fnCAAARcgPBV4vZuMb1wnwNaIzwAZ4aBAAAIpwF7ubPRQIsAbRGWBDYur5ykODAADQOx4KBNgg0Rlgw6q6OUkp5R/FO3W2AADQefmhwBvTzQCbIzoDbElVN5cRnz00CAAA3TON6eYndwOwWaIzwBbFyo3rlNIP5wwAAJ2QHwq8WszGI9cBsB2iM8AOxEODeer52HkDAMDe/JWHQqzSANgu0Rlgh6q6uYrJZys3AABgd6Yx3fzgzAG2T3QG2LFYuZGnni+cPQAAbJVVGgB7IDoD7ElVNycRn0/dAQAAbJxVGgB7IjoD7FlVN5cRn63cAACA9eVVGpeL2fjJWQLsh+gM0AGxciPvev7hPgAA4EvmsUpj4vgA9kt0BuiQqm6OUkojKzcAAODDXuInB2+s0gDoBtEZoIOqujmL+PzN/QAAwJtuY2+zVRoAHSI6A3RYVTd55caVfc8AAPAPj7FK496xAHSP6AzQcbHvOf+44IW7AgBg4OYx2Twa+kEAdJnoDNATVd2cRHy27xkAgKGxtxmgR0RngJ6x7xkAgIGxtxmgZ0RngJ6q6ibver627xkAgEJNIzbb2wzQM6IzQI/Fvuccn/90jwAAFGIejwROXChAP4nOAAWo6uYopp49NggAQF+9xGTzjRsE6DfRGaAgse/52mODAAD0iEcCAQojOgMUyGODAAD0hEcCAQokOgMUrKqby5h8Fp8BAOiS/EjgpdgMUCbRGWAAqrq5jgcHD9w3AAB7NI3J5nuXAFAu0RlgIKq6OYzwLD4DALBr8/x96GI2njh5gPKJzgADE/E5P9Ry4e4BANiyeUw2jxw0wHCIzgADVdXNUex7Fp8BANi0l4jNN04WYHhEZ4CBi/ic/zPwfehnAQDA2l7ie8ubxWz87DgBhkl0BuB/qro5i8nnUycCAMAnic0A/CQ6A/AP4jMAAJ8gNgPwC9EZgFeJzwAAvOM2pXQlNgOwSnQG4LfEZwAAVtzGI4FPDgaA14jOAHyI+AwAMHhiMwAfIjoD8CniMwDA4IjNAHyK6AzAl4jPAADFE5sB+BLRGYC1iM8AAEV5SSlNxGYA1iE6A7AR4jMAQK/l2HyTP4vZ+NlVArAO0RmAjRKfAQB6RWwGYONEZwC2oqqbo4jPF04YAKBzxGYAtkZ0BmCrxGcAgE6Zx/dmE7EZgG0RnQHYiYjPVymly5TSgVMHANipeTwOOHLsAGyb6AzATlV1cxjx+Up8BgDYumms0Jg4agB2RXQGYC8iPp/Hj3d+cwsAABt1F7H53rECsGuiMwB7V9XNZUw+H7sNAIC13MYajSfHCMC+iM4AdEZVN2cx+XzqVgAAPuwlTzWnlEZiMwBdIDoD0Dnx6GCOzxduBwDgTfNWbH52TAB0hegMQGd5dBAA4FXTCM0jxwNAF4nOAPRC7H326CAAMGS3EZs9DghAp4nOAPSKvc8AwMDkfc15ovnGvmYA+kJ0BqCXWnufz63eAAAKNI/vdSb2NQPQN6IzAL0We58vY++z1RsAQN/dxVSzFRoA9JboDEAxqro5j/hs9QYA0CdWaABQFNEZgOLE6o2rmIC2egMA6CorNAAokugMQLFi9cZ5/GfO6g0AoCtu82SzFRoAlEp0BmAQqro5i8nnCzcOAOzBPFZojKzQAKB0ojMAg+LhQQBgx+4iNE8cPABDIToDMFjx8GAO0N99FQAAG+RhQAAGTXQGYPDi4cHL+Jh+BgC+ahpTzSMnCMCQic4A0GL6GQD4JLuaAWCF6AwAr7D7GQB4h13NAPAG0RkA3lHVzVkE6DwFfeC8AGCw8lTzTUppYqoZAN4mOgPAB8X083lMPx87NwAYhPwo4CSmmu9dOQC8T3QGgC+IxwevIkJbvwEA5ZnGruY81fzsfgHg40RnAFhTPD6YPxfOEgB6zaOAALABojMAbIj1GwDQS9ZnAMCGic4AsAWxfuMyPtZvAED33MXqjJG7AYDNEp0BYMuqujlpBegD5w0Ae/PYWp9hTzMAbInoDAA71Nr/fC5AA8BO2NMMADsmOgPAHrT2P+fPd3cAABs1b+1pfnC0ALBbojMA7JkADQAb4UFAAOgI0RkAOqQVoK9SSsfuBgB+axma84OAE0cFAN0gOgNAR1V1cxQB+lKABoCfhGYA6DjRGQB6QIAGYOCEZgDoEdEZAHrGDmgABkJoBoCeEp0BoMcEaAAKM2+FZo8BAkBPic4AUIgI0GetCH3gbgHogceUUg7Mo8Vs/ODCAKD/RGcAKFRVN+etCP3NPQPQITk0j2Ki+cnFAEBZRGcAGICqbk5aE9AeIgRg115imnm5OuPZDQBAuURnABiYqm6OWhPQ9kADsC3L/cz3HgIEgGERnQFg4KzhAGCDpq3QbD8zAAyU6AwA/BRrOJYB+tTJAPCOl2VktjYDAFgSnQGAV1V1c9gK0GemoAEI01ZkNs0MAPxCdAYAPiR2QS8DtF3QAMMxbz0CeG+aGQB4j+gMAHxJVTftKehjpwhQjJeIzMtp5idXCwB8hugMAKzNKg6A3luuzMiTzPeuEwBYh+gMAGxcrOI4a31EaIBueWxF5om7AQA2SXQGALZuZR90/hw4dYCdemytzLCXGQDYKtEZANi5qm5OViahRWiAzRKZAYC9EZ0BgL2zjgNgbXkn84PIDAB0gegMAHROK0IvJ6KP3RLATy8rgdnDfwBAp4jOAEDnVXVz2ArQyxhtJQcwFPMIzA8RmR/cPADQZaIzANBLsRf6pBWhTUMDpZiuRGarMgCAXhGdAYAimIYGeuox4rIpZgCgGKIzAFCs2A3dnog+ddvAHs3bgTn/aooZACiR6AwADEprLcfyI0QD2yAwAwCDJToDAIMXIfpoZUe01RzAR+UVGU8CMwDA30RnAIBXxGqOo1aEPvJYIRCP/D0sI/NiNr53KAAA/yQ6AwB8QlU3Z62p6BNT0VCs9vTyQwTmJ9cNAPA+0RkAYE1V3Ry2AvSRGA29Mo+4fN+aXn5whQAAXyc6AwBsyUqMPoxVHTlKf3PmsHOrk8tP4jIAwHaIzgAAexBrOg5b09H5c+ouYC3zVlh+asVlazEAAHZIdAYA6JDWdPTRyse6DvhbOyw/x1qMZ1PLAADdIToDAPRITEinWNXR/tWUNKV4aQXl9q8mlgEAekJ0BgAoyCtR+qS1xsOkNF3wGCH5aeVjWhkAoBCiMwDAgFR1s1zbkV4J0/lz7OuBL1pOKKfWhPJySjktZuN7BwsAMAyiMwAAv6jqZhmiUytOLyemk0A9KNP4xz63onL79w+L2fh56IcEAMD/ic4AAKyl9fjh0lnr9+14neye3qvlA3xLy2nktBKRTSUDALAW0RkAgL1p7aBeWo3U6Y0/SwMJ2KuheKkdjN/6Mw/vAQCwF6IzAADFWdld/RGf/fu/81oQ/u3ft54CAIBipJT+C8uFJfgkIdpuAAAAAElFTkSuQmCC"/>
          <p:cNvSpPr>
            <a:spLocks noChangeAspect="1" noChangeArrowheads="1"/>
          </p:cNvSpPr>
          <p:nvPr/>
        </p:nvSpPr>
        <p:spPr bwMode="auto">
          <a:xfrm>
            <a:off x="5649772" y="462467"/>
            <a:ext cx="202409" cy="2024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91" name="Group 90"/>
          <p:cNvGrpSpPr/>
          <p:nvPr/>
        </p:nvGrpSpPr>
        <p:grpSpPr>
          <a:xfrm>
            <a:off x="6757836" y="362532"/>
            <a:ext cx="4109528" cy="1491000"/>
            <a:chOff x="6481015" y="788725"/>
            <a:chExt cx="4109528" cy="1491000"/>
          </a:xfrm>
        </p:grpSpPr>
        <p:grpSp>
          <p:nvGrpSpPr>
            <p:cNvPr id="89" name="Group 88"/>
            <p:cNvGrpSpPr/>
            <p:nvPr/>
          </p:nvGrpSpPr>
          <p:grpSpPr>
            <a:xfrm>
              <a:off x="7081534" y="788725"/>
              <a:ext cx="3464374" cy="1280160"/>
              <a:chOff x="5987185" y="788725"/>
              <a:chExt cx="3464374" cy="1280160"/>
            </a:xfrm>
          </p:grpSpPr>
          <p:grpSp>
            <p:nvGrpSpPr>
              <p:cNvPr id="70" name="Group 69">
                <a:extLst>
                  <a:ext uri="{FF2B5EF4-FFF2-40B4-BE49-F238E27FC236}">
                    <a16:creationId xmlns:a16="http://schemas.microsoft.com/office/drawing/2014/main" id="{6C25DA76-23F2-CA40-817E-3ACFEC371F11}"/>
                  </a:ext>
                </a:extLst>
              </p:cNvPr>
              <p:cNvGrpSpPr/>
              <p:nvPr/>
            </p:nvGrpSpPr>
            <p:grpSpPr>
              <a:xfrm>
                <a:off x="5987185" y="788725"/>
                <a:ext cx="1280160" cy="1280160"/>
                <a:chOff x="327546" y="3773285"/>
                <a:chExt cx="1378424" cy="1371921"/>
              </a:xfrm>
            </p:grpSpPr>
            <p:sp>
              <p:nvSpPr>
                <p:cNvPr id="71" name="Oval 70">
                  <a:extLst>
                    <a:ext uri="{FF2B5EF4-FFF2-40B4-BE49-F238E27FC236}">
                      <a16:creationId xmlns:a16="http://schemas.microsoft.com/office/drawing/2014/main" id="{0962C64A-477C-6A44-BC72-4D7F81DF5F6B}"/>
                    </a:ext>
                  </a:extLst>
                </p:cNvPr>
                <p:cNvSpPr/>
                <p:nvPr/>
              </p:nvSpPr>
              <p:spPr>
                <a:xfrm>
                  <a:off x="327546" y="3773285"/>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2" name="Graphic 27" descr="Woman with kid">
                  <a:extLst>
                    <a:ext uri="{FF2B5EF4-FFF2-40B4-BE49-F238E27FC236}">
                      <a16:creationId xmlns:a16="http://schemas.microsoft.com/office/drawing/2014/main" id="{F95D1894-AE02-0640-838E-CB39F968E64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63245" y="4002045"/>
                  <a:ext cx="914400" cy="914400"/>
                </a:xfrm>
                <a:prstGeom prst="rect">
                  <a:avLst/>
                </a:prstGeom>
              </p:spPr>
            </p:pic>
          </p:grpSp>
          <p:grpSp>
            <p:nvGrpSpPr>
              <p:cNvPr id="73" name="Group 72">
                <a:extLst>
                  <a:ext uri="{FF2B5EF4-FFF2-40B4-BE49-F238E27FC236}">
                    <a16:creationId xmlns:a16="http://schemas.microsoft.com/office/drawing/2014/main" id="{713852FA-2795-0549-8525-3148D0B6C94B}"/>
                  </a:ext>
                </a:extLst>
              </p:cNvPr>
              <p:cNvGrpSpPr/>
              <p:nvPr/>
            </p:nvGrpSpPr>
            <p:grpSpPr>
              <a:xfrm>
                <a:off x="8171399" y="788725"/>
                <a:ext cx="1280160" cy="1280160"/>
                <a:chOff x="2079653" y="3645740"/>
                <a:chExt cx="1378424" cy="1371921"/>
              </a:xfrm>
            </p:grpSpPr>
            <p:sp>
              <p:nvSpPr>
                <p:cNvPr id="74" name="Oval 73">
                  <a:extLst>
                    <a:ext uri="{FF2B5EF4-FFF2-40B4-BE49-F238E27FC236}">
                      <a16:creationId xmlns:a16="http://schemas.microsoft.com/office/drawing/2014/main" id="{EE5ED495-D35D-E94D-BCD7-F8A7B942B8AE}"/>
                    </a:ext>
                  </a:extLst>
                </p:cNvPr>
                <p:cNvSpPr/>
                <p:nvPr/>
              </p:nvSpPr>
              <p:spPr>
                <a:xfrm>
                  <a:off x="2079653" y="3645740"/>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5" name="Graphic 29" descr="Money">
                  <a:extLst>
                    <a:ext uri="{FF2B5EF4-FFF2-40B4-BE49-F238E27FC236}">
                      <a16:creationId xmlns:a16="http://schemas.microsoft.com/office/drawing/2014/main" id="{01762F0D-E2D5-7149-B9FB-D7DEC2660F9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2306823" y="3874500"/>
                  <a:ext cx="914400" cy="914400"/>
                </a:xfrm>
                <a:prstGeom prst="rect">
                  <a:avLst/>
                </a:prstGeom>
              </p:spPr>
            </p:pic>
          </p:grpSp>
        </p:grpSp>
        <p:sp>
          <p:nvSpPr>
            <p:cNvPr id="79" name="TextBox 78">
              <a:extLst>
                <a:ext uri="{FF2B5EF4-FFF2-40B4-BE49-F238E27FC236}">
                  <a16:creationId xmlns:a16="http://schemas.microsoft.com/office/drawing/2014/main" id="{2BF231BA-6B02-494D-B778-D7AE0C571CF1}"/>
                </a:ext>
              </a:extLst>
            </p:cNvPr>
            <p:cNvSpPr txBox="1"/>
            <p:nvPr/>
          </p:nvSpPr>
          <p:spPr>
            <a:xfrm>
              <a:off x="6481015" y="1879615"/>
              <a:ext cx="2472746"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Children &amp; </a:t>
              </a:r>
              <a:r>
                <a:rPr lang="en-US" sz="2000" b="1" dirty="0" smtClean="0">
                  <a:solidFill>
                    <a:srgbClr val="001E61"/>
                  </a:solidFill>
                  <a:latin typeface="Source Sans Pro" panose="020B0503030403020204" pitchFamily="34" charset="0"/>
                  <a:ea typeface="Source Sans Pro" panose="020B0503030403020204" pitchFamily="34" charset="0"/>
                </a:rPr>
                <a:t>Families</a:t>
              </a:r>
              <a:endParaRPr lang="en-US" sz="2000" b="1" dirty="0">
                <a:solidFill>
                  <a:srgbClr val="001E61"/>
                </a:solidFill>
                <a:latin typeface="Source Sans Pro" panose="020B0503030403020204" pitchFamily="34" charset="0"/>
                <a:ea typeface="Source Sans Pro" panose="020B0503030403020204" pitchFamily="34" charset="0"/>
              </a:endParaRPr>
            </a:p>
          </p:txBody>
        </p:sp>
        <p:sp>
          <p:nvSpPr>
            <p:cNvPr id="80" name="TextBox 79">
              <a:extLst>
                <a:ext uri="{FF2B5EF4-FFF2-40B4-BE49-F238E27FC236}">
                  <a16:creationId xmlns:a16="http://schemas.microsoft.com/office/drawing/2014/main" id="{B6E48CA5-42DF-D649-83C1-512F14A0F656}"/>
                </a:ext>
              </a:extLst>
            </p:cNvPr>
            <p:cNvSpPr txBox="1"/>
            <p:nvPr/>
          </p:nvSpPr>
          <p:spPr>
            <a:xfrm>
              <a:off x="9212119" y="1879615"/>
              <a:ext cx="1378424"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Consumer</a:t>
              </a:r>
            </a:p>
          </p:txBody>
        </p:sp>
      </p:grpSp>
      <p:grpSp>
        <p:nvGrpSpPr>
          <p:cNvPr id="93" name="Group 92"/>
          <p:cNvGrpSpPr/>
          <p:nvPr/>
        </p:nvGrpSpPr>
        <p:grpSpPr>
          <a:xfrm>
            <a:off x="6235860" y="3971108"/>
            <a:ext cx="5153481" cy="1872371"/>
            <a:chOff x="5897190" y="3971108"/>
            <a:chExt cx="5153481" cy="1872371"/>
          </a:xfrm>
        </p:grpSpPr>
        <p:grpSp>
          <p:nvGrpSpPr>
            <p:cNvPr id="88" name="Group 87"/>
            <p:cNvGrpSpPr/>
            <p:nvPr/>
          </p:nvGrpSpPr>
          <p:grpSpPr>
            <a:xfrm>
              <a:off x="7081534" y="3971108"/>
              <a:ext cx="3464374" cy="1280160"/>
              <a:chOff x="5987185" y="4571792"/>
              <a:chExt cx="3464374" cy="1280160"/>
            </a:xfrm>
          </p:grpSpPr>
          <p:grpSp>
            <p:nvGrpSpPr>
              <p:cNvPr id="64" name="Group 63">
                <a:extLst>
                  <a:ext uri="{FF2B5EF4-FFF2-40B4-BE49-F238E27FC236}">
                    <a16:creationId xmlns:a16="http://schemas.microsoft.com/office/drawing/2014/main" id="{7184584F-BE34-C947-908D-0A923676D70A}"/>
                  </a:ext>
                </a:extLst>
              </p:cNvPr>
              <p:cNvGrpSpPr/>
              <p:nvPr/>
            </p:nvGrpSpPr>
            <p:grpSpPr>
              <a:xfrm>
                <a:off x="8171399" y="4571792"/>
                <a:ext cx="1280160" cy="1280160"/>
                <a:chOff x="3505826" y="3655324"/>
                <a:chExt cx="1378424" cy="1371921"/>
              </a:xfrm>
            </p:grpSpPr>
            <p:sp>
              <p:nvSpPr>
                <p:cNvPr id="65" name="Oval 64">
                  <a:extLst>
                    <a:ext uri="{FF2B5EF4-FFF2-40B4-BE49-F238E27FC236}">
                      <a16:creationId xmlns:a16="http://schemas.microsoft.com/office/drawing/2014/main" id="{B227CDF8-7C4C-3A40-A852-6CFDE48024A8}"/>
                    </a:ext>
                  </a:extLst>
                </p:cNvPr>
                <p:cNvSpPr/>
                <p:nvPr/>
              </p:nvSpPr>
              <p:spPr>
                <a:xfrm>
                  <a:off x="3505826" y="3655324"/>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66" name="Graphic 18" descr="Home">
                  <a:extLst>
                    <a:ext uri="{FF2B5EF4-FFF2-40B4-BE49-F238E27FC236}">
                      <a16:creationId xmlns:a16="http://schemas.microsoft.com/office/drawing/2014/main" id="{7DCF947E-E6B2-B447-9CE6-EFC331E2428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3623626" y="3715296"/>
                  <a:ext cx="1142824" cy="1142824"/>
                </a:xfrm>
                <a:prstGeom prst="rect">
                  <a:avLst/>
                </a:prstGeom>
              </p:spPr>
            </p:pic>
          </p:grpSp>
          <p:grpSp>
            <p:nvGrpSpPr>
              <p:cNvPr id="67" name="Group 66">
                <a:extLst>
                  <a:ext uri="{FF2B5EF4-FFF2-40B4-BE49-F238E27FC236}">
                    <a16:creationId xmlns:a16="http://schemas.microsoft.com/office/drawing/2014/main" id="{5D743517-F4DB-3948-920F-7B9F75C848F0}"/>
                  </a:ext>
                </a:extLst>
              </p:cNvPr>
              <p:cNvGrpSpPr/>
              <p:nvPr/>
            </p:nvGrpSpPr>
            <p:grpSpPr>
              <a:xfrm>
                <a:off x="5987185" y="4571792"/>
                <a:ext cx="1280160" cy="1280160"/>
                <a:chOff x="3940250" y="2711079"/>
                <a:chExt cx="1378424" cy="1371921"/>
              </a:xfrm>
            </p:grpSpPr>
            <p:sp>
              <p:nvSpPr>
                <p:cNvPr id="68" name="Oval 67">
                  <a:extLst>
                    <a:ext uri="{FF2B5EF4-FFF2-40B4-BE49-F238E27FC236}">
                      <a16:creationId xmlns:a16="http://schemas.microsoft.com/office/drawing/2014/main" id="{D5EAC462-838F-F54A-8F7F-7EBD0B83FE10}"/>
                    </a:ext>
                  </a:extLst>
                </p:cNvPr>
                <p:cNvSpPr/>
                <p:nvPr/>
              </p:nvSpPr>
              <p:spPr>
                <a:xfrm>
                  <a:off x="3940250" y="2711079"/>
                  <a:ext cx="1378424" cy="1371921"/>
                </a:xfrm>
                <a:prstGeom prst="ellipse">
                  <a:avLst/>
                </a:prstGeom>
                <a:solidFill>
                  <a:schemeClr val="accent4"/>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69" name="Graphic 25" descr="Construction worker">
                  <a:extLst>
                    <a:ext uri="{FF2B5EF4-FFF2-40B4-BE49-F238E27FC236}">
                      <a16:creationId xmlns:a16="http://schemas.microsoft.com/office/drawing/2014/main" id="{20479829-A0CC-E74D-B156-C93CB6BE97F9}"/>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074381" y="2841958"/>
                  <a:ext cx="1110161" cy="1110161"/>
                </a:xfrm>
                <a:prstGeom prst="rect">
                  <a:avLst/>
                </a:prstGeom>
              </p:spPr>
            </p:pic>
          </p:grpSp>
        </p:grpSp>
        <p:sp>
          <p:nvSpPr>
            <p:cNvPr id="81" name="TextBox 80">
              <a:extLst>
                <a:ext uri="{FF2B5EF4-FFF2-40B4-BE49-F238E27FC236}">
                  <a16:creationId xmlns:a16="http://schemas.microsoft.com/office/drawing/2014/main" id="{CD1D2A81-7083-414B-91E0-499A6C44C012}"/>
                </a:ext>
              </a:extLst>
            </p:cNvPr>
            <p:cNvSpPr txBox="1"/>
            <p:nvPr/>
          </p:nvSpPr>
          <p:spPr>
            <a:xfrm>
              <a:off x="8760983" y="5289481"/>
              <a:ext cx="2289688" cy="400110"/>
            </a:xfrm>
            <a:prstGeom prst="rect">
              <a:avLst/>
            </a:prstGeom>
            <a:noFill/>
          </p:spPr>
          <p:txBody>
            <a:bodyPr wrap="square" rtlCol="0">
              <a:spAutoFit/>
            </a:bodyPr>
            <a:lstStyle/>
            <a:p>
              <a:pPr algn="ctr"/>
              <a:r>
                <a:rPr lang="en-US" sz="2000" b="1" dirty="0" smtClean="0">
                  <a:solidFill>
                    <a:srgbClr val="001E61"/>
                  </a:solidFill>
                  <a:latin typeface="Source Sans Pro" panose="020B0503030403020204" pitchFamily="34" charset="0"/>
                  <a:ea typeface="Source Sans Pro" panose="020B0503030403020204" pitchFamily="34" charset="0"/>
                </a:rPr>
                <a:t>Housing</a:t>
              </a:r>
              <a:endParaRPr lang="en-US" sz="2000" b="1" dirty="0">
                <a:solidFill>
                  <a:srgbClr val="001E61"/>
                </a:solidFill>
                <a:latin typeface="Source Sans Pro" panose="020B0503030403020204" pitchFamily="34" charset="0"/>
                <a:ea typeface="Source Sans Pro" panose="020B0503030403020204" pitchFamily="34" charset="0"/>
              </a:endParaRPr>
            </a:p>
          </p:txBody>
        </p:sp>
        <p:sp>
          <p:nvSpPr>
            <p:cNvPr id="82" name="TextBox 81">
              <a:extLst>
                <a:ext uri="{FF2B5EF4-FFF2-40B4-BE49-F238E27FC236}">
                  <a16:creationId xmlns:a16="http://schemas.microsoft.com/office/drawing/2014/main" id="{E09636BC-0DB6-1944-A08E-922427495583}"/>
                </a:ext>
              </a:extLst>
            </p:cNvPr>
            <p:cNvSpPr txBox="1"/>
            <p:nvPr/>
          </p:nvSpPr>
          <p:spPr>
            <a:xfrm>
              <a:off x="5897190" y="5135593"/>
              <a:ext cx="3744463" cy="707886"/>
            </a:xfrm>
            <a:prstGeom prst="rect">
              <a:avLst/>
            </a:prstGeom>
            <a:noFill/>
          </p:spPr>
          <p:txBody>
            <a:bodyPr wrap="square" rtlCol="0">
              <a:spAutoFit/>
            </a:bodyPr>
            <a:lstStyle/>
            <a:p>
              <a:pPr algn="ctr"/>
              <a:r>
                <a:rPr lang="en-US" sz="2000" b="1" dirty="0" smtClean="0">
                  <a:solidFill>
                    <a:srgbClr val="001E61"/>
                  </a:solidFill>
                  <a:latin typeface="Source Sans Pro" panose="020B0503030403020204" pitchFamily="34" charset="0"/>
                  <a:ea typeface="Source Sans Pro" panose="020B0503030403020204" pitchFamily="34" charset="0"/>
                </a:rPr>
                <a:t>Immigrants &amp; </a:t>
              </a:r>
              <a:r>
                <a:rPr lang="en-US" sz="2000" b="1" dirty="0">
                  <a:solidFill>
                    <a:srgbClr val="001E61"/>
                  </a:solidFill>
                  <a:latin typeface="Source Sans Pro" panose="020B0503030403020204" pitchFamily="34" charset="0"/>
                  <a:ea typeface="Source Sans Pro" panose="020B0503030403020204" pitchFamily="34" charset="0"/>
                </a:rPr>
                <a:t>Workers’ </a:t>
              </a:r>
              <a:endParaRPr lang="en-US" sz="2000" b="1" dirty="0" smtClean="0">
                <a:solidFill>
                  <a:srgbClr val="001E61"/>
                </a:solidFill>
                <a:latin typeface="Source Sans Pro" panose="020B0503030403020204" pitchFamily="34" charset="0"/>
                <a:ea typeface="Source Sans Pro" panose="020B0503030403020204" pitchFamily="34" charset="0"/>
              </a:endParaRPr>
            </a:p>
            <a:p>
              <a:pPr algn="ctr"/>
              <a:r>
                <a:rPr lang="en-US" sz="2000" b="1" dirty="0" smtClean="0">
                  <a:solidFill>
                    <a:srgbClr val="001E61"/>
                  </a:solidFill>
                  <a:latin typeface="Source Sans Pro" panose="020B0503030403020204" pitchFamily="34" charset="0"/>
                  <a:ea typeface="Source Sans Pro" panose="020B0503030403020204" pitchFamily="34" charset="0"/>
                </a:rPr>
                <a:t>Rights</a:t>
              </a:r>
              <a:endParaRPr lang="en-US" sz="2000" b="1" dirty="0">
                <a:solidFill>
                  <a:srgbClr val="001E61"/>
                </a:solidFill>
                <a:latin typeface="Source Sans Pro" panose="020B0503030403020204" pitchFamily="34" charset="0"/>
                <a:ea typeface="Source Sans Pro" panose="020B0503030403020204" pitchFamily="34" charset="0"/>
              </a:endParaRPr>
            </a:p>
          </p:txBody>
        </p:sp>
      </p:grpSp>
      <p:grpSp>
        <p:nvGrpSpPr>
          <p:cNvPr id="92" name="Group 91"/>
          <p:cNvGrpSpPr/>
          <p:nvPr/>
        </p:nvGrpSpPr>
        <p:grpSpPr>
          <a:xfrm>
            <a:off x="5479734" y="2026185"/>
            <a:ext cx="6665733" cy="1772270"/>
            <a:chOff x="5479734" y="2379917"/>
            <a:chExt cx="6665733" cy="1772270"/>
          </a:xfrm>
        </p:grpSpPr>
        <p:grpSp>
          <p:nvGrpSpPr>
            <p:cNvPr id="90" name="Group 89"/>
            <p:cNvGrpSpPr/>
            <p:nvPr/>
          </p:nvGrpSpPr>
          <p:grpSpPr>
            <a:xfrm>
              <a:off x="5987185" y="2379917"/>
              <a:ext cx="5653073" cy="1280160"/>
              <a:chOff x="5987185" y="2239478"/>
              <a:chExt cx="5653073" cy="1280160"/>
            </a:xfrm>
          </p:grpSpPr>
          <p:grpSp>
            <p:nvGrpSpPr>
              <p:cNvPr id="76" name="Group 75">
                <a:extLst>
                  <a:ext uri="{FF2B5EF4-FFF2-40B4-BE49-F238E27FC236}">
                    <a16:creationId xmlns:a16="http://schemas.microsoft.com/office/drawing/2014/main" id="{FF6810AA-8472-2A48-86F9-71D9871BF838}"/>
                  </a:ext>
                </a:extLst>
              </p:cNvPr>
              <p:cNvGrpSpPr/>
              <p:nvPr/>
            </p:nvGrpSpPr>
            <p:grpSpPr>
              <a:xfrm>
                <a:off x="8171399" y="2239478"/>
                <a:ext cx="1280160" cy="1280160"/>
                <a:chOff x="9091684" y="3626090"/>
                <a:chExt cx="1378424" cy="1371921"/>
              </a:xfrm>
            </p:grpSpPr>
            <p:sp>
              <p:nvSpPr>
                <p:cNvPr id="77" name="Oval 76">
                  <a:extLst>
                    <a:ext uri="{FF2B5EF4-FFF2-40B4-BE49-F238E27FC236}">
                      <a16:creationId xmlns:a16="http://schemas.microsoft.com/office/drawing/2014/main" id="{CE496AE7-27F6-1A47-AA30-F7167025FA89}"/>
                    </a:ext>
                  </a:extLst>
                </p:cNvPr>
                <p:cNvSpPr/>
                <p:nvPr/>
              </p:nvSpPr>
              <p:spPr>
                <a:xfrm>
                  <a:off x="9091684" y="3626090"/>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8" name="Graphic 33" descr="Gavel">
                  <a:extLst>
                    <a:ext uri="{FF2B5EF4-FFF2-40B4-BE49-F238E27FC236}">
                      <a16:creationId xmlns:a16="http://schemas.microsoft.com/office/drawing/2014/main" id="{58BE78A5-6133-CE42-87F0-1A38A52A9767}"/>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9306230" y="3737610"/>
                  <a:ext cx="1029158" cy="1029158"/>
                </a:xfrm>
                <a:prstGeom prst="rect">
                  <a:avLst/>
                </a:prstGeom>
              </p:spPr>
            </p:pic>
          </p:grpSp>
          <p:pic>
            <p:nvPicPr>
              <p:cNvPr id="86" name="Picture 85"/>
              <p:cNvPicPr>
                <a:picLocks noChangeAspect="1"/>
              </p:cNvPicPr>
              <p:nvPr/>
            </p:nvPicPr>
            <p:blipFill>
              <a:blip r:embed="rId16" cstate="print">
                <a:duotone>
                  <a:schemeClr val="accent2">
                    <a:shade val="45000"/>
                    <a:satMod val="135000"/>
                  </a:schemeClr>
                  <a:prstClr val="white"/>
                </a:duotone>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val="0"/>
                  </a:ext>
                </a:extLst>
              </a:blip>
              <a:stretch>
                <a:fillRect/>
              </a:stretch>
            </p:blipFill>
            <p:spPr>
              <a:xfrm>
                <a:off x="10360988" y="2239478"/>
                <a:ext cx="1279270" cy="1280160"/>
              </a:xfrm>
              <a:prstGeom prst="rect">
                <a:avLst/>
              </a:prstGeom>
            </p:spPr>
          </p:pic>
          <p:pic>
            <p:nvPicPr>
              <p:cNvPr id="87" name="Picture 86"/>
              <p:cNvPicPr>
                <a:picLocks noChangeAspect="1"/>
              </p:cNvPicPr>
              <p:nvPr/>
            </p:nvPicPr>
            <p:blipFill>
              <a:blip r:embed="rId1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987185" y="2239478"/>
                <a:ext cx="1274786" cy="1280160"/>
              </a:xfrm>
              <a:prstGeom prst="rect">
                <a:avLst/>
              </a:prstGeom>
            </p:spPr>
          </p:pic>
        </p:grpSp>
        <p:sp>
          <p:nvSpPr>
            <p:cNvPr id="84" name="TextBox 83">
              <a:extLst>
                <a:ext uri="{FF2B5EF4-FFF2-40B4-BE49-F238E27FC236}">
                  <a16:creationId xmlns:a16="http://schemas.microsoft.com/office/drawing/2014/main" id="{18C1346E-E1A2-544C-A9D7-DD6E68805499}"/>
                </a:ext>
              </a:extLst>
            </p:cNvPr>
            <p:cNvSpPr txBox="1"/>
            <p:nvPr/>
          </p:nvSpPr>
          <p:spPr>
            <a:xfrm>
              <a:off x="7378818" y="3444301"/>
              <a:ext cx="2939458" cy="707886"/>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Criminal Records </a:t>
              </a:r>
              <a:endParaRPr lang="en-US" sz="2000" b="1" dirty="0" smtClean="0">
                <a:solidFill>
                  <a:srgbClr val="001E61"/>
                </a:solidFill>
                <a:latin typeface="Source Sans Pro" panose="020B0503030403020204" pitchFamily="34" charset="0"/>
                <a:ea typeface="Source Sans Pro" panose="020B0503030403020204" pitchFamily="34" charset="0"/>
              </a:endParaRPr>
            </a:p>
            <a:p>
              <a:pPr algn="ctr"/>
              <a:r>
                <a:rPr lang="en-US" sz="2000" b="1" dirty="0" smtClean="0">
                  <a:solidFill>
                    <a:srgbClr val="001E61"/>
                  </a:solidFill>
                  <a:latin typeface="Source Sans Pro" panose="020B0503030403020204" pitchFamily="34" charset="0"/>
                  <a:ea typeface="Source Sans Pro" panose="020B0503030403020204" pitchFamily="34" charset="0"/>
                </a:rPr>
                <a:t>Relief</a:t>
              </a:r>
              <a:endParaRPr lang="en-US" sz="2000" b="1" dirty="0">
                <a:solidFill>
                  <a:srgbClr val="001E61"/>
                </a:solidFill>
                <a:latin typeface="Source Sans Pro" panose="020B0503030403020204" pitchFamily="34" charset="0"/>
                <a:ea typeface="Source Sans Pro" panose="020B0503030403020204" pitchFamily="34" charset="0"/>
              </a:endParaRPr>
            </a:p>
          </p:txBody>
        </p:sp>
        <p:sp>
          <p:nvSpPr>
            <p:cNvPr id="83" name="TextBox 82">
              <a:extLst>
                <a:ext uri="{FF2B5EF4-FFF2-40B4-BE49-F238E27FC236}">
                  <a16:creationId xmlns:a16="http://schemas.microsoft.com/office/drawing/2014/main" id="{24A75195-B7B7-EE4C-9C0C-B4FAD4E3AABA}"/>
                </a:ext>
              </a:extLst>
            </p:cNvPr>
            <p:cNvSpPr txBox="1"/>
            <p:nvPr/>
          </p:nvSpPr>
          <p:spPr>
            <a:xfrm>
              <a:off x="5479734" y="3598189"/>
              <a:ext cx="2289688"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Public Benefits</a:t>
              </a:r>
            </a:p>
          </p:txBody>
        </p:sp>
        <p:sp>
          <p:nvSpPr>
            <p:cNvPr id="85" name="TextBox 84">
              <a:extLst>
                <a:ext uri="{FF2B5EF4-FFF2-40B4-BE49-F238E27FC236}">
                  <a16:creationId xmlns:a16="http://schemas.microsoft.com/office/drawing/2014/main" id="{24A75195-B7B7-EE4C-9C0C-B4FAD4E3AABA}"/>
                </a:ext>
              </a:extLst>
            </p:cNvPr>
            <p:cNvSpPr txBox="1"/>
            <p:nvPr/>
          </p:nvSpPr>
          <p:spPr>
            <a:xfrm>
              <a:off x="9855779" y="3598189"/>
              <a:ext cx="2289688" cy="400110"/>
            </a:xfrm>
            <a:prstGeom prst="rect">
              <a:avLst/>
            </a:prstGeom>
            <a:noFill/>
          </p:spPr>
          <p:txBody>
            <a:bodyPr wrap="square" rtlCol="0">
              <a:spAutoFit/>
            </a:bodyPr>
            <a:lstStyle/>
            <a:p>
              <a:pPr algn="ctr"/>
              <a:r>
                <a:rPr lang="en-US" sz="2000" b="1" dirty="0" smtClean="0">
                  <a:solidFill>
                    <a:srgbClr val="001E61"/>
                  </a:solidFill>
                  <a:latin typeface="Source Sans Pro" panose="020B0503030403020204" pitchFamily="34" charset="0"/>
                  <a:ea typeface="Source Sans Pro" panose="020B0503030403020204" pitchFamily="34" charset="0"/>
                </a:rPr>
                <a:t>Long-Term Care</a:t>
              </a:r>
              <a:endParaRPr lang="en-US" sz="2000" b="1" dirty="0">
                <a:solidFill>
                  <a:srgbClr val="001E61"/>
                </a:solidFill>
                <a:latin typeface="Source Sans Pro" panose="020B0503030403020204" pitchFamily="34" charset="0"/>
                <a:ea typeface="Source Sans Pro" panose="020B0503030403020204" pitchFamily="34" charset="0"/>
              </a:endParaRPr>
            </a:p>
          </p:txBody>
        </p:sp>
      </p:grpSp>
    </p:spTree>
    <p:extLst>
      <p:ext uri="{BB962C8B-B14F-4D97-AF65-F5344CB8AC3E}">
        <p14:creationId xmlns:p14="http://schemas.microsoft.com/office/powerpoint/2010/main" val="8314665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Missed VERIFICATIONS</a:t>
            </a:r>
            <a:endParaRPr lang="en-US" dirty="0"/>
          </a:p>
        </p:txBody>
      </p:sp>
      <p:sp>
        <p:nvSpPr>
          <p:cNvPr id="3" name="Text Placeholder 2"/>
          <p:cNvSpPr>
            <a:spLocks noGrp="1"/>
          </p:cNvSpPr>
          <p:nvPr>
            <p:ph type="body" sz="quarter" idx="13"/>
          </p:nvPr>
        </p:nvSpPr>
        <p:spPr>
          <a:xfrm>
            <a:off x="838200" y="4410320"/>
            <a:ext cx="10518775" cy="1221854"/>
          </a:xfrm>
        </p:spPr>
        <p:txBody>
          <a:bodyPr>
            <a:noAutofit/>
          </a:bodyPr>
          <a:lstStyle/>
          <a:p>
            <a:pPr marL="0" indent="0">
              <a:buNone/>
            </a:pPr>
            <a:r>
              <a:rPr lang="en-US" sz="2000" dirty="0" smtClean="0"/>
              <a:t>PM 01-07-08: If notice denies/terminates benefits based on a missed verifications and appeal is timely filed, IDHS must accept any information or verifications presented during the appeal process, treat that information and those verifications as if they were available at the time of the original decision, and reverse or modify their decision.</a:t>
            </a:r>
            <a:endParaRPr lang="en-US" sz="2000" dirty="0"/>
          </a:p>
        </p:txBody>
      </p:sp>
      <p:pic>
        <p:nvPicPr>
          <p:cNvPr id="5" name="Picture 4"/>
          <p:cNvPicPr>
            <a:picLocks noChangeAspect="1"/>
          </p:cNvPicPr>
          <p:nvPr/>
        </p:nvPicPr>
        <p:blipFill>
          <a:blip r:embed="rId2"/>
          <a:stretch>
            <a:fillRect/>
          </a:stretch>
        </p:blipFill>
        <p:spPr>
          <a:xfrm>
            <a:off x="2664941" y="1285461"/>
            <a:ext cx="6865293" cy="1406753"/>
          </a:xfrm>
          <a:prstGeom prst="rect">
            <a:avLst/>
          </a:prstGeom>
          <a:ln w="38100">
            <a:solidFill>
              <a:srgbClr val="000000"/>
            </a:solidFill>
          </a:ln>
        </p:spPr>
      </p:pic>
      <p:pic>
        <p:nvPicPr>
          <p:cNvPr id="2050" name="Picture 2" descr="e330d06a-0c6f-45a0-8a37-3863270f89f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0981" y="2817992"/>
            <a:ext cx="6613212" cy="1184165"/>
          </a:xfrm>
          <a:prstGeom prst="rect">
            <a:avLst/>
          </a:prstGeom>
          <a:ln w="38100">
            <a:solidFill>
              <a:srgbClr val="000000"/>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622502" y="6129049"/>
            <a:ext cx="1519968" cy="369332"/>
          </a:xfrm>
          <a:prstGeom prst="rect">
            <a:avLst/>
          </a:prstGeom>
        </p:spPr>
        <p:txBody>
          <a:bodyPr wrap="none">
            <a:spAutoFit/>
          </a:bodyPr>
          <a:lstStyle/>
          <a:p>
            <a:r>
              <a:rPr lang="en-US" dirty="0">
                <a:solidFill>
                  <a:srgbClr val="FFFFFF"/>
                </a:solidFill>
                <a:latin typeface="Segoe UI" panose="020B0502040204020203" pitchFamily="34" charset="0"/>
              </a:rPr>
              <a:t>PM </a:t>
            </a:r>
            <a:r>
              <a:rPr lang="en-US" dirty="0" smtClean="0">
                <a:solidFill>
                  <a:srgbClr val="FFFFFF"/>
                </a:solidFill>
                <a:latin typeface="Segoe UI" panose="020B0502040204020203" pitchFamily="34" charset="0"/>
              </a:rPr>
              <a:t>01-07-08</a:t>
            </a:r>
            <a:endParaRPr lang="en-US" b="0" i="0" dirty="0">
              <a:solidFill>
                <a:srgbClr val="FFFFFF"/>
              </a:solidFill>
              <a:effectLst/>
              <a:latin typeface="Segoe UI" panose="020B0502040204020203" pitchFamily="34" charset="0"/>
            </a:endParaRPr>
          </a:p>
        </p:txBody>
      </p:sp>
    </p:spTree>
    <p:extLst>
      <p:ext uri="{BB962C8B-B14F-4D97-AF65-F5344CB8AC3E}">
        <p14:creationId xmlns:p14="http://schemas.microsoft.com/office/powerpoint/2010/main" val="42560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Snap notices</a:t>
            </a:r>
            <a:endParaRPr lang="en-US" dirty="0"/>
          </a:p>
        </p:txBody>
      </p:sp>
      <p:pic>
        <p:nvPicPr>
          <p:cNvPr id="4" name="Picture 3"/>
          <p:cNvPicPr>
            <a:picLocks noChangeAspect="1"/>
          </p:cNvPicPr>
          <p:nvPr/>
        </p:nvPicPr>
        <p:blipFill>
          <a:blip r:embed="rId2"/>
          <a:stretch>
            <a:fillRect/>
          </a:stretch>
        </p:blipFill>
        <p:spPr>
          <a:xfrm>
            <a:off x="408192" y="1412686"/>
            <a:ext cx="3853676" cy="4896674"/>
          </a:xfrm>
          <a:prstGeom prst="rect">
            <a:avLst/>
          </a:prstGeom>
        </p:spPr>
      </p:pic>
      <p:pic>
        <p:nvPicPr>
          <p:cNvPr id="5" name="Picture 4"/>
          <p:cNvPicPr>
            <a:picLocks noChangeAspect="1"/>
          </p:cNvPicPr>
          <p:nvPr/>
        </p:nvPicPr>
        <p:blipFill>
          <a:blip r:embed="rId3"/>
          <a:stretch>
            <a:fillRect/>
          </a:stretch>
        </p:blipFill>
        <p:spPr>
          <a:xfrm>
            <a:off x="5409949" y="2334630"/>
            <a:ext cx="4058190" cy="3948112"/>
          </a:xfrm>
          <a:prstGeom prst="rect">
            <a:avLst/>
          </a:prstGeom>
        </p:spPr>
      </p:pic>
      <p:sp>
        <p:nvSpPr>
          <p:cNvPr id="7" name="Left Arrow 6"/>
          <p:cNvSpPr/>
          <p:nvPr/>
        </p:nvSpPr>
        <p:spPr>
          <a:xfrm rot="19832574">
            <a:off x="4104226" y="1452151"/>
            <a:ext cx="2346960" cy="4770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432501" y="799305"/>
            <a:ext cx="4400360" cy="457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Did they list everyone in my family?</a:t>
            </a:r>
            <a:endParaRPr lang="en-US" b="1" dirty="0"/>
          </a:p>
        </p:txBody>
      </p:sp>
      <p:sp>
        <p:nvSpPr>
          <p:cNvPr id="9" name="Oval 8"/>
          <p:cNvSpPr/>
          <p:nvPr/>
        </p:nvSpPr>
        <p:spPr>
          <a:xfrm>
            <a:off x="408192" y="4450080"/>
            <a:ext cx="2121648" cy="67056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08192" y="3190462"/>
            <a:ext cx="2121648" cy="101577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2516365" y="3265039"/>
            <a:ext cx="546876" cy="34684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789803" y="3622150"/>
            <a:ext cx="2147958" cy="22240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Is my income correctly listed?</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Gross income</a:t>
            </a:r>
          </a:p>
          <a:p>
            <a:pPr marL="285750" indent="-285750">
              <a:buFont typeface="Arial" panose="020B0604020202020204" pitchFamily="34" charset="0"/>
              <a:buChar char="•"/>
            </a:pPr>
            <a:r>
              <a:rPr lang="en-US" sz="1600" dirty="0" smtClean="0"/>
              <a:t>Self-Employment show income after business expenses</a:t>
            </a:r>
            <a:endParaRPr lang="en-US" sz="1600" dirty="0"/>
          </a:p>
        </p:txBody>
      </p:sp>
      <p:sp>
        <p:nvSpPr>
          <p:cNvPr id="13" name="Left Arrow 12"/>
          <p:cNvSpPr/>
          <p:nvPr/>
        </p:nvSpPr>
        <p:spPr>
          <a:xfrm rot="19832574">
            <a:off x="7390578" y="4634444"/>
            <a:ext cx="1695207" cy="248527"/>
          </a:xfrm>
          <a:prstGeom prst="lef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31226" y="3741029"/>
            <a:ext cx="3092714" cy="492651"/>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Is my monthly rent correct?</a:t>
            </a:r>
            <a:endParaRPr lang="en-US" b="1" dirty="0"/>
          </a:p>
        </p:txBody>
      </p:sp>
      <p:sp>
        <p:nvSpPr>
          <p:cNvPr id="15" name="Left Arrow 14"/>
          <p:cNvSpPr/>
          <p:nvPr/>
        </p:nvSpPr>
        <p:spPr>
          <a:xfrm rot="20365042">
            <a:off x="7335678" y="2913567"/>
            <a:ext cx="1695207" cy="248527"/>
          </a:xfrm>
          <a:prstGeom prst="lef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331226" y="1513796"/>
            <a:ext cx="3037814" cy="2049062"/>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If I’m homeless with income and have any shelter expense (possibly including phone), do I have an excess shelter deduction or homeless shelter deduction of $179 or more?</a:t>
            </a:r>
            <a:endParaRPr lang="en-US" b="1" dirty="0"/>
          </a:p>
        </p:txBody>
      </p:sp>
      <p:sp>
        <p:nvSpPr>
          <p:cNvPr id="17" name="Left Arrow 16"/>
          <p:cNvSpPr/>
          <p:nvPr/>
        </p:nvSpPr>
        <p:spPr>
          <a:xfrm>
            <a:off x="7238119" y="5330555"/>
            <a:ext cx="884802" cy="216806"/>
          </a:xfrm>
          <a:prstGeom prst="lef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404734" y="4711529"/>
            <a:ext cx="3092714" cy="18601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Is the utility standard correct? </a:t>
            </a:r>
          </a:p>
          <a:p>
            <a:pPr algn="ctr"/>
            <a:r>
              <a:rPr lang="en-US" sz="1600" dirty="0" smtClean="0"/>
              <a:t>Numbers until 10/2024</a:t>
            </a:r>
          </a:p>
          <a:p>
            <a:pPr marL="285750" indent="-285750">
              <a:buFont typeface="Arial" panose="020B0604020202020204" pitchFamily="34" charset="0"/>
              <a:buChar char="•"/>
            </a:pPr>
            <a:r>
              <a:rPr lang="en-US" sz="1600" dirty="0" smtClean="0"/>
              <a:t>AC/Heat or LIHEAP &gt;$21: $577</a:t>
            </a:r>
          </a:p>
          <a:p>
            <a:pPr marL="285750" indent="-285750">
              <a:buFont typeface="Arial" panose="020B0604020202020204" pitchFamily="34" charset="0"/>
              <a:buChar char="•"/>
            </a:pPr>
            <a:r>
              <a:rPr lang="en-US" sz="1600" dirty="0" smtClean="0"/>
              <a:t>2+ other utilities: $386</a:t>
            </a:r>
          </a:p>
          <a:p>
            <a:pPr marL="285750" indent="-285750">
              <a:buFont typeface="Arial" panose="020B0604020202020204" pitchFamily="34" charset="0"/>
              <a:buChar char="•"/>
            </a:pPr>
            <a:r>
              <a:rPr lang="en-US" sz="1600" dirty="0" smtClean="0"/>
              <a:t>1, not phone: $62</a:t>
            </a:r>
          </a:p>
          <a:p>
            <a:pPr marL="285750" indent="-285750">
              <a:buFont typeface="Arial" panose="020B0604020202020204" pitchFamily="34" charset="0"/>
              <a:buChar char="•"/>
            </a:pPr>
            <a:r>
              <a:rPr lang="en-US" sz="1600" dirty="0" smtClean="0"/>
              <a:t>1, Phone only: $75</a:t>
            </a:r>
            <a:endParaRPr lang="en-US" sz="1600" b="1" dirty="0"/>
          </a:p>
        </p:txBody>
      </p:sp>
    </p:spTree>
    <p:extLst>
      <p:ext uri="{BB962C8B-B14F-4D97-AF65-F5344CB8AC3E}">
        <p14:creationId xmlns:p14="http://schemas.microsoft.com/office/powerpoint/2010/main" val="191064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TANF notices</a:t>
            </a:r>
            <a:endParaRPr lang="en-US" dirty="0"/>
          </a:p>
        </p:txBody>
      </p:sp>
      <p:pic>
        <p:nvPicPr>
          <p:cNvPr id="4" name="Picture 3"/>
          <p:cNvPicPr>
            <a:picLocks noChangeAspect="1"/>
          </p:cNvPicPr>
          <p:nvPr/>
        </p:nvPicPr>
        <p:blipFill>
          <a:blip r:embed="rId2"/>
          <a:stretch>
            <a:fillRect/>
          </a:stretch>
        </p:blipFill>
        <p:spPr>
          <a:xfrm>
            <a:off x="553864" y="1856152"/>
            <a:ext cx="5035097" cy="2776808"/>
          </a:xfrm>
          <a:prstGeom prst="rect">
            <a:avLst/>
          </a:prstGeom>
        </p:spPr>
      </p:pic>
      <p:grpSp>
        <p:nvGrpSpPr>
          <p:cNvPr id="8" name="Group 7"/>
          <p:cNvGrpSpPr/>
          <p:nvPr/>
        </p:nvGrpSpPr>
        <p:grpSpPr>
          <a:xfrm>
            <a:off x="6256974" y="229047"/>
            <a:ext cx="1879598" cy="5531237"/>
            <a:chOff x="6047743" y="229047"/>
            <a:chExt cx="1879598" cy="5531237"/>
          </a:xfrm>
        </p:grpSpPr>
        <p:pic>
          <p:nvPicPr>
            <p:cNvPr id="5" name="Picture 4"/>
            <p:cNvPicPr>
              <a:picLocks noChangeAspect="1"/>
            </p:cNvPicPr>
            <p:nvPr/>
          </p:nvPicPr>
          <p:blipFill>
            <a:blip r:embed="rId3"/>
            <a:stretch>
              <a:fillRect/>
            </a:stretch>
          </p:blipFill>
          <p:spPr>
            <a:xfrm>
              <a:off x="6073141" y="229047"/>
              <a:ext cx="1829520" cy="714985"/>
            </a:xfrm>
            <a:prstGeom prst="rect">
              <a:avLst/>
            </a:prstGeom>
          </p:spPr>
        </p:pic>
        <p:pic>
          <p:nvPicPr>
            <p:cNvPr id="6" name="Picture 5"/>
            <p:cNvPicPr>
              <a:picLocks noChangeAspect="1"/>
            </p:cNvPicPr>
            <p:nvPr/>
          </p:nvPicPr>
          <p:blipFill rotWithShape="1">
            <a:blip r:embed="rId4"/>
            <a:srcRect t="1122"/>
            <a:stretch/>
          </p:blipFill>
          <p:spPr>
            <a:xfrm>
              <a:off x="6047743" y="893234"/>
              <a:ext cx="1879598" cy="4752474"/>
            </a:xfrm>
            <a:prstGeom prst="rect">
              <a:avLst/>
            </a:prstGeom>
          </p:spPr>
        </p:pic>
        <p:pic>
          <p:nvPicPr>
            <p:cNvPr id="7" name="Picture 6"/>
            <p:cNvPicPr>
              <a:picLocks noChangeAspect="1"/>
            </p:cNvPicPr>
            <p:nvPr/>
          </p:nvPicPr>
          <p:blipFill rotWithShape="1">
            <a:blip r:embed="rId5"/>
            <a:srcRect l="3023" t="20736" r="27261" b="38078"/>
            <a:stretch/>
          </p:blipFill>
          <p:spPr>
            <a:xfrm>
              <a:off x="6104466" y="5532956"/>
              <a:ext cx="1806661" cy="227328"/>
            </a:xfrm>
            <a:prstGeom prst="rect">
              <a:avLst/>
            </a:prstGeom>
          </p:spPr>
        </p:pic>
      </p:grpSp>
      <p:sp>
        <p:nvSpPr>
          <p:cNvPr id="10" name="Rectangle 9"/>
          <p:cNvSpPr/>
          <p:nvPr/>
        </p:nvSpPr>
        <p:spPr>
          <a:xfrm>
            <a:off x="2219771" y="4696824"/>
            <a:ext cx="2184400" cy="5500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Are all household members listed?</a:t>
            </a:r>
            <a:endParaRPr lang="en-US" sz="1600" dirty="0"/>
          </a:p>
        </p:txBody>
      </p:sp>
      <p:sp>
        <p:nvSpPr>
          <p:cNvPr id="11" name="Bent Arrow 10"/>
          <p:cNvSpPr/>
          <p:nvPr/>
        </p:nvSpPr>
        <p:spPr>
          <a:xfrm rot="5400000" flipH="1">
            <a:off x="4431747" y="4442969"/>
            <a:ext cx="375771" cy="66673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8538738" y="990144"/>
            <a:ext cx="2184400" cy="1948999"/>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Is income correctly listed?</a:t>
            </a:r>
          </a:p>
          <a:p>
            <a:pPr marL="171450" indent="-171450">
              <a:buFont typeface="Arial" panose="020B0604020202020204" pitchFamily="34" charset="0"/>
              <a:buChar char="•"/>
            </a:pPr>
            <a:endParaRPr lang="en-US" sz="1600" dirty="0" smtClean="0"/>
          </a:p>
          <a:p>
            <a:pPr marL="171450" indent="-171450">
              <a:buFont typeface="Arial" panose="020B0604020202020204" pitchFamily="34" charset="0"/>
              <a:buChar char="•"/>
            </a:pPr>
            <a:r>
              <a:rPr lang="en-US" sz="1600" dirty="0" smtClean="0"/>
              <a:t>Gross Income</a:t>
            </a:r>
          </a:p>
          <a:p>
            <a:pPr marL="171450" indent="-171450">
              <a:buFont typeface="Arial" panose="020B0604020202020204" pitchFamily="34" charset="0"/>
              <a:buChar char="•"/>
            </a:pPr>
            <a:r>
              <a:rPr lang="en-US" sz="1600" dirty="0" smtClean="0"/>
              <a:t>Self-Employment Expenses Deducted</a:t>
            </a:r>
          </a:p>
          <a:p>
            <a:pPr marL="171450" indent="-171450">
              <a:buFont typeface="Arial" panose="020B0604020202020204" pitchFamily="34" charset="0"/>
              <a:buChar char="•"/>
            </a:pPr>
            <a:endParaRPr lang="en-US" sz="1600" dirty="0"/>
          </a:p>
        </p:txBody>
      </p:sp>
      <p:sp>
        <p:nvSpPr>
          <p:cNvPr id="13" name="Right Brace 12"/>
          <p:cNvSpPr/>
          <p:nvPr/>
        </p:nvSpPr>
        <p:spPr>
          <a:xfrm>
            <a:off x="8136572" y="938891"/>
            <a:ext cx="228495" cy="120317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76200">
                <a:solidFill>
                  <a:schemeClr val="tx1"/>
                </a:solidFill>
              </a:ln>
            </a:endParaRPr>
          </a:p>
        </p:txBody>
      </p:sp>
    </p:spTree>
    <p:extLst>
      <p:ext uri="{BB962C8B-B14F-4D97-AF65-F5344CB8AC3E}">
        <p14:creationId xmlns:p14="http://schemas.microsoft.com/office/powerpoint/2010/main" val="232351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AABD Cash notices</a:t>
            </a:r>
            <a:endParaRPr lang="en-US" dirty="0"/>
          </a:p>
        </p:txBody>
      </p:sp>
      <p:pic>
        <p:nvPicPr>
          <p:cNvPr id="5" name="Picture 4"/>
          <p:cNvPicPr>
            <a:picLocks noChangeAspect="1"/>
          </p:cNvPicPr>
          <p:nvPr/>
        </p:nvPicPr>
        <p:blipFill>
          <a:blip r:embed="rId2"/>
          <a:stretch>
            <a:fillRect/>
          </a:stretch>
        </p:blipFill>
        <p:spPr>
          <a:xfrm>
            <a:off x="405223" y="3901796"/>
            <a:ext cx="2286000" cy="2449285"/>
          </a:xfrm>
          <a:prstGeom prst="rect">
            <a:avLst/>
          </a:prstGeom>
        </p:spPr>
      </p:pic>
      <p:pic>
        <p:nvPicPr>
          <p:cNvPr id="6" name="Picture 5"/>
          <p:cNvPicPr>
            <a:picLocks noChangeAspect="1"/>
          </p:cNvPicPr>
          <p:nvPr/>
        </p:nvPicPr>
        <p:blipFill>
          <a:blip r:embed="rId3"/>
          <a:stretch>
            <a:fillRect/>
          </a:stretch>
        </p:blipFill>
        <p:spPr>
          <a:xfrm>
            <a:off x="3124200" y="1567289"/>
            <a:ext cx="2286000" cy="1256168"/>
          </a:xfrm>
          <a:prstGeom prst="rect">
            <a:avLst/>
          </a:prstGeom>
        </p:spPr>
      </p:pic>
      <p:pic>
        <p:nvPicPr>
          <p:cNvPr id="4" name="Picture 3"/>
          <p:cNvPicPr>
            <a:picLocks noChangeAspect="1"/>
          </p:cNvPicPr>
          <p:nvPr/>
        </p:nvPicPr>
        <p:blipFill>
          <a:blip r:embed="rId4"/>
          <a:stretch>
            <a:fillRect/>
          </a:stretch>
        </p:blipFill>
        <p:spPr>
          <a:xfrm>
            <a:off x="405223" y="1449547"/>
            <a:ext cx="2286000" cy="2506679"/>
          </a:xfrm>
          <a:prstGeom prst="rect">
            <a:avLst/>
          </a:prstGeom>
        </p:spPr>
      </p:pic>
      <p:sp>
        <p:nvSpPr>
          <p:cNvPr id="7" name="Text Placeholder 2"/>
          <p:cNvSpPr>
            <a:spLocks noGrp="1"/>
          </p:cNvSpPr>
          <p:nvPr>
            <p:ph type="body" sz="quarter" idx="13"/>
          </p:nvPr>
        </p:nvSpPr>
        <p:spPr>
          <a:xfrm>
            <a:off x="5965371" y="1801813"/>
            <a:ext cx="5391604" cy="3843337"/>
          </a:xfrm>
        </p:spPr>
        <p:txBody>
          <a:bodyPr>
            <a:normAutofit/>
          </a:bodyPr>
          <a:lstStyle/>
          <a:p>
            <a:r>
              <a:rPr lang="en-US" sz="2000" dirty="0" smtClean="0"/>
              <a:t>AABD Cash budgets are the most complicated and are the most likely to not make sense.</a:t>
            </a:r>
          </a:p>
          <a:p>
            <a:r>
              <a:rPr lang="en-US" sz="2000" dirty="0" smtClean="0"/>
              <a:t>The amounts do not correlate to actual expenses.</a:t>
            </a:r>
          </a:p>
          <a:p>
            <a:r>
              <a:rPr lang="en-US" sz="2000" dirty="0" smtClean="0"/>
              <a:t>Please see our AABD Cash training for more information or ask an expert for help. </a:t>
            </a:r>
            <a:endParaRPr lang="en-US" sz="2000" dirty="0"/>
          </a:p>
        </p:txBody>
      </p:sp>
    </p:spTree>
    <p:extLst>
      <p:ext uri="{BB962C8B-B14F-4D97-AF65-F5344CB8AC3E}">
        <p14:creationId xmlns:p14="http://schemas.microsoft.com/office/powerpoint/2010/main" val="41802882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Wrong categories</a:t>
            </a:r>
            <a:endParaRPr lang="en-US" dirty="0"/>
          </a:p>
        </p:txBody>
      </p:sp>
      <p:graphicFrame>
        <p:nvGraphicFramePr>
          <p:cNvPr id="9" name="Diagram 8"/>
          <p:cNvGraphicFramePr/>
          <p:nvPr>
            <p:extLst>
              <p:ext uri="{D42A27DB-BD31-4B8C-83A1-F6EECF244321}">
                <p14:modId xmlns:p14="http://schemas.microsoft.com/office/powerpoint/2010/main" val="1817326066"/>
              </p:ext>
            </p:extLst>
          </p:nvPr>
        </p:nvGraphicFramePr>
        <p:xfrm>
          <a:off x="533399" y="1012371"/>
          <a:ext cx="11223171" cy="2917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 12"/>
          <p:cNvGraphicFramePr/>
          <p:nvPr>
            <p:extLst>
              <p:ext uri="{D42A27DB-BD31-4B8C-83A1-F6EECF244321}">
                <p14:modId xmlns:p14="http://schemas.microsoft.com/office/powerpoint/2010/main" val="2300704786"/>
              </p:ext>
            </p:extLst>
          </p:nvPr>
        </p:nvGraphicFramePr>
        <p:xfrm>
          <a:off x="2383022" y="3002999"/>
          <a:ext cx="7523923" cy="29173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319571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Missed redetermination</a:t>
            </a:r>
            <a:endParaRPr lang="en-US" dirty="0"/>
          </a:p>
        </p:txBody>
      </p:sp>
      <p:sp>
        <p:nvSpPr>
          <p:cNvPr id="3" name="Text Placeholder 2"/>
          <p:cNvSpPr>
            <a:spLocks noGrp="1"/>
          </p:cNvSpPr>
          <p:nvPr>
            <p:ph type="body" sz="quarter" idx="13"/>
          </p:nvPr>
        </p:nvSpPr>
        <p:spPr>
          <a:xfrm>
            <a:off x="838200" y="4149823"/>
            <a:ext cx="10518775" cy="1508579"/>
          </a:xfrm>
        </p:spPr>
        <p:txBody>
          <a:bodyPr>
            <a:normAutofit/>
          </a:bodyPr>
          <a:lstStyle/>
          <a:p>
            <a:pPr marL="0" indent="0">
              <a:buNone/>
            </a:pPr>
            <a:r>
              <a:rPr lang="en-US" sz="2000" dirty="0" smtClean="0"/>
              <a:t>Unlike verifications, you cannot file an appeal to get IDHS to recognize a redetermination filed after the deadline. However, if you have proof it was filed timely, you can successfully appeal the termination.</a:t>
            </a:r>
          </a:p>
          <a:p>
            <a:pPr marL="0" indent="0">
              <a:buNone/>
            </a:pPr>
            <a:endParaRPr lang="en-US" sz="2000" dirty="0"/>
          </a:p>
        </p:txBody>
      </p:sp>
      <p:pic>
        <p:nvPicPr>
          <p:cNvPr id="3075" name="Picture 3" descr="9019588b-d4f0-44fc-875d-19f800c19f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0" y="1415068"/>
            <a:ext cx="74295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36549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appeal</a:t>
            </a:r>
            <a:endParaRPr lang="en-US" dirty="0"/>
          </a:p>
        </p:txBody>
      </p:sp>
      <p:sp>
        <p:nvSpPr>
          <p:cNvPr id="4" name="Rectangle 3"/>
          <p:cNvSpPr/>
          <p:nvPr/>
        </p:nvSpPr>
        <p:spPr>
          <a:xfrm>
            <a:off x="522854" y="6041962"/>
            <a:ext cx="1632178" cy="369332"/>
          </a:xfrm>
          <a:prstGeom prst="rect">
            <a:avLst/>
          </a:prstGeom>
        </p:spPr>
        <p:txBody>
          <a:bodyPr wrap="none">
            <a:spAutoFit/>
          </a:bodyPr>
          <a:lstStyle/>
          <a:p>
            <a:r>
              <a:rPr lang="en-US" dirty="0">
                <a:solidFill>
                  <a:srgbClr val="FFFFFF"/>
                </a:solidFill>
                <a:latin typeface="Segoe UI" panose="020B0502040204020203" pitchFamily="34" charset="0"/>
              </a:rPr>
              <a:t>PM </a:t>
            </a:r>
            <a:r>
              <a:rPr lang="en-US" dirty="0" smtClean="0">
                <a:solidFill>
                  <a:srgbClr val="FFFFFF"/>
                </a:solidFill>
                <a:latin typeface="Segoe UI" panose="020B0502040204020203" pitchFamily="34" charset="0"/>
              </a:rPr>
              <a:t>01-07-02</a:t>
            </a:r>
            <a:r>
              <a:rPr lang="en-US" dirty="0">
                <a:solidFill>
                  <a:srgbClr val="FFFFFF"/>
                </a:solidFill>
                <a:latin typeface="Segoe UI" panose="020B0502040204020203" pitchFamily="34" charset="0"/>
              </a:rPr>
              <a:t> </a:t>
            </a:r>
            <a:endParaRPr lang="en-US" b="0" i="0" dirty="0">
              <a:solidFill>
                <a:srgbClr val="FFFFFF"/>
              </a:solidFill>
              <a:effectLst/>
              <a:latin typeface="Segoe UI" panose="020B0502040204020203"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17666554"/>
              </p:ext>
            </p:extLst>
          </p:nvPr>
        </p:nvGraphicFramePr>
        <p:xfrm>
          <a:off x="2155032" y="1364117"/>
          <a:ext cx="8948397" cy="4211320"/>
        </p:xfrm>
        <a:graphic>
          <a:graphicData uri="http://schemas.openxmlformats.org/drawingml/2006/table">
            <a:tbl>
              <a:tblPr firstRow="1" bandRow="1">
                <a:tableStyleId>{5C22544A-7EE6-4342-B048-85BDC9FD1C3A}</a:tableStyleId>
              </a:tblPr>
              <a:tblGrid>
                <a:gridCol w="1246384">
                  <a:extLst>
                    <a:ext uri="{9D8B030D-6E8A-4147-A177-3AD203B41FA5}">
                      <a16:colId xmlns:a16="http://schemas.microsoft.com/office/drawing/2014/main" val="2630076574"/>
                    </a:ext>
                  </a:extLst>
                </a:gridCol>
                <a:gridCol w="7702013">
                  <a:extLst>
                    <a:ext uri="{9D8B030D-6E8A-4147-A177-3AD203B41FA5}">
                      <a16:colId xmlns:a16="http://schemas.microsoft.com/office/drawing/2014/main" val="706476069"/>
                    </a:ext>
                  </a:extLst>
                </a:gridCol>
              </a:tblGrid>
              <a:tr h="370840">
                <a:tc>
                  <a:txBody>
                    <a:bodyPr/>
                    <a:lstStyle/>
                    <a:p>
                      <a:r>
                        <a:rPr lang="en-US" dirty="0" smtClean="0"/>
                        <a:t>Method</a:t>
                      </a:r>
                      <a:endParaRPr lang="en-US" dirty="0"/>
                    </a:p>
                  </a:txBody>
                  <a:tcPr/>
                </a:tc>
                <a:tc>
                  <a:txBody>
                    <a:bodyPr/>
                    <a:lstStyle/>
                    <a:p>
                      <a:r>
                        <a:rPr lang="en-US" dirty="0" smtClean="0"/>
                        <a:t>How?</a:t>
                      </a:r>
                      <a:endParaRPr lang="en-US" dirty="0"/>
                    </a:p>
                  </a:txBody>
                  <a:tcPr/>
                </a:tc>
                <a:extLst>
                  <a:ext uri="{0D108BD9-81ED-4DB2-BD59-A6C34878D82A}">
                    <a16:rowId xmlns:a16="http://schemas.microsoft.com/office/drawing/2014/main" val="1266365601"/>
                  </a:ext>
                </a:extLst>
              </a:tr>
              <a:tr h="370840">
                <a:tc>
                  <a:txBody>
                    <a:bodyPr/>
                    <a:lstStyle/>
                    <a:p>
                      <a:r>
                        <a:rPr lang="en-US" dirty="0" smtClean="0"/>
                        <a:t>Orally</a:t>
                      </a:r>
                      <a:endParaRPr lang="en-US" dirty="0"/>
                    </a:p>
                  </a:txBody>
                  <a:tcPr/>
                </a:tc>
                <a:tc>
                  <a:txBody>
                    <a:bodyPr/>
                    <a:lstStyle/>
                    <a:p>
                      <a:r>
                        <a:rPr lang="en-US" dirty="0" smtClean="0"/>
                        <a:t>Go to FCRC and tell them you want to appeal. Get proof that you did this in writing,</a:t>
                      </a:r>
                      <a:r>
                        <a:rPr lang="en-US" baseline="0" dirty="0" smtClean="0"/>
                        <a:t> or at least, write down: your appeal number, the FCRC rep’s name, where you met them, and day/time you met them.</a:t>
                      </a:r>
                    </a:p>
                    <a:p>
                      <a:endParaRPr lang="en-US" baseline="0" dirty="0" smtClean="0"/>
                    </a:p>
                    <a:p>
                      <a:r>
                        <a:rPr lang="en-US" baseline="0" dirty="0" smtClean="0"/>
                        <a:t>Call </a:t>
                      </a:r>
                      <a:r>
                        <a:rPr lang="en-US" sz="1800" b="0" i="0" kern="1200" dirty="0" smtClean="0">
                          <a:solidFill>
                            <a:schemeClr val="dk1"/>
                          </a:solidFill>
                          <a:effectLst/>
                          <a:latin typeface="+mn-lt"/>
                          <a:ea typeface="+mn-ea"/>
                          <a:cs typeface="+mn-cs"/>
                        </a:rPr>
                        <a:t>1-800-435-0774. Write down: your appeal number,</a:t>
                      </a:r>
                      <a:r>
                        <a:rPr lang="en-US" sz="1800" b="0" i="0" kern="1200" baseline="0" dirty="0" smtClean="0">
                          <a:solidFill>
                            <a:schemeClr val="dk1"/>
                          </a:solidFill>
                          <a:effectLst/>
                          <a:latin typeface="+mn-lt"/>
                          <a:ea typeface="+mn-ea"/>
                          <a:cs typeface="+mn-cs"/>
                        </a:rPr>
                        <a:t> the name of the BAH rep you talked to, and the day/time you talked to them.</a:t>
                      </a:r>
                    </a:p>
                    <a:p>
                      <a:endParaRPr lang="en-US" dirty="0"/>
                    </a:p>
                  </a:txBody>
                  <a:tcPr/>
                </a:tc>
                <a:extLst>
                  <a:ext uri="{0D108BD9-81ED-4DB2-BD59-A6C34878D82A}">
                    <a16:rowId xmlns:a16="http://schemas.microsoft.com/office/drawing/2014/main" val="2811351847"/>
                  </a:ext>
                </a:extLst>
              </a:tr>
              <a:tr h="370840">
                <a:tc>
                  <a:txBody>
                    <a:bodyPr/>
                    <a:lstStyle/>
                    <a:p>
                      <a:r>
                        <a:rPr lang="en-US" dirty="0" smtClean="0"/>
                        <a:t>In writing</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hlinkClick r:id="rId2"/>
                        </a:rPr>
                        <a:t>Form IL444-0103</a:t>
                      </a:r>
                      <a:r>
                        <a:rPr lang="en-US" sz="1800" b="0" i="0" kern="1200" dirty="0" smtClean="0">
                          <a:solidFill>
                            <a:schemeClr val="dk1"/>
                          </a:solidFill>
                          <a:effectLst/>
                          <a:latin typeface="+mn-lt"/>
                          <a:ea typeface="+mn-ea"/>
                          <a:cs typeface="+mn-cs"/>
                        </a:rPr>
                        <a:t>. Mail (with</a:t>
                      </a:r>
                      <a:r>
                        <a:rPr lang="en-US" sz="1800" b="0" i="0" kern="1200" baseline="0" dirty="0" smtClean="0">
                          <a:solidFill>
                            <a:schemeClr val="dk1"/>
                          </a:solidFill>
                          <a:effectLst/>
                          <a:latin typeface="+mn-lt"/>
                          <a:ea typeface="+mn-ea"/>
                          <a:cs typeface="+mn-cs"/>
                        </a:rPr>
                        <a:t> proof), fax, or drop off at the FCRC. </a:t>
                      </a:r>
                      <a:r>
                        <a:rPr lang="en-US" dirty="0" smtClean="0"/>
                        <a:t>Get proof that you did this in writing,</a:t>
                      </a:r>
                      <a:r>
                        <a:rPr lang="en-US" baseline="0" dirty="0" smtClean="0"/>
                        <a:t> or at least, write down: your appeal number, the FCRC rep’s name, where you met them, and day/time you met them.</a:t>
                      </a:r>
                      <a:r>
                        <a:rPr lang="en-US" sz="1800" b="0" i="0" kern="1200" baseline="0" dirty="0" smtClean="0">
                          <a:solidFill>
                            <a:schemeClr val="dk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1525018765"/>
                  </a:ext>
                </a:extLst>
              </a:tr>
              <a:tr h="370840">
                <a:tc>
                  <a:txBody>
                    <a:bodyPr/>
                    <a:lstStyle/>
                    <a:p>
                      <a:r>
                        <a:rPr lang="en-US" dirty="0" smtClean="0"/>
                        <a:t>On line</a:t>
                      </a:r>
                      <a:endParaRPr lang="en-US" dirty="0"/>
                    </a:p>
                  </a:txBody>
                  <a:tcPr/>
                </a:tc>
                <a:tc>
                  <a:txBody>
                    <a:bodyPr/>
                    <a:lstStyle/>
                    <a:p>
                      <a:r>
                        <a:rPr lang="en-US" dirty="0" smtClean="0"/>
                        <a:t>Through the Appeals Portal in Manage</a:t>
                      </a:r>
                      <a:r>
                        <a:rPr lang="en-US" baseline="0" dirty="0" smtClean="0"/>
                        <a:t> My Case</a:t>
                      </a:r>
                    </a:p>
                    <a:p>
                      <a:endParaRPr lang="en-US" dirty="0"/>
                    </a:p>
                  </a:txBody>
                  <a:tcPr/>
                </a:tc>
                <a:extLst>
                  <a:ext uri="{0D108BD9-81ED-4DB2-BD59-A6C34878D82A}">
                    <a16:rowId xmlns:a16="http://schemas.microsoft.com/office/drawing/2014/main" val="923430642"/>
                  </a:ext>
                </a:extLst>
              </a:tr>
            </a:tbl>
          </a:graphicData>
        </a:graphic>
      </p:graphicFrame>
      <p:pic>
        <p:nvPicPr>
          <p:cNvPr id="6" name="Picture 5"/>
          <p:cNvPicPr>
            <a:picLocks noChangeAspect="1"/>
          </p:cNvPicPr>
          <p:nvPr/>
        </p:nvPicPr>
        <p:blipFill>
          <a:blip r:embed="rId3"/>
          <a:stretch>
            <a:fillRect/>
          </a:stretch>
        </p:blipFill>
        <p:spPr>
          <a:xfrm>
            <a:off x="561897" y="1871335"/>
            <a:ext cx="1410833" cy="1366280"/>
          </a:xfrm>
          <a:prstGeom prst="rect">
            <a:avLst/>
          </a:prstGeom>
        </p:spPr>
      </p:pic>
      <p:pic>
        <p:nvPicPr>
          <p:cNvPr id="7" name="Picture 6"/>
          <p:cNvPicPr>
            <a:picLocks noChangeAspect="1"/>
          </p:cNvPicPr>
          <p:nvPr/>
        </p:nvPicPr>
        <p:blipFill>
          <a:blip r:embed="rId4"/>
          <a:stretch>
            <a:fillRect/>
          </a:stretch>
        </p:blipFill>
        <p:spPr>
          <a:xfrm>
            <a:off x="670686" y="3564309"/>
            <a:ext cx="1302115" cy="1126549"/>
          </a:xfrm>
          <a:prstGeom prst="rect">
            <a:avLst/>
          </a:prstGeom>
        </p:spPr>
      </p:pic>
      <p:pic>
        <p:nvPicPr>
          <p:cNvPr id="8" name="Picture 7"/>
          <p:cNvPicPr>
            <a:picLocks noChangeAspect="1"/>
          </p:cNvPicPr>
          <p:nvPr/>
        </p:nvPicPr>
        <p:blipFill>
          <a:blip r:embed="rId5"/>
          <a:stretch>
            <a:fillRect/>
          </a:stretch>
        </p:blipFill>
        <p:spPr>
          <a:xfrm>
            <a:off x="688170" y="4788956"/>
            <a:ext cx="1136514" cy="935953"/>
          </a:xfrm>
          <a:prstGeom prst="rect">
            <a:avLst/>
          </a:prstGeom>
        </p:spPr>
      </p:pic>
    </p:spTree>
    <p:extLst>
      <p:ext uri="{BB962C8B-B14F-4D97-AF65-F5344CB8AC3E}">
        <p14:creationId xmlns:p14="http://schemas.microsoft.com/office/powerpoint/2010/main" val="41417396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539862" y="3028195"/>
            <a:ext cx="5286587" cy="1310822"/>
          </a:xfrm>
          <a:prstGeom prst="rect">
            <a:avLst/>
          </a:prstGeom>
          <a:ln w="38100">
            <a:solidFill>
              <a:schemeClr val="accent2"/>
            </a:solidFill>
          </a:ln>
        </p:spPr>
      </p:pic>
      <p:sp>
        <p:nvSpPr>
          <p:cNvPr id="8" name="Down Arrow 7"/>
          <p:cNvSpPr/>
          <p:nvPr/>
        </p:nvSpPr>
        <p:spPr>
          <a:xfrm>
            <a:off x="10765971" y="2332604"/>
            <a:ext cx="500743" cy="86779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Oval 8"/>
          <p:cNvSpPr/>
          <p:nvPr/>
        </p:nvSpPr>
        <p:spPr>
          <a:xfrm>
            <a:off x="10034216" y="873408"/>
            <a:ext cx="2008413" cy="184853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If you have a notice from IDHS, you can find your case number here.</a:t>
            </a:r>
            <a:endParaRPr lang="en-US" sz="1400" dirty="0"/>
          </a:p>
        </p:txBody>
      </p:sp>
      <p:sp>
        <p:nvSpPr>
          <p:cNvPr id="2" name="Title 1"/>
          <p:cNvSpPr>
            <a:spLocks noGrp="1"/>
          </p:cNvSpPr>
          <p:nvPr>
            <p:ph type="title"/>
          </p:nvPr>
        </p:nvSpPr>
        <p:spPr/>
        <p:txBody>
          <a:bodyPr/>
          <a:lstStyle/>
          <a:p>
            <a:r>
              <a:rPr lang="en-US" dirty="0" smtClean="0"/>
              <a:t>How to appeal: in writing</a:t>
            </a:r>
            <a:endParaRPr lang="en-US" dirty="0"/>
          </a:p>
        </p:txBody>
      </p:sp>
      <p:pic>
        <p:nvPicPr>
          <p:cNvPr id="4" name="Picture 3"/>
          <p:cNvPicPr>
            <a:picLocks noChangeAspect="1"/>
          </p:cNvPicPr>
          <p:nvPr/>
        </p:nvPicPr>
        <p:blipFill rotWithShape="1">
          <a:blip r:embed="rId3"/>
          <a:srcRect t="16327" r="1002"/>
          <a:stretch/>
        </p:blipFill>
        <p:spPr>
          <a:xfrm>
            <a:off x="381001" y="1349829"/>
            <a:ext cx="5625461" cy="5225143"/>
          </a:xfrm>
          <a:prstGeom prst="rect">
            <a:avLst/>
          </a:prstGeom>
        </p:spPr>
      </p:pic>
      <p:sp>
        <p:nvSpPr>
          <p:cNvPr id="5" name="Left Arrow 4"/>
          <p:cNvSpPr/>
          <p:nvPr/>
        </p:nvSpPr>
        <p:spPr>
          <a:xfrm>
            <a:off x="6039732" y="1904658"/>
            <a:ext cx="859971" cy="4279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791459" y="1701574"/>
            <a:ext cx="3494315" cy="6966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Include enough information that they can tell whose case you’re talking about.</a:t>
            </a:r>
            <a:endParaRPr lang="en-US" sz="1400" dirty="0"/>
          </a:p>
        </p:txBody>
      </p:sp>
      <p:sp>
        <p:nvSpPr>
          <p:cNvPr id="10" name="Right Brace 9"/>
          <p:cNvSpPr/>
          <p:nvPr/>
        </p:nvSpPr>
        <p:spPr>
          <a:xfrm>
            <a:off x="5980127" y="3010241"/>
            <a:ext cx="533400" cy="3357902"/>
          </a:xfrm>
          <a:prstGeom prst="rightBrace">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6539862" y="4551402"/>
            <a:ext cx="5170005" cy="923330"/>
          </a:xfrm>
          <a:prstGeom prst="rect">
            <a:avLst/>
          </a:prstGeom>
          <a:noFill/>
          <a:ln>
            <a:solidFill>
              <a:srgbClr val="FF0000"/>
            </a:solidFill>
          </a:ln>
        </p:spPr>
        <p:txBody>
          <a:bodyPr wrap="none" rtlCol="0">
            <a:spAutoFit/>
          </a:bodyPr>
          <a:lstStyle/>
          <a:p>
            <a:r>
              <a:rPr lang="en-US" dirty="0" smtClean="0"/>
              <a:t>Do your best. If none of the choices makes sense,</a:t>
            </a:r>
          </a:p>
          <a:p>
            <a:r>
              <a:rPr lang="en-US" dirty="0" smtClean="0"/>
              <a:t>write your answer in. IDHS should not reject your</a:t>
            </a:r>
          </a:p>
          <a:p>
            <a:r>
              <a:rPr lang="en-US" dirty="0" smtClean="0"/>
              <a:t>appeal or deny your case based on this information.</a:t>
            </a:r>
          </a:p>
        </p:txBody>
      </p:sp>
    </p:spTree>
    <p:extLst>
      <p:ext uri="{BB962C8B-B14F-4D97-AF65-F5344CB8AC3E}">
        <p14:creationId xmlns:p14="http://schemas.microsoft.com/office/powerpoint/2010/main" val="371101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6" grpId="0" animBg="1"/>
      <p:bldP spid="10"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appeal: in writing</a:t>
            </a:r>
            <a:endParaRPr lang="en-US" dirty="0"/>
          </a:p>
        </p:txBody>
      </p:sp>
      <p:sp>
        <p:nvSpPr>
          <p:cNvPr id="5" name="Left Arrow 4"/>
          <p:cNvSpPr/>
          <p:nvPr/>
        </p:nvSpPr>
        <p:spPr>
          <a:xfrm>
            <a:off x="5559535" y="1651622"/>
            <a:ext cx="859971" cy="4279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316437" y="1400615"/>
            <a:ext cx="3494315" cy="1222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Request continuing benefits relevant and if filed before the latter of:</a:t>
            </a:r>
          </a:p>
          <a:p>
            <a:pPr marL="285750" indent="-285750">
              <a:buFont typeface="Arial" panose="020B0604020202020204" pitchFamily="34" charset="0"/>
              <a:buChar char="•"/>
            </a:pPr>
            <a:r>
              <a:rPr lang="en-US" sz="1400" dirty="0" smtClean="0"/>
              <a:t>Date of change</a:t>
            </a:r>
          </a:p>
          <a:p>
            <a:pPr marL="285750" indent="-285750">
              <a:buFont typeface="Arial" panose="020B0604020202020204" pitchFamily="34" charset="0"/>
              <a:buChar char="•"/>
            </a:pPr>
            <a:r>
              <a:rPr lang="en-US" sz="1400" dirty="0" smtClean="0"/>
              <a:t>10 days after the date of the notice reducing or stopping benefits</a:t>
            </a:r>
            <a:endParaRPr lang="en-US" sz="1400" dirty="0"/>
          </a:p>
        </p:txBody>
      </p:sp>
      <p:pic>
        <p:nvPicPr>
          <p:cNvPr id="3" name="Picture 2"/>
          <p:cNvPicPr>
            <a:picLocks noChangeAspect="1"/>
          </p:cNvPicPr>
          <p:nvPr/>
        </p:nvPicPr>
        <p:blipFill>
          <a:blip r:embed="rId2"/>
          <a:stretch>
            <a:fillRect/>
          </a:stretch>
        </p:blipFill>
        <p:spPr>
          <a:xfrm>
            <a:off x="391273" y="1340632"/>
            <a:ext cx="5168262" cy="5289204"/>
          </a:xfrm>
          <a:prstGeom prst="rect">
            <a:avLst/>
          </a:prstGeom>
        </p:spPr>
      </p:pic>
      <p:sp>
        <p:nvSpPr>
          <p:cNvPr id="13" name="Right Brace 12"/>
          <p:cNvSpPr/>
          <p:nvPr/>
        </p:nvSpPr>
        <p:spPr>
          <a:xfrm>
            <a:off x="5559535" y="2721939"/>
            <a:ext cx="533400" cy="1354930"/>
          </a:xfrm>
          <a:prstGeom prst="rightBrace">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6183795" y="2985845"/>
            <a:ext cx="5676554" cy="923330"/>
          </a:xfrm>
          <a:prstGeom prst="rect">
            <a:avLst/>
          </a:prstGeom>
          <a:noFill/>
          <a:ln>
            <a:solidFill>
              <a:srgbClr val="FF0000"/>
            </a:solidFill>
          </a:ln>
        </p:spPr>
        <p:txBody>
          <a:bodyPr wrap="none" rtlCol="0">
            <a:spAutoFit/>
          </a:bodyPr>
          <a:lstStyle/>
          <a:p>
            <a:r>
              <a:rPr lang="en-US" dirty="0" smtClean="0"/>
              <a:t>This is the person who they will contact for the hearing.</a:t>
            </a:r>
          </a:p>
          <a:p>
            <a:r>
              <a:rPr lang="en-US" dirty="0" smtClean="0"/>
              <a:t>They will still contact the recipient directly to discuss the </a:t>
            </a:r>
          </a:p>
          <a:p>
            <a:r>
              <a:rPr lang="en-US" dirty="0"/>
              <a:t>c</a:t>
            </a:r>
            <a:r>
              <a:rPr lang="en-US" dirty="0" smtClean="0"/>
              <a:t>ase. We’ll discuss this more next month.</a:t>
            </a:r>
          </a:p>
        </p:txBody>
      </p:sp>
      <p:sp>
        <p:nvSpPr>
          <p:cNvPr id="15" name="Right Brace 14"/>
          <p:cNvSpPr/>
          <p:nvPr/>
        </p:nvSpPr>
        <p:spPr>
          <a:xfrm>
            <a:off x="5559535" y="4326805"/>
            <a:ext cx="533400" cy="1354930"/>
          </a:xfrm>
          <a:prstGeom prst="rightBrace">
            <a:avLst/>
          </a:prstGeom>
          <a:noFill/>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6183796" y="4590711"/>
            <a:ext cx="5676554" cy="923330"/>
          </a:xfrm>
          <a:prstGeom prst="rect">
            <a:avLst/>
          </a:prstGeom>
          <a:noFill/>
          <a:ln>
            <a:solidFill>
              <a:schemeClr val="accent2"/>
            </a:solidFill>
          </a:ln>
        </p:spPr>
        <p:txBody>
          <a:bodyPr wrap="square" rtlCol="0">
            <a:spAutoFit/>
          </a:bodyPr>
          <a:lstStyle/>
          <a:p>
            <a:r>
              <a:rPr lang="en-US" dirty="0" smtClean="0"/>
              <a:t>If someone other then the recipient signs, they must be</a:t>
            </a:r>
          </a:p>
          <a:p>
            <a:r>
              <a:rPr lang="en-US" dirty="0" smtClean="0"/>
              <a:t>authorized to do that by law or be the authorized rep on the case.</a:t>
            </a:r>
          </a:p>
        </p:txBody>
      </p:sp>
    </p:spTree>
    <p:extLst>
      <p:ext uri="{BB962C8B-B14F-4D97-AF65-F5344CB8AC3E}">
        <p14:creationId xmlns:p14="http://schemas.microsoft.com/office/powerpoint/2010/main" val="83059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P spid="14" grpId="0" animBg="1"/>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appeal: Online</a:t>
            </a:r>
            <a:endParaRPr lang="en-US" dirty="0"/>
          </a:p>
        </p:txBody>
      </p:sp>
      <p:sp>
        <p:nvSpPr>
          <p:cNvPr id="3" name="Text Placeholder 2"/>
          <p:cNvSpPr>
            <a:spLocks noGrp="1"/>
          </p:cNvSpPr>
          <p:nvPr>
            <p:ph type="body" sz="quarter" idx="13"/>
          </p:nvPr>
        </p:nvSpPr>
        <p:spPr>
          <a:xfrm>
            <a:off x="8131629" y="1377270"/>
            <a:ext cx="3416937" cy="3843337"/>
          </a:xfrm>
        </p:spPr>
        <p:txBody>
          <a:bodyPr/>
          <a:lstStyle/>
          <a:p>
            <a:pPr marL="0" indent="0">
              <a:buNone/>
            </a:pPr>
            <a:r>
              <a:rPr lang="en-US" dirty="0" smtClean="0"/>
              <a:t>For more information on accessing Manage My Case, please see our previous training. We plan to do an updated training in 2025.</a:t>
            </a:r>
            <a:endParaRPr lang="en-US" dirty="0"/>
          </a:p>
        </p:txBody>
      </p:sp>
      <p:grpSp>
        <p:nvGrpSpPr>
          <p:cNvPr id="4" name="Group 3"/>
          <p:cNvGrpSpPr/>
          <p:nvPr/>
        </p:nvGrpSpPr>
        <p:grpSpPr>
          <a:xfrm>
            <a:off x="643434" y="1472974"/>
            <a:ext cx="6771503" cy="3845139"/>
            <a:chOff x="2265405" y="1690688"/>
            <a:chExt cx="6771503" cy="3845139"/>
          </a:xfrm>
        </p:grpSpPr>
        <p:pic>
          <p:nvPicPr>
            <p:cNvPr id="5" name="Picture 4"/>
            <p:cNvPicPr/>
            <p:nvPr/>
          </p:nvPicPr>
          <p:blipFill rotWithShape="1">
            <a:blip r:embed="rId2"/>
            <a:srcRect t="15062" r="35877" b="7557"/>
            <a:stretch/>
          </p:blipFill>
          <p:spPr bwMode="auto">
            <a:xfrm>
              <a:off x="2265405" y="1690688"/>
              <a:ext cx="6771503" cy="3845139"/>
            </a:xfrm>
            <a:prstGeom prst="rect">
              <a:avLst/>
            </a:prstGeom>
            <a:ln>
              <a:noFill/>
            </a:ln>
            <a:extLst>
              <a:ext uri="{53640926-AAD7-44D8-BBD7-CCE9431645EC}">
                <a14:shadowObscured xmlns:a14="http://schemas.microsoft.com/office/drawing/2010/main"/>
              </a:ext>
            </a:extLst>
          </p:spPr>
        </p:pic>
        <p:sp>
          <p:nvSpPr>
            <p:cNvPr id="6" name="Up Arrow 5"/>
            <p:cNvSpPr/>
            <p:nvPr/>
          </p:nvSpPr>
          <p:spPr>
            <a:xfrm>
              <a:off x="6137661" y="2394586"/>
              <a:ext cx="460375" cy="62166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7" name="TextBox 6"/>
          <p:cNvSpPr txBox="1"/>
          <p:nvPr/>
        </p:nvSpPr>
        <p:spPr>
          <a:xfrm>
            <a:off x="2993572" y="5366655"/>
            <a:ext cx="790601" cy="369332"/>
          </a:xfrm>
          <a:prstGeom prst="rect">
            <a:avLst/>
          </a:prstGeom>
          <a:noFill/>
          <a:ln w="57150">
            <a:solidFill>
              <a:srgbClr val="91D9CF"/>
            </a:solidFill>
          </a:ln>
        </p:spPr>
        <p:txBody>
          <a:bodyPr wrap="none" rtlCol="0">
            <a:spAutoFit/>
          </a:bodyPr>
          <a:lstStyle/>
          <a:p>
            <a:r>
              <a:rPr lang="en-US" dirty="0" smtClean="0"/>
              <a:t>Step 1</a:t>
            </a:r>
            <a:endParaRPr lang="en-US" dirty="0"/>
          </a:p>
        </p:txBody>
      </p:sp>
    </p:spTree>
    <p:extLst>
      <p:ext uri="{BB962C8B-B14F-4D97-AF65-F5344CB8AC3E}">
        <p14:creationId xmlns:p14="http://schemas.microsoft.com/office/powerpoint/2010/main" val="246293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IL Department of human services</a:t>
            </a:r>
            <a:endParaRPr lang="en-US" dirty="0"/>
          </a:p>
        </p:txBody>
      </p:sp>
      <p:pic>
        <p:nvPicPr>
          <p:cNvPr id="3" name="Picture 2"/>
          <p:cNvPicPr>
            <a:picLocks noChangeAspect="1"/>
          </p:cNvPicPr>
          <p:nvPr/>
        </p:nvPicPr>
        <p:blipFill rotWithShape="1">
          <a:blip r:embed="rId3"/>
          <a:srcRect b="32838"/>
          <a:stretch/>
        </p:blipFill>
        <p:spPr>
          <a:xfrm>
            <a:off x="2192352" y="1257495"/>
            <a:ext cx="7807296" cy="1714306"/>
          </a:xfrm>
          <a:prstGeom prst="rect">
            <a:avLst/>
          </a:prstGeom>
        </p:spPr>
      </p:pic>
      <p:sp>
        <p:nvSpPr>
          <p:cNvPr id="7" name="Text Placeholder 2"/>
          <p:cNvSpPr>
            <a:spLocks noGrp="1"/>
          </p:cNvSpPr>
          <p:nvPr>
            <p:ph type="body" sz="quarter" idx="13"/>
          </p:nvPr>
        </p:nvSpPr>
        <p:spPr>
          <a:xfrm>
            <a:off x="3083461" y="3069772"/>
            <a:ext cx="6025078" cy="2511568"/>
          </a:xfrm>
          <a:ln w="76200">
            <a:solidFill>
              <a:schemeClr val="tx1"/>
            </a:solidFill>
          </a:ln>
        </p:spPr>
        <p:txBody>
          <a:bodyPr/>
          <a:lstStyle/>
          <a:p>
            <a:pPr marL="0" indent="0" algn="ctr">
              <a:buNone/>
            </a:pPr>
            <a:r>
              <a:rPr lang="en-US" b="1" dirty="0" smtClean="0"/>
              <a:t>AGENDA</a:t>
            </a:r>
          </a:p>
          <a:p>
            <a:r>
              <a:rPr lang="en-US" sz="2400" dirty="0" smtClean="0"/>
              <a:t>What is an appeal?</a:t>
            </a:r>
          </a:p>
          <a:p>
            <a:r>
              <a:rPr lang="en-US" sz="2400" dirty="0" smtClean="0"/>
              <a:t>What can you appeal and when?</a:t>
            </a:r>
          </a:p>
          <a:p>
            <a:r>
              <a:rPr lang="en-US" sz="2400" dirty="0" smtClean="0"/>
              <a:t>How do you file an appeal?</a:t>
            </a:r>
          </a:p>
          <a:p>
            <a:r>
              <a:rPr lang="en-US" sz="2400" dirty="0" smtClean="0"/>
              <a:t>What else can you do and when?</a:t>
            </a:r>
          </a:p>
          <a:p>
            <a:endParaRPr lang="en-US" dirty="0"/>
          </a:p>
        </p:txBody>
      </p:sp>
      <p:sp>
        <p:nvSpPr>
          <p:cNvPr id="5" name="Oval 4"/>
          <p:cNvSpPr/>
          <p:nvPr/>
        </p:nvSpPr>
        <p:spPr>
          <a:xfrm>
            <a:off x="261257" y="3385457"/>
            <a:ext cx="2438400" cy="19346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smtClean="0"/>
              <a:t>Note 1</a:t>
            </a:r>
          </a:p>
          <a:p>
            <a:pPr algn="ctr"/>
            <a:r>
              <a:rPr lang="en-US" sz="1200" dirty="0" smtClean="0"/>
              <a:t>In this training series, I am not teaching you exactly how attorneys approach and address these issues. I hope this is more useful to you!</a:t>
            </a:r>
            <a:endParaRPr lang="en-US" sz="1200" dirty="0"/>
          </a:p>
        </p:txBody>
      </p:sp>
      <p:sp>
        <p:nvSpPr>
          <p:cNvPr id="10" name="Oval 9"/>
          <p:cNvSpPr/>
          <p:nvPr/>
        </p:nvSpPr>
        <p:spPr>
          <a:xfrm>
            <a:off x="9339942" y="3358243"/>
            <a:ext cx="2438400" cy="19346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u="sng" dirty="0" smtClean="0"/>
              <a:t>Note 2</a:t>
            </a:r>
          </a:p>
          <a:p>
            <a:pPr algn="ctr"/>
            <a:r>
              <a:rPr lang="en-US" sz="1200" b="1" dirty="0" smtClean="0"/>
              <a:t>Do not withdraw an appeal until you have evidence in writing! </a:t>
            </a:r>
            <a:r>
              <a:rPr lang="en-US" sz="1200" dirty="0" smtClean="0"/>
              <a:t>Practice telling them “no”.</a:t>
            </a:r>
            <a:endParaRPr lang="en-US" sz="1200" dirty="0"/>
          </a:p>
        </p:txBody>
      </p:sp>
    </p:spTree>
    <p:extLst>
      <p:ext uri="{BB962C8B-B14F-4D97-AF65-F5344CB8AC3E}">
        <p14:creationId xmlns:p14="http://schemas.microsoft.com/office/powerpoint/2010/main" val="51629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appeal: Online</a:t>
            </a:r>
          </a:p>
        </p:txBody>
      </p:sp>
      <p:pic>
        <p:nvPicPr>
          <p:cNvPr id="4" name="Picture 3"/>
          <p:cNvPicPr/>
          <p:nvPr/>
        </p:nvPicPr>
        <p:blipFill rotWithShape="1">
          <a:blip r:embed="rId2"/>
          <a:srcRect t="33901" r="55476" b="36761"/>
          <a:stretch/>
        </p:blipFill>
        <p:spPr bwMode="auto">
          <a:xfrm>
            <a:off x="1217433" y="1491343"/>
            <a:ext cx="5128937" cy="1524000"/>
          </a:xfrm>
          <a:prstGeom prst="rect">
            <a:avLst/>
          </a:prstGeom>
          <a:ln>
            <a:noFill/>
          </a:ln>
          <a:extLst>
            <a:ext uri="{53640926-AAD7-44D8-BBD7-CCE9431645EC}">
              <a14:shadowObscured xmlns:a14="http://schemas.microsoft.com/office/drawing/2010/main"/>
            </a:ext>
          </a:extLst>
        </p:spPr>
      </p:pic>
      <p:sp>
        <p:nvSpPr>
          <p:cNvPr id="5" name="Left Arrow 4"/>
          <p:cNvSpPr/>
          <p:nvPr/>
        </p:nvSpPr>
        <p:spPr>
          <a:xfrm>
            <a:off x="2685686" y="1893101"/>
            <a:ext cx="789940" cy="46037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7" name="Picture 6"/>
          <p:cNvPicPr/>
          <p:nvPr/>
        </p:nvPicPr>
        <p:blipFill rotWithShape="1">
          <a:blip r:embed="rId3"/>
          <a:srcRect t="14733" r="68483" b="7260"/>
          <a:stretch/>
        </p:blipFill>
        <p:spPr bwMode="auto">
          <a:xfrm>
            <a:off x="7532913" y="365126"/>
            <a:ext cx="4093029" cy="5168308"/>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a:off x="2991300" y="2830677"/>
            <a:ext cx="790601" cy="369332"/>
          </a:xfrm>
          <a:prstGeom prst="rect">
            <a:avLst/>
          </a:prstGeom>
          <a:noFill/>
          <a:ln w="57150">
            <a:solidFill>
              <a:srgbClr val="91D9CF"/>
            </a:solidFill>
          </a:ln>
        </p:spPr>
        <p:txBody>
          <a:bodyPr wrap="none" rtlCol="0">
            <a:spAutoFit/>
          </a:bodyPr>
          <a:lstStyle/>
          <a:p>
            <a:r>
              <a:rPr lang="en-US" dirty="0" smtClean="0"/>
              <a:t>Step 2</a:t>
            </a:r>
            <a:endParaRPr lang="en-US" dirty="0"/>
          </a:p>
        </p:txBody>
      </p:sp>
      <p:sp>
        <p:nvSpPr>
          <p:cNvPr id="9" name="TextBox 8"/>
          <p:cNvSpPr txBox="1"/>
          <p:nvPr/>
        </p:nvSpPr>
        <p:spPr>
          <a:xfrm>
            <a:off x="7703031" y="5348767"/>
            <a:ext cx="790601" cy="369332"/>
          </a:xfrm>
          <a:prstGeom prst="rect">
            <a:avLst/>
          </a:prstGeom>
          <a:noFill/>
          <a:ln w="57150">
            <a:solidFill>
              <a:srgbClr val="91D9CF"/>
            </a:solidFill>
          </a:ln>
        </p:spPr>
        <p:txBody>
          <a:bodyPr wrap="none" rtlCol="0">
            <a:spAutoFit/>
          </a:bodyPr>
          <a:lstStyle/>
          <a:p>
            <a:r>
              <a:rPr lang="en-US" dirty="0" smtClean="0"/>
              <a:t>Step 3</a:t>
            </a:r>
            <a:endParaRPr lang="en-US" dirty="0"/>
          </a:p>
        </p:txBody>
      </p:sp>
      <p:sp>
        <p:nvSpPr>
          <p:cNvPr id="10" name="Left Arrow 9"/>
          <p:cNvSpPr/>
          <p:nvPr/>
        </p:nvSpPr>
        <p:spPr>
          <a:xfrm flipH="1">
            <a:off x="6658972" y="4353272"/>
            <a:ext cx="789940" cy="46037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ounded Rectangle 10"/>
          <p:cNvSpPr/>
          <p:nvPr/>
        </p:nvSpPr>
        <p:spPr>
          <a:xfrm>
            <a:off x="2514600" y="4141560"/>
            <a:ext cx="4144372" cy="149723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Indicate why you are appealing the best you can. This is not a test. Sometimes the reason for your appeal isn’t listed. Pick the option that is closest. You can explain and even change (“amend”) your reason for filing later.</a:t>
            </a:r>
            <a:endParaRPr lang="en-US" sz="1400" dirty="0">
              <a:solidFill>
                <a:schemeClr val="tx1"/>
              </a:solidFill>
            </a:endParaRPr>
          </a:p>
        </p:txBody>
      </p:sp>
    </p:spTree>
    <p:extLst>
      <p:ext uri="{BB962C8B-B14F-4D97-AF65-F5344CB8AC3E}">
        <p14:creationId xmlns:p14="http://schemas.microsoft.com/office/powerpoint/2010/main" val="246388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appeal: Online</a:t>
            </a:r>
          </a:p>
        </p:txBody>
      </p:sp>
      <p:pic>
        <p:nvPicPr>
          <p:cNvPr id="4" name="Picture 3"/>
          <p:cNvPicPr/>
          <p:nvPr/>
        </p:nvPicPr>
        <p:blipFill rotWithShape="1">
          <a:blip r:embed="rId2"/>
          <a:srcRect l="1" t="34182" r="41892" b="9046"/>
          <a:stretch/>
        </p:blipFill>
        <p:spPr bwMode="auto">
          <a:xfrm>
            <a:off x="389707" y="1480457"/>
            <a:ext cx="6043749" cy="2895601"/>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1149831" y="4422700"/>
            <a:ext cx="790601" cy="369332"/>
          </a:xfrm>
          <a:prstGeom prst="rect">
            <a:avLst/>
          </a:prstGeom>
          <a:noFill/>
          <a:ln w="57150">
            <a:solidFill>
              <a:srgbClr val="91D9CF"/>
            </a:solidFill>
          </a:ln>
        </p:spPr>
        <p:txBody>
          <a:bodyPr wrap="none" rtlCol="0">
            <a:spAutoFit/>
          </a:bodyPr>
          <a:lstStyle/>
          <a:p>
            <a:r>
              <a:rPr lang="en-US" dirty="0" smtClean="0"/>
              <a:t>Step 4</a:t>
            </a:r>
            <a:endParaRPr lang="en-US" dirty="0"/>
          </a:p>
        </p:txBody>
      </p:sp>
      <p:sp>
        <p:nvSpPr>
          <p:cNvPr id="7" name="Rounded Rectangle 6"/>
          <p:cNvSpPr/>
          <p:nvPr/>
        </p:nvSpPr>
        <p:spPr>
          <a:xfrm>
            <a:off x="6433455" y="1480457"/>
            <a:ext cx="4144372" cy="132272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Include the date on the notice, if you have it. For inactions, we usually put the date of the application</a:t>
            </a:r>
          </a:p>
        </p:txBody>
      </p:sp>
      <p:sp>
        <p:nvSpPr>
          <p:cNvPr id="8" name="Left Arrow 7"/>
          <p:cNvSpPr/>
          <p:nvPr/>
        </p:nvSpPr>
        <p:spPr>
          <a:xfrm>
            <a:off x="4634228" y="2342810"/>
            <a:ext cx="1799227" cy="46037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ounded Rectangle 8"/>
          <p:cNvSpPr/>
          <p:nvPr/>
        </p:nvSpPr>
        <p:spPr>
          <a:xfrm>
            <a:off x="7358741" y="2974901"/>
            <a:ext cx="4144372" cy="115078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This is one of the few place in the appeal where entering incorrect information might cause confusion later in the appeal process.</a:t>
            </a:r>
          </a:p>
        </p:txBody>
      </p:sp>
      <p:sp>
        <p:nvSpPr>
          <p:cNvPr id="10" name="Left Arrow 9"/>
          <p:cNvSpPr/>
          <p:nvPr/>
        </p:nvSpPr>
        <p:spPr>
          <a:xfrm>
            <a:off x="4470942" y="2994932"/>
            <a:ext cx="2887799" cy="46037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Left Arrow 10"/>
          <p:cNvSpPr/>
          <p:nvPr/>
        </p:nvSpPr>
        <p:spPr>
          <a:xfrm rot="5400000">
            <a:off x="2871056" y="3942803"/>
            <a:ext cx="1081048" cy="46037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ounded Rectangle 11"/>
          <p:cNvSpPr/>
          <p:nvPr/>
        </p:nvSpPr>
        <p:spPr>
          <a:xfrm>
            <a:off x="3181391" y="4673185"/>
            <a:ext cx="6593979" cy="100711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smtClean="0">
                <a:solidFill>
                  <a:schemeClr val="tx1"/>
                </a:solidFill>
              </a:rPr>
              <a:t>For terminations and reductions: </a:t>
            </a:r>
            <a:r>
              <a:rPr lang="en-US" sz="1600" dirty="0" smtClean="0">
                <a:solidFill>
                  <a:schemeClr val="tx1"/>
                </a:solidFill>
              </a:rPr>
              <a:t>Change this to “yes” if you want to receive continuing benefits during the appeal.</a:t>
            </a:r>
          </a:p>
        </p:txBody>
      </p:sp>
    </p:spTree>
    <p:extLst>
      <p:ext uri="{BB962C8B-B14F-4D97-AF65-F5344CB8AC3E}">
        <p14:creationId xmlns:p14="http://schemas.microsoft.com/office/powerpoint/2010/main" val="18038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appeal: Online</a:t>
            </a:r>
          </a:p>
        </p:txBody>
      </p:sp>
      <p:grpSp>
        <p:nvGrpSpPr>
          <p:cNvPr id="10" name="Group 9"/>
          <p:cNvGrpSpPr/>
          <p:nvPr/>
        </p:nvGrpSpPr>
        <p:grpSpPr>
          <a:xfrm>
            <a:off x="219892" y="1513114"/>
            <a:ext cx="4417422" cy="3979635"/>
            <a:chOff x="600892" y="1469571"/>
            <a:chExt cx="4417422" cy="3979635"/>
          </a:xfrm>
        </p:grpSpPr>
        <p:pic>
          <p:nvPicPr>
            <p:cNvPr id="4" name="Picture 3"/>
            <p:cNvPicPr/>
            <p:nvPr/>
          </p:nvPicPr>
          <p:blipFill rotWithShape="1">
            <a:blip r:embed="rId2"/>
            <a:srcRect t="19658" r="57639" b="7560"/>
            <a:stretch/>
          </p:blipFill>
          <p:spPr bwMode="auto">
            <a:xfrm>
              <a:off x="600892" y="1469571"/>
              <a:ext cx="4417422" cy="3979635"/>
            </a:xfrm>
            <a:prstGeom prst="rect">
              <a:avLst/>
            </a:prstGeom>
            <a:ln>
              <a:noFill/>
            </a:ln>
            <a:extLst>
              <a:ext uri="{53640926-AAD7-44D8-BBD7-CCE9431645EC}">
                <a14:shadowObscured xmlns:a14="http://schemas.microsoft.com/office/drawing/2010/main"/>
              </a:ext>
            </a:extLst>
          </p:spPr>
        </p:pic>
        <p:sp>
          <p:nvSpPr>
            <p:cNvPr id="8" name="Rectangle 7"/>
            <p:cNvSpPr/>
            <p:nvPr/>
          </p:nvSpPr>
          <p:spPr>
            <a:xfrm>
              <a:off x="1295400" y="3679371"/>
              <a:ext cx="435429" cy="97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156857" y="3679371"/>
              <a:ext cx="435429" cy="97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ounded Rectangle 10"/>
          <p:cNvSpPr/>
          <p:nvPr/>
        </p:nvSpPr>
        <p:spPr>
          <a:xfrm>
            <a:off x="4637314" y="1384074"/>
            <a:ext cx="7010400" cy="72775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If the “authorized representative”, then you must also submit a signed authorized representative form.</a:t>
            </a:r>
          </a:p>
        </p:txBody>
      </p:sp>
      <p:sp>
        <p:nvSpPr>
          <p:cNvPr id="12" name="Left Arrow 11"/>
          <p:cNvSpPr/>
          <p:nvPr/>
        </p:nvSpPr>
        <p:spPr>
          <a:xfrm>
            <a:off x="3915773" y="1524000"/>
            <a:ext cx="721541" cy="46037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TextBox 12"/>
          <p:cNvSpPr txBox="1"/>
          <p:nvPr/>
        </p:nvSpPr>
        <p:spPr>
          <a:xfrm>
            <a:off x="3227842" y="5259940"/>
            <a:ext cx="790601" cy="369332"/>
          </a:xfrm>
          <a:prstGeom prst="rect">
            <a:avLst/>
          </a:prstGeom>
          <a:noFill/>
          <a:ln w="57150">
            <a:solidFill>
              <a:srgbClr val="91D9CF"/>
            </a:solidFill>
          </a:ln>
        </p:spPr>
        <p:txBody>
          <a:bodyPr wrap="none" rtlCol="0">
            <a:spAutoFit/>
          </a:bodyPr>
          <a:lstStyle/>
          <a:p>
            <a:r>
              <a:rPr lang="en-US" dirty="0" smtClean="0"/>
              <a:t>Step 5</a:t>
            </a:r>
            <a:endParaRPr lang="en-US" dirty="0"/>
          </a:p>
        </p:txBody>
      </p:sp>
      <p:grpSp>
        <p:nvGrpSpPr>
          <p:cNvPr id="14" name="Group 13"/>
          <p:cNvGrpSpPr/>
          <p:nvPr/>
        </p:nvGrpSpPr>
        <p:grpSpPr>
          <a:xfrm>
            <a:off x="7225936" y="2329544"/>
            <a:ext cx="4225835" cy="3037116"/>
            <a:chOff x="3492136" y="1913001"/>
            <a:chExt cx="4859383" cy="3262368"/>
          </a:xfrm>
        </p:grpSpPr>
        <p:pic>
          <p:nvPicPr>
            <p:cNvPr id="15" name="Picture 14"/>
            <p:cNvPicPr/>
            <p:nvPr/>
          </p:nvPicPr>
          <p:blipFill rotWithShape="1">
            <a:blip r:embed="rId3"/>
            <a:srcRect t="21966" r="57169" b="18795"/>
            <a:stretch/>
          </p:blipFill>
          <p:spPr bwMode="auto">
            <a:xfrm>
              <a:off x="3492136" y="1913001"/>
              <a:ext cx="4859383" cy="3262368"/>
            </a:xfrm>
            <a:prstGeom prst="rect">
              <a:avLst/>
            </a:prstGeom>
            <a:ln>
              <a:noFill/>
            </a:ln>
            <a:extLst>
              <a:ext uri="{53640926-AAD7-44D8-BBD7-CCE9431645EC}">
                <a14:shadowObscured xmlns:a14="http://schemas.microsoft.com/office/drawing/2010/main"/>
              </a:ext>
            </a:extLst>
          </p:spPr>
        </p:pic>
        <p:grpSp>
          <p:nvGrpSpPr>
            <p:cNvPr id="16" name="Group 15"/>
            <p:cNvGrpSpPr/>
            <p:nvPr/>
          </p:nvGrpSpPr>
          <p:grpSpPr>
            <a:xfrm>
              <a:off x="3737383" y="3338150"/>
              <a:ext cx="2994342" cy="467495"/>
              <a:chOff x="3737383" y="3338150"/>
              <a:chExt cx="2994342" cy="467495"/>
            </a:xfrm>
          </p:grpSpPr>
          <p:sp>
            <p:nvSpPr>
              <p:cNvPr id="17" name="Rectangle 16"/>
              <p:cNvSpPr/>
              <p:nvPr/>
            </p:nvSpPr>
            <p:spPr>
              <a:xfrm>
                <a:off x="3737383" y="3338150"/>
                <a:ext cx="869451" cy="84319"/>
              </a:xfrm>
              <a:prstGeom prst="rect">
                <a:avLst/>
              </a:prstGeom>
              <a:solidFill>
                <a:sysClr val="window" lastClr="FFFFFF"/>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Rectangle 17"/>
              <p:cNvSpPr/>
              <p:nvPr/>
            </p:nvSpPr>
            <p:spPr>
              <a:xfrm>
                <a:off x="6341834" y="3723480"/>
                <a:ext cx="389891" cy="82165"/>
              </a:xfrm>
              <a:prstGeom prst="rect">
                <a:avLst/>
              </a:prstGeom>
              <a:solidFill>
                <a:sysClr val="window" lastClr="FFFFFF"/>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19" name="Rounded Rectangle 18"/>
          <p:cNvSpPr/>
          <p:nvPr/>
        </p:nvSpPr>
        <p:spPr>
          <a:xfrm>
            <a:off x="4720032" y="2862943"/>
            <a:ext cx="1887034" cy="258166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Updating your address here will NOT update your address in your case. This section only ensures that appeal-related information is sent to the proper address.</a:t>
            </a:r>
          </a:p>
        </p:txBody>
      </p:sp>
      <p:sp>
        <p:nvSpPr>
          <p:cNvPr id="20" name="Left Arrow 19"/>
          <p:cNvSpPr/>
          <p:nvPr/>
        </p:nvSpPr>
        <p:spPr>
          <a:xfrm flipH="1">
            <a:off x="6607065" y="3492726"/>
            <a:ext cx="728620" cy="46037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TextBox 20"/>
          <p:cNvSpPr txBox="1"/>
          <p:nvPr/>
        </p:nvSpPr>
        <p:spPr>
          <a:xfrm>
            <a:off x="10043160" y="5075274"/>
            <a:ext cx="790601" cy="369332"/>
          </a:xfrm>
          <a:prstGeom prst="rect">
            <a:avLst/>
          </a:prstGeom>
          <a:noFill/>
          <a:ln w="57150">
            <a:solidFill>
              <a:srgbClr val="91D9CF"/>
            </a:solidFill>
          </a:ln>
        </p:spPr>
        <p:txBody>
          <a:bodyPr wrap="none" rtlCol="0">
            <a:spAutoFit/>
          </a:bodyPr>
          <a:lstStyle/>
          <a:p>
            <a:r>
              <a:rPr lang="en-US" dirty="0" smtClean="0"/>
              <a:t>Step 6</a:t>
            </a:r>
            <a:endParaRPr lang="en-US" dirty="0"/>
          </a:p>
        </p:txBody>
      </p:sp>
    </p:spTree>
    <p:extLst>
      <p:ext uri="{BB962C8B-B14F-4D97-AF65-F5344CB8AC3E}">
        <p14:creationId xmlns:p14="http://schemas.microsoft.com/office/powerpoint/2010/main" val="32851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9" grpId="0" animBg="1"/>
      <p:bldP spid="20" grpId="0" animBg="1"/>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appeal: Online</a:t>
            </a:r>
          </a:p>
        </p:txBody>
      </p:sp>
      <p:pic>
        <p:nvPicPr>
          <p:cNvPr id="4" name="Picture 3"/>
          <p:cNvPicPr/>
          <p:nvPr/>
        </p:nvPicPr>
        <p:blipFill rotWithShape="1">
          <a:blip r:embed="rId2"/>
          <a:srcRect t="19703" r="56431" b="13527"/>
          <a:stretch/>
        </p:blipFill>
        <p:spPr bwMode="auto">
          <a:xfrm>
            <a:off x="544286" y="1273629"/>
            <a:ext cx="4445998" cy="3450772"/>
          </a:xfrm>
          <a:prstGeom prst="rect">
            <a:avLst/>
          </a:prstGeom>
          <a:ln>
            <a:noFill/>
          </a:ln>
          <a:extLst>
            <a:ext uri="{53640926-AAD7-44D8-BBD7-CCE9431645EC}">
              <a14:shadowObscured xmlns:a14="http://schemas.microsoft.com/office/drawing/2010/main"/>
            </a:ext>
          </a:extLst>
        </p:spPr>
      </p:pic>
      <p:sp>
        <p:nvSpPr>
          <p:cNvPr id="6" name="Rounded Rectangle 5"/>
          <p:cNvSpPr/>
          <p:nvPr/>
        </p:nvSpPr>
        <p:spPr>
          <a:xfrm>
            <a:off x="4990284" y="3180217"/>
            <a:ext cx="7010400" cy="72775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Signature line must match the client’s name as written in the system.</a:t>
            </a:r>
          </a:p>
        </p:txBody>
      </p:sp>
      <p:sp>
        <p:nvSpPr>
          <p:cNvPr id="7" name="Left Arrow 6"/>
          <p:cNvSpPr/>
          <p:nvPr/>
        </p:nvSpPr>
        <p:spPr>
          <a:xfrm>
            <a:off x="4268743" y="3313907"/>
            <a:ext cx="721541" cy="46037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ounded Rectangle 7"/>
          <p:cNvSpPr/>
          <p:nvPr/>
        </p:nvSpPr>
        <p:spPr>
          <a:xfrm>
            <a:off x="5005842" y="2129859"/>
            <a:ext cx="7010400" cy="72775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Upload authorized rep for here. If you do not have one yet, you can also upload it later.</a:t>
            </a:r>
          </a:p>
        </p:txBody>
      </p:sp>
      <p:sp>
        <p:nvSpPr>
          <p:cNvPr id="9" name="Left Arrow 8"/>
          <p:cNvSpPr/>
          <p:nvPr/>
        </p:nvSpPr>
        <p:spPr>
          <a:xfrm>
            <a:off x="4284301" y="2263549"/>
            <a:ext cx="721541" cy="46037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Box 9"/>
          <p:cNvSpPr txBox="1"/>
          <p:nvPr/>
        </p:nvSpPr>
        <p:spPr>
          <a:xfrm>
            <a:off x="544286" y="4355069"/>
            <a:ext cx="790601" cy="369332"/>
          </a:xfrm>
          <a:prstGeom prst="rect">
            <a:avLst/>
          </a:prstGeom>
          <a:noFill/>
          <a:ln w="57150">
            <a:solidFill>
              <a:srgbClr val="91D9CF"/>
            </a:solidFill>
          </a:ln>
        </p:spPr>
        <p:txBody>
          <a:bodyPr wrap="none" rtlCol="0">
            <a:spAutoFit/>
          </a:bodyPr>
          <a:lstStyle/>
          <a:p>
            <a:r>
              <a:rPr lang="en-US" dirty="0" smtClean="0"/>
              <a:t>Step 6</a:t>
            </a:r>
            <a:endParaRPr lang="en-US" dirty="0"/>
          </a:p>
        </p:txBody>
      </p:sp>
    </p:spTree>
    <p:extLst>
      <p:ext uri="{BB962C8B-B14F-4D97-AF65-F5344CB8AC3E}">
        <p14:creationId xmlns:p14="http://schemas.microsoft.com/office/powerpoint/2010/main" val="344314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appeal: online</a:t>
            </a:r>
            <a:endParaRPr lang="en-US" dirty="0"/>
          </a:p>
        </p:txBody>
      </p:sp>
      <p:pic>
        <p:nvPicPr>
          <p:cNvPr id="4" name="Picture 3"/>
          <p:cNvPicPr>
            <a:picLocks noChangeAspect="1"/>
          </p:cNvPicPr>
          <p:nvPr/>
        </p:nvPicPr>
        <p:blipFill>
          <a:blip r:embed="rId2"/>
          <a:stretch>
            <a:fillRect/>
          </a:stretch>
        </p:blipFill>
        <p:spPr>
          <a:xfrm>
            <a:off x="1798150" y="2617029"/>
            <a:ext cx="8595699" cy="2840225"/>
          </a:xfrm>
          <a:prstGeom prst="rect">
            <a:avLst/>
          </a:prstGeom>
        </p:spPr>
      </p:pic>
      <p:sp>
        <p:nvSpPr>
          <p:cNvPr id="5" name="Rounded Rectangle 4"/>
          <p:cNvSpPr/>
          <p:nvPr/>
        </p:nvSpPr>
        <p:spPr>
          <a:xfrm>
            <a:off x="477078" y="1525423"/>
            <a:ext cx="11277599" cy="89972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On the following screen you will get a Confirmation Number and you can download a pdf copy of the appeal itself. </a:t>
            </a:r>
          </a:p>
          <a:p>
            <a:pPr algn="ctr"/>
            <a:r>
              <a:rPr lang="en-US" sz="1600" dirty="0" smtClean="0">
                <a:solidFill>
                  <a:schemeClr val="tx1"/>
                </a:solidFill>
              </a:rPr>
              <a:t>We recommend you write down the confirmation number AND keep a copy of the appeal itself.</a:t>
            </a:r>
          </a:p>
        </p:txBody>
      </p:sp>
      <p:sp>
        <p:nvSpPr>
          <p:cNvPr id="7" name="Oval 6"/>
          <p:cNvSpPr/>
          <p:nvPr/>
        </p:nvSpPr>
        <p:spPr>
          <a:xfrm>
            <a:off x="3644348" y="4893762"/>
            <a:ext cx="1961322" cy="75537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40906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resolution</a:t>
            </a:r>
            <a:endParaRPr lang="en-US" dirty="0"/>
          </a:p>
        </p:txBody>
      </p:sp>
      <p:sp>
        <p:nvSpPr>
          <p:cNvPr id="3" name="Text Placeholder 2"/>
          <p:cNvSpPr>
            <a:spLocks noGrp="1"/>
          </p:cNvSpPr>
          <p:nvPr>
            <p:ph type="body" sz="quarter" idx="13"/>
          </p:nvPr>
        </p:nvSpPr>
        <p:spPr>
          <a:xfrm>
            <a:off x="838201" y="1518784"/>
            <a:ext cx="7478486" cy="3843337"/>
          </a:xfrm>
        </p:spPr>
        <p:txBody>
          <a:bodyPr>
            <a:normAutofit/>
          </a:bodyPr>
          <a:lstStyle/>
          <a:p>
            <a:r>
              <a:rPr lang="en-US" sz="2400" dirty="0" smtClean="0"/>
              <a:t>Change report to adjust benefits moving forward.</a:t>
            </a:r>
          </a:p>
          <a:p>
            <a:r>
              <a:rPr lang="en-US" sz="2400" dirty="0" smtClean="0"/>
              <a:t>New medical or MSP (SLIB/QI-1) application with request for retroactive benefits</a:t>
            </a:r>
          </a:p>
          <a:p>
            <a:r>
              <a:rPr lang="en-US" sz="2400" dirty="0" smtClean="0"/>
              <a:t>New application to get benefits slowing moving forward</a:t>
            </a:r>
          </a:p>
          <a:p>
            <a:r>
              <a:rPr lang="en-US" sz="2400" dirty="0" smtClean="0"/>
              <a:t>Use your contacts at DHS</a:t>
            </a:r>
          </a:p>
          <a:p>
            <a:pPr lvl="1"/>
            <a:r>
              <a:rPr lang="en-US" sz="2000" dirty="0" smtClean="0"/>
              <a:t>FCRCs</a:t>
            </a:r>
          </a:p>
          <a:p>
            <a:pPr lvl="1"/>
            <a:r>
              <a:rPr lang="en-US" sz="2000" dirty="0" smtClean="0"/>
              <a:t>IDHS Policy Staff</a:t>
            </a:r>
            <a:endParaRPr lang="en-US" sz="2000" dirty="0"/>
          </a:p>
        </p:txBody>
      </p:sp>
      <p:sp>
        <p:nvSpPr>
          <p:cNvPr id="9" name="TextBox 8"/>
          <p:cNvSpPr txBox="1"/>
          <p:nvPr/>
        </p:nvSpPr>
        <p:spPr>
          <a:xfrm>
            <a:off x="8089457" y="1799858"/>
            <a:ext cx="3692036" cy="369332"/>
          </a:xfrm>
          <a:prstGeom prst="rect">
            <a:avLst/>
          </a:prstGeom>
          <a:noFill/>
        </p:spPr>
        <p:txBody>
          <a:bodyPr wrap="none" rtlCol="0">
            <a:spAutoFit/>
          </a:bodyPr>
          <a:lstStyle/>
          <a:p>
            <a:r>
              <a:rPr lang="en-US" b="1" dirty="0" smtClean="0"/>
              <a:t>Cash</a:t>
            </a:r>
            <a:r>
              <a:rPr lang="en-US" dirty="0" smtClean="0"/>
              <a:t> (30 day delay after application)</a:t>
            </a:r>
            <a:endParaRPr lang="en-US" dirty="0"/>
          </a:p>
        </p:txBody>
      </p:sp>
      <p:sp>
        <p:nvSpPr>
          <p:cNvPr id="11" name="Left Arrow 10"/>
          <p:cNvSpPr/>
          <p:nvPr/>
        </p:nvSpPr>
        <p:spPr>
          <a:xfrm>
            <a:off x="8141975" y="966701"/>
            <a:ext cx="1645556" cy="7951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Appeal</a:t>
            </a:r>
            <a:endParaRPr lang="en-US" dirty="0"/>
          </a:p>
        </p:txBody>
      </p:sp>
      <p:sp>
        <p:nvSpPr>
          <p:cNvPr id="12" name="Left Arrow 11"/>
          <p:cNvSpPr/>
          <p:nvPr/>
        </p:nvSpPr>
        <p:spPr>
          <a:xfrm flipH="1">
            <a:off x="10083419" y="966700"/>
            <a:ext cx="1645556" cy="795131"/>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Application</a:t>
            </a:r>
            <a:endParaRPr lang="en-US" dirty="0"/>
          </a:p>
        </p:txBody>
      </p:sp>
      <p:sp>
        <p:nvSpPr>
          <p:cNvPr id="15" name="TextBox 14"/>
          <p:cNvSpPr txBox="1"/>
          <p:nvPr/>
        </p:nvSpPr>
        <p:spPr>
          <a:xfrm>
            <a:off x="9090531" y="3428929"/>
            <a:ext cx="1689886" cy="369332"/>
          </a:xfrm>
          <a:prstGeom prst="rect">
            <a:avLst/>
          </a:prstGeom>
          <a:noFill/>
        </p:spPr>
        <p:txBody>
          <a:bodyPr wrap="none" rtlCol="0">
            <a:spAutoFit/>
          </a:bodyPr>
          <a:lstStyle/>
          <a:p>
            <a:r>
              <a:rPr lang="en-US" b="1" dirty="0" smtClean="0"/>
              <a:t>SNAP </a:t>
            </a:r>
            <a:r>
              <a:rPr lang="en-US" dirty="0" smtClean="0"/>
              <a:t>and</a:t>
            </a:r>
            <a:r>
              <a:rPr lang="en-US" b="1" dirty="0" smtClean="0"/>
              <a:t> QMB</a:t>
            </a:r>
            <a:endParaRPr lang="en-US" dirty="0"/>
          </a:p>
        </p:txBody>
      </p:sp>
      <p:sp>
        <p:nvSpPr>
          <p:cNvPr id="17" name="Left Arrow 16"/>
          <p:cNvSpPr/>
          <p:nvPr/>
        </p:nvSpPr>
        <p:spPr>
          <a:xfrm>
            <a:off x="8272754" y="2691517"/>
            <a:ext cx="1645556" cy="7951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Appeal</a:t>
            </a:r>
            <a:endParaRPr lang="en-US" dirty="0"/>
          </a:p>
        </p:txBody>
      </p:sp>
      <p:sp>
        <p:nvSpPr>
          <p:cNvPr id="18" name="Left Arrow 17"/>
          <p:cNvSpPr/>
          <p:nvPr/>
        </p:nvSpPr>
        <p:spPr>
          <a:xfrm flipH="1">
            <a:off x="9952639" y="2691517"/>
            <a:ext cx="1645556" cy="795131"/>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Application</a:t>
            </a:r>
            <a:endParaRPr lang="en-US" dirty="0"/>
          </a:p>
        </p:txBody>
      </p:sp>
      <p:sp>
        <p:nvSpPr>
          <p:cNvPr id="19" name="TextBox 18"/>
          <p:cNvSpPr txBox="1"/>
          <p:nvPr/>
        </p:nvSpPr>
        <p:spPr>
          <a:xfrm>
            <a:off x="6297438" y="4978046"/>
            <a:ext cx="5894562" cy="369332"/>
          </a:xfrm>
          <a:prstGeom prst="rect">
            <a:avLst/>
          </a:prstGeom>
          <a:noFill/>
        </p:spPr>
        <p:txBody>
          <a:bodyPr wrap="none" rtlCol="0">
            <a:spAutoFit/>
          </a:bodyPr>
          <a:lstStyle/>
          <a:p>
            <a:r>
              <a:rPr lang="en-US" b="1" dirty="0" smtClean="0"/>
              <a:t>Medicaid, SLIB, and QI1 </a:t>
            </a:r>
            <a:r>
              <a:rPr lang="en-US" dirty="0" smtClean="0"/>
              <a:t>(3 months retroactive coverage)</a:t>
            </a:r>
            <a:endParaRPr lang="en-US" dirty="0"/>
          </a:p>
        </p:txBody>
      </p:sp>
      <p:sp>
        <p:nvSpPr>
          <p:cNvPr id="21" name="Left Arrow 20"/>
          <p:cNvSpPr/>
          <p:nvPr/>
        </p:nvSpPr>
        <p:spPr>
          <a:xfrm>
            <a:off x="7554497" y="4237251"/>
            <a:ext cx="1645556" cy="79513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Appeal</a:t>
            </a:r>
            <a:endParaRPr lang="en-US" dirty="0"/>
          </a:p>
        </p:txBody>
      </p:sp>
      <p:sp>
        <p:nvSpPr>
          <p:cNvPr id="22" name="Left Arrow 21"/>
          <p:cNvSpPr/>
          <p:nvPr/>
        </p:nvSpPr>
        <p:spPr>
          <a:xfrm flipH="1">
            <a:off x="8898264" y="4101978"/>
            <a:ext cx="1645556" cy="795131"/>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Application</a:t>
            </a:r>
            <a:endParaRPr lang="en-US" dirty="0"/>
          </a:p>
        </p:txBody>
      </p:sp>
    </p:spTree>
    <p:extLst>
      <p:ext uri="{BB962C8B-B14F-4D97-AF65-F5344CB8AC3E}">
        <p14:creationId xmlns:p14="http://schemas.microsoft.com/office/powerpoint/2010/main" val="8357898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common issues you might want to bring to an expert</a:t>
            </a:r>
            <a:endParaRPr lang="en-US" dirty="0"/>
          </a:p>
        </p:txBody>
      </p:sp>
      <p:graphicFrame>
        <p:nvGraphicFramePr>
          <p:cNvPr id="4" name="Diagram 3"/>
          <p:cNvGraphicFramePr/>
          <p:nvPr>
            <p:extLst>
              <p:ext uri="{D42A27DB-BD31-4B8C-83A1-F6EECF244321}">
                <p14:modId xmlns:p14="http://schemas.microsoft.com/office/powerpoint/2010/main" val="3452961531"/>
              </p:ext>
            </p:extLst>
          </p:nvPr>
        </p:nvGraphicFramePr>
        <p:xfrm>
          <a:off x="660399" y="1538289"/>
          <a:ext cx="10889343" cy="3545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ouble Wave 4"/>
          <p:cNvSpPr/>
          <p:nvPr/>
        </p:nvSpPr>
        <p:spPr>
          <a:xfrm>
            <a:off x="2656114" y="5083629"/>
            <a:ext cx="7075714" cy="609600"/>
          </a:xfrm>
          <a:prstGeom prst="doubleWav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It can take time to find a competent attorney. </a:t>
            </a:r>
          </a:p>
          <a:p>
            <a:pPr algn="ctr"/>
            <a:r>
              <a:rPr lang="en-US" dirty="0" smtClean="0"/>
              <a:t>Make sure you don’t miss appeal deadlines!</a:t>
            </a:r>
            <a:endParaRPr lang="en-US" dirty="0"/>
          </a:p>
        </p:txBody>
      </p:sp>
    </p:spTree>
    <p:extLst>
      <p:ext uri="{BB962C8B-B14F-4D97-AF65-F5344CB8AC3E}">
        <p14:creationId xmlns:p14="http://schemas.microsoft.com/office/powerpoint/2010/main" val="3528281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32122826"/>
              </p:ext>
            </p:extLst>
          </p:nvPr>
        </p:nvGraphicFramePr>
        <p:xfrm>
          <a:off x="838200" y="1690688"/>
          <a:ext cx="10515600" cy="347980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1673235763"/>
                    </a:ext>
                  </a:extLst>
                </a:gridCol>
                <a:gridCol w="3505200">
                  <a:extLst>
                    <a:ext uri="{9D8B030D-6E8A-4147-A177-3AD203B41FA5}">
                      <a16:colId xmlns:a16="http://schemas.microsoft.com/office/drawing/2014/main" val="175945958"/>
                    </a:ext>
                  </a:extLst>
                </a:gridCol>
                <a:gridCol w="3505200">
                  <a:extLst>
                    <a:ext uri="{9D8B030D-6E8A-4147-A177-3AD203B41FA5}">
                      <a16:colId xmlns:a16="http://schemas.microsoft.com/office/drawing/2014/main" val="2120245320"/>
                    </a:ext>
                  </a:extLst>
                </a:gridCol>
              </a:tblGrid>
              <a:tr h="370840">
                <a:tc>
                  <a:txBody>
                    <a:bodyPr/>
                    <a:lstStyle/>
                    <a:p>
                      <a:r>
                        <a:rPr lang="en-US" dirty="0" smtClean="0"/>
                        <a:t>October</a:t>
                      </a:r>
                      <a:endParaRPr lang="en-US" dirty="0"/>
                    </a:p>
                  </a:txBody>
                  <a:tcPr/>
                </a:tc>
                <a:tc>
                  <a:txBody>
                    <a:bodyPr/>
                    <a:lstStyle/>
                    <a:p>
                      <a:r>
                        <a:rPr lang="en-US" dirty="0" smtClean="0"/>
                        <a:t>November</a:t>
                      </a:r>
                      <a:endParaRPr lang="en-US" dirty="0"/>
                    </a:p>
                  </a:txBody>
                  <a:tcPr>
                    <a:solidFill>
                      <a:schemeClr val="accent4">
                        <a:lumMod val="50000"/>
                      </a:schemeClr>
                    </a:solidFill>
                  </a:tcPr>
                </a:tc>
                <a:tc>
                  <a:txBody>
                    <a:bodyPr/>
                    <a:lstStyle/>
                    <a:p>
                      <a:r>
                        <a:rPr lang="en-US" dirty="0" smtClean="0"/>
                        <a:t>December</a:t>
                      </a:r>
                      <a:endParaRPr lang="en-US" dirty="0"/>
                    </a:p>
                  </a:txBody>
                  <a:tcPr/>
                </a:tc>
                <a:extLst>
                  <a:ext uri="{0D108BD9-81ED-4DB2-BD59-A6C34878D82A}">
                    <a16:rowId xmlns:a16="http://schemas.microsoft.com/office/drawing/2014/main" val="3075530151"/>
                  </a:ext>
                </a:extLst>
              </a:tr>
              <a:tr h="370840">
                <a:tc>
                  <a:txBody>
                    <a:bodyPr/>
                    <a:lstStyle/>
                    <a:p>
                      <a:pPr marL="0" indent="0">
                        <a:buFont typeface="Arial" panose="020B0604020202020204" pitchFamily="34" charset="0"/>
                        <a:buNone/>
                      </a:pPr>
                      <a:r>
                        <a:rPr lang="en-US" b="1" dirty="0" smtClean="0"/>
                        <a:t>IDHS Appeals</a:t>
                      </a:r>
                      <a:r>
                        <a:rPr lang="en-US" b="1" baseline="0" dirty="0" smtClean="0"/>
                        <a:t> Part 2</a:t>
                      </a:r>
                      <a:endParaRPr lang="en-US" b="1" dirty="0" smtClean="0"/>
                    </a:p>
                    <a:p>
                      <a:pPr marL="285750" indent="-285750">
                        <a:buFont typeface="Arial" panose="020B0604020202020204" pitchFamily="34" charset="0"/>
                        <a:buChar char="•"/>
                      </a:pPr>
                      <a:r>
                        <a:rPr lang="en-US" dirty="0" smtClean="0"/>
                        <a:t>What do I do after I file an appeal?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Preparing for and representing yourself in others in hearings</a:t>
                      </a:r>
                    </a:p>
                    <a:p>
                      <a:pPr marL="285750" indent="-285750">
                        <a:buFont typeface="Arial" panose="020B0604020202020204" pitchFamily="34" charset="0"/>
                        <a:buChar char="•"/>
                      </a:pPr>
                      <a:r>
                        <a:rPr lang="en-US" dirty="0" smtClean="0"/>
                        <a:t>What happens at a hearing?</a:t>
                      </a:r>
                    </a:p>
                    <a:p>
                      <a:pPr marL="285750" indent="-285750">
                        <a:buFont typeface="Arial" panose="020B0604020202020204" pitchFamily="34" charset="0"/>
                        <a:buChar char="•"/>
                      </a:pPr>
                      <a:r>
                        <a:rPr lang="en-US" dirty="0" smtClean="0"/>
                        <a:t>Post-hearing</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Healthcare options beyond Medicaid: Marketplace Health Insurance &amp; Medicare</a:t>
                      </a:r>
                    </a:p>
                    <a:p>
                      <a:endParaRPr lang="en-US" dirty="0"/>
                    </a:p>
                  </a:txBody>
                  <a:tcPr>
                    <a:solidFill>
                      <a:schemeClr val="accent2">
                        <a:lumMod val="60000"/>
                        <a:lumOff val="40000"/>
                      </a:schemeClr>
                    </a:solidFill>
                  </a:tcPr>
                </a:tc>
                <a:tc>
                  <a:txBody>
                    <a:bodyPr/>
                    <a:lstStyle/>
                    <a:p>
                      <a:r>
                        <a:rPr lang="en-US" dirty="0" smtClean="0"/>
                        <a:t>“Ask an Attorney”</a:t>
                      </a:r>
                    </a:p>
                    <a:p>
                      <a:endParaRPr lang="en-US" dirty="0" smtClean="0"/>
                    </a:p>
                    <a:p>
                      <a:r>
                        <a:rPr lang="en-US" dirty="0" smtClean="0"/>
                        <a:t>We</a:t>
                      </a:r>
                      <a:r>
                        <a:rPr lang="en-US" baseline="0" dirty="0" smtClean="0"/>
                        <a:t> will be answering your questions regarding your client’s IDHS and SSA benefits, what changes we’re expecting, how to get more help when you need it, etc.</a:t>
                      </a:r>
                    </a:p>
                    <a:p>
                      <a:endParaRPr lang="en-US" baseline="0" dirty="0" smtClean="0"/>
                    </a:p>
                    <a:p>
                      <a:r>
                        <a:rPr lang="en-US" baseline="0" dirty="0" smtClean="0"/>
                        <a:t>*NOTE: We cannot provide legal advice in this or any other training.</a:t>
                      </a:r>
                      <a:endParaRPr lang="en-US" dirty="0"/>
                    </a:p>
                  </a:txBody>
                  <a:tcPr/>
                </a:tc>
                <a:extLst>
                  <a:ext uri="{0D108BD9-81ED-4DB2-BD59-A6C34878D82A}">
                    <a16:rowId xmlns:a16="http://schemas.microsoft.com/office/drawing/2014/main" val="2387699185"/>
                  </a:ext>
                </a:extLst>
              </a:tr>
            </a:tbl>
          </a:graphicData>
        </a:graphic>
      </p:graphicFrame>
    </p:spTree>
    <p:extLst>
      <p:ext uri="{BB962C8B-B14F-4D97-AF65-F5344CB8AC3E}">
        <p14:creationId xmlns:p14="http://schemas.microsoft.com/office/powerpoint/2010/main" val="37076561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365125"/>
            <a:ext cx="10515600" cy="1325563"/>
          </a:xfrm>
        </p:spPr>
        <p:txBody>
          <a:bodyPr/>
          <a:lstStyle/>
          <a:p>
            <a:pPr algn="ctr"/>
            <a:r>
              <a:rPr lang="en-US" dirty="0" smtClean="0"/>
              <a:t>questions</a:t>
            </a:r>
            <a:endParaRPr lang="en-US" dirty="0"/>
          </a:p>
        </p:txBody>
      </p:sp>
      <p:pic>
        <p:nvPicPr>
          <p:cNvPr id="5" name="Picture 4"/>
          <p:cNvPicPr>
            <a:picLocks noChangeAspect="1"/>
          </p:cNvPicPr>
          <p:nvPr/>
        </p:nvPicPr>
        <p:blipFill>
          <a:blip r:embed="rId2"/>
          <a:stretch>
            <a:fillRect/>
          </a:stretch>
        </p:blipFill>
        <p:spPr>
          <a:xfrm>
            <a:off x="5026025" y="2170545"/>
            <a:ext cx="2143125" cy="2143125"/>
          </a:xfrm>
          <a:prstGeom prst="rect">
            <a:avLst/>
          </a:prstGeom>
        </p:spPr>
      </p:pic>
      <p:sp>
        <p:nvSpPr>
          <p:cNvPr id="4" name="AutoShape 2" descr="Question mark pictures of questions marks clipart cliparting - Clipartix"/>
          <p:cNvSpPr>
            <a:spLocks noGrp="1" noChangeAspect="1" noChangeArrowheads="1"/>
          </p:cNvSpPr>
          <p:nvPr>
            <p:ph type="body" sz="quarter" idx="13"/>
          </p:nvPr>
        </p:nvSpPr>
        <p:spPr bwMode="auto">
          <a:xfrm>
            <a:off x="838200" y="1801813"/>
            <a:ext cx="10518775" cy="384333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indent="0">
              <a:buNone/>
            </a:pPr>
            <a:r>
              <a:rPr lang="en-US" dirty="0" smtClean="0"/>
              <a:t> </a:t>
            </a:r>
            <a:endParaRPr lang="en-US" dirty="0"/>
          </a:p>
        </p:txBody>
      </p:sp>
      <p:sp>
        <p:nvSpPr>
          <p:cNvPr id="6" name="TextBox 5"/>
          <p:cNvSpPr txBox="1"/>
          <p:nvPr/>
        </p:nvSpPr>
        <p:spPr>
          <a:xfrm>
            <a:off x="4011119" y="4610100"/>
            <a:ext cx="4172937" cy="830997"/>
          </a:xfrm>
          <a:prstGeom prst="rect">
            <a:avLst/>
          </a:prstGeom>
          <a:noFill/>
        </p:spPr>
        <p:txBody>
          <a:bodyPr wrap="none" rtlCol="0">
            <a:spAutoFit/>
          </a:bodyPr>
          <a:lstStyle/>
          <a:p>
            <a:pPr algn="ctr"/>
            <a:r>
              <a:rPr lang="en-US" sz="2400" dirty="0" smtClean="0"/>
              <a:t>Gwynne Kizer Mashon</a:t>
            </a:r>
          </a:p>
          <a:p>
            <a:pPr algn="ctr"/>
            <a:r>
              <a:rPr lang="en-US" sz="2400" dirty="0" smtClean="0"/>
              <a:t>gmashon@legalaidchicago.org</a:t>
            </a:r>
            <a:endParaRPr lang="en-US" sz="2400" dirty="0"/>
          </a:p>
        </p:txBody>
      </p:sp>
    </p:spTree>
    <p:extLst>
      <p:ext uri="{BB962C8B-B14F-4D97-AF65-F5344CB8AC3E}">
        <p14:creationId xmlns:p14="http://schemas.microsoft.com/office/powerpoint/2010/main" val="3880546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appeal?</a:t>
            </a:r>
            <a:endParaRPr lang="en-US" dirty="0"/>
          </a:p>
        </p:txBody>
      </p:sp>
      <p:sp>
        <p:nvSpPr>
          <p:cNvPr id="3" name="Text Placeholder 2"/>
          <p:cNvSpPr>
            <a:spLocks noGrp="1"/>
          </p:cNvSpPr>
          <p:nvPr>
            <p:ph type="body" sz="quarter" idx="13"/>
          </p:nvPr>
        </p:nvSpPr>
        <p:spPr>
          <a:xfrm>
            <a:off x="6453554" y="704321"/>
            <a:ext cx="5263662" cy="4571064"/>
          </a:xfrm>
        </p:spPr>
        <p:txBody>
          <a:bodyPr>
            <a:normAutofit/>
          </a:bodyPr>
          <a:lstStyle/>
          <a:p>
            <a:pPr marL="0" indent="0">
              <a:buNone/>
            </a:pPr>
            <a:r>
              <a:rPr lang="en-US" sz="2400" b="1" i="1" dirty="0" smtClean="0"/>
              <a:t>Goldberg v. Kelly</a:t>
            </a:r>
            <a:r>
              <a:rPr lang="en-US" sz="2400" b="1" dirty="0" smtClean="0"/>
              <a:t>, 397 USC 254 (1970)</a:t>
            </a:r>
          </a:p>
          <a:p>
            <a:r>
              <a:rPr lang="en-US" sz="1800" dirty="0" smtClean="0"/>
              <a:t>Welfare benefits are a form of property, so are subject to Procedural Due Process (5</a:t>
            </a:r>
            <a:r>
              <a:rPr lang="en-US" sz="1800" baseline="30000" dirty="0" smtClean="0"/>
              <a:t>th</a:t>
            </a:r>
            <a:r>
              <a:rPr lang="en-US" sz="1800" dirty="0" smtClean="0"/>
              <a:t> and 14</a:t>
            </a:r>
            <a:r>
              <a:rPr lang="en-US" sz="1800" baseline="30000" dirty="0" smtClean="0"/>
              <a:t>th</a:t>
            </a:r>
            <a:r>
              <a:rPr lang="en-US" sz="1800" dirty="0" smtClean="0"/>
              <a:t> amendments to US Constitution)</a:t>
            </a:r>
          </a:p>
          <a:p>
            <a:r>
              <a:rPr lang="en-US" sz="1800" dirty="0" smtClean="0"/>
              <a:t>Interest of a recipient in obtaining benefits needed to procure the necessities of life outweighs administrative efficiency</a:t>
            </a:r>
          </a:p>
          <a:p>
            <a:r>
              <a:rPr lang="en-US" sz="1800" dirty="0" smtClean="0"/>
              <a:t>Pre-termination procedures are required before terminating benefits</a:t>
            </a:r>
          </a:p>
          <a:p>
            <a:pPr lvl="1"/>
            <a:r>
              <a:rPr lang="en-US" sz="1800" dirty="0" smtClean="0"/>
              <a:t>Notice</a:t>
            </a:r>
          </a:p>
          <a:p>
            <a:pPr lvl="1"/>
            <a:r>
              <a:rPr lang="en-US" sz="1800" dirty="0" smtClean="0"/>
              <a:t>Hearing with an impartial decision-maker</a:t>
            </a:r>
          </a:p>
          <a:p>
            <a:pPr lvl="1"/>
            <a:r>
              <a:rPr lang="en-US" sz="1800" dirty="0" smtClean="0"/>
              <a:t>Right to cross-examine witnesses</a:t>
            </a:r>
          </a:p>
          <a:p>
            <a:pPr lvl="1"/>
            <a:r>
              <a:rPr lang="en-US" sz="1800" dirty="0" smtClean="0"/>
              <a:t>Discovery (getting information)</a:t>
            </a:r>
          </a:p>
          <a:p>
            <a:pPr lvl="1"/>
            <a:r>
              <a:rPr lang="en-US" sz="1800" dirty="0" smtClean="0"/>
              <a:t>Decision on the record</a:t>
            </a:r>
          </a:p>
          <a:p>
            <a:pPr lvl="1"/>
            <a:r>
              <a:rPr lang="en-US" sz="1800" dirty="0" smtClean="0"/>
              <a:t>Right to have an attorney (but not a free or court-appointment one)</a:t>
            </a:r>
          </a:p>
          <a:p>
            <a:endParaRPr lang="en-US" sz="2400" dirty="0"/>
          </a:p>
        </p:txBody>
      </p:sp>
      <p:pic>
        <p:nvPicPr>
          <p:cNvPr id="1026" name="Picture 2" descr="https://america250.org/wp-content/uploads/2023/05/AdobeStock_193504694-scaled-1-1000x55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840" y="1909388"/>
            <a:ext cx="4752998" cy="2614149"/>
          </a:xfrm>
          <a:prstGeom prst="rect">
            <a:avLst/>
          </a:prstGeom>
          <a:noFill/>
          <a:extLst>
            <a:ext uri="{909E8E84-426E-40DD-AFC4-6F175D3DCCD1}">
              <a14:hiddenFill xmlns:a14="http://schemas.microsoft.com/office/drawing/2010/main">
                <a:solidFill>
                  <a:srgbClr val="FFFFFF"/>
                </a:solidFill>
              </a14:hiddenFill>
            </a:ext>
          </a:extLst>
        </p:spPr>
      </p:pic>
      <p:sp>
        <p:nvSpPr>
          <p:cNvPr id="4" name="Double Wave 3"/>
          <p:cNvSpPr/>
          <p:nvPr/>
        </p:nvSpPr>
        <p:spPr>
          <a:xfrm>
            <a:off x="984548" y="4702625"/>
            <a:ext cx="4675581" cy="659842"/>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 is your constitutional right!</a:t>
            </a:r>
            <a:endParaRPr lang="en-US" dirty="0"/>
          </a:p>
        </p:txBody>
      </p:sp>
    </p:spTree>
    <p:extLst>
      <p:ext uri="{BB962C8B-B14F-4D97-AF65-F5344CB8AC3E}">
        <p14:creationId xmlns:p14="http://schemas.microsoft.com/office/powerpoint/2010/main" val="833639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appeal?</a:t>
            </a:r>
            <a:endParaRPr lang="en-US" dirty="0"/>
          </a:p>
        </p:txBody>
      </p:sp>
      <p:sp>
        <p:nvSpPr>
          <p:cNvPr id="4" name="Text Placeholder 3"/>
          <p:cNvSpPr>
            <a:spLocks noGrp="1"/>
          </p:cNvSpPr>
          <p:nvPr>
            <p:ph type="body" sz="quarter" idx="13"/>
          </p:nvPr>
        </p:nvSpPr>
        <p:spPr>
          <a:xfrm>
            <a:off x="835025" y="1543195"/>
            <a:ext cx="10518775" cy="3843337"/>
          </a:xfrm>
        </p:spPr>
        <p:txBody>
          <a:bodyPr/>
          <a:lstStyle/>
          <a:p>
            <a:pPr marL="0" indent="0">
              <a:buNone/>
            </a:pPr>
            <a:r>
              <a:rPr lang="en-US" dirty="0" smtClean="0"/>
              <a:t>“Filing an appeal” is really asking for an impartial decision-maker (the administrative law judge (“ALJ”)) to step in to:</a:t>
            </a:r>
          </a:p>
        </p:txBody>
      </p:sp>
      <p:sp>
        <p:nvSpPr>
          <p:cNvPr id="6" name="Oval 5"/>
          <p:cNvSpPr/>
          <p:nvPr/>
        </p:nvSpPr>
        <p:spPr>
          <a:xfrm>
            <a:off x="8155710" y="2416176"/>
            <a:ext cx="3198090" cy="27065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 reality</a:t>
            </a:r>
            <a:r>
              <a:rPr lang="en-US" b="1" dirty="0" smtClean="0"/>
              <a:t>, you can often resolve problems without ever talking to the ALJ.</a:t>
            </a:r>
          </a:p>
          <a:p>
            <a:pPr algn="ctr"/>
            <a:r>
              <a:rPr lang="en-US" dirty="0" smtClean="0"/>
              <a:t>(We’ll talk about that more next month.)</a:t>
            </a:r>
            <a:endParaRPr lang="en-US" dirty="0"/>
          </a:p>
        </p:txBody>
      </p:sp>
      <p:sp>
        <p:nvSpPr>
          <p:cNvPr id="9" name="Text Placeholder 3"/>
          <p:cNvSpPr txBox="1">
            <a:spLocks/>
          </p:cNvSpPr>
          <p:nvPr/>
        </p:nvSpPr>
        <p:spPr>
          <a:xfrm>
            <a:off x="682626" y="2538268"/>
            <a:ext cx="6665231" cy="3843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i="0" dirty="0" smtClean="0"/>
              <a:t>Assert your due process RIGHTS</a:t>
            </a:r>
          </a:p>
          <a:p>
            <a:pPr lvl="1"/>
            <a:r>
              <a:rPr lang="en-US" i="0" dirty="0" smtClean="0"/>
              <a:t>Ensure IDHS follows federal and state laws</a:t>
            </a:r>
          </a:p>
          <a:p>
            <a:pPr lvl="1"/>
            <a:r>
              <a:rPr lang="en-US" i="0" dirty="0" smtClean="0"/>
              <a:t>Fix a mistake that IDHS made so you can get the benefits you’re entitled to receive</a:t>
            </a:r>
            <a:endParaRPr lang="en-US" dirty="0" smtClean="0"/>
          </a:p>
          <a:p>
            <a:pPr lvl="1"/>
            <a:endParaRPr lang="en-US" i="0" dirty="0" smtClean="0"/>
          </a:p>
          <a:p>
            <a:pPr marL="457200" lvl="1" indent="0">
              <a:buFont typeface="Wingdings" panose="05000000000000000000" pitchFamily="2" charset="2"/>
              <a:buNone/>
            </a:pPr>
            <a:r>
              <a:rPr lang="en-US" i="0" dirty="0" smtClean="0">
                <a:solidFill>
                  <a:srgbClr val="FF0000"/>
                </a:solidFill>
              </a:rPr>
              <a:t>There is no charge for appealing – </a:t>
            </a:r>
          </a:p>
          <a:p>
            <a:pPr marL="457200" lvl="1" indent="0">
              <a:buFont typeface="Wingdings" panose="05000000000000000000" pitchFamily="2" charset="2"/>
              <a:buNone/>
            </a:pPr>
            <a:r>
              <a:rPr lang="en-US" i="0" dirty="0" smtClean="0">
                <a:solidFill>
                  <a:srgbClr val="FF0000"/>
                </a:solidFill>
              </a:rPr>
              <a:t>	even if you don’t win!</a:t>
            </a:r>
          </a:p>
        </p:txBody>
      </p:sp>
    </p:spTree>
    <p:extLst>
      <p:ext uri="{BB962C8B-B14F-4D97-AF65-F5344CB8AC3E}">
        <p14:creationId xmlns:p14="http://schemas.microsoft.com/office/powerpoint/2010/main" val="297820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1992" t="8510" r="6383" b="16828"/>
          <a:stretch/>
        </p:blipFill>
        <p:spPr>
          <a:xfrm>
            <a:off x="6574971" y="695398"/>
            <a:ext cx="5421086" cy="4958626"/>
          </a:xfrm>
          <a:prstGeom prst="rect">
            <a:avLst/>
          </a:prstGeom>
        </p:spPr>
      </p:pic>
      <p:sp>
        <p:nvSpPr>
          <p:cNvPr id="2" name="Title 1"/>
          <p:cNvSpPr>
            <a:spLocks noGrp="1"/>
          </p:cNvSpPr>
          <p:nvPr>
            <p:ph type="title"/>
          </p:nvPr>
        </p:nvSpPr>
        <p:spPr>
          <a:xfrm>
            <a:off x="838200" y="376011"/>
            <a:ext cx="10515600" cy="1325563"/>
          </a:xfrm>
        </p:spPr>
        <p:txBody>
          <a:bodyPr/>
          <a:lstStyle/>
          <a:p>
            <a:r>
              <a:rPr lang="en-US" dirty="0" smtClean="0"/>
              <a:t>What is an appeal hearing?</a:t>
            </a:r>
            <a:endParaRPr lang="en-US" dirty="0"/>
          </a:p>
        </p:txBody>
      </p:sp>
      <p:pic>
        <p:nvPicPr>
          <p:cNvPr id="4" name="Picture 3"/>
          <p:cNvPicPr>
            <a:picLocks noChangeAspect="1"/>
          </p:cNvPicPr>
          <p:nvPr/>
        </p:nvPicPr>
        <p:blipFill>
          <a:blip r:embed="rId3"/>
          <a:stretch>
            <a:fillRect/>
          </a:stretch>
        </p:blipFill>
        <p:spPr>
          <a:xfrm>
            <a:off x="297535" y="2023149"/>
            <a:ext cx="5636798" cy="2842765"/>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736" y="1038792"/>
            <a:ext cx="6070395" cy="4856316"/>
          </a:xfrm>
          <a:prstGeom prst="rect">
            <a:avLst/>
          </a:prstGeom>
        </p:spPr>
      </p:pic>
    </p:spTree>
    <p:extLst>
      <p:ext uri="{BB962C8B-B14F-4D97-AF65-F5344CB8AC3E}">
        <p14:creationId xmlns:p14="http://schemas.microsoft.com/office/powerpoint/2010/main" val="370363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457700" y="1498600"/>
            <a:ext cx="3276600" cy="3670300"/>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What can I appeal</a:t>
            </a:r>
            <a:endParaRPr lang="en-US" dirty="0"/>
          </a:p>
        </p:txBody>
      </p:sp>
      <p:sp>
        <p:nvSpPr>
          <p:cNvPr id="5" name="Rectangle 4"/>
          <p:cNvSpPr/>
          <p:nvPr/>
        </p:nvSpPr>
        <p:spPr>
          <a:xfrm>
            <a:off x="4597400" y="4446588"/>
            <a:ext cx="29972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Any issue of policy that a person disagrees with</a:t>
            </a:r>
            <a:endParaRPr lang="en-US" sz="1600" dirty="0"/>
          </a:p>
        </p:txBody>
      </p:sp>
      <p:sp>
        <p:nvSpPr>
          <p:cNvPr id="6" name="Rectangle 5"/>
          <p:cNvSpPr/>
          <p:nvPr/>
        </p:nvSpPr>
        <p:spPr>
          <a:xfrm>
            <a:off x="4597400" y="3895408"/>
            <a:ext cx="2997200" cy="5486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Report to a Report Form</a:t>
            </a:r>
            <a:endParaRPr lang="en-US" sz="1600" dirty="0"/>
          </a:p>
        </p:txBody>
      </p:sp>
      <p:sp>
        <p:nvSpPr>
          <p:cNvPr id="7" name="Rectangle 6"/>
          <p:cNvSpPr/>
          <p:nvPr/>
        </p:nvSpPr>
        <p:spPr>
          <a:xfrm>
            <a:off x="4597400" y="3344228"/>
            <a:ext cx="29972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Determinations</a:t>
            </a:r>
            <a:endParaRPr lang="en-US" sz="1600" dirty="0"/>
          </a:p>
        </p:txBody>
      </p:sp>
      <p:sp>
        <p:nvSpPr>
          <p:cNvPr id="8" name="Rectangle 7"/>
          <p:cNvSpPr/>
          <p:nvPr/>
        </p:nvSpPr>
        <p:spPr>
          <a:xfrm>
            <a:off x="4597400" y="2793048"/>
            <a:ext cx="2997200" cy="5486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Decisions</a:t>
            </a:r>
            <a:endParaRPr lang="en-US" sz="1600" dirty="0"/>
          </a:p>
        </p:txBody>
      </p:sp>
      <p:sp>
        <p:nvSpPr>
          <p:cNvPr id="9" name="Rectangle 8"/>
          <p:cNvSpPr/>
          <p:nvPr/>
        </p:nvSpPr>
        <p:spPr>
          <a:xfrm>
            <a:off x="4597400" y="2241868"/>
            <a:ext cx="299720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Inactions</a:t>
            </a:r>
            <a:endParaRPr lang="en-US" sz="1600" dirty="0"/>
          </a:p>
        </p:txBody>
      </p:sp>
      <p:sp>
        <p:nvSpPr>
          <p:cNvPr id="10" name="Rectangle 9"/>
          <p:cNvSpPr/>
          <p:nvPr/>
        </p:nvSpPr>
        <p:spPr>
          <a:xfrm>
            <a:off x="4597400" y="1690688"/>
            <a:ext cx="2997200" cy="5486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t>Actions</a:t>
            </a:r>
            <a:endParaRPr lang="en-US" sz="1600" dirty="0"/>
          </a:p>
        </p:txBody>
      </p:sp>
      <p:sp>
        <p:nvSpPr>
          <p:cNvPr id="15" name="Line Callout 1 14"/>
          <p:cNvSpPr/>
          <p:nvPr/>
        </p:nvSpPr>
        <p:spPr>
          <a:xfrm>
            <a:off x="8229600" y="732314"/>
            <a:ext cx="3124200" cy="1182688"/>
          </a:xfrm>
          <a:prstGeom prst="borderCallout1">
            <a:avLst>
              <a:gd name="adj1" fmla="val 18750"/>
              <a:gd name="adj2" fmla="val -8333"/>
              <a:gd name="adj3" fmla="val 100638"/>
              <a:gd name="adj4" fmla="val -50122"/>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IDHS reduces or stops benefits without sufficient notice to the recipient in writing</a:t>
            </a:r>
            <a:endParaRPr lang="en-US" dirty="0"/>
          </a:p>
        </p:txBody>
      </p:sp>
      <p:sp>
        <p:nvSpPr>
          <p:cNvPr id="17" name="Line Callout 1 16"/>
          <p:cNvSpPr/>
          <p:nvPr/>
        </p:nvSpPr>
        <p:spPr>
          <a:xfrm flipH="1">
            <a:off x="387350" y="1598771"/>
            <a:ext cx="3124200" cy="758508"/>
          </a:xfrm>
          <a:prstGeom prst="borderCallout1">
            <a:avLst>
              <a:gd name="adj1" fmla="val 50562"/>
              <a:gd name="adj2" fmla="val -7520"/>
              <a:gd name="adj3" fmla="val 123643"/>
              <a:gd name="adj4" fmla="val -51341"/>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IDHS fails to timely act or an application</a:t>
            </a:r>
            <a:endParaRPr lang="en-US" dirty="0"/>
          </a:p>
        </p:txBody>
      </p:sp>
      <p:sp>
        <p:nvSpPr>
          <p:cNvPr id="18" name="Line Callout 1 17"/>
          <p:cNvSpPr/>
          <p:nvPr/>
        </p:nvSpPr>
        <p:spPr>
          <a:xfrm>
            <a:off x="8470900" y="2450466"/>
            <a:ext cx="3124200" cy="979328"/>
          </a:xfrm>
          <a:prstGeom prst="borderCallout1">
            <a:avLst>
              <a:gd name="adj1" fmla="val 18750"/>
              <a:gd name="adj2" fmla="val -8333"/>
              <a:gd name="adj3" fmla="val 54971"/>
              <a:gd name="adj4" fmla="val -46057"/>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IDHS issues a Notice of Decision that has the wrong decision</a:t>
            </a:r>
            <a:endParaRPr lang="en-US" dirty="0"/>
          </a:p>
        </p:txBody>
      </p:sp>
      <p:sp>
        <p:nvSpPr>
          <p:cNvPr id="20" name="Line Callout 1 19"/>
          <p:cNvSpPr/>
          <p:nvPr/>
        </p:nvSpPr>
        <p:spPr>
          <a:xfrm flipH="1">
            <a:off x="806450" y="2753838"/>
            <a:ext cx="3124200" cy="1115536"/>
          </a:xfrm>
          <a:prstGeom prst="borderCallout1">
            <a:avLst>
              <a:gd name="adj1" fmla="val 50627"/>
              <a:gd name="adj2" fmla="val -7114"/>
              <a:gd name="adj3" fmla="val 81653"/>
              <a:gd name="adj4" fmla="val -44837"/>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IDHS incorrectly finds someone ineligible or eligible for less than they should have</a:t>
            </a:r>
            <a:endParaRPr lang="en-US" dirty="0"/>
          </a:p>
        </p:txBody>
      </p:sp>
      <p:sp>
        <p:nvSpPr>
          <p:cNvPr id="22" name="Line Callout 1 21"/>
          <p:cNvSpPr/>
          <p:nvPr/>
        </p:nvSpPr>
        <p:spPr>
          <a:xfrm>
            <a:off x="8229600" y="4169728"/>
            <a:ext cx="3124200" cy="1240472"/>
          </a:xfrm>
          <a:prstGeom prst="borderCallout1">
            <a:avLst>
              <a:gd name="adj1" fmla="val 18750"/>
              <a:gd name="adj2" fmla="val -8333"/>
              <a:gd name="adj3" fmla="val -815"/>
              <a:gd name="adj4" fmla="val -31829"/>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IDHS incorrectly finds someone ineligible or eligible for less than they should because of a change</a:t>
            </a:r>
            <a:endParaRPr lang="en-US" dirty="0"/>
          </a:p>
        </p:txBody>
      </p:sp>
      <p:sp>
        <p:nvSpPr>
          <p:cNvPr id="23" name="Line Callout 1 22"/>
          <p:cNvSpPr/>
          <p:nvPr/>
        </p:nvSpPr>
        <p:spPr>
          <a:xfrm flipH="1">
            <a:off x="387350" y="4444048"/>
            <a:ext cx="3124200" cy="1182688"/>
          </a:xfrm>
          <a:prstGeom prst="borderCallout1">
            <a:avLst>
              <a:gd name="adj1" fmla="val 50965"/>
              <a:gd name="adj2" fmla="val -6300"/>
              <a:gd name="adj3" fmla="val 32092"/>
              <a:gd name="adj4" fmla="val -38333"/>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IDHS applies a policy that does not comply with state or federal law. ***</a:t>
            </a:r>
            <a:endParaRPr lang="en-US" dirty="0"/>
          </a:p>
        </p:txBody>
      </p:sp>
      <p:sp>
        <p:nvSpPr>
          <p:cNvPr id="24" name="Rectangle 23"/>
          <p:cNvSpPr/>
          <p:nvPr/>
        </p:nvSpPr>
        <p:spPr>
          <a:xfrm>
            <a:off x="429482" y="5990552"/>
            <a:ext cx="4440575" cy="646331"/>
          </a:xfrm>
          <a:prstGeom prst="rect">
            <a:avLst/>
          </a:prstGeom>
        </p:spPr>
        <p:txBody>
          <a:bodyPr wrap="none">
            <a:spAutoFit/>
          </a:bodyPr>
          <a:lstStyle/>
          <a:p>
            <a:r>
              <a:rPr lang="en-US" dirty="0">
                <a:solidFill>
                  <a:srgbClr val="FFFFFF"/>
                </a:solidFill>
                <a:latin typeface="Segoe UI" panose="020B0502040204020203" pitchFamily="34" charset="0"/>
              </a:rPr>
              <a:t>PM </a:t>
            </a:r>
            <a:r>
              <a:rPr lang="en-US" dirty="0" smtClean="0">
                <a:solidFill>
                  <a:srgbClr val="FFFFFF"/>
                </a:solidFill>
                <a:latin typeface="Segoe UI" panose="020B0502040204020203" pitchFamily="34" charset="0"/>
              </a:rPr>
              <a:t>01-07-01</a:t>
            </a:r>
          </a:p>
          <a:p>
            <a:r>
              <a:rPr lang="en-US" b="0" i="0" dirty="0" smtClean="0">
                <a:solidFill>
                  <a:srgbClr val="FFFFFF"/>
                </a:solidFill>
                <a:effectLst/>
                <a:latin typeface="Segoe UI" panose="020B0502040204020203" pitchFamily="34" charset="0"/>
              </a:rPr>
              <a:t>*** We will not discuss this kind of appeal.</a:t>
            </a:r>
            <a:endParaRPr lang="en-US" b="0" i="0" dirty="0">
              <a:solidFill>
                <a:srgbClr val="FFFFFF"/>
              </a:solidFill>
              <a:effectLst/>
              <a:latin typeface="Segoe UI" panose="020B0502040204020203" pitchFamily="34" charset="0"/>
            </a:endParaRPr>
          </a:p>
        </p:txBody>
      </p:sp>
    </p:spTree>
    <p:extLst>
      <p:ext uri="{BB962C8B-B14F-4D97-AF65-F5344CB8AC3E}">
        <p14:creationId xmlns:p14="http://schemas.microsoft.com/office/powerpoint/2010/main" val="30974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20"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aside: the policy manual</a:t>
            </a:r>
            <a:endParaRPr lang="en-US" dirty="0"/>
          </a:p>
        </p:txBody>
      </p:sp>
      <p:pic>
        <p:nvPicPr>
          <p:cNvPr id="4" name="Picture 3"/>
          <p:cNvPicPr>
            <a:picLocks noChangeAspect="1"/>
          </p:cNvPicPr>
          <p:nvPr/>
        </p:nvPicPr>
        <p:blipFill>
          <a:blip r:embed="rId2"/>
          <a:stretch>
            <a:fillRect/>
          </a:stretch>
        </p:blipFill>
        <p:spPr>
          <a:xfrm>
            <a:off x="3268589" y="1467970"/>
            <a:ext cx="8085211" cy="4089795"/>
          </a:xfrm>
          <a:prstGeom prst="rect">
            <a:avLst/>
          </a:prstGeom>
        </p:spPr>
      </p:pic>
      <p:sp>
        <p:nvSpPr>
          <p:cNvPr id="3" name="Text Placeholder 2"/>
          <p:cNvSpPr>
            <a:spLocks noGrp="1"/>
          </p:cNvSpPr>
          <p:nvPr>
            <p:ph type="body" sz="quarter" idx="13"/>
          </p:nvPr>
        </p:nvSpPr>
        <p:spPr>
          <a:xfrm>
            <a:off x="838200" y="3796410"/>
            <a:ext cx="10518775" cy="3843337"/>
          </a:xfrm>
        </p:spPr>
        <p:txBody>
          <a:bodyPr/>
          <a:lstStyle/>
          <a:p>
            <a:pPr marL="0" indent="0">
              <a:buNone/>
            </a:pPr>
            <a:r>
              <a:rPr lang="en-US" dirty="0">
                <a:hlinkClick r:id="rId3"/>
              </a:rPr>
              <a:t>https://</a:t>
            </a:r>
            <a:r>
              <a:rPr lang="en-US" dirty="0" smtClean="0">
                <a:hlinkClick r:id="rId3"/>
              </a:rPr>
              <a:t>www.dhs.state.il.us/page.aspx?item=13473</a:t>
            </a:r>
            <a:endParaRPr lang="en-US" dirty="0" smtClean="0"/>
          </a:p>
          <a:p>
            <a:pPr marL="0" indent="0">
              <a:buNone/>
            </a:pPr>
            <a:r>
              <a:rPr lang="en-US" dirty="0" smtClean="0"/>
              <a:t>Google: “Illinois DHS PM”</a:t>
            </a:r>
            <a:endParaRPr lang="en-US" dirty="0"/>
          </a:p>
        </p:txBody>
      </p:sp>
    </p:spTree>
    <p:extLst>
      <p:ext uri="{BB962C8B-B14F-4D97-AF65-F5344CB8AC3E}">
        <p14:creationId xmlns:p14="http://schemas.microsoft.com/office/powerpoint/2010/main" val="3535061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can I appeal?</a:t>
            </a:r>
            <a:endParaRPr lang="en-US" dirty="0"/>
          </a:p>
        </p:txBody>
      </p:sp>
      <p:graphicFrame>
        <p:nvGraphicFramePr>
          <p:cNvPr id="20" name="Diagram 19"/>
          <p:cNvGraphicFramePr/>
          <p:nvPr>
            <p:extLst>
              <p:ext uri="{D42A27DB-BD31-4B8C-83A1-F6EECF244321}">
                <p14:modId xmlns:p14="http://schemas.microsoft.com/office/powerpoint/2010/main" val="592954076"/>
              </p:ext>
            </p:extLst>
          </p:nvPr>
        </p:nvGraphicFramePr>
        <p:xfrm>
          <a:off x="-329641" y="1538289"/>
          <a:ext cx="9919955" cy="3763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Vertical Scroll 20"/>
          <p:cNvSpPr/>
          <p:nvPr/>
        </p:nvSpPr>
        <p:spPr>
          <a:xfrm>
            <a:off x="8733916" y="463096"/>
            <a:ext cx="3000884" cy="5281673"/>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smtClean="0"/>
              <a:t>Calculating Dates</a:t>
            </a:r>
            <a:endParaRPr lang="en-US" sz="1400" b="1" u="sng" dirty="0" smtClean="0"/>
          </a:p>
          <a:p>
            <a:pPr algn="ctr"/>
            <a:endParaRPr lang="en-US" sz="1400" dirty="0"/>
          </a:p>
          <a:p>
            <a:pPr marL="117475"/>
            <a:r>
              <a:rPr lang="en-US" sz="1400" dirty="0" smtClean="0"/>
              <a:t>Day 1 =</a:t>
            </a:r>
          </a:p>
          <a:p>
            <a:pPr marL="403225" indent="-285750">
              <a:buFont typeface="Arial" panose="020B0604020202020204" pitchFamily="34" charset="0"/>
              <a:buChar char="•"/>
            </a:pPr>
            <a:r>
              <a:rPr lang="en-US" sz="1400" dirty="0" smtClean="0"/>
              <a:t>Date on notice</a:t>
            </a:r>
          </a:p>
          <a:p>
            <a:pPr marL="403225" indent="-285750">
              <a:buFont typeface="Arial" panose="020B0604020202020204" pitchFamily="34" charset="0"/>
              <a:buChar char="•"/>
            </a:pPr>
            <a:r>
              <a:rPr lang="en-US" sz="1400" dirty="0" smtClean="0"/>
              <a:t>Date benefits will be reduced or canceled</a:t>
            </a:r>
          </a:p>
          <a:p>
            <a:pPr marL="117475"/>
            <a:endParaRPr lang="en-US" sz="1400" dirty="0"/>
          </a:p>
          <a:p>
            <a:pPr marL="117475"/>
            <a:r>
              <a:rPr lang="en-US" sz="1400" dirty="0" smtClean="0"/>
              <a:t>If date on medical notice is June 1, 2024, appeal deadline is July 31, 2024.</a:t>
            </a:r>
          </a:p>
          <a:p>
            <a:pPr marL="403225" indent="-285750">
              <a:buFont typeface="Arial" panose="020B0604020202020204" pitchFamily="34" charset="0"/>
              <a:buChar char="•"/>
            </a:pPr>
            <a:endParaRPr lang="en-US" sz="1400" dirty="0" smtClean="0"/>
          </a:p>
          <a:p>
            <a:pPr marL="403225" indent="-285750">
              <a:buFont typeface="Arial" panose="020B0604020202020204" pitchFamily="34" charset="0"/>
              <a:buChar char="•"/>
            </a:pPr>
            <a:endParaRPr lang="en-US" sz="1400" dirty="0"/>
          </a:p>
          <a:p>
            <a:pPr marL="117475"/>
            <a:r>
              <a:rPr lang="en-US" sz="1600" b="1" u="sng" dirty="0" smtClean="0"/>
              <a:t>Date Appeal Filed</a:t>
            </a:r>
          </a:p>
          <a:p>
            <a:pPr marL="117475"/>
            <a:endParaRPr lang="en-US" sz="1600" dirty="0" smtClean="0"/>
          </a:p>
          <a:p>
            <a:pPr marL="117475"/>
            <a:r>
              <a:rPr lang="en-US" sz="1600" dirty="0" smtClean="0"/>
              <a:t>Mailed: postmark</a:t>
            </a:r>
          </a:p>
          <a:p>
            <a:pPr marL="117475"/>
            <a:endParaRPr lang="en-US" sz="1600" dirty="0" smtClean="0"/>
          </a:p>
          <a:p>
            <a:pPr marL="117475"/>
            <a:r>
              <a:rPr lang="en-US" sz="1600" dirty="0" smtClean="0"/>
              <a:t>Otherwise: </a:t>
            </a:r>
          </a:p>
          <a:p>
            <a:pPr marL="403225" indent="-285750">
              <a:buFont typeface="Arial" panose="020B0604020202020204" pitchFamily="34" charset="0"/>
              <a:buChar char="•"/>
            </a:pPr>
            <a:r>
              <a:rPr lang="en-US" sz="1600" dirty="0" smtClean="0"/>
              <a:t>Date received prior to 5pm.</a:t>
            </a:r>
          </a:p>
          <a:p>
            <a:pPr marL="403225" indent="-285750">
              <a:buFont typeface="Arial" panose="020B0604020202020204" pitchFamily="34" charset="0"/>
              <a:buChar char="•"/>
            </a:pPr>
            <a:r>
              <a:rPr lang="en-US" sz="1600" dirty="0" smtClean="0"/>
              <a:t>If after 5pm, next business day.</a:t>
            </a:r>
          </a:p>
          <a:p>
            <a:pPr marL="117475"/>
            <a:endParaRPr lang="en-US" sz="1600" dirty="0"/>
          </a:p>
        </p:txBody>
      </p:sp>
      <p:sp>
        <p:nvSpPr>
          <p:cNvPr id="22" name="Rectangle 21"/>
          <p:cNvSpPr/>
          <p:nvPr/>
        </p:nvSpPr>
        <p:spPr>
          <a:xfrm>
            <a:off x="429482" y="5990552"/>
            <a:ext cx="1519968" cy="369332"/>
          </a:xfrm>
          <a:prstGeom prst="rect">
            <a:avLst/>
          </a:prstGeom>
        </p:spPr>
        <p:txBody>
          <a:bodyPr wrap="none">
            <a:spAutoFit/>
          </a:bodyPr>
          <a:lstStyle/>
          <a:p>
            <a:r>
              <a:rPr lang="en-US" dirty="0">
                <a:solidFill>
                  <a:srgbClr val="FFFFFF"/>
                </a:solidFill>
                <a:latin typeface="Segoe UI" panose="020B0502040204020203" pitchFamily="34" charset="0"/>
              </a:rPr>
              <a:t>PM </a:t>
            </a:r>
            <a:r>
              <a:rPr lang="en-US" dirty="0" smtClean="0">
                <a:solidFill>
                  <a:srgbClr val="FFFFFF"/>
                </a:solidFill>
                <a:latin typeface="Segoe UI" panose="020B0502040204020203" pitchFamily="34" charset="0"/>
              </a:rPr>
              <a:t>01-07-03</a:t>
            </a:r>
          </a:p>
        </p:txBody>
      </p:sp>
    </p:spTree>
    <p:extLst>
      <p:ext uri="{BB962C8B-B14F-4D97-AF65-F5344CB8AC3E}">
        <p14:creationId xmlns:p14="http://schemas.microsoft.com/office/powerpoint/2010/main" val="34598102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1E61"/>
      </a:dk1>
      <a:lt1>
        <a:sysClr val="window" lastClr="FFFFFF"/>
      </a:lt1>
      <a:dk2>
        <a:srgbClr val="44546A"/>
      </a:dk2>
      <a:lt2>
        <a:srgbClr val="E7E6E6"/>
      </a:lt2>
      <a:accent1>
        <a:srgbClr val="001E61"/>
      </a:accent1>
      <a:accent2>
        <a:srgbClr val="93DACF"/>
      </a:accent2>
      <a:accent3>
        <a:srgbClr val="001E61"/>
      </a:accent3>
      <a:accent4>
        <a:srgbClr val="93DACF"/>
      </a:accent4>
      <a:accent5>
        <a:srgbClr val="001E61"/>
      </a:accent5>
      <a:accent6>
        <a:srgbClr val="93DACF"/>
      </a:accent6>
      <a:hlink>
        <a:srgbClr val="001E61"/>
      </a:hlink>
      <a:folHlink>
        <a:srgbClr val="93DACF"/>
      </a:folHlink>
    </a:clrScheme>
    <a:fontScheme name="Custom 5">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EE905F2A-3AC7-467E-BFA2-97B8FC41FDFA}" vid="{F58359CC-66F7-41AC-BB15-88A443DEAB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122fe50a-8461-476e-8011-41194c3d2ce6">NK2KVDMTXA6M-989693286-68931</_dlc_DocId>
    <_dlc_DocIdUrl xmlns="122fe50a-8461-476e-8011-41194c3d2ce6">
      <Url>https://lafpoint.lafchicago.org/externalRelations/_layouts/15/DocIdRedir.aspx?ID=NK2KVDMTXA6M-989693286-68931</Url>
      <Description>NK2KVDMTXA6M-989693286-68931</Description>
    </_dlc_DocIdUrl>
    <Links xmlns="7a847ab8-5b33-4ef9-8841-01e661e4125f">
      <Url xsi:nil="true"/>
      <Description xsi:nil="true"/>
    </Link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41FA2E76447D54E818FB5F1D21EDFED" ma:contentTypeVersion="1" ma:contentTypeDescription="Create a new document." ma:contentTypeScope="" ma:versionID="baa3cab4971a6e8e5605ed1b5314ecb4">
  <xsd:schema xmlns:xsd="http://www.w3.org/2001/XMLSchema" xmlns:xs="http://www.w3.org/2001/XMLSchema" xmlns:p="http://schemas.microsoft.com/office/2006/metadata/properties" xmlns:ns2="122fe50a-8461-476e-8011-41194c3d2ce6" xmlns:ns3="7a847ab8-5b33-4ef9-8841-01e661e4125f" targetNamespace="http://schemas.microsoft.com/office/2006/metadata/properties" ma:root="true" ma:fieldsID="0fcc4a49f516e7fbab61cd8b680f02ea" ns2:_="" ns3:_="">
    <xsd:import namespace="122fe50a-8461-476e-8011-41194c3d2ce6"/>
    <xsd:import namespace="7a847ab8-5b33-4ef9-8841-01e661e4125f"/>
    <xsd:element name="properties">
      <xsd:complexType>
        <xsd:sequence>
          <xsd:element name="documentManagement">
            <xsd:complexType>
              <xsd:all>
                <xsd:element ref="ns2:_dlc_DocId" minOccurs="0"/>
                <xsd:element ref="ns2:_dlc_DocIdUrl" minOccurs="0"/>
                <xsd:element ref="ns2:_dlc_DocIdPersistId" minOccurs="0"/>
                <xsd:element ref="ns3:Link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2fe50a-8461-476e-8011-41194c3d2ce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a847ab8-5b33-4ef9-8841-01e661e4125f" elementFormDefault="qualified">
    <xsd:import namespace="http://schemas.microsoft.com/office/2006/documentManagement/types"/>
    <xsd:import namespace="http://schemas.microsoft.com/office/infopath/2007/PartnerControls"/>
    <xsd:element name="Links" ma:index="11" nillable="true" ma:displayName="Links" ma:format="Hyperlink" ma:internalName="Links">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933D111-1A79-4189-8E2F-A8276D7C4CE4}">
  <ds:schemaRefs>
    <ds:schemaRef ds:uri="http://schemas.microsoft.com/office/2006/documentManagement/types"/>
    <ds:schemaRef ds:uri="http://purl.org/dc/terms/"/>
    <ds:schemaRef ds:uri="http://purl.org/dc/elements/1.1/"/>
    <ds:schemaRef ds:uri="http://purl.org/dc/dcmitype/"/>
    <ds:schemaRef ds:uri="7a847ab8-5b33-4ef9-8841-01e661e4125f"/>
    <ds:schemaRef ds:uri="122fe50a-8461-476e-8011-41194c3d2ce6"/>
    <ds:schemaRef ds:uri="http://schemas.openxmlformats.org/package/2006/metadata/core-properties"/>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82A3DED5-9243-49F8-B15E-5799AE0E9D18}">
  <ds:schemaRefs>
    <ds:schemaRef ds:uri="http://schemas.microsoft.com/sharepoint/v3/contenttype/forms"/>
  </ds:schemaRefs>
</ds:datastoreItem>
</file>

<file path=customXml/itemProps3.xml><?xml version="1.0" encoding="utf-8"?>
<ds:datastoreItem xmlns:ds="http://schemas.openxmlformats.org/officeDocument/2006/customXml" ds:itemID="{AC7A38CF-CB91-4CCD-9621-FCA5D7377F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2fe50a-8461-476e-8011-41194c3d2ce6"/>
    <ds:schemaRef ds:uri="7a847ab8-5b33-4ef9-8841-01e661e412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DFD7BC9-FF05-4BBF-951B-CD1F7ECEE85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PowerPoint Template</Template>
  <TotalTime>26444</TotalTime>
  <Words>2623</Words>
  <Application>Microsoft Office PowerPoint</Application>
  <PresentationFormat>Widescreen</PresentationFormat>
  <Paragraphs>328</Paragraphs>
  <Slides>38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Wingdings</vt:lpstr>
      <vt:lpstr>Arial</vt:lpstr>
      <vt:lpstr>Source Sans Pro</vt:lpstr>
      <vt:lpstr>Segoe UI</vt:lpstr>
      <vt:lpstr>Calibri</vt:lpstr>
      <vt:lpstr>Office Theme</vt:lpstr>
      <vt:lpstr>Appealing Illinois department of human services (IDHS) decisions  part I </vt:lpstr>
      <vt:lpstr>PowerPoint Presentation</vt:lpstr>
      <vt:lpstr>IL Department of human services</vt:lpstr>
      <vt:lpstr>What is an appeal?</vt:lpstr>
      <vt:lpstr>What is an appeal?</vt:lpstr>
      <vt:lpstr>What is an appeal hearing?</vt:lpstr>
      <vt:lpstr>What can I appeal</vt:lpstr>
      <vt:lpstr>Quick aside: the policy manual</vt:lpstr>
      <vt:lpstr>When can I appeal?</vt:lpstr>
      <vt:lpstr>When should I appeal termination or reduction?</vt:lpstr>
      <vt:lpstr>No deadline to appeal</vt:lpstr>
      <vt:lpstr>No deadline to appeal</vt:lpstr>
      <vt:lpstr>PowerPoint Presentation</vt:lpstr>
      <vt:lpstr>PowerPoint Presentation</vt:lpstr>
      <vt:lpstr>PowerPoint Presentation</vt:lpstr>
      <vt:lpstr>PowerPoint Presentation</vt:lpstr>
      <vt:lpstr>Do I have an appealable issue? YES!</vt:lpstr>
      <vt:lpstr>Quick decisions checklist:</vt:lpstr>
      <vt:lpstr>Missed interview</vt:lpstr>
      <vt:lpstr>Missed VERIFICATIONS</vt:lpstr>
      <vt:lpstr>Snap notices</vt:lpstr>
      <vt:lpstr>TANF notices</vt:lpstr>
      <vt:lpstr>AABD Cash notices</vt:lpstr>
      <vt:lpstr>Common Wrong categories</vt:lpstr>
      <vt:lpstr>Missed redetermination</vt:lpstr>
      <vt:lpstr>How to appeal</vt:lpstr>
      <vt:lpstr>How to appeal: in writing</vt:lpstr>
      <vt:lpstr>How to appeal: in writing</vt:lpstr>
      <vt:lpstr>How to appeal: Online</vt:lpstr>
      <vt:lpstr>How to appeal: Online</vt:lpstr>
      <vt:lpstr>How to appeal: Online</vt:lpstr>
      <vt:lpstr>How to appeal: Online</vt:lpstr>
      <vt:lpstr>How to appeal: Online</vt:lpstr>
      <vt:lpstr>How to appeal: online</vt:lpstr>
      <vt:lpstr>Alternative resolution</vt:lpstr>
      <vt:lpstr>Other common issues you might want to bring to an expert</vt:lpstr>
      <vt:lpstr>What’s next: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Victims of trafficking, torture, &amp; other serious crimes benefits with the Illinois department of human services</dc:title>
  <dc:creator>Jessica Daniels</dc:creator>
  <cp:lastModifiedBy>Jonathan Russell</cp:lastModifiedBy>
  <cp:revision>363</cp:revision>
  <dcterms:created xsi:type="dcterms:W3CDTF">2021-10-22T18:41:33Z</dcterms:created>
  <dcterms:modified xsi:type="dcterms:W3CDTF">2024-12-19T19:42:47Z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0x010100341FA2E76447D54E818FB5F1D21EDFED</vt:lpwstr>
  </property>
  <property fmtid="{D5CDD505-2E9C-101B-9397-08002B2CF9AE}" pid="3" name="_dlc_DocIdItemGuid">
    <vt:lpwstr>d3e8000a-bffc-4364-a1c9-42fbd688a857</vt:lpwstr>
  </property>
  <property fmtid="{D5CDD505-2E9C-101B-9397-08002B2CF9AE}" pid="4" name="DocType">
    <vt:lpwstr/>
  </property>
  <property fmtid="{D5CDD505-2E9C-101B-9397-08002B2CF9AE}" pid="5" name="Issues">
    <vt:lpwstr/>
  </property>
  <property fmtid="{D5CDD505-2E9C-101B-9397-08002B2CF9AE}" pid="6" name="Groups">
    <vt:lpwstr>91;#Public Benefits|783d7bfa-3cec-4cd1-9a6a-1a6656a7eeae</vt:lpwstr>
  </property>
  <property fmtid="{D5CDD505-2E9C-101B-9397-08002B2CF9AE}" pid="7" name="IsMyDocuments">
    <vt:bool>true</vt:bool>
  </property>
</Properties>
</file>