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33"/>
  </p:notesMasterIdLst>
  <p:handoutMasterIdLst>
    <p:handoutMasterId r:id="rId34"/>
  </p:handoutMasterIdLst>
  <p:sldIdLst>
    <p:sldId id="256" r:id="rId6"/>
    <p:sldId id="424" r:id="rId7"/>
    <p:sldId id="606" r:id="rId8"/>
    <p:sldId id="607" r:id="rId9"/>
    <p:sldId id="526" r:id="rId10"/>
    <p:sldId id="619" r:id="rId11"/>
    <p:sldId id="541" r:id="rId12"/>
    <p:sldId id="623" r:id="rId13"/>
    <p:sldId id="624" r:id="rId14"/>
    <p:sldId id="575" r:id="rId15"/>
    <p:sldId id="580" r:id="rId16"/>
    <p:sldId id="577" r:id="rId17"/>
    <p:sldId id="578" r:id="rId18"/>
    <p:sldId id="579" r:id="rId19"/>
    <p:sldId id="620" r:id="rId20"/>
    <p:sldId id="622" r:id="rId21"/>
    <p:sldId id="548" r:id="rId22"/>
    <p:sldId id="572" r:id="rId23"/>
    <p:sldId id="573" r:id="rId24"/>
    <p:sldId id="574" r:id="rId25"/>
    <p:sldId id="591" r:id="rId26"/>
    <p:sldId id="625" r:id="rId27"/>
    <p:sldId id="628" r:id="rId28"/>
    <p:sldId id="542" r:id="rId29"/>
    <p:sldId id="626" r:id="rId30"/>
    <p:sldId id="627" r:id="rId31"/>
    <p:sldId id="616" r:id="rId32"/>
  </p:sldIdLst>
  <p:sldSz cx="12192000" cy="6858000"/>
  <p:notesSz cx="6858000" cy="9144000"/>
  <p:embeddedFontLst>
    <p:embeddedFont>
      <p:font typeface="Source Sans Pro" panose="020B0503030403020204" pitchFamily="3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F78F522-E658-4DB8-9388-93BD72A0B078}">
          <p14:sldIdLst>
            <p14:sldId id="256"/>
            <p14:sldId id="424"/>
            <p14:sldId id="606"/>
          </p14:sldIdLst>
        </p14:section>
        <p14:section name="Overview of ABE" id="{1F3DF66D-EDF0-457E-88FA-1C7635F685DD}">
          <p14:sldIdLst>
            <p14:sldId id="607"/>
          </p14:sldIdLst>
        </p14:section>
        <p14:section name="MMC Getting Started" id="{A73DB410-814A-4717-A44A-CABD38A20201}">
          <p14:sldIdLst>
            <p14:sldId id="526"/>
            <p14:sldId id="619"/>
          </p14:sldIdLst>
        </p14:section>
        <p14:section name="Tabs" id="{2DF3C84E-26A5-4DF0-BAFD-F9B774B3779A}">
          <p14:sldIdLst>
            <p14:sldId id="541"/>
          </p14:sldIdLst>
        </p14:section>
        <p14:section name="Contact Information Tab" id="{96305828-6C65-4FFA-AC19-703E2E9D66B8}">
          <p14:sldIdLst>
            <p14:sldId id="623"/>
          </p14:sldIdLst>
        </p14:section>
        <p14:section name="Account Management Tab" id="{5FA64AC7-E5D9-465A-BC43-2BDD9792F1DF}">
          <p14:sldIdLst>
            <p14:sldId id="624"/>
          </p14:sldIdLst>
        </p14:section>
        <p14:section name="Review Benefits Tab" id="{4052709F-6F42-4868-A50C-BEF0030F79EF}">
          <p14:sldIdLst>
            <p14:sldId id="575"/>
            <p14:sldId id="580"/>
            <p14:sldId id="577"/>
            <p14:sldId id="578"/>
            <p14:sldId id="579"/>
          </p14:sldIdLst>
        </p14:section>
        <p14:section name="Case Summary Tab" id="{BA6DB504-AE8D-4318-B281-EF66F5604D64}">
          <p14:sldIdLst>
            <p14:sldId id="620"/>
            <p14:sldId id="622"/>
            <p14:sldId id="548"/>
            <p14:sldId id="572"/>
            <p14:sldId id="573"/>
            <p14:sldId id="574"/>
          </p14:sldIdLst>
        </p14:section>
        <p14:section name="Viewing Notices" id="{55674707-1108-40EE-9690-37EE3E869A40}">
          <p14:sldIdLst>
            <p14:sldId id="591"/>
            <p14:sldId id="625"/>
            <p14:sldId id="628"/>
            <p14:sldId id="542"/>
            <p14:sldId id="626"/>
            <p14:sldId id="627"/>
          </p14:sldIdLst>
        </p14:section>
        <p14:section name="Questions" id="{0CD97069-A3C6-4B81-AB1D-CF8A56C06558}">
          <p14:sldIdLst>
            <p14:sldId id="61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wynne Kizer Mashon" initials="GKM" lastIdx="1" clrIdx="0">
    <p:extLst>
      <p:ext uri="{19B8F6BF-5375-455C-9EA6-DF929625EA0E}">
        <p15:presenceInfo xmlns:p15="http://schemas.microsoft.com/office/powerpoint/2012/main" userId="S-1-5-21-2077504941-3110522328-3205064618-89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79101"/>
    <a:srgbClr val="C38C01"/>
    <a:srgbClr val="000000"/>
    <a:srgbClr val="72B7A4"/>
    <a:srgbClr val="F1EDEA"/>
    <a:srgbClr val="E7E0D8"/>
    <a:srgbClr val="F0ECE9"/>
    <a:srgbClr val="A80229"/>
    <a:srgbClr val="D29F0A"/>
    <a:srgbClr val="F3AE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22" autoAdjust="0"/>
    <p:restoredTop sz="67907" autoAdjust="0"/>
  </p:normalViewPr>
  <p:slideViewPr>
    <p:cSldViewPr snapToGrid="0">
      <p:cViewPr varScale="1">
        <p:scale>
          <a:sx n="78" d="100"/>
          <a:sy n="78" d="100"/>
        </p:scale>
        <p:origin x="1098" y="9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334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5.fntdata"/><Relationship Id="rId21" Type="http://schemas.openxmlformats.org/officeDocument/2006/relationships/slide" Target="slides/slide16.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1.fntdata"/><Relationship Id="rId43"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9131E6-CDB4-42F7-BF87-4C55788654F7}" type="datetimeFigureOut">
              <a:rPr lang="en-US" smtClean="0"/>
              <a:t>12/19/2024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93126A-288C-429D-94ED-32A6872496EB}" type="slidenum">
              <a:rPr lang="en-US" smtClean="0"/>
              <a:t>‹#›</a:t>
            </a:fld>
            <a:endParaRPr lang="en-US" dirty="0"/>
          </a:p>
        </p:txBody>
      </p:sp>
    </p:spTree>
    <p:extLst>
      <p:ext uri="{BB962C8B-B14F-4D97-AF65-F5344CB8AC3E}">
        <p14:creationId xmlns:p14="http://schemas.microsoft.com/office/powerpoint/2010/main" val="3509508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50F10-F656-4C2F-9C71-2A1339FB31B7}" type="datetimeFigureOut">
              <a:rPr lang="en-US" smtClean="0"/>
              <a:t>12/19/2024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EA524-7A27-46AB-9B4A-7198D44C5B6B}" type="slidenum">
              <a:rPr lang="en-US" smtClean="0"/>
              <a:t>‹#›</a:t>
            </a:fld>
            <a:endParaRPr lang="en-US" dirty="0"/>
          </a:p>
        </p:txBody>
      </p:sp>
    </p:spTree>
    <p:extLst>
      <p:ext uri="{BB962C8B-B14F-4D97-AF65-F5344CB8AC3E}">
        <p14:creationId xmlns:p14="http://schemas.microsoft.com/office/powerpoint/2010/main" val="3290236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be.illinois.gov/"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be.illinois.gov/"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be.illinois.gov/"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smtClean="0">
                <a:solidFill>
                  <a:schemeClr val="tx1"/>
                </a:solidFill>
                <a:effectLst/>
                <a:latin typeface="+mn-lt"/>
                <a:ea typeface="+mn-ea"/>
                <a:cs typeface="+mn-cs"/>
              </a:rPr>
              <a:t>Run of Show/Script </a:t>
            </a:r>
            <a:endParaRPr lang="en-US" sz="1200" b="1" i="0" kern="1200" dirty="0" smtClean="0">
              <a:solidFill>
                <a:schemeClr val="tx1"/>
              </a:solidFill>
              <a:effectLst/>
              <a:latin typeface="+mn-lt"/>
              <a:ea typeface="+mn-ea"/>
              <a:cs typeface="+mn-cs"/>
            </a:endParaRPr>
          </a:p>
          <a:p>
            <a:pPr rtl="0" fontAlgn="base"/>
            <a:endParaRPr lang="en-US" sz="1200" b="1" i="0" kern="1200" dirty="0" smtClean="0">
              <a:solidFill>
                <a:schemeClr val="tx1"/>
              </a:solidFill>
              <a:effectLst/>
              <a:latin typeface="+mn-lt"/>
              <a:ea typeface="+mn-ea"/>
              <a:cs typeface="+mn-cs"/>
            </a:endParaRPr>
          </a:p>
          <a:p>
            <a:pPr rtl="0" fontAlgn="base"/>
            <a:r>
              <a:rPr lang="en-US" sz="1200" b="1" i="0" kern="1200" dirty="0" smtClean="0">
                <a:solidFill>
                  <a:schemeClr val="tx1"/>
                </a:solidFill>
                <a:effectLst/>
                <a:latin typeface="+mn-lt"/>
                <a:ea typeface="+mn-ea"/>
                <a:cs typeface="+mn-cs"/>
              </a:rPr>
              <a:t>GKM Welcome and Open</a:t>
            </a:r>
            <a:r>
              <a:rPr lang="en-US" sz="1200" b="0" i="0" kern="1200" dirty="0" smtClean="0">
                <a:solidFill>
                  <a:schemeClr val="tx1"/>
                </a:solidFill>
                <a:effectLst/>
                <a:latin typeface="+mn-lt"/>
                <a:ea typeface="+mn-ea"/>
                <a:cs typeface="+mn-cs"/>
              </a:rPr>
              <a:t> </a:t>
            </a:r>
          </a:p>
          <a:p>
            <a:pPr rtl="0" fontAlgn="base"/>
            <a:r>
              <a:rPr lang="en-US" sz="1200" b="1" i="0" kern="1200" dirty="0" smtClean="0">
                <a:solidFill>
                  <a:schemeClr val="tx1"/>
                </a:solidFill>
                <a:effectLst/>
                <a:latin typeface="+mn-lt"/>
                <a:ea typeface="+mn-ea"/>
                <a:cs typeface="+mn-cs"/>
              </a:rPr>
              <a:t>Recap</a:t>
            </a:r>
            <a:r>
              <a:rPr lang="en-US" sz="1200" b="0" i="0" kern="1200" dirty="0" smtClean="0">
                <a:solidFill>
                  <a:schemeClr val="tx1"/>
                </a:solidFill>
                <a:effectLst/>
                <a:latin typeface="+mn-lt"/>
                <a:ea typeface="+mn-ea"/>
                <a:cs typeface="+mn-cs"/>
              </a:rPr>
              <a:t> </a:t>
            </a:r>
          </a:p>
          <a:p>
            <a:pPr rtl="0" fontAlgn="base"/>
            <a:r>
              <a:rPr lang="en-US" sz="1200" b="1" i="0" kern="1200" dirty="0" smtClean="0">
                <a:solidFill>
                  <a:schemeClr val="tx1"/>
                </a:solidFill>
                <a:effectLst/>
                <a:latin typeface="+mn-lt"/>
                <a:ea typeface="+mn-ea"/>
                <a:cs typeface="+mn-cs"/>
              </a:rPr>
              <a:t>Pass to SHPA</a:t>
            </a:r>
            <a:r>
              <a:rPr lang="en-US" sz="1200" b="0" i="0" kern="1200" dirty="0" smtClean="0">
                <a:solidFill>
                  <a:schemeClr val="tx1"/>
                </a:solidFill>
                <a:effectLst/>
                <a:latin typeface="+mn-lt"/>
                <a:ea typeface="+mn-ea"/>
                <a:cs typeface="+mn-cs"/>
              </a:rPr>
              <a:t> </a:t>
            </a:r>
          </a:p>
          <a:p>
            <a:pPr rtl="0" fontAlgn="base"/>
            <a:r>
              <a:rPr lang="en-US" sz="1200" b="1" i="0" kern="1200" dirty="0" smtClean="0">
                <a:solidFill>
                  <a:schemeClr val="tx1"/>
                </a:solidFill>
                <a:effectLst/>
                <a:latin typeface="+mn-lt"/>
                <a:ea typeface="+mn-ea"/>
                <a:cs typeface="+mn-cs"/>
              </a:rPr>
              <a:t>Thank </a:t>
            </a:r>
            <a:r>
              <a:rPr lang="en-US" sz="1200" b="1" i="0" kern="1200" dirty="0" err="1" smtClean="0">
                <a:solidFill>
                  <a:schemeClr val="tx1"/>
                </a:solidFill>
                <a:effectLst/>
                <a:latin typeface="+mn-lt"/>
                <a:ea typeface="+mn-ea"/>
                <a:cs typeface="+mn-cs"/>
              </a:rPr>
              <a:t>Yous</a:t>
            </a:r>
            <a:r>
              <a:rPr lang="en-US" sz="1200" b="0" i="0" kern="1200" dirty="0" smtClean="0">
                <a:solidFill>
                  <a:schemeClr val="tx1"/>
                </a:solidFill>
                <a:effectLst/>
                <a:latin typeface="+mn-lt"/>
                <a:ea typeface="+mn-ea"/>
                <a:cs typeface="+mn-cs"/>
              </a:rPr>
              <a:t> </a:t>
            </a:r>
          </a:p>
          <a:p>
            <a:pPr rtl="0" fontAlgn="base"/>
            <a:r>
              <a:rPr lang="en-US" sz="1200" b="1" i="0" kern="1200" dirty="0" smtClean="0">
                <a:solidFill>
                  <a:schemeClr val="tx1"/>
                </a:solidFill>
                <a:effectLst/>
                <a:latin typeface="+mn-lt"/>
                <a:ea typeface="+mn-ea"/>
                <a:cs typeface="+mn-cs"/>
              </a:rPr>
              <a:t>Housing keeping</a:t>
            </a:r>
            <a:r>
              <a:rPr lang="en-US" sz="1200" b="0" i="0" kern="1200" dirty="0" smtClean="0">
                <a:solidFill>
                  <a:schemeClr val="tx1"/>
                </a:solidFill>
                <a:effectLst/>
                <a:latin typeface="+mn-lt"/>
                <a:ea typeface="+mn-ea"/>
                <a:cs typeface="+mn-cs"/>
              </a:rPr>
              <a:t> </a:t>
            </a:r>
          </a:p>
          <a:p>
            <a:pPr rtl="0" fontAlgn="base"/>
            <a:r>
              <a:rPr lang="en-US" sz="1200" b="1" i="0" kern="1200" dirty="0" smtClean="0">
                <a:solidFill>
                  <a:schemeClr val="tx1"/>
                </a:solidFill>
                <a:effectLst/>
                <a:latin typeface="+mn-lt"/>
                <a:ea typeface="+mn-ea"/>
                <a:cs typeface="+mn-cs"/>
              </a:rPr>
              <a:t>Introduce BW</a:t>
            </a:r>
            <a:r>
              <a:rPr lang="en-US" sz="1200" b="0" i="0" kern="1200" dirty="0" smtClean="0">
                <a:solidFill>
                  <a:schemeClr val="tx1"/>
                </a:solidFill>
                <a:effectLst/>
                <a:latin typeface="+mn-lt"/>
                <a:ea typeface="+mn-ea"/>
                <a:cs typeface="+mn-cs"/>
              </a:rPr>
              <a:t> </a:t>
            </a:r>
          </a:p>
          <a:p>
            <a:pPr rtl="0" fontAlgn="base"/>
            <a:r>
              <a:rPr lang="en-US" sz="1200" b="0" i="0" kern="1200" dirty="0" smtClean="0">
                <a:solidFill>
                  <a:schemeClr val="tx1"/>
                </a:solidFill>
                <a:effectLst/>
                <a:latin typeface="+mn-lt"/>
                <a:ea typeface="+mn-ea"/>
                <a:cs typeface="+mn-cs"/>
              </a:rPr>
              <a:t>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Welcome</a:t>
            </a:r>
            <a:r>
              <a:rPr lang="en-US" sz="1200" b="0" i="0" kern="1200" dirty="0" smtClean="0">
                <a:solidFill>
                  <a:schemeClr val="tx1"/>
                </a:solidFill>
                <a:effectLst/>
                <a:latin typeface="+mn-lt"/>
                <a:ea typeface="+mn-ea"/>
                <a:cs typeface="+mn-cs"/>
              </a:rPr>
              <a:t> </a:t>
            </a:r>
          </a:p>
          <a:p>
            <a:pPr rtl="0" fontAlgn="base"/>
            <a:r>
              <a:rPr lang="en-US" sz="1200" b="0" i="0" kern="1200" dirty="0" smtClean="0">
                <a:solidFill>
                  <a:schemeClr val="tx1"/>
                </a:solidFill>
                <a:effectLst/>
                <a:latin typeface="+mn-lt"/>
                <a:ea typeface="+mn-ea"/>
                <a:cs typeface="+mn-cs"/>
              </a:rPr>
              <a:t>We are excited that you are joining us for the </a:t>
            </a:r>
            <a:r>
              <a:rPr lang="en-US" sz="1200" b="1" i="0" kern="1200" dirty="0" smtClean="0">
                <a:solidFill>
                  <a:schemeClr val="tx1"/>
                </a:solidFill>
                <a:effectLst/>
                <a:latin typeface="+mn-lt"/>
                <a:ea typeface="+mn-ea"/>
                <a:cs typeface="+mn-cs"/>
              </a:rPr>
              <a:t>FIFTH </a:t>
            </a:r>
            <a:r>
              <a:rPr lang="en-US" sz="1200" b="0" i="0" kern="1200" dirty="0" smtClean="0">
                <a:solidFill>
                  <a:schemeClr val="tx1"/>
                </a:solidFill>
                <a:effectLst/>
                <a:latin typeface="+mn-lt"/>
                <a:ea typeface="+mn-ea"/>
                <a:cs typeface="+mn-cs"/>
              </a:rPr>
              <a:t>training in our 12 part Main Stream Benefits training series, Submitting DHS benefits applications using ABE </a:t>
            </a:r>
          </a:p>
          <a:p>
            <a:pPr rtl="0" fontAlgn="base"/>
            <a:r>
              <a:rPr lang="en-US" sz="1200" b="0" i="0" kern="1200" dirty="0" smtClean="0">
                <a:solidFill>
                  <a:schemeClr val="tx1"/>
                </a:solidFill>
                <a:effectLst/>
                <a:latin typeface="+mn-lt"/>
                <a:ea typeface="+mn-ea"/>
                <a:cs typeface="+mn-cs"/>
              </a:rPr>
              <a:t> </a:t>
            </a:r>
          </a:p>
          <a:p>
            <a:pPr rtl="0" fontAlgn="base"/>
            <a:r>
              <a:rPr lang="en-US" sz="1200" b="0" i="0" kern="1200" dirty="0" smtClean="0">
                <a:solidFill>
                  <a:schemeClr val="tx1"/>
                </a:solidFill>
                <a:effectLst/>
                <a:latin typeface="+mn-lt"/>
                <a:ea typeface="+mn-ea"/>
                <a:cs typeface="+mn-cs"/>
              </a:rPr>
              <a:t>I'm Gwynne Mashon – Gwynne introduce yourself </a:t>
            </a:r>
          </a:p>
          <a:p>
            <a:pPr rtl="0" fontAlgn="base"/>
            <a:r>
              <a:rPr lang="en-US" sz="1200" b="0" i="0" kern="1200" dirty="0" smtClean="0">
                <a:solidFill>
                  <a:schemeClr val="tx1"/>
                </a:solidFill>
                <a:effectLst/>
                <a:latin typeface="+mn-lt"/>
                <a:ea typeface="+mn-ea"/>
                <a:cs typeface="+mn-cs"/>
              </a:rPr>
              <a:t> </a:t>
            </a:r>
          </a:p>
          <a:p>
            <a:pPr rtl="0" fontAlgn="base"/>
            <a:r>
              <a:rPr lang="en-US" sz="1200" b="0" i="0" kern="1200" dirty="0" smtClean="0">
                <a:solidFill>
                  <a:schemeClr val="tx1"/>
                </a:solidFill>
                <a:effectLst/>
                <a:latin typeface="+mn-lt"/>
                <a:ea typeface="+mn-ea"/>
                <a:cs typeface="+mn-cs"/>
              </a:rPr>
              <a:t>Recap on previous trainings?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t>
            </a:r>
          </a:p>
          <a:p>
            <a:pPr rtl="0" fontAlgn="base"/>
            <a:r>
              <a:rPr lang="en-US" sz="1200" b="1" i="0" kern="1200" dirty="0" smtClean="0">
                <a:solidFill>
                  <a:schemeClr val="tx1"/>
                </a:solidFill>
                <a:effectLst/>
                <a:latin typeface="+mn-lt"/>
                <a:ea typeface="+mn-ea"/>
                <a:cs typeface="+mn-cs"/>
              </a:rPr>
              <a:t>Thank </a:t>
            </a:r>
            <a:r>
              <a:rPr lang="en-US" sz="1200" b="1" i="0" kern="1200" dirty="0" err="1" smtClean="0">
                <a:solidFill>
                  <a:schemeClr val="tx1"/>
                </a:solidFill>
                <a:effectLst/>
                <a:latin typeface="+mn-lt"/>
                <a:ea typeface="+mn-ea"/>
                <a:cs typeface="+mn-cs"/>
              </a:rPr>
              <a:t>you’s</a:t>
            </a:r>
            <a:r>
              <a:rPr lang="en-US" sz="1200" b="0" i="0" kern="1200" dirty="0" smtClean="0">
                <a:solidFill>
                  <a:schemeClr val="tx1"/>
                </a:solidFill>
                <a:effectLst/>
                <a:latin typeface="+mn-lt"/>
                <a:ea typeface="+mn-ea"/>
                <a:cs typeface="+mn-cs"/>
              </a:rPr>
              <a:t> </a:t>
            </a:r>
          </a:p>
          <a:p>
            <a:pPr rtl="0" fontAlgn="base"/>
            <a:r>
              <a:rPr lang="en-US" sz="1200" b="0" i="0" kern="1200" dirty="0" smtClean="0">
                <a:solidFill>
                  <a:schemeClr val="tx1"/>
                </a:solidFill>
                <a:effectLst/>
                <a:latin typeface="+mn-lt"/>
                <a:ea typeface="+mn-ea"/>
                <a:cs typeface="+mn-cs"/>
              </a:rPr>
              <a:t>Supportive Housing Providers Association, David Esposito </a:t>
            </a:r>
          </a:p>
          <a:p>
            <a:pPr rtl="0" fontAlgn="base"/>
            <a:r>
              <a:rPr lang="en-US" sz="1200" b="0" i="0" kern="1200" dirty="0" smtClean="0">
                <a:solidFill>
                  <a:schemeClr val="tx1"/>
                </a:solidFill>
                <a:effectLst/>
                <a:latin typeface="+mn-lt"/>
                <a:ea typeface="+mn-ea"/>
                <a:cs typeface="+mn-cs"/>
              </a:rPr>
              <a:t>Illinois Office to Prevent and End Homelessness </a:t>
            </a:r>
          </a:p>
          <a:p>
            <a:pPr rtl="0" fontAlgn="base"/>
            <a:endParaRPr lang="en-US" sz="1200" b="0" i="0" kern="1200" dirty="0" smtClean="0">
              <a:solidFill>
                <a:schemeClr val="tx1"/>
              </a:solidFill>
              <a:effectLst/>
              <a:latin typeface="+mn-lt"/>
              <a:ea typeface="+mn-ea"/>
              <a:cs typeface="+mn-cs"/>
            </a:endParaRPr>
          </a:p>
          <a:p>
            <a:pPr rtl="0" fontAlgn="base"/>
            <a:r>
              <a:rPr lang="en-US" sz="1200" b="0" i="0" kern="1200" dirty="0" smtClean="0">
                <a:solidFill>
                  <a:schemeClr val="tx1"/>
                </a:solidFill>
                <a:effectLst/>
                <a:latin typeface="+mn-lt"/>
                <a:ea typeface="+mn-ea"/>
                <a:cs typeface="+mn-cs"/>
              </a:rPr>
              <a:t>Thank you to funding</a:t>
            </a:r>
            <a:r>
              <a:rPr lang="en-US" sz="1200" b="0" i="0" kern="1200" baseline="0" dirty="0" smtClean="0">
                <a:solidFill>
                  <a:schemeClr val="tx1"/>
                </a:solidFill>
                <a:effectLst/>
                <a:latin typeface="+mn-lt"/>
                <a:ea typeface="+mn-ea"/>
                <a:cs typeface="+mn-cs"/>
              </a:rPr>
              <a:t> from the Office to Prevent and End Homelessness: </a:t>
            </a:r>
            <a:r>
              <a:rPr lang="en-US" sz="1200" b="0" i="0" kern="1200" dirty="0" smtClean="0">
                <a:solidFill>
                  <a:schemeClr val="tx1"/>
                </a:solidFill>
                <a:effectLst/>
                <a:latin typeface="+mn-lt"/>
                <a:ea typeface="+mn-ea"/>
                <a:cs typeface="+mn-cs"/>
              </a:rPr>
              <a:t>TRAININGS AND</a:t>
            </a:r>
            <a:r>
              <a:rPr lang="en-US" sz="1200" b="0" i="0" kern="1200" baseline="0" dirty="0" smtClean="0">
                <a:solidFill>
                  <a:schemeClr val="tx1"/>
                </a:solidFill>
                <a:effectLst/>
                <a:latin typeface="+mn-lt"/>
                <a:ea typeface="+mn-ea"/>
                <a:cs typeface="+mn-cs"/>
              </a:rPr>
              <a:t> POWERPOINTS for this series</a:t>
            </a:r>
            <a:r>
              <a:rPr lang="en-US" sz="1200" b="0" i="0" kern="1200" dirty="0" smtClean="0">
                <a:solidFill>
                  <a:schemeClr val="tx1"/>
                </a:solidFill>
                <a:effectLst/>
                <a:latin typeface="+mn-lt"/>
                <a:ea typeface="+mn-ea"/>
                <a:cs typeface="+mn-cs"/>
              </a:rPr>
              <a:t> ARE NOW AVAILABLE! </a:t>
            </a:r>
          </a:p>
          <a:p>
            <a:pPr rtl="0" fontAlgn="base"/>
            <a:r>
              <a:rPr lang="en-US" sz="1200" b="0" i="0" kern="1200" dirty="0" smtClean="0">
                <a:solidFill>
                  <a:schemeClr val="tx1"/>
                </a:solidFill>
                <a:effectLst/>
                <a:latin typeface="+mn-lt"/>
                <a:ea typeface="+mn-ea"/>
                <a:cs typeface="+mn-cs"/>
              </a:rPr>
              <a:t>To</a:t>
            </a:r>
            <a:r>
              <a:rPr lang="en-US" sz="1200" b="0" i="0" kern="1200" baseline="0" dirty="0" smtClean="0">
                <a:solidFill>
                  <a:schemeClr val="tx1"/>
                </a:solidFill>
                <a:effectLst/>
                <a:latin typeface="+mn-lt"/>
                <a:ea typeface="+mn-ea"/>
                <a:cs typeface="+mn-cs"/>
              </a:rPr>
              <a:t> access our past trainings and PowerPoints:</a:t>
            </a:r>
          </a:p>
          <a:p>
            <a:pPr marL="228600" indent="-228600" rtl="0" fontAlgn="base">
              <a:buAutoNum type="arabicPeriod"/>
            </a:pPr>
            <a:r>
              <a:rPr lang="en-US" sz="1200" b="0" i="0" kern="1200" baseline="0" dirty="0" smtClean="0">
                <a:solidFill>
                  <a:schemeClr val="tx1"/>
                </a:solidFill>
                <a:effectLst/>
                <a:latin typeface="+mn-lt"/>
                <a:ea typeface="+mn-ea"/>
                <a:cs typeface="+mn-cs"/>
              </a:rPr>
              <a:t>Visit the SHPA website </a:t>
            </a:r>
          </a:p>
          <a:p>
            <a:pPr marL="228600" indent="-228600" rtl="0" fontAlgn="base">
              <a:buAutoNum type="arabicPeriod"/>
            </a:pPr>
            <a:r>
              <a:rPr lang="en-US" sz="1200" b="0" i="0" kern="1200" baseline="0" dirty="0" smtClean="0">
                <a:solidFill>
                  <a:schemeClr val="tx1"/>
                </a:solidFill>
                <a:effectLst/>
                <a:latin typeface="+mn-lt"/>
                <a:ea typeface="+mn-ea"/>
                <a:cs typeface="+mn-cs"/>
              </a:rPr>
              <a:t>Click on Homeless Education Technical Assistance Center tab</a:t>
            </a:r>
          </a:p>
          <a:p>
            <a:pPr marL="228600" indent="-228600" rtl="0" fontAlgn="base">
              <a:buAutoNum type="arabicPeriod"/>
            </a:pPr>
            <a:r>
              <a:rPr lang="en-US" sz="1200" b="0" i="0" kern="1200" baseline="0" dirty="0" smtClean="0">
                <a:solidFill>
                  <a:schemeClr val="tx1"/>
                </a:solidFill>
                <a:effectLst/>
                <a:latin typeface="+mn-lt"/>
                <a:ea typeface="+mn-ea"/>
                <a:cs typeface="+mn-cs"/>
              </a:rPr>
              <a:t>Select public benefits training series</a:t>
            </a:r>
          </a:p>
          <a:p>
            <a:pPr marL="228600" indent="-228600" rtl="0" fontAlgn="base">
              <a:buAutoNum type="arabicPeriod"/>
            </a:pPr>
            <a:r>
              <a:rPr lang="en-US" sz="1200" b="0" i="0" kern="1200" baseline="0" dirty="0" smtClean="0">
                <a:solidFill>
                  <a:schemeClr val="tx1"/>
                </a:solidFill>
                <a:effectLst/>
                <a:latin typeface="+mn-lt"/>
                <a:ea typeface="+mn-ea"/>
                <a:cs typeface="+mn-cs"/>
              </a:rPr>
              <a:t>Share! Share! Share</a:t>
            </a:r>
          </a:p>
          <a:p>
            <a:pPr marL="228600" indent="-228600" rtl="0" fontAlgn="base">
              <a:buAutoNum type="arabicPeriod"/>
            </a:pPr>
            <a:endParaRPr lang="en-US" sz="1200" b="0" i="0" kern="1200" baseline="0" dirty="0" smtClean="0">
              <a:solidFill>
                <a:schemeClr val="tx1"/>
              </a:solidFill>
              <a:effectLst/>
              <a:latin typeface="+mn-lt"/>
              <a:ea typeface="+mn-ea"/>
              <a:cs typeface="+mn-cs"/>
            </a:endParaRPr>
          </a:p>
          <a:p>
            <a:pPr marL="0" indent="0" rtl="0" fontAlgn="base">
              <a:buNone/>
            </a:pPr>
            <a:r>
              <a:rPr lang="en-US" sz="1200" b="0" i="0" kern="1200" baseline="0" dirty="0" smtClean="0">
                <a:solidFill>
                  <a:schemeClr val="tx1"/>
                </a:solidFill>
                <a:effectLst/>
                <a:latin typeface="+mn-lt"/>
                <a:ea typeface="+mn-ea"/>
                <a:cs typeface="+mn-cs"/>
              </a:rPr>
              <a:t>We will also drop the website in the Q and A section of this training and include it in our post-training email.</a:t>
            </a:r>
            <a:endParaRPr lang="en-US" sz="1200" b="0" i="0" kern="1200" dirty="0" smtClean="0">
              <a:solidFill>
                <a:schemeClr val="tx1"/>
              </a:solidFill>
              <a:effectLst/>
              <a:latin typeface="+mn-lt"/>
              <a:ea typeface="+mn-ea"/>
              <a:cs typeface="+mn-cs"/>
            </a:endParaRPr>
          </a:p>
          <a:p>
            <a:pPr rtl="0" fontAlgn="base"/>
            <a:endParaRPr lang="en-US" sz="1200" b="1" i="0" kern="1200" dirty="0" smtClean="0">
              <a:solidFill>
                <a:schemeClr val="tx1"/>
              </a:solidFill>
              <a:effectLst/>
              <a:latin typeface="+mn-lt"/>
              <a:ea typeface="+mn-ea"/>
              <a:cs typeface="+mn-cs"/>
            </a:endParaRPr>
          </a:p>
          <a:p>
            <a:pPr rtl="0" fontAlgn="base"/>
            <a:r>
              <a:rPr lang="en-US" sz="1200" b="1" i="0" kern="1200" dirty="0" smtClean="0">
                <a:solidFill>
                  <a:schemeClr val="tx1"/>
                </a:solidFill>
                <a:effectLst/>
                <a:latin typeface="+mn-lt"/>
                <a:ea typeface="+mn-ea"/>
                <a:cs typeface="+mn-cs"/>
              </a:rPr>
              <a:t>Housekeeping</a:t>
            </a:r>
            <a:r>
              <a:rPr lang="en-US" sz="1200" b="0" i="0" kern="1200" dirty="0" smtClean="0">
                <a:solidFill>
                  <a:schemeClr val="tx1"/>
                </a:solidFill>
                <a:effectLst/>
                <a:latin typeface="+mn-lt"/>
                <a:ea typeface="+mn-ea"/>
                <a:cs typeface="+mn-cs"/>
              </a:rPr>
              <a:t> </a:t>
            </a:r>
          </a:p>
          <a:p>
            <a:pPr rtl="0" fontAlgn="base"/>
            <a:r>
              <a:rPr lang="en-US" sz="1200" b="0" i="0" kern="1200" dirty="0" smtClean="0">
                <a:solidFill>
                  <a:schemeClr val="tx1"/>
                </a:solidFill>
                <a:effectLst/>
                <a:latin typeface="+mn-lt"/>
                <a:ea typeface="+mn-ea"/>
                <a:cs typeface="+mn-cs"/>
              </a:rPr>
              <a:t>We are recording these sessions </a:t>
            </a:r>
          </a:p>
          <a:p>
            <a:pPr rtl="0" fontAlgn="base"/>
            <a:r>
              <a:rPr lang="en-US" sz="1200" b="0" i="0" kern="1200" dirty="0" smtClean="0">
                <a:solidFill>
                  <a:schemeClr val="tx1"/>
                </a:solidFill>
                <a:effectLst/>
                <a:latin typeface="+mn-lt"/>
                <a:ea typeface="+mn-ea"/>
                <a:cs typeface="+mn-cs"/>
              </a:rPr>
              <a:t> </a:t>
            </a:r>
          </a:p>
          <a:p>
            <a:pPr rtl="0" fontAlgn="base"/>
            <a:r>
              <a:rPr lang="en-US" sz="1200" b="0" i="0" kern="1200" dirty="0" smtClean="0">
                <a:solidFill>
                  <a:schemeClr val="tx1"/>
                </a:solidFill>
                <a:effectLst/>
                <a:latin typeface="+mn-lt"/>
                <a:ea typeface="+mn-ea"/>
                <a:cs typeface="+mn-cs"/>
              </a:rPr>
              <a:t>50 minutes presentation with 10 minutes for questions </a:t>
            </a:r>
          </a:p>
          <a:p>
            <a:pPr rtl="0" fontAlgn="base"/>
            <a:r>
              <a:rPr lang="en-US" sz="1200" b="0" i="0" kern="1200" dirty="0" smtClean="0">
                <a:solidFill>
                  <a:schemeClr val="tx1"/>
                </a:solidFill>
                <a:effectLst/>
                <a:latin typeface="+mn-lt"/>
                <a:ea typeface="+mn-ea"/>
                <a:cs typeface="+mn-cs"/>
              </a:rPr>
              <a:t> </a:t>
            </a:r>
          </a:p>
          <a:p>
            <a:pPr rtl="0" fontAlgn="base"/>
            <a:r>
              <a:rPr lang="en-US" sz="1200" b="0" i="0" kern="1200" dirty="0" smtClean="0">
                <a:solidFill>
                  <a:schemeClr val="tx1"/>
                </a:solidFill>
                <a:effectLst/>
                <a:latin typeface="+mn-lt"/>
                <a:ea typeface="+mn-ea"/>
                <a:cs typeface="+mn-cs"/>
              </a:rPr>
              <a:t>Link to training will be sent out after training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t>
            </a:r>
          </a:p>
          <a:p>
            <a:pPr rtl="0" fontAlgn="base"/>
            <a:r>
              <a:rPr lang="en-US" sz="1200" b="0" i="0" kern="1200" dirty="0" smtClean="0">
                <a:solidFill>
                  <a:schemeClr val="tx1"/>
                </a:solidFill>
                <a:effectLst/>
                <a:latin typeface="+mn-lt"/>
                <a:ea typeface="+mn-ea"/>
                <a:cs typeface="+mn-cs"/>
              </a:rPr>
              <a:t>Send copy of PowerPoint at the end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t>
            </a:r>
          </a:p>
          <a:p>
            <a:pPr rtl="0" fontAlgn="base"/>
            <a:r>
              <a:rPr lang="en-US" sz="1200" b="0" i="0" kern="1200" dirty="0" smtClean="0">
                <a:solidFill>
                  <a:schemeClr val="tx1"/>
                </a:solidFill>
                <a:effectLst/>
                <a:latin typeface="+mn-lt"/>
                <a:ea typeface="+mn-ea"/>
                <a:cs typeface="+mn-cs"/>
              </a:rPr>
              <a:t>Cameras are on but participants do not have access to their microphone or a general chat </a:t>
            </a:r>
          </a:p>
          <a:p>
            <a:pPr rtl="0" fontAlgn="base"/>
            <a:r>
              <a:rPr lang="en-US" sz="1200" b="0" i="0" kern="1200" dirty="0" smtClean="0">
                <a:solidFill>
                  <a:schemeClr val="tx1"/>
                </a:solidFill>
                <a:effectLst/>
                <a:latin typeface="+mn-lt"/>
                <a:ea typeface="+mn-ea"/>
                <a:cs typeface="+mn-cs"/>
              </a:rPr>
              <a:t> </a:t>
            </a:r>
          </a:p>
          <a:p>
            <a:pPr rtl="0" fontAlgn="base"/>
            <a:r>
              <a:rPr lang="en-US" sz="1200" b="0" i="0" kern="1200" dirty="0" smtClean="0">
                <a:solidFill>
                  <a:schemeClr val="tx1"/>
                </a:solidFill>
                <a:effectLst/>
                <a:latin typeface="+mn-lt"/>
                <a:ea typeface="+mn-ea"/>
                <a:cs typeface="+mn-cs"/>
              </a:rPr>
              <a:t>All Questions can be posted in the Q&amp;A section on teams. You can locate the Q&amp;A section at the top of your teams screen on the left. Any further questions can be sent to me or Beth. I will drop our emails in the Q&amp;A section. </a:t>
            </a:r>
          </a:p>
          <a:p>
            <a:pPr rtl="0" fontAlgn="base"/>
            <a:r>
              <a:rPr lang="en-US" sz="1200" b="0" i="0" kern="1200" dirty="0" smtClean="0">
                <a:solidFill>
                  <a:schemeClr val="tx1"/>
                </a:solidFill>
                <a:effectLst/>
                <a:latin typeface="+mn-lt"/>
                <a:ea typeface="+mn-ea"/>
                <a:cs typeface="+mn-cs"/>
              </a:rPr>
              <a:t> </a:t>
            </a:r>
          </a:p>
          <a:p>
            <a:pPr rtl="0" fontAlgn="base"/>
            <a:r>
              <a:rPr lang="en-US" sz="1200" b="1" i="0" kern="1200" dirty="0" smtClean="0">
                <a:solidFill>
                  <a:schemeClr val="tx1"/>
                </a:solidFill>
                <a:effectLst/>
                <a:latin typeface="+mn-lt"/>
                <a:ea typeface="+mn-ea"/>
                <a:cs typeface="+mn-cs"/>
              </a:rPr>
              <a:t>Introduce Beth</a:t>
            </a:r>
            <a:r>
              <a:rPr lang="en-US" sz="1200" b="0" i="0" kern="1200" dirty="0" smtClean="0">
                <a:solidFill>
                  <a:schemeClr val="tx1"/>
                </a:solidFill>
                <a:effectLst/>
                <a:latin typeface="+mn-lt"/>
                <a:ea typeface="+mn-ea"/>
                <a:cs typeface="+mn-cs"/>
              </a:rPr>
              <a:t> </a:t>
            </a:r>
            <a:br>
              <a:rPr lang="en-US" sz="1200" b="0" i="0" kern="1200" dirty="0" smtClean="0">
                <a:solidFill>
                  <a:schemeClr val="tx1"/>
                </a:solidFill>
                <a:effectLst/>
                <a:latin typeface="+mn-lt"/>
                <a:ea typeface="+mn-ea"/>
                <a:cs typeface="+mn-cs"/>
              </a:rPr>
            </a:br>
            <a:r>
              <a:rPr lang="en-US" sz="1200" b="0" i="0" kern="1200" dirty="0" err="1" smtClean="0">
                <a:solidFill>
                  <a:schemeClr val="tx1"/>
                </a:solidFill>
                <a:effectLst/>
                <a:latin typeface="+mn-lt"/>
                <a:ea typeface="+mn-ea"/>
                <a:cs typeface="+mn-cs"/>
              </a:rPr>
              <a:t>Beth</a:t>
            </a:r>
            <a:r>
              <a:rPr lang="en-US" sz="1200" b="0" i="0" kern="1200" dirty="0" smtClean="0">
                <a:solidFill>
                  <a:schemeClr val="tx1"/>
                </a:solidFill>
                <a:effectLst/>
                <a:latin typeface="+mn-lt"/>
                <a:ea typeface="+mn-ea"/>
                <a:cs typeface="+mn-cs"/>
              </a:rPr>
              <a:t> Warner is a Paralegal in the Public Benefits Outreach and Enrollment project at Legal Aid Chicago. Beth’s work focuses on connecting our cities most vulnerable people to food, medical and cash benefits through the Department of Human Services. </a:t>
            </a:r>
          </a:p>
          <a:p>
            <a:pPr rtl="0" fontAlgn="base"/>
            <a:r>
              <a:rPr lang="en-US" sz="1200" b="0" i="0" kern="1200" dirty="0" smtClean="0">
                <a:solidFill>
                  <a:schemeClr val="tx1"/>
                </a:solidFill>
                <a:effectLst/>
                <a:latin typeface="+mn-lt"/>
                <a:ea typeface="+mn-ea"/>
                <a:cs typeface="+mn-cs"/>
              </a:rPr>
              <a:t>They are a survivor of homelessness and human trafficking in the City of Chicago. They utilize their experience as a survivor of homelessness and human trafficking in the City of Chicago, to inform their current work assisting people who are experiencing homelessness connect to legal services. </a:t>
            </a:r>
          </a:p>
          <a:p>
            <a:pPr rtl="0" fontAlgn="base"/>
            <a:r>
              <a:rPr lang="en-US" sz="1200" b="0" i="0" kern="1200" dirty="0" smtClean="0">
                <a:solidFill>
                  <a:schemeClr val="tx1"/>
                </a:solidFill>
                <a:effectLst/>
                <a:latin typeface="+mn-lt"/>
                <a:ea typeface="+mn-ea"/>
                <a:cs typeface="+mn-cs"/>
              </a:rPr>
              <a:t>Beth has presented at state and national conferences on the topic of Lived Experience and Legal Services.  </a:t>
            </a:r>
          </a:p>
          <a:p>
            <a:pPr rtl="0" fontAlgn="base"/>
            <a:r>
              <a:rPr lang="en-US" sz="1200" b="0" i="0" kern="1200" dirty="0" smtClean="0">
                <a:solidFill>
                  <a:schemeClr val="tx1"/>
                </a:solidFill>
                <a:effectLst/>
                <a:latin typeface="+mn-lt"/>
                <a:ea typeface="+mn-ea"/>
                <a:cs typeface="+mn-cs"/>
              </a:rPr>
              <a:t>They received their undergraduate degree in English Literature from Northwestern University.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a:t>
            </a:fld>
            <a:endParaRPr lang="en-US" dirty="0"/>
          </a:p>
        </p:txBody>
      </p:sp>
    </p:spTree>
    <p:extLst>
      <p:ext uri="{BB962C8B-B14F-4D97-AF65-F5344CB8AC3E}">
        <p14:creationId xmlns:p14="http://schemas.microsoft.com/office/powerpoint/2010/main" val="1148565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Benefits tab will</a:t>
            </a:r>
            <a:r>
              <a:rPr lang="en-US" baseline="0" dirty="0" smtClean="0"/>
              <a:t> look different depending on how many people are in your household and the benefits you qualify for</a:t>
            </a:r>
          </a:p>
          <a:p>
            <a:endParaRPr lang="en-US" baseline="0" dirty="0" smtClean="0"/>
          </a:p>
          <a:p>
            <a:r>
              <a:rPr lang="en-US" baseline="0" dirty="0" smtClean="0"/>
              <a:t>I want to premise this whole section with: </a:t>
            </a:r>
            <a:r>
              <a:rPr lang="en-US" dirty="0" smtClean="0"/>
              <a:t>Information is pretty reliable if someone has benefits. Example: If it shows that an application was denied, it doesn't actually mean that the application was denied. DHS must issue a notice of decision for a denial to be effective. Might need inaction (actually - if you want to call me in on this one, that might be easier for you. It's up to you.)</a:t>
            </a:r>
            <a:endParaRPr lang="en-US" baseline="0" dirty="0" smtClean="0"/>
          </a:p>
          <a:p>
            <a:endParaRPr lang="en-US" sz="1000" dirty="0" smtClean="0">
              <a:solidFill>
                <a:srgbClr val="000000"/>
              </a:solidFill>
              <a:latin typeface="Arial" panose="020B0604020202020204" pitchFamily="34" charset="0"/>
            </a:endParaRPr>
          </a:p>
          <a:p>
            <a:r>
              <a:rPr lang="en-US" dirty="0" smtClean="0">
                <a:solidFill>
                  <a:srgbClr val="3C3632"/>
                </a:solidFill>
                <a:latin typeface="Arial" panose="020B0604020202020204" pitchFamily="34" charset="0"/>
              </a:rPr>
              <a:t>Click the hyperlink under ‘</a:t>
            </a:r>
            <a:r>
              <a:rPr lang="en-US" b="1" dirty="0" smtClean="0">
                <a:solidFill>
                  <a:srgbClr val="3C3632"/>
                </a:solidFill>
                <a:latin typeface="Arial" panose="020B0604020202020204" pitchFamily="34" charset="0"/>
              </a:rPr>
              <a:t>Summary</a:t>
            </a:r>
            <a:r>
              <a:rPr lang="en-US" dirty="0" smtClean="0">
                <a:solidFill>
                  <a:srgbClr val="3C3632"/>
                </a:solidFill>
                <a:latin typeface="Arial" panose="020B0604020202020204" pitchFamily="34" charset="0"/>
              </a:rPr>
              <a:t>’ to view details about each benefit program received. Can also get link from Case Summary tab. </a:t>
            </a:r>
            <a:endParaRPr lang="en-US" dirty="0" smtClean="0"/>
          </a:p>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10</a:t>
            </a:fld>
            <a:endParaRPr lang="en-US" dirty="0"/>
          </a:p>
        </p:txBody>
      </p:sp>
    </p:spTree>
    <p:extLst>
      <p:ext uri="{BB962C8B-B14F-4D97-AF65-F5344CB8AC3E}">
        <p14:creationId xmlns:p14="http://schemas.microsoft.com/office/powerpoint/2010/main" val="3488316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Illinois has elected to participate in the SNAP Restaurant Meals Program (RMP) starting late Spring of 2022. RMP allows specific qualifying SNAP households to utilize their SNAP Benefits to purchase hot meals at participating restaurants.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Restaurant Meals Program (RMP) allows eligible SNAP customers to purchase prepared meals at authorized restaurants. This program is available to SNAP customers who are homeless, elderly and/or disabled.</a:t>
            </a:r>
          </a:p>
          <a:p>
            <a:pPr lvl="1"/>
            <a:r>
              <a:rPr lang="en-US" sz="1200" b="1" i="1" kern="1200" dirty="0" smtClean="0">
                <a:solidFill>
                  <a:schemeClr val="tx1"/>
                </a:solidFill>
                <a:effectLst/>
                <a:latin typeface="+mn-lt"/>
                <a:ea typeface="+mn-ea"/>
                <a:cs typeface="+mn-cs"/>
              </a:rPr>
              <a:t>Homeless</a:t>
            </a:r>
            <a:r>
              <a:rPr lang="en-US" sz="1200" b="0" i="0" kern="1200" dirty="0" smtClean="0">
                <a:solidFill>
                  <a:schemeClr val="tx1"/>
                </a:solidFill>
                <a:effectLst/>
                <a:latin typeface="+mn-lt"/>
                <a:ea typeface="+mn-ea"/>
                <a:cs typeface="+mn-cs"/>
              </a:rPr>
              <a:t> To be considered an eligible homeless customer, the customer must lack a fixed and regular nighttime residence or be living in a shelter, halfway house, or a place not designed for sleeping. This includes a homeless individual or household who is temporarily staying in the home of another person (90 days or less).</a:t>
            </a:r>
          </a:p>
          <a:p>
            <a:pPr lvl="1"/>
            <a:r>
              <a:rPr lang="en-US" sz="1200" b="1" i="1" kern="1200" dirty="0" smtClean="0">
                <a:solidFill>
                  <a:schemeClr val="tx1"/>
                </a:solidFill>
                <a:effectLst/>
                <a:latin typeface="+mn-lt"/>
                <a:ea typeface="+mn-ea"/>
                <a:cs typeface="+mn-cs"/>
              </a:rPr>
              <a:t>Elderly</a:t>
            </a:r>
            <a:r>
              <a:rPr lang="en-US" sz="1200" b="0" i="0" kern="1200" dirty="0" smtClean="0">
                <a:solidFill>
                  <a:schemeClr val="tx1"/>
                </a:solidFill>
                <a:effectLst/>
                <a:latin typeface="+mn-lt"/>
                <a:ea typeface="+mn-ea"/>
                <a:cs typeface="+mn-cs"/>
              </a:rPr>
              <a:t> To be eligible, the household must have only members who are age 60 or older and his or her spouse</a:t>
            </a:r>
          </a:p>
          <a:p>
            <a:pPr lvl="1"/>
            <a:r>
              <a:rPr lang="en-US" sz="1200" b="1" i="1" kern="1200" dirty="0" smtClean="0">
                <a:solidFill>
                  <a:schemeClr val="tx1"/>
                </a:solidFill>
                <a:effectLst/>
                <a:latin typeface="+mn-lt"/>
                <a:ea typeface="+mn-ea"/>
                <a:cs typeface="+mn-cs"/>
              </a:rPr>
              <a:t>Disabled</a:t>
            </a:r>
            <a:r>
              <a:rPr lang="en-US" sz="1200" b="0" i="0" kern="1200" dirty="0" smtClean="0">
                <a:solidFill>
                  <a:schemeClr val="tx1"/>
                </a:solidFill>
                <a:effectLst/>
                <a:latin typeface="+mn-lt"/>
                <a:ea typeface="+mn-ea"/>
                <a:cs typeface="+mn-cs"/>
              </a:rPr>
              <a:t> To be eligible, the household must have only members who are designated as disabled by a government entity and his or her spouse.</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Your restaurant is eligible to apply to participate in the SNAP Restaurant Meals Program if it resides in Dewitt County, Franklin County or Cook County with the following zip codes (60619, 60620, 60628 and 60617) AND meets certain criteria. Illinois will be rolling the program out to selected areas over a period of time.</a:t>
            </a:r>
          </a:p>
          <a:p>
            <a:endParaRPr lang="en-US" dirty="0" smtClean="0"/>
          </a:p>
        </p:txBody>
      </p:sp>
      <p:sp>
        <p:nvSpPr>
          <p:cNvPr id="4" name="Slide Number Placeholder 3"/>
          <p:cNvSpPr>
            <a:spLocks noGrp="1"/>
          </p:cNvSpPr>
          <p:nvPr>
            <p:ph type="sldNum" sz="quarter" idx="10"/>
          </p:nvPr>
        </p:nvSpPr>
        <p:spPr/>
        <p:txBody>
          <a:bodyPr/>
          <a:lstStyle/>
          <a:p>
            <a:fld id="{E17EA524-7A27-46AB-9B4A-7198D44C5B6B}" type="slidenum">
              <a:rPr lang="en-US" smtClean="0"/>
              <a:t>11</a:t>
            </a:fld>
            <a:endParaRPr lang="en-US" dirty="0"/>
          </a:p>
        </p:txBody>
      </p:sp>
    </p:spTree>
    <p:extLst>
      <p:ext uri="{BB962C8B-B14F-4D97-AF65-F5344CB8AC3E}">
        <p14:creationId xmlns:p14="http://schemas.microsoft.com/office/powerpoint/2010/main" val="1956531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Differences  between</a:t>
            </a:r>
            <a:r>
              <a:rPr lang="en-US" baseline="0" dirty="0" smtClean="0"/>
              <a:t> an </a:t>
            </a:r>
            <a:r>
              <a:rPr lang="en-US" dirty="0" smtClean="0"/>
              <a:t>individual</a:t>
            </a:r>
            <a:r>
              <a:rPr lang="en-US" baseline="0" dirty="0" smtClean="0"/>
              <a:t> receiving AABD cash A household receiving TANF</a:t>
            </a:r>
          </a:p>
          <a:p>
            <a:endParaRPr lang="en-US" baseline="0" dirty="0" smtClean="0"/>
          </a:p>
          <a:p>
            <a:r>
              <a:rPr lang="en-US" baseline="0" dirty="0" smtClean="0"/>
              <a:t>The people represent how many people are in the household</a:t>
            </a:r>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12</a:t>
            </a:fld>
            <a:endParaRPr lang="en-US" dirty="0"/>
          </a:p>
        </p:txBody>
      </p:sp>
    </p:spTree>
    <p:extLst>
      <p:ext uri="{BB962C8B-B14F-4D97-AF65-F5344CB8AC3E}">
        <p14:creationId xmlns:p14="http://schemas.microsoft.com/office/powerpoint/2010/main" val="2766930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 to note the coverage</a:t>
            </a:r>
            <a:r>
              <a:rPr lang="en-US" baseline="0" dirty="0" smtClean="0"/>
              <a:t> started date for MSP. If the payment hasn’t kicked in yet, you made need to contact DHS to ensure that they pay your MSP.</a:t>
            </a:r>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13</a:t>
            </a:fld>
            <a:endParaRPr lang="en-US" dirty="0"/>
          </a:p>
        </p:txBody>
      </p:sp>
    </p:spTree>
    <p:extLst>
      <p:ext uri="{BB962C8B-B14F-4D97-AF65-F5344CB8AC3E}">
        <p14:creationId xmlns:p14="http://schemas.microsoft.com/office/powerpoint/2010/main" val="3692053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Differences between medical program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RIN number: Medical ID Check status of medical </a:t>
            </a:r>
            <a:r>
              <a:rPr lang="en-US" baseline="0" dirty="0" err="1" smtClean="0"/>
              <a:t>benefits</a:t>
            </a:r>
            <a:r>
              <a:rPr lang="en-US" sz="1200" b="0" i="0" kern="1200" dirty="0" err="1" smtClean="0">
                <a:solidFill>
                  <a:schemeClr val="tx1"/>
                </a:solidFill>
                <a:effectLst/>
                <a:latin typeface="+mn-lt"/>
                <a:ea typeface="+mn-ea"/>
                <a:cs typeface="+mn-cs"/>
              </a:rPr>
              <a:t>Automated</a:t>
            </a:r>
            <a:r>
              <a:rPr lang="en-US" sz="1200" b="0" i="0" kern="1200" dirty="0" smtClean="0">
                <a:solidFill>
                  <a:schemeClr val="tx1"/>
                </a:solidFill>
                <a:effectLst/>
                <a:latin typeface="+mn-lt"/>
                <a:ea typeface="+mn-ea"/>
                <a:cs typeface="+mn-cs"/>
              </a:rPr>
              <a:t> Voice Recognition System (AVRS) at 1-855-828-4995 with your Recipient Identification Number (RIN). Helpful</a:t>
            </a:r>
            <a:r>
              <a:rPr lang="en-US" sz="1200" b="0" i="0" kern="1200" baseline="0" dirty="0" smtClean="0">
                <a:solidFill>
                  <a:schemeClr val="tx1"/>
                </a:solidFill>
                <a:effectLst/>
                <a:latin typeface="+mn-lt"/>
                <a:ea typeface="+mn-ea"/>
                <a:cs typeface="+mn-cs"/>
              </a:rPr>
              <a:t> when no DOB or SSN</a:t>
            </a:r>
            <a:endParaRPr lang="en-US" baseline="0" dirty="0" smtClean="0"/>
          </a:p>
        </p:txBody>
      </p:sp>
      <p:sp>
        <p:nvSpPr>
          <p:cNvPr id="4" name="Slide Number Placeholder 3"/>
          <p:cNvSpPr>
            <a:spLocks noGrp="1"/>
          </p:cNvSpPr>
          <p:nvPr>
            <p:ph type="sldNum" sz="quarter" idx="10"/>
          </p:nvPr>
        </p:nvSpPr>
        <p:spPr/>
        <p:txBody>
          <a:bodyPr/>
          <a:lstStyle/>
          <a:p>
            <a:fld id="{E17EA524-7A27-46AB-9B4A-7198D44C5B6B}" type="slidenum">
              <a:rPr lang="en-US" smtClean="0"/>
              <a:t>14</a:t>
            </a:fld>
            <a:endParaRPr lang="en-US" dirty="0"/>
          </a:p>
        </p:txBody>
      </p:sp>
    </p:spTree>
    <p:extLst>
      <p:ext uri="{BB962C8B-B14F-4D97-AF65-F5344CB8AC3E}">
        <p14:creationId xmlns:p14="http://schemas.microsoft.com/office/powerpoint/2010/main" val="3775876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solidFill>
                  <a:srgbClr val="001E61"/>
                </a:solidFill>
                <a:hlinkClick r:id="rId3"/>
              </a:rPr>
              <a:t>Manage My Case (MMC)</a:t>
            </a:r>
            <a:r>
              <a:rPr lang="en-US" dirty="0" smtClean="0">
                <a:solidFill>
                  <a:srgbClr val="001E61"/>
                </a:solidFill>
              </a:rPr>
              <a:t> is a section on the </a:t>
            </a:r>
            <a:r>
              <a:rPr lang="en-US" dirty="0" smtClean="0">
                <a:solidFill>
                  <a:srgbClr val="001E61"/>
                </a:solidFill>
                <a:hlinkClick r:id="rId3"/>
              </a:rPr>
              <a:t>Application for Benefits Eligibility (ABE)</a:t>
            </a:r>
            <a:r>
              <a:rPr lang="en-US" dirty="0" smtClean="0">
                <a:solidFill>
                  <a:srgbClr val="001E61"/>
                </a:solidFill>
              </a:rPr>
              <a:t> website that lets you check on, change, and renew your Medicaid, SNAP, and TANF benefits online, anytime.</a:t>
            </a:r>
          </a:p>
          <a:p>
            <a:pPr lvl="0"/>
            <a:endParaRPr lang="en-US" b="1" dirty="0" smtClean="0">
              <a:solidFill>
                <a:srgbClr val="001E61"/>
              </a:solidFill>
            </a:endParaRPr>
          </a:p>
          <a:p>
            <a:pPr lvl="0" fontAlgn="base"/>
            <a:r>
              <a:rPr lang="en-US" b="1" dirty="0" smtClean="0">
                <a:solidFill>
                  <a:srgbClr val="001E61"/>
                </a:solidFill>
              </a:rPr>
              <a:t>Manage My</a:t>
            </a:r>
            <a:r>
              <a:rPr lang="en-US" b="1" baseline="0" dirty="0" smtClean="0">
                <a:solidFill>
                  <a:srgbClr val="001E61"/>
                </a:solidFill>
              </a:rPr>
              <a:t> Case provides information about your case and is a portal to make changes to your case.</a:t>
            </a:r>
            <a:endParaRPr lang="en-US" b="1" dirty="0" smtClean="0">
              <a:solidFill>
                <a:srgbClr val="001E61"/>
              </a:solidFill>
            </a:endParaRPr>
          </a:p>
          <a:p>
            <a:pPr lvl="0" fontAlgn="base"/>
            <a:endParaRPr lang="en-US" dirty="0" smtClean="0">
              <a:solidFill>
                <a:srgbClr val="001E61"/>
              </a:solidFill>
            </a:endParaRPr>
          </a:p>
          <a:p>
            <a:pPr lvl="0" fontAlgn="base"/>
            <a:r>
              <a:rPr lang="en-US" dirty="0" smtClean="0">
                <a:solidFill>
                  <a:srgbClr val="001E61"/>
                </a:solidFill>
              </a:rPr>
              <a:t>You can Use Manage My Case to:</a:t>
            </a:r>
            <a:endParaRPr lang="en-US" b="1" dirty="0" smtClean="0">
              <a:solidFill>
                <a:srgbClr val="001E61"/>
              </a:solidFill>
            </a:endParaRPr>
          </a:p>
          <a:p>
            <a:pPr marL="285750" lvl="0" indent="-285750" fontAlgn="base">
              <a:buFont typeface="Arial" panose="020B0604020202020204" pitchFamily="34" charset="0"/>
              <a:buChar char="•"/>
            </a:pPr>
            <a:r>
              <a:rPr lang="en-US" dirty="0" smtClean="0">
                <a:solidFill>
                  <a:srgbClr val="001E61"/>
                </a:solidFill>
              </a:rPr>
              <a:t>Check the status of an application</a:t>
            </a:r>
          </a:p>
          <a:p>
            <a:pPr marL="285750" indent="-285750" fontAlgn="base">
              <a:buFont typeface="Arial" panose="020B0604020202020204" pitchFamily="34" charset="0"/>
              <a:buChar char="•"/>
            </a:pPr>
            <a:r>
              <a:rPr lang="en-US" dirty="0" smtClean="0">
                <a:solidFill>
                  <a:srgbClr val="001E61"/>
                </a:solidFill>
              </a:rPr>
              <a:t>Renew benefits</a:t>
            </a:r>
          </a:p>
          <a:p>
            <a:pPr marL="285750" indent="-285750" fontAlgn="base">
              <a:buFont typeface="Arial" panose="020B0604020202020204" pitchFamily="34" charset="0"/>
              <a:buChar char="•"/>
            </a:pPr>
            <a:r>
              <a:rPr lang="en-US" dirty="0" smtClean="0">
                <a:solidFill>
                  <a:srgbClr val="001E61"/>
                </a:solidFill>
              </a:rPr>
              <a:t>Report changes – income, household members, expenses, or new address</a:t>
            </a:r>
          </a:p>
          <a:p>
            <a:pPr marL="285750" indent="-285750" fontAlgn="base">
              <a:buFont typeface="Arial" panose="020B0604020202020204" pitchFamily="34" charset="0"/>
              <a:buChar char="•"/>
            </a:pPr>
            <a:r>
              <a:rPr lang="en-US" dirty="0" smtClean="0">
                <a:solidFill>
                  <a:srgbClr val="001E61"/>
                </a:solidFill>
              </a:rPr>
              <a:t>Apply for additional benefits</a:t>
            </a:r>
          </a:p>
          <a:p>
            <a:pPr marL="285750" indent="-285750" fontAlgn="base">
              <a:buFont typeface="Arial" panose="020B0604020202020204" pitchFamily="34" charset="0"/>
              <a:buChar char="•"/>
            </a:pPr>
            <a:r>
              <a:rPr lang="en-US" dirty="0" smtClean="0">
                <a:solidFill>
                  <a:srgbClr val="001E61"/>
                </a:solidFill>
              </a:rPr>
              <a:t>View notices</a:t>
            </a:r>
          </a:p>
          <a:p>
            <a:pPr marL="285750" indent="-285750" fontAlgn="base">
              <a:buFont typeface="Arial" panose="020B0604020202020204" pitchFamily="34" charset="0"/>
              <a:buChar char="•"/>
            </a:pPr>
            <a:r>
              <a:rPr lang="en-US" dirty="0" smtClean="0">
                <a:solidFill>
                  <a:srgbClr val="001E61"/>
                </a:solidFill>
              </a:rPr>
              <a:t>Upload Verification documents/Review Verification documents deadlines</a:t>
            </a:r>
          </a:p>
          <a:p>
            <a:pPr marL="285750" lvl="0" indent="-285750" fontAlgn="base">
              <a:buFont typeface="Arial" panose="020B0604020202020204" pitchFamily="34" charset="0"/>
              <a:buChar char="•"/>
            </a:pPr>
            <a:r>
              <a:rPr lang="en-US" dirty="0" smtClean="0">
                <a:solidFill>
                  <a:srgbClr val="001E61"/>
                </a:solidFill>
              </a:rPr>
              <a:t>Review benefits</a:t>
            </a:r>
          </a:p>
          <a:p>
            <a:pPr marL="285750" lvl="0" indent="-285750" fontAlgn="base">
              <a:buFont typeface="Arial" panose="020B0604020202020204" pitchFamily="34" charset="0"/>
              <a:buChar char="•"/>
            </a:pPr>
            <a:r>
              <a:rPr lang="en-US" dirty="0" smtClean="0">
                <a:solidFill>
                  <a:srgbClr val="001E61"/>
                </a:solidFill>
              </a:rPr>
              <a:t>View and reschedule upcoming appointments</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Here his how we are going to break this down today:</a:t>
            </a:r>
          </a:p>
          <a:p>
            <a:r>
              <a:rPr lang="en-US" sz="1200" b="0" i="0" u="none" strike="noStrike" kern="1200" baseline="0" dirty="0" smtClean="0">
                <a:solidFill>
                  <a:schemeClr val="tx1"/>
                </a:solidFill>
                <a:latin typeface="+mn-lt"/>
                <a:ea typeface="+mn-ea"/>
                <a:cs typeface="+mn-cs"/>
              </a:rPr>
              <a:t>Tabs:</a:t>
            </a:r>
          </a:p>
          <a:p>
            <a:r>
              <a:rPr lang="en-US" sz="1200" b="0" i="0" u="none" strike="noStrike" kern="1200" baseline="0" dirty="0" smtClean="0">
                <a:solidFill>
                  <a:schemeClr val="tx1"/>
                </a:solidFill>
                <a:latin typeface="+mn-lt"/>
                <a:ea typeface="+mn-ea"/>
                <a:cs typeface="+mn-cs"/>
              </a:rPr>
              <a:t>Contact Information</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Account Information</a:t>
            </a:r>
          </a:p>
          <a:p>
            <a:r>
              <a:rPr lang="en-US" sz="1200" b="0" i="0" u="none" strike="noStrike" kern="1200" baseline="0" dirty="0" smtClean="0">
                <a:solidFill>
                  <a:schemeClr val="tx1"/>
                </a:solidFill>
                <a:latin typeface="+mn-lt"/>
                <a:ea typeface="+mn-ea"/>
                <a:cs typeface="+mn-cs"/>
              </a:rPr>
              <a:t>Account Management</a:t>
            </a:r>
          </a:p>
        </p:txBody>
      </p:sp>
      <p:sp>
        <p:nvSpPr>
          <p:cNvPr id="4" name="Slide Number Placeholder 3"/>
          <p:cNvSpPr>
            <a:spLocks noGrp="1"/>
          </p:cNvSpPr>
          <p:nvPr>
            <p:ph type="sldNum" sz="quarter" idx="10"/>
          </p:nvPr>
        </p:nvSpPr>
        <p:spPr/>
        <p:txBody>
          <a:bodyPr/>
          <a:lstStyle/>
          <a:p>
            <a:fld id="{E17EA524-7A27-46AB-9B4A-7198D44C5B6B}" type="slidenum">
              <a:rPr lang="en-US" smtClean="0"/>
              <a:t>15</a:t>
            </a:fld>
            <a:endParaRPr lang="en-US" dirty="0"/>
          </a:p>
        </p:txBody>
      </p:sp>
    </p:spTree>
    <p:extLst>
      <p:ext uri="{BB962C8B-B14F-4D97-AF65-F5344CB8AC3E}">
        <p14:creationId xmlns:p14="http://schemas.microsoft.com/office/powerpoint/2010/main" val="3596050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rgbClr val="001E61"/>
                </a:solidFill>
                <a:latin typeface="+mn-lt"/>
                <a:ea typeface="+mn-ea"/>
                <a:cs typeface="+mn-cs"/>
                <a:hlinkClick r:id="rId3"/>
              </a:rPr>
              <a:t>Renew</a:t>
            </a:r>
            <a:br>
              <a:rPr lang="en-US" sz="1200" kern="1200" dirty="0" smtClean="0">
                <a:solidFill>
                  <a:srgbClr val="001E61"/>
                </a:solidFill>
                <a:latin typeface="+mn-lt"/>
                <a:ea typeface="+mn-ea"/>
                <a:cs typeface="+mn-cs"/>
                <a:hlinkClick r:id="rId3"/>
              </a:rPr>
            </a:br>
            <a:r>
              <a:rPr lang="en-US" sz="1200" kern="1200" dirty="0" smtClean="0">
                <a:solidFill>
                  <a:srgbClr val="001E61"/>
                </a:solidFill>
                <a:latin typeface="+mn-lt"/>
                <a:ea typeface="+mn-ea"/>
                <a:cs typeface="+mn-cs"/>
                <a:hlinkClick r:id="rId3"/>
              </a:rPr>
              <a:t>Report</a:t>
            </a:r>
          </a:p>
          <a:p>
            <a:pPr lvl="0"/>
            <a:r>
              <a:rPr lang="en-US" sz="1200" kern="1200" dirty="0" smtClean="0">
                <a:solidFill>
                  <a:srgbClr val="001E61"/>
                </a:solidFill>
                <a:latin typeface="+mn-lt"/>
                <a:ea typeface="+mn-ea"/>
                <a:cs typeface="+mn-cs"/>
                <a:hlinkClick r:id="rId3"/>
              </a:rPr>
              <a:t>Review</a:t>
            </a:r>
          </a:p>
          <a:p>
            <a:pPr lvl="0"/>
            <a:r>
              <a:rPr lang="en-US" sz="1200" kern="1200" dirty="0" smtClean="0">
                <a:solidFill>
                  <a:srgbClr val="001E61"/>
                </a:solidFill>
                <a:latin typeface="+mn-lt"/>
                <a:ea typeface="+mn-ea"/>
                <a:cs typeface="+mn-cs"/>
                <a:hlinkClick r:id="rId3"/>
              </a:rPr>
              <a:t>Add</a:t>
            </a:r>
            <a:r>
              <a:rPr lang="en-US" sz="1200" kern="1200" baseline="0" dirty="0" smtClean="0">
                <a:solidFill>
                  <a:srgbClr val="001E61"/>
                </a:solidFill>
                <a:latin typeface="+mn-lt"/>
                <a:ea typeface="+mn-ea"/>
                <a:cs typeface="+mn-cs"/>
                <a:hlinkClick r:id="rId3"/>
              </a:rPr>
              <a:t> benefits</a:t>
            </a:r>
            <a:endParaRPr lang="en-US" sz="1200" kern="1200" dirty="0" smtClean="0">
              <a:solidFill>
                <a:srgbClr val="001E61"/>
              </a:solidFill>
              <a:latin typeface="+mn-lt"/>
              <a:ea typeface="+mn-ea"/>
              <a:cs typeface="+mn-cs"/>
              <a:hlinkClick r:id="rId3"/>
            </a:endParaRPr>
          </a:p>
        </p:txBody>
      </p:sp>
      <p:sp>
        <p:nvSpPr>
          <p:cNvPr id="4" name="Slide Number Placeholder 3"/>
          <p:cNvSpPr>
            <a:spLocks noGrp="1"/>
          </p:cNvSpPr>
          <p:nvPr>
            <p:ph type="sldNum" sz="quarter" idx="10"/>
          </p:nvPr>
        </p:nvSpPr>
        <p:spPr/>
        <p:txBody>
          <a:bodyPr/>
          <a:lstStyle/>
          <a:p>
            <a:fld id="{E17EA524-7A27-46AB-9B4A-7198D44C5B6B}" type="slidenum">
              <a:rPr lang="en-US" smtClean="0"/>
              <a:t>16</a:t>
            </a:fld>
            <a:endParaRPr lang="en-US" dirty="0"/>
          </a:p>
        </p:txBody>
      </p:sp>
    </p:spTree>
    <p:extLst>
      <p:ext uri="{BB962C8B-B14F-4D97-AF65-F5344CB8AC3E}">
        <p14:creationId xmlns:p14="http://schemas.microsoft.com/office/powerpoint/2010/main" val="808409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1E61"/>
                </a:solidFill>
              </a:rPr>
              <a:t>You can view this status update even if you are unable to use MMC. </a:t>
            </a:r>
            <a:r>
              <a:rPr lang="en-US" dirty="0" smtClean="0"/>
              <a:t>Any customer can use MMC</a:t>
            </a:r>
            <a:r>
              <a:rPr lang="en-US" baseline="0" dirty="0" smtClean="0"/>
              <a:t> to check the status of their case whether they have access to manage my case or not.</a:t>
            </a:r>
            <a:r>
              <a:rPr lang="en-US" dirty="0" smtClean="0"/>
              <a:t> </a:t>
            </a:r>
            <a:endParaRPr lang="en-US" sz="1200" b="1" dirty="0" smtClean="0">
              <a:solidFill>
                <a:srgbClr val="001E61"/>
              </a:solidFill>
            </a:endParaRPr>
          </a:p>
          <a:p>
            <a:pPr lvl="0"/>
            <a:endParaRPr lang="en-US" sz="1200" b="1" dirty="0" smtClean="0">
              <a:solidFill>
                <a:srgbClr val="001E61"/>
              </a:solidFill>
            </a:endParaRPr>
          </a:p>
          <a:p>
            <a:pPr lvl="0"/>
            <a:r>
              <a:rPr lang="en-US" dirty="0" smtClean="0"/>
              <a:t>The Status will show one of three stages: </a:t>
            </a:r>
            <a:br>
              <a:rPr lang="en-US" dirty="0" smtClean="0"/>
            </a:br>
            <a:r>
              <a:rPr lang="en-US" dirty="0" smtClean="0"/>
              <a:t>1. Pending – means the application has NOT yet been submitted </a:t>
            </a:r>
            <a:br>
              <a:rPr lang="en-US" dirty="0" smtClean="0"/>
            </a:br>
            <a:r>
              <a:rPr lang="en-US" dirty="0" smtClean="0"/>
              <a:t>2. Submitted –means the application has been submitted but not yet processed </a:t>
            </a:r>
            <a:br>
              <a:rPr lang="en-US" dirty="0" smtClean="0"/>
            </a:br>
            <a:r>
              <a:rPr lang="en-US" dirty="0" smtClean="0"/>
              <a:t>3. Processed – means the application has been processed. Client should watch for a Notice of Decision in the mail. </a:t>
            </a:r>
            <a:endParaRPr lang="en-US" sz="1200" b="1" dirty="0">
              <a:solidFill>
                <a:srgbClr val="001E61"/>
              </a:solidFill>
            </a:endParaRPr>
          </a:p>
        </p:txBody>
      </p:sp>
      <p:sp>
        <p:nvSpPr>
          <p:cNvPr id="4" name="Slide Number Placeholder 3"/>
          <p:cNvSpPr>
            <a:spLocks noGrp="1"/>
          </p:cNvSpPr>
          <p:nvPr>
            <p:ph type="sldNum" sz="quarter" idx="10"/>
          </p:nvPr>
        </p:nvSpPr>
        <p:spPr/>
        <p:txBody>
          <a:bodyPr/>
          <a:lstStyle/>
          <a:p>
            <a:fld id="{E17EA524-7A27-46AB-9B4A-7198D44C5B6B}" type="slidenum">
              <a:rPr lang="en-US" smtClean="0"/>
              <a:t>17</a:t>
            </a:fld>
            <a:endParaRPr lang="en-US" dirty="0"/>
          </a:p>
        </p:txBody>
      </p:sp>
    </p:spTree>
    <p:extLst>
      <p:ext uri="{BB962C8B-B14F-4D97-AF65-F5344CB8AC3E}">
        <p14:creationId xmlns:p14="http://schemas.microsoft.com/office/powerpoint/2010/main" val="1592725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6580"/>
            <a:r>
              <a:rPr lang="en-US" sz="1200" dirty="0" smtClean="0">
                <a:solidFill>
                  <a:srgbClr val="001F5F"/>
                </a:solidFill>
                <a:latin typeface="Arial" panose="020B0604020202020204" pitchFamily="34" charset="0"/>
              </a:rPr>
              <a:t>If it is time to renew customer benefits, a </a:t>
            </a:r>
            <a:r>
              <a:rPr lang="en-US" sz="1200" b="1" dirty="0" smtClean="0">
                <a:solidFill>
                  <a:srgbClr val="001F5F"/>
                </a:solidFill>
                <a:latin typeface="Arial" panose="020B0604020202020204" pitchFamily="34" charset="0"/>
              </a:rPr>
              <a:t>Renew My Benefits </a:t>
            </a:r>
            <a:r>
              <a:rPr lang="en-US" sz="1200" dirty="0" smtClean="0">
                <a:solidFill>
                  <a:srgbClr val="001F5F"/>
                </a:solidFill>
                <a:latin typeface="Arial" panose="020B0604020202020204" pitchFamily="34" charset="0"/>
              </a:rPr>
              <a:t>button displays on the Case Summary page. </a:t>
            </a:r>
            <a:r>
              <a:rPr lang="en-US" sz="1200" b="1" dirty="0" smtClean="0">
                <a:solidFill>
                  <a:srgbClr val="001F5F"/>
                </a:solidFill>
                <a:latin typeface="Arial" panose="020B0604020202020204" pitchFamily="34" charset="0"/>
              </a:rPr>
              <a:t>This button displays a month before the customers renewal is due.</a:t>
            </a:r>
            <a:endParaRPr lang="en-US" sz="1200" dirty="0" smtClean="0">
              <a:solidFill>
                <a:srgbClr val="001F5F"/>
              </a:solidFill>
              <a:latin typeface="Arial" panose="020B0604020202020204" pitchFamily="34" charset="0"/>
            </a:endParaRPr>
          </a:p>
          <a:p>
            <a:r>
              <a:rPr lang="en-US" sz="1200" dirty="0" smtClean="0">
                <a:solidFill>
                  <a:srgbClr val="001F5F"/>
                </a:solidFill>
                <a:latin typeface="Arial" panose="020B0604020202020204" pitchFamily="34" charset="0"/>
              </a:rPr>
              <a:t>Click </a:t>
            </a:r>
            <a:r>
              <a:rPr lang="en-US" sz="1200" dirty="0" err="1" smtClean="0">
                <a:solidFill>
                  <a:srgbClr val="001F5F"/>
                </a:solidFill>
                <a:latin typeface="Arial" panose="020B0604020202020204" pitchFamily="34" charset="0"/>
              </a:rPr>
              <a:t>thebutton</a:t>
            </a:r>
            <a:r>
              <a:rPr lang="en-US" sz="1200" dirty="0" smtClean="0">
                <a:solidFill>
                  <a:srgbClr val="001F5F"/>
                </a:solidFill>
                <a:latin typeface="Arial" panose="020B0604020202020204" pitchFamily="34" charset="0"/>
              </a:rPr>
              <a:t>. The Redetermination Overview page displays letting the </a:t>
            </a:r>
            <a:r>
              <a:rPr lang="en-US" sz="1200" dirty="0" err="1" smtClean="0">
                <a:solidFill>
                  <a:srgbClr val="001F5F"/>
                </a:solidFill>
                <a:latin typeface="Arial" panose="020B0604020202020204" pitchFamily="34" charset="0"/>
              </a:rPr>
              <a:t>customerknow</a:t>
            </a:r>
            <a:r>
              <a:rPr lang="en-US" sz="1200" dirty="0" smtClean="0">
                <a:solidFill>
                  <a:srgbClr val="001F5F"/>
                </a:solidFill>
                <a:latin typeface="Arial" panose="020B0604020202020204" pitchFamily="34" charset="0"/>
              </a:rPr>
              <a:t> which of </a:t>
            </a:r>
            <a:r>
              <a:rPr lang="en-US" sz="1200" dirty="0" err="1" smtClean="0">
                <a:solidFill>
                  <a:srgbClr val="001F5F"/>
                </a:solidFill>
                <a:latin typeface="Arial" panose="020B0604020202020204" pitchFamily="34" charset="0"/>
              </a:rPr>
              <a:t>theirbenefits</a:t>
            </a:r>
            <a:r>
              <a:rPr lang="en-US" sz="1200" dirty="0" smtClean="0">
                <a:solidFill>
                  <a:srgbClr val="001F5F"/>
                </a:solidFill>
                <a:latin typeface="Arial" panose="020B0604020202020204" pitchFamily="34" charset="0"/>
              </a:rPr>
              <a:t> is up for redetermination. Review and click </a:t>
            </a:r>
            <a:r>
              <a:rPr lang="en-US" sz="1200" b="1" dirty="0" smtClean="0">
                <a:solidFill>
                  <a:srgbClr val="001F5F"/>
                </a:solidFill>
                <a:latin typeface="Arial" panose="020B0604020202020204" pitchFamily="34" charset="0"/>
              </a:rPr>
              <a:t>Next. </a:t>
            </a:r>
            <a:br>
              <a:rPr lang="en-US" sz="1200" b="1" dirty="0" smtClean="0">
                <a:solidFill>
                  <a:srgbClr val="001F5F"/>
                </a:solidFill>
                <a:latin typeface="Arial" panose="020B0604020202020204" pitchFamily="34" charset="0"/>
              </a:rPr>
            </a:br>
            <a:r>
              <a:rPr lang="en-US" sz="1200" dirty="0" smtClean="0">
                <a:solidFill>
                  <a:srgbClr val="1C4285"/>
                </a:solidFill>
                <a:latin typeface="Arial" panose="020B0604020202020204" pitchFamily="34" charset="0"/>
              </a:rPr>
              <a:t>Information screen: lets the customer know what information they will need to complete their renewal. </a:t>
            </a:r>
            <a:endParaRPr lang="en-US" sz="1200" dirty="0" smtClean="0"/>
          </a:p>
          <a:p>
            <a:r>
              <a:rPr lang="en-US" sz="1200" dirty="0" smtClean="0"/>
              <a:t>Clicking </a:t>
            </a:r>
            <a:r>
              <a:rPr lang="en-US" sz="1200" b="1" dirty="0" smtClean="0"/>
              <a:t>[Next] </a:t>
            </a:r>
            <a:r>
              <a:rPr lang="en-US" sz="1200" dirty="0" smtClean="0"/>
              <a:t>will bring up the customers renewal screens –some information will be prefilled. </a:t>
            </a:r>
          </a:p>
          <a:p>
            <a:r>
              <a:rPr lang="en-US" sz="1200" dirty="0" smtClean="0"/>
              <a:t>If the customer needs to provide any final comments or submit other changes not reported during the redetermination, they will check the </a:t>
            </a:r>
            <a:r>
              <a:rPr lang="en-US" sz="1200" b="1" dirty="0" smtClean="0"/>
              <a:t>“Report any other change” </a:t>
            </a:r>
            <a:r>
              <a:rPr lang="en-US" sz="1200" dirty="0" smtClean="0"/>
              <a:t>in the Questions section of the page.</a:t>
            </a:r>
          </a:p>
          <a:p>
            <a:endParaRPr lang="en-US" sz="1200" dirty="0" smtClean="0"/>
          </a:p>
          <a:p>
            <a:pPr marR="112710"/>
            <a:r>
              <a:rPr lang="en-US" sz="1200" dirty="0" smtClean="0"/>
              <a:t>For certain Groups you will see a mid- </a:t>
            </a:r>
            <a:r>
              <a:rPr lang="en-US" sz="1200" dirty="0" err="1" smtClean="0"/>
              <a:t>oint</a:t>
            </a:r>
            <a:r>
              <a:rPr lang="en-US" sz="1200" dirty="0" smtClean="0"/>
              <a:t> review.</a:t>
            </a:r>
            <a:r>
              <a:rPr lang="en-US" sz="1200" baseline="0" dirty="0" smtClean="0"/>
              <a:t> </a:t>
            </a:r>
            <a:r>
              <a:rPr lang="en-US" dirty="0" smtClean="0">
                <a:solidFill>
                  <a:srgbClr val="001F5F"/>
                </a:solidFill>
                <a:latin typeface="Arial" panose="020B0604020202020204" pitchFamily="34" charset="0"/>
              </a:rPr>
              <a:t>If a Mid-Point Report is due for SNAP or Cash benefits, a </a:t>
            </a:r>
            <a:r>
              <a:rPr lang="en-US" b="1" dirty="0" smtClean="0">
                <a:solidFill>
                  <a:srgbClr val="001F5F"/>
                </a:solidFill>
                <a:latin typeface="Arial" panose="020B0604020202020204" pitchFamily="34" charset="0"/>
              </a:rPr>
              <a:t>[Mid-Point Report]</a:t>
            </a:r>
            <a:r>
              <a:rPr lang="en-US" dirty="0" smtClean="0">
                <a:solidFill>
                  <a:srgbClr val="001F5F"/>
                </a:solidFill>
                <a:latin typeface="Arial" panose="020B0604020202020204" pitchFamily="34" charset="0"/>
              </a:rPr>
              <a:t>button displays on the </a:t>
            </a:r>
            <a:r>
              <a:rPr lang="en-US" b="1" dirty="0" smtClean="0">
                <a:solidFill>
                  <a:srgbClr val="001F5F"/>
                </a:solidFill>
                <a:latin typeface="Arial" panose="020B0604020202020204" pitchFamily="34" charset="0"/>
              </a:rPr>
              <a:t>Case </a:t>
            </a:r>
            <a:r>
              <a:rPr lang="en-US" b="1" dirty="0" err="1" smtClean="0">
                <a:solidFill>
                  <a:srgbClr val="001F5F"/>
                </a:solidFill>
                <a:latin typeface="Arial" panose="020B0604020202020204" pitchFamily="34" charset="0"/>
              </a:rPr>
              <a:t>Summary</a:t>
            </a:r>
            <a:r>
              <a:rPr lang="en-US" dirty="0" err="1" smtClean="0">
                <a:solidFill>
                  <a:srgbClr val="001F5F"/>
                </a:solidFill>
                <a:latin typeface="Arial" panose="020B0604020202020204" pitchFamily="34" charset="0"/>
              </a:rPr>
              <a:t>page</a:t>
            </a:r>
            <a:r>
              <a:rPr lang="en-US" dirty="0" smtClean="0">
                <a:solidFill>
                  <a:srgbClr val="001F5F"/>
                </a:solidFill>
                <a:latin typeface="Arial" panose="020B0604020202020204" pitchFamily="34" charset="0"/>
              </a:rPr>
              <a:t>.</a:t>
            </a:r>
          </a:p>
          <a:p>
            <a:r>
              <a:rPr lang="en-US" dirty="0" smtClean="0">
                <a:solidFill>
                  <a:srgbClr val="001F5F"/>
                </a:solidFill>
                <a:latin typeface="Arial" panose="020B0604020202020204" pitchFamily="34" charset="0"/>
              </a:rPr>
              <a:t>The customer completes all questions and clicks </a:t>
            </a:r>
            <a:r>
              <a:rPr lang="en-US" b="1" dirty="0" smtClean="0">
                <a:solidFill>
                  <a:srgbClr val="001F5F"/>
                </a:solidFill>
                <a:latin typeface="Arial" panose="020B0604020202020204" pitchFamily="34" charset="0"/>
              </a:rPr>
              <a:t>[Next]. </a:t>
            </a:r>
            <a:r>
              <a:rPr lang="en-US" dirty="0" smtClean="0">
                <a:solidFill>
                  <a:srgbClr val="001F5F"/>
                </a:solidFill>
                <a:latin typeface="Arial" panose="020B0604020202020204" pitchFamily="34" charset="0"/>
              </a:rPr>
              <a:t>The Signing your Mid-Point Report page displays. </a:t>
            </a:r>
          </a:p>
          <a:p>
            <a:r>
              <a:rPr lang="en-US" dirty="0" smtClean="0">
                <a:solidFill>
                  <a:srgbClr val="001F5F"/>
                </a:solidFill>
                <a:latin typeface="Arial" panose="020B0604020202020204" pitchFamily="34" charset="0"/>
              </a:rPr>
              <a:t>Customer Attestation: information is true and correct </a:t>
            </a:r>
          </a:p>
          <a:p>
            <a:r>
              <a:rPr lang="en-US" dirty="0" smtClean="0">
                <a:solidFill>
                  <a:srgbClr val="001F5F"/>
                </a:solidFill>
                <a:latin typeface="Arial" panose="020B0604020202020204" pitchFamily="34" charset="0"/>
              </a:rPr>
              <a:t>Customer enters First Name and Last Name.</a:t>
            </a:r>
          </a:p>
          <a:p>
            <a:r>
              <a:rPr lang="en-US" dirty="0" smtClean="0">
                <a:solidFill>
                  <a:srgbClr val="001F5F"/>
                </a:solidFill>
                <a:latin typeface="Arial" panose="020B0604020202020204" pitchFamily="34" charset="0"/>
              </a:rPr>
              <a:t>Customer clicks </a:t>
            </a:r>
            <a:r>
              <a:rPr lang="en-US" b="1" dirty="0" smtClean="0">
                <a:solidFill>
                  <a:srgbClr val="001F5F"/>
                </a:solidFill>
                <a:latin typeface="Arial" panose="020B0604020202020204" pitchFamily="34" charset="0"/>
              </a:rPr>
              <a:t>Submit </a:t>
            </a:r>
            <a:r>
              <a:rPr lang="en-US" dirty="0" err="1" smtClean="0">
                <a:solidFill>
                  <a:srgbClr val="FFFFFF"/>
                </a:solidFill>
                <a:latin typeface="Arial" panose="020B0604020202020204" pitchFamily="34" charset="0"/>
              </a:rPr>
              <a:t>ote</a:t>
            </a:r>
            <a:r>
              <a:rPr lang="en-US" dirty="0" smtClean="0">
                <a:solidFill>
                  <a:srgbClr val="FFFFFF"/>
                </a:solidFill>
                <a:latin typeface="Arial" panose="020B0604020202020204" pitchFamily="34" charset="0"/>
              </a:rPr>
              <a:t>: </a:t>
            </a:r>
            <a:endParaRPr lang="en-US" dirty="0" smtClean="0"/>
          </a:p>
          <a:p>
            <a:r>
              <a:rPr lang="en-US" sz="1200" dirty="0" smtClean="0"/>
              <a:t> </a:t>
            </a:r>
            <a:endParaRPr lang="en-US" sz="1200" dirty="0"/>
          </a:p>
        </p:txBody>
      </p:sp>
      <p:sp>
        <p:nvSpPr>
          <p:cNvPr id="4" name="Slide Number Placeholder 3"/>
          <p:cNvSpPr>
            <a:spLocks noGrp="1"/>
          </p:cNvSpPr>
          <p:nvPr>
            <p:ph type="sldNum" sz="quarter" idx="10"/>
          </p:nvPr>
        </p:nvSpPr>
        <p:spPr/>
        <p:txBody>
          <a:bodyPr/>
          <a:lstStyle/>
          <a:p>
            <a:fld id="{E17EA524-7A27-46AB-9B4A-7198D44C5B6B}" type="slidenum">
              <a:rPr lang="en-US" smtClean="0"/>
              <a:t>18</a:t>
            </a:fld>
            <a:endParaRPr lang="en-US" dirty="0"/>
          </a:p>
        </p:txBody>
      </p:sp>
    </p:spTree>
    <p:extLst>
      <p:ext uri="{BB962C8B-B14F-4D97-AF65-F5344CB8AC3E}">
        <p14:creationId xmlns:p14="http://schemas.microsoft.com/office/powerpoint/2010/main" val="1883102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15720"/>
            <a:r>
              <a:rPr lang="en-US" sz="1200" dirty="0" smtClean="0">
                <a:solidFill>
                  <a:srgbClr val="1C4285"/>
                </a:solidFill>
                <a:latin typeface="Arial" panose="020B0604020202020204" pitchFamily="34" charset="0"/>
              </a:rPr>
              <a:t> Reporting a change in the household or circumstances: circumstances: </a:t>
            </a:r>
          </a:p>
          <a:p>
            <a:pPr marR="115920"/>
            <a:r>
              <a:rPr lang="en-US" sz="1200" dirty="0" smtClean="0">
                <a:solidFill>
                  <a:srgbClr val="1C4285"/>
                </a:solidFill>
                <a:latin typeface="Arial" panose="020B0604020202020204" pitchFamily="34" charset="0"/>
              </a:rPr>
              <a:t>1. Customer clicks on the Report My Changes button on the Case Summary page. </a:t>
            </a:r>
          </a:p>
          <a:p>
            <a:pPr marR="116920"/>
            <a:r>
              <a:rPr lang="en-US" sz="1200" dirty="0" smtClean="0">
                <a:solidFill>
                  <a:srgbClr val="1C4285"/>
                </a:solidFill>
                <a:latin typeface="Arial" panose="020B0604020202020204" pitchFamily="34" charset="0"/>
              </a:rPr>
              <a:t>2. Customer chooses the change to be reported and clicks Next. </a:t>
            </a:r>
          </a:p>
          <a:p>
            <a:pPr marR="125320"/>
            <a:r>
              <a:rPr lang="en-US" sz="1200" dirty="0" smtClean="0">
                <a:solidFill>
                  <a:srgbClr val="1C4285"/>
                </a:solidFill>
                <a:latin typeface="Arial" panose="020B0604020202020204" pitchFamily="34" charset="0"/>
              </a:rPr>
              <a:t>3. Customer completes additional questions </a:t>
            </a:r>
          </a:p>
          <a:p>
            <a:pPr marR="108720"/>
            <a:r>
              <a:rPr lang="en-US" sz="1200" dirty="0" smtClean="0">
                <a:solidFill>
                  <a:srgbClr val="1C4285"/>
                </a:solidFill>
                <a:latin typeface="Arial" panose="020B0604020202020204" pitchFamily="34" charset="0"/>
              </a:rPr>
              <a:t>4. If the change requires proof, documents can be uploaded through Manage My Case.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19</a:t>
            </a:fld>
            <a:endParaRPr lang="en-US" dirty="0"/>
          </a:p>
        </p:txBody>
      </p:sp>
    </p:spTree>
    <p:extLst>
      <p:ext uri="{BB962C8B-B14F-4D97-AF65-F5344CB8AC3E}">
        <p14:creationId xmlns:p14="http://schemas.microsoft.com/office/powerpoint/2010/main" val="974178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GWYNNE</a:t>
            </a:r>
            <a:r>
              <a:rPr lang="en-US" baseline="0" dirty="0" smtClean="0"/>
              <a:t> can you add description?</a:t>
            </a:r>
            <a:endParaRPr lang="en-US" dirty="0"/>
          </a:p>
        </p:txBody>
      </p:sp>
      <p:sp>
        <p:nvSpPr>
          <p:cNvPr id="4" name="Slide Number Placeholder 3"/>
          <p:cNvSpPr>
            <a:spLocks noGrp="1"/>
          </p:cNvSpPr>
          <p:nvPr>
            <p:ph type="sldNum" sz="quarter" idx="10"/>
          </p:nvPr>
        </p:nvSpPr>
        <p:spPr/>
        <p:txBody>
          <a:bodyPr/>
          <a:lstStyle/>
          <a:p>
            <a:fld id="{923EC77A-B71F-42C6-828E-2ECC22475577}" type="slidenum">
              <a:rPr lang="en-US" smtClean="0"/>
              <a:t>2</a:t>
            </a:fld>
            <a:endParaRPr lang="en-US" dirty="0"/>
          </a:p>
        </p:txBody>
      </p:sp>
    </p:spTree>
    <p:extLst>
      <p:ext uri="{BB962C8B-B14F-4D97-AF65-F5344CB8AC3E}">
        <p14:creationId xmlns:p14="http://schemas.microsoft.com/office/powerpoint/2010/main" val="2501576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they do?</a:t>
            </a:r>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20</a:t>
            </a:fld>
            <a:endParaRPr lang="en-US" dirty="0"/>
          </a:p>
        </p:txBody>
      </p:sp>
    </p:spTree>
    <p:extLst>
      <p:ext uri="{BB962C8B-B14F-4D97-AF65-F5344CB8AC3E}">
        <p14:creationId xmlns:p14="http://schemas.microsoft.com/office/powerpoint/2010/main" val="2299481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Customers can view Verification Requests &amp; Notices and see the status of their application, change report or </a:t>
            </a:r>
            <a:r>
              <a:rPr lang="en-US" dirty="0" err="1" smtClean="0"/>
              <a:t>Rede</a:t>
            </a:r>
            <a:r>
              <a:rPr lang="en-US" dirty="0" smtClean="0"/>
              <a:t> from the MMC landing page</a:t>
            </a:r>
          </a:p>
          <a:p>
            <a:pPr lvl="0"/>
            <a:endParaRPr lang="en-US" dirty="0" smtClean="0"/>
          </a:p>
          <a:p>
            <a:pPr lvl="0"/>
            <a:r>
              <a:rPr lang="en-US" dirty="0" smtClean="0"/>
              <a:t>VERIFICATION UPLOADS are important. The</a:t>
            </a:r>
            <a:r>
              <a:rPr lang="en-US" baseline="0" dirty="0" smtClean="0"/>
              <a:t> categories can be somewhat confusing. It is helpful to find the best match. You must make sure that you click add upload your document, hit next and next again to complete this process. You will be met with a screen that confirms you uploaded your docs and a tracking number. Keep a copy of this for your records as proof that you uploaded verification documents</a:t>
            </a:r>
            <a:endParaRPr lang="en-US" dirty="0" smtClean="0"/>
          </a:p>
          <a:p>
            <a:pPr lvl="0"/>
            <a:endParaRPr lang="en-US" dirty="0" smtClean="0"/>
          </a:p>
          <a:p>
            <a:pPr lvl="0"/>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21</a:t>
            </a:fld>
            <a:endParaRPr lang="en-US" dirty="0"/>
          </a:p>
        </p:txBody>
      </p:sp>
    </p:spTree>
    <p:extLst>
      <p:ext uri="{BB962C8B-B14F-4D97-AF65-F5344CB8AC3E}">
        <p14:creationId xmlns:p14="http://schemas.microsoft.com/office/powerpoint/2010/main" val="3883876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EF5E20"/>
                </a:solidFill>
                <a:latin typeface="Arial" panose="020B0604020202020204" pitchFamily="34" charset="0"/>
              </a:rPr>
              <a:t>Check </a:t>
            </a:r>
            <a:r>
              <a:rPr lang="en-US" dirty="0" smtClean="0">
                <a:solidFill>
                  <a:srgbClr val="1C4285"/>
                </a:solidFill>
                <a:latin typeface="Arial" panose="020B0604020202020204" pitchFamily="34" charset="0"/>
              </a:rPr>
              <a:t>notices </a:t>
            </a:r>
          </a:p>
          <a:p>
            <a:pPr marR="121130"/>
            <a:r>
              <a:rPr lang="en-US" dirty="0" smtClean="0">
                <a:solidFill>
                  <a:srgbClr val="1C4285"/>
                </a:solidFill>
                <a:latin typeface="Arial" panose="020B0604020202020204" pitchFamily="34" charset="0"/>
              </a:rPr>
              <a:t>Head of household will be able to view notices sent within the past 12 months. </a:t>
            </a:r>
            <a:endParaRPr lang="en-US" dirty="0">
              <a:solidFill>
                <a:srgbClr val="1C4285"/>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E17EA524-7A27-46AB-9B4A-7198D44C5B6B}" type="slidenum">
              <a:rPr lang="en-US" smtClean="0"/>
              <a:t>22</a:t>
            </a:fld>
            <a:endParaRPr lang="en-US" dirty="0"/>
          </a:p>
        </p:txBody>
      </p:sp>
    </p:spTree>
    <p:extLst>
      <p:ext uri="{BB962C8B-B14F-4D97-AF65-F5344CB8AC3E}">
        <p14:creationId xmlns:p14="http://schemas.microsoft.com/office/powerpoint/2010/main" val="3764666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Reviewing</a:t>
            </a:r>
            <a:r>
              <a:rPr lang="en-US" baseline="0" dirty="0" smtClean="0"/>
              <a:t> notices allows us to learn key information about the case and unlock the next steps for those receiving DHS benefits.</a:t>
            </a:r>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23</a:t>
            </a:fld>
            <a:endParaRPr lang="en-US" dirty="0"/>
          </a:p>
        </p:txBody>
      </p:sp>
    </p:spTree>
    <p:extLst>
      <p:ext uri="{BB962C8B-B14F-4D97-AF65-F5344CB8AC3E}">
        <p14:creationId xmlns:p14="http://schemas.microsoft.com/office/powerpoint/2010/main" val="4194227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Calculations</a:t>
            </a:r>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24</a:t>
            </a:fld>
            <a:endParaRPr lang="en-US" dirty="0"/>
          </a:p>
        </p:txBody>
      </p:sp>
    </p:spTree>
    <p:extLst>
      <p:ext uri="{BB962C8B-B14F-4D97-AF65-F5344CB8AC3E}">
        <p14:creationId xmlns:p14="http://schemas.microsoft.com/office/powerpoint/2010/main" val="3813974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they do?</a:t>
            </a:r>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25</a:t>
            </a:fld>
            <a:endParaRPr lang="en-US" dirty="0"/>
          </a:p>
        </p:txBody>
      </p:sp>
    </p:spTree>
    <p:extLst>
      <p:ext uri="{BB962C8B-B14F-4D97-AF65-F5344CB8AC3E}">
        <p14:creationId xmlns:p14="http://schemas.microsoft.com/office/powerpoint/2010/main" val="37441742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they do?</a:t>
            </a:r>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26</a:t>
            </a:fld>
            <a:endParaRPr lang="en-US" dirty="0"/>
          </a:p>
        </p:txBody>
      </p:sp>
    </p:spTree>
    <p:extLst>
      <p:ext uri="{BB962C8B-B14F-4D97-AF65-F5344CB8AC3E}">
        <p14:creationId xmlns:p14="http://schemas.microsoft.com/office/powerpoint/2010/main" val="3931404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Our goal is to help applicants and providers working with applicants submit applications that will help them maximize their access to the public benefits they qualify for and are entitled to receive. The purpose of this training is to provide tips and information when using Manage My Case.</a:t>
            </a: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Provide Key Information to unlock services and maximize DHS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What does this mean?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There</a:t>
            </a:r>
            <a:r>
              <a:rPr lang="en-US" sz="1200" b="1" kern="1200" baseline="0" dirty="0" smtClean="0">
                <a:solidFill>
                  <a:schemeClr val="tx1"/>
                </a:solidFill>
                <a:effectLst/>
                <a:latin typeface="+mn-lt"/>
                <a:ea typeface="+mn-ea"/>
                <a:cs typeface="+mn-cs"/>
              </a:rPr>
              <a:t> are lots of things that can be learned from Manage My Case:</a:t>
            </a:r>
          </a:p>
          <a:p>
            <a:pPr lvl="0"/>
            <a:r>
              <a:rPr lang="en-US" sz="1200" b="1" kern="1200" dirty="0" smtClean="0">
                <a:solidFill>
                  <a:schemeClr val="tx1"/>
                </a:solidFill>
                <a:effectLst/>
                <a:latin typeface="+mn-lt"/>
                <a:ea typeface="+mn-ea"/>
                <a:cs typeface="+mn-cs"/>
              </a:rPr>
              <a:t>We will discuss: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a:t>
            </a:r>
            <a:r>
              <a:rPr lang="en-US" sz="1200" kern="1200" baseline="0" dirty="0" smtClean="0">
                <a:solidFill>
                  <a:schemeClr val="tx1"/>
                </a:solidFill>
                <a:effectLst/>
                <a:latin typeface="+mn-lt"/>
                <a:ea typeface="+mn-ea"/>
                <a:cs typeface="+mn-cs"/>
              </a:rPr>
              <a:t> to access key information</a:t>
            </a:r>
          </a:p>
          <a:p>
            <a:pPr lvl="0"/>
            <a:r>
              <a:rPr lang="en-US" sz="1200" kern="1200" baseline="0" dirty="0" smtClean="0">
                <a:solidFill>
                  <a:schemeClr val="tx1"/>
                </a:solidFill>
                <a:effectLst/>
                <a:latin typeface="+mn-lt"/>
                <a:ea typeface="+mn-ea"/>
                <a:cs typeface="+mn-cs"/>
              </a:rPr>
              <a:t>How to make changes to current benefits and add new benefits</a:t>
            </a:r>
            <a:endParaRPr lang="en-US" sz="1200"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We will not discuss: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Things</a:t>
            </a:r>
            <a:r>
              <a:rPr lang="en-US" sz="1200" kern="1200" baseline="0" dirty="0" smtClean="0">
                <a:solidFill>
                  <a:schemeClr val="tx1"/>
                </a:solidFill>
                <a:effectLst/>
                <a:latin typeface="+mn-lt"/>
                <a:ea typeface="+mn-ea"/>
                <a:cs typeface="+mn-cs"/>
              </a:rPr>
              <a:t> covered in our previous trainings</a:t>
            </a:r>
            <a:br>
              <a:rPr lang="en-US" sz="1200" kern="1200" baseline="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Creating</a:t>
            </a:r>
            <a:r>
              <a:rPr lang="en-US" sz="1200" kern="1200" baseline="0" dirty="0" smtClean="0">
                <a:solidFill>
                  <a:schemeClr val="tx1"/>
                </a:solidFill>
                <a:effectLst/>
                <a:latin typeface="+mn-lt"/>
                <a:ea typeface="+mn-ea"/>
                <a:cs typeface="+mn-cs"/>
              </a:rPr>
              <a:t> ID and Password</a:t>
            </a:r>
          </a:p>
          <a:p>
            <a:pPr lvl="0"/>
            <a:r>
              <a:rPr lang="en-US" sz="1200" kern="1200" baseline="0" dirty="0" smtClean="0">
                <a:solidFill>
                  <a:schemeClr val="tx1"/>
                </a:solidFill>
                <a:effectLst/>
                <a:latin typeface="+mn-lt"/>
                <a:ea typeface="+mn-ea"/>
                <a:cs typeface="+mn-cs"/>
              </a:rPr>
              <a:t>Linking Accounts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VTTC applications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Specific questions related to program eligibility</a:t>
            </a:r>
          </a:p>
          <a:p>
            <a:pPr lvl="0"/>
            <a:r>
              <a:rPr lang="en-US" sz="1200" kern="1200" dirty="0" smtClean="0">
                <a:solidFill>
                  <a:schemeClr val="tx1"/>
                </a:solidFill>
                <a:effectLst/>
                <a:latin typeface="+mn-lt"/>
                <a:ea typeface="+mn-ea"/>
                <a:cs typeface="+mn-cs"/>
              </a:rPr>
              <a:t>Technical questions related to the functioning of ABE</a:t>
            </a:r>
          </a:p>
        </p:txBody>
      </p:sp>
      <p:sp>
        <p:nvSpPr>
          <p:cNvPr id="4" name="Slide Number Placeholder 3"/>
          <p:cNvSpPr>
            <a:spLocks noGrp="1"/>
          </p:cNvSpPr>
          <p:nvPr>
            <p:ph type="sldNum" sz="quarter" idx="10"/>
          </p:nvPr>
        </p:nvSpPr>
        <p:spPr/>
        <p:txBody>
          <a:bodyPr/>
          <a:lstStyle/>
          <a:p>
            <a:fld id="{E17EA524-7A27-46AB-9B4A-7198D44C5B6B}" type="slidenum">
              <a:rPr lang="en-US" smtClean="0"/>
              <a:t>3</a:t>
            </a:fld>
            <a:endParaRPr lang="en-US" dirty="0"/>
          </a:p>
        </p:txBody>
      </p:sp>
    </p:spTree>
    <p:extLst>
      <p:ext uri="{BB962C8B-B14F-4D97-AF65-F5344CB8AC3E}">
        <p14:creationId xmlns:p14="http://schemas.microsoft.com/office/powerpoint/2010/main" val="3794322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effectLst/>
                <a:latin typeface="Source Sans Pro" panose="020B0503030403020204" pitchFamily="34" charset="0"/>
                <a:ea typeface="Source Sans Pro" panose="020B0503030403020204" pitchFamily="34" charset="0"/>
                <a:cs typeface="+mn-cs"/>
              </a:rPr>
              <a:t>Overview of ABE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kern="1200" dirty="0" smtClean="0">
              <a:solidFill>
                <a:schemeClr val="tx1"/>
              </a:solidFill>
              <a:effectLst/>
              <a:latin typeface="Source Sans Pro" panose="020B0503030403020204" pitchFamily="34" charset="0"/>
              <a:ea typeface="Source Sans Pro" panose="020B0503030403020204" pitchFamily="34" charset="0"/>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Source Sans Pro" panose="020B0503030403020204" pitchFamily="34" charset="0"/>
                <a:ea typeface="Source Sans Pro" panose="020B0503030403020204" pitchFamily="34" charset="0"/>
                <a:cs typeface="+mn-cs"/>
              </a:rPr>
              <a:t>ABE Born 2013/4,</a:t>
            </a:r>
            <a:r>
              <a:rPr lang="en-US" sz="1200" kern="1200" baseline="0" dirty="0" smtClean="0">
                <a:solidFill>
                  <a:schemeClr val="tx1"/>
                </a:solidFill>
                <a:effectLst/>
                <a:latin typeface="Source Sans Pro" panose="020B0503030403020204" pitchFamily="34" charset="0"/>
                <a:ea typeface="Source Sans Pro" panose="020B0503030403020204" pitchFamily="34" charset="0"/>
                <a:cs typeface="+mn-cs"/>
              </a:rPr>
              <a:t> </a:t>
            </a:r>
            <a:r>
              <a:rPr lang="en-US" dirty="0" smtClean="0">
                <a:latin typeface="Source Sans Pro" panose="020B0503030403020204" pitchFamily="34" charset="0"/>
                <a:ea typeface="Source Sans Pro" panose="020B0503030403020204" pitchFamily="34" charset="0"/>
              </a:rPr>
              <a:t>ABE</a:t>
            </a:r>
            <a:r>
              <a:rPr lang="en-US" baseline="0" dirty="0" smtClean="0">
                <a:latin typeface="Source Sans Pro" panose="020B0503030403020204" pitchFamily="34" charset="0"/>
                <a:ea typeface="Source Sans Pro" panose="020B0503030403020204" pitchFamily="34" charset="0"/>
              </a:rPr>
              <a:t> stands for</a:t>
            </a:r>
            <a:r>
              <a:rPr lang="en-US" dirty="0" smtClean="0">
                <a:latin typeface="Source Sans Pro" panose="020B0503030403020204" pitchFamily="34" charset="0"/>
                <a:ea typeface="Source Sans Pro" panose="020B0503030403020204" pitchFamily="34" charset="0"/>
              </a:rPr>
              <a:t> the Application for Benefits Eligibility. ABE is the State of Illinois’ web-based application portal for Medicaid, SNAP and cash benefits. </a:t>
            </a:r>
            <a:r>
              <a:rPr lang="en-US" sz="1200" b="0" i="0" kern="1200" dirty="0" smtClean="0">
                <a:solidFill>
                  <a:schemeClr val="tx1"/>
                </a:solidFill>
                <a:effectLst/>
                <a:latin typeface="Source Sans Pro" panose="020B0503030403020204" pitchFamily="34" charset="0"/>
                <a:ea typeface="Source Sans Pro" panose="020B0503030403020204" pitchFamily="34" charset="0"/>
                <a:cs typeface="+mn-cs"/>
              </a:rPr>
              <a:t>Anyone can apply for Medicaid, SNAP, cash benefits and the Medicare Savings Program through ABE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kern="1200" dirty="0" smtClean="0">
              <a:solidFill>
                <a:schemeClr val="tx1"/>
              </a:solidFill>
              <a:effectLst/>
              <a:latin typeface="Source Sans Pro" panose="020B0503030403020204" pitchFamily="34" charset="0"/>
              <a:ea typeface="Source Sans Pro" panose="020B0503030403020204" pitchFamily="34" charset="0"/>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dirty="0" smtClean="0">
                <a:solidFill>
                  <a:schemeClr val="tx1"/>
                </a:solidFill>
                <a:effectLst/>
                <a:latin typeface="Source Sans Pro" panose="020B0503030403020204" pitchFamily="34" charset="0"/>
                <a:ea typeface="Source Sans Pro" panose="020B0503030403020204" pitchFamily="34" charset="0"/>
                <a:cs typeface="+mn-cs"/>
              </a:rPr>
              <a:t>We strongly encourage to apply for Medicaid, SNAP, cash assistance and the Medicare Savings Program online through ABE for the fastest service. </a:t>
            </a:r>
          </a:p>
          <a:p>
            <a:pPr marL="228600" indent="-228600">
              <a:buFont typeface="+mj-lt"/>
              <a:buAutoNum type="arabicPeriod"/>
            </a:pPr>
            <a:endParaRPr lang="en-US" dirty="0" smtClean="0">
              <a:latin typeface="Source Sans Pro" panose="020B0503030403020204" pitchFamily="34" charset="0"/>
              <a:ea typeface="Source Sans Pro" panose="020B0503030403020204" pitchFamily="34" charset="0"/>
            </a:endParaRPr>
          </a:p>
          <a:p>
            <a:pPr marL="228600" indent="-228600">
              <a:buFont typeface="+mj-lt"/>
              <a:buAutoNum type="arabicPeriod"/>
            </a:pPr>
            <a:r>
              <a:rPr lang="en-US" dirty="0" smtClean="0">
                <a:latin typeface="Source Sans Pro" panose="020B0503030403020204" pitchFamily="34" charset="0"/>
                <a:ea typeface="Source Sans Pro" panose="020B0503030403020204" pitchFamily="34" charset="0"/>
              </a:rPr>
              <a:t>This overview will familiarize you with some of ABE’s features and explain how to set up your user account and submit an application.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kern="1200" dirty="0" smtClean="0">
              <a:solidFill>
                <a:schemeClr val="tx1"/>
              </a:solidFill>
              <a:effectLst/>
              <a:latin typeface="Source Sans Pro" panose="020B0503030403020204" pitchFamily="34" charset="0"/>
              <a:ea typeface="Source Sans Pro" panose="020B0503030403020204" pitchFamily="34" charset="0"/>
              <a:cs typeface="+mn-cs"/>
            </a:endParaRPr>
          </a:p>
          <a:p>
            <a:pPr marL="228600" indent="-228600">
              <a:buFont typeface="+mj-lt"/>
              <a:buAutoNum type="arabicPeriod"/>
            </a:pPr>
            <a:r>
              <a:rPr lang="en-US" sz="1200" b="1" i="0" kern="1200" dirty="0" smtClean="0">
                <a:solidFill>
                  <a:schemeClr val="tx1"/>
                </a:solidFill>
                <a:effectLst/>
                <a:latin typeface="Source Sans Pro" panose="020B0503030403020204" pitchFamily="34" charset="0"/>
                <a:ea typeface="Source Sans Pro" panose="020B0503030403020204" pitchFamily="34" charset="0"/>
                <a:cs typeface="+mn-cs"/>
              </a:rPr>
              <a:t>ABE does not replace the need for caseworker interviews for SNAP and cash benefits; Applicants will be contacted within 14 days for this interview. In most cases, interviews can be completed over the phone.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kern="1200" dirty="0" smtClean="0">
              <a:solidFill>
                <a:schemeClr val="tx1"/>
              </a:solidFill>
              <a:effectLst/>
              <a:latin typeface="Source Sans Pro" panose="020B0503030403020204" pitchFamily="34" charset="0"/>
              <a:ea typeface="Source Sans Pro" panose="020B0503030403020204" pitchFamily="34" charset="0"/>
              <a:cs typeface="+mn-cs"/>
            </a:endParaRPr>
          </a:p>
          <a:p>
            <a:pPr marL="228600" indent="-228600">
              <a:buFont typeface="+mj-lt"/>
              <a:buAutoNum type="arabicPeriod"/>
            </a:pPr>
            <a:r>
              <a:rPr lang="en-US" sz="1200" b="1" i="0" kern="1200" dirty="0" smtClean="0">
                <a:solidFill>
                  <a:schemeClr val="tx1"/>
                </a:solidFill>
                <a:effectLst/>
                <a:latin typeface="Source Sans Pro" panose="020B0503030403020204" pitchFamily="34" charset="0"/>
                <a:ea typeface="Source Sans Pro" panose="020B0503030403020204" pitchFamily="34" charset="0"/>
                <a:cs typeface="+mn-cs"/>
              </a:rPr>
              <a:t>ABE &amp; the Integrated Eligibility System (IES)</a:t>
            </a:r>
          </a:p>
          <a:p>
            <a:pPr marL="685800" lvl="1" indent="-228600">
              <a:buFont typeface="Arial" panose="020B0604020202020204" pitchFamily="34" charset="0"/>
              <a:buChar char="•"/>
            </a:pPr>
            <a:r>
              <a:rPr lang="en-US" sz="1200" b="0" i="0" kern="1200" dirty="0" smtClean="0">
                <a:solidFill>
                  <a:schemeClr val="tx1"/>
                </a:solidFill>
                <a:effectLst/>
                <a:latin typeface="Source Sans Pro" panose="020B0503030403020204" pitchFamily="34" charset="0"/>
                <a:ea typeface="Source Sans Pro" panose="020B0503030403020204" pitchFamily="34" charset="0"/>
                <a:cs typeface="+mn-cs"/>
              </a:rPr>
              <a:t>The Integrated Eligibility System (IES) is the caseworker portal for eligibility determination and case management.</a:t>
            </a:r>
          </a:p>
          <a:p>
            <a:pPr marL="228600" indent="-228600">
              <a:buFont typeface="Arial" panose="020B0604020202020204" pitchFamily="34" charset="0"/>
              <a:buChar char="•"/>
            </a:pPr>
            <a:endParaRPr lang="en-US" sz="1200" b="0" i="0" kern="1200" dirty="0" smtClean="0">
              <a:solidFill>
                <a:schemeClr val="tx1"/>
              </a:solidFill>
              <a:effectLst/>
              <a:latin typeface="Source Sans Pro" panose="020B0503030403020204" pitchFamily="34" charset="0"/>
              <a:ea typeface="Source Sans Pro" panose="020B0503030403020204" pitchFamily="34" charset="0"/>
              <a:cs typeface="+mn-cs"/>
            </a:endParaRPr>
          </a:p>
          <a:p>
            <a:pPr marL="685800" lvl="1" indent="-228600">
              <a:buFont typeface="Arial" panose="020B0604020202020204" pitchFamily="34" charset="0"/>
              <a:buChar char="•"/>
            </a:pPr>
            <a:r>
              <a:rPr lang="en-US" sz="1200" b="0" i="0" kern="1200" dirty="0" smtClean="0">
                <a:solidFill>
                  <a:schemeClr val="tx1"/>
                </a:solidFill>
                <a:effectLst/>
                <a:latin typeface="Source Sans Pro" panose="020B0503030403020204" pitchFamily="34" charset="0"/>
                <a:ea typeface="Source Sans Pro" panose="020B0503030403020204" pitchFamily="34" charset="0"/>
                <a:cs typeface="+mn-cs"/>
              </a:rPr>
              <a:t>Once you submit an application in ABE, you can no longer make changes to it in ABE, but you are able to view the application as it was submitted. Applicants should contact the office where the application was sent for processing to report any changes. </a:t>
            </a:r>
          </a:p>
          <a:p>
            <a:pPr marL="228600" indent="-228600">
              <a:buFont typeface="Arial" panose="020B0604020202020204" pitchFamily="34" charset="0"/>
              <a:buChar char="•"/>
            </a:pPr>
            <a:endParaRPr lang="en-US" sz="1200" b="0" i="0" kern="1200" dirty="0" smtClean="0">
              <a:solidFill>
                <a:schemeClr val="tx1"/>
              </a:solidFill>
              <a:effectLst/>
              <a:latin typeface="Source Sans Pro" panose="020B0503030403020204" pitchFamily="34" charset="0"/>
              <a:ea typeface="Source Sans Pro" panose="020B0503030403020204" pitchFamily="34" charset="0"/>
              <a:cs typeface="+mn-cs"/>
            </a:endParaRPr>
          </a:p>
          <a:p>
            <a:pPr marL="685800" lvl="1" indent="-228600">
              <a:buFont typeface="Arial" panose="020B0604020202020204" pitchFamily="34" charset="0"/>
              <a:buChar char="•"/>
            </a:pPr>
            <a:r>
              <a:rPr lang="en-US" sz="1200" b="0" i="0" kern="1200" dirty="0" smtClean="0">
                <a:solidFill>
                  <a:schemeClr val="tx1"/>
                </a:solidFill>
                <a:effectLst/>
                <a:latin typeface="Source Sans Pro" panose="020B0503030403020204" pitchFamily="34" charset="0"/>
                <a:ea typeface="Source Sans Pro" panose="020B0503030403020204" pitchFamily="34" charset="0"/>
                <a:cs typeface="+mn-cs"/>
              </a:rPr>
              <a:t>The new application will appear in an electronic inbox where a caseworker will take it from the queue and register it.</a:t>
            </a:r>
            <a:r>
              <a:rPr lang="en-US" sz="1200" b="0" i="0" kern="1200" baseline="0" dirty="0" smtClean="0">
                <a:solidFill>
                  <a:schemeClr val="tx1"/>
                </a:solidFill>
                <a:effectLst/>
                <a:latin typeface="Source Sans Pro" panose="020B0503030403020204" pitchFamily="34" charset="0"/>
                <a:ea typeface="Source Sans Pro" panose="020B0503030403020204" pitchFamily="34" charset="0"/>
                <a:cs typeface="+mn-cs"/>
              </a:rPr>
              <a:t> </a:t>
            </a:r>
          </a:p>
          <a:p>
            <a:pPr marL="0" indent="0">
              <a:buFont typeface="Arial" panose="020B0604020202020204" pitchFamily="34" charset="0"/>
              <a:buNone/>
            </a:pPr>
            <a:endParaRPr lang="en-US" sz="1200" b="0" i="0" kern="1200" baseline="0" dirty="0" smtClean="0">
              <a:solidFill>
                <a:schemeClr val="tx1"/>
              </a:solidFill>
              <a:effectLst/>
              <a:latin typeface="Source Sans Pro" panose="020B0503030403020204" pitchFamily="34" charset="0"/>
              <a:ea typeface="Source Sans Pro" panose="020B0503030403020204" pitchFamily="34" charset="0"/>
              <a:cs typeface="+mn-cs"/>
            </a:endParaRPr>
          </a:p>
          <a:p>
            <a:pPr marL="685800" lvl="1" indent="-228600">
              <a:buFont typeface="Arial" panose="020B0604020202020204" pitchFamily="34" charset="0"/>
              <a:buChar char="•"/>
            </a:pPr>
            <a:r>
              <a:rPr lang="en-US" sz="1200" b="0" i="0" kern="1200" dirty="0" smtClean="0">
                <a:solidFill>
                  <a:schemeClr val="tx1"/>
                </a:solidFill>
                <a:effectLst/>
                <a:latin typeface="Source Sans Pro" panose="020B0503030403020204" pitchFamily="34" charset="0"/>
                <a:ea typeface="Source Sans Pro" panose="020B0503030403020204" pitchFamily="34" charset="0"/>
                <a:cs typeface="+mn-cs"/>
              </a:rPr>
              <a:t>The caseworker will schedule an interview with the customer, if necessary, and complete the data collection process. Interviews are required for SNAP and Cash Assistance.</a:t>
            </a:r>
          </a:p>
          <a:p>
            <a:pPr marL="228600" indent="-228600">
              <a:buFont typeface="Arial" panose="020B0604020202020204" pitchFamily="34" charset="0"/>
              <a:buChar char="•"/>
            </a:pPr>
            <a:endParaRPr lang="en-US" sz="1200" b="0" i="0" kern="1200" dirty="0" smtClean="0">
              <a:solidFill>
                <a:schemeClr val="tx1"/>
              </a:solidFill>
              <a:effectLst/>
              <a:latin typeface="Source Sans Pro" panose="020B0503030403020204" pitchFamily="34" charset="0"/>
              <a:ea typeface="Source Sans Pro" panose="020B0503030403020204" pitchFamily="34" charset="0"/>
              <a:cs typeface="+mn-cs"/>
            </a:endParaRPr>
          </a:p>
          <a:p>
            <a:pPr marL="685800" lvl="1" indent="-228600">
              <a:buFont typeface="Arial" panose="020B0604020202020204" pitchFamily="34" charset="0"/>
              <a:buChar char="•"/>
            </a:pPr>
            <a:r>
              <a:rPr lang="en-US" sz="1200" b="0" i="0" kern="1200" dirty="0" smtClean="0">
                <a:solidFill>
                  <a:schemeClr val="tx1"/>
                </a:solidFill>
                <a:effectLst/>
                <a:latin typeface="Source Sans Pro" panose="020B0503030403020204" pitchFamily="34" charset="0"/>
                <a:ea typeface="Source Sans Pro" panose="020B0503030403020204" pitchFamily="34" charset="0"/>
                <a:cs typeface="+mn-cs"/>
              </a:rPr>
              <a:t>IES includes electronic tools that interface with State and Federal data sources to verify information provided in the ABE Application. Applicants will be asked to provide required documentation for any information that cannot be verified electronically</a:t>
            </a:r>
          </a:p>
          <a:p>
            <a:pPr marL="685800" lvl="1" indent="-228600">
              <a:buFont typeface="Arial" panose="020B0604020202020204" pitchFamily="34" charset="0"/>
              <a:buChar char="•"/>
            </a:pPr>
            <a:endParaRPr lang="en-US" sz="1200" b="0" i="0" kern="1200" dirty="0" smtClean="0">
              <a:solidFill>
                <a:schemeClr val="tx1"/>
              </a:solidFill>
              <a:effectLst/>
              <a:latin typeface="Source Sans Pro" panose="020B0503030403020204" pitchFamily="34" charset="0"/>
              <a:ea typeface="Source Sans Pro" panose="020B0503030403020204" pitchFamily="34" charset="0"/>
              <a:cs typeface="+mn-cs"/>
            </a:endParaRPr>
          </a:p>
          <a:p>
            <a:pPr marL="685800" lvl="1" indent="-228600">
              <a:buFont typeface="Arial" panose="020B0604020202020204" pitchFamily="34" charset="0"/>
              <a:buChar char="•"/>
            </a:pPr>
            <a:r>
              <a:rPr lang="en-US" sz="1200" b="0" i="0" kern="1200" dirty="0" smtClean="0">
                <a:solidFill>
                  <a:schemeClr val="tx1"/>
                </a:solidFill>
                <a:effectLst/>
                <a:latin typeface="Source Sans Pro" panose="020B0503030403020204" pitchFamily="34" charset="0"/>
                <a:ea typeface="Source Sans Pro" panose="020B0503030403020204" pitchFamily="34" charset="0"/>
                <a:cs typeface="+mn-cs"/>
              </a:rPr>
              <a:t>The caseworker will then complete the determination of eligibility and the Applicant will receive a written notice of the decision in the mail. </a:t>
            </a:r>
            <a:endParaRPr lang="en-US" dirty="0">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10"/>
          </p:nvPr>
        </p:nvSpPr>
        <p:spPr/>
        <p:txBody>
          <a:bodyPr/>
          <a:lstStyle/>
          <a:p>
            <a:fld id="{E17EA524-7A27-46AB-9B4A-7198D44C5B6B}" type="slidenum">
              <a:rPr lang="en-US" smtClean="0"/>
              <a:t>4</a:t>
            </a:fld>
            <a:endParaRPr lang="en-US" dirty="0"/>
          </a:p>
        </p:txBody>
      </p:sp>
    </p:spTree>
    <p:extLst>
      <p:ext uri="{BB962C8B-B14F-4D97-AF65-F5344CB8AC3E}">
        <p14:creationId xmlns:p14="http://schemas.microsoft.com/office/powerpoint/2010/main" val="3139559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smtClean="0"/>
              <a:t>Only</a:t>
            </a:r>
            <a:r>
              <a:rPr lang="en-US" b="1" baseline="0" dirty="0" smtClean="0"/>
              <a:t> the HOH can use MMC</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1"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In our previous training we covered setting</a:t>
            </a:r>
            <a:r>
              <a:rPr lang="en-US" sz="1200" baseline="0" dirty="0" smtClean="0"/>
              <a:t> up a username and password, linking accounts and completing identity proofing. In the interest of time I go right ahead and get us logged into MMC.</a:t>
            </a:r>
            <a:r>
              <a:rPr lang="en-US" sz="1200" kern="1200" baseline="0" dirty="0" smtClean="0">
                <a:solidFill>
                  <a:schemeClr val="tx1"/>
                </a:solidFill>
                <a:latin typeface="+mn-lt"/>
                <a:ea typeface="+mn-ea"/>
                <a:cs typeface="+mn-cs"/>
              </a:rPr>
              <a:t> For the purpose of this training, we are reviewing case information for someone who already has and existing case open with DHS. </a:t>
            </a:r>
            <a:endParaRPr lang="en-US" sz="120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Enter your </a:t>
            </a:r>
            <a:r>
              <a:rPr lang="en-US" sz="1200" b="1" dirty="0" smtClean="0"/>
              <a:t>User ID </a:t>
            </a:r>
            <a:r>
              <a:rPr lang="en-US" sz="1200" dirty="0" smtClean="0"/>
              <a:t>and </a:t>
            </a:r>
            <a:r>
              <a:rPr lang="en-US" sz="1200" b="1" dirty="0" smtClean="0"/>
              <a:t>Password. </a:t>
            </a:r>
            <a:r>
              <a:rPr lang="en-US" sz="1200" dirty="0" smtClean="0"/>
              <a:t>Click </a:t>
            </a:r>
            <a:r>
              <a:rPr lang="en-US" sz="1200" b="1" dirty="0" smtClean="0"/>
              <a:t>[Login] </a:t>
            </a:r>
            <a:endParaRPr lang="en-US" sz="1200" b="0" kern="1200" dirty="0" smtClean="0">
              <a:solidFill>
                <a:schemeClr val="tx1"/>
              </a:solidFill>
              <a:latin typeface="+mn-lt"/>
              <a:ea typeface="+mn-ea"/>
              <a:cs typeface="+mn-cs"/>
            </a:endParaRPr>
          </a:p>
          <a:p>
            <a:pPr marL="228600" indent="-228600">
              <a:buFont typeface="+mj-lt"/>
              <a:buAutoNum type="arabicPeriod"/>
            </a:pPr>
            <a:endParaRPr lang="en-US" sz="1200" kern="1200" baseline="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latin typeface="+mn-lt"/>
                <a:ea typeface="+mn-ea"/>
                <a:cs typeface="+mn-cs"/>
              </a:rPr>
              <a:t>If you enter the wrong User ID and/or password 3 times you will be locked out of your ABE account for sixty minutes. If you forget your User ID, or cannot reset your password you will need to create an all new ABE account.</a:t>
            </a:r>
          </a:p>
          <a:p>
            <a:pPr marL="0" indent="0">
              <a:buFont typeface="+mj-lt"/>
              <a:buNone/>
            </a:pPr>
            <a:endParaRPr lang="en-US" dirty="0" smtClean="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5</a:t>
            </a:fld>
            <a:endParaRPr lang="en-US" dirty="0"/>
          </a:p>
        </p:txBody>
      </p:sp>
    </p:spTree>
    <p:extLst>
      <p:ext uri="{BB962C8B-B14F-4D97-AF65-F5344CB8AC3E}">
        <p14:creationId xmlns:p14="http://schemas.microsoft.com/office/powerpoint/2010/main" val="799428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smtClean="0"/>
              <a:t>If you have more than one case it will look like</a:t>
            </a:r>
            <a:r>
              <a:rPr lang="en-US" b="1" baseline="0" dirty="0" smtClean="0"/>
              <a:t> that top screen shot</a:t>
            </a:r>
            <a:endParaRPr lang="en-US" b="1"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It shows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Current cases</a:t>
            </a:r>
            <a:r>
              <a:rPr lang="en-US" baseline="0" dirty="0" smtClean="0"/>
              <a:t> and previous cases.</a:t>
            </a:r>
          </a:p>
          <a:p>
            <a:pPr marL="628650" lvl="1" indent="-171450">
              <a:buFont typeface="Arial" panose="020B0604020202020204" pitchFamily="34" charset="0"/>
              <a:buChar char="•"/>
            </a:pPr>
            <a:r>
              <a:rPr lang="en-US" baseline="0" dirty="0" smtClean="0"/>
              <a:t>Cases can be </a:t>
            </a:r>
            <a:r>
              <a:rPr lang="en-US" dirty="0" smtClean="0"/>
              <a:t>Approved, denied, terminated</a:t>
            </a:r>
          </a:p>
          <a:p>
            <a:pPr marL="171450" indent="-171450">
              <a:buFont typeface="Arial" panose="020B0604020202020204" pitchFamily="34" charset="0"/>
              <a:buChar char="•"/>
            </a:pPr>
            <a:r>
              <a:rPr lang="en-US" baseline="0" dirty="0" smtClean="0"/>
              <a:t>By looking through previous cases, we can learn more about someone's history with DHS benefits.</a:t>
            </a:r>
          </a:p>
          <a:p>
            <a:pPr marL="628650" lvl="1" indent="-171450">
              <a:buFont typeface="Arial" panose="020B0604020202020204" pitchFamily="34" charset="0"/>
              <a:buChar char="•"/>
            </a:pPr>
            <a:r>
              <a:rPr lang="en-US" baseline="0" dirty="0" smtClean="0"/>
              <a:t>Even closed cases can be useful. </a:t>
            </a:r>
          </a:p>
          <a:p>
            <a:pPr marL="628650" lvl="1" indent="-171450">
              <a:buFont typeface="Arial" panose="020B0604020202020204" pitchFamily="34" charset="0"/>
              <a:buChar char="•"/>
            </a:pPr>
            <a:r>
              <a:rPr lang="en-US" baseline="0" dirty="0" smtClean="0"/>
              <a:t>For example, terminated or denied cases can provide more information on why someone's benefits have been denied and maybe even provide clues to r</a:t>
            </a:r>
            <a:endParaRPr lang="en-US" dirty="0" smtClean="0"/>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b="1" dirty="0" smtClean="0"/>
              <a:t>If there is only</a:t>
            </a:r>
            <a:r>
              <a:rPr lang="en-US" b="1" baseline="0" dirty="0" smtClean="0"/>
              <a:t> o</a:t>
            </a:r>
            <a:r>
              <a:rPr lang="en-US" b="1" dirty="0" smtClean="0"/>
              <a:t>ne</a:t>
            </a:r>
            <a:r>
              <a:rPr lang="en-US" b="1" baseline="0" dirty="0" smtClean="0"/>
              <a:t> case MMC will take you right to the MMC home or “summary” page</a:t>
            </a:r>
            <a:endParaRPr lang="en-US" b="1" dirty="0"/>
          </a:p>
        </p:txBody>
      </p:sp>
      <p:sp>
        <p:nvSpPr>
          <p:cNvPr id="4" name="Slide Number Placeholder 3"/>
          <p:cNvSpPr>
            <a:spLocks noGrp="1"/>
          </p:cNvSpPr>
          <p:nvPr>
            <p:ph type="sldNum" sz="quarter" idx="10"/>
          </p:nvPr>
        </p:nvSpPr>
        <p:spPr/>
        <p:txBody>
          <a:bodyPr/>
          <a:lstStyle/>
          <a:p>
            <a:fld id="{E17EA524-7A27-46AB-9B4A-7198D44C5B6B}" type="slidenum">
              <a:rPr lang="en-US" smtClean="0"/>
              <a:t>6</a:t>
            </a:fld>
            <a:endParaRPr lang="en-US" dirty="0"/>
          </a:p>
        </p:txBody>
      </p:sp>
    </p:spTree>
    <p:extLst>
      <p:ext uri="{BB962C8B-B14F-4D97-AF65-F5344CB8AC3E}">
        <p14:creationId xmlns:p14="http://schemas.microsoft.com/office/powerpoint/2010/main" val="4054328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Manage My Case landing page is divided into four (4) tabs:</a:t>
            </a:r>
          </a:p>
          <a:p>
            <a:r>
              <a:rPr lang="en-US" b="1" dirty="0" smtClean="0"/>
              <a:t/>
            </a:r>
            <a:br>
              <a:rPr lang="en-US" b="1" dirty="0" smtClean="0"/>
            </a:br>
            <a:r>
              <a:rPr lang="en-US" b="1" dirty="0" smtClean="0"/>
              <a:t>Case Summary</a:t>
            </a:r>
            <a:r>
              <a:rPr lang="en-US" b="1" baseline="0" dirty="0" smtClean="0"/>
              <a:t> TAB </a:t>
            </a:r>
            <a:endParaRPr lang="en-US" dirty="0" smtClean="0"/>
          </a:p>
          <a:p>
            <a:r>
              <a:rPr lang="en-US" dirty="0" smtClean="0"/>
              <a:t>Customers can: </a:t>
            </a:r>
          </a:p>
          <a:p>
            <a:pPr marL="168193" indent="-168193">
              <a:buFont typeface="Arial" panose="020B0604020202020204" pitchFamily="34" charset="0"/>
              <a:buChar char="•"/>
            </a:pPr>
            <a:r>
              <a:rPr lang="en-US" dirty="0" smtClean="0"/>
              <a:t>apply for new benefits or report case changes</a:t>
            </a:r>
          </a:p>
          <a:p>
            <a:pPr marL="168193" indent="-168193">
              <a:buFont typeface="Arial" panose="020B0604020202020204" pitchFamily="34" charset="0"/>
              <a:buChar char="•"/>
            </a:pPr>
            <a:r>
              <a:rPr lang="en-US" dirty="0" smtClean="0"/>
              <a:t>View</a:t>
            </a:r>
            <a:r>
              <a:rPr lang="en-US" baseline="0" dirty="0" smtClean="0"/>
              <a:t> correspondence for past 12 months.  If a notice requires action, there will be an indicator on the page.</a:t>
            </a:r>
          </a:p>
          <a:p>
            <a:pPr marL="168193" indent="-168193">
              <a:buFont typeface="Arial" panose="020B0604020202020204" pitchFamily="34" charset="0"/>
              <a:buChar char="•"/>
            </a:pPr>
            <a:r>
              <a:rPr lang="en-US" baseline="0" dirty="0" smtClean="0"/>
              <a:t>View the status of their application, redetermination, or reported case change</a:t>
            </a:r>
          </a:p>
          <a:p>
            <a:pPr marL="168193" indent="-168193">
              <a:buFont typeface="Arial" panose="020B0604020202020204" pitchFamily="34" charset="0"/>
              <a:buChar char="•"/>
            </a:pPr>
            <a:r>
              <a:rPr lang="en-US" baseline="0" dirty="0" smtClean="0"/>
              <a:t>Reschedule an Appointment</a:t>
            </a:r>
          </a:p>
          <a:p>
            <a:pPr marL="168193" indent="-168193">
              <a:buFont typeface="Arial" panose="020B0604020202020204" pitchFamily="34" charset="0"/>
              <a:buChar cha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Benefit Details Tab (</a:t>
            </a:r>
            <a:r>
              <a:rPr lang="en-US" sz="1200" kern="1200" dirty="0" smtClean="0">
                <a:solidFill>
                  <a:schemeClr val="tx1"/>
                </a:solidFill>
                <a:latin typeface="+mn-lt"/>
                <a:ea typeface="+mn-ea"/>
                <a:cs typeface="+mn-cs"/>
              </a:rPr>
              <a:t>Review top tabs, info from “What is the status of my Benefits/” is same as that displayed under benefit details</a:t>
            </a:r>
            <a:r>
              <a:rPr lang="en-US" sz="1200" kern="1200" baseline="0" dirty="0" smtClean="0">
                <a:solidFill>
                  <a:schemeClr val="tx1"/>
                </a:solidFill>
                <a:latin typeface="+mn-lt"/>
                <a:ea typeface="+mn-ea"/>
                <a:cs typeface="+mn-cs"/>
              </a:rPr>
              <a:t>)</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Customers can:</a:t>
            </a:r>
          </a:p>
          <a:p>
            <a:pPr marL="168193" indent="-168193">
              <a:buFont typeface="Arial" panose="020B0604020202020204" pitchFamily="34" charset="0"/>
              <a:buChar char="•"/>
            </a:pPr>
            <a:r>
              <a:rPr lang="en-US" baseline="0" dirty="0" smtClean="0"/>
              <a:t>View the type of assistance received by month</a:t>
            </a:r>
          </a:p>
          <a:p>
            <a:pPr marL="168193" indent="-168193">
              <a:buFont typeface="Arial" panose="020B0604020202020204" pitchFamily="34" charset="0"/>
              <a:buChar char="•"/>
            </a:pPr>
            <a:r>
              <a:rPr lang="en-US" baseline="0" dirty="0" smtClean="0"/>
              <a:t>View current benefits and when they’re up for redetermination</a:t>
            </a:r>
          </a:p>
          <a:p>
            <a:pPr marL="168193" indent="-168193">
              <a:buFont typeface="Arial" panose="020B0604020202020204" pitchFamily="34" charset="0"/>
              <a:buChar char="•"/>
            </a:pPr>
            <a:r>
              <a:rPr lang="en-US" baseline="0" dirty="0" smtClean="0"/>
              <a:t>View historical benefit information</a:t>
            </a:r>
          </a:p>
          <a:p>
            <a:pPr marL="168193" indent="-168193">
              <a:buFont typeface="Arial" panose="020B0604020202020204" pitchFamily="34" charset="0"/>
              <a:buChar char="•"/>
            </a:pPr>
            <a:endParaRPr lang="en-US" baseline="0" dirty="0" smtClean="0"/>
          </a:p>
          <a:p>
            <a:r>
              <a:rPr lang="en-US" b="1" baseline="0" dirty="0" smtClean="0"/>
              <a:t>Contact Information Tab</a:t>
            </a:r>
          </a:p>
          <a:p>
            <a:r>
              <a:rPr lang="en-US" baseline="0" dirty="0" smtClean="0"/>
              <a:t>Customers can:</a:t>
            </a:r>
          </a:p>
          <a:p>
            <a:pPr marL="168193" indent="-168193">
              <a:buFont typeface="Arial" panose="020B0604020202020204" pitchFamily="34" charset="0"/>
              <a:buChar char="•"/>
            </a:pPr>
            <a:r>
              <a:rPr lang="en-US" baseline="0" dirty="0" smtClean="0"/>
              <a:t>View how to get in touch with someone about their case</a:t>
            </a:r>
          </a:p>
          <a:p>
            <a:pPr marL="168193" indent="-168193">
              <a:buFont typeface="Arial" panose="020B0604020202020204" pitchFamily="34" charset="0"/>
              <a:buChar char="•"/>
            </a:pPr>
            <a:r>
              <a:rPr lang="en-US" baseline="0" dirty="0" smtClean="0"/>
              <a:t>Send an email to the FCRC</a:t>
            </a:r>
          </a:p>
          <a:p>
            <a:pPr marL="168193" indent="-168193">
              <a:buFont typeface="Arial" panose="020B0604020202020204" pitchFamily="34" charset="0"/>
              <a:buChar char="•"/>
            </a:pPr>
            <a:endParaRPr lang="en-US" baseline="0" dirty="0" smtClean="0"/>
          </a:p>
          <a:p>
            <a:r>
              <a:rPr lang="en-US" b="1" baseline="0" dirty="0" smtClean="0"/>
              <a:t>Account Management</a:t>
            </a:r>
          </a:p>
          <a:p>
            <a:r>
              <a:rPr lang="en-US" baseline="0" dirty="0" smtClean="0"/>
              <a:t>The primary account holder can:</a:t>
            </a:r>
          </a:p>
          <a:p>
            <a:pPr marL="168193" indent="-168193">
              <a:buFont typeface="Arial" panose="020B0604020202020204" pitchFamily="34" charset="0"/>
              <a:buChar char="•"/>
            </a:pPr>
            <a:r>
              <a:rPr lang="en-US" baseline="0" dirty="0" smtClean="0"/>
              <a:t>Adjust access permissions for household members and third party reps</a:t>
            </a:r>
          </a:p>
          <a:p>
            <a:pPr marL="168193" indent="-168193">
              <a:buFont typeface="Arial" panose="020B0604020202020204" pitchFamily="34" charset="0"/>
              <a:buChar char="•"/>
            </a:pPr>
            <a:r>
              <a:rPr lang="en-US" baseline="0" dirty="0" smtClean="0"/>
              <a:t>View/change communication preferences</a:t>
            </a:r>
          </a:p>
          <a:p>
            <a:pPr marL="168193" indent="-168193">
              <a:buFont typeface="Arial" panose="020B0604020202020204" pitchFamily="34" charset="0"/>
              <a:buChar char="•"/>
            </a:pPr>
            <a:r>
              <a:rPr lang="en-US" baseline="0" dirty="0" smtClean="0"/>
              <a:t>Change a password</a:t>
            </a:r>
            <a:endParaRPr lang="en-US" dirty="0" smtClean="0">
              <a:solidFill>
                <a:srgbClr val="001E61"/>
              </a:solidFill>
              <a:hlinkClick r:id="rId3"/>
            </a:endParaRPr>
          </a:p>
        </p:txBody>
      </p:sp>
      <p:sp>
        <p:nvSpPr>
          <p:cNvPr id="4" name="Slide Number Placeholder 3"/>
          <p:cNvSpPr>
            <a:spLocks noGrp="1"/>
          </p:cNvSpPr>
          <p:nvPr>
            <p:ph type="sldNum" sz="quarter" idx="10"/>
          </p:nvPr>
        </p:nvSpPr>
        <p:spPr/>
        <p:txBody>
          <a:bodyPr/>
          <a:lstStyle/>
          <a:p>
            <a:fld id="{E17EA524-7A27-46AB-9B4A-7198D44C5B6B}" type="slidenum">
              <a:rPr lang="en-US" smtClean="0"/>
              <a:t>7</a:t>
            </a:fld>
            <a:endParaRPr lang="en-US" dirty="0"/>
          </a:p>
        </p:txBody>
      </p:sp>
    </p:spTree>
    <p:extLst>
      <p:ext uri="{BB962C8B-B14F-4D97-AF65-F5344CB8AC3E}">
        <p14:creationId xmlns:p14="http://schemas.microsoft.com/office/powerpoint/2010/main" val="3813451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We’re doing the tab</a:t>
            </a:r>
            <a:r>
              <a:rPr lang="en-US" baseline="0" dirty="0" smtClean="0"/>
              <a:t> in the order that I would review them to make sure information is correct.</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solidFill>
                  <a:srgbClr val="001E61"/>
                </a:solidFill>
              </a:rPr>
              <a:t>Example is Homeless client using their local FCRC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UPDATING CONTACT</a:t>
            </a:r>
            <a:r>
              <a:rPr lang="en-US" baseline="0" dirty="0" smtClean="0"/>
              <a:t> INFORMATION IS SO IMPORTANT!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Inaccurate information here can impact someone's ability to complete an application successfully,</a:t>
            </a:r>
            <a:br>
              <a:rPr lang="en-US" baseline="0" dirty="0" smtClean="0"/>
            </a:b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Case number and individual 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There are three important numbers you can find here in MMC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Individual ID: Helpful when no SSN. Individual ID that your cases area associated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RIN number: Medical ID Check status of medical </a:t>
            </a:r>
            <a:r>
              <a:rPr lang="en-US" baseline="0" dirty="0" err="1" smtClean="0"/>
              <a:t>benefits</a:t>
            </a:r>
            <a:r>
              <a:rPr lang="en-US" sz="1200" b="0" i="0" kern="1200" dirty="0" err="1" smtClean="0">
                <a:solidFill>
                  <a:schemeClr val="tx1"/>
                </a:solidFill>
                <a:effectLst/>
                <a:latin typeface="+mn-lt"/>
                <a:ea typeface="+mn-ea"/>
                <a:cs typeface="+mn-cs"/>
              </a:rPr>
              <a:t>Automated</a:t>
            </a:r>
            <a:r>
              <a:rPr lang="en-US" sz="1200" b="0" i="0" kern="1200" dirty="0" smtClean="0">
                <a:solidFill>
                  <a:schemeClr val="tx1"/>
                </a:solidFill>
                <a:effectLst/>
                <a:latin typeface="+mn-lt"/>
                <a:ea typeface="+mn-ea"/>
                <a:cs typeface="+mn-cs"/>
              </a:rPr>
              <a:t> Voice Recognition System (AVRS) at 1-855-828-4995 with your Recipient Identification Number (RIN). Helpful</a:t>
            </a:r>
            <a:r>
              <a:rPr lang="en-US" sz="1200" b="0" i="0" kern="1200" baseline="0" dirty="0" smtClean="0">
                <a:solidFill>
                  <a:schemeClr val="tx1"/>
                </a:solidFill>
                <a:effectLst/>
                <a:latin typeface="+mn-lt"/>
                <a:ea typeface="+mn-ea"/>
                <a:cs typeface="+mn-cs"/>
              </a:rPr>
              <a:t> when no DOB or SSN</a:t>
            </a: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Case tracking Number: Application (has a T in front), change report, redetermination</a:t>
            </a:r>
            <a:br>
              <a:rPr lang="en-US" baseline="0" dirty="0" smtClean="0"/>
            </a:br>
            <a:endParaRPr lang="en-US" sz="1200" b="1" dirty="0" smtClean="0">
              <a:solidFill>
                <a:srgbClr val="001E6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Reminder</a:t>
            </a:r>
            <a:r>
              <a:rPr lang="en-US" sz="1200" b="0" i="0" kern="1200" baseline="0" dirty="0" smtClean="0">
                <a:solidFill>
                  <a:schemeClr val="tx1"/>
                </a:solidFill>
                <a:effectLst/>
                <a:latin typeface="+mn-lt"/>
                <a:ea typeface="+mn-ea"/>
                <a:cs typeface="+mn-cs"/>
              </a:rPr>
              <a:t> of a rule we learned last training: </a:t>
            </a:r>
            <a:r>
              <a:rPr lang="en-US" sz="1200" b="0" i="0" kern="1200" dirty="0" smtClean="0">
                <a:solidFill>
                  <a:schemeClr val="tx1"/>
                </a:solidFill>
                <a:effectLst/>
                <a:latin typeface="+mn-lt"/>
                <a:ea typeface="+mn-ea"/>
                <a:cs typeface="+mn-cs"/>
              </a:rPr>
              <a:t>PM 06-04-03: Homeless Benefits: Persons who are homeless may qualify for cash, medical, or SNAP benefits, if otherwise eligible. A permanent or fixed address is not required to receive benefits. Do not require proof of residence from homeless persons. WAG 06-04-03: Homeless Benefits Obtain approval of the LOA to use the Family Community Resource Center address for a customer with no permanent address.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1E61"/>
              </a:solidFill>
            </a:endParaRPr>
          </a:p>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8</a:t>
            </a:fld>
            <a:endParaRPr lang="en-US" dirty="0"/>
          </a:p>
        </p:txBody>
      </p:sp>
    </p:spTree>
    <p:extLst>
      <p:ext uri="{BB962C8B-B14F-4D97-AF65-F5344CB8AC3E}">
        <p14:creationId xmlns:p14="http://schemas.microsoft.com/office/powerpoint/2010/main" val="2320690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previously mentioned</a:t>
            </a:r>
            <a:r>
              <a:rPr lang="en-US" baseline="0" dirty="0" smtClean="0"/>
              <a:t> that it is possible to have many </a:t>
            </a:r>
            <a:r>
              <a:rPr lang="en-US" baseline="0" dirty="0" err="1" smtClean="0"/>
              <a:t>useranmes</a:t>
            </a:r>
            <a:r>
              <a:rPr lang="en-US" baseline="0" dirty="0" smtClean="0"/>
              <a:t> and </a:t>
            </a:r>
            <a:r>
              <a:rPr lang="en-US" baseline="0" dirty="0" err="1" smtClean="0"/>
              <a:t>passowrds</a:t>
            </a:r>
            <a:r>
              <a:rPr lang="en-US" baseline="0" dirty="0" smtClean="0"/>
              <a:t>. Here is an example what hat looks like.</a:t>
            </a:r>
          </a:p>
          <a:p>
            <a:endParaRPr lang="en-US" baseline="0" dirty="0" smtClean="0"/>
          </a:p>
          <a:p>
            <a:r>
              <a:rPr lang="en-US" dirty="0" smtClean="0"/>
              <a:t>that's where folks can sign up to get text alerts of when notices are posted to the site? You might also want to say that we haven't tested it yet but we have no reason to believe it doesn't work.</a:t>
            </a:r>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9</a:t>
            </a:fld>
            <a:endParaRPr lang="en-US" dirty="0"/>
          </a:p>
        </p:txBody>
      </p:sp>
    </p:spTree>
    <p:extLst>
      <p:ext uri="{BB962C8B-B14F-4D97-AF65-F5344CB8AC3E}">
        <p14:creationId xmlns:p14="http://schemas.microsoft.com/office/powerpoint/2010/main" val="2330905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1"/>
            <a:ext cx="3975100" cy="6858000"/>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543" y="2314965"/>
            <a:ext cx="2636014" cy="3256588"/>
          </a:xfrm>
          <a:prstGeom prst="rect">
            <a:avLst/>
          </a:prstGeom>
        </p:spPr>
      </p:pic>
      <p:sp>
        <p:nvSpPr>
          <p:cNvPr id="2" name="Title 1"/>
          <p:cNvSpPr>
            <a:spLocks noGrp="1"/>
          </p:cNvSpPr>
          <p:nvPr>
            <p:ph type="ctrTitle"/>
          </p:nvPr>
        </p:nvSpPr>
        <p:spPr>
          <a:xfrm>
            <a:off x="4625008" y="638659"/>
            <a:ext cx="6586330" cy="2387600"/>
          </a:xfrm>
        </p:spPr>
        <p:txBody>
          <a:bodyPr anchor="b">
            <a:normAutofit/>
          </a:bodyPr>
          <a:lstStyle>
            <a:lvl1pPr algn="l">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4625008" y="3230978"/>
            <a:ext cx="6586330" cy="1655762"/>
          </a:xfrm>
        </p:spPr>
        <p:txBody>
          <a:bodyPr>
            <a:normAutofit/>
          </a:bodyPr>
          <a:lstStyle>
            <a:lvl1pPr marL="0" indent="0" algn="l">
              <a:buNone/>
              <a:defRPr sz="36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Text Placeholder 21"/>
          <p:cNvSpPr>
            <a:spLocks noGrp="1"/>
          </p:cNvSpPr>
          <p:nvPr>
            <p:ph type="body" sz="quarter" idx="10"/>
          </p:nvPr>
        </p:nvSpPr>
        <p:spPr>
          <a:xfrm>
            <a:off x="4624388" y="5351907"/>
            <a:ext cx="6586537" cy="439293"/>
          </a:xfrm>
        </p:spPr>
        <p:txBody>
          <a:bodyPr>
            <a:normAutofit/>
          </a:bodyPr>
          <a:lstStyle>
            <a:lvl1pPr marL="0" indent="0">
              <a:buFontTx/>
              <a:buNone/>
              <a:defRPr sz="2400" b="1" i="1" cap="all" baseline="0">
                <a:solidFill>
                  <a:srgbClr val="0E1D61"/>
                </a:solidFill>
              </a:defRPr>
            </a:lvl1pPr>
          </a:lstStyle>
          <a:p>
            <a:pPr lvl="0"/>
            <a:r>
              <a:rPr lang="en-US" smtClean="0"/>
              <a:t>Edit Master text styles</a:t>
            </a:r>
          </a:p>
        </p:txBody>
      </p:sp>
      <p:sp>
        <p:nvSpPr>
          <p:cNvPr id="23" name="Text Placeholder 21"/>
          <p:cNvSpPr>
            <a:spLocks noGrp="1"/>
          </p:cNvSpPr>
          <p:nvPr>
            <p:ph type="body" sz="quarter" idx="11" hasCustomPrompt="1"/>
          </p:nvPr>
        </p:nvSpPr>
        <p:spPr>
          <a:xfrm>
            <a:off x="4624388" y="5925313"/>
            <a:ext cx="6586537" cy="438912"/>
          </a:xfrm>
        </p:spPr>
        <p:txBody>
          <a:bodyPr>
            <a:normAutofit/>
          </a:bodyPr>
          <a:lstStyle>
            <a:lvl1pPr marL="0" indent="0">
              <a:buFontTx/>
              <a:buNone/>
              <a:defRPr sz="2400" b="0" i="1">
                <a:solidFill>
                  <a:srgbClr val="0E1D61"/>
                </a:solidFill>
              </a:defRPr>
            </a:lvl1pPr>
          </a:lstStyle>
          <a:p>
            <a:pPr lvl="0"/>
            <a:r>
              <a:rPr lang="en-US" dirty="0" smtClean="0"/>
              <a:t>9.16.2019</a:t>
            </a:r>
          </a:p>
        </p:txBody>
      </p:sp>
      <p:cxnSp>
        <p:nvCxnSpPr>
          <p:cNvPr id="26" name="Straight Connector 25"/>
          <p:cNvCxnSpPr/>
          <p:nvPr userDrawn="1"/>
        </p:nvCxnSpPr>
        <p:spPr>
          <a:xfrm>
            <a:off x="4624388" y="5096256"/>
            <a:ext cx="658653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425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FEA3BD-B67B-4A94-8A63-109203D608A6}"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8E3FAB-F2B0-4DCD-99C2-E6FAF15501EF}" type="slidenum">
              <a:rPr lang="en-US" smtClean="0"/>
              <a:t>‹#›</a:t>
            </a:fld>
            <a:endParaRPr lang="en-US" dirty="0"/>
          </a:p>
        </p:txBody>
      </p:sp>
    </p:spTree>
    <p:extLst>
      <p:ext uri="{BB962C8B-B14F-4D97-AF65-F5344CB8AC3E}">
        <p14:creationId xmlns:p14="http://schemas.microsoft.com/office/powerpoint/2010/main" val="119914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8" name="Text Placeholder 7"/>
          <p:cNvSpPr>
            <a:spLocks noGrp="1"/>
          </p:cNvSpPr>
          <p:nvPr>
            <p:ph type="body" sz="quarter" idx="13"/>
          </p:nvPr>
        </p:nvSpPr>
        <p:spPr>
          <a:xfrm>
            <a:off x="838200" y="1801813"/>
            <a:ext cx="10518775" cy="3843337"/>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baseline="0"/>
            </a:lvl2pPr>
            <a:lvl3pPr marL="1143000" indent="-228600">
              <a:buFont typeface="Wingdings" panose="05000000000000000000" pitchFamily="2" charset="2"/>
              <a:buChar char="§"/>
              <a:defRPr b="0" i="1"/>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b="0" i="1" u="none"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625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1850" y="1020625"/>
            <a:ext cx="10515600" cy="2852737"/>
          </a:xfrm>
        </p:spPr>
        <p:txBody>
          <a:bodyPr anchor="b"/>
          <a:lstStyle>
            <a:lvl1pPr>
              <a:defRPr sz="6000" b="1"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31850" y="390035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8"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55644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1" name="Content Placeholder 2"/>
          <p:cNvSpPr>
            <a:spLocks noGrp="1"/>
          </p:cNvSpPr>
          <p:nvPr>
            <p:ph sz="half" idx="13"/>
          </p:nvPr>
        </p:nvSpPr>
        <p:spPr>
          <a:xfrm>
            <a:off x="6172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664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9788" y="365125"/>
            <a:ext cx="10515600" cy="1325563"/>
          </a:xfrm>
        </p:spPr>
        <p:txBody>
          <a:bodyPr/>
          <a:lstStyle>
            <a:lvl1pPr>
              <a:defRPr b="1"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11"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3" name="Content Placeholder 3"/>
          <p:cNvSpPr>
            <a:spLocks noGrp="1"/>
          </p:cNvSpPr>
          <p:nvPr>
            <p:ph sz="half" idx="13"/>
          </p:nvPr>
        </p:nvSpPr>
        <p:spPr>
          <a:xfrm>
            <a:off x="6172200" y="2531579"/>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075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6"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7"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8"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27838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724261"/>
          </a:xfrm>
        </p:spPr>
        <p:txBody>
          <a:bodyPr/>
          <a:lstStyle>
            <a:lvl1pPr marL="228600" indent="-228600">
              <a:buFont typeface="Wingdings" panose="05000000000000000000" pitchFamily="2" charset="2"/>
              <a:buChar char="§"/>
              <a:defRPr sz="3200"/>
            </a:lvl1pPr>
            <a:lvl2pPr marL="685800" indent="-228600">
              <a:buFont typeface="Wingdings" panose="05000000000000000000" pitchFamily="2" charset="2"/>
              <a:buChar char="§"/>
              <a:defRPr sz="2800" b="1" i="1"/>
            </a:lvl2pPr>
            <a:lvl3pPr marL="1143000" indent="-228600">
              <a:buFont typeface="Wingdings" panose="05000000000000000000" pitchFamily="2" charset="2"/>
              <a:buChar char="§"/>
              <a:defRPr sz="2400" i="1"/>
            </a:lvl3pPr>
            <a:lvl4pPr marL="1600200" indent="-228600">
              <a:buFont typeface="Wingdings" panose="05000000000000000000" pitchFamily="2" charset="2"/>
              <a:buChar char="§"/>
              <a:defRPr sz="1600" b="1" cap="all" baseline="0"/>
            </a:lvl4pPr>
            <a:lvl5pPr>
              <a:defRPr sz="1500" i="1" cap="all" baseline="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399"/>
            <a:ext cx="3932237" cy="3654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358312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987425"/>
            <a:ext cx="6172200" cy="4697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399"/>
            <a:ext cx="3932237" cy="36277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33183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3"/>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6DD503B0-FD62-4970-9B27-D1260B4DC56B}" type="datetimeFigureOut">
              <a:rPr lang="en-US" smtClean="0"/>
              <a:pPr/>
              <a:t>12/19/2024</a:t>
            </a:fld>
            <a:endParaRPr lang="en-US" dirty="0"/>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7"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tx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62092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393907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8" name="Footer Placeholder 4"/>
          <p:cNvSpPr>
            <a:spLocks noGrp="1"/>
          </p:cNvSpPr>
          <p:nvPr>
            <p:ph type="ftr" sz="quarter" idx="3"/>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4"/>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39913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 id="2147483658" r:id="rId10"/>
  </p:sldLayoutIdLst>
  <p:txStyles>
    <p:title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i="1"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7.png"/><Relationship Id="rId18" Type="http://schemas.openxmlformats.org/officeDocument/2006/relationships/image" Target="../media/image10.png"/><Relationship Id="rId3" Type="http://schemas.openxmlformats.org/officeDocument/2006/relationships/image" Target="../media/image3.png"/><Relationship Id="rId12" Type="http://schemas.openxmlformats.org/officeDocument/2006/relationships/image" Target="../media/image4.svg"/><Relationship Id="rId17" Type="http://schemas.microsoft.com/office/2007/relationships/hdphoto" Target="../media/hdphoto1.wdp"/><Relationship Id="rId2" Type="http://schemas.openxmlformats.org/officeDocument/2006/relationships/notesSlide" Target="../notesSlides/notesSlide2.xml"/><Relationship Id="rId16" Type="http://schemas.openxmlformats.org/officeDocument/2006/relationships/image" Target="../media/image9.png"/><Relationship Id="rId1" Type="http://schemas.openxmlformats.org/officeDocument/2006/relationships/slideLayout" Target="../slideLayouts/slideLayout10.xml"/><Relationship Id="rId11" Type="http://schemas.openxmlformats.org/officeDocument/2006/relationships/image" Target="../media/image6.png"/><Relationship Id="rId6" Type="http://schemas.openxmlformats.org/officeDocument/2006/relationships/image" Target="../media/image6.svg"/><Relationship Id="rId15" Type="http://schemas.openxmlformats.org/officeDocument/2006/relationships/image" Target="../media/image14.sv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5.png"/><Relationship Id="rId1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2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2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hyperlink" Target="mailto:bwarner@legalaidchicago.org" TargetMode="External"/><Relationship Id="rId2" Type="http://schemas.openxmlformats.org/officeDocument/2006/relationships/hyperlink" Target="mailto:gmashon@legalaidchicago.org" TargetMode="External"/><Relationship Id="rId1" Type="http://schemas.openxmlformats.org/officeDocument/2006/relationships/slideLayout" Target="../slideLayouts/slideLayout10.xml"/><Relationship Id="rId4" Type="http://schemas.openxmlformats.org/officeDocument/2006/relationships/hyperlink" Target="mailto:abe.questions@illinois.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hyperlink" Target="https://abe.illinois.gov/abe/access/appeal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abe.illinois.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abe.illinois.gov/"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0"/>
          </p:nvPr>
        </p:nvSpPr>
        <p:spPr>
          <a:xfrm>
            <a:off x="4624388" y="5204849"/>
            <a:ext cx="6586537" cy="924646"/>
          </a:xfrm>
        </p:spPr>
        <p:txBody>
          <a:bodyPr>
            <a:noAutofit/>
          </a:bodyPr>
          <a:lstStyle/>
          <a:p>
            <a:r>
              <a:rPr lang="en-US" sz="1500" dirty="0" smtClean="0"/>
              <a:t>Beth warner</a:t>
            </a:r>
          </a:p>
          <a:p>
            <a:pPr>
              <a:lnSpc>
                <a:spcPct val="100000"/>
              </a:lnSpc>
              <a:spcBef>
                <a:spcPts val="0"/>
              </a:spcBef>
            </a:pPr>
            <a:r>
              <a:rPr lang="en-US" sz="1500" dirty="0" smtClean="0"/>
              <a:t>Paralegal, Public Benefits Outreach and Enrollment</a:t>
            </a:r>
          </a:p>
          <a:p>
            <a:pPr>
              <a:lnSpc>
                <a:spcPct val="100000"/>
              </a:lnSpc>
              <a:spcBef>
                <a:spcPts val="0"/>
              </a:spcBef>
            </a:pPr>
            <a:r>
              <a:rPr lang="en-US" sz="1500" dirty="0" smtClean="0"/>
              <a:t>bwarner@legalaidchicago.org</a:t>
            </a:r>
          </a:p>
          <a:p>
            <a:pPr>
              <a:lnSpc>
                <a:spcPct val="100000"/>
              </a:lnSpc>
              <a:spcBef>
                <a:spcPts val="0"/>
              </a:spcBef>
            </a:pPr>
            <a:r>
              <a:rPr lang="en-US" sz="1500" dirty="0" smtClean="0"/>
              <a:t>February 2024</a:t>
            </a:r>
          </a:p>
        </p:txBody>
      </p:sp>
      <p:sp>
        <p:nvSpPr>
          <p:cNvPr id="8" name="Rectangle 7"/>
          <p:cNvSpPr/>
          <p:nvPr/>
        </p:nvSpPr>
        <p:spPr>
          <a:xfrm>
            <a:off x="10731500" y="219456"/>
            <a:ext cx="1041400" cy="4390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499697" y="2772632"/>
            <a:ext cx="5496357" cy="1323439"/>
          </a:xfrm>
          <a:prstGeom prst="rect">
            <a:avLst/>
          </a:prstGeom>
        </p:spPr>
        <p:txBody>
          <a:bodyPr wrap="square">
            <a:spAutoFit/>
          </a:bodyPr>
          <a:lstStyle/>
          <a:p>
            <a:pPr lvl="0"/>
            <a:r>
              <a:rPr lang="en-US" sz="4000" b="1" dirty="0" smtClean="0">
                <a:solidFill>
                  <a:srgbClr val="001E61"/>
                </a:solidFill>
              </a:rPr>
              <a:t>Mastering Manage My Case</a:t>
            </a:r>
            <a:endParaRPr lang="en-US" sz="4000" b="1" dirty="0">
              <a:solidFill>
                <a:srgbClr val="001E61"/>
              </a:solidFill>
            </a:endParaRPr>
          </a:p>
        </p:txBody>
      </p:sp>
    </p:spTree>
    <p:extLst>
      <p:ext uri="{BB962C8B-B14F-4D97-AF65-F5344CB8AC3E}">
        <p14:creationId xmlns:p14="http://schemas.microsoft.com/office/powerpoint/2010/main" val="928688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744893" y="245366"/>
            <a:ext cx="93637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smtClean="0"/>
              <a:t>MMC – Review your benefits</a:t>
            </a:r>
            <a:endParaRPr lang="en-US" dirty="0"/>
          </a:p>
        </p:txBody>
      </p:sp>
      <p:sp>
        <p:nvSpPr>
          <p:cNvPr id="14" name="Rectangle 13"/>
          <p:cNvSpPr/>
          <p:nvPr/>
        </p:nvSpPr>
        <p:spPr>
          <a:xfrm>
            <a:off x="2105709" y="1684104"/>
            <a:ext cx="1925378" cy="461665"/>
          </a:xfrm>
          <a:prstGeom prst="rect">
            <a:avLst/>
          </a:prstGeom>
          <a:solidFill>
            <a:schemeClr val="accent2"/>
          </a:solidFill>
          <a:ln>
            <a:solidFill>
              <a:schemeClr val="tx1"/>
            </a:solidFill>
          </a:ln>
        </p:spPr>
        <p:txBody>
          <a:bodyPr wrap="square">
            <a:spAutoFit/>
          </a:bodyPr>
          <a:lstStyle/>
          <a:p>
            <a:r>
              <a:rPr lang="en-US" sz="2400" dirty="0" smtClean="0"/>
              <a:t>Single Person</a:t>
            </a:r>
            <a:endParaRPr lang="en-US" sz="2400" dirty="0"/>
          </a:p>
        </p:txBody>
      </p:sp>
      <p:sp>
        <p:nvSpPr>
          <p:cNvPr id="15" name="Rectangle 14"/>
          <p:cNvSpPr/>
          <p:nvPr/>
        </p:nvSpPr>
        <p:spPr>
          <a:xfrm>
            <a:off x="7021537" y="1658053"/>
            <a:ext cx="3877246" cy="461665"/>
          </a:xfrm>
          <a:prstGeom prst="rect">
            <a:avLst/>
          </a:prstGeom>
          <a:solidFill>
            <a:schemeClr val="accent2"/>
          </a:solidFill>
          <a:ln>
            <a:solidFill>
              <a:schemeClr val="tx1"/>
            </a:solidFill>
          </a:ln>
        </p:spPr>
        <p:txBody>
          <a:bodyPr wrap="square">
            <a:spAutoFit/>
          </a:bodyPr>
          <a:lstStyle/>
          <a:p>
            <a:r>
              <a:rPr lang="en-US" sz="2400" dirty="0" smtClean="0"/>
              <a:t>Household of more than one</a:t>
            </a:r>
            <a:endParaRPr lang="en-US" sz="2400" dirty="0"/>
          </a:p>
        </p:txBody>
      </p:sp>
      <p:grpSp>
        <p:nvGrpSpPr>
          <p:cNvPr id="20" name="Group 19"/>
          <p:cNvGrpSpPr/>
          <p:nvPr/>
        </p:nvGrpSpPr>
        <p:grpSpPr>
          <a:xfrm>
            <a:off x="428663" y="2212854"/>
            <a:ext cx="11031733" cy="3291449"/>
            <a:chOff x="428663" y="2212854"/>
            <a:chExt cx="11031733" cy="3291449"/>
          </a:xfrm>
        </p:grpSpPr>
        <p:pic>
          <p:nvPicPr>
            <p:cNvPr id="11" name="Picture 10"/>
            <p:cNvPicPr>
              <a:picLocks noChangeAspect="1"/>
            </p:cNvPicPr>
            <p:nvPr/>
          </p:nvPicPr>
          <p:blipFill rotWithShape="1">
            <a:blip r:embed="rId3"/>
            <a:srcRect l="58549" t="53869" r="1132" b="6067"/>
            <a:stretch/>
          </p:blipFill>
          <p:spPr>
            <a:xfrm>
              <a:off x="6459925" y="2212854"/>
              <a:ext cx="5000471" cy="3291449"/>
            </a:xfrm>
            <a:prstGeom prst="rect">
              <a:avLst/>
            </a:prstGeom>
            <a:ln>
              <a:solidFill>
                <a:schemeClr val="tx1"/>
              </a:solidFill>
            </a:ln>
          </p:spPr>
        </p:pic>
        <p:pic>
          <p:nvPicPr>
            <p:cNvPr id="13" name="Picture 12"/>
            <p:cNvPicPr>
              <a:picLocks noChangeAspect="1"/>
            </p:cNvPicPr>
            <p:nvPr/>
          </p:nvPicPr>
          <p:blipFill rotWithShape="1">
            <a:blip r:embed="rId3"/>
            <a:srcRect t="53098" r="51718" b="6645"/>
            <a:stretch/>
          </p:blipFill>
          <p:spPr>
            <a:xfrm>
              <a:off x="428663" y="2233528"/>
              <a:ext cx="5633650" cy="3111546"/>
            </a:xfrm>
            <a:prstGeom prst="rect">
              <a:avLst/>
            </a:prstGeom>
            <a:ln>
              <a:solidFill>
                <a:schemeClr val="tx1"/>
              </a:solidFill>
            </a:ln>
          </p:spPr>
        </p:pic>
        <p:sp>
          <p:nvSpPr>
            <p:cNvPr id="3" name="Rectangle 2"/>
            <p:cNvSpPr/>
            <p:nvPr/>
          </p:nvSpPr>
          <p:spPr>
            <a:xfrm>
              <a:off x="1062681" y="3892378"/>
              <a:ext cx="593124" cy="148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759146" y="3719384"/>
              <a:ext cx="420130" cy="98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38768" y="3719384"/>
              <a:ext cx="370702" cy="98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759146" y="4164227"/>
              <a:ext cx="262391" cy="98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438767" y="4164227"/>
              <a:ext cx="481913" cy="98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77594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064337" y="1659252"/>
            <a:ext cx="5614336" cy="4552693"/>
            <a:chOff x="4064337" y="1659252"/>
            <a:chExt cx="5614336" cy="4552693"/>
          </a:xfrm>
        </p:grpSpPr>
        <p:pic>
          <p:nvPicPr>
            <p:cNvPr id="3" name="Picture 2"/>
            <p:cNvPicPr>
              <a:picLocks noChangeAspect="1"/>
            </p:cNvPicPr>
            <p:nvPr/>
          </p:nvPicPr>
          <p:blipFill rotWithShape="1">
            <a:blip r:embed="rId3"/>
            <a:srcRect t="23168" b="8210"/>
            <a:stretch/>
          </p:blipFill>
          <p:spPr>
            <a:xfrm>
              <a:off x="4064337" y="1659252"/>
              <a:ext cx="5614336" cy="4552693"/>
            </a:xfrm>
            <a:prstGeom prst="rect">
              <a:avLst/>
            </a:prstGeom>
            <a:ln>
              <a:solidFill>
                <a:schemeClr val="tx1"/>
              </a:solidFill>
            </a:ln>
          </p:spPr>
        </p:pic>
        <p:sp>
          <p:nvSpPr>
            <p:cNvPr id="26" name="Rectangle 25"/>
            <p:cNvSpPr/>
            <p:nvPr/>
          </p:nvSpPr>
          <p:spPr>
            <a:xfrm>
              <a:off x="4401184" y="5247039"/>
              <a:ext cx="489306" cy="2404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p:cNvSpPr txBox="1">
            <a:spLocks/>
          </p:cNvSpPr>
          <p:nvPr/>
        </p:nvSpPr>
        <p:spPr>
          <a:xfrm>
            <a:off x="744893" y="245366"/>
            <a:ext cx="975563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smtClean="0"/>
              <a:t>Review your benefits -  Food</a:t>
            </a:r>
            <a:endParaRPr lang="en-US" dirty="0"/>
          </a:p>
        </p:txBody>
      </p:sp>
      <p:sp>
        <p:nvSpPr>
          <p:cNvPr id="8" name="Rectangle 7"/>
          <p:cNvSpPr/>
          <p:nvPr/>
        </p:nvSpPr>
        <p:spPr>
          <a:xfrm>
            <a:off x="270456" y="2360226"/>
            <a:ext cx="3793880" cy="461665"/>
          </a:xfrm>
          <a:prstGeom prst="rect">
            <a:avLst/>
          </a:prstGeom>
          <a:solidFill>
            <a:schemeClr val="accent2"/>
          </a:solidFill>
          <a:ln>
            <a:solidFill>
              <a:schemeClr val="tx1"/>
            </a:solidFill>
          </a:ln>
        </p:spPr>
        <p:txBody>
          <a:bodyPr wrap="square">
            <a:spAutoFit/>
          </a:bodyPr>
          <a:lstStyle/>
          <a:p>
            <a:r>
              <a:rPr lang="en-US" sz="2400" dirty="0" smtClean="0"/>
              <a:t>Restaurant Meals Program</a:t>
            </a:r>
            <a:endParaRPr lang="en-US" sz="2400" dirty="0"/>
          </a:p>
        </p:txBody>
      </p:sp>
      <p:sp>
        <p:nvSpPr>
          <p:cNvPr id="10" name="Rectangle 9"/>
          <p:cNvSpPr/>
          <p:nvPr/>
        </p:nvSpPr>
        <p:spPr>
          <a:xfrm>
            <a:off x="303774" y="4134477"/>
            <a:ext cx="3110074" cy="461665"/>
          </a:xfrm>
          <a:prstGeom prst="rect">
            <a:avLst/>
          </a:prstGeom>
          <a:solidFill>
            <a:schemeClr val="accent2"/>
          </a:solidFill>
          <a:ln>
            <a:solidFill>
              <a:schemeClr val="tx1"/>
            </a:solidFill>
          </a:ln>
        </p:spPr>
        <p:txBody>
          <a:bodyPr wrap="square">
            <a:spAutoFit/>
          </a:bodyPr>
          <a:lstStyle/>
          <a:p>
            <a:r>
              <a:rPr lang="en-US" sz="2400" dirty="0" smtClean="0"/>
              <a:t>Other benefit months</a:t>
            </a:r>
            <a:endParaRPr lang="en-US" sz="2400" dirty="0"/>
          </a:p>
        </p:txBody>
      </p:sp>
      <p:sp>
        <p:nvSpPr>
          <p:cNvPr id="11" name="Rectangle 10"/>
          <p:cNvSpPr/>
          <p:nvPr/>
        </p:nvSpPr>
        <p:spPr>
          <a:xfrm>
            <a:off x="7064586" y="3247858"/>
            <a:ext cx="3758454" cy="461665"/>
          </a:xfrm>
          <a:prstGeom prst="rect">
            <a:avLst/>
          </a:prstGeom>
          <a:solidFill>
            <a:schemeClr val="accent2"/>
          </a:solidFill>
          <a:ln>
            <a:solidFill>
              <a:schemeClr val="tx1"/>
            </a:solidFill>
          </a:ln>
        </p:spPr>
        <p:txBody>
          <a:bodyPr wrap="square">
            <a:spAutoFit/>
          </a:bodyPr>
          <a:lstStyle/>
          <a:p>
            <a:r>
              <a:rPr lang="en-US" sz="2400" dirty="0" smtClean="0"/>
              <a:t>Redetermination deadline</a:t>
            </a:r>
            <a:endParaRPr lang="en-US" sz="2400" dirty="0"/>
          </a:p>
        </p:txBody>
      </p:sp>
      <p:sp>
        <p:nvSpPr>
          <p:cNvPr id="12" name="Rectangle 11"/>
          <p:cNvSpPr/>
          <p:nvPr/>
        </p:nvSpPr>
        <p:spPr>
          <a:xfrm>
            <a:off x="9399548" y="5189503"/>
            <a:ext cx="2567858" cy="461665"/>
          </a:xfrm>
          <a:prstGeom prst="rect">
            <a:avLst/>
          </a:prstGeom>
          <a:solidFill>
            <a:schemeClr val="accent2"/>
          </a:solidFill>
          <a:ln>
            <a:solidFill>
              <a:schemeClr val="tx1"/>
            </a:solidFill>
          </a:ln>
        </p:spPr>
        <p:txBody>
          <a:bodyPr wrap="square">
            <a:spAutoFit/>
          </a:bodyPr>
          <a:lstStyle/>
          <a:p>
            <a:r>
              <a:rPr lang="en-US" sz="2400" dirty="0" smtClean="0"/>
              <a:t>Benefit Amount</a:t>
            </a:r>
            <a:endParaRPr lang="en-US" sz="2400" dirty="0"/>
          </a:p>
        </p:txBody>
      </p:sp>
      <p:cxnSp>
        <p:nvCxnSpPr>
          <p:cNvPr id="13" name="Straight Arrow Connector 12"/>
          <p:cNvCxnSpPr/>
          <p:nvPr/>
        </p:nvCxnSpPr>
        <p:spPr>
          <a:xfrm flipH="1">
            <a:off x="6996576" y="3709523"/>
            <a:ext cx="808021" cy="58629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064338" y="2621869"/>
            <a:ext cx="778118" cy="319156"/>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413848" y="3815319"/>
            <a:ext cx="1039549" cy="557426"/>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8141053" y="5291782"/>
            <a:ext cx="1258494" cy="14314"/>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219489" y="3861639"/>
            <a:ext cx="3267685" cy="461665"/>
          </a:xfrm>
          <a:prstGeom prst="rect">
            <a:avLst/>
          </a:prstGeom>
          <a:solidFill>
            <a:schemeClr val="accent2"/>
          </a:solidFill>
          <a:ln>
            <a:solidFill>
              <a:schemeClr val="tx1"/>
            </a:solidFill>
          </a:ln>
        </p:spPr>
        <p:txBody>
          <a:bodyPr wrap="square">
            <a:spAutoFit/>
          </a:bodyPr>
          <a:lstStyle/>
          <a:p>
            <a:r>
              <a:rPr lang="en-US" sz="2400" dirty="0" smtClean="0"/>
              <a:t>Current approval period</a:t>
            </a:r>
            <a:endParaRPr lang="en-US" sz="2400" dirty="0"/>
          </a:p>
        </p:txBody>
      </p:sp>
      <p:cxnSp>
        <p:nvCxnSpPr>
          <p:cNvPr id="25" name="Straight Arrow Connector 24"/>
          <p:cNvCxnSpPr/>
          <p:nvPr/>
        </p:nvCxnSpPr>
        <p:spPr>
          <a:xfrm flipH="1">
            <a:off x="7534401" y="4295813"/>
            <a:ext cx="808021" cy="58629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261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345" y="3983637"/>
            <a:ext cx="1185096" cy="461665"/>
          </a:xfrm>
          <a:prstGeom prst="rect">
            <a:avLst/>
          </a:prstGeom>
          <a:solidFill>
            <a:schemeClr val="accent2"/>
          </a:solidFill>
          <a:ln>
            <a:solidFill>
              <a:schemeClr val="tx1"/>
            </a:solidFill>
          </a:ln>
        </p:spPr>
        <p:txBody>
          <a:bodyPr wrap="square">
            <a:spAutoFit/>
          </a:bodyPr>
          <a:lstStyle/>
          <a:p>
            <a:r>
              <a:rPr lang="en-US" sz="2400" dirty="0" smtClean="0"/>
              <a:t>TANF</a:t>
            </a:r>
            <a:endParaRPr lang="en-US" sz="2400" dirty="0"/>
          </a:p>
        </p:txBody>
      </p:sp>
      <p:grpSp>
        <p:nvGrpSpPr>
          <p:cNvPr id="28" name="Group 27"/>
          <p:cNvGrpSpPr/>
          <p:nvPr/>
        </p:nvGrpSpPr>
        <p:grpSpPr>
          <a:xfrm>
            <a:off x="1055270" y="1209465"/>
            <a:ext cx="10662190" cy="5548343"/>
            <a:chOff x="1055270" y="1209465"/>
            <a:chExt cx="10662190" cy="5548343"/>
          </a:xfrm>
        </p:grpSpPr>
        <p:grpSp>
          <p:nvGrpSpPr>
            <p:cNvPr id="27" name="Group 26"/>
            <p:cNvGrpSpPr/>
            <p:nvPr/>
          </p:nvGrpSpPr>
          <p:grpSpPr>
            <a:xfrm>
              <a:off x="6498405" y="1209465"/>
              <a:ext cx="5219055" cy="5548343"/>
              <a:chOff x="6498405" y="1209465"/>
              <a:chExt cx="5219055" cy="5548343"/>
            </a:xfrm>
          </p:grpSpPr>
          <p:pic>
            <p:nvPicPr>
              <p:cNvPr id="3" name="Picture 2"/>
              <p:cNvPicPr>
                <a:picLocks noChangeAspect="1"/>
              </p:cNvPicPr>
              <p:nvPr/>
            </p:nvPicPr>
            <p:blipFill rotWithShape="1">
              <a:blip r:embed="rId3"/>
              <a:srcRect t="13614" b="7602"/>
              <a:stretch/>
            </p:blipFill>
            <p:spPr>
              <a:xfrm>
                <a:off x="6498405" y="1209465"/>
                <a:ext cx="5219055" cy="5548343"/>
              </a:xfrm>
              <a:prstGeom prst="rect">
                <a:avLst/>
              </a:prstGeom>
              <a:ln>
                <a:solidFill>
                  <a:schemeClr val="tx1"/>
                </a:solidFill>
              </a:ln>
            </p:spPr>
          </p:pic>
          <p:sp>
            <p:nvSpPr>
              <p:cNvPr id="26" name="Rectangle 25"/>
              <p:cNvSpPr/>
              <p:nvPr/>
            </p:nvSpPr>
            <p:spPr>
              <a:xfrm>
                <a:off x="6774287" y="4159264"/>
                <a:ext cx="468471" cy="130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19769" b="31909"/>
            <a:stretch/>
          </p:blipFill>
          <p:spPr>
            <a:xfrm>
              <a:off x="1055270" y="3173545"/>
              <a:ext cx="4448491" cy="1971439"/>
            </a:xfrm>
            <a:prstGeom prst="rect">
              <a:avLst/>
            </a:prstGeom>
            <a:ln>
              <a:solidFill>
                <a:schemeClr val="tx1"/>
              </a:solidFill>
            </a:ln>
          </p:spPr>
        </p:pic>
        <p:sp>
          <p:nvSpPr>
            <p:cNvPr id="22" name="Rectangle 21"/>
            <p:cNvSpPr/>
            <p:nvPr/>
          </p:nvSpPr>
          <p:spPr>
            <a:xfrm>
              <a:off x="1337441" y="4478208"/>
              <a:ext cx="281294" cy="93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900906" y="4478208"/>
              <a:ext cx="281294" cy="93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325084" y="4905995"/>
              <a:ext cx="281294" cy="93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863834" y="4863407"/>
              <a:ext cx="367785" cy="136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p:cNvSpPr txBox="1">
            <a:spLocks/>
          </p:cNvSpPr>
          <p:nvPr/>
        </p:nvSpPr>
        <p:spPr>
          <a:xfrm>
            <a:off x="744893" y="245366"/>
            <a:ext cx="1043892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smtClean="0"/>
              <a:t>Review your benefits -  Cash</a:t>
            </a:r>
            <a:endParaRPr lang="en-US" dirty="0"/>
          </a:p>
        </p:txBody>
      </p:sp>
      <p:sp>
        <p:nvSpPr>
          <p:cNvPr id="8" name="Rectangle 7"/>
          <p:cNvSpPr/>
          <p:nvPr/>
        </p:nvSpPr>
        <p:spPr>
          <a:xfrm>
            <a:off x="152345" y="1898727"/>
            <a:ext cx="1185096" cy="461665"/>
          </a:xfrm>
          <a:prstGeom prst="rect">
            <a:avLst/>
          </a:prstGeom>
          <a:solidFill>
            <a:schemeClr val="accent2"/>
          </a:solidFill>
          <a:ln>
            <a:solidFill>
              <a:schemeClr val="tx1"/>
            </a:solidFill>
          </a:ln>
        </p:spPr>
        <p:txBody>
          <a:bodyPr wrap="square">
            <a:spAutoFit/>
          </a:bodyPr>
          <a:lstStyle/>
          <a:p>
            <a:r>
              <a:rPr lang="en-US" sz="2400" dirty="0" smtClean="0"/>
              <a:t>AABD</a:t>
            </a:r>
            <a:endParaRPr lang="en-US" sz="2400" dirty="0"/>
          </a:p>
        </p:txBody>
      </p:sp>
      <p:sp>
        <p:nvSpPr>
          <p:cNvPr id="11" name="Rectangle 10"/>
          <p:cNvSpPr/>
          <p:nvPr/>
        </p:nvSpPr>
        <p:spPr>
          <a:xfrm>
            <a:off x="5873163" y="1780905"/>
            <a:ext cx="3012861" cy="461665"/>
          </a:xfrm>
          <a:prstGeom prst="rect">
            <a:avLst/>
          </a:prstGeom>
          <a:solidFill>
            <a:schemeClr val="accent2"/>
          </a:solidFill>
          <a:ln>
            <a:solidFill>
              <a:schemeClr val="tx1"/>
            </a:solidFill>
          </a:ln>
        </p:spPr>
        <p:txBody>
          <a:bodyPr wrap="square">
            <a:spAutoFit/>
          </a:bodyPr>
          <a:lstStyle/>
          <a:p>
            <a:r>
              <a:rPr lang="en-US" sz="2400" dirty="0" smtClean="0"/>
              <a:t>Other benefit months</a:t>
            </a:r>
            <a:endParaRPr lang="en-US" sz="2400" dirty="0"/>
          </a:p>
        </p:txBody>
      </p:sp>
      <p:sp>
        <p:nvSpPr>
          <p:cNvPr id="13" name="Rectangle 12"/>
          <p:cNvSpPr/>
          <p:nvPr/>
        </p:nvSpPr>
        <p:spPr>
          <a:xfrm>
            <a:off x="9439361" y="2535028"/>
            <a:ext cx="2278099" cy="830997"/>
          </a:xfrm>
          <a:prstGeom prst="rect">
            <a:avLst/>
          </a:prstGeom>
          <a:solidFill>
            <a:schemeClr val="accent2"/>
          </a:solidFill>
          <a:ln>
            <a:solidFill>
              <a:schemeClr val="tx1"/>
            </a:solidFill>
          </a:ln>
        </p:spPr>
        <p:txBody>
          <a:bodyPr wrap="square">
            <a:spAutoFit/>
          </a:bodyPr>
          <a:lstStyle/>
          <a:p>
            <a:r>
              <a:rPr lang="en-US" sz="2400" dirty="0" smtClean="0"/>
              <a:t>Start date and approval period</a:t>
            </a:r>
            <a:endParaRPr lang="en-US" sz="2400" dirty="0"/>
          </a:p>
        </p:txBody>
      </p:sp>
      <p:sp>
        <p:nvSpPr>
          <p:cNvPr id="14" name="Rectangle 13"/>
          <p:cNvSpPr/>
          <p:nvPr/>
        </p:nvSpPr>
        <p:spPr>
          <a:xfrm>
            <a:off x="9852339" y="4675163"/>
            <a:ext cx="2228045" cy="461665"/>
          </a:xfrm>
          <a:prstGeom prst="rect">
            <a:avLst/>
          </a:prstGeom>
          <a:solidFill>
            <a:schemeClr val="accent2"/>
          </a:solidFill>
          <a:ln>
            <a:solidFill>
              <a:schemeClr val="tx1"/>
            </a:solidFill>
          </a:ln>
        </p:spPr>
        <p:txBody>
          <a:bodyPr wrap="square">
            <a:spAutoFit/>
          </a:bodyPr>
          <a:lstStyle/>
          <a:p>
            <a:r>
              <a:rPr lang="en-US" sz="2400" dirty="0" smtClean="0"/>
              <a:t>Current amount</a:t>
            </a:r>
            <a:endParaRPr lang="en-US" sz="2400" dirty="0"/>
          </a:p>
        </p:txBody>
      </p:sp>
      <p:cxnSp>
        <p:nvCxnSpPr>
          <p:cNvPr id="16" name="Straight Arrow Connector 15"/>
          <p:cNvCxnSpPr/>
          <p:nvPr/>
        </p:nvCxnSpPr>
        <p:spPr>
          <a:xfrm flipH="1" flipV="1">
            <a:off x="10175915" y="4478208"/>
            <a:ext cx="158892" cy="196955"/>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135481" y="2242570"/>
            <a:ext cx="638806" cy="397654"/>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9651585" y="3335870"/>
            <a:ext cx="874911" cy="607409"/>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101129" y="1344909"/>
            <a:ext cx="4448492" cy="1569303"/>
            <a:chOff x="1101129" y="1344909"/>
            <a:chExt cx="4448492" cy="1569303"/>
          </a:xfrm>
        </p:grpSpPr>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t="22338" b="35236"/>
            <a:stretch/>
          </p:blipFill>
          <p:spPr>
            <a:xfrm>
              <a:off x="1101129" y="1344909"/>
              <a:ext cx="4448492" cy="1569303"/>
            </a:xfrm>
            <a:prstGeom prst="rect">
              <a:avLst/>
            </a:prstGeom>
            <a:ln>
              <a:solidFill>
                <a:schemeClr val="tx1"/>
              </a:solidFill>
            </a:ln>
          </p:spPr>
        </p:pic>
        <p:sp>
          <p:nvSpPr>
            <p:cNvPr id="21" name="Rectangle 20"/>
            <p:cNvSpPr/>
            <p:nvPr/>
          </p:nvSpPr>
          <p:spPr>
            <a:xfrm>
              <a:off x="1631092" y="2640224"/>
              <a:ext cx="432486" cy="140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86412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592590" y="1656299"/>
            <a:ext cx="6479215" cy="4789291"/>
            <a:chOff x="2592590" y="1656299"/>
            <a:chExt cx="6479215" cy="4789291"/>
          </a:xfrm>
        </p:grpSpPr>
        <p:pic>
          <p:nvPicPr>
            <p:cNvPr id="2" name="Picture 1"/>
            <p:cNvPicPr>
              <a:picLocks noChangeAspect="1"/>
            </p:cNvPicPr>
            <p:nvPr/>
          </p:nvPicPr>
          <p:blipFill rotWithShape="1">
            <a:blip r:embed="rId3"/>
            <a:srcRect t="17162" b="11172"/>
            <a:stretch/>
          </p:blipFill>
          <p:spPr>
            <a:xfrm>
              <a:off x="2592590" y="1656299"/>
              <a:ext cx="6479215" cy="4789291"/>
            </a:xfrm>
            <a:prstGeom prst="rect">
              <a:avLst/>
            </a:prstGeom>
          </p:spPr>
        </p:pic>
        <p:sp>
          <p:nvSpPr>
            <p:cNvPr id="15" name="Rectangle 14"/>
            <p:cNvSpPr/>
            <p:nvPr/>
          </p:nvSpPr>
          <p:spPr>
            <a:xfrm>
              <a:off x="3026535" y="5585254"/>
              <a:ext cx="519854" cy="135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p:cNvSpPr txBox="1">
            <a:spLocks/>
          </p:cNvSpPr>
          <p:nvPr/>
        </p:nvSpPr>
        <p:spPr>
          <a:xfrm>
            <a:off x="744892" y="245366"/>
            <a:ext cx="1086095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smtClean="0"/>
              <a:t>Review your benefits -  Medicare savings program</a:t>
            </a:r>
            <a:endParaRPr lang="en-US" dirty="0"/>
          </a:p>
        </p:txBody>
      </p:sp>
      <p:sp>
        <p:nvSpPr>
          <p:cNvPr id="6" name="Rectangle 5"/>
          <p:cNvSpPr/>
          <p:nvPr/>
        </p:nvSpPr>
        <p:spPr>
          <a:xfrm>
            <a:off x="279384" y="2902965"/>
            <a:ext cx="3007078" cy="461665"/>
          </a:xfrm>
          <a:prstGeom prst="rect">
            <a:avLst/>
          </a:prstGeom>
          <a:solidFill>
            <a:schemeClr val="accent2"/>
          </a:solidFill>
          <a:ln>
            <a:solidFill>
              <a:schemeClr val="tx1"/>
            </a:solidFill>
          </a:ln>
        </p:spPr>
        <p:txBody>
          <a:bodyPr wrap="square">
            <a:spAutoFit/>
          </a:bodyPr>
          <a:lstStyle/>
          <a:p>
            <a:r>
              <a:rPr lang="en-US" sz="2400" dirty="0" smtClean="0"/>
              <a:t>Other benefit months</a:t>
            </a:r>
            <a:endParaRPr lang="en-US" sz="2400" dirty="0"/>
          </a:p>
        </p:txBody>
      </p:sp>
      <p:sp>
        <p:nvSpPr>
          <p:cNvPr id="7" name="Rectangle 6"/>
          <p:cNvSpPr/>
          <p:nvPr/>
        </p:nvSpPr>
        <p:spPr>
          <a:xfrm>
            <a:off x="6098765" y="3706921"/>
            <a:ext cx="3578514" cy="461665"/>
          </a:xfrm>
          <a:prstGeom prst="rect">
            <a:avLst/>
          </a:prstGeom>
          <a:solidFill>
            <a:schemeClr val="accent2"/>
          </a:solidFill>
          <a:ln>
            <a:solidFill>
              <a:schemeClr val="tx1"/>
            </a:solidFill>
          </a:ln>
        </p:spPr>
        <p:txBody>
          <a:bodyPr wrap="square">
            <a:spAutoFit/>
          </a:bodyPr>
          <a:lstStyle/>
          <a:p>
            <a:r>
              <a:rPr lang="en-US" sz="2400" dirty="0" smtClean="0"/>
              <a:t>Redetermination deadline</a:t>
            </a:r>
            <a:endParaRPr lang="en-US" sz="2400" dirty="0"/>
          </a:p>
        </p:txBody>
      </p:sp>
      <p:sp>
        <p:nvSpPr>
          <p:cNvPr id="8" name="Rectangle 7"/>
          <p:cNvSpPr/>
          <p:nvPr/>
        </p:nvSpPr>
        <p:spPr>
          <a:xfrm>
            <a:off x="7888022" y="4379304"/>
            <a:ext cx="3429544" cy="830997"/>
          </a:xfrm>
          <a:prstGeom prst="rect">
            <a:avLst/>
          </a:prstGeom>
          <a:solidFill>
            <a:schemeClr val="accent2"/>
          </a:solidFill>
          <a:ln>
            <a:solidFill>
              <a:schemeClr val="tx1"/>
            </a:solidFill>
          </a:ln>
        </p:spPr>
        <p:txBody>
          <a:bodyPr wrap="square">
            <a:spAutoFit/>
          </a:bodyPr>
          <a:lstStyle/>
          <a:p>
            <a:r>
              <a:rPr lang="en-US" sz="2400" dirty="0" smtClean="0"/>
              <a:t>Start date and approval period</a:t>
            </a:r>
            <a:endParaRPr lang="en-US" sz="2400" dirty="0"/>
          </a:p>
        </p:txBody>
      </p:sp>
      <p:cxnSp>
        <p:nvCxnSpPr>
          <p:cNvPr id="5" name="Straight Arrow Connector 4"/>
          <p:cNvCxnSpPr/>
          <p:nvPr/>
        </p:nvCxnSpPr>
        <p:spPr>
          <a:xfrm flipH="1">
            <a:off x="7276563" y="4855335"/>
            <a:ext cx="611459" cy="354966"/>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1"/>
          </p:cNvCxnSpPr>
          <p:nvPr/>
        </p:nvCxnSpPr>
        <p:spPr>
          <a:xfrm flipH="1">
            <a:off x="5640946" y="3937754"/>
            <a:ext cx="457819" cy="230832"/>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279561" y="3335724"/>
            <a:ext cx="746974" cy="371197"/>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178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744892" y="1471874"/>
            <a:ext cx="11048638" cy="4096554"/>
            <a:chOff x="744892" y="1471874"/>
            <a:chExt cx="11048638" cy="4096554"/>
          </a:xfrm>
        </p:grpSpPr>
        <p:grpSp>
          <p:nvGrpSpPr>
            <p:cNvPr id="55" name="Group 54"/>
            <p:cNvGrpSpPr/>
            <p:nvPr/>
          </p:nvGrpSpPr>
          <p:grpSpPr>
            <a:xfrm>
              <a:off x="744892" y="1471874"/>
              <a:ext cx="11048638" cy="4096554"/>
              <a:chOff x="744892" y="1471874"/>
              <a:chExt cx="11048638" cy="4096554"/>
            </a:xfrm>
          </p:grpSpPr>
          <p:pic>
            <p:nvPicPr>
              <p:cNvPr id="2" name="Picture 1"/>
              <p:cNvPicPr>
                <a:picLocks noChangeAspect="1"/>
              </p:cNvPicPr>
              <p:nvPr/>
            </p:nvPicPr>
            <p:blipFill rotWithShape="1">
              <a:blip r:embed="rId3"/>
              <a:srcRect t="15350" b="8696"/>
              <a:stretch/>
            </p:blipFill>
            <p:spPr>
              <a:xfrm>
                <a:off x="7135525" y="1471874"/>
                <a:ext cx="4658005" cy="4096553"/>
              </a:xfrm>
              <a:prstGeom prst="rect">
                <a:avLst/>
              </a:prstGeom>
              <a:ln>
                <a:solidFill>
                  <a:schemeClr val="tx1"/>
                </a:solidFill>
              </a:ln>
            </p:spPr>
          </p:pic>
          <p:pic>
            <p:nvPicPr>
              <p:cNvPr id="13" name="Picture 12"/>
              <p:cNvPicPr>
                <a:picLocks noChangeAspect="1"/>
              </p:cNvPicPr>
              <p:nvPr/>
            </p:nvPicPr>
            <p:blipFill rotWithShape="1">
              <a:blip r:embed="rId4"/>
              <a:srcRect b="7862"/>
              <a:stretch/>
            </p:blipFill>
            <p:spPr>
              <a:xfrm>
                <a:off x="744892" y="1493223"/>
                <a:ext cx="4835367" cy="4075205"/>
              </a:xfrm>
              <a:prstGeom prst="rect">
                <a:avLst/>
              </a:prstGeom>
              <a:ln>
                <a:solidFill>
                  <a:schemeClr val="tx1"/>
                </a:solidFill>
              </a:ln>
            </p:spPr>
          </p:pic>
          <p:sp>
            <p:nvSpPr>
              <p:cNvPr id="53" name="Rectangle 52"/>
              <p:cNvSpPr/>
              <p:nvPr/>
            </p:nvSpPr>
            <p:spPr>
              <a:xfrm>
                <a:off x="993179" y="4210497"/>
                <a:ext cx="390778" cy="11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365298" y="4092662"/>
                <a:ext cx="468886" cy="95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978287" y="4439913"/>
              <a:ext cx="708543" cy="246221"/>
            </a:xfrm>
            <a:prstGeom prst="rect">
              <a:avLst/>
            </a:prstGeom>
            <a:solidFill>
              <a:schemeClr val="accent2"/>
            </a:solidFill>
          </p:spPr>
          <p:txBody>
            <a:bodyPr wrap="square" rtlCol="0">
              <a:spAutoFit/>
            </a:bodyPr>
            <a:lstStyle/>
            <a:p>
              <a:r>
                <a:rPr lang="en-US" sz="1000" dirty="0" smtClean="0"/>
                <a:t>12345678</a:t>
              </a:r>
            </a:p>
          </p:txBody>
        </p:sp>
        <p:sp>
          <p:nvSpPr>
            <p:cNvPr id="57" name="TextBox 56"/>
            <p:cNvSpPr txBox="1"/>
            <p:nvPr/>
          </p:nvSpPr>
          <p:spPr>
            <a:xfrm>
              <a:off x="7374082" y="4329328"/>
              <a:ext cx="491689" cy="184666"/>
            </a:xfrm>
            <a:prstGeom prst="rect">
              <a:avLst/>
            </a:prstGeom>
            <a:solidFill>
              <a:schemeClr val="accent2"/>
            </a:solidFill>
          </p:spPr>
          <p:txBody>
            <a:bodyPr wrap="square" rtlCol="0">
              <a:spAutoFit/>
            </a:bodyPr>
            <a:lstStyle/>
            <a:p>
              <a:r>
                <a:rPr lang="en-US" sz="600" dirty="0" smtClean="0"/>
                <a:t>12345678</a:t>
              </a:r>
            </a:p>
          </p:txBody>
        </p:sp>
      </p:grpSp>
      <p:sp>
        <p:nvSpPr>
          <p:cNvPr id="9" name="Title 1"/>
          <p:cNvSpPr txBox="1">
            <a:spLocks/>
          </p:cNvSpPr>
          <p:nvPr/>
        </p:nvSpPr>
        <p:spPr>
          <a:xfrm>
            <a:off x="744892" y="245366"/>
            <a:ext cx="1086095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600" dirty="0" smtClean="0"/>
              <a:t>Review your benefits -  health care coverage</a:t>
            </a:r>
            <a:endParaRPr lang="en-US" sz="3600" dirty="0"/>
          </a:p>
        </p:txBody>
      </p:sp>
      <p:sp>
        <p:nvSpPr>
          <p:cNvPr id="10" name="Rectangle 9"/>
          <p:cNvSpPr/>
          <p:nvPr/>
        </p:nvSpPr>
        <p:spPr>
          <a:xfrm>
            <a:off x="2300158" y="1416179"/>
            <a:ext cx="1488178" cy="461665"/>
          </a:xfrm>
          <a:prstGeom prst="rect">
            <a:avLst/>
          </a:prstGeom>
          <a:solidFill>
            <a:schemeClr val="accent2"/>
          </a:solidFill>
          <a:ln>
            <a:solidFill>
              <a:schemeClr val="tx1"/>
            </a:solidFill>
          </a:ln>
        </p:spPr>
        <p:txBody>
          <a:bodyPr wrap="square">
            <a:spAutoFit/>
          </a:bodyPr>
          <a:lstStyle/>
          <a:p>
            <a:r>
              <a:rPr lang="en-US" sz="2400" dirty="0" smtClean="0"/>
              <a:t>ACA Adult</a:t>
            </a:r>
            <a:endParaRPr lang="en-US" sz="2400" dirty="0"/>
          </a:p>
        </p:txBody>
      </p:sp>
      <p:sp>
        <p:nvSpPr>
          <p:cNvPr id="11" name="Rectangle 10"/>
          <p:cNvSpPr/>
          <p:nvPr/>
        </p:nvSpPr>
        <p:spPr>
          <a:xfrm>
            <a:off x="8809469" y="1279262"/>
            <a:ext cx="1973850" cy="461665"/>
          </a:xfrm>
          <a:prstGeom prst="rect">
            <a:avLst/>
          </a:prstGeom>
          <a:solidFill>
            <a:schemeClr val="accent2"/>
          </a:solidFill>
          <a:ln>
            <a:solidFill>
              <a:schemeClr val="tx1"/>
            </a:solidFill>
          </a:ln>
        </p:spPr>
        <p:txBody>
          <a:bodyPr wrap="square">
            <a:spAutoFit/>
          </a:bodyPr>
          <a:lstStyle/>
          <a:p>
            <a:r>
              <a:rPr lang="en-US" sz="2400" dirty="0" smtClean="0"/>
              <a:t>AABD Medical</a:t>
            </a:r>
            <a:endParaRPr lang="en-US" sz="2400" dirty="0"/>
          </a:p>
        </p:txBody>
      </p:sp>
      <p:cxnSp>
        <p:nvCxnSpPr>
          <p:cNvPr id="14" name="Straight Arrow Connector 13"/>
          <p:cNvCxnSpPr/>
          <p:nvPr/>
        </p:nvCxnSpPr>
        <p:spPr>
          <a:xfrm flipV="1">
            <a:off x="1686830" y="4921135"/>
            <a:ext cx="141970" cy="691574"/>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044247" y="3392057"/>
            <a:ext cx="665395" cy="417777"/>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8829782" y="3264440"/>
            <a:ext cx="558674" cy="420013"/>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700740" y="3069160"/>
            <a:ext cx="2417517" cy="461665"/>
          </a:xfrm>
          <a:prstGeom prst="rect">
            <a:avLst/>
          </a:prstGeom>
          <a:solidFill>
            <a:schemeClr val="accent2"/>
          </a:solidFill>
          <a:ln>
            <a:solidFill>
              <a:schemeClr val="tx1"/>
            </a:solidFill>
          </a:ln>
        </p:spPr>
        <p:txBody>
          <a:bodyPr wrap="square">
            <a:spAutoFit/>
          </a:bodyPr>
          <a:lstStyle/>
          <a:p>
            <a:r>
              <a:rPr lang="en-US" sz="2400" dirty="0" smtClean="0"/>
              <a:t>Medical Program</a:t>
            </a:r>
            <a:endParaRPr lang="en-US" sz="2400" dirty="0"/>
          </a:p>
        </p:txBody>
      </p:sp>
      <p:sp>
        <p:nvSpPr>
          <p:cNvPr id="19" name="Rectangle 18"/>
          <p:cNvSpPr/>
          <p:nvPr/>
        </p:nvSpPr>
        <p:spPr>
          <a:xfrm>
            <a:off x="8786438" y="2882792"/>
            <a:ext cx="2428596" cy="461665"/>
          </a:xfrm>
          <a:prstGeom prst="rect">
            <a:avLst/>
          </a:prstGeom>
          <a:solidFill>
            <a:schemeClr val="accent2"/>
          </a:solidFill>
          <a:ln>
            <a:solidFill>
              <a:schemeClr val="tx1"/>
            </a:solidFill>
          </a:ln>
        </p:spPr>
        <p:txBody>
          <a:bodyPr wrap="square">
            <a:spAutoFit/>
          </a:bodyPr>
          <a:lstStyle/>
          <a:p>
            <a:r>
              <a:rPr lang="en-US" sz="2400" dirty="0" smtClean="0"/>
              <a:t>Medical Program</a:t>
            </a:r>
            <a:endParaRPr lang="en-US" sz="2400" dirty="0"/>
          </a:p>
        </p:txBody>
      </p:sp>
      <p:sp>
        <p:nvSpPr>
          <p:cNvPr id="20" name="Rectangle 19"/>
          <p:cNvSpPr/>
          <p:nvPr/>
        </p:nvSpPr>
        <p:spPr>
          <a:xfrm>
            <a:off x="4474840" y="3730196"/>
            <a:ext cx="2379747" cy="830997"/>
          </a:xfrm>
          <a:prstGeom prst="rect">
            <a:avLst/>
          </a:prstGeom>
          <a:solidFill>
            <a:schemeClr val="accent2"/>
          </a:solidFill>
          <a:ln>
            <a:solidFill>
              <a:schemeClr val="tx1"/>
            </a:solidFill>
          </a:ln>
        </p:spPr>
        <p:txBody>
          <a:bodyPr wrap="square">
            <a:spAutoFit/>
          </a:bodyPr>
          <a:lstStyle/>
          <a:p>
            <a:r>
              <a:rPr lang="en-US" sz="2400" dirty="0" smtClean="0"/>
              <a:t>Start date and approval period</a:t>
            </a:r>
            <a:endParaRPr lang="en-US" sz="2400" dirty="0"/>
          </a:p>
        </p:txBody>
      </p:sp>
      <p:sp>
        <p:nvSpPr>
          <p:cNvPr id="21" name="Rectangle 20"/>
          <p:cNvSpPr/>
          <p:nvPr/>
        </p:nvSpPr>
        <p:spPr>
          <a:xfrm>
            <a:off x="9212083" y="4993707"/>
            <a:ext cx="2654415" cy="830997"/>
          </a:xfrm>
          <a:prstGeom prst="rect">
            <a:avLst/>
          </a:prstGeom>
          <a:solidFill>
            <a:schemeClr val="accent2"/>
          </a:solidFill>
          <a:ln>
            <a:solidFill>
              <a:schemeClr val="tx1"/>
            </a:solidFill>
          </a:ln>
        </p:spPr>
        <p:txBody>
          <a:bodyPr wrap="square">
            <a:spAutoFit/>
          </a:bodyPr>
          <a:lstStyle/>
          <a:p>
            <a:r>
              <a:rPr lang="en-US" sz="2400" dirty="0" smtClean="0"/>
              <a:t>Start date and approval period</a:t>
            </a:r>
            <a:endParaRPr lang="en-US" sz="2400" dirty="0"/>
          </a:p>
        </p:txBody>
      </p:sp>
      <p:sp>
        <p:nvSpPr>
          <p:cNvPr id="24" name="Rectangle 23"/>
          <p:cNvSpPr/>
          <p:nvPr/>
        </p:nvSpPr>
        <p:spPr>
          <a:xfrm>
            <a:off x="314396" y="5612709"/>
            <a:ext cx="3386344" cy="830997"/>
          </a:xfrm>
          <a:prstGeom prst="rect">
            <a:avLst/>
          </a:prstGeom>
          <a:solidFill>
            <a:schemeClr val="accent2"/>
          </a:solidFill>
          <a:ln>
            <a:solidFill>
              <a:schemeClr val="tx1"/>
            </a:solidFill>
          </a:ln>
        </p:spPr>
        <p:txBody>
          <a:bodyPr wrap="square">
            <a:spAutoFit/>
          </a:bodyPr>
          <a:lstStyle/>
          <a:p>
            <a:r>
              <a:rPr lang="en-US" sz="2400" dirty="0" smtClean="0"/>
              <a:t>ACA medical with have MCO Plan details</a:t>
            </a:r>
            <a:endParaRPr lang="en-US" sz="2400" dirty="0"/>
          </a:p>
        </p:txBody>
      </p:sp>
      <p:sp>
        <p:nvSpPr>
          <p:cNvPr id="26" name="Rectangle 25"/>
          <p:cNvSpPr/>
          <p:nvPr/>
        </p:nvSpPr>
        <p:spPr>
          <a:xfrm>
            <a:off x="993179" y="4325205"/>
            <a:ext cx="653957" cy="21489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Rectangle 26"/>
          <p:cNvSpPr/>
          <p:nvPr/>
        </p:nvSpPr>
        <p:spPr>
          <a:xfrm>
            <a:off x="7365298" y="4210497"/>
            <a:ext cx="651251" cy="24169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130314" y="3122886"/>
            <a:ext cx="1781364" cy="461665"/>
          </a:xfrm>
          <a:prstGeom prst="rect">
            <a:avLst/>
          </a:prstGeom>
          <a:solidFill>
            <a:schemeClr val="accent2"/>
          </a:solidFill>
          <a:ln>
            <a:solidFill>
              <a:schemeClr val="tx1"/>
            </a:solidFill>
          </a:ln>
          <a:effectLst>
            <a:glow rad="228600">
              <a:srgbClr val="C79101">
                <a:alpha val="40000"/>
              </a:srgbClr>
            </a:glow>
          </a:effectLst>
        </p:spPr>
        <p:txBody>
          <a:bodyPr wrap="square">
            <a:spAutoFit/>
          </a:bodyPr>
          <a:lstStyle/>
          <a:p>
            <a:r>
              <a:rPr lang="en-US" sz="2400" dirty="0" smtClean="0"/>
              <a:t>RIN Number</a:t>
            </a:r>
            <a:endParaRPr lang="en-US" sz="2400" dirty="0"/>
          </a:p>
        </p:txBody>
      </p:sp>
      <p:sp>
        <p:nvSpPr>
          <p:cNvPr id="30" name="Rectangle 29"/>
          <p:cNvSpPr/>
          <p:nvPr/>
        </p:nvSpPr>
        <p:spPr>
          <a:xfrm>
            <a:off x="6233044" y="4862263"/>
            <a:ext cx="1738201" cy="461665"/>
          </a:xfrm>
          <a:prstGeom prst="rect">
            <a:avLst/>
          </a:prstGeom>
          <a:solidFill>
            <a:schemeClr val="accent2"/>
          </a:solidFill>
          <a:ln>
            <a:solidFill>
              <a:schemeClr val="tx1"/>
            </a:solidFill>
          </a:ln>
          <a:effectLst>
            <a:glow rad="228600">
              <a:srgbClr val="C79101">
                <a:alpha val="40000"/>
              </a:srgbClr>
            </a:glow>
          </a:effectLst>
        </p:spPr>
        <p:txBody>
          <a:bodyPr wrap="square">
            <a:spAutoFit/>
          </a:bodyPr>
          <a:lstStyle/>
          <a:p>
            <a:r>
              <a:rPr lang="en-US" sz="2400" dirty="0" smtClean="0"/>
              <a:t>RIN Number</a:t>
            </a:r>
            <a:endParaRPr lang="en-US" sz="2400" dirty="0"/>
          </a:p>
        </p:txBody>
      </p:sp>
      <p:cxnSp>
        <p:nvCxnSpPr>
          <p:cNvPr id="31" name="Straight Arrow Connector 30"/>
          <p:cNvCxnSpPr/>
          <p:nvPr/>
        </p:nvCxnSpPr>
        <p:spPr>
          <a:xfrm>
            <a:off x="331499" y="3575929"/>
            <a:ext cx="661680" cy="856721"/>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0" idx="0"/>
          </p:cNvCxnSpPr>
          <p:nvPr/>
        </p:nvCxnSpPr>
        <p:spPr>
          <a:xfrm flipV="1">
            <a:off x="7102145" y="4497670"/>
            <a:ext cx="404248" cy="364593"/>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10407535" y="4168332"/>
            <a:ext cx="571132" cy="825375"/>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3463656" y="3952314"/>
            <a:ext cx="1011778" cy="120922"/>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2783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eft Brace 4"/>
          <p:cNvSpPr/>
          <p:nvPr/>
        </p:nvSpPr>
        <p:spPr>
          <a:xfrm rot="5400000">
            <a:off x="6110035" y="-167911"/>
            <a:ext cx="328545" cy="2194760"/>
          </a:xfrm>
          <a:prstGeom prst="leftBrace">
            <a:avLst/>
          </a:prstGeom>
          <a:solidFill>
            <a:schemeClr val="accent2"/>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Left Brace 22"/>
          <p:cNvSpPr/>
          <p:nvPr/>
        </p:nvSpPr>
        <p:spPr>
          <a:xfrm>
            <a:off x="4721299" y="1426897"/>
            <a:ext cx="374841" cy="1404915"/>
          </a:xfrm>
          <a:prstGeom prst="leftBrace">
            <a:avLst/>
          </a:prstGeom>
          <a:solidFill>
            <a:schemeClr val="accent2"/>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Left Brace 23"/>
          <p:cNvSpPr/>
          <p:nvPr/>
        </p:nvSpPr>
        <p:spPr>
          <a:xfrm rot="10800000">
            <a:off x="8407317" y="2896467"/>
            <a:ext cx="374841" cy="1404915"/>
          </a:xfrm>
          <a:prstGeom prst="leftBrace">
            <a:avLst/>
          </a:prstGeom>
          <a:solidFill>
            <a:schemeClr val="accent2"/>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Left Brace 24"/>
          <p:cNvSpPr/>
          <p:nvPr/>
        </p:nvSpPr>
        <p:spPr>
          <a:xfrm>
            <a:off x="4721299" y="4415849"/>
            <a:ext cx="394135" cy="646545"/>
          </a:xfrm>
          <a:prstGeom prst="leftBrace">
            <a:avLst/>
          </a:prstGeom>
          <a:solidFill>
            <a:schemeClr val="accent2"/>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Left Brace 25"/>
          <p:cNvSpPr/>
          <p:nvPr/>
        </p:nvSpPr>
        <p:spPr>
          <a:xfrm rot="10800000">
            <a:off x="8326529" y="5182466"/>
            <a:ext cx="412961" cy="480290"/>
          </a:xfrm>
          <a:prstGeom prst="leftBrace">
            <a:avLst/>
          </a:prstGeom>
          <a:solidFill>
            <a:schemeClr val="accent2"/>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Left Brace 26"/>
          <p:cNvSpPr/>
          <p:nvPr/>
        </p:nvSpPr>
        <p:spPr>
          <a:xfrm>
            <a:off x="4732407" y="5921377"/>
            <a:ext cx="394135" cy="646545"/>
          </a:xfrm>
          <a:prstGeom prst="leftBrace">
            <a:avLst/>
          </a:prstGeom>
          <a:solidFill>
            <a:schemeClr val="accent2"/>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ectangle 27"/>
          <p:cNvSpPr/>
          <p:nvPr/>
        </p:nvSpPr>
        <p:spPr>
          <a:xfrm>
            <a:off x="2842953" y="1947803"/>
            <a:ext cx="1842039" cy="400110"/>
          </a:xfrm>
          <a:prstGeom prst="rect">
            <a:avLst/>
          </a:prstGeom>
          <a:solidFill>
            <a:schemeClr val="accent2"/>
          </a:solidFill>
          <a:ln>
            <a:solidFill>
              <a:schemeClr val="tx1"/>
            </a:solidFill>
          </a:ln>
        </p:spPr>
        <p:txBody>
          <a:bodyPr wrap="square">
            <a:spAutoFit/>
          </a:bodyPr>
          <a:lstStyle/>
          <a:p>
            <a:pPr lvl="0" fontAlgn="base"/>
            <a:r>
              <a:rPr lang="en-US" sz="2000" b="1" dirty="0" smtClean="0">
                <a:solidFill>
                  <a:srgbClr val="001E61"/>
                </a:solidFill>
              </a:rPr>
              <a:t>Make Changes</a:t>
            </a:r>
            <a:endParaRPr lang="en-US" sz="2000" dirty="0">
              <a:solidFill>
                <a:srgbClr val="001E61"/>
              </a:solidFill>
            </a:endParaRPr>
          </a:p>
        </p:txBody>
      </p:sp>
      <p:sp>
        <p:nvSpPr>
          <p:cNvPr id="29" name="Rectangle 28"/>
          <p:cNvSpPr/>
          <p:nvPr/>
        </p:nvSpPr>
        <p:spPr>
          <a:xfrm>
            <a:off x="4955573" y="335242"/>
            <a:ext cx="3606536" cy="400110"/>
          </a:xfrm>
          <a:prstGeom prst="rect">
            <a:avLst/>
          </a:prstGeom>
          <a:solidFill>
            <a:schemeClr val="accent2"/>
          </a:solidFill>
          <a:ln>
            <a:solidFill>
              <a:schemeClr val="tx1"/>
            </a:solidFill>
          </a:ln>
        </p:spPr>
        <p:txBody>
          <a:bodyPr wrap="square">
            <a:spAutoFit/>
          </a:bodyPr>
          <a:lstStyle/>
          <a:p>
            <a:pPr lvl="0" fontAlgn="base"/>
            <a:r>
              <a:rPr lang="en-US" sz="2000" b="1" dirty="0" smtClean="0">
                <a:solidFill>
                  <a:srgbClr val="001E61"/>
                </a:solidFill>
              </a:rPr>
              <a:t>MMC is Divided into FOUR tabs</a:t>
            </a:r>
            <a:endParaRPr lang="en-US" sz="2000" dirty="0">
              <a:solidFill>
                <a:srgbClr val="001E61"/>
              </a:solidFill>
            </a:endParaRPr>
          </a:p>
        </p:txBody>
      </p:sp>
      <p:sp>
        <p:nvSpPr>
          <p:cNvPr id="30" name="Rectangle 29"/>
          <p:cNvSpPr/>
          <p:nvPr/>
        </p:nvSpPr>
        <p:spPr>
          <a:xfrm>
            <a:off x="407324" y="4572062"/>
            <a:ext cx="4250621" cy="400110"/>
          </a:xfrm>
          <a:prstGeom prst="rect">
            <a:avLst/>
          </a:prstGeom>
          <a:solidFill>
            <a:schemeClr val="accent2"/>
          </a:solidFill>
          <a:ln>
            <a:solidFill>
              <a:schemeClr val="tx1"/>
            </a:solidFill>
          </a:ln>
        </p:spPr>
        <p:txBody>
          <a:bodyPr wrap="square">
            <a:spAutoFit/>
          </a:bodyPr>
          <a:lstStyle/>
          <a:p>
            <a:pPr lvl="0" fontAlgn="base"/>
            <a:r>
              <a:rPr lang="en-US" sz="2000" b="1" dirty="0" smtClean="0">
                <a:solidFill>
                  <a:srgbClr val="001E61"/>
                </a:solidFill>
              </a:rPr>
              <a:t>Summary of Verification Documents</a:t>
            </a:r>
            <a:endParaRPr lang="en-US" sz="2000" dirty="0">
              <a:solidFill>
                <a:srgbClr val="001E61"/>
              </a:solidFill>
            </a:endParaRPr>
          </a:p>
        </p:txBody>
      </p:sp>
      <p:sp>
        <p:nvSpPr>
          <p:cNvPr id="31" name="Rectangle 30"/>
          <p:cNvSpPr/>
          <p:nvPr/>
        </p:nvSpPr>
        <p:spPr>
          <a:xfrm>
            <a:off x="8778452" y="3091092"/>
            <a:ext cx="2152783" cy="707886"/>
          </a:xfrm>
          <a:prstGeom prst="rect">
            <a:avLst/>
          </a:prstGeom>
          <a:solidFill>
            <a:schemeClr val="accent2"/>
          </a:solidFill>
          <a:ln>
            <a:solidFill>
              <a:schemeClr val="tx1"/>
            </a:solidFill>
          </a:ln>
        </p:spPr>
        <p:txBody>
          <a:bodyPr wrap="square">
            <a:spAutoFit/>
          </a:bodyPr>
          <a:lstStyle/>
          <a:p>
            <a:pPr lvl="0" fontAlgn="base"/>
            <a:r>
              <a:rPr lang="en-US" sz="2000" b="1" dirty="0" smtClean="0">
                <a:solidFill>
                  <a:srgbClr val="001E61"/>
                </a:solidFill>
              </a:rPr>
              <a:t>Summary benefit information</a:t>
            </a:r>
            <a:endParaRPr lang="en-US" sz="2000" dirty="0">
              <a:solidFill>
                <a:srgbClr val="001E61"/>
              </a:solidFill>
            </a:endParaRPr>
          </a:p>
        </p:txBody>
      </p:sp>
      <p:sp>
        <p:nvSpPr>
          <p:cNvPr id="32" name="Rectangle 31"/>
          <p:cNvSpPr/>
          <p:nvPr/>
        </p:nvSpPr>
        <p:spPr>
          <a:xfrm>
            <a:off x="1088967" y="6044594"/>
            <a:ext cx="3732596" cy="400110"/>
          </a:xfrm>
          <a:prstGeom prst="rect">
            <a:avLst/>
          </a:prstGeom>
          <a:solidFill>
            <a:schemeClr val="accent2"/>
          </a:solidFill>
          <a:ln>
            <a:solidFill>
              <a:schemeClr val="tx1"/>
            </a:solidFill>
          </a:ln>
        </p:spPr>
        <p:txBody>
          <a:bodyPr wrap="square">
            <a:spAutoFit/>
          </a:bodyPr>
          <a:lstStyle/>
          <a:p>
            <a:pPr lvl="0" fontAlgn="base"/>
            <a:r>
              <a:rPr lang="en-US" sz="2000" b="1" dirty="0" smtClean="0">
                <a:solidFill>
                  <a:srgbClr val="001E61"/>
                </a:solidFill>
              </a:rPr>
              <a:t>Summary of Application Status</a:t>
            </a:r>
            <a:endParaRPr lang="en-US" sz="2000" dirty="0">
              <a:solidFill>
                <a:srgbClr val="001E61"/>
              </a:solidFill>
            </a:endParaRPr>
          </a:p>
        </p:txBody>
      </p:sp>
      <p:sp>
        <p:nvSpPr>
          <p:cNvPr id="33" name="Rectangle 32"/>
          <p:cNvSpPr/>
          <p:nvPr/>
        </p:nvSpPr>
        <p:spPr>
          <a:xfrm>
            <a:off x="8778452" y="5068668"/>
            <a:ext cx="3294213" cy="707886"/>
          </a:xfrm>
          <a:prstGeom prst="rect">
            <a:avLst/>
          </a:prstGeom>
          <a:solidFill>
            <a:schemeClr val="accent2"/>
          </a:solidFill>
          <a:ln>
            <a:solidFill>
              <a:schemeClr val="tx1"/>
            </a:solidFill>
          </a:ln>
        </p:spPr>
        <p:txBody>
          <a:bodyPr wrap="square">
            <a:spAutoFit/>
          </a:bodyPr>
          <a:lstStyle/>
          <a:p>
            <a:pPr lvl="0" fontAlgn="base"/>
            <a:r>
              <a:rPr lang="en-US" sz="2000" b="1" dirty="0" smtClean="0">
                <a:solidFill>
                  <a:srgbClr val="001E61"/>
                </a:solidFill>
              </a:rPr>
              <a:t>Summary of Communication from DHS</a:t>
            </a:r>
            <a:endParaRPr lang="en-US" sz="2000" dirty="0">
              <a:solidFill>
                <a:srgbClr val="001E61"/>
              </a:solidFill>
            </a:endParaRPr>
          </a:p>
        </p:txBody>
      </p:sp>
      <p:grpSp>
        <p:nvGrpSpPr>
          <p:cNvPr id="43" name="Group 42"/>
          <p:cNvGrpSpPr/>
          <p:nvPr/>
        </p:nvGrpSpPr>
        <p:grpSpPr>
          <a:xfrm>
            <a:off x="5176928" y="1109392"/>
            <a:ext cx="3121537" cy="5458530"/>
            <a:chOff x="5176928" y="1109392"/>
            <a:chExt cx="3121537" cy="545853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292" t="14770" r="3753" b="3451"/>
            <a:stretch/>
          </p:blipFill>
          <p:spPr>
            <a:xfrm>
              <a:off x="5176928" y="1109392"/>
              <a:ext cx="3121537" cy="5458530"/>
            </a:xfrm>
            <a:prstGeom prst="rect">
              <a:avLst/>
            </a:prstGeom>
            <a:ln>
              <a:solidFill>
                <a:schemeClr val="tx1"/>
              </a:solidFill>
            </a:ln>
          </p:spPr>
        </p:pic>
        <p:sp>
          <p:nvSpPr>
            <p:cNvPr id="6" name="TextBox 5"/>
            <p:cNvSpPr txBox="1"/>
            <p:nvPr/>
          </p:nvSpPr>
          <p:spPr>
            <a:xfrm>
              <a:off x="5622324" y="6215449"/>
              <a:ext cx="370703" cy="61783"/>
            </a:xfrm>
            <a:prstGeom prst="rect">
              <a:avLst/>
            </a:prstGeom>
            <a:solidFill>
              <a:schemeClr val="tx1"/>
            </a:solidFill>
          </p:spPr>
          <p:txBody>
            <a:bodyPr wrap="square" rtlCol="0">
              <a:spAutoFit/>
            </a:bodyPr>
            <a:lstStyle/>
            <a:p>
              <a:endParaRPr lang="en-US" dirty="0" smtClean="0"/>
            </a:p>
          </p:txBody>
        </p:sp>
      </p:grpSp>
      <p:sp>
        <p:nvSpPr>
          <p:cNvPr id="2" name="Rectangle 1"/>
          <p:cNvSpPr/>
          <p:nvPr/>
        </p:nvSpPr>
        <p:spPr>
          <a:xfrm>
            <a:off x="718428" y="490660"/>
            <a:ext cx="2561920" cy="769441"/>
          </a:xfrm>
          <a:prstGeom prst="rect">
            <a:avLst/>
          </a:prstGeom>
        </p:spPr>
        <p:txBody>
          <a:bodyPr wrap="none">
            <a:spAutoFit/>
          </a:bodyPr>
          <a:lstStyle/>
          <a:p>
            <a:r>
              <a:rPr lang="en-US" sz="4400" b="1" dirty="0" smtClean="0"/>
              <a:t>Overview</a:t>
            </a:r>
            <a:endParaRPr lang="en-US" sz="4400" b="1" dirty="0"/>
          </a:p>
        </p:txBody>
      </p:sp>
    </p:spTree>
    <p:extLst>
      <p:ext uri="{BB962C8B-B14F-4D97-AF65-F5344CB8AC3E}">
        <p14:creationId xmlns:p14="http://schemas.microsoft.com/office/powerpoint/2010/main" val="2982392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744893" y="245366"/>
            <a:ext cx="10477289" cy="1325563"/>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4000" dirty="0" smtClean="0"/>
              <a:t>renew, report, Review or add benefits</a:t>
            </a:r>
            <a:endParaRPr lang="en-US" sz="4000" dirty="0"/>
          </a:p>
        </p:txBody>
      </p:sp>
      <p:sp>
        <p:nvSpPr>
          <p:cNvPr id="7" name="Rectangle 6"/>
          <p:cNvSpPr/>
          <p:nvPr/>
        </p:nvSpPr>
        <p:spPr>
          <a:xfrm>
            <a:off x="319500" y="1489881"/>
            <a:ext cx="6881595" cy="923330"/>
          </a:xfrm>
          <a:prstGeom prst="rect">
            <a:avLst/>
          </a:prstGeom>
          <a:solidFill>
            <a:schemeClr val="accent2"/>
          </a:solidFill>
          <a:ln>
            <a:solidFill>
              <a:schemeClr val="tx1"/>
            </a:solidFill>
          </a:ln>
        </p:spPr>
        <p:txBody>
          <a:bodyPr wrap="square">
            <a:spAutoFit/>
          </a:bodyPr>
          <a:lstStyle/>
          <a:p>
            <a:pPr fontAlgn="base"/>
            <a:r>
              <a:rPr lang="en-US" b="1" dirty="0">
                <a:solidFill>
                  <a:srgbClr val="001E61"/>
                </a:solidFill>
              </a:rPr>
              <a:t>Renew </a:t>
            </a:r>
            <a:r>
              <a:rPr lang="en-US" b="1" dirty="0" smtClean="0">
                <a:solidFill>
                  <a:srgbClr val="001E61"/>
                </a:solidFill>
              </a:rPr>
              <a:t>benefits </a:t>
            </a:r>
            <a:r>
              <a:rPr lang="en-US" dirty="0" smtClean="0">
                <a:solidFill>
                  <a:srgbClr val="001E61"/>
                </a:solidFill>
              </a:rPr>
              <a:t>- </a:t>
            </a:r>
            <a:r>
              <a:rPr lang="en-US" dirty="0"/>
              <a:t>The Renew My Benefits button will display when the customer is up for redetermination. Appears when redetermination letter is generated 60 days before end of benefit period</a:t>
            </a:r>
            <a:endParaRPr lang="en-US" dirty="0">
              <a:solidFill>
                <a:srgbClr val="001E61"/>
              </a:solidFill>
            </a:endParaRPr>
          </a:p>
        </p:txBody>
      </p:sp>
      <p:sp>
        <p:nvSpPr>
          <p:cNvPr id="8" name="Rectangle 7"/>
          <p:cNvSpPr/>
          <p:nvPr/>
        </p:nvSpPr>
        <p:spPr>
          <a:xfrm>
            <a:off x="5408970" y="2485390"/>
            <a:ext cx="1789340" cy="369332"/>
          </a:xfrm>
          <a:prstGeom prst="rect">
            <a:avLst/>
          </a:prstGeom>
          <a:solidFill>
            <a:schemeClr val="accent2"/>
          </a:solidFill>
          <a:ln>
            <a:solidFill>
              <a:schemeClr val="tx1"/>
            </a:solidFill>
          </a:ln>
        </p:spPr>
        <p:txBody>
          <a:bodyPr wrap="square">
            <a:spAutoFit/>
          </a:bodyPr>
          <a:lstStyle/>
          <a:p>
            <a:pPr fontAlgn="base"/>
            <a:r>
              <a:rPr lang="en-US" b="1" dirty="0">
                <a:solidFill>
                  <a:srgbClr val="001E61"/>
                </a:solidFill>
              </a:rPr>
              <a:t>Report </a:t>
            </a:r>
            <a:r>
              <a:rPr lang="en-US" b="1" dirty="0" smtClean="0">
                <a:solidFill>
                  <a:srgbClr val="001E61"/>
                </a:solidFill>
              </a:rPr>
              <a:t>changes</a:t>
            </a:r>
            <a:endParaRPr lang="en-US" b="1" dirty="0">
              <a:solidFill>
                <a:srgbClr val="001E61"/>
              </a:solidFill>
            </a:endParaRPr>
          </a:p>
        </p:txBody>
      </p:sp>
      <p:sp>
        <p:nvSpPr>
          <p:cNvPr id="11" name="Rectangle 10"/>
          <p:cNvSpPr/>
          <p:nvPr/>
        </p:nvSpPr>
        <p:spPr>
          <a:xfrm>
            <a:off x="319501" y="2921095"/>
            <a:ext cx="7087536" cy="646331"/>
          </a:xfrm>
          <a:prstGeom prst="rect">
            <a:avLst/>
          </a:prstGeom>
          <a:solidFill>
            <a:schemeClr val="accent2"/>
          </a:solidFill>
          <a:ln>
            <a:solidFill>
              <a:schemeClr val="tx1"/>
            </a:solidFill>
          </a:ln>
        </p:spPr>
        <p:txBody>
          <a:bodyPr wrap="square">
            <a:spAutoFit/>
          </a:bodyPr>
          <a:lstStyle/>
          <a:p>
            <a:pPr fontAlgn="base"/>
            <a:r>
              <a:rPr lang="en-US" b="1" dirty="0">
                <a:solidFill>
                  <a:srgbClr val="001E61"/>
                </a:solidFill>
              </a:rPr>
              <a:t>Apply for additional </a:t>
            </a:r>
            <a:r>
              <a:rPr lang="en-US" b="1" dirty="0" smtClean="0">
                <a:solidFill>
                  <a:srgbClr val="001E61"/>
                </a:solidFill>
              </a:rPr>
              <a:t>benefits - </a:t>
            </a:r>
            <a:r>
              <a:rPr lang="en-US" dirty="0" smtClean="0"/>
              <a:t>Apply </a:t>
            </a:r>
            <a:r>
              <a:rPr lang="en-US" dirty="0"/>
              <a:t>for Other Benefits is only for requesting additional benefits on an existing case.</a:t>
            </a:r>
            <a:endParaRPr lang="en-US" dirty="0">
              <a:solidFill>
                <a:srgbClr val="001E61"/>
              </a:solidFill>
            </a:endParaRPr>
          </a:p>
        </p:txBody>
      </p:sp>
      <p:pic>
        <p:nvPicPr>
          <p:cNvPr id="15" name="Picture 14"/>
          <p:cNvPicPr>
            <a:picLocks noChangeAspect="1"/>
          </p:cNvPicPr>
          <p:nvPr/>
        </p:nvPicPr>
        <p:blipFill rotWithShape="1">
          <a:blip r:embed="rId3"/>
          <a:srcRect t="14904" r="24719" b="59023"/>
          <a:stretch/>
        </p:blipFill>
        <p:spPr>
          <a:xfrm>
            <a:off x="8090947" y="1310929"/>
            <a:ext cx="3473190" cy="2436893"/>
          </a:xfrm>
          <a:prstGeom prst="rect">
            <a:avLst/>
          </a:prstGeom>
          <a:ln>
            <a:solidFill>
              <a:schemeClr val="tx1"/>
            </a:solidFill>
          </a:ln>
        </p:spPr>
      </p:pic>
      <p:cxnSp>
        <p:nvCxnSpPr>
          <p:cNvPr id="16" name="Straight Arrow Connector 15"/>
          <p:cNvCxnSpPr>
            <a:stCxn id="11" idx="3"/>
          </p:cNvCxnSpPr>
          <p:nvPr/>
        </p:nvCxnSpPr>
        <p:spPr>
          <a:xfrm flipV="1">
            <a:off x="7407037" y="2670056"/>
            <a:ext cx="953192" cy="574205"/>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195178" y="1792552"/>
            <a:ext cx="1165051" cy="23326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3"/>
          </p:cNvCxnSpPr>
          <p:nvPr/>
        </p:nvCxnSpPr>
        <p:spPr>
          <a:xfrm flipV="1">
            <a:off x="7198310" y="2330288"/>
            <a:ext cx="1161919" cy="33976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3"/>
          <a:srcRect t="41385" b="36205"/>
          <a:stretch/>
        </p:blipFill>
        <p:spPr>
          <a:xfrm>
            <a:off x="6015735" y="4087590"/>
            <a:ext cx="5565063" cy="2526434"/>
          </a:xfrm>
          <a:prstGeom prst="rect">
            <a:avLst/>
          </a:prstGeom>
          <a:ln>
            <a:solidFill>
              <a:schemeClr val="tx1"/>
            </a:solidFill>
          </a:ln>
        </p:spPr>
      </p:pic>
      <p:cxnSp>
        <p:nvCxnSpPr>
          <p:cNvPr id="19" name="Straight Arrow Connector 18"/>
          <p:cNvCxnSpPr/>
          <p:nvPr/>
        </p:nvCxnSpPr>
        <p:spPr>
          <a:xfrm flipV="1">
            <a:off x="4359564" y="4696065"/>
            <a:ext cx="1985818" cy="12762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86819" y="4454352"/>
            <a:ext cx="5258297" cy="923330"/>
          </a:xfrm>
          <a:prstGeom prst="rect">
            <a:avLst/>
          </a:prstGeom>
          <a:solidFill>
            <a:schemeClr val="accent2"/>
          </a:solidFill>
          <a:ln>
            <a:solidFill>
              <a:schemeClr val="tx1"/>
            </a:solidFill>
          </a:ln>
        </p:spPr>
        <p:txBody>
          <a:bodyPr wrap="square">
            <a:spAutoFit/>
          </a:bodyPr>
          <a:lstStyle/>
          <a:p>
            <a:pPr lvl="0" fontAlgn="base"/>
            <a:r>
              <a:rPr lang="en-US" b="1" dirty="0" smtClean="0">
                <a:solidFill>
                  <a:srgbClr val="001E61"/>
                </a:solidFill>
              </a:rPr>
              <a:t>Summary Review of benefits</a:t>
            </a:r>
          </a:p>
          <a:p>
            <a:pPr lvl="0" fontAlgn="base"/>
            <a:r>
              <a:rPr lang="en-US" dirty="0"/>
              <a:t>Customers can get their own benefit details here or from the tab at the top of the page</a:t>
            </a:r>
            <a:endParaRPr lang="en-US" dirty="0">
              <a:solidFill>
                <a:srgbClr val="001E61"/>
              </a:solidFill>
            </a:endParaRPr>
          </a:p>
        </p:txBody>
      </p:sp>
    </p:spTree>
    <p:extLst>
      <p:ext uri="{BB962C8B-B14F-4D97-AF65-F5344CB8AC3E}">
        <p14:creationId xmlns:p14="http://schemas.microsoft.com/office/powerpoint/2010/main" val="1342759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744893" y="245366"/>
            <a:ext cx="1085090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smtClean="0"/>
              <a:t>Case Summary Check Status</a:t>
            </a:r>
            <a:endParaRPr lang="en-US" dirty="0"/>
          </a:p>
        </p:txBody>
      </p:sp>
      <p:sp>
        <p:nvSpPr>
          <p:cNvPr id="28" name="Rectangle 27"/>
          <p:cNvSpPr/>
          <p:nvPr/>
        </p:nvSpPr>
        <p:spPr>
          <a:xfrm>
            <a:off x="10229674" y="3422596"/>
            <a:ext cx="876941" cy="369332"/>
          </a:xfrm>
          <a:prstGeom prst="rect">
            <a:avLst/>
          </a:prstGeom>
          <a:solidFill>
            <a:schemeClr val="accent2"/>
          </a:solidFill>
          <a:ln>
            <a:solidFill>
              <a:schemeClr val="tx1"/>
            </a:solidFill>
          </a:ln>
        </p:spPr>
        <p:txBody>
          <a:bodyPr wrap="square">
            <a:spAutoFit/>
          </a:bodyPr>
          <a:lstStyle/>
          <a:p>
            <a:pPr lvl="0" fontAlgn="base"/>
            <a:r>
              <a:rPr lang="en-US" b="1" dirty="0" smtClean="0">
                <a:solidFill>
                  <a:srgbClr val="001E61"/>
                </a:solidFill>
              </a:rPr>
              <a:t>Status</a:t>
            </a:r>
            <a:endParaRPr lang="en-US" dirty="0">
              <a:solidFill>
                <a:srgbClr val="001E61"/>
              </a:solidFill>
            </a:endParaRPr>
          </a:p>
        </p:txBody>
      </p:sp>
      <p:sp>
        <p:nvSpPr>
          <p:cNvPr id="36" name="Rectangle 35"/>
          <p:cNvSpPr/>
          <p:nvPr/>
        </p:nvSpPr>
        <p:spPr>
          <a:xfrm>
            <a:off x="9290968" y="1763516"/>
            <a:ext cx="2754351" cy="923330"/>
          </a:xfrm>
          <a:prstGeom prst="rect">
            <a:avLst/>
          </a:prstGeom>
          <a:solidFill>
            <a:schemeClr val="accent2"/>
          </a:solidFill>
          <a:ln>
            <a:solidFill>
              <a:schemeClr val="tx1"/>
            </a:solidFill>
          </a:ln>
        </p:spPr>
        <p:txBody>
          <a:bodyPr wrap="square">
            <a:spAutoFit/>
          </a:bodyPr>
          <a:lstStyle/>
          <a:p>
            <a:pPr lvl="0" fontAlgn="base"/>
            <a:r>
              <a:rPr lang="en-US" b="1" dirty="0" smtClean="0">
                <a:solidFill>
                  <a:srgbClr val="001E61"/>
                </a:solidFill>
              </a:rPr>
              <a:t>Copy of change report/redetermination/application</a:t>
            </a:r>
            <a:endParaRPr lang="en-US" dirty="0">
              <a:solidFill>
                <a:srgbClr val="001E61"/>
              </a:solidFill>
            </a:endParaRPr>
          </a:p>
        </p:txBody>
      </p:sp>
      <p:grpSp>
        <p:nvGrpSpPr>
          <p:cNvPr id="42" name="Group 41"/>
          <p:cNvGrpSpPr/>
          <p:nvPr/>
        </p:nvGrpSpPr>
        <p:grpSpPr>
          <a:xfrm>
            <a:off x="3214760" y="1538574"/>
            <a:ext cx="6525115" cy="4087802"/>
            <a:chOff x="3214760" y="1538574"/>
            <a:chExt cx="6525115" cy="4087802"/>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425" t="86762" r="6961" b="5502"/>
            <a:stretch/>
          </p:blipFill>
          <p:spPr>
            <a:xfrm>
              <a:off x="3418196" y="4468361"/>
              <a:ext cx="6321679" cy="1158015"/>
            </a:xfrm>
            <a:prstGeom prst="rect">
              <a:avLst/>
            </a:prstGeom>
            <a:ln>
              <a:solidFill>
                <a:schemeClr val="tx1"/>
              </a:solidFill>
            </a:ln>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5038" t="88651" r="5990" b="2016"/>
            <a:stretch/>
          </p:blipFill>
          <p:spPr>
            <a:xfrm>
              <a:off x="3418196" y="3100363"/>
              <a:ext cx="5504296" cy="1367998"/>
            </a:xfrm>
            <a:prstGeom prst="rect">
              <a:avLst/>
            </a:prstGeom>
            <a:ln>
              <a:solidFill>
                <a:schemeClr val="tx1"/>
              </a:solidFill>
            </a:ln>
          </p:spPr>
        </p:pic>
        <p:pic>
          <p:nvPicPr>
            <p:cNvPr id="7" name="Picture 6"/>
            <p:cNvPicPr>
              <a:picLocks noChangeAspect="1"/>
            </p:cNvPicPr>
            <p:nvPr/>
          </p:nvPicPr>
          <p:blipFill rotWithShape="1">
            <a:blip r:embed="rId5"/>
            <a:srcRect l="5037" t="12346" r="6075" b="28398"/>
            <a:stretch/>
          </p:blipFill>
          <p:spPr>
            <a:xfrm>
              <a:off x="3214760" y="1538574"/>
              <a:ext cx="5911169" cy="1373214"/>
            </a:xfrm>
            <a:prstGeom prst="rect">
              <a:avLst/>
            </a:prstGeom>
            <a:ln>
              <a:solidFill>
                <a:schemeClr val="tx1"/>
              </a:solidFill>
            </a:ln>
          </p:spPr>
        </p:pic>
        <p:sp>
          <p:nvSpPr>
            <p:cNvPr id="39" name="TextBox 38"/>
            <p:cNvSpPr txBox="1"/>
            <p:nvPr/>
          </p:nvSpPr>
          <p:spPr>
            <a:xfrm>
              <a:off x="3613145" y="2110418"/>
              <a:ext cx="1135813" cy="369332"/>
            </a:xfrm>
            <a:prstGeom prst="rect">
              <a:avLst/>
            </a:prstGeom>
            <a:solidFill>
              <a:schemeClr val="accent2"/>
            </a:solidFill>
          </p:spPr>
          <p:txBody>
            <a:bodyPr wrap="square" rtlCol="0">
              <a:spAutoFit/>
            </a:bodyPr>
            <a:lstStyle/>
            <a:p>
              <a:r>
                <a:rPr lang="en-US" dirty="0" smtClean="0"/>
                <a:t>12345678</a:t>
              </a:r>
            </a:p>
          </p:txBody>
        </p:sp>
        <p:sp>
          <p:nvSpPr>
            <p:cNvPr id="40" name="TextBox 39"/>
            <p:cNvSpPr txBox="1"/>
            <p:nvPr/>
          </p:nvSpPr>
          <p:spPr>
            <a:xfrm>
              <a:off x="4067523" y="3834632"/>
              <a:ext cx="779528" cy="261610"/>
            </a:xfrm>
            <a:prstGeom prst="rect">
              <a:avLst/>
            </a:prstGeom>
            <a:solidFill>
              <a:schemeClr val="accent2"/>
            </a:solidFill>
          </p:spPr>
          <p:txBody>
            <a:bodyPr wrap="square" rtlCol="0">
              <a:spAutoFit/>
            </a:bodyPr>
            <a:lstStyle/>
            <a:p>
              <a:r>
                <a:rPr lang="en-US" sz="1100" dirty="0" smtClean="0"/>
                <a:t>12345678</a:t>
              </a:r>
            </a:p>
          </p:txBody>
        </p:sp>
        <p:sp>
          <p:nvSpPr>
            <p:cNvPr id="41" name="TextBox 40"/>
            <p:cNvSpPr txBox="1"/>
            <p:nvPr/>
          </p:nvSpPr>
          <p:spPr>
            <a:xfrm>
              <a:off x="3969429" y="5067850"/>
              <a:ext cx="877621" cy="261610"/>
            </a:xfrm>
            <a:prstGeom prst="rect">
              <a:avLst/>
            </a:prstGeom>
            <a:solidFill>
              <a:schemeClr val="accent2"/>
            </a:solidFill>
          </p:spPr>
          <p:txBody>
            <a:bodyPr wrap="square" rtlCol="0">
              <a:spAutoFit/>
            </a:bodyPr>
            <a:lstStyle/>
            <a:p>
              <a:r>
                <a:rPr lang="en-US" sz="1100" dirty="0" smtClean="0"/>
                <a:t>T12345678</a:t>
              </a:r>
            </a:p>
          </p:txBody>
        </p:sp>
      </p:grpSp>
      <p:cxnSp>
        <p:nvCxnSpPr>
          <p:cNvPr id="4" name="Straight Arrow Connector 3"/>
          <p:cNvCxnSpPr/>
          <p:nvPr/>
        </p:nvCxnSpPr>
        <p:spPr>
          <a:xfrm flipV="1">
            <a:off x="2132961" y="2313957"/>
            <a:ext cx="1428855" cy="1060485"/>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1" idx="3"/>
          </p:cNvCxnSpPr>
          <p:nvPr/>
        </p:nvCxnSpPr>
        <p:spPr>
          <a:xfrm>
            <a:off x="2378035" y="3285666"/>
            <a:ext cx="1662120" cy="633191"/>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1" idx="3"/>
          </p:cNvCxnSpPr>
          <p:nvPr/>
        </p:nvCxnSpPr>
        <p:spPr>
          <a:xfrm>
            <a:off x="2378035" y="3285666"/>
            <a:ext cx="1427846" cy="1521112"/>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8" idx="1"/>
          </p:cNvCxnSpPr>
          <p:nvPr/>
        </p:nvCxnSpPr>
        <p:spPr>
          <a:xfrm flipH="1" flipV="1">
            <a:off x="7002966" y="2315035"/>
            <a:ext cx="3226708" cy="1292227"/>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8" idx="1"/>
          </p:cNvCxnSpPr>
          <p:nvPr/>
        </p:nvCxnSpPr>
        <p:spPr>
          <a:xfrm flipH="1">
            <a:off x="7002966" y="3607262"/>
            <a:ext cx="3226708" cy="311595"/>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8" idx="1"/>
          </p:cNvCxnSpPr>
          <p:nvPr/>
        </p:nvCxnSpPr>
        <p:spPr>
          <a:xfrm flipH="1">
            <a:off x="7962729" y="3607262"/>
            <a:ext cx="2266945" cy="1589889"/>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6" idx="1"/>
          </p:cNvCxnSpPr>
          <p:nvPr/>
        </p:nvCxnSpPr>
        <p:spPr>
          <a:xfrm flipH="1">
            <a:off x="8753707" y="2225181"/>
            <a:ext cx="537261" cy="89854"/>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20318" y="3101000"/>
            <a:ext cx="1957717" cy="369332"/>
          </a:xfrm>
          <a:prstGeom prst="rect">
            <a:avLst/>
          </a:prstGeom>
          <a:solidFill>
            <a:schemeClr val="accent2"/>
          </a:solidFill>
          <a:ln>
            <a:solidFill>
              <a:schemeClr val="tx1"/>
            </a:solidFill>
          </a:ln>
        </p:spPr>
        <p:txBody>
          <a:bodyPr wrap="square">
            <a:spAutoFit/>
          </a:bodyPr>
          <a:lstStyle/>
          <a:p>
            <a:pPr lvl="0" fontAlgn="base"/>
            <a:r>
              <a:rPr lang="en-US" b="1" dirty="0" smtClean="0">
                <a:solidFill>
                  <a:srgbClr val="001E61"/>
                </a:solidFill>
              </a:rPr>
              <a:t>Tracking number</a:t>
            </a:r>
            <a:endParaRPr lang="en-US" dirty="0">
              <a:solidFill>
                <a:srgbClr val="001E61"/>
              </a:solidFill>
            </a:endParaRPr>
          </a:p>
        </p:txBody>
      </p:sp>
    </p:spTree>
    <p:extLst>
      <p:ext uri="{BB962C8B-B14F-4D97-AF65-F5344CB8AC3E}">
        <p14:creationId xmlns:p14="http://schemas.microsoft.com/office/powerpoint/2010/main" val="475455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t="18556" b="59597"/>
          <a:stretch/>
        </p:blipFill>
        <p:spPr>
          <a:xfrm>
            <a:off x="1121501" y="2490677"/>
            <a:ext cx="4598435" cy="2036718"/>
          </a:xfrm>
          <a:prstGeom prst="rect">
            <a:avLst/>
          </a:prstGeom>
          <a:ln>
            <a:solidFill>
              <a:schemeClr val="tx1"/>
            </a:solidFill>
          </a:ln>
        </p:spPr>
      </p:pic>
      <p:sp>
        <p:nvSpPr>
          <p:cNvPr id="9" name="Title 1"/>
          <p:cNvSpPr txBox="1">
            <a:spLocks/>
          </p:cNvSpPr>
          <p:nvPr/>
        </p:nvSpPr>
        <p:spPr>
          <a:xfrm>
            <a:off x="744893" y="245366"/>
            <a:ext cx="811775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smtClean="0"/>
              <a:t>Renew my benefits</a:t>
            </a:r>
            <a:endParaRPr lang="en-US" dirty="0"/>
          </a:p>
        </p:txBody>
      </p:sp>
      <p:pic>
        <p:nvPicPr>
          <p:cNvPr id="12" name="Picture 11"/>
          <p:cNvPicPr>
            <a:picLocks noChangeAspect="1"/>
          </p:cNvPicPr>
          <p:nvPr/>
        </p:nvPicPr>
        <p:blipFill rotWithShape="1">
          <a:blip r:embed="rId4"/>
          <a:srcRect b="11524"/>
          <a:stretch/>
        </p:blipFill>
        <p:spPr>
          <a:xfrm>
            <a:off x="6122020" y="1768073"/>
            <a:ext cx="5634361" cy="3721282"/>
          </a:xfrm>
          <a:prstGeom prst="rect">
            <a:avLst/>
          </a:prstGeom>
          <a:ln>
            <a:solidFill>
              <a:schemeClr val="tx1"/>
            </a:solidFill>
          </a:ln>
        </p:spPr>
      </p:pic>
      <p:sp>
        <p:nvSpPr>
          <p:cNvPr id="13" name="Right Arrow 12"/>
          <p:cNvSpPr/>
          <p:nvPr/>
        </p:nvSpPr>
        <p:spPr>
          <a:xfrm>
            <a:off x="301083" y="2609387"/>
            <a:ext cx="1076698" cy="50180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29997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8556" b="59597"/>
          <a:stretch/>
        </p:blipFill>
        <p:spPr>
          <a:xfrm>
            <a:off x="1231458" y="2907885"/>
            <a:ext cx="5390613" cy="2387586"/>
          </a:xfrm>
          <a:prstGeom prst="rect">
            <a:avLst/>
          </a:prstGeom>
          <a:ln>
            <a:solidFill>
              <a:schemeClr val="tx1"/>
            </a:solidFill>
          </a:ln>
        </p:spPr>
      </p:pic>
      <p:sp>
        <p:nvSpPr>
          <p:cNvPr id="9" name="Title 1"/>
          <p:cNvSpPr txBox="1">
            <a:spLocks/>
          </p:cNvSpPr>
          <p:nvPr/>
        </p:nvSpPr>
        <p:spPr>
          <a:xfrm>
            <a:off x="744893" y="245366"/>
            <a:ext cx="811775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smtClean="0"/>
              <a:t>MMC – Report Changes</a:t>
            </a:r>
            <a:endParaRPr lang="en-US" dirty="0"/>
          </a:p>
        </p:txBody>
      </p:sp>
      <p:pic>
        <p:nvPicPr>
          <p:cNvPr id="6" name="Picture 5"/>
          <p:cNvPicPr>
            <a:picLocks noChangeAspect="1"/>
          </p:cNvPicPr>
          <p:nvPr/>
        </p:nvPicPr>
        <p:blipFill rotWithShape="1">
          <a:blip r:embed="rId4"/>
          <a:srcRect t="11653" b="15127"/>
          <a:stretch/>
        </p:blipFill>
        <p:spPr>
          <a:xfrm>
            <a:off x="7108635" y="414508"/>
            <a:ext cx="4967845" cy="6217920"/>
          </a:xfrm>
          <a:prstGeom prst="rect">
            <a:avLst/>
          </a:prstGeom>
          <a:solidFill>
            <a:schemeClr val="accent2"/>
          </a:solidFill>
          <a:ln>
            <a:solidFill>
              <a:schemeClr val="tx1"/>
            </a:solidFill>
          </a:ln>
        </p:spPr>
      </p:pic>
      <p:sp>
        <p:nvSpPr>
          <p:cNvPr id="8" name="Rectangle 7"/>
          <p:cNvSpPr/>
          <p:nvPr/>
        </p:nvSpPr>
        <p:spPr>
          <a:xfrm>
            <a:off x="1702869" y="1593075"/>
            <a:ext cx="4447790" cy="646331"/>
          </a:xfrm>
          <a:prstGeom prst="rect">
            <a:avLst/>
          </a:prstGeom>
          <a:solidFill>
            <a:schemeClr val="accent2"/>
          </a:solidFill>
          <a:ln>
            <a:solidFill>
              <a:schemeClr val="tx1"/>
            </a:solidFill>
          </a:ln>
        </p:spPr>
        <p:txBody>
          <a:bodyPr wrap="square">
            <a:spAutoFit/>
          </a:bodyPr>
          <a:lstStyle/>
          <a:p>
            <a:r>
              <a:rPr lang="en-US" dirty="0"/>
              <a:t>Every Change submitted in MMC requires an electronic signature, just like the application </a:t>
            </a:r>
          </a:p>
        </p:txBody>
      </p:sp>
      <p:sp>
        <p:nvSpPr>
          <p:cNvPr id="15" name="Right Arrow 14"/>
          <p:cNvSpPr/>
          <p:nvPr/>
        </p:nvSpPr>
        <p:spPr>
          <a:xfrm>
            <a:off x="157028" y="3423424"/>
            <a:ext cx="1322214" cy="57116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4757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61" y="189872"/>
            <a:ext cx="4781799" cy="1452820"/>
          </a:xfrm>
          <a:prstGeom prst="rect">
            <a:avLst/>
          </a:prstGeom>
        </p:spPr>
      </p:pic>
      <p:sp>
        <p:nvSpPr>
          <p:cNvPr id="6" name="Rectangle 5"/>
          <p:cNvSpPr/>
          <p:nvPr/>
        </p:nvSpPr>
        <p:spPr>
          <a:xfrm>
            <a:off x="311387" y="1874852"/>
            <a:ext cx="5579732" cy="3539430"/>
          </a:xfrm>
          <a:prstGeom prst="rect">
            <a:avLst/>
          </a:prstGeom>
        </p:spPr>
        <p:txBody>
          <a:bodyPr wrap="square">
            <a:spAutoFit/>
          </a:bodyPr>
          <a:lstStyle/>
          <a:p>
            <a:r>
              <a:rPr lang="en-US" sz="2800" dirty="0">
                <a:solidFill>
                  <a:srgbClr val="001E61"/>
                </a:solidFill>
              </a:rPr>
              <a:t>Legal Aid Chicago is a private non-profit that provides </a:t>
            </a:r>
            <a:r>
              <a:rPr lang="en-US" sz="2800" b="1" dirty="0">
                <a:solidFill>
                  <a:srgbClr val="001E61"/>
                </a:solidFill>
              </a:rPr>
              <a:t>free </a:t>
            </a:r>
            <a:r>
              <a:rPr lang="en-US" sz="2800" dirty="0">
                <a:solidFill>
                  <a:srgbClr val="001E61"/>
                </a:solidFill>
              </a:rPr>
              <a:t>civil legal services to people with limited </a:t>
            </a:r>
            <a:r>
              <a:rPr lang="en-US" sz="2800" dirty="0" smtClean="0">
                <a:solidFill>
                  <a:srgbClr val="001E61"/>
                </a:solidFill>
              </a:rPr>
              <a:t>income </a:t>
            </a:r>
            <a:r>
              <a:rPr lang="en-US" sz="2800" dirty="0">
                <a:solidFill>
                  <a:srgbClr val="001E61"/>
                </a:solidFill>
              </a:rPr>
              <a:t>in Cook County, securing their rights to economic stability, affordable housing, personal safety, fair working conditions, and basic healthcare</a:t>
            </a:r>
            <a:r>
              <a:rPr lang="en-US" sz="2800" dirty="0" smtClean="0">
                <a:solidFill>
                  <a:srgbClr val="001E61"/>
                </a:solidFill>
              </a:rPr>
              <a:t>.</a:t>
            </a:r>
            <a:endParaRPr lang="en-US" sz="2800" dirty="0">
              <a:solidFill>
                <a:srgbClr val="001E61"/>
              </a:solidFill>
            </a:endParaRPr>
          </a:p>
        </p:txBody>
      </p:sp>
      <p:sp>
        <p:nvSpPr>
          <p:cNvPr id="59" name="AutoShape 2" descr="data:image/png;base64,iVBORw0KGgoAAAANSUhEUgAABZ0AAAWeCAYAAAAL3YudAAAACXBIWXMAAC4jAAAuIwF4pT92AAAgAElEQVR4nOzdf7BfdX0n/nc7Hbu0uElFVoX2JMa47QmYZOniNEG8tzUZBruS69LCIBxzgdpi49dcwBaxjkkcFekPSCwoW4vc+NE6Wq0XbHUZ6HgDC7i6i0mEfLaVRvJpsfoFbG6ly3z9h++8w7l4Cflxf3w+5+fjMZOB7czOnM/r9fkcw/O8zuv9E88880wAAIA2S9JsaQhhaZ9KsLvX7Rz0hQIAoK2EzgAAVEaSZqtDCIsPu54j/d+i4WNcdwyQl9Sks3tCCEcLqR/N/xxu9xH+/wi7AQCoBKEzAAB9laTZzDD48MD48KB4SPUHZioPp6cdHmDPDK4P9rqd3cVcFgAATSd0BgDgmGaEyIvzEPlI/75KFRtl14wPM3mEfxdSAwBwVEJnAICWmhEmT08jzwyV4z8X+W4wC9PrQQ7OmKyenqIWTgMAtJDQGQCggY4QKE//s067jmmW6enp6UB6et3Ho71u50h7qwEAqCmhMwBADc0IlQ//px3J1NXUjED6ef80LQ0AUC9CZwCACkrSbGk+lTz9Z3pSWahMWx2YOR09I5Ce9I0AAKgWoTMAQEmSNJteezEdLA87lA/mZXpKemYg/agJaQCAcgidAQAGLEmz6Snl4RkBs4llKMaBmUF0/s/dvW7noPoDAAyG0BkAoE/ycHl6Fcb0v5tahmo6fDp60qGGAAD9IXQGAJijfN/yauEyNNJ0GG0yGgBgnoTOAADHkKTZ8IxgebW1GNBaB2ZMRNsZDQBwDEJnAIDnH+o3PGOCeYnaAMexa+ZUdK/bmVQwAKDthM4AQOscth5jOmRe5JsA9MmeGSs6BNEAQOsInQGARjtsglnADJRFEA0AtIbQGQBolHwHsxUZQB3smbEjercd0QBAUwidAYDaytdkDM+YZF6lm0CNTeUB9OR0GN3rdg5qKABQN0JnAKA2DptiHrYmA2iBPTOCaNPQAEAtCJ0BgErKdzEPz/hjihng2Wno6ZUck3ZDAwBVJHQGACphxqqM6T92MQPMzq7DgmgrOQCAUgmdAYBSJGm2ekbA7MA/gP7ZM2MvtBAaACic0BkAKMRhIbN9zADFEUIDAIUSOgMAA2FdBkBlCaEBgIESOgMAfZEf/DciZAaonV0zAmgHEwIACyZ0BgDmLUmzmSHzKpUEaITbZ4TQu7UUAJgroTMAMGsz9jLHsHlI5QAa78CMVRwTVnEAALMhdAYAjsrKDAAOE/dBT1jFAQAci9AZAHiefJp5JP9jZQYARzM1PQGdh9CPqhQAEITOAEA+zTw8I2he1PqiADAf01PQE3ZBA0C7CZ0BoIWSNFs6I2S2mxmAfpuaDqDzKWi7oAGgRYTOANASSZrNnGa2mxmAIt0+4zBCazgAoOGEzgDQUNZmAFBRe/IAetwaDgBoJqEzADRIHjRPh8wb9BaAijswYwXHhGYBQDMInQGg5mbsZx4NIazSTwBqamrGQYQCaACoMaEzANSQoBmAFrh9RgjtIEIAqBGhMwDURJJmq/OQeVjQDEDLCKABoEaEzgBQYTOC5jjVvESvAEAADQBVJ3QGgIrJV2eMCZoB4LgE0ABQQUJnAKgAO5oBYMEE0ABQEUJnACiJoBkABmJqRvg8ocQAUDyhMwAUKEmzxTOC5iG1B4CBmg6gx3vdzqRSA0AxhM4AUIAkzaaD5g3qDQClODAjgN6tBQAwOEJnABiQJM2G86A5Bs6L1BkAKmNPDJ/zFRyPagsA9JfQGQD6KN/TPJYHzUvUFgAqzwGEANBnQmcAWKAZe5rHHAgIALVl/zMA9InQGQDmKd/THP9sVEMAaJQD+fqNces3AGDuhM4AMAfWZwBA6+yasf/Z+g0AmAWhMwAcx4z1GfFQwCH1AoBWml6/sb3X7ez2FQCAoxM6A8BRJGm2esZU8yJ1AgBycf3G9nz9hulnADiM0BkAZsinmkfzPw4FBACOZ2e+emNCpQDgWUJnAHg2bB7Og2aHAgIA8+HwQQDICZ0BaK0ZU81jDgUEAPro9jx8Nv0MQCsJnQFonRm7mk01AwCDZPczAK0kdAagFfKp5pE8bLarGQAo2s48fJ5UeQCaTugMQKMlabY0hLA1D5wX6TYAULID+d9NJkw/A9BUQmcAGilJs+mp5iEdBgAqaCoGzzGAdvAgAE0jdAagMfIVGmP54YAOBgQA6mJX3P3s4EEAmkLoDEDtORgQAGgIBw8C0AhCZwBqK0mz0Xyq2QoNAKBJrN4AoNaEzgDUihUaAEDLWL0BQO0InQGohSTNluYnvccDAhfpGgDQMgfyvwtNWL0BQNUJnQGotCTNhvPJ5g06BQBwaPXG9N5nqzcAqCShMwCVlO9rjmHzKh0CADiinfnqjd3KA0CVCJ0BqAz7mgEA5mVXfujgpPIBUAVCZwBKl+9rng6b7WsGAJifA3n4PK5+AJRJ6AxAaWYcDrhRFwAA+ubAjL3PDh0EoHBCZwAKlx8OGMPmIdUHABiY6UMHtwufASiS0BmAwiRpNpKv0RA2AwAUa2e+euNRdQdg0ITOAAxckmaj+WSzwwEBAMolfAZg4ITOAAyMsBkAoLJ25eHzpBYB0G9CZwD6KkmzxfkKjVFhMwBA5QmfAeg7oTMAfTEjbI5/FqkqAECtCJ8B6BuhMwALImwGAGiUGD6P97qdcW0FYL6EzgDMi7AZAKDRDuSTz8JnAOZM6AzAnAibAQBaRfgMwJwJnQGYFWEzAECrCZ8BmDWhMwDHJGwGAGAG4TMAxyV0BuCIhM0AAByD8BmAoxI6A/A8wmYAAOZgVx4+TyoaANOEzgAcImwGAGABhM8APEfoDEAMnGPQvFXYDADAAgmfARA6A7RZkmajedi8xBcBAIA+iuHzWK/b2a2oAO0jdAZoIWEzAAAF2ZlPPj+q4ADtIXQGaJEkzYbzsHlI3wEAKJDwGaBFhM4ALSBsBgCgAqZCCNvjn163c1BDAJpL6AzQYEmaLc3D5o36DABARUzlwfNWDQFoJqEzQAMlabY4nyIRNgMAUFUH8pUb4zoE0CxCZ4AGycPmsfzPIr0FAKAG9sS/v/a6nUnNAmgGoTNAQyRpNppPNwubAQCoo115+Lxb9wDqTegMUHP5IYHxlcQlegkAQAPszNduPKqZAPUkdAaoqSTNVueTzUN6CABAw0zlf9eNBw4e1FyAehE6A9SMQwIBAGiRqXzlhsMGAWpE6AxQEw4JBACgxRw2CFAjQmeAGsgPCdxqbzMAAC13ex4+2/cMUGFCZ4AKyw8J3GpvMwAAPM+O/LBB+54BKkjoDFBB9jYDAMBx2fcMUFFCZ4CKSdJsq73NAAAwa/Y9A1SM0BmgIpI0G8mnm+1tBgCAubPvGaAihM4AJUvSbGkIYdzeZgAAWLC4cmN7r9vZqpQA5RE6A5Qk39sc12hs0QMAAOirA/nU84SyAhRP6AxQgiTNRuNp21ZpAADAQO0KIYxauQFQLKEzQIGSNFud7222SgMAAIqzLV+7cVDNAQZP6AxQgHyVRpxs3qzeAABQCis3AAoidAYYsCTNRvKDAhepNQAAlM7KDYABEzoDDEiSZkvzsNkqDQAAqJ5tvW5nq74A9J/QGaDP8lUaYyGELWoLAACVdiCfep7UJoD+EToD9FGSZsP5dPMSdQUAgNq4PQ+fHTQI0AdCZ4A+yKebY9i8QT0BAKCWpuLh371uZ7v2ASyM0BlggZI0i6s0tjooEAAAGiEeNDjW63Z2ayfA/AidAeYpSbPVIYTtDgoEAIBG2hb/vm/lBsDcCZ0B5shBgQAA0BoOGgSYB6EzwBw4KBAAAFrJQYMAcyB0BpiFfLo5rtLYqF4AANBKU/mu53HtBzg2oTPAcSRpNpJPNzsoEAAA2JVPPT/a+koAHIXQGeAokjRbmk83b1AjAABghjj1vLXX7WxXFIAXEjoDHEGSZvGgwK2mmwEAgGPYk08971YkgB8TOgPMkE83x1UaQ+oCAADM0rZet7NVsQCeJXQGyJluBgAAFsDUM0BO6Ay0nulmAACgj0w9A60ndAZazXQzAAAwAKaegVYTOgOtZLoZAAAogKlnoJWEzkDrmG4GAAAKZOoZaB2hM9AappsBAIASmXoGWkPoDLSC6WYAAKACTD0DrSB0BhrNdDMAAFBBpp6BRhM6A42VpNloCGG76WYAAKCCduVTz49qDtA0QmegcZI0W5xPN2/QXQAAoMKm4hrAXrezXZOAJhE6A42SpNlIHjibbgYAAOoiTj2P9LqdgzoGNIHQGWiEfLo57kTbrKMAAEANTeXrNiY0D6g7oTNQe0marQ4hxL+YLdFNAACg5naGEMZMPQN19pO6B9RZkmZxuvmbAmcAAKAhNoYQdidpNqyhQF2ZdAZqKUmzpfl08yodBAAAGmpbr9vZqrlA3QidgdpJ0mw0hLDdYYEAAEAL7MkPGXxUs4G6EDoDtZEfFjgeQtigawAAQItM5XuexzUdqAOhM1AL+T6zcbubAQCAFrs9hDDqkEGg6hwkCFRefljgVwXOAABAy21wyCBQByadgcrKDwuM081DugQAAPA8DhkEKkvoDFRSkmYjeeDssEAAAIAj25Wv23DIIFApQmegUvLDAuPT+s06AwAAcFxTefA8oVRAVQidgcpI0mx1Pt28SlcAAADmZEev2xlTMqAKhM5AJSRpNhpC2G6dBgAAwLztCSGMWLcBlE3oDJQqX6cRw+aNOgEAALBgcd3GWK/bGVdKoCxCZ6A01mkAAAAMzM48fD6oxEDRflLFgTLk6zQmBc4AAAADEd8mncyHfQAKZdIZKJR1GgAAAIWybgMonNAZKIx1GgAAAKXZ0et2xpQfKILQGShEvk4jTjgvUnEAAIBS7AkhjPS6nUeVHxgkO52BgUvSLE433yZwBgAAKFV863R3kmYj2gAMkklnYGCSNFsaQpiwTgMAAKByrNsABkboDAxE/uR83HQzAABAZe3K120c1CKgn6zXAPouSbOtIYQvCpwBAAAqbSiE8Gh+6DtA35h0BvomSbPF+TqNIVUFAAColSt73c52LQP6QegM9EX+ZDwGzktUFAAAoJZ2hhDGrNsAFkroDCxYkmajIYTbVBIAAKD29uR7nh/VSmC+7HQGFiRJs3GBMwAAQGOsCiHszg+HB5gXk87AvOT7myfzv5AAAADQPNt63c5WfQXmSugMzFm+vzkGzotUDwAAoNFuDyGM2vMMzIX1GsCc5PubvylwBgAAaIUNcegoHz4CmBWhMzBr9jcDAAC00qo8eLbnGZgV6zWA47K/GQAAgJw9z8BxCZ2BY7K/GQAAgMPsDCGM2fMMHI31GsBR5fubBc4AAADMtDFft7FUVYAjMekMHFGSZttDCJtVBwAAgKOYCiEM97qd3QoEzCR0Bp4n3988np9QDAAAAMdzaa/bGVclYJr1GsBzZuxvFjgDAAAwW7claSZ0Bp5j0hk4JEmz4RDChP3NAAAAzNOuEMKIAwYBk87A9IGBXxU4AwAAsABD+QGDqxUR2s2kM7Rc/grUxrbXAQAAgL6ZyieeJ5UU2knoDC3lwEAAAAAGzAGD0FLWa0ALJWm21IGBAAAADFg8YHC7IkP7mHSGlsl3a03a3wwAAEBBbg8hjDpgENrDpDO0SH5goMAZAACAIm3IDxhcrOrQDkJnaIkkzcbiq00CZwAAAEqwKoTwaP72LdBwQmdogSTN4sENN+o1AAAAJVqUTzyPaAI0m53O0GD5q0sTIYQhfQYAAKBCLu11O+MaAs1k0hkaKkmzpfn+ZoEzAAAAVXNb/lYu0EAmnaGB8h1ZDgwEAACg6naGEMZ63c5BnYLmEDpDw+S7scYFzgAAANTEnhDCsOAZmsN6DWiQJM1GQwhfFDgDAABQI6vyAwZXaxo0g0lnaIgkzbaHEDbrJwAAADU1lU8879ZAqDeTztAA+eELAmcAAADqbFE+8Tyii1BvJp2hxpI0WxxCmAghDOkjAAAADXJpr9sZ11CoJ5POUFN54DwpcAYAAKCBbkvSbKvGQj0JnaGG8sMVJvPDFgAAAKCJtuTrJIGasV4DamZG4LxI7wAAAGiBnSGEsV63c1CzoR6EzlAjSZoN5zucBc4AAAC0yZ4QwrDgGerBeg2oiSTNRkMIXxU4AwAA0EJxveRkfr4RUHFCZ6iBPHC+Ta8AAABosRg8P5qvnQQqTOgMFZek2XaBMwAAAByyKJ94FjxDhQmdocLyU3o36xEAAAA8Zzp4HlYSqCahM1RUHjhv1B8AAAB4gRg8fzVfRwlUzE8888wzegIVkh+KMBFCGNIXAAAAOK5Le93OuDJBdQidoULywHkyPxwBAAAAmB3BM1SI9RpQEQJnAAAAmLfb8jWVQAUInaECkjRbKnAGAACABdkoeIZqsF4DSpak2eo8cF6kFwAAALBgO3vdjgMGoUQmnaFEAmcAAADoOxPPUDKTzlASgTMAAAAM1J4QwnCv2zmozFAsk85QAoEzAAAADFw8N2kyP7gfKJDQGQqWpNmowBkAAAAKIXiGElivAQXKA+fb1BwAAAAKZdUGFMikMxRE4AwAAAClMfEMBRI6QwEEzgAAAFA6wTMUROgMAyZwBgAAgMqIwfPu/IB/YEDsdIYBEjgDAABAJU3lO553aw/0n0lnGBCBMwAAAFTWonzVholnGAChMwyAwBkAAAAqT/AMAyJ0hj4TOAMAAEBtCJ5hAITO0EcCZwAAAKgdwTP0mdAZ+kTgDAAAALUleIY+EjpDHwicAQAAoPYEz9AnQmdYIIEzAAAANIbgGfpA6AwLIHAGAACAxhE8wwIJnWGeBM4AAADQWIJnWAChM8yDwBkAAAAaT/AM8yR0hjkSOAMAAEBrCJ5hHn7imWeeUTeYJYEzAABVsOzUk8KJJ/x0eNnJi8PLTv65Q1eUpq8Mixa/+LmrO29k7ZyudN/DvfDIt//puf/3Px745/DYdx8/9O97933n0D/3P/ZEeOrpH/kOAG00FUIY7nU7u3Ufjk/oDLMkcAZop5XLTzn0uWcGO6eecnL4hSWveF49Tjrp34ezzj79iDV64vGpcP99Dz/v/zZ18Ieh2302xHnq354O+w9879C/733ku75pwCEnnvCisOzUl4aVK14ZXvzinwmnnb48LH/1z4cVpyWlF+i+ex8KTz75r+FrD+wN33/8X8L3Hz/o/gW0wZ48eD6o23BsQmeYBYEzQLPFYHk6VJ6eFJzrhGC/3TFx/3PBtEAHmi8GzK959c+HVy19RfiVNSvD2rNOCy89eVHtPncMo3c/+Hfh777dO/QwzX0LaCDBM8yC0BmOQ+AM0BwzpwZjuPzLZ6aVmBicC4EONMPLX3JieM0vJuGMVf8x/Oq6M2t3L5qL+BAtTkTHFR3uWUBDCJ7hOITOcAwCZ4B6a0uoI9CBelizcllY/ZpXhdcPnXHUdTxtEO9Zd9/9P8Pe/3Mg7H/sSd9eoK4Ez3AMQmc4ivxk2m+qD0B9xEnmNauXt2Jy8FgEOlAN0/ek4defEc799V+p5bqMQYuHF97+xcmw+1v/EB7Yu7/ZHxZoIsEzHIXQGY4gD5wnQwj+ywCg4padelJY+UtLwoUXrm/15ODRTAc6d04+KICGAswMmrPRc5R8DuKhq5/9i7vDV+7+urc2gDoRPMMRCJ3hMAJngOqLQfM5w2eEDW8ebu0083wIoGFw4oGk5657bbjwLetMNPfB9P3qi195IHzvB0/V/vMAjber1+0MazP8mNAZZhA4A1RXnB5ct/Z0E819EgOdT33yy+Hu/7FHoAPzFPfGr3vdqnDJW9/oAdgAxZVBt9+xK9z1wL7GfkagEXb2up1RrYRnCZ0hJ3AGqKZ48NZ/OXet19QHqDN+Z5i850GBDszS9FTzps3nK1mB4vqNG/74Mx6WAVUmeIac0BmeDZwXhxB2hxCWqAdA+aanmq94+/mmBws0Pf08cdc3wlNP/6g1nxtma/2aFWHDeUPhvJG1alaym3d8Ifzll+61KgioIsEzrReEzvBc4BwnnFcpB0C54qvqbz53TXjb72ywE7VkMdDZ+bm7TRNCHjZfffXFHoJVUFy98We33u7gQaBqdvS6nTFdoc2EzrSawBmgGmLYvPGCdV5Vr6AYPn/l7q8LdGglYXN9CJ+BCrq01+2MawxtJXSmtQTOAOUTNteHQIc2ETbXl3sVUDGCZ1pL6ExrJWkWb/wbfQMAihd3No+sPzN86PorVL9m4qGDf/rxCWs3aKR4QOC1v5+Fs84+XYNrzr0KqBDBM60kdKaVBM4A5Rl5wxnhfVsus7O55ux8pkniWxfv/b3MAYENdN0HPhk6f7XL4ahA2f5Tr9vZrQu0idCZ1hE4A5QjThD+4Yc3eV29QZ54fCrc8MefCRN3fUOgQy1566Id4r3qmms+Gu56YF/bSwGUZyqEMCx4pk2EzrRKkmajIYTbdB2gODHUufadF4Rs9BxVb6h9D/fCtvffGh7Yu7/tpaBG1qxcFra873IPwlok7nu+4abPhf2PPdn2UgDlEDzTKkJnWkPgDFC8GOrcfNNVVmm0RAx0PvBHHSs3qDQPwnjPNbeET91xX+vrAJTiQAhhda/bOaj8NJ3QmVYQOAMUS6jTXvE19vdv+0SY+NsH214KKsiDMKbdd+9D4Q+2/bmpZ6AMe/KJZ8EzjSZ0pvGSNFsdQpgMIfivC4ACCHUIAh0qxoMwjsbUM1ASwTONJ3Sm0QTOAMV6+8Xrw7Xvfauq85x3vuNGU8+UyoMwjsdqIKAkO3vdzqji01RCZxorSbPFIYRHBc4Ag/fyl5wYbvzwpnDW2aerNi8g0KEMcbo5+69DHoQxK3E10KZ33OBAVKBogmcaS+hMI+WBc5xwXqXDAINlipDZEOhQpGWnnhQ+uOW3PAhjzq77wCfDxz59l8IBRdrW63a2qjhNI3SmkZI02y1wBhi8kTecET5y05UqzawJdBi09WtWhOuv/10Pwpi3uJP+bZtvDE89/SNFBIpyaa/bGVdtmkToTOMkaRZv1Bt1FmCwrrliJGzafL4qM2cx0Lny3Tdbt0HfuS/RL/HtjN+4aIvDUIEivbnX7UyoOE0hdKZRBM4Agxf3pH58x5VeW2dBYqAzetmHwt5HvquQLJj7EoMQ71PXXPPRcNcD+9QXKMJUCGG41+3sVm2aQOhMYyRpFpfv36ajAIMj2KHfLr/sOoEOCxL3N3/+M9us02Bg3nPNLeFTd9ynwEARBM80htCZRhA4AwxeDHY+uuOqsOK0RLXpq5t3fCFcf4u3SZk7+5spivsUUKA9efB8UNGpM6EztZek2eoQwmQIwX9tAAyISUIG7Y6J+8O733+rg7uYtUvOOyt86PorFIzCxOD55p1fdp8CiiB4pvaEztSawBlg8ATOFCUeMPi2zTcKdDguBwZSFvcpoEA7e93OqIJTV0JnaitJs8V54LxKFwEGQ+BM0fY93Au/u/mGsP+xJ9WeF4h75TdtfKPAmVIJnoEC7eh1O2MKTh0JnaklgTPA4AmcKcsTj0+F37hoi+CZ53GQKVUieAYKdGmv2xlXcOrmJ3WMmtoucAYYnBjuxEMDBc6UIX7v4gOP+OADgsCZCorfxfidjN9NgAG7LUmzEUWmboTO1E6SZjFw3qhzAIMxHe6sOC1RYUojeGaawJmqEjwDBRrPz7SC2rBeg1pJ0iwu0b9N1wAG5zN/do1wh8qwaqPdBM7UgVUbQEGmQghLe93OQQWnDkw6UxtJmg0LnAEG65orRoQ7VIqJ5/YSOFMX8Tt67Tsv0C9g0OLeu8n8jCuoPKEztZC/RjKhWwCDM/KGM8KmzeerMJUjeG4fgTN1k42ec+jBLcCAxbOtHCpILQidqbz8Kd54/lQPgAFYs3JZ+MhNVyotlSV4bpc4NSpwpm7ig1vBM1CADflZV1BpQmfqYDJ/mgfAALz8JSeGm2+6SmmpvOng2aFdzRZDuzg1CnUUg+f1a1boHTBom/Mzr6CyhM5UWpJm4wJngMGJ4d2NH950KMyDOojf1bh2QfDcTJecd5Y1P9TerZ+4VvAMFOG2fBUpVJLQmcpK0mwshLBRhwAGZ9PGN3qFndqJ39kPv+9yjWuYGNJ96Por2l4GGuL663/XOiCgCJOCZ6pK6EwlJWkWl6HdqDsAgxP3OJsopK7OG1lrd2qDxHAuhnTQFNYBAQWJryuO52dhQaUInamc/Cmd01gBBsgeZ5ogPjQZecMZellzMZT76I6rrPmhcabXAQEMWFxJOqHIVI3QmUrJn85N5E/rABiQ9/5eJuChET5y05Vh5fJTNLPG4qqUFaclbS8DDRXXAXkrAyjAUJJm2xWaKhE6UzWTIYQlugIwOHEyNK4mgKYY/8R7Dk3vUz/x4ED3I5ouvpXhYEGgAJuTNBtVaKpC6ExlJGk2nr8WAsCAxGDufVsuU14aJU7t3/jhTXan1kycUHdwIG3hYEGgILc5WJCqEDpTCfnTuI26ATBY1mrQVPEV9k0b36i/NREfEPzhhze1vQy0SPzf3g9u+S0Px4AiTCZptlSlKZvQmdIlaTYcn8bpBMBgxVd7vcZOk3mFvT6ufecF9jjTOh6OAQWJEyYT+ZlZUBqhM6XKn745ZRVgwOJkVXy1F5oufs/td662NSuXhWz0nLaXgZaKD8fibwBgwOLqUgcLUiqhM6XJn7pN5E/hABigOFllrQZtML3fmWqKD8Buvukq3aHV4m/Amg2gABuTNBtTaMoidKZM2x0cCDB48eCiOFkFbRFfYb/kvLP0u4LiWg0PwGi7+BuIvwWAAtyYpNmIQlMGoTOlSNJsq4MDAYpx1Tv8hy3t86Hrrzj0wIXqWLn8FGs1IBd/C9ZsAAUZT9JstWJTNKEzhcufsm1ReYDBi/9B6/BA2uqjO6xxqJI/tPYEnseaDaAgi/Lg2cGCFEroTKHygwPHVR2gGFved7lK01orTkus2aiI2IfYD+DHrNkACrRKFkPRhM4UxsGBAMVav2aFkIfWs2ajfHGS801K8EkAACAASURBVKp3XdT2MsARxTUbcfUMQAE25KtOoRBCZ4rk4ECAgsSQ5+qrL1ZuCCF8cMtvKUOJsv865PBAOAarZ4ACbUnSbFjBKYLQmUIkaTbm4ECA4oysP9OUM+TOOvv0MPKGM5SjBC9/yYnh2ve+tXWfG+bCKiCgYBP56lMYKKEzA5c/RbtRpQGK4VV2eKH3bbnMgV0l2HjButZ9ZpiP+L/b7lFAQRblwbODBRkooTMDlT89m1BlgOKsWb3cq+xwmPib2LTxjcpSoDjlvGnz+a35vLAQ7lFAwVblK1BhYITODJqDAwEKZpczHFkMQB0qWBxTzjA38R4VH9YAFGRjkmajis2gCJ0ZmCTNxh0cCFCs9WtW2OUMx3DVOy5QngKYcob5ee/vZSoHFOm2JM1WqziDIHRmIPKnZQ4OBCiYKWc4tvNG1oY1K5ep0oC9+dw1jf58MCjxHrVy+SnqCxRp0n5nBkHoTN/lT8nsBgIoWPyPVFPOcHxb3ne5Kg1QPAztbb+zobGfDwbtty/3+wEKtchZXAyC0Jm+yp+OjdvjDFC8C8//NVWHWYgPZ+IqGgZj3drTHWYKC2DaGSjBUJJmWxWefhI602/2OAOUIO5PzUbPUXqYJatoBueKt9vlDAtl2hkowZYkzUYUnn4ROtM3SZqNhRD87QigBPanwtyYdh4Ma36gP+K087JTT1JNoGjjSZotVXX6QehMX+R7nG9UTYBy2J8Kc2fauf/OXffapn0kKM1vvulsxQeKZr8zfSN0ZsHyPc5uSgAlidOa9qfC3Jl27q94gOCFb1nXpI8Epdq0+fxD67MACrYqSbPtis5CCZ3phxg4L1FJgHIMv/4MlYd5Mu3cP2tWL/cADPps3esclwOUYrP9ziyU0JkFyU83HVJFgHI4QBAWJk47r1m5TBX7wAMw6L+r3nWRqgJlsd+ZBRE6M29Jmg3H001VEKA8v/Kf/qPqwwJdfJEHNwsVV2t4AAb9F98esAYIKIn9ziyI0Jl5sccZoBquePv5OgELdN7I2rDs1JOUcQHiag1gMDac58VSoDT2OzNvQmfmayJ/6gVASWJIFlcDAAv3m286WxUXwGoNGJz4YMyBgkCJ7HdmXoTOzFmSZmP2OAOU75xhIQ/0y6bN5x9aEcH8WK0Bg+VAQaBk9jszZ0Jn5iRJs9UhhBtVDaB8G948rAvQR+vWnq6c8+AgRhi8S976RlUGymS/M3MmdGbW7HEGqA6rNaD/7Eifn9WveVUdLxtqJf5vvt3zQMnsd2ZOhM7MxXgIYYmKAZRv7S//ki5An8VQZ+XyU5R1jl4/ZNUPFMFaLaAC7Hdm1oTOzEq+x3mDagFUw6//l9fpBAzAueteq6xzEPdgn3W2tSRQBGu1gIoYz9+Eh2MSOnNc+R7nrSoFUA3xBHshDwzGhW9Z50DBOXjNq3++NtcKdWfFBlAR9jszK0Jnjil/ejWe31QAqIDX/KJdzjAoLz15UVizern6zpJ9zlAs67WAihhK0sxwIsckdOZ44k1klSoBVMfw6+10hEHyG5u9004X0EORrNcCKmRL/mY8HNFPPPPMMyrDEeXL4b+oOgDV8uA9Nx2axgQGZ8UZl4ennv6RCh9Hr9up9PVBE7k/ARVyIL741Ot2DmoKhzPpzBElabY0X6sBQIWsXH6KwBkKYMXG8dktC+WwSx2okCUhhO0awpEInTkae5wBKmjlildqCxTAio3je1XysqpfIjTS69eu1FigSjYmaTaqIxxO6MwL5Mvgh1QGoHp+ZY3/0IQiZKPnqPNxvOzkn6v09UFT/eq6M/UWqJrt+Rvz8ByhM8+TL4HfoioA1XTeyFqdgYKsWblMqY/BQzAox4rTknDiCS9SfaBKFlnRyuGEzjwnSbPFbhIA1RX3OQPF8Qr7sS23VxZKY68zUEFD+ZvzcIjQmZnizWGVigBUk33OUCyvsB9bnLYEyvGqpa9QeaCKtuRv0IPQmWclaTYSQtisHADV5VV2KFYMVZedepKqH4E3L6Bc/k4AVNhE/iY9LSd0xloNgJqwzxmKt/KXlqg6UDlrzzpNU4CqWpK/SU/LCZ0JeeC8SCUAqsu0JZTjzP+8QuWPwLofKNdLT14UXv6SE3UBqKrN+Rv1tJjQueWSNBsLIWxoex0Aqs60JZTj3F//FZUHKuk/vOTfawxQZePWbLSb0LnFkjRb6pUHgHr4xVc7sAvKEKcJvWnwQvbJQvm8cQBU3CKrXNtN6Nxu1moA1MTqM35Rq6Ak3jQAqujUU07WF6DqNuRv2NNCQueWStIsTjgPtb0OAHVx1tmn6xWUxF7nFzrpJK/1Q9l+Yckr9ACog635m/a0jNC5hZI0Wx1C2NL2OgDUxcrlp+gVlOiXz0yV/zAehEH51p51mi4AdWDNRksJndvJjx2gRl52svM3oEwrTkvCiSe8SA+ASok75wFqYsiajfYROrdMvlZjVdvrAFAny5edql9QsmWnvlQLgMrxNhRQI1vzN+9pCaFzi1irAVBPp52+XOegZCtXvFILcstOPakS1wEA1Io1Gy0jdG6JJM0W+3ED1JOdjVC+NBU6TzvxhJ+uxoUAVnABdbMqfwOfFhA6t4e1GgA1ZWcjlM9hgkAVvezkn9MXoG62WLPRDkLnFkjSbDiEsLntdQCoI7saoRriYYIAAPSFN/FbQOjccNZqANSb12ahOjwEAqrm1FNO1hOgjqzZaAGhc/PFH/GSthcBoK68NgvV8bM/8+90A6iUX1jyCg0B6sqajYYTOjeYtRoA9efwMqiOVy0V7gAA9JE38xtM6NxQ1moANMOixS/WSagIr7EDAPSVNRsNJnRuLms1ABpg7VmnaSNUhNfYAQD6zpqNhhI6N1D+Y7VWA6ABXnryIm2Eilj+6p/XCgCA/vOmfgMJnZvJjxWgAZadepI2QoWsOC3RDqBSzhtZqyFAE1iz0UBC54bJf6Sr2l4HgCY48YSf1kcAAKANxpI0W6rTzSF0bpB8rcaWttcBoCmWLXm5XkLFrFx+ipYAAPTfIm/uN4vQuVn8OAEa5MSfPUE7AQCAthhK0mxMt5tB6NwQ1moANM+LX/wzugoAHNW+h3uKAzTNVms2mkHo3AD5j9GTIICGOe305VoKFWPtDVAlj3z7n/QDaBprNhpC6NwM4/mPEgCAAbL2JoT9jz1RgasAABosrtkY0eB6EzrXXJJmo/HH2PY6ADTR8lf/vL4ClfPU0z/SFABg0MaTNFusyvUldK6x/Me3ve11AGiqFaclegsAALTRIplXvQmd681aDQAAAACaaGOSZsM6W09C55rKf3Qb2l4HgKY68YQX6S1QWffd+5DmQAX844F/1gag6RwqWFNC5xrK12r40QE02LJTX6q9QGU9+eS/ag5UwGPffVwbgKZbkqTZVl2uH6FzPY3FH13biwAAAABA421J0my1NteL0Llm8h/ZlrbXAQCA8jz80COqDxXw1L89rQ1AWzhUsGaEzvXjRwbQAj/7M/9Om4HK+uEP/6/mQAXsP/A9bQDaYihJs1Hdrg+hc40kaRbXagy1vQ4AbfCqpa/QZ6CyTFcCACXYnp9zRg0InWsi/1FZnA4AQOlMV0I17H/sCZ0A2mSRDQD1IXSuj+35jwsAAADCU0//SBGAttmYpNmwrlef0LkG8h/TxrbXAQCAatj7yHd1Akp2370PaQHQVuM6X31C53rwYwIAqIC9+76jDUAlPPnkv2oE0FZLkjSzgrbihM4Vl/+IlrS9DgBt8+IX/4yeA5V2x8T9GgQl+toDe5UfaLOxJM2W+gZUl9C5wvIfz1jb6wDQRqedvlzfgUqbOvhDDYISPfVvTys/0GYOFaw4oXO1OTwQAKBC7DL+sW7XqhEo0/4D31N/oO02OFSwuoTOFZX/aDa0vQ4AAFTT9x//F52BEu1/7AnlB3AOWmUJnavLjwYAoEL2PdzTjhm+//jBylwLtM0Tj0+Fp57+kb4DOFSwsoTOFeTwQACA6nnk2/+kKzOYsoTy3H/fw6oP8GMOFawgoXPFODwQAKCaHn7oEZ2ZIU5ZxmlLoHhfe2CvqgP8mEMFK0joXD0ODwQAqKAf/vD/asthTFtCOexUB3gBhwpWjNC5QhweCABQXXv3fUd3DmP6G8rxD73vqzzACzkfrUKEztXixwEAUFH/7w/+VWsO88/fe7JS1wNtENfa7H/Mbw/gCBwqWCFC54pI0mzM4YEAANX1vR88pTuH2X/ge5W6HmgDa20AjikeKrhYicondK6A/MfgSQwAQEXdMXG/1hzB/seeqNw1QdM5RBDgmBwqWBFC52pweCAAQIXZXXxkTz39o7Dv4V4VLw0ay355gOPa6FDB8gmdS5ak2er4Y2h1EQAAKu6R/Y9p0VH87290K3ld0FTeMACYFRsFSiZ0Lp+RfwCAivvW35nmPZpu19QlFOW+ex869IYBAMc1lKTZqDKVR+hcovzLP9TaAgAA1MATj085RPAYvOoPxbln14OqDTB72x0qWB6hc0kcHggAUA9f+Zuv6dQxeNUfirP7W/+g2gCzF89PG1OvcgidyxO/9Eva+uEBODYn00N1fON/7dONY3CYIBTngb37VRtgbrYkabZUzYondC5B/mX3pAUAoAa+9s2/16bjcJggDN4dE/erMsD8OE+tBELncmzNR/wBAKiwOMFrn/PxOUwQBu/uu/+nKgPMz4YkzYbVrlhC54IlabY6hLCxVR8aAKCmbv/ipNbNgsMEYfD2/p8Dqgwwf85VK5jQuXhG+gEAasKhXbOz95Hv1uEyobbiWxf7H3tSAwHmbyhJs1H1K47QuUBJmo3EL3lrPjAAQI098fiUQ7vm4L57H6rNtULdeOsCoC+2Jmm2WCmLIXQulilnAGbl+4//i0JByT77F3drwRzcs+vB2lwr1I23LgD6YkkIYUwpiyF0LkiSZmP5lxsAjuv7jx9UJCjZPffv1YI5EIrBYHjrAqCvxkw7F0PoXID8y2xhOQBATQh55u5b3/6nul0y1IK3LgD6apFNBMUQOhdjLP9SAwBQA0KeuXvq6R8dOuwM6C9vXQD03cYkzZYq62AJnQcs/xJvafSHBKDvnnr6/1NUKNFffule5Z+Hr979jdpdM1SZty4ABmZcaQdL6Dx41moAMGf7H3tS0aAkcVrXb3B+Htzz93W8bKgsb10ADMxQkmbDyjs4QucBStJsdRzZb+wHBABooFs+9gVtnadv/Z31GtBPVmsADJRB0QESOg+WxeQAADVz9/0Padk8fe8HT9nrDH1itQbAwMVp51FlHgyh84DkI/pDjfxwABQi/scmUKybd3zh0IF4zN/tX5xUPeiDj/+325URYPBMOw+I0HlwTDkDMC8nnvCi8MFrLgkvPXmRAkLBdn7O/tSF2v2tf6j3B4CKuHPyQa0AGLwlpp0HQ+g8APmXdVXjPhgAA7fs1JPC5ztbQjZ6jmJDwe6YuP/QeggW5lvf/icVhAVyoClAobYnabZYyftL6DwYRvMBmJM43fz2i9eHybu3hxWnJYoHJfizW73K3g9xPcl999qLDQvhQFOAQsVXTMeUvL+Ezn2WTzkvadSHAmBgYth8yXlnhXvuvCFc+963KjSUJE45733ku8rfJ3/z1/+jEZ8DyuJAU4DCjZl27q+fatKHKVv+5bTLGYDjimHzyPozw1XvusjuZqgAU879tXffd5r0caBQDjQFKMWifHOBiec+ETr311j+JQWAI3r5S04MGy9YFy58yzphM1SEKef+i/V84vEp9zmYh6/c/XVlAyjH5iTNtve6nUfVf+GEzn2STzl7GgLAEa1cfko4d91rw6bN5ysQVIwp58H4yt98zaGoMEfxAEEPwQBKFaedR7Vg4ex07h9TzgC8wPo1K8Jn/uya8Ndful7gDBVkynlwJu95sKkfDQbGAYIApduYpNlSbVg4k859kH8ZTTkDcEhcobHudavsa4YauOGmz2nTgHzr73qN/FwwKHEljQMEASrBtHMfmHTuj62mnAFYdupJ4ZorRsLX7/tY+ND1VwicoeLiYV37H3tSmwbkez94Ktx3rwANZuuzf3G3AwQBqiFOOw/rxcKYdF6gfMp5Y60/BAALEldobDhvKJw3slYhoSbiROHNO7+sXQN2z64Hw1lnn97ozwj98pdfulctAaojDpgKnhfApPPCba37BwBg7k484UWHwub//vkPhls/ca3AGWrm/ds+YaKwAHdO2usMsxH3y3vzAqBShkw7L4xJ5wUw5QzQPjFsHll/pn3NUGNx5cPE3wpDixBDtDhV7n4Jx/bpz9ypQgDVY9p5AUw6L4wpZ4CWiIcDxn3N99x5g33NUHPX/WFHCwsU99QCR7fv4V54YO9+FQKoHtPOCyB0nidTzgDtMB02x8MBN20+X9gMNXfdBz4Z9j7yXW0s0D33723NZ4X5+JM/+bS6AVSXgdN5sl5j/nzpABoshs0bL1h3KGgGmiFOE3b+apduFswEJxxdvC/d9cA+FQKorkPTzr1uZ1KP5sak8zwkabbalDNAMx0+2Qw0x++/+2aHB5akM25fLRzJpz75ZXUBqD6Dp/MgdJ6f7XW8aACOTtgMzWatRrkm73FwIxwuHrI5cdc31AWg+ux2ngfrNeYo/5IN1eqiATgqazSg+e6796HwsU/fpdMlemD3I6397HA0N/zxZ7x9AVAfcdpZ8DwHJp3nzkg9QAOYbIZ2iJOEf7Dtz3W7ZDFYs2IDfsyUM0DtmHaeI6HzHJhyBqi/E094kbAZWuSaaz4a9j/2pJZXwDf+l8PSYJopZ4BaMog6B0LnufHlAqipGDZfct5Z4Z47bxA2Q0vcvOML4a4HBJ1V8bVv/n3bSwCHmHIGqC3TznNgp/MsmXIGqK+RN5wR3rflsvDSkxfpIrRE3ON8/S0T2l0h3/vBU4f6ctbZp7e9FLScKWeAWrPbeZZMOs/eWF0uFIBnrVm5LPz3z38wfOSmKwXO0CJxivDKd9+s5RX02c860JF2M+UMUHumnWfJpPMsJGm2NISwofIXCsAhK5efEn778g3hvJG1CgIt9BsXbTk0VUv1WLFB25lyBmgE086zYNJ5duxyBqiBl7/kxEOHBP71l64XOENLXX7ZdQ4OrLDpFRvQRqacARrDtPMsCJ2PI59y3ljpiwTg0CGBX574sEMCocWu+8AnHRxYA1Zs0FamnAEaxYDqcQidj8+XCKDCpvc2f+j6K+xthha7eccXwsc+Lcysg7vvN+lM++x7uBc+dcd9Og/QHKadj0PofAymnAGqK67SuOm6t4fPfnZbWHFaolPQYndM3B+uv2XCV6Am4qRn7Bm0yZ/8yaf1G6B5DKoeg9D52Hx5ACrmxBNedGiVxtfv+5i9zcCh/cDvfv+tClET69esOPR2ivs3bRKnnK3+AWgk087H8FOVvbKSmXIGqJ6Vy08Jf/jhTSabgUNi4Py2zTfakVpx8WHhyPozw1XvusgaJFrp9999s8YDNFccWBU8H4HQ+ehMOQNURFyl8f+8bSRko+doCXCIwLn6lp16UvjNN53tgFdaLa6S2fvId9teBoAmi9POS3vdzqO6/HxC5yNI0myxKWeAahh5wxnhfVsuMx0HPEfgXG3xgNeLLzrHCg0IIXz6M3cqA0DzxcHVUX1+vp945plnqnQ9lZCkWfyybGl7HQDKFCfkrnrHBUIL4HkEztUUV2isW3t6uOLt51uBBIe57gOfDJ2/2uW+BdBsrzTt/HxC58PkU87xS2KkDqAk8aDAD11/hfIDzyNwrp64/ujN564Jb/udDd5IgWN44vGpsOkdN4QH9u5XJoBm2tnrdkw7zyB0PowpZ4DyxOnmD275rXDW2afrAvA8AudqiQe7nrvutfY1wxzFHc8f+KNO+N4PnlI6gOYx7TyD0PkwSZodNOUMUDzTzcDRxJDm3e+/VeBcAevXrAiXXfomDwdhgd5zzS1h4q5vuK8BNMuOXrczpqfPEjrPkKRZHIO/rTIXBNACppuBY7l5xxfC9bdMqFGJ4r7mkfVnhkve+kb7mqGP9j3cC9vef6uVGwDNMRVCWNrrduJAa+sJnWdI0iyOwC+pzAUBNJzpZuBY4uFbH/v0XWpUkriveeMF66zQgAGzcgOgUbb1up24urf1hM45U84AxYlBxo0f3mS6GTiqyy+7Ltz1wD4FKkHc1/zbl28I542sbd1nhzLFlRufuuM+PQCot6let7NYD4XOz0nSbHcIYVVFLgegsUbecEZ435bLwktPtj4feKEnHp8Ko5d9KOx95LuqU6C4QmPN6uXh6qsvtkIDShRXbvz+u292DwSot0t73c5423sodH42cB4OIXy1ApcC0Fgx0Lj2nReEbPQcTQaO6L57Hwp/sO3Pw/7HnlSggsQ3T9a9blW46l0XeRgIFdIZvzP86ccnrNwAqKcDvW5nadt7J3R+NnSeDCEMVeBSABopvqo9/on3CDSAo4oBy3Uf+Vx46ukfKVIB4n353HWvta8ZKiy++XHDH3/Gyg2Aemr9tHPrQ+ckzeKTh+9U4FIAGslhgcDxvPMdN4aJv31QnQqwfs2KsOG8IfuaoUas3ACopV29bme4za0TOqdZfOqwsQKXAtAo8ZXt9/5eJtgAjsr+5mLE9UYj688Ml7z1jfY1Q41ZuQFQO7/a63Ym29q2VofOppwBBmPNymXh5puusk4DOKo7Ju4P737/rdZpDFB8+LfxgnXhwrescz+GhogP696/7RPeDgGoh9t73c5IW3vV9tB5awhhSwUuBaAxrNMAjsc6jcGK+5ovPP/XHNwKDRYf3H3gjzqmngGq75W9bufRNvaptaFzkmaLQwix6cY+APogvr794fddbp0GcFT33ftQ+INtfx72P/akIg1A3Nd89dUXW6EBLeIhHkDl7ex1O6NtbFObQ+exEMKNFbgUgNpbdupJ4fOf2eb1beCorvvAJ0Pnr3ZZp9Fn0/uar3rXRe7B0FKmngEqbSqEsLTX7RxsW5vaHDrHKeclFbgUgFqLk3W3fuJaTQSOaN/DvfD7777ZYYF9Fh/2/eabzg6bNp/fqM8FzE/c9XzNNR8Ndz2wTwUBqmdbr9vZ2ra+tDJ0TtIsjrXfVoFLAai1a64YEXgAR2W6uf/iQa0XX3SOVUbAEXXG7wzXfeRz7rsA1TLV63YWt60nbQ2dJ0MIQxW4FIBaiq9zf3zHleGss0/XQOAF7G7ur3jPXbN6uX3NwKzEN0x+d/MN7sEA1XJpr9sZb1NPWhc6J2m2OoTwzQpcCkAt2d8MHE18vfv92z7hUKs+eflLTgxvPndNeNvvbHDPBebs8suus24DoDr29Lqd1W3qRxtD5/hUYWMFLgWgduxvBo4mvtL9px+fcJBVH6xcfko4d91rrS8CFuzmHV8IN+/8snUbANXwq71uZ7ItvWhV6Jyk2dIQwncqcCkAtfP2i9eHa9/7Vo0DnsdBgf0TH+xddumbrC4C+iquPHrb5hsFzwDlu73X7Yy0pQ9tC53jSZFbKnApALURd4lu2vhGE3fA81il0R/xHjuy/sxwyVvfaF8zMDDxnv0bF22x5xmgfK/sdTuPtqEPbQudD4YQLMQDmCUHBgJH8p5rbgkTd33D1NwCxH3NGy9YFy58yzr7moHC2PMMULodvW5nrA1taE3onKTZaAjhtgpcCkAtxAMDP7rjKpN3wHPibtCdn7vb3uYFiPuaf/vyDeG8kbW1/QxAvb3zHTd6SwWgPFMhhKW9budg03vwUxW4hqK04ikCQD/EwPnzn9lm+g44RNi8MPGtkTWrl4err77YgzygdB+56crwizu+EK6/ZUIzAIoX/yM77nUeb3rtWxE6J2k2HEJYVYFLAai8eJDVrZ+4VqOAcMfE/eGGmz5nB+g8xRUa6163Klz1ros8xAMqZfqsDsEzQCm2tiF0bsV6jSTNYiM3VuBSACpN4AyEfLL5K3d/Pex95LvqMQ/xbZHffNPZDmAFKu++ex8Kb9t8ox39AMX71V63M9nkujc+dE7SbGkI4TsVuBSASnv7xevDte99qyZBi1mjsTDxwd2G84bsawZqRfAMUIrbe93OSJNL34bQOY6sb6nApQBU1jVXjJjIg5Z64vGp8PH/dnv44lceEDbPQ9zXvG7t6eGKt59vXzNQW4JngFK8stftPNrU0rchdD6YL+kG4AgEztBO+x7uhU998sth4q5vCBnmIe5r3njBunDhW9bZ1ww0guAZoHA7et3OWFPL3ujQOUmz0RDCbRW4FIDKidN5177zgpCNnqM50CLxcMDb79gV7npgn7bPw8rlp4QLz/81906gkQTPAIWa6nU7i5ta8qaHznEh91AFLgWgUmLg/PEdV4azzj5dY6AF4gqNz/7F3eEvv3Rv2P/Yk1o+D3Ff82WXvsl9E2g8wTNAoS7tdTvjTSx5Y0PnJM1WhxC+WYFLAagUgTO0RwwOPnHbl8IDux8RHsxDvF+OrD8zXPWui6zQAFolvhXzjms/pukAg7en1+2sbmKdf6oC1zAojd2JAjBfAmdoPlPNCze9r9m+e6CtzhtZG/7xwD+H62+Z8B0AGKxVcXC21+3sblqdGxk6J2kW96GMVOBSACpD4AzN1hm/M0ze86BdzQuwZuWycPFF5xwKWwDabvrBm+AZYODi4Oxo08rcyPUaDhAEeD6BMzST9RkLF++Pa1YvD1dffXFYcVpS948D0HeXX3adB5oAgzUVQlja63YONqnOTQ2d40j6qgpcyv/P3t0HWVXd+cJfN5UyQRtBEEEwjbatSXdjS5hxYkNE8gSK8Q3a6EgRbXVkzGBwQsQ4iFLykDJqZ2b0mkeiN4leE0wspswVydu1IDcEA5gxIdgKGIOoTDBmUG9ISJzxn3lqHWmGt4Y+3fucs18+nyqqEoTutX/rcLr7u3/7twBqTuAM+RKD5mXLVoanf/FieP2t3Xa3j+IIjYvPawvX/u1085oBjmDGjEVhfdc2ZQKonBu2b1n6h/WrIwAAIABJREFU3/NU39yFzvVNHZNCCD9KwVIAak7gDPkgaE5e+8fHhS/dd0PeLgugIuJ5AZfOXOSsAIDKeXX7lqUn56m+eQydHw4hXJWCpQDUlMAZsiv+cP+D7z1dmtFsdEZlxE7nf1l7fx4vDaAi4g3Qa+fe42sSQOV8bPuWpavzUt9cHSS45wBBgTNQeAJnyJ7Nm7aHJx5fHTY+95JHmKsgdozHmpvjDNA78fvKBZ+5LNza+YiKAVRGPKNO6JxSuTvpEaAv4g8EAmdIt+5u5md+ttnYjBqJIX9zy5WFvHaAvui4emrYsuXl8MiKteoHkLyr6ps6PpuXAwXzFjp/NgVrAKip+bPbSz8QAOmzYvm68PT6rrDu5y+Yi5kCsascgPLc0Tk7dG1+OXRtfU3lAJIXG2pzcaBgbmY6O0AQ4N3Aec7cS1QCUmLpw0+WOsL8cJ5e27csLXoJAMoWn9aZOHWe+c4AycvNgYLvScEakmK0BlBo110+ReAMKbPs2/+n9AiywDm94o0BAMpz/LBBpXFuACRu9J7G2szLRei85wDB9hQsBaAmprQ1hwULzSWFtFnw9x32JOVWr9lQ9BIA9Ekc59b+8XGKB5C8XDTW5qXTOQbOg1KwDoCqi4Hzgw8tUHhIoXigZ/w3Sno998vtdgegj25bdE0YMaRO+QCS1b6nwTbT8hI6O0AQKKSGUUMFzpBynZ2fDnUDjrJNKfX6W7vD2qeeL3oZAPokjtlYeJOnegASNigPEx0yHzrXN3WMDSGcmYKlAFRVDJwfe3SxokPKxR/I26ecZZtS7Hvf/UnRSwDQZ9PaxxuzAZC8zDfY5qHTWZczUDixa/LL984rhVlA+t3ROdvjxym27ucvFL0EAP1izAZA4s7c02ibWXkInR0gCBRKDJy/eu8Nobml3sZDhlx12WTblVLbdrwZNm8y2xmgr4zZAKiITB8omOnQub6p42oHCAJFM+eq80uHkwHZMmfuJaG1caRdS6knHl9d9BIA9Escs9HW2qCIAMkROteQLmegUK6YNqEUXAHZ9KlZ0+1cSm187qWilwCg3xbdNsvhuQDJGbSn4TaTMhs61zd1nBxC8JMbUBhT2ppLc2GB7IpdYPHfMumzvmtbeGPnLjsD0A9x/JvDcwESldmG2yx3Ome6xRygHA2jhobOzk+rGeTAjTdebhtTatm3VhW9BAD9Nu9zMx0qCJCc6XsabzNH6AyQcvERxS/fO690QAuQfbELLI7KIX3WrOuyKwD9FL9ndXguQKIy2e2cydC5vqljUghhdAqWAlBxd902qxRSAfkRu8DMvEyf537166KXACAR8QwS3c4AiflsFkuZ1U5nXc5AIVx3+ZTSDFggX2IX2JyrzrerKbP77XfC0oefLHoZABKh2xkgMaPrmzrGZq2cWQ2dMztEG6C34mFjCxZeqV6QU7rA0mn1mg1FLwFAInydA0hU5rqdMxc61zd1xC5ng02BXHNwIBTDwps67HTKrN+4teglAEiMbmeAxGSuATeLnc66nIFci3Nev7DobxwcCAUQx+e0No601SkSR2ysWL6u6GUASIRuZ4DEDKpv6shUJpqp0Lm+qePkEML0FCwFoGLinNcJ54xRYCiIL941x1anzKpVPy16CQASo9sZIDGZOuMua53OupyBXItznGNHCFAczS31pX/7pMfTv3jRbgAkRLczQGKm1zd1DM5KObMWOmcq0QcohznOUFzx334crUM6vP7W7rD2qeftBkBCJn/0TKUESEZmGnIzEzrXN3WMDSH4SgXkkjnOUGzx3377lLOKXoZU+d53f1L0EgAkZt7nZrq5CpCMz2aljlnqdNblDORWxyfONccZCi7+QO7x4/RY9/MXil4CgMTEm6ttYxsVFKD/ztxz5l3qZSl0Ns8ZyKW21oawYOGVNhcKLv5A7rCl9Ni2482wedP2opcBIDHX/PVFigmQjEw05mYidK5v6pgUQhidgqUAJCo+ZrjkvnmKCpTEw5bifHfS4YnHV9sJgITEp/p8jQNIRCZC5/emYA29YbQGkEt33TbLHGdgP/Ouvyxcv+B+RUmBjc+9VPQSQGqtWL4u/Ourvwk7XttZWmLX5pf3W2rD6BGh7pgBYeDAo0PLmMbQeNpJobml3obW2F9ddE7ofGB5oWsAkIDR8ey77VuWbkxzMf/bf/7nf6ZgGYdX39TxuxCCVAbIlfaPjwtfuu8Gmwoc5MKL5oeura8pTApsWHOfm4OQAmufer50wGcMl/v6/hifMGsYdXxobT4lXHDhR52nUQNv7NwVxk28vnDXDVAB927fsjTVhwqmPnSub+qIs5wfT8FSABITDwv7/vK7BBnAIcVZwn956a2KkwLzZ7eXxp4A1RcDyq/+jyfC4z9YH15/a3finz+G0PFwu+nTzg3T2sfb4SqZMWNRWN+1rRDXClBBr27fsjTVBwpmYaazAwSB3LnnrjkCZ6BH8RHwKW3NCpQCG559seglgKqLYfMt8x8IE6fOC/d/c2VFAudo99vvhJXrN5dGGv3FhOtKnzN+bipr4vhWFQbov9F7GnVTK9WdzvVNHYNDCK8YrQHkyRXTJoQ7OmfbU+CwYvARA5cYilA7sRNy84YH7QBUyZJ7vx2WfP37NXvv6+5+7uz8tAaBCmoeN8vXN4D++/r2LUtTew5e2jud2wXOQJ7EE7sFzkBvxLCjfcpZalVjMRSJB5YBlRVvtMWxC/GQuVqGkd3dz/Gmn87nyjnjtJPyemkA1ZTqTucshM4AuTHv+stsJtBr8z43szQDntpateqndgAqKB4SeH77zama8xvD50dWrC2ty42n5BmxAZCIQWkesZHa0HnPaI3pKVgKQCLaPz7OITVAWWK381WXTVa0Gut64dVCXz9UUgycr517T8XmNvdXXFec+Ry7nknOjE/62gaQEKFzH+hyBnIjdiretugaGwqUbc7cS0qjeaidbTveDJs3bbcDkLDuwDkLs31j13Mc/2HcRjLiTdXWxpF5uBSAWhM694HQGciNhTd1OIwG6DOjeWrvicdXF70EkKgY3mYlcO4Wx39cOlPwnJQJH2nJx4UA1FZqR2ykMnQ2WgPIk7bWBmM1gH6J7yE6wmpr43MvFfnyIXExvM1S4NwtPvkgeE7GxHPH5eEyANJA6FwGXc5ALtQNOCosuW+ezQT6bcHfdyhiDT33q18X9tohaXE+cgxvsyqu/epr7vC66KcJ54wpfa8MQL8JncsgdAZyoeMT5xqrASQi/nA+pa1ZMWskdmSuWL6ukNcOSYrz0eN85Kzr2vpa+Mz193ht9NMZp52U6fUDpEQqR2ykLnQ2WgPIi3jw14KFV9pPIDE33ni5rrAaenp9V2GvHZLyT//0zdzUcvkPN7gZ1U9jzzg10+sHSBGhcy/ocgZywcFfQNKaW+pD+5Sz1LVG1v38hUJeNyQldjmvXL85V/W8/R+Wmu/cDy1jGjO7doCUETr3gtAZyLz4CLzDA4FKmPe5mbqdayTOcRUuQd/lqcu52+tv7Q53/+Oj6VhMBvl+GSAxqRuxkarQ2WgNIA9iGNTZ+Wl7CVREnBM/56rzFbdGfvC9pwt53dBf8YbN+o1bc1nH5SufcUOqH1obR2Z27QApI3Q+DF3OQOY5PBCotDlzLwkjhtSpcw0887N8jQaAaln2rVWlAznzKF6Xbue+axg9IqtLB0gbofNhCJ2BTIshkMMDgWpYeFOHOtdA1wuvFu6aIQkbnn0x13Vc9ZNnU7CKbDpxxNCilwAgKakasZGa0NloDSAPhEBAtcQ5mB5Jrj5znaFv8jpao1uc7bz04SfTsZiMcZggQKKEzoegyxnItBj+OAwFqKYFf+9GVy2Y6wzl2bxpe25Ha+xr9ZoN6VlMhvj+GSBRQudDmJSitQCUTfgDVNuEc8aEKW3N6l5lW7a8XKjrhf76+TNbClHD5365PQWryCbnFAAkJjUjNnQ6AyQghj4x/AGothtvvDzUDThK3auoa7PQGcpRlBs1ccRG7OqmfCcMOVbVAJIjdO62J4EflIa1APRFDH0AaqG5pT60TzlL7auoa+trhblWSMJvd/7fwtSxKF3dSWsYPSJfFwRQW6mYJpGWTmddzkBmXTFtQin0AaiVeZ+bqdu5ytY+9Xyhrhf647c7f1eY+hm/0zd1xwzI4rIB0mp0fVPH2FqvTegM0A8x5IlhD0AtHT9sUJhz1fn2oIo2bvhlYa4V+mv32/9RmBq+9MpvUrCK7GlqOqXoJQBI2tW1rmjNQ+c9ybvRGkAmxUfaY9gDUGtz5l7iIKYq+uWvzG2F3tq2483C1OqPf/r3FKwiewYNHlj0EgAkreYNvmnodK558g7QF7qcgbT5u2s9PFYt2159vRgXCv30xs5dhSphkbq6k9R42kn5uRiAdIgjNk6u5UrSEDr76QjIJF3OQNp0XD01tDaOtC9V4DBB6J11azcVqlJF6upOkvNRACqipplrTUPnPYn76FquAaAvdDkDafWpWdPtTZU4TBCO7F9fNeMYAGqkptMlat3prMsZyCRdzkBaTWsfH6a0NdufKtj20o7cXyP0147XdqohvRKbOgBI1Jn1TR2Da1XSWofO5jkDmaPLGUi7G2+83A/vVbBly8u5v0bor67N/p3QOw2jjlcpgOTVrOG3ZqHznqT9zFp9foC+0uUMpF2cjRnfq6isl14xNgCO5N/e+n2hajRiSF0KVgEAexUvdDZaA8giXc5AVsT3Kt3OlfXbN3fl+fIgEa+/tbtQhTxhyLEpWAUA7DWpVqUQOgOUQZczkBXxvWrOVefbrwratuPN3F4bJGHF8nXqCAC1Nai+qaMmGWwtQ+eaJe0AfaHLGciaOXMv8ah3hW3etD3X1wf9sen5rYWrX8PoESlYBQDspyYZbE1C5z0Ju1ZBIFPaxjbqcgYyZ+FNHTatgrb+6te5vTbor63bdhSuhnXHDEjBKrJp+LDBRS8BQKUUqtNZlzOQOTfeeLlNAzJnWvv40No40sZVSBE7OaG3Xtr+28LV6uy21hSsIpuGDzuu6CUAqJTR9U0dY6td3VqFzuY5A5kypa05NLfU2zQgkxb8vW7nSiliJyf0xhs7dxVy7nnjaSelYBUAcJCqNwBXPXSub+o4OSbs1f68AP0xfdq56gdk1oRzxpRunpG83+78narCIfzge08Xrizx/A9NCgCkVNUbgGvR6azLGciU+Fh6fDwdIMviiKAYiJCsrq2vqSgcwjM/21y4sjSMOj4Fq8iul175TdFLAFBJ59Y3dVR1eH4tQmfznIFMOW/yX9gwIPNi9137lLNsZAWsfer53F0T9FfXC68WroatzaekYBXZ9cc//XvRSwBQaVXNZGsROk+vwecE6JMRQ+rCnLmXKB6QC/M+N7P0vkayNm74pYrCPoo6z9khggCkXFWnT1Q1dK5v6jBaA8iUyR8904YBuXH8sEHhqssm29CEbXj2xVxdD/RXEec5R8axAZByue50NloDyJTYFQiQJ/HpjYZRQ+1pgp775fbcXAskYfWaDYWrY1trQwpWAQCHNbq+qWNstUpU7dBZpzOQGVPamktdgQB5M+/6y+xpgl5/a3fYvEnwDN2KeCNm7BmnpmAVAHBEVWsIrlroXN/UcXJM1Kv1+QD6a/q0c9UQyKX4CLiuvGT9aNUzeboc6LN4sGa8EVM0E88d50XTT//21u8zvX6AjKhaQ3A1O511OQOZER89N5cPyLNFt82yvwky1xnetWzZysJVom7AUWHCOWNSsJJsK+LNCoAaqFp3XTVDZ/Ocgcz4q4vOsVlArjW31Icrpk2wyQlZv3FrLq4D+uvpXxTvBkzb2MYUrAIAeqe+qaMqjcFCZ4ADxG6VGZ+crCxA7sXDUuN7Hv23++13SmMFoMiKOlpj3Jmnp2AV2WYuPkBVVSWjrUroXN/UES/GaVxAJsRuFQcIAkUQ3+s6PmF+fVKKOFYA9lXUfwOaFfpv669+nfVLAMiSXHU663IGMsMBgkCRLFh4ZRgxpM6eJ6CIYwVgX0X8NxDPAdGsAEDGjK5v6ji50kuuVujsEEEgE2Lw4gBBoGgW3tRhzxMQxwoYsUFRLX34yUKO1mj90OgUrCL7nl7fVfQSAFRbxRuEKx461zd1DA4hnFnpzwOQhIvPa1NHoHDizbbWxpE2PgFGbFBU3/3BukJe+eTJH0nBKgCgbNkPnY3WALJk+sXesoBi+uJdc+x8AozYoIjiIXDru7YV7srjQayekEtG1+aX83AZAFlS8akUQmeAPWKXX3NLvXIAhRTf/9o/Ps7m91McLxDHDECRPHD/twu532ecdlIKVpEPu9/+j6KXAKDaBtU3dYyt5OesRuhsnjOQCedN/gsbBRTabYuuKXXu0T9FHTNAMb2xc1dYta6Ys8wnjm9NwSryYduON4teAoBaqGijcEVD5z0nITpZAciEGZ+cbKOAQjt+2KDQ8Ylzi16GfotjBuK4ASiCu//x0bD77XcKude+d0yG90uAmslu6Gy0BpAVba0NpbAFoOgWLLwyjBhSV/Qy9FtRxw1QLLHLefnKZwq56w2jhvreMSFbf/XrXFwHQAZNr+SShc4AIYQLz3MIDEC3hTd1qEU/xXEDMZCDPCtyl/P4P/tQClaRD0+v7yp6CQBqpr6po2LZrdAZKLw4v7Tj6qlFLwPAXtPax5eeAKHvYhAXAznIqyJ3OUcXXPjRFKwiH1565TdFLwFALWUvdDbPGciKtrGN9grgAItum6Uk/RQDOd3O5FWRu5zjCKIJ54xJwUry4bdvep8EqKFMdjrrcgYyYdLEcTYK4ADNLfXhimkTlKUfdDuTV/HgtyJ3OZ/xwfoUrCI/tu14s+glAKilip0iLnQGCs1oDYCezfvczNL7JH2n25k8Wvz5Bwvb5Rw0LCRqxfJ1OboagGyq1FxnoTNQaEZrAPTs+GGDwpyrzlehfojB3OcXP5TZ9cOBYki4vmtboeuiYSE5DhEESIXshM71TR1jzXMGskCnCsDhzZl7SWhtHKlK/bD8hxtK4wgg62LX/u3/sLTQ++iQ1WQ5RBAgFTLV6azLGciE8y4420YBHMGnZk1Xon76+5uXZHr9EMWu/dff2l3oWkwc35qCVeTHc7/6ddFLAJAGFZnrXKnQeWyFPi5AYmKnSnx0HIDDm9Y+Pkxpa1alfuja+lpYcu+3M7t+iGM1Ytd+0X1s8llFL0Fi4hMgRZ4NDpAmlZjrrNMZKCydKgC919n5aYcK9tOSr3/foYJkUnzd3vz5Bwu/eQ2jhobmlvoUrCQffrTqmaKXACBN0h861zd1nGyeM5AFOlUAei8+GdI+xftmf8SOvquvuSO7F0BhxdetjtQQpk5yFkiSNjz7Yn4uBiD7MtHprMsZSD2dKgDlu6NzdhgxpE7l+iGO2bjz9m9kdv0Uzy3zHyi9bglh4rlC5yQ990sHrAKkSOJznYXOQCGN/7MP2XiAPlh4U4ey9dP931wZ1j71fKavgWKIc8gfWbHWbodQuuE24ZwxKVhJPsT3wKIfSgmQNknPdRY6A4V0wYUftfEAfRAPFYwHsdI/N9y8xHxnUi2GgnEOOe86+8Onq0SC1vzYoZQAKZTe0Nk8ZyAL4kFYOlUA+m7RbbMcKthPscPv0pmLMn0N5FcMnK+de485zvuYPPkjqVlLHmx87qWilwAgjcYmuaakO50TXRxAJbSNbVRXgH6IM/EdKth/23a8GWZdc2fWL4OcETgfLN5ki095kJznfvVr1QRIn1SP1zBaA0i9cWd6PBKgvxwqmIyV6zcLnkkNgfOhaVhIVnydeY0BpNKg+qaOxBqKhc5A4Xxssu48gCT83bXt6piAGDzHA9uglgTOPZs0cVxal5ZJ3/vuT4peAoA0SyzbTSx0rm/qGBxCODOpjwdQCQ2jhpYeCweg/zqunhpaG0eqZAI6H1gueKZmBM6HF9/rSE7X5pdVEyC9UtnpbJ4zkHqtH3LWKUCSvnjXHPVMSAyeP3P9Pbm4FrIj3uwQOPesrbUhrUvLrK6trxW9BABplr5OZ6M1gCw468+b7RNAguLTI1dMm6CkCVn+ww1mPFM1t8x/oHSzQ+Dcs4njW9O6tExa+vCTRS8BQNqNrm/qODmJNQqdgUI574KzbThAwhwqmKw443nGjEXhjZ278nRZpEh8bV140fzwyIq1tuUIZnxycqrXlzXP/Gxz0UsAkAWJTLMwXgMojDjP+fhhg2w4QAUsvKlDWRO0vmtbuHTmotKsXUjSiuXrwsSp84w46AXfOyav64VX83ZJAHmUSGNxIqFzfVNHDJx9NQZSzTxngMqZ1j7e7NOEbdvxZmnWrgMGSULsbo4zw69fcL9xGr00ddK4TKwzKzZv2l56XwMg9VLV6Wy0BpB65jkDVNai22aFugFHqXKCYjgYZ+7GOc/GbdBXsbv5/PabSzPD6b3pF/sxN0k/WvVMfi4GIN/OTeLqkgqdjdYAUs88Z4DKiocKtk85S5UrIM55jqFhDA+ht2JnaZwPHrubX39rt7qVIY7WiO9pJGfDsy+qJkBG1Dd19PvOq9AZKAQz+QCqIx4qGN9zSV4MDWN46JBBjqR7lMZfXnpraT445TOWLXnrN27N2yUB5Fm/s95+h871TR2DQwhnepkBaXZq/XD7A1Al866/TKkrKIaI8SC4W+Y/kNtrpG9i2BxfF/H1YZRG/8yYMSXLy0+deCiqWeIAmZKKTmddzkDqjTvzdJsEUCXxUMEpbeboV1IMbx5ZsTb8xYTrHDRIaYxGnPs9buL1pdeFcK9/RgypCxPOGZPlS0idNT92EwQgY2rf6ewQQSALxo77oH0CqKLOzk87VLAK4siNeNCg8LmYlj78ZLjwovmlMRpx7jfJOPvDmhWStvanm/J1QQD5N7q+qePk/lyl0BnIvRh66FYBqK44R3/OVeerepV0h8/N42aVxivEzlfyKY4piPOa417f2vlI6Nr6mp1O2Fl/7kmNpHmdAmRSv7qd35vAFRuvAaRaw6jjbRBADcyZe0n4wap/ETZUUffYjfirrbUhXHje+NBx9dTCXH9exaB52bKV4elfvFi6wUDlxGYF/2aSFTvyAcikmPku7+vC+xU672mzHuR1A6RZa/Mp9gegRr5415zSo/9UXzxwMP6680v/HNrGNoZJE8cJ0zIidqr/aNUzYcOzL4b1G7ea0VxF8d8KyXrmZ0a/AGRUv6Zb9LfTWZczkHpNTUJngFppbqkPV0ybUOq8pTZiYBnn/cZf3QF0PGD3Y5PPKu0Ptbdi+bqw6fmtYeu2HeG5X27XzVxDDp9OXuzQByCT+pX7/rf//M//7PNfrm/q+O8hhLleN0CabVhzX2m2KAC1Ew+6E6Slz4ghdeGMD9aXgrZ46K4zECorjsnY9tKOsGXLy+G3O/9veGn7b8O2HW/m+ZIzx/eNyYpd+552Aci0D2/fsnRjXy5ApzOQa/GHaT84ANTewps6wvUL7rcTKRNvBLy+pwu6W2vjyDB82OAwfNhxpaeFBg0eGBpPO6nqXdGx+/dAu373h1Jg2xfd19Jt6NBjEwnZ39i5K6xbu2nv/48dy3/4w59K/7tr87tr3bbjDSMyMiDOQfd9Y7KeeHx1ni4HoIhi9luT0PlcLzcgzU4Ycqz9AUiBae3jwxMrfrxfuEk6lQ5+7D788RBjURpGDQ11A9633+91h9Q9eemV34Q//unfD/lf/+2t31enC96IF45g7BmnKlHCNj73Uq6uB6CA+txw3OfQub6pQ5czkHoOEQRIj87OT4f1U+fp+My4Q46D6A6pIcOmX9yv85I4hHiYKQCZ1uf89z39uGqhM5B6DhEESI/42PqCz1xmR4DUiR38DtZM1tKHn8zT5QAUVZ+nXAidgVz7s7OabDBAinRcPbU0MxggTcb/2YfsR8Ke+ZlxSgB50NdpF0JnINd0rACkzxfvmhPqBhxlZ4DUuODCj9qMhD39ixdzdT0ABVb10NkhgkCq6aQDSKd4Q7DjE76VBNJhxJC6MOGcMXYjQZs3ba/OAaEAVEP1QmeHCAJZ0DB6hH0CSKkFC690cxBIhTM+6Mm4pD3x+Op8XRBAsVW101noDKTeiSOG2iSAFFvw9x22B6i5SRPH2YSEbXzupVxdD0DB9ekRxb6GzicXvdpA+rWMabRLACkWH2e/YtoEWwTUVDzglGSt79qmogA50pepF30NnSd54QBpN35Ciz0CSLk7OmeHhlGeTAFqo621QeUTtvThJ3N1PQCUlN2AbLwGkFvHDxtkcwEy4AuL/sY2ATUxcXyrwifsmZ9tztX1AFBS+U7n+qaOmGxLcoBUczgVQHYYswHUyoxPTlb7hD39ixdzdT0AlJQ99aIvnc66nIHUGz5ssE0CyBBjNoBqi+85noxL1uZN28Prb+3O0yUB8K6qzHQWOgOpN3zYcTYJIGOM2QCqaeqkceqdsCceX52r6wFgr0H1TR1ldfcJnYFcamo6xcYCZIwxG0A1Tb/Y+fhJW/vTTfm6IAD2VVYmLHQGcmnQ4IE2FiCDjNkAqiG+zzS31Kt1gt7YuSt0bX0tN9cDwEHKulvbl9B5tJoDaTetfbw9AsgoYzaAShv/Zx9S44T94HtP5+p6ADjIyeWUpKzQub6pw/NHQOrVDTjKJgFkWByzMX92uy0EKuaCCz+quAlbvWZDrq4HgINUdLyG0RpA6jWMOt4mAWTcnLmXhCltzbYRSNyIIXWlm1ska/3GrSoKkG9nlnN15YbOZbVRA9TCMUe/X90BcuDBhxYInoHEnf3h0xU1YWufej7sfvudXF0TAAerb+rodUOyTmcgd049+USbCpATgmcgaTNmTFHThC1btjJX1wNAj4TOQHENHHi03QfIEcEzkBSjNSqj64VX83hZABys11Mweh061zd1DA4hDFJsIO1axjTaI4CcicHzFdMm2FagX4zWSN7mTdvDth1v5u2yADi0Sb2tSzmdzrqcAQComTsY0vK4AAAgAElEQVQ6Z4f5s9tD3YCjbALQJ0ZrJO9Hq57J2yUB0LNedzq/t4wi9jrJBqilae3j1R+q5I2du8K6tZv2frLG004KzS31yk/FzJl7SRg77oPh1sVf01kHlKVh1FCjNSpgzbqu3F0TAD0a3dvSlBM69zrJBgDyJ55Mv+bHG8LWbTvCS9t/e9jAL87MPOWkE0oHe15w4Uf9kE+i4uvpsUcXh88vfigs/+EGxQV6ZeqkcQpVAeu7tuXumgDoWX1Tx6TtW5auPlKJhM5ArsQOFiA5cU7jA/d/Ozz9ixfD62/t7vXHjX82/oo/iD6yYm0phI5zNGdfd4lOaBJx/LBB4Uv33RAmL18Xbv+HpWW9PoFimn6xh3eTtvThJ/N1QQD0Rq8y4nJC53OVHUi7ugHvs0eQgBXL14WvPPhE6Nr6WiIfLwaCsSM1/mptHBk+NWu6UTgkIr6Oxk9o0fUMHFZba4ObnhWweo33XYAC6lXo3KuDBOubOgZ7BQFZcMzR77dP0A8xbL7wovnh+gX3JxY4Hyh+3PjxZ8xYVOqkhv7q7np+9CvzSzc1AA40cXyrmlTAc7/0dRyggHr16FCvQucQwlivICAL4vxYoHwx/I0hcCXD5gPF0Rt/eemt4Zb5D9gxEhFnPX/3O51h/uz2UDfgKEUFSuL7QTyElGTFsx6MNgIopOQ6nYXOAJBfd97+jXBpx+KaHQQUZz5PmvxZXc8kJoZLa568O1wxbYLwGQiTxzvMthK+992f5O+iAOiN0b35Q70NnR0iCGTCqJHDbBT0Ugx54yiN+7+5Mux++52alm3bjjdLwbcDiUhKHLlxR+fsUvg8pa1ZXaHA4iG2JG/dz19QVYCCqm/qOOKIDZ3OQK58YLTxGtAbMdyNIW+1Rmn0Rgy+b+18JCy599v2kMTE8PnBhxaE//3YF4TPUEBxzrsDBJMXb1zHG8YAFNYRz/8TOgNAwcQZyjHcrXV3c086H1geZl1zZ7E2hYqLoZPwGYrnU7Om2/UK+NGqZ3J3TQCU5YhZcW9D50HqDmRB42kn2Sc4jBjmxhnKabdy/WbBMxUhfIbiGDGkLkxrH2/HK2DNuq7cXRMAZel/6NybGR0AaeHxSTi0N3buKoW4MczNCsEzlSR8hvy76rLJdrkC4vcUtTp8GIDUSGS8hkMEASDjLp25KFOBc7e45jgOBCpF+Az5FLuc58x1gGAl/OB7T+fvogAo17lH+vNCZwDIudgtnOXDfuI4EIcLUmnCZ8gXXc6Vs3rNhrxeGgBlqG/qOGxm3JvQ2SGCQCbE08mB/WVtpEZP4uGCK5avS+fiyJV9w+e21gabCxkUvyfU5Vw56zduzeulAVCefofOR5zRAQCkT+wOzkPg3O3mzz8Y1j71fDoWQ+7F8HnZssXhvjuvc1MTMuZTs6bbsgqJX4d3v/1OLq8NgLIdtlG5N6HzEWd0AADpEn8oXPL17+dqV+IPubcu/lrpACOolmnt48N3v9MpfIaMaP/4uNK/Wypj2bKVKgtAt8M2Kh82dK5v6tDlDAAZFMPZPHYixdnUV19zRwpWQtF0h8/zZ7eXDigD0if+27xt0TV2poK6Xng1t9cGQNkmHe4vHKnT2TxnIDNam0+xWRBCuPP2b2T64MAj6dr6WmlWNdRCnBP7L2vvD1dMmxDqBhxlDyBFFt7UEY4fNsiWVMjmTdtz/f0FAGXre6fzkQZCAwDpEkdPLP1fP879rsRZ1XFmNdTKHZ2zw2NLFzlsEFIi3ggyVqOynnh8dZ4vD4DynXm4vyF0BoAcufsfHy3MAT+dDywPSx9+MgUroaj2PWzQyA2onSltzaUbQVTW2p9uUmEA9lPf1NFjdmy8BgDkROxyXr7ymUJt551f+ufSoYlQS7G78vvL7yodYAZUV8OooaGz89OqXmHxe4w43goADtDn0NlBggCQEV/9H08Upsu5W7zeG25eUvphGGopzpH90n036HqGKoqB82OPLjbHuQqWfWtV7q8RgD7psWH5SKHzueoNZMWokcPsFYX25OoNhbz819/aHS6duSgFK4H/6npubRypGlBBcaSGwLl61qzrKsqlAlCeHhuWewyd65s6dDkDmfKB0SfaMAqr6CfKx2ufdc2dKVgJvNv1/N3vdJZCMSB58dDABx9aIHCuoud+9evCXCsAZZnU0x8+XKezec4AkBFOlA9h5frN4Zb5D6RgJfCuGIrNn92uGpCQOLomjrBxaGB1xUN7iza+C4D+e+9hPoJOZwDIiI3PvWSrQgiPrFhbGrUzZ+4lKVgNhL2vxc4HlqsG9FHdgKNC+5SzhM018szPNhfyugHolR5HM+t0BoAcePnX/2Yb91jy9e+HtU89n4q1QNgTPOt4hvLFsDmO0ljz5N0C5xp6+hcvFvbaATiynkY0Hy501ukMABkRD9PjXfER4Gvn3hPe2LlLRUiNGDyb8Qy90zBqaOlGTXfYbHZz7cSbuL7HAOAIDtm4fLjxGjqdgUwZOvRYG0YhxUME2V8Mni+duSg89uhiYQWpEWc8X3jR/NC19TWbAgdobRwZJnykJUy/eFJobqlXnpT43nd/UvQSAHBkh2xcNtMZyI0J54yxmRTSVifKH9K2HW+G+fO/XAr6IC0efuiWcH77zToHKbQ4NqNh1PGhtfmUcHZba5jWPr7oJUmtdT9/oeglAODIYuPyQQeYHC50PlNRAYAsW7l+c7jz9m+EBQuvtI+kQuy8X3hTR7h+wf02hNzrDpeHDxschg87rhQwN552kk7mjIhPUsUbuABwBL3vdO5pADQAQNbc/82V4aSThoeOq6faO1IhdnU+vb4rPLJirQ0h0+JIjKg7VB448OjQMqax9Hu6l7PvicdXF70EAPROWTOdzXMGgIwYP6HFVh3BnV/659Bw6ihjeEiNeZ+bGVb95FljNkiFeHBf3YD37V1Kw+gRoe6YAaX/vW+QHITJhbLxuZeKXgIAeqesmc46nQEgIxyUd2TxYMFbF3/NwYKkRnwd/t217eHWzkdsCn0yYkhdOGHIwYcoxznJB4pjLfZlxAVH8sbOXWF91zZ1AqA3DjmiWaczAORA7FIzd/HwYn3mXH93WLZscZqXSYHEkS/Lvv1/QtfW12x7Dh3YPRz2GUNxoFEjh4UPjD7xkEXQWUwt/OB7T6s7AP2i0xnIhfiDHRTZqfXDhc69ELu2bpn/QLijc3bq10oxzLjk/wldup1Ta99u4gMD4327h4cOPdb4HnJl9ZoNNhSAXqtv6pi0fcvS/Q4D0OkM5MKBnURQNI0No8LK9Zvtey/Ew9uamk5xsCCpEF+H/99Xl5vtXGV1A44KDaOOL33S7nEU8X1h0OCBAmSIN2k3blUGAPqlp9AZAMiQ6RdPCvd/c6Ut6yUHC5Imkz96ZulmCMlrbRy591C82JksUIYjW7F8XeksBAAow6T4oMy+f7yn0PlcVQWA7IgHQpnr3HsOFiRNLrjwo0LnhLS1NoSxZ5waJp47TrgMfbRq1U+VDoB+0+kMADkxddI43c5liAH9/PlfDg8+tCAzayafYjgaxz3oLOybGDRPHN8aZnxysptIkICnf/GiMgJQroNGNR8UOtc3dZjnDAAZdO3fThc6lynOwb7z9m+EBQuvzNS6yZ84X7hr62t2tpdiSN8+5axwxZXnl570AJKx9qnnzZgPIUxpaw7jzjw97HhtZ3jpld+EP/7p371HAxze4AP/66E6nQ/6QwBA+sUOv/hDkgMFyxODeo/iU2tx7rBA48i6w+Z5n5upqxkqYM2PNyhrCOGav77ooO8LYiA/81OdNVsTQMqdfODy3nOI9R70hwDSrvvkeSi6G2+8vOgl6JMbbl4S3ti5K4MrJy/iQXccXvvHx4U1T94d7uicLXCGCnlytdB5xJC6Q96IdnMa4LBGH/gfhc4AkCPxMfMYzFCe+CjxnOvvVjVIoXhI6qNfmR++dN8NwmaooM2btjuQOIRw9odP7/G/xUAagN45VOgMAGTYbYuuKT2CTnnWd20LS+79tqpRE01Nntg5lDgy6LFHF+swhCr40apnlDmEcNafN/f4304YcmxV1wKQJfVNHZP2Xe6hQudJdhQAsit2Ai74zGV2sA+WfP37pZmNUG2DBg9U8wPMn90eHnxoge5mqJI167oKX+p4077j6qk9/vfhwxyBBdBbOp0BIIfiD0xtrQ22tky7334n3Lr4a5laM+RRDJznzL3E3kIVxSd+iq5tbONhKzB82HFFLxHA4Yzd978dKnQeq3wAkH1L7ptn9mAfxHmWn7n+nsytm2wbOtQj290EzlB9Sx9+UtXjY98TD38uxqiRw6q2FoAM2u9xkEOFzp5fA4AciI+k33PXHFvZB8t/uCGsWL4uc+smu8wsfpfAGWpj9ZoNha/8kUZrRB8YfWLV1gOQQUcMnQEyR9cBHFoMsmKIQ/lu/4el4Y2du1QOquSKaRMEzlAj6zduLXzpjzRaIxo/oaUqawHIqJ7Haxx4yiBAVug6gJ7FEKf944d/XJSDvf7W7vD5xQ+pDFRBa+PIcEfnbKWGGogH6MYzDYruSKM1wp6nyADoHZ3OAFAAX7rvhlKoQ3mM2aCaijqDPT7S/vBDt6RgJVBMy5attPN7DmHujYZRQ2u9VIC0OuxBgifbNgDIpxjqOFiwfMZsUC0nDCnmYYJzrjpf9yDUUNcLrxa+/G2tDb3+s3UD3lfRtQBk2H7f0AmdAaAgug8WjF2F9J4xG1A58QkMc5yhdjZv2h627Xiz8DswcXxrr/9sw+gRFV0LQF4YrwEABRIPFoxdhZQnjtmIMy+BZH1q1nQVhRp64vHVyh9CmPHJyb3+s3XHDKjoWgCybN/zAg8MncfaWQDINwcL9s2ti7+WxWWTIccc/f5CbVecizqtfXwKVgLFtfG5lwq/+3G0Rjkjfs5u631XNECRHRg6D/ZqAID8c7Bg+eLjx3fe/o2sLZsMOfXkEwu1XX910TkpWAUUVzyvYH3XtsK/AsoZrQFA7xmvAeRC42kn2UgoUzxY0Hzn8iz9Xz92qCAkIL73lPM4O5C8Zd9apapljtaIPKEBcFg9jtc4V92ALGpuqbdvUKb4KOldt81StjLsfvudMH/+lzOzXkirtrGNZT3ODiRvw7MvFr6q8akv70UAlaHTGQAKLHbrXHf5FC+BMqxcvzmsWL4uM+uFNBp35un2BWps/cathd+CCR9p6dPfM6IMoEd7RzcLnQGg4BYsvLJ0iA69d/s/LFUtEjdw4NGFKarRGlBb8eZpfHqn6KZfPKnoJQBI2tjuj7c3dK5v6vBuCwAFteS+eWHEkDrb30uvv7U73DL/gUyslexoGdNYiN1qGDXU4+xQY6tW/bTwWxDfi/o6oq+1+ZTE1wOQNzqdAYBSAHTPXXMUogyPrFgb1j71fGbWC2lxav1wewE19vQvzHOeOmlcn/9ukZ5MAegroTMAUDLhnDHmO5fp1sVfy9R6IQ2GDzvOPkANbd60vfTETtH1Z7RGUZ5MAeiDc7v/yr6h81iVBIBiM9+5PNt2vGnMBpSpqclj6VBLTzy+uvD1789ojWjo0GMTXQ9AHu0bOg+2wwCA+c7lMWYDyjNo8EAVgxpa+9NNhS9/64dG9+vvx6fDADg84zWAzIudCkByzHcu3w03Lwlv7NyVtWWTMuMntBRiS3QIQu3Er1VdW18r/A7MmNH/cWJu0AMcWn1TR2mahk5nIPPqBrzPJkLCzHcuT5yNOef6u7O0ZFIo3vApAh2CUDvLvrWq8NWPYXES70MnDHEDDaAHpYzZTGcA4JDMdy7P+q5t4c7bv5GlJQNQMBuefbHwW372h09P5OMMH6ZvD+BwjNcAAHoU5zvXDThKgXrp/m+uNN8ZgNRav3Fr4TfnrD9vTuTjDB92XCIfByCHDup0BgDYT3zc/67bZilKGcx3BiCN4k3R3W+/U+i9iTfSO66emsjHGjVyWCIfByCHDprpbLwGAHCQae3jwxXTJihML8X5zpfOXJSJtUItbN60Xd2hBpYtW1n4sreNbUzsY31g9ImJfSyAPNo3dC7GySUAQNnu6JwdWhtHKlwvbdvxZph1zZ2ZWCtU29Zf/VrNoQa6Xni18GWfNHFcYh9r/ISWxD4WQB4ZrwEA9MoX75pjvnMZVq7f7GBByubmDlAJ8QmDeEO06M674OzEKhBHkAFwSCcHoTMA0FvNLfVhwWcuU68yxIMFl9z77cysF6rhX1/9jTpDlf1o1TOFL3lba0PiQXHDqKGJfjyAnPiv0Lm+qWOSXQWy6pij32/voEri4TvtH0/u0dQi6HxgeVixfF3RywB77Xhtp2JAla1Z11X4ko8949TEP2bdgPcl/jEB8kKnM5B5p57sEA+optsWXaOzp0w3f/7BsPap5zO1ZqiUl17R6QzVtr5rW+FrPv3i5HvtGkaPSPxjAuSF0BkAKEt8NPULi/7GfOcy7H77nXDt3HsEzxBC+O2bu5QBqmjpw08WvtwjhtSVxoQlre6YAbW+NIA0MtMZAOibCeeMCR2fOFf1yiB4hnfFw8ze2Cl4hmpZvWZD4Wt99odPr8zHbWutyMcFyLjRYZ/QeazdBADKsWDhlaVDeeg9wTO8a93aTSoBVRBv8KzfuLXwpZ48+SMpWAVAsXSHzoPtOwBQriX3zSs9skrvCZ4hhFWrfqoKUAXLvrWq9HWnyOI4sGnt4ytSgUp9XIA8MF4DAOizON954U0dClgmwTM9KcqhVF0vvJqCVUD+/WDVvxR+l8847aQUrAKgeITOAEC/xC6fK6ZNUMQyxeB55qc6w5J7v52pdVNZRTmUKs513rxpewpWAvkV/411bX2t8Ds8cXxl5y63No6s6McHyKL6po5JQmcAoN/u6JwdGkYNVcg+6HxgueCZQnri8dU2Hiron/7pm8obQvjY5LMq+vGPOfr9Ff34AFnVHTpPsoMAQH98+d55pbmJlC8Gz7OuuVPlKJTHf7DehkOFOEDwXfGGeHNLfUU/x6knn1jRjw+QVTqdAYBExB/qFnzmMsXso5XrN4cLL5pfCgqgCF5/a3dYsXydvYYKuPsfHy38AYJR64dGV/xzDBx4dMU/B0AWCZ2BzGtqOsUmQkp0XD01TGlrth19FGdvnt9+swMGKYyvPPiEzYaExZuXy1c+o6whhMmTP1Lxz9EyprHinwMgi4TOQOYNGjzQJkKKdHZ+2nznfojdn9fOvcecZwoh3mjR7QzJ0uX8rjjyKx52XGlDhx5b82sFSKGxQmcAIFHHDxsUvrDobxS1H2JY0D3n2bgN8k63MyRn86btupz3aBtbnQ7kCeeMqcrnAciYwd2h82A7BwAkJf4Adt3lU9Szn+KcZ+M2yLvY7ayzH5LxT//0TV3Oe0yaOK5qn2vEkLqqfS6ArOgOnc+0YwBAkhYsvDK0tTaoaT/FcRszP9UZbpn/QKavAw5nyde/r6sf+imOqok3K3l3tEY8Z6JaThhixAbAgYzXAAAqZsl983T/JOSRFWvDpMmf1fWcc6NGDivkdcfOzKuvuSMFK4Fsijdtbv+HpXZvj2qN1ug2fJiHxwEOJHQGAComzndeeFOHAidk2443S13Pn7n+Hl2hOfWB0ScW9trjmA0d/dA3n1/8UOnJGN5VzdEaoRQ6H6fyAAcQOgMAFRVPjr9i2gRFTtDyH24ozXpe+vCTubkmCHs6+s13hvLEsRrx6wLvqvZojVDgp1QADmOs0BkAqLg7OmeH1saRCp2g2NF2a+cj4cKL5ofNm7bn5rqg84HlbqhAL8X3/5s//6By7aPaozVCwZ9SAejBYKEzAFAVDz90S6n7iGTFkQR/eemtRm6QK/GGio5nOLz4nv/puXeXZqLzX6o9WiMaP6HFDgAc4D31TR0nKwoAUGlxvvNdt81S5wqJj1ZPnDqvNBNX+EwexI5nwTP0bP78L5dm/fNf4uHF1R6tEfZ8jwPA/mKns9AZAKgK850rK3a7xZm4wmfyIgbPs66502sZDhD/Xaxcv1lZDnD2h0+v2eduGDW0Zp8bII2M1wAyr/G0k2wiZIj5zpUnfCZPYrB26cxFYe1Tz9tXEDgf1owZU2r2uesGvK9mnxsgjYTOQOY1t9TbRMgY852r48Dw2YGDZFUcITDzU51ml1N4AueexU7jCeeMqdnnb20+pWafGyCNhM4AQNWZ71xd3eFzPHAwBhY6Rskqs8spqvh6v/Ci+QLnw/iri85J7doAikjoDADUhPnOtREDi9gxGsMLh7SRRft28MfOZx385F28URhHzHRtfc1e9yA+PTXjk5Nruoaz21pr+vkBUubk99oRAKBW4nznrs0v+0G6BmLNu7YuD0u+/v0wefyY0hzMWj6WDOWK4XPsfI6/4pz48yb/RfjY5LOM3SJX4s3B+D4dX+/0rG1sY+kpKgBSY/R/+8CHrpgUQviRPQGyavuWpfYOMiw+Mnx++83h9bd228Yai/Mwp04aF6792+l+eK+R2LUbx6DQd/F13Pqh0eGsP28O511wttcymRTfCxZ//sGwvmubDeyFR78yPxU3TuubOmq+BoC0EDoDmSd0huyLjw7HkQ+kR1trQ5g4vrX0uLLQrrqEFsmKj903jDo+NIweEeqOGRCamk4JgwYP3Ps54qgfSJM4s3z5ymd0N/dSfNLhu99Jx/cQzeNm2TeAPYTOQOYJnSEf4iPEnQ8st5spJICuLqFz7cVu6boB79tvHcOHDQ7Dhx130NoONce18bSTjPmgbPHr4Nf/eZUnf8o0f3Z7mDP3klSsJZ6XYGQYwLti6PzZEMI96gFkldAZ8mPWNXc6mT/lYkfZhI+0hOkXTxKqVYjQOZ+6O64P1N2BfSBhdjHEEVPLvrVK2NxHI4bUhX9Ze39q1jNjxiIjUQD2iAcJDlYMACANHnxoQZg0+bNh24437UdKvXsA4Wvh/m+uLP2wf/aHTy/Nzu24emrRSwOHFR+5P1QHZE9dkY+sWNvrgh6qMztqbT7loN8bOPDo0DKm8aDfF2hXVxwr9dD//E5Yv3GrcQz9MPmjZ6ZqPaeefKLQGWCP9yoEAJAmX753Xri0Y7EfwjMgduUt/+GG0q9bOx/Z2wU98dxxqTjQCYqipxt1PT/mv7LXlYk3l04YcuxBv9/TuJEDZ2Z3E2qHsGL5urBq1U/D0794UVdzAuLTA/M+NzNVa4o3dQB4l9AZAEiVGErcdduscP2C9DwuS+/s2wUdw4AzTjspjD3jVCE0ZFgMRw8ZkPYUaJfRoR0OE2ofc/T7S12jB+qpUzuk7FDIzZu2h58/syVs2fJy6Nr8sjm/FdA+5azUnTPw7muz9zd1APIsznT+f0MIi+wykFVmOkM+OVgwf2IndHzcP86qHT+hxaGEPTDTGZLV0/iRnoLt0MNM7UN5en3X3t+N4fLut//DiKgq+d+PfSF13fPxZsNfXnprClYCUHtCZyDzhM6QXw4WzLcYBJ1aPzyMO/P0MHbcB3VD7yF0Bji8KW3NpXMg0sh7OMC7jNcAAFLLwYL5Fvc1/tr3xkLshm4YPSJ88LR6QTQAh3TjjZentjBxZIyZ3QBCZyDjYpcckG+PPbo4nN9+sx/gCqJ7LnT44Ya9FyyIBqBb7HJO86GUcUa571kAhM5Axh1qPh+QL3Hu7z13zQnXzr0n7H77HbtbQEcKoj8w+sRUHSAGQOWkucs5Gj5scM8HbQIUiNAZAEi92Nm64DOXhVs7H7FZlBwYRF+/4P69M6IbG0aFljGNmT2sMF6HkTIAB2v/+LhUdzmHUuh8XApWAVB7QmcAIBM6rp4afr9rd+h8YLkN45D2nxG9svRH4mzNU046IZx68onh7LbWTATRnuIBOFjdgKPCbYuuSX1lmppOCWHF2hSsBKC2hM4AQGbMmXtJ2PDsi/sdPAeHE+dqxl/ru7aFR/aEADG4aBh1fGhtPqUUDpx3wdmZ7IgGKJL2KWdl4r160OCBKVgFQO0JnQGATHnwoQVhxoxFpRAR+iLOBt87nmPF2tLYlix2RAMURbxZOO9zMzNxtfHrBwBCZwAgg5bcNy9cOnORubck5lAd0d0zosedeXr42OSzUj9HFCCv5lx1fmZuBLphCfAuoTMAkDnxB7rHHl0czm+/uRQUQiXsOyM6zhKPnXZnnHZSGHvGqWHiueNKB1wCUFnxBmAcr5UlDoQFEDoDABkVg+d77poTrp17T2lcAlRafJ3FTuj46/5vrhRCA1TBvOsvy1yZHQgLIHQGADIshnxfvfcGwTM1cWAIHedCn/HB+tI4jhmfnOwRa4B+mtLWHKa1j89cGeNBtaVzAwAK7D02HwDIshg833XbLHtIzcVRL92jOMZNvD5ceNH8cOft3wibN223OQBlik+TdHZ+WtkAMkroDABkXuyCmj+73UaSKrHLLXZA/+Wlt4ZJkz8bPnP9PWHtU8/bJIBeyNLhgQc6u601XQsCqAHjNQCAXOg+ZCh2mULadB9KuPyHG0pjOCZ/9MxwxZXnh+aW+oNWOnzY4BA8lg0UWGvjyMwdHgjA/nQ6AwC5EX9A1fFM2sUxHI+sWLu3A3rJvd8Ob+zctXfVw4cdZw+BwopjNb5415xMX34W51ADJE2nMwCQKzqeyZLY/Rxfq/FXPDBr+rRz7R9QaB2fOPeQT4FkTQzPHXIMFJnQGQDInRg8//4PfyzN04WsiIcQxl8ARRXHaixYeGUurr5h1PGl2f4ARWW8BgCQS/GH1tg5CgCkX+wMfvihW3KzU8cc/f4UrAKgdoTOAEBuPfjQgtD+8XE2GABSbsFnLgvHDxuUm2069eQTU7AKgNoROgMAufal+25wuCAApFi8Qdxx9dRcbdGokcNSsAqA2hE6A5k2fNhgGwgcUZzxLHgGgPRpGDW0dIM4bz4wWqczUGxCZyDThg87zgYCvSJ4BoB0iXOcv3zvvFzuSuNpJ6VgFQC1E0Pn1eoPABSB4BkA0uOu22aF5pb6XO5IXq8LoLd0OgMAhSeZXQsAACAASURBVBKD5y/Mv6LUXQUA1MZ1l08J09rH57r6I4bUpWAVALUhdAYACiceVvTVe28QPANADUxpaw4LFl6Z+9KfMOTYFKwCoDaEzgBAIU04Z0wpeI4HGAEA1RG/7j740IJCVLth9IgUrAKgNoTOAEBhxeD5sUcXC54BoAri19v4dbco6o4Z4GUFFNUuoTMAUGjHDxsUVq/676VHfQGAyogjrb5877zS192iaGo6xasJKKqNQmcAgBBKj/peMW2CUgBAwmLgHEdaNbfUF6q0gwYPTMEqAGpD6AwAsMcdnbPDF+Zf4YBBAEhId+AcR1oVzfgJLV5GQGEJnQEA9tFx9VQHDAJAAoocOIc9I7wAiiqGzr+z+wAA/6X7gMG21gZVAYA+KHrg3K21cWQ6FgJQZe/ZvmXpRkUHANhf7E5atmxxuO7yKSoDAGUQOANgvAYAwGEsWHhlePQr88OIIXXKBABHIHDeX2vzKWlaDkDVCJ0BAI4g/uD8/eV3GbcBAIcRb9AKnAEIQmcAgN7pHrcxf3Z7qYsLAPgv8QDeeINW4Ly/s9ta07QcgGpZLXQGACjDnLmXhMeWLnIwEADsEZ8Eigfwxhu07G/o0GNVBCgkoTMAQJmaW+rDd7/TWTpkUNczAEXW/vFxpSeBBM6HpvMbKKru0PlVrwAAgPLEQwZ1PQNQRPGmaxw59aX7brD/R+AGNVBE3aHzK3YfAKB83V3PX5h/hR8qASiE7gMD48gpjqxh1PGqBBSO8RoAAAnouHpqWPPk3aXHjAEgr+L8ZgcGlueYo9+fpeUCJELoDACQkDjPMj5m/OhX5hu5AUCudI/TML+5fKeefGLWlgzQX6uFzgAACYvdX3Hkxn13Xld6BBkAsizeSI1nGBin0TejRg7L4rIB+kXoDABQIdPax4d/WXt/qTNM+AxA1sTu5usun1K6kRrPMKBvPjBapzNQPN2h82p7DwBQGbEzLM6/vGLaBIcNApAJ3d3NCxZeacP6qfG0kzK9foC+0OkMAFAFcf7lHZ2zS4cNCp8BSKvu2c26m5OjjkARCZ0BAKqoO3zevOFBYzcASJV4UzTeHDW7OXm+3gMFs1HoDABQI/GH+u6Zz/ExZgCohSltzeF/P/aF0k3ReHOU5J0w5FhVBQpj+5alv3vvnov9nW0HAKiNGD7HX2ufej489D+/E1au32wnAKi4eMPzU7Omlw6+pbKGDxscwtbXVBkojO7QeaMtBwCorQnnjCn9emPnrvDV//FEeHL1hrBtx5t2BYBECZurb/iw44p2yUDBvbfoBQAASJv4aPOChVeWfsXu52XLVoZV654Pu99+x14B0GdxjMb0aecKm2ugqemUEFasLdx1A4W0KwidAQDSrbv7OVr68JNh9ZoNYf3GrQJoAHqlbsBRYfL4MWH2dZeE5pZ6RauRQYMHFvK6gUIqTdQQOgMAZETH1VNLv8KeAPqZn20OT//ixfD6W7ttIQD7aRg1NPzVReeEGZ+c7HDAFBg/oaXoJQAKxkxnINNGjRxmA4FC2jeAjiM41vx4Q1j7002hyyFFAIUVu5rbxjaGa/76or1PyZAOgn+gaEqh8/YtS39X39Rh84HM+cDoE20aUHj7juCIVixfF55e3xW6Nr8shAYogLbWhnDheeP33owknWL3uQOCgQL4XTBeAwAgf+IBUfseEtXdCb11247w0vbf+oEXIOO6O5rHnXm68RkZUjfgfUUvAVAMZjoDABTBgZ3QYU8QvXHDL8OO13bqiKawWhtH7r304cMGh+HDjutTKXb/8e2w7dXXD/tn/u2t35u/Tr/ELtnWD40Okyd/ZL8bi2RHa/Mpvt4ChbFv6PzjEMK5th4AIP8ODKLf2Lkr3P2Pj4ZHVqy1++TGiCF14YQhx5aCnoEDjw4tYxrD0KHHpm7W7eZN28PWX/36oN/f9bs/hC1bXj7o91965Tfhj3/69/1+T6idP/H1e8YH60vdzB+bfFZobqkvekkAyBCdzgAAlB7NvqNzdrjgwo+GWxd/zQgOMil2LseA+ey21jB+QktmRg7EMLESgeKhwuxNz28Nf/jDn/b7vfi0w752v/0f3gOqLI7LaBh1fOn129R0SjjvgrONzMih+N7k5i5QAK8EoTMAAPuKHaCPPbo4zLn+7rC+a5vakGrGDRzeocLsvtYpjuR5883f7/3/h+rCPrADW3h9aPHmSPc4lxhCNp52ki5mAPLkoND5FeM1AACI3XXLli0Os665M6xcv7nw9SBd4siBi89rC9MvniSoq6KkRpL0tvs6yyNE4s2QeGBcd7A8auSw8IHRJwqXKd30uX7B/QoBFMKBoTMAAJQ8+NCCcOFF8x16RM3F0QNtYxvDNX99UermMVOeJLuvu61Yvu6Qv//0+q4e/86BI0UOp6dDJmOXcjeBMgDsz3gNAAB69PBDt4RLZy7yiDw10d3VfO3fTjfflh71FFobuUIaxfEqbuYCebZ9y9LVQegMAMDhxKDvC4v+Jlw7956w++131IqqiGHzVZdNDnPmXqLgQK4cc/T7bShQCO/Z5yJX23IAAA4UxxnMuep8daHi4hiNK6ZNCN9ffpfAGcilU08+0cYChaDTGQCAI4oB4Jp1XWF91zbFoiLaWhvCkvvmGaMB5NrAgUfbYCDPnu2+tvfYZgAAemPRbbNKnaiQpPiauu/O68KyZYsFzkDutYxptMlAnv2u+9r2DZ032nIAAHrS3FIf2qecpT4kJnY3r3nybge+AYUxdOixNhsohL2h8/YtS39nywEAOJx5n5up25lEXHf5FN3NQOHEcxIAcuyV7kszXgMAgF6LAaFuZ/oj3rR49Cvzw4KFV6ojUEgjhtTZeCCvegydn7XlAAAcTux2hr5oGDU0fPXeG3T6AYV2whAjNoD8OzB0NmIDAIDDit3OcRYvlCMGzo89uljgDBTe8GGDi14CIL/2nhlovAYAAGWbOL5V0ei17sDZ/GaAGDofpwpAXu1taD4wdF5tywEAOJKPTTbXmd4ROAPsb9TIYSoC5J5OZwAAytbcUq9oHFE8NPALi/5G4Aywjw+MPlE5gLzqcbyGmc4AAPSK0/c5EocGAhys8bSTVAXIpe1blvY4XmOjLQcAoDecvs/hzJ/dLnAGOARPCwE5tWvfyzJeAwAASNSUtuYwZ+4ligrQA08LATm0XzOzTmcAACAxMUjp7Py0ggIchqeFgLzbL3Ted+4GAABAuRbe1OHgQIAjaBg9QomAvHll3+sxXgMAAEhE+8fHhWnt4xUT4AjqjhmgREDeHDF0/rEtBwAAylE34Khw26Jr1AygF5qaTlEmINd0OgMAAP0256rzjdUA6KVBgwcqFZA3q/e9nkOFzg4TBAAAeq1h1NAwZ+4lCgbQS+MntCgVkGuHCp0dJggAAPTavOsvUyyAMngyBMih/RqZhc4AAECftTaOdHggQB/Ep0QA8mL7lqX7ZcrGawAAAH123uS/UDyAPqgb8D5lA/Ji14HX4SBBAACgT0YMqTPLGaCPWptPUTogLw5qYj4odN6+Zelq2w0AABzJxee1qREAAAfR6QwAAPTJtX87XeEA+ujstlalA/LioCbmnkLnZ205AMD/z979x/hR3/nhf98puiaEXwEcAiQLIebaBerwzfebrwKIxJUSpd/qLudrU6G02mISXdUf9OJcqyNpKmGfToeQrondloKuvTtvJrkTkfLt2lVzQiaNN9Q2Kj3q3dieS1iW3Qk2BmOfFy/4wj9UsxkTA17vZz+fmc+8Z+bxkBDJH6zn83qN1rvPec3rDSznU7feGK5Yc4n6AADwNsuFzieVCgAAWM76j39EbQAG8JkNtykf0BYr73QuzGk5AABwLhe+65fC2MZPqw0AAOFcA8xCZwAAYFVuvWWtggGUYN3aq5URaAOTzgAAwGCs1gAA4IwsTUw6AwAAg7FaA6Ac6278oEoCTTd/rusXOgMAAD3zKjgAAGc5Z458ztA5SxOhMwAA8Dam8gDK87Fb16km0HS9h86Fc45GAwAA3SUgASjP5ZdfrJpA0606dDbtDAAAvMlnNtymIAAluf2Om5USaDqhMwAA0D/7nAHKd+G7fklVgSYTOgMAAP27/tr3qR5Aya6/5golBZpM6AwAQHkEkN3z128Y6XoJAEr37gveqahAY2VpInQGAKA8F777XarZMR+49qqulwCgdB+6zvdWoLGmlrtwoTMAANAThwgClO+iiy5QVaCpTi533cuGzsuNRgMAAN3joCuAatx081qVBZpq/3LXfb5J53C+EWkAAKA7HHQFUI3LL79YZYGmWv2kc2HZ/xAAAOiOK9dcqtsAFbj9jpuVFWiq3ctd90qh87L/IQAA0B1XrnmPbgNUxAojoKFMOgMAAP1z0BVAdawwApooS5O+dzov+x8CAADd4aArgOq8+4J3qi7QNPPnu96VQuc57QZi9pP55/UHAABotA9dd5UGAk1z3tz4vKFzliZCZyBqh48c0yAAGILLL79YmQEqcs3Va5QWaJrzbshYadI5N6XlAADQbbffcXPXSwBQmQ9ca9IZaJzzngXYS+jsMEEAAACAiqy94f1KCzTN7vNdby+h83m/AAAAAAD9u/GmEdUDmsakMwAAAEDM3nfZhfoDNEaWJgPvdD7vFwAAAABgMO+9zIGtQGOseAag0BkAAACgZleuuVQLgKZYcTPGiqFzlibWawAAAABU6Mo171FeoClWPAOwl0nn3KSWAwBAN11/zeU6D1Cxa65eo8RAU8ytdJ29hs4rfiEAAKCdLnzXX9NZgIp94NqrlBhoCqEzAAAAQOzW3vB+PQKaYsUzAHsNnVfc0wEAAABAf268aUTlgCZY6OUMQJPOAAAAABF432UXagMQuxWnnEOvoXOWJkJnAAAAgAq997KLlReIXXmhc2FKywEAAACqceWaS1UWiF1Pw8mrCZ1NOwMAAABU5Mo171FaIHalTzr39AUBAAAAWL1rrl6jakDshM4AAAAATfGBa6/SKyBmC1manOzl+oTOAAAAABFYe8P7tQGIWc/5cM+hc5YmdjoDAAAAVOTGm0aUFohZ+aFzYVLbAQAAAKrxvssuVFkgVj0PJa82dDbtDAAAAFCR9152sdICsaps0lnoDAAAAFCRK9dcqrRAlLI02d3rda02dO75CwMAAACwOleueY+KATGaX801rTZ07nmEGgAAAIDVuebqNSoGxGhVufCqQucsTU6GEBa0HQAAAKB8H7j2KlUFYlRd6Fww7QwAAABQgbU3vF9ZgRhVHjrb6wwAAABQgRtvGlFWIEaVh85z2g4AAABQjfdddqHKAlHJ0mRVmbD1GgAAAAARee9lF2sHEJPJ1V7LqkPnLE2EzgAAAAAVuXLNpUoLxGTVeXA/k86hn3QbAAAAgJVdueY9qgTEZGihs2lnAAAAgApcc/UaZQVisuoz/voNnR0mCAAAAFCBD1x7lbIC0cjSZPdqr8WkMwAAffnYresUDgAqsPaG9ysrEIupfq6jr9C5n3QbAAAAgJXdeNOIKgGx6Gv4uN9J59Bvyg0AAAAAQCMMPXS2YgMAAACgAuvWXq2sQAyEzgAAAAAAlKPfNctCZwAAAAAA3qrv9cp9h84OEwQAgG6Ynjmi0wAA3dP30PEgk87BYYIAAAAAAK1UW+hsxQZQq8VXTmsAAAAAQPlqC52t2ABqNTt/VAMAAAAASjbIemWTzgAAAAAAnG1ykGoMFDpnaSJ0BgCADjh0MNNmgCFyiCtQs4Fy30EnncOgqTcAABC/maef0yUAgO6oPXQ27QwAAC23cPKUFgMMyc6JvUoN1K320NlhggAA0HJp+qwWAwzJT+afV2qgTguDrlU26QwAAKzomTkBCMCw/Ohpe/SBWg2c9w4cOmdpMhdCmHcfAABAez373Iu6CzAk038hZgFqNfBmizImnYNpZwAAaLejJxbDoYMm7wCq9tKxhTB7+Lg6A3USOgMAAMPx/ceeVGmAij3yJ48pMVC3+tdrFBwmCAAALfeDvdNaDFAx32uBmk1laXJy0EsoJXTO0kToDAAALbdvenbptW8AqpGvMcq/1wLUqJSNFmVNOucmS/xaAABAhLz2DVCdb37ju6oL1K2U4eIyQ2d7nQEAoOXGvy10BqhC/ibJxC6784HaRTfpbMUGAAC03NETi2HnxF5tBijZ137/T8Pi6deUFajTQpYm0YXOJp0BAKAD/uAPd2gzQInyXc6mnIEIlDZUXFronKXJXAhhvqyvBwAAxGl65kh4cNt3dAegJL/95QdNOQMxKG2ouMxJ52DFBgAAdMOD499d2j8KwGDu/91vLD3MA4hAfJPOBaEzAAB0QD6Rt/Hzv6fVAAPId+Q/9K1dSghEIUuTaENne50BAKAj8sm837zn69oN0Ic9jx8IX/6dP1Q6IBaTZV5HqaFzcbqhd+wAAKAjJr73lP3OAKuUB86/8cWv2+MMxKTUDRZlTzoHKzYAAKBbHnh4YmknKQAryx/UCZyBCJW6wULoDAAADCzfSfqFz9/vcEGA88hXEuUP6gTOQIRMOgMAAPHZte9Q+Ozn7lt6bRyAn8sPDFz/yU1LK4kAIjSVpcnJMi+r9NDZXmcAAOiu2cPHw+f+8QNL03ymnoGuO3QwC3feeV+45ysPLX1/BIhU6UPE76joc+YX+msVfW0AACBy+TTfY3sPhFtvWRv+5b/8h+HGm0a0DOiMZPuj4ZHv/PcwPXNE04EmEDoDAADNkO8szVdu7PrsV8P111wePr3+I+Hjn/hIuP2Om3UQaJV8ovn7jz0Znpr6cdi3f8bOZqBpGhM6l3raIQAA0Gz5a+X5YYP5Pxe+65fC9ddcEdbd+MFwzdVrwgeuvWrps6294f0mooHo5Hvqjx9/+U2XdfDATDh16tUwfejZ8OKJl8PRE4saBzRV6fucQ1Whc5Ymu0dGx6r40gAAQMPlE4D5K+dte+38TJgODGbx9E/tPwYYntKnnEOFk865HVZsAAAAXXEmTAcAaJBKQudfrPDzV3LBAGebPfySegAAAAD0R+gM8FYO6AAAAADoSyX7nEOVoXOWJvlhggtVfX0AAAAAAPpW2dBwlZPOwbQzAAAAAECUhM4AAAAAAJRG6AwAAAAAQCkq2+ccqg6d7XUGAAAAAIjORJUXVPWkc6j6AwAAAAAAsCqVbqgYRuhsxQYAAAAAQCSyNBE6AwAAAABQih1Vl7Hy0DlLk7kQwnzVfw4AAAAAACuqfEh4GJPOwV5nAAAAAIAotCZ0tmIDAAAAAKBeC1ma7K/6CoTOAAAAAADdMJSNFEMJnbM0ORlCmBzGnwUAAAAAwDkNZTh4WJPOwbQzAAAAAECt2jPpXHCYIAAAAABAPaaKjRSVG1roXCyoXnBDAQAAAAAM3dA2UQxz0jmYdgYAAAAAqMXQstlhh872OgMAAAAADNdCliYmnQEAAAAAKMVQh4GHGjoXi6qnhvlnAgAAAAB03FCHgYc96RxMOwMAAAAADFV7J50LQmcAAAAAgOGYytJkbpi1HnronKXJ/nxx9bD/XAAAAACADhrqlHOoadI5mHYGAAAAABiKoWexdYXOQ0/XAQAAAAA6ZiFLE5POAAAAAACUopYctpbQOUuTkyGEyTr+bKB9Dh3MdBUAAADg7WrZOFHXpHMw7QyUZebp59QSAAAA4O26M+lcEDoDAAAAAFRjstg4MXS1hc5ZmsyFEObdUAAAAAAApatt6LfOSedg2hkAAAAAoBKdDZ231/znAwAAAAC0zXyxaaIWtYbOWZrsDyEstK2jAAAAAAA1qnXDRN2TzsGKDQAAAACAUtW6YULoDAAAAADQHgvFhona1B46Z2kidAYAAAAAKEfteWsMk865HRFcAwAAAABA0wmdC6adAQAAAAAGsxDDZgmhMwAAAABAO0SRs0YROmdpctKKDQAAAACAgeyOoXyxTDqHWAoCAAAAANBQJp3fwooNAAAAAID+7Cg2StQumtA5S5O5EMJUBJcCAAAAANA00Qz1xjTpnNsewTUAAAAAADSN0HkZVmwAAAAAAKxONKs1QmyhsxUbAAAAAACrFtUwb2yTzsGKDQAAAACAVRE6r8CKDQAAAACA3kS1WiPEGDpbsQEAAAAA0LPohnhjnHQOVmwAAAAAAPRE6NwjKzYAAAAAAM4vutUaIdbQ2YoNAAAAAIAVRTm8G+ukc7BiAwAAAADgvITOq2TFBgAAAADAuUW5WiPEHDpbsQEAAAAAsKxoh3ZjnnQOVmwAvTh4YEadAAAAgK4ROvfJig1gRadOvapIAAAAQJdEu1ojxB46Fys2dkRwKQAAAAAAsYh6WDf2Sedg2hkAAAAA4A0LQufBCZ0BAAAAAH5mIubVGqEJoXNRQCs2AAAAAAAaMKT7jgiuoRd5IX8t/ssEAADKsG7t1WHdjR9US6AW04eeDdMzRxQfiNFCliZC5zJkabJ9ZHRsawjhkiZcLwAAMJg8cP69B/6JKgK1+Nf3Pix0BmLViFXETdjpfIbdzgAAAEDlRke9aQFEa2sTWiN0BgAAADjLJZdepBxAjOazNNnfhM40JnQudpXMR3ApAAAAQIvddvtN2gvEaHtTutKkSedg2hkAAACo2hVrHCkFREnoXJHGFBYAAABornVrr9Y9ICZTWZrMNaUjjQqdi50lUxFcCgAAANBi777gndoLxKQRBwie0bRJ52DaGQAAAKjah667So2BmDRq7bDQGQAAAOAtLrroAiUBYrEjS5OTTepG40LnosA7IrgUAAAAoKVuunmt1gKxaNwQbhMnnUPTxskBAACAZll7w/t1DIjBQpYmjctCGxk6Z2mSp/sLEVwKAAAA0EI33jSirUAMGrlquKmTzsG0MwAAAFCl9112ofoCdRM6D9nWBl87AAAAELn3XnaxFgF1msrSZH8TO9DY0Lko+FQElwIAAAC00LsveKe2AnVq5JRzaPikc2hy4QEAAIC4fei6q3QIqJPQuSZCZwAAAACgbcazNDnZ1M/U6NC5KPx4BJcCAAAAtMxFF12gpUBdJppc+aZPOoemNwAAAACI0003r9UZoA7zWZoInetUNGC+6Z8DAAAAAKANK4XbMOkc7HYGAAAAAFpC6BwJoTMAAAAA0HQ7sjSZa/qHaEXoXDRiRwSXAgAAAADQr1acX9eWSefgQEEAAAAAoMEWsjRpxUaH1oTORUMWIrgUAAAAAIDVas0K4TZNOge7nQEAAACAhtralsa1LXRuTWMAAAAAgM6YbMMBgme0KnQuGjMZwaUAQ/TM3PPKDQAAADRZqzY4tG3SOVixAd3zyqt/pesAAABAU7XmAMEzWhc6Fw2aj+BSAAAAAABW0roh2jZOOgfTzgAAAABAQ7TunDqhMwAAAABAPXa06QDBM1oZOheN2hHBpQAAAAAALKeVw7NtnXQOpp0BAAAAgIjNZ2ky0cYGtTZ0LhrmQEEAAAAAIEatHZpt86RzaOMSbgAAAACgFVqbXbY9dLZiAwAAAACIzXiWJifb2pVWh85F48YjuBQAAAAAgDNaPSzb9knnYMUGAAAAABCRqSxNdre5Ia0PnbM02R9CmIzgUgAAAIAGue32m7QLqELrh2S7MOkc7HYGAAAAVuuKNZeoGVC2hSxNWp9VdiJ0Lho5H8GlAAAAAADd1YlVwF2ZdA6mnQEAAACAmnUio+xS6OxAQQAAAACgLuNZmsx1ofqdCZ2zNDmZNzaCSwEAAAAAuqczmxi6NOkcTDsDAAAAADWYytJkd1cK36nQOUuT/SGEyQguBQAAAADojk4Nw3Zt0jmYdgYAAAAAhmg+S5POrNYIXQydszSZyBsdwaUAAAAAAO3XqcA5dHTSOZh2BgAAAACGpHNZZFdD5/zpwkIE1wEAAAAAtNd4liYnu9bfTobORaM7N9YOAAAAAAzV5i6Wu6uTzsGKDQAAAACgQpNZmsx1scDviOAaapE3fGR0bDyEcFcHPz4AAEAr7ZzYG34y/3w4fORYmD707Dk/4pVrLg1XrnlP+Nit68JnNtzmRgCgKp2ccg5dDp0LW4XOAAAAzZVsfzQ8+b8Ohem/mA+zh4/39jlmjiz965s794R7vvJQuHXd9eHjt60L//yLf8+dAEBZprI02d3VanY6dM7SZP/I6NhkCOETEVwOAAAAPXhw23fCD/ZOh33Ts6WUK/86+T8Pjn83bPjUR8Nv/avPhSvWXKIVAAyi06t9uz7pHIox9+9HcB0AAAAs49DBLHzzG98NE7ueDIunX6ukTPnXzaefH/sfU+Ff/MaGMLbx09oBQD/mszTZ3uXKdfkgwSXFmPt8BJcCAADAW7x0bCF84fP3h7/92a8uBcJVBc5nO3piMXz1gW+GO++8b+nPB4BV6vSUcxA6v6GzS70BAABidf/vfiN8/NO/FXbtO1TLFeYrNz77ufvCnscPuEcA6FX+tLLTU85B6Pwzxbi7aWcAAIAI5Ks0fuVX7w0PfWvXUCabzyc/nPA3vvh1wTMAvdqapcnJrldL6PxznX8CAQAAULedE3vDZ8e2hOmZI9H0Ig++Bc8A9KjzqzWC0PlNthbj7wAAANTgwW3fCfd85aHap5vPRfAMQA/GTTn/jNC5UNwQnkQAAADUIA+cH3h4IurS58HzV7f8Z4cLArAc58YVhM5vJnQGAAAYsiYEzmfkO57/+T1fi+NiAIhJPuU8pyM/I3Q+SzHtPB7NBQEAALRcvq6iKYHzGfumZ5eCcgA4i/PiziJ0fjtj8AAAAEOQr6nI9yQ30YPj37VmA4AzJrM02a0aPyd0fotiDN60MwAAQMXyNRUxHhrYi/y67733P8Z/oQAMgyHWtxA6n5sbBQAAoELJ9keX1lQ02a59h8LOib1uE4BuM+V8DkLncyimnSejuzAAAIAWyNdS/Pv/1Kw9zsv5gz/cEeeFATAshlfPQei8PDcMAABABb72+38ajp5YbEVpp2eOmHYG6K55U87nJnReRnHDmHYGAAAoUT7lS1LNTQAAIABJREFUPLHryVaV1LQzQGcZWl2G0Pn83DgAAAAleuRPHmvs4YHLyaedDx3M4rw4AKqSTzlvV91zEzqfh2lnAACAco1/+7FWVvThh74TwVUAMESGVc9D6LwyNxAAAEAJ9jx+oDW7nN/qsb0H4rogAKpkynkFQucVmHYGAAAoxyOP7GptJfOVIcn2RyO4EgCGwJDqCoTOvXEjAQAADOiJ//3jVpdw9w+eiuAqAKiYKeceCJ17UEw7T0V/oQAAAJFq82qNM/btn4njQgCokuHUHgide7e1KRcKAAAQmx9Mtn8K2IoNgNYz5dwjoXOPihtqvhEXCwAAEJn9P3ymEy158n8diuAqAKiIKeceCZ1Xx40FAADQhx8+/Vwnyjb9F2aVAFrKlPMqCJ1XwbQzxOnFEy/rDABAxA4dzJZWT3TB7OHj4aVjC25HgPYxjLoKQufVc4NBZNp+IA0AQNP9+ZNpp3r4Z//tiQiuAoASmXJeJaHzKpl2BgAAWJ00fbZTFeva5wXoAEOoqyR07s+mJl40tJlXGAGGb+HkKVUHevLM3POdKtT0IaEzQIuYcu6D0LkPWZpMhBAmG3fh0GJ79xzUXoAhM8kH9OqVV/+qU7WaPfxSBFcBQElMOfdB6Nw/NxxE5Cfz3ZqeAQBokq6FsPmhid7EA2gFU859Ejr3KUuT3aadIR6HjxzTDQCASOUhbNd4Ew+gFQyd9knoPBg3HkTC3jyA4fO9F+hFVyd+Dx6YieAqABiAKecBCJ0HYNoZ4mFvHgBAnLo68Xvq1KsRXAUAAzBsOgCh8+DcgBCB/JXNQwczrQAYoumZI8oNsIxn5pw5AtBgppwHJHQekGlniMf3H3tSNwCGZM/jB5Qa4DxeefWvlAeguQyZDkjoXA43IkTgB3untQFgSPY/9SOlplIXXXSBAtNoL554WQMBmmnSlPPghM4lKKadxxv/QaDh9k3PdvagGoBhe2rqx2pOpW66ea0Ct8QT+7o5GHD0xGIEVwFAHwyXlkDoXB43JETgkT95TBsAhuCHP7JHHwCA1pkshksZkNC5JFmazJl2hvr92WP/UxcAKpbvczbBBwBACxkqLYnQuVxuTKjZ9MyRcOig6TuAKv3RH/9X9QXowc6JvcoE0BymnEskdC5RMe28pTUfCBrq3/7bb2kdQEXy3fn79s8oLwAAbbNRR8sjdC7f1hCCk8ygRrv2HTLtDFCRfHf+4unXlBcAgDYZL4ZJKYnQuWRZmpwsgmegRr/95QeVH6AC4992YCsAAK1jZW7JhM7VMO0MNct3OyfbH9UGgBL963sfdoAgAABts8WUc/mEzhUopp03te6DQcPc/+++vbR7FIDB5WuLJnY9qZIAALTJgo0F1RA6VyRLk+0hhPlWfjhoiHzn6MbP/552AZQgX1tklzMAAC2ztRgepWRC52qZdoaa5Ws2vvD5+7UBYAC/ec/Xl76fAvTjY7euUzcAYjRvyrk6QucKZWkyEUKYbO0HhIbYte/Q0h5SAFbvwW3fCRPfe0rlAABom82mnKsjdK6e0y8hAt/cuUfwDLBKeeD8wMMTygYAQNvMF6txqYjQuWJZmuwOIexo9YeEhsiDZ6s2AHpz/+9+Q+AMAEBbbdTZagmdh8NuZ4hEvmpj/Sc3hUMHMy0BOIeXji0sPaB76Fu7lAcAgDaaLIZEqZDQeQiyNJkLIWxr/QeFhpg9fDx8dmzL0hQfAD+3c2Jv+Dsbvrz0gA4AAFrKcOgQCJ2HJ9/tvNCVDwuxWzz92tIUXz71nIcsAF2Wv/1x5533hXu+8lA4emLRvQBQkoMHZpQSIC7jWZrs15PqCZ2HpDgNc2snPiw0SD71nIcsv/Kr94Zk+6NaB3RK/tAtX6Xxtz/71bBvelbzAUp26tSrSgoQj4ViKJQheIciD0+WJptHRsfyReXXduUzQ1NMzxwJ0w98M/z7/zQRPvZ//XK4885PhdvvuFn/gNbZ8/iB8Mgju8IT//vHppoBAOiSrcUKXIZA6Dx8+d6Y/9K1Dw1NkQcwE997aumf9112Yfibf30kfOTDvxz+1ic/Gm68aUQfgUbJ12bMPP1ceGLfdHhm7vnww6efW1ovBAAAHTNvA8FwCZ2HLEuTiZHRsckQwic69cGhgfIA+ui+Q0sHaj3w8MTSB1i39urw7gveGT503VVL//9jt67T2j7cdvtN4Yo1l9R+HS8dWwh79xys/TqISx7QNtHiK6fD7PzRpStfPP3TpfVBAADAks3F6luGROhcj3x/zPe7+MGh6fI1HLkzu0+/uXOPngIAAEC8prI02a4/w+UgwRpkabI7Py2zcx8cAAAAAIZrk3oPn9C5PpuLUzMBAAAAgPLtKIY/GTKhc02K0zItMAcAAACAaphyronQuV5bi9MzAQAAAIDybCmGPqmB0LlGxamZnrgAAAAAQHnmbRiol9C5ZlmaTIQQJjtdBAAAAAAoz+Zi2JOaCJ3jYNoZAAAAAAY3maXJdnWsl9A5Alma7A8hbOt6HQAAgPa5/PKLdRWAYTLcGQGhczw2hxAWul4EAACgXW6/42YdBWBYxovhTmomdI5EsWdmc9frAAAAuYMHZtQBAFiNBVPO8RA6RyRLk/xUzamu1wEAAE6derXzNQAAVsXhgREROsfHExkAAAAA6N1UMcxJJITOkcnSZHe+f6brdQAAAACAHhnijIzQOU6bHCoIAAAAACsaL4Y4iYjQOUIOFQQAAACAFTk8MFJC50g5VBAAAAAAzsvhgZESOsfNkxoAAAAAeDuHB0ZM6BwxhwoCAAAAwDkZ1oyY0Dl+DhUEAAAAgJ9zeGDkhM6Rc6ggAAAAALzB4YENIHRugGI/zWTX6wAAAABA5zk8sAGEzs3hCQ4AAAAAXTbp8MBmEDo3RJYm+0MI27peBwAAAAA6y1BmQwidmyXf7Tzf9SIAAAAA0DlbiqFMGkDo3CDFvhpPdAAAAADoknwI01qNBhE6N0yWJhMhhB1drwMAAAAAnbHJ4YHNInRupnzaeaHrRQAAAACg9XYUQ5g0iNC5gbI0mSv2OwMAAABAW+VDlxt1t3mEzg2VpUm+x2aq63UAAAAAoLU2W6vRTELnZvOkBwAAAIA2miyGLmkgoXODZWmyP4Swpet1AAAAAKB1Nmlpcwmdmy9/4jPf9SIAAAAA0BpbimFLGkro3HDFXhtrNgAAAABog/ksTTbrZLMJnVsgS5PdIYTxrtcBAAAAgMYzXNkCQuf2yPfcLHS9CAAAAAA01rZiuJKGEzq3hDUbAAAAADRYfmaZtRotIXRukSxNJkIIO7peBwAAAAAaZ2MxVEkLCJ3bZ6M1GwAAAAA0yA5rNdpF6Nwy1mwAAAAA0CALsqz2ETq3ULFmY7LrdQAAAAAgetZqtJDQub2s2QAAAAAgZjuK4UlaRujcUlmazDnxEwAAAIBIWavRYkLnFsvSZKs1GwAAAABEyFqNFhM6t581GwAAAADExFqNlhM6t5w1GwAAAABExFqNDhA6d4A1GwAAAABEwlqNDhA6d4c1GwAAAADUyVqNjhA6d0SxZmNT1+sAAAAAQC2s1egQoXOHZGmyPX+i1PU6AAAAADB01mp0iNC5e6zZAAAAAGCYtlmr0S1C544pnih5lQEAAACAYZgPIWxW6W4ROndQ8WTJmg0AAAAAqmatRgcJnbtrY/GkCQAAAACqkK/V2K2y3SN07ihrNgAAAACo0JS1Gt0ldO6w4knTtq7XAQAAAIDSWavRYUJnNhdPngAAAACgDFuyNNmvkt0ldO44azYAAAAAKNFklibWanSc0JlQPHnaohIAAAAADGDBcCNB6MwZxROoSQUBAAAAoE+bsjSZUzyEzpxtY/FECgAAAABWY0eWJttVjCB05mzFkyivQAAAULvFV05rAgA0x7xMibMJnXmTLE0m8idTqgIAQJ1m54+qPwA0x8YsTU7qF2cInTmXjcUTKgAAAAA4n21ZmuxWIc72DtXgrfInUyOjY3nw/H3FAWLyH+7/p/pBJ3zrTx8N+6ZnNRsAgNhNZWmySZd4K6Ez55Q/oRoZHdsSQrhPhYCYfGbDbfpB6x08MCN0BgAgdgshhA26xLlYr8GysjTZHEKYVCEAGK6Pf+IjKg4AQOw2ZWkyp0uci9CZlWwsnlwB1C6f/oQuuP2Om/UZAICY7cjSZLsOsRyhM+dVPLHaqEpADE6delUf6Ix1a6/WbAAAYjQvK2IlQmdWlKXJRH4SqUoBdXvh2F/qAZ2x7sYPajYAADHakKXJSZ3hfITO9Crf7zylWkCdXjjm5xq6Y3RU6AwAQHS2ZGmyX1tYidCZnhRPsOx3Bmq1ePqnGkBnXHLpRZoNAEBMJrM02awj9ELoTM+KJ1mbVAyoy+zh42pPZ/xk/nnNBgAgFvkQ4gbdoFdCZ1alOJl0XNWAurx0zAsXdMPhI8d0GgCAWNjjzKoInenHpuKkUoCh27vnoKLTCdOHntVoAABikO9x3q0TrIbQmVUrnmx5pQIAKvTiiZeVFwCAutnjTF+EzvSl2O/8JdUDhu2JfdNqTiccPbGo0QAA1MkeZ/omdKZvWZpsDSHsUEEAKNfOib0qCgBA3exxpm9CZwa10X5nYJiemXtevWm9gwdmNBkAgDrZ48xAhM4M5Kz9zgsqCQzDK6/+lTrTes8fPa7JAADUxR5nBiZ0ZmDFfudNKgkMw+zhl9SZ1pudP6rJAADUwR5nSiF0phRZmmwPIYyrJlC1xdOvqTGt9+KJlzUZAIA62ONMKYTOlCmfdp5SUaBqhw5makyrHT2xqMEAAAybPc6URuhMaYonYRvtdwaqNvP0c2pMa+2c2Ku5AAAM2w57nCmT0JlSFfudN6oqUKWFk6fUl9b6yfzzmgshhOmZI8oAAMMxL8uhbEJnSpelyUQIYZvKAlVJ02fVltY6fOSY5gIAMEz2OFM6oTOVyNLEfmegMouvnFZcWmv6kIcqAAAMzd3FW+tQKqEzVVpvvzNQhdn5o+pKay2e/qnmAgAwDONZmmxXaaogdKYyxasZG1QYAHo3e/i4agEAULWpLE3scaYyQmcqlaXJ7hDCl1QZKJPDpWirPY8f0FsAAKq2YEiQqgmdqVyWJlvzVzZUGgDO7/jxl1UIAICq5QcHzqkyVRI6MywOFgRKtXNir4LSOk/sm9ZUAACq9KXirXSolNCZoThrv7ODBQFgGYuvnFYaAACqsqN4Gx0qJ3RmaIpXNyypB0px8MCMQtI6s/NHNRUAgCpMyWQYJqEzQ5WlyUQIYYuqA4M6depVNaR1Zg+/pKkAAJQtf+t8Y/EWOgyF0Jmhy9Jks4MFgUG9cOwv1ZDWWTz9mqYCAFC2PHDer6oMk9CZujhYEBjIC8c8pKddHI4JAEAFthRvncNQCZ2phYMFgUEtnv6pGtIqCydPaSgAAGUaL942h6ETOlOb4mDBDToA9GP28HF1o1XS9FkNBQCgLFPFW+ZQC6EztcrSZHcI4Uu6AEDX2VMOAEBJ8rfKNzg4kDoJnaldliZbHSwI9MMOXNrEnnJ4uz2PH1AVAFi9DcXb5VAboTNRyNJko4MFAeiy2cMv6T+8xfHjLysJjTZ9yOokYOjuLt4qh1oJnYnJegcLAqtx8MCMetEai6df00wAAAaRHxy4XQWJgdCZaBS7hgTPQM9OnXpVsWgFq2IAABjQZPEWOURB6ExUsjTZ73RVoFcOXqMtFk6e0ksAAPo1n+9xVj1iInQmOsWrIFt0BliJg9doizS18xMAgL4sFAcH+uWIqAidiVKWJpvzXUS6A5zP4umfqg+tYGofAIA+bSzeGoeoCJ2JWb5mY0qHgOXMHj6uNrSCqX2AdnrxxMs6C1Tp7ixNJlSYGAmdiZaDBQHoitnDL+k1QAsdPbGorUBVxov1pBAloTNREzwDK9k5sVeNaLzF069pIgAAvZrM0mSjahEzoTPRK3YT+WYKQCt5cAIAwCrka0g3KBixEzrTCMWOoi/pFvBWP5l/Xk1oNPcwQLsdOpjpMFCWheLgQAeCED2hM42RpcnWfGeRjgFnO3zkmHrQaO5hgHabefo5HW4wDw2IzPribXCIntCZRil2Fk3qGgBt8cycSWdYzsEDM2oD1MpDAyJyt8CZJhE600Qbih1GAGH60LOKQKO9cNxZubCcU6deVRsazxoloARbsjTZrpA0idCZxil2F20odhkBQKPNHj6ugQAtZo0SMKDxLE02KyJNI3SmkbI0mct3GQmegRdPvNz5GtBc9kQCAHAek8WaUWgcoTONVewy8s0XOu7oicWul4AG+/MnU+0DaDmrwIA+TRVveUMjCZ1ptCxNJvJl+roIQBOlqSACAIC3yd/q3lCsF4VGEjrTeMUy/W06Cd215/EDuk8jPTPncCmAtpueOaLHDfbEvumul4DhywPn9cVaUWgsoTOtkKXJpny5vm5CNx0/bq8zzfTCcUcTAHSBHf7AKmws1olCowmdaY1iuf6UjkL3HDwwo+s00uzh4xoH57H4ymnloRVmnn5OI4Fe3F2sEYXGEzrTNusFz9A9p069qus0zs6JvZoGK5idP6pEtIIVDc31wrG/7HoJGJ4txfpQaAWhM61SLNlfX+xAAjrCqfA0kQl9WNns4ZdUiVYQXDbXC8ec48ZQjGdpslmpaROhM60jeIbuEUrQRDOzh/UNVrB4+jWHxdIKP/yRnc5NtXj6p10vAdXbUawLhVYROtNKxdL99boL3ZCHEg7ooWkEENCbP/rj/6pSNN7RE4vhpWNmYprI+QtULF8PKnCmlYTOtFYRPN+tw9AN33/sSZ2mMfKHJHkAAaxs3/4ZYR2t8MifPKaRDWOogYrlgfP64m1taB2hM61WLOEXPEMHPDX1Y22mMTwkgd7lb7N87ff/VMUazMGpP+NnleaZefq5rpeA6uRPUzcInGkzoTOtVwTP23Qa2i2fhIOmEDzA6kzsetK0M43nZ5XmcegvFVkoJpznFJg2EzrTCVmabMpPg9VtaK98Ei7Z/qgO0wiCB1gd0860gZ9Vmsehv1TgTOC8X3FpO6EznVGcBit4hhbb/YOntJfo7Xn8wFLwAKxOPu1svypN52eVZnHoLxXYJHCmK4TOdEoRPE/pOrSTw6Zogkce2aVP0If8Yc1vf/lBpaPR/KzSHA79pQJ3F+s/oROEznTResEztFMeSDgZntg9tveAHkGfpmeOhPt/9xvKR2NZFdMcDv2lZAJnOkfoTOcUp8MKnqGlxr8tdCZeD277jtUaMKDk/59cWlMDTeVgzGb4wd7prpeA8owLnOkioTOdVATPG4ol/kCL5K9B5sEexOjPHvuf+gIDyh/cfHXLfxba0VimneOXf3/ZNz3b9TJQjvFizSd0jtCZzsrSZK6YePYbC7TMg+PfFUYQnZ0Te5dWAwCDmz18PNx7739USRrrmzv3mNiPmIcClETgTKcJnem04tRYwTO0TD5B9Dtb/khbicof/OEODYES7dp3KPzmPV9XUhrLxH6c8p7kK1BgQJMCZ7pO6EznCZ6hnSa+91RItj+qu0QhP/jMlDOUL/9eb6USTWViP075lLPzFxjQVLHOEzpN6Aw/D543qQW0y/3/7tteXaV2hw5mSwefAdV44OEJwTONlU/sf+Hz92tgJPK/s005M6A8cF5fnCMFnSZ0hkJxmuzd6gHt4bAp6pbfe//si18zMQUVEzzTZILnePg7mwEJnOEsQmc4i+AZ2id/dfWzn7tP8MzQ5fdcfu/l9yBQvTx4zlfZQBPlwfP6T25amrSlHnnw7+9sBjAvcIY3EzrDWwieoX3OBM9WbTAsAmeox0Pf2mVilMZa+nllbIuHJzXIv2/kwT/0KZ9u2SBwhjcTOsM5CJ6hffJf5H7ji193uCCV2zmxN/ydDV8WOENNTIzSZPlqh/zhSX4P53+fUK38IfGv/Oq9AmcGsVBMOO9XRXizX3j99deVBJYxMjqWh893qQ+0y63rrg8P/offClesuURnKU3+i+vvbPmjMPG9pxQVInDhu34pjP3dT4Sv/Jt/pB01y8PTe77yUKdr0K/rr7k8/P1fvSPc+Q8+6eeWkuV74B8c/64dzgxC4AznIXSGFQieoZ3yMGLDpz4afutffc4vcQwkn6Z8+KHvhMf2HvCLK0Ro3dqrwz/+wq+Fz2y4TXtqInQux6duvTF85MO/LIAeUB42j3/7sXD0xGKjPwe1EzjDCoTO0APBM7RXHj5/8rabwz/5p38v3HjTiE7Tkzxo3vFfdodHdz9ljQY0RB4+/3+f/H/D3/rkR32/HzKhc/nyCeh1f+Pa8NH/58bwf3901D29gny92u4fPBX27Z/xgJgyCJyhB0Jn6JHgGdov/wXu0+s/Ej7+iY+E2++4Wcd5Qx6YHDwwE2ZmD4cf/igzHQUNlz9wvP6aK5Y+xLobP7j074suuiDcdPPapf99+eUX+3ugRELn4cgfrFy55tJw5Zr3hGuuXhM+cO1VnbyX8wfDf/5kGtL02TB96NkwPXMkgquiRQTO0COhM6yC4Bm640wgkYcRZ35xW3vD+00StUz+i+nM08+98aGe2De99O8Xjv1leOHYyTB7+CUTUcDSQ8kL3/XX3ijE9de+L1z47ne9qTBnh9bnU/bfJXsePxCOH3+57/8+f6B26tSrA1/Hme+b57J4+qfeConAW+/jMw9czvaxW9f1fKHDWllzrgMVfzL/fDh85NjS/z5z77nPGJJfz9JkQrFhZUJnWCXBM3DG2b+8vXjiZdOvyzh7orBOJp0AABjA3VmabFdA6I3QGfogeAYAAIDOEDjDKv2igsHqZWmyMYQwrnQAAADQagJn6IPQGfokeAYAAIBWEzhDn4TOMADBMwAAALSSwBkGIHSGAQmeAQAAoFUEzjAgoTOUQPAMAAAArSBwhhIInaEkgmcAAABoNIEzlEToDCUSPAMAAEAjCZyhREJnKJngGQAAABpF4AwlEzpDBQTPAAAA0AgCZ6iA0BkqIngGAACAqAmcoSJCZ6iQ4BkAAACisyBwhmr9wuuvv67EULGR0bH8L7K71BkAAABqlQfO67M02a8NUB2TzjAEJp4BAACgdgJnGBKhMwyJ4BkAAABqI3CGIRI6wxAJngEAAGDoBM4wZEJnGLIieL5b3QEAAKByAmeogdAZalCckCt4BgAAgOoInKEmQmeoieAZAAAAKjMVQrhF4Az1+IXXX39d6aFGI6Nj+bqNP9YDAAAAKMVUMeF8UjmhHiadoWbFxPOvF6/9AAAAAP0TOEMETDpDJEZGx24JIewOIVyiJwAAALBqAmeIhElniESxZ2q9iWcAAABYtXGBM8TDpDNExsQzAAAArMp4liYblQziYdIZIlNMPF9XvBYEAAAALE/gDBESOkOEiteB1gueAQAAYFlbBM4QJ+s1IGIjo2OXFqs2PqxPAAAA8Ia7szTZrhwQJ6EzNMDI6Fj+F+ldegUAAAACZ4id0BkaQvAMAABAxy2EEDZkabK764WA2NnpDA1R7Knaol8AAAB0UB44rxc4QzMInaFBsjTZnL9GpGcAAAB0yFQROO/XdGgG6zWggUZGx/Kp560hhEv0DwAAgBY7Ezif1GRoDqEzNNTI6NgtIYTdgmcAAABaarLY4SxwhoYROkODCZ4BAABoqfHibCOggex0hgYr9lldV7xuBAAAAG2wTeAMzWbSGVpgZHTs0mLi+cP6CQAAQIPdnaXJdg2EZhM6Q4uMjI7lfzHfpacAAAA0zEIIYZPAGdpB6AwtMzI6tjWE8EV9BQAAoCHywHl9sUISaAE7naFlsjTZlL+OpK8AAAA0wJTAGdrHpDO01Mjo2IYQQv5a0iV6DAAAQITOBM4nNQfaxaQztFSWJhP5X97Fa0oAAAAQk3GBM7SXSWdouZHRsUtDCLtDCB/WawAAACKwrVgNCbSUSWdoueKpcT7xvEOvAQAAqNndAmdoP5PO0CEjo2P5jue79BwAAIAhy1c/bsjSZLfCQ/uZdIYOydJkY/5UWc8BAAAYovlif7PAGTrCpDN00Mjo2IYQQj71fIn+AwAAUKEpBwZC9widoaNGRsduCSFMhBCudQ8AAABQgfHijVugY6zXgI7K0mR/COGW4qkzAAAAlGmLwBm6S+gMHVa83rQ+f/rsPgAAAKAE+YGBd2dpslkxobus1wCWjIyO5T8Q3KcaAAAA9Gmh2N+8XwGh24TOwBtGRsfyV5+2OmAQAACAVXJgIPAG6zWAN2Rpsr1YtzGvKgAAAPRoXOAMnM2kM/A2I6Njl4YQdocQPqw6AAAAnMeXsjTZqkDA2YTOwLJGRsfyyee7VAgAAIC3yPc3b8zSZEJhgLeyXgNYVpYm+Y7nu1UIAACAs5zZ3yxwBs7JpDOwopHRsXzP84QDBgEAADpvMoSwwf5m4HyEzkBPRkbHriuCZ3ueAQAAumlbliab9B5YifUaQE+yNJnLX58qTiUGAACgO/L9zXcLnIFemXQGVm1kdCz/QePrKgcAANB688U6jf1aDfRK6Az0xZ5nAACA1rO/GeiL0Bnomz3PAAAArWV/M9A3O52BvtnzDAAA0Dr5/uZfFzgDgzDpDJTCnmcAAIDGmwohbLS/GRiU0Bkozcjo2C0hhN32PAMAADTOjiJwtr8ZGJjQGSjVyOjYpcWe50+oLAAAQCN8KUuTrVoFlEXoDFRiZHQs/4Hli6oLAAAQrXx/84YsTXZrEVAmoTNQmZHRsQ0hhO3WbQAAAEQn39+83joNoApCZ6BSI6Nj1xXrNj6s0gAAAFHYlqXJJq0AqvKLKgtUKUuTufzpeQhhXKEBAABqla/T+HWBM1A1k87A0IyMjm0MIWy1bgMAAGDopor9zXNKD1RN6AwM1cjo2C3FnmfrNgAAAIZjPEuTjWoNDIv1GsBQZWmy37oNAACAocjXadwtcAaGzaQzUBvrNgAAACqTr9PYWAz+AAyVSWegNlmabC+mnqd0AQAAoDT5m6XrBc5AXUw6A7UbGR27tJiywoAmAAANIElEQVR4vks3AAAA+rZQTDdPKCFQJ6EzEA3rNgAAAPqWv0G6IUuTOSUE6iZ0BqIyMjp2SwghX7vxYZ0BAADoybYsTTYpFRALoTMQpZHRsXzi+Yu6AwAAsCzrNIAoCZ2BaI2Mjm0opp6t2wAAAHizyWKdxkl1AWIjdAaiVhwymD+1/4ROAQAALNmSpclmpQBiJXQGGmFkdCz/geo+3QIAADpsvphu3u8mAGImdAYaozhkMJ96vlbXAACAjhkPIWyyTgNoAqEz0CjFuo38kMG7dA4AAOgAhwUCjSN0BhrJIYMAAEAHTBaB85xmA00idAYaa2R07LoieHbIIAAA0DYOCwQaS+gMNN7I6NimEMLXdRIAAGiBqWK62WGBQGP9otbB/2nvbo7iWLIAjGaMA2BBiW2t4FkAY4FwoAI8EB48xgOeB020A40HtAew6i3dFoAHEznvtqZeC8RP/1VlnRPRIYVCG2WyQF9cbtJ3i9k473j+I745AwAA6Ku/UkpngjPQdyadgaJUdZMD9A+3CgAA9Eh+LPB8MRvfuzSgBCadgaIsZuO8auPfKaW5mwUAAHrgLqV0JDgDJTHpDBSpqpvDlFKeer5wwwAAQAe9xO7micsBSiM6A0Wr6uY8pTRKKR24aQAAoCOmsU7j2YUAJRKdgeLF1HMOz9/dNgAAsEd5uvk6HkMHKJboDAyGqWcAAGCPprFO48klAKUTnYFBMfUMAADsmOlmYHBEZ2CQTD0DAAA7YLoZGCTRGRgsU88AAMCWmG4GBk10BgbP1DMAALBBppuBwROdAUw9AwAA6zPdDBBEZ4AWU88AAMAXmG4GaBGdAVaYegYAAD7IdDPAK0RngDfE1HP+5vGbMwIAAFbcpZSuTDcD/Ep0BviNmHq+Tin9cE4AAEBMN+dVGhOHAfA60RngA6q6OYuVG6aeAQBguG5juvnZ1wDA20RngE+o6iZPPf/pzAAAYFDmMd1879oB3vcvZwTwcYvZOEfnP+J1agAAoHz/SSmdCM4AH2fSGeCLqrq5in3PB84QAACKM41VGg+uFuBzRGeANcRDg3nX83fnCAAARcgPBV4vZuMb1wnwNaIzwAZ4aBAAAIpwF7ubPRQIsAbRGWBDYur5ykODAADQOx4KBNgg0Rlgw6q6OUkp5R/FO3W2AADQefmhwBvTzQCbIzoDbElVN5cRnz00CAAA3TON6eYndwOwWaIzwBbFyo3rlNIP5wwAAJ2QHwq8WszGI9cBsB2iM8AOxEODeer52HkDAMDe/JWHQqzSANgu0Rlgh6q6uYrJZys3AABgd6Yx3fzgzAG2T3QG2LFYuZGnni+cPQAAbJVVGgB7IDoD7ElVNycRn0/dAQAAbJxVGgB7IjoD7FlVN5cRn63cAACA9eVVGpeL2fjJWQLsh+gM0AGxciPvev7hPgAA4EvmsUpj4vgA9kt0BuiQqm6OUkojKzcAAODDXuInB2+s0gDoBtEZoIOqujmL+PzN/QAAwJtuY2+zVRoAHSI6A3RYVTd55caVfc8AAPAPj7FK496xAHSP6AzQcbHvOf+44IW7AgBg4OYx2Twa+kEAdJnoDNATVd2cRHy27xkAgKGxtxmgR0RngJ6x7xkAgIGxtxmgZ0RngJ6q6ibver627xkAgEJNIzbb2wzQM6IzQI/Fvuccn/90jwAAFGIejwROXChAP4nOAAWo6uYopp49NggAQF+9xGTzjRsE6DfRGaAgse/52mODAAD0iEcCAQojOgMUyGODAAD0hEcCAQokOgMUrKqby5h8Fp8BAOiS/EjgpdgMUCbRGWAAqrq5jgcHD9w3AAB7NI3J5nuXAFAu0RlgIKq6OYzwLD4DALBr8/x96GI2njh5gPKJzgADE/E5P9Ry4e4BANiyeUw2jxw0wHCIzgADVdXNUex7Fp8BANi0l4jNN04WYHhEZ4CBi/ic/zPwfehnAQDA2l7ie8ubxWz87DgBhkl0BuB/qro5i8nnUycCAMAnic0A/CQ6A/AP4jMAAJ8gNgPwC9EZgFeJzwAAvOM2pXQlNgOwSnQG4LfEZwAAVtzGI4FPDgaA14jOAHyI+AwAMHhiMwAfIjoD8CniMwDA4IjNAHyK6AzAl4jPAADFE5sB+BLRGYC1iM8AAEV5SSlNxGYA1iE6A7AR4jMAQK/l2HyTP4vZ+NlVArAO0RmAjRKfAQB6RWwGYONEZwC2oqqbo4jPF04YAKBzxGYAtkZ0BmCrxGcAgE6Zx/dmE7EZgG0RnQHYiYjPVymly5TSgVMHANipeTwOOHLsAGyb6AzATlV1cxjx+Up8BgDYumms0Jg4agB2RXQGYC8iPp/Hj3d+cwsAABt1F7H53rECsGuiMwB7V9XNZUw+H7sNAIC13MYajSfHCMC+iM4AdEZVN2cx+XzqVgAAPuwlTzWnlEZiMwBdIDoD0Dnx6GCOzxduBwDgTfNWbH52TAB0hegMQGd5dBAA4FXTCM0jxwNAF4nOAPRC7H326CAAMGS3EZs9DghAp4nOAPSKvc8AwMDkfc15ovnGvmYA+kJ0BqCXWnufz63eAAAKNI/vdSb2NQPQN6IzAL0We58vY++z1RsAQN/dxVSzFRoA9JboDEAxqro5j/hs9QYA0CdWaABQFNEZgOLE6o2rmIC2egMA6CorNAAokugMQLFi9cZ5/GfO6g0AoCtu82SzFRoAlEp0BmAQqro5i8nnCzcOAOzBPFZojKzQAKB0ojMAg+LhQQBgx+4iNE8cPABDIToDMFjx8GAO0N99FQAAG+RhQAAGTXQGYPDi4cHL+Jh+BgC+ahpTzSMnCMCQic4A0GL6GQD4JLuaAWCF6AwAr7D7GQB4h13NAPAG0RkA3lHVzVkE6DwFfeC8AGCw8lTzTUppYqoZAN4mOgPAB8X083lMPx87NwAYhPwo4CSmmu9dOQC8T3QGgC+IxwevIkJbvwEA5ZnGruY81fzsfgHg40RnAFhTPD6YPxfOEgB6zaOAALABojMAbIj1GwDQS9ZnAMCGic4AsAWxfuMyPtZvAED33MXqjJG7AYDNEp0BYMuqujlpBegD5w0Ae/PYWp9hTzMAbInoDAA71Nr/fC5AA8BO2NMMADsmOgPAHrT2P+fPd3cAABs1b+1pfnC0ALBbojMA7JkADQAb4UFAAOgI0RkAOqQVoK9SSsfuBgB+axma84OAE0cFAN0gOgNAR1V1cxQB+lKABoCfhGYA6DjRGQB6QIAGYOCEZgDoEdEZAHrGDmgABkJoBoCeEp0BoMcEaAAKM2+FZo8BAkBPic4AUIgI0GetCH3gbgHogceUUg7Mo8Vs/ODCAKD/RGcAKFRVN+etCP3NPQPQITk0j2Ki+cnFAEBZRGcAGICqbk5aE9AeIgRg115imnm5OuPZDQBAuURnABiYqm6OWhPQ9kADsC3L/cz3HgIEgGERnQFg4KzhAGCDpq3QbD8zAAyU6AwA/BRrOJYB+tTJAPCOl2VktjYDAFgSnQGAV1V1c9gK0GemoAEI01ZkNs0MAPxCdAYAPiR2QS8DtF3QAMMxbz0CeG+aGQB4j+gMAHxJVTftKehjpwhQjJeIzMtp5idXCwB8hugMAKzNKg6A3luuzMiTzPeuEwBYh+gMAGxcrOI4a31EaIBueWxF5om7AQA2SXQGALZuZR90/hw4dYCdemytzLCXGQDYKtEZANi5qm5OViahRWiAzRKZAYC9EZ0BgL2zjgNgbXkn84PIDAB0gegMAHROK0IvJ6KP3RLATy8rgdnDfwBAp4jOAEDnVXVz2ArQyxhtJQcwFPMIzA8RmR/cPADQZaIzANBLsRf6pBWhTUMDpZiuRGarMgCAXhGdAYAimIYGeuox4rIpZgCgGKIzAFCs2A3dnog+ddvAHs3bgTn/aooZACiR6AwADEprLcfyI0QD2yAwAwCDJToDAIMXIfpoZUe01RzAR+UVGU8CMwDA30RnAIBXxGqOo1aEPvJYIRCP/D0sI/NiNr53KAAA/yQ6AwB8QlU3Z62p6BNT0VCs9vTyQwTmJ9cNAPA+0RkAYE1V3Ry2AvSRGA29Mo+4fN+aXn5whQAAXyc6AwBsyUqMPoxVHTlKf3PmsHOrk8tP4jIAwHaIzgAAexBrOg5b09H5c+ouYC3zVlh+asVlazEAAHZIdAYA6JDWdPTRyse6DvhbOyw/x1qMZ1PLAADdIToDAPRITEinWNXR/tWUNKV4aQXl9q8mlgEAekJ0BgAoyCtR+qS1xsOkNF3wGCH5aeVjWhkAoBCiMwDAgFR1s1zbkV4J0/lz7OuBL1pOKKfWhPJySjktZuN7BwsAMAyiMwAAv6jqZhmiUytOLyemk0A9KNP4xz63onL79w+L2fh56IcEAMD/ic4AAKyl9fjh0lnr9+14neye3qvlA3xLy2nktBKRTSUDALAW0RkAgL1p7aBeWo3U6Y0/SwMJ2KuheKkdjN/6Mw/vAQCwF6IzAADFWdld/RGf/fu/81oQ/u3ft54CAIBipJT+C8uFJfgkIdpuAAAAAElFTkSuQmCC"/>
          <p:cNvSpPr>
            <a:spLocks noChangeAspect="1" noChangeArrowheads="1"/>
          </p:cNvSpPr>
          <p:nvPr/>
        </p:nvSpPr>
        <p:spPr bwMode="auto">
          <a:xfrm>
            <a:off x="5649772" y="462467"/>
            <a:ext cx="202409" cy="2024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91" name="Group 90"/>
          <p:cNvGrpSpPr/>
          <p:nvPr/>
        </p:nvGrpSpPr>
        <p:grpSpPr>
          <a:xfrm>
            <a:off x="6757836" y="362532"/>
            <a:ext cx="4109528" cy="1491000"/>
            <a:chOff x="6481015" y="788725"/>
            <a:chExt cx="4109528" cy="1491000"/>
          </a:xfrm>
        </p:grpSpPr>
        <p:grpSp>
          <p:nvGrpSpPr>
            <p:cNvPr id="89" name="Group 88"/>
            <p:cNvGrpSpPr/>
            <p:nvPr/>
          </p:nvGrpSpPr>
          <p:grpSpPr>
            <a:xfrm>
              <a:off x="7081534" y="788725"/>
              <a:ext cx="3464374" cy="1280160"/>
              <a:chOff x="5987185" y="788725"/>
              <a:chExt cx="3464374" cy="1280160"/>
            </a:xfrm>
          </p:grpSpPr>
          <p:grpSp>
            <p:nvGrpSpPr>
              <p:cNvPr id="70" name="Group 69">
                <a:extLst>
                  <a:ext uri="{FF2B5EF4-FFF2-40B4-BE49-F238E27FC236}">
                    <a16:creationId xmlns:a16="http://schemas.microsoft.com/office/drawing/2014/main" id="{6C25DA76-23F2-CA40-817E-3ACFEC371F11}"/>
                  </a:ext>
                </a:extLst>
              </p:cNvPr>
              <p:cNvGrpSpPr/>
              <p:nvPr/>
            </p:nvGrpSpPr>
            <p:grpSpPr>
              <a:xfrm>
                <a:off x="5987185" y="788725"/>
                <a:ext cx="1280160" cy="1280160"/>
                <a:chOff x="327546" y="3773285"/>
                <a:chExt cx="1378424" cy="1371921"/>
              </a:xfrm>
            </p:grpSpPr>
            <p:sp>
              <p:nvSpPr>
                <p:cNvPr id="71" name="Oval 70">
                  <a:extLst>
                    <a:ext uri="{FF2B5EF4-FFF2-40B4-BE49-F238E27FC236}">
                      <a16:creationId xmlns:a16="http://schemas.microsoft.com/office/drawing/2014/main" id="{0962C64A-477C-6A44-BC72-4D7F81DF5F6B}"/>
                    </a:ext>
                  </a:extLst>
                </p:cNvPr>
                <p:cNvSpPr/>
                <p:nvPr/>
              </p:nvSpPr>
              <p:spPr>
                <a:xfrm>
                  <a:off x="327546" y="3773285"/>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2" name="Graphic 27" descr="Woman with kid">
                  <a:extLst>
                    <a:ext uri="{FF2B5EF4-FFF2-40B4-BE49-F238E27FC236}">
                      <a16:creationId xmlns:a16="http://schemas.microsoft.com/office/drawing/2014/main" id="{F95D1894-AE02-0640-838E-CB39F968E64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563245" y="4002045"/>
                  <a:ext cx="914400" cy="914400"/>
                </a:xfrm>
                <a:prstGeom prst="rect">
                  <a:avLst/>
                </a:prstGeom>
              </p:spPr>
            </p:pic>
          </p:grpSp>
          <p:grpSp>
            <p:nvGrpSpPr>
              <p:cNvPr id="73" name="Group 72">
                <a:extLst>
                  <a:ext uri="{FF2B5EF4-FFF2-40B4-BE49-F238E27FC236}">
                    <a16:creationId xmlns:a16="http://schemas.microsoft.com/office/drawing/2014/main" id="{713852FA-2795-0549-8525-3148D0B6C94B}"/>
                  </a:ext>
                </a:extLst>
              </p:cNvPr>
              <p:cNvGrpSpPr/>
              <p:nvPr/>
            </p:nvGrpSpPr>
            <p:grpSpPr>
              <a:xfrm>
                <a:off x="8171399" y="788725"/>
                <a:ext cx="1280160" cy="1280160"/>
                <a:chOff x="2079653" y="3645740"/>
                <a:chExt cx="1378424" cy="1371921"/>
              </a:xfrm>
            </p:grpSpPr>
            <p:sp>
              <p:nvSpPr>
                <p:cNvPr id="74" name="Oval 73">
                  <a:extLst>
                    <a:ext uri="{FF2B5EF4-FFF2-40B4-BE49-F238E27FC236}">
                      <a16:creationId xmlns:a16="http://schemas.microsoft.com/office/drawing/2014/main" id="{EE5ED495-D35D-E94D-BCD7-F8A7B942B8AE}"/>
                    </a:ext>
                  </a:extLst>
                </p:cNvPr>
                <p:cNvSpPr/>
                <p:nvPr/>
              </p:nvSpPr>
              <p:spPr>
                <a:xfrm>
                  <a:off x="2079653" y="364574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5" name="Graphic 29" descr="Money">
                  <a:extLst>
                    <a:ext uri="{FF2B5EF4-FFF2-40B4-BE49-F238E27FC236}">
                      <a16:creationId xmlns:a16="http://schemas.microsoft.com/office/drawing/2014/main" id="{01762F0D-E2D5-7149-B9FB-D7DEC2660F9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2306823" y="3874500"/>
                  <a:ext cx="914400" cy="914400"/>
                </a:xfrm>
                <a:prstGeom prst="rect">
                  <a:avLst/>
                </a:prstGeom>
              </p:spPr>
            </p:pic>
          </p:grpSp>
        </p:grpSp>
        <p:sp>
          <p:nvSpPr>
            <p:cNvPr id="79" name="TextBox 78">
              <a:extLst>
                <a:ext uri="{FF2B5EF4-FFF2-40B4-BE49-F238E27FC236}">
                  <a16:creationId xmlns:a16="http://schemas.microsoft.com/office/drawing/2014/main" id="{2BF231BA-6B02-494D-B778-D7AE0C571CF1}"/>
                </a:ext>
              </a:extLst>
            </p:cNvPr>
            <p:cNvSpPr txBox="1"/>
            <p:nvPr/>
          </p:nvSpPr>
          <p:spPr>
            <a:xfrm>
              <a:off x="6481015" y="1879615"/>
              <a:ext cx="2472746"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Children &amp; </a:t>
              </a:r>
              <a:r>
                <a:rPr lang="en-US" sz="2000" b="1" dirty="0" smtClean="0">
                  <a:solidFill>
                    <a:srgbClr val="001E61"/>
                  </a:solidFill>
                  <a:latin typeface="Source Sans Pro" panose="020B0503030403020204" pitchFamily="34" charset="0"/>
                  <a:ea typeface="Source Sans Pro" panose="020B0503030403020204" pitchFamily="34" charset="0"/>
                </a:rPr>
                <a:t>Families</a:t>
              </a:r>
              <a:endParaRPr lang="en-US" sz="2000" b="1" dirty="0">
                <a:solidFill>
                  <a:srgbClr val="001E61"/>
                </a:solidFill>
                <a:latin typeface="Source Sans Pro" panose="020B0503030403020204" pitchFamily="34" charset="0"/>
                <a:ea typeface="Source Sans Pro" panose="020B0503030403020204" pitchFamily="34" charset="0"/>
              </a:endParaRPr>
            </a:p>
          </p:txBody>
        </p:sp>
        <p:sp>
          <p:nvSpPr>
            <p:cNvPr id="80" name="TextBox 79">
              <a:extLst>
                <a:ext uri="{FF2B5EF4-FFF2-40B4-BE49-F238E27FC236}">
                  <a16:creationId xmlns:a16="http://schemas.microsoft.com/office/drawing/2014/main" id="{B6E48CA5-42DF-D649-83C1-512F14A0F656}"/>
                </a:ext>
              </a:extLst>
            </p:cNvPr>
            <p:cNvSpPr txBox="1"/>
            <p:nvPr/>
          </p:nvSpPr>
          <p:spPr>
            <a:xfrm>
              <a:off x="9212119" y="1879615"/>
              <a:ext cx="1378424"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Consumer</a:t>
              </a:r>
            </a:p>
          </p:txBody>
        </p:sp>
      </p:grpSp>
      <p:grpSp>
        <p:nvGrpSpPr>
          <p:cNvPr id="93" name="Group 92"/>
          <p:cNvGrpSpPr/>
          <p:nvPr/>
        </p:nvGrpSpPr>
        <p:grpSpPr>
          <a:xfrm>
            <a:off x="6235860" y="3971108"/>
            <a:ext cx="5153481" cy="1872371"/>
            <a:chOff x="5897190" y="3971108"/>
            <a:chExt cx="5153481" cy="1872371"/>
          </a:xfrm>
        </p:grpSpPr>
        <p:grpSp>
          <p:nvGrpSpPr>
            <p:cNvPr id="88" name="Group 87"/>
            <p:cNvGrpSpPr/>
            <p:nvPr/>
          </p:nvGrpSpPr>
          <p:grpSpPr>
            <a:xfrm>
              <a:off x="7081534" y="3971108"/>
              <a:ext cx="3464374" cy="1280160"/>
              <a:chOff x="5987185" y="4571792"/>
              <a:chExt cx="3464374" cy="1280160"/>
            </a:xfrm>
          </p:grpSpPr>
          <p:grpSp>
            <p:nvGrpSpPr>
              <p:cNvPr id="64" name="Group 63">
                <a:extLst>
                  <a:ext uri="{FF2B5EF4-FFF2-40B4-BE49-F238E27FC236}">
                    <a16:creationId xmlns:a16="http://schemas.microsoft.com/office/drawing/2014/main" id="{7184584F-BE34-C947-908D-0A923676D70A}"/>
                  </a:ext>
                </a:extLst>
              </p:cNvPr>
              <p:cNvGrpSpPr/>
              <p:nvPr/>
            </p:nvGrpSpPr>
            <p:grpSpPr>
              <a:xfrm>
                <a:off x="8171399" y="4571792"/>
                <a:ext cx="1280160" cy="1280160"/>
                <a:chOff x="3505826" y="3655324"/>
                <a:chExt cx="1378424" cy="1371921"/>
              </a:xfrm>
            </p:grpSpPr>
            <p:sp>
              <p:nvSpPr>
                <p:cNvPr id="65" name="Oval 64">
                  <a:extLst>
                    <a:ext uri="{FF2B5EF4-FFF2-40B4-BE49-F238E27FC236}">
                      <a16:creationId xmlns:a16="http://schemas.microsoft.com/office/drawing/2014/main" id="{B227CDF8-7C4C-3A40-A852-6CFDE48024A8}"/>
                    </a:ext>
                  </a:extLst>
                </p:cNvPr>
                <p:cNvSpPr/>
                <p:nvPr/>
              </p:nvSpPr>
              <p:spPr>
                <a:xfrm>
                  <a:off x="3505826" y="3655324"/>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6" name="Graphic 18" descr="Home">
                  <a:extLst>
                    <a:ext uri="{FF2B5EF4-FFF2-40B4-BE49-F238E27FC236}">
                      <a16:creationId xmlns:a16="http://schemas.microsoft.com/office/drawing/2014/main" id="{7DCF947E-E6B2-B447-9CE6-EFC331E2428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3623626" y="3715296"/>
                  <a:ext cx="1142824" cy="1142824"/>
                </a:xfrm>
                <a:prstGeom prst="rect">
                  <a:avLst/>
                </a:prstGeom>
              </p:spPr>
            </p:pic>
          </p:grpSp>
          <p:grpSp>
            <p:nvGrpSpPr>
              <p:cNvPr id="67" name="Group 66">
                <a:extLst>
                  <a:ext uri="{FF2B5EF4-FFF2-40B4-BE49-F238E27FC236}">
                    <a16:creationId xmlns:a16="http://schemas.microsoft.com/office/drawing/2014/main" id="{5D743517-F4DB-3948-920F-7B9F75C848F0}"/>
                  </a:ext>
                </a:extLst>
              </p:cNvPr>
              <p:cNvGrpSpPr/>
              <p:nvPr/>
            </p:nvGrpSpPr>
            <p:grpSpPr>
              <a:xfrm>
                <a:off x="5987185" y="4571792"/>
                <a:ext cx="1280160" cy="1280160"/>
                <a:chOff x="3940250" y="2711079"/>
                <a:chExt cx="1378424" cy="1371921"/>
              </a:xfrm>
            </p:grpSpPr>
            <p:sp>
              <p:nvSpPr>
                <p:cNvPr id="68" name="Oval 67">
                  <a:extLst>
                    <a:ext uri="{FF2B5EF4-FFF2-40B4-BE49-F238E27FC236}">
                      <a16:creationId xmlns:a16="http://schemas.microsoft.com/office/drawing/2014/main" id="{D5EAC462-838F-F54A-8F7F-7EBD0B83FE10}"/>
                    </a:ext>
                  </a:extLst>
                </p:cNvPr>
                <p:cNvSpPr/>
                <p:nvPr/>
              </p:nvSpPr>
              <p:spPr>
                <a:xfrm>
                  <a:off x="3940250" y="2711079"/>
                  <a:ext cx="1378424" cy="1371921"/>
                </a:xfrm>
                <a:prstGeom prst="ellipse">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9" name="Graphic 25" descr="Construction worker">
                  <a:extLst>
                    <a:ext uri="{FF2B5EF4-FFF2-40B4-BE49-F238E27FC236}">
                      <a16:creationId xmlns:a16="http://schemas.microsoft.com/office/drawing/2014/main" id="{20479829-A0CC-E74D-B156-C93CB6BE97F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074381" y="2841958"/>
                  <a:ext cx="1110161" cy="1110161"/>
                </a:xfrm>
                <a:prstGeom prst="rect">
                  <a:avLst/>
                </a:prstGeom>
              </p:spPr>
            </p:pic>
          </p:grpSp>
        </p:grpSp>
        <p:sp>
          <p:nvSpPr>
            <p:cNvPr id="81" name="TextBox 80">
              <a:extLst>
                <a:ext uri="{FF2B5EF4-FFF2-40B4-BE49-F238E27FC236}">
                  <a16:creationId xmlns:a16="http://schemas.microsoft.com/office/drawing/2014/main" id="{CD1D2A81-7083-414B-91E0-499A6C44C012}"/>
                </a:ext>
              </a:extLst>
            </p:cNvPr>
            <p:cNvSpPr txBox="1"/>
            <p:nvPr/>
          </p:nvSpPr>
          <p:spPr>
            <a:xfrm>
              <a:off x="8760983" y="5289481"/>
              <a:ext cx="2289688" cy="400110"/>
            </a:xfrm>
            <a:prstGeom prst="rect">
              <a:avLst/>
            </a:prstGeom>
            <a:noFill/>
          </p:spPr>
          <p:txBody>
            <a:bodyPr wrap="square" rtlCol="0">
              <a:spAutoFit/>
            </a:bodyPr>
            <a:lstStyle/>
            <a:p>
              <a:pPr algn="ctr"/>
              <a:r>
                <a:rPr lang="en-US" sz="2000" b="1" dirty="0" smtClean="0">
                  <a:solidFill>
                    <a:srgbClr val="001E61"/>
                  </a:solidFill>
                  <a:latin typeface="Source Sans Pro" panose="020B0503030403020204" pitchFamily="34" charset="0"/>
                  <a:ea typeface="Source Sans Pro" panose="020B0503030403020204" pitchFamily="34" charset="0"/>
                </a:rPr>
                <a:t>Housing</a:t>
              </a:r>
              <a:endParaRPr lang="en-US" sz="2000" b="1" dirty="0">
                <a:solidFill>
                  <a:srgbClr val="001E61"/>
                </a:solidFill>
                <a:latin typeface="Source Sans Pro" panose="020B0503030403020204" pitchFamily="34" charset="0"/>
                <a:ea typeface="Source Sans Pro" panose="020B0503030403020204" pitchFamily="34" charset="0"/>
              </a:endParaRPr>
            </a:p>
          </p:txBody>
        </p:sp>
        <p:sp>
          <p:nvSpPr>
            <p:cNvPr id="82" name="TextBox 81">
              <a:extLst>
                <a:ext uri="{FF2B5EF4-FFF2-40B4-BE49-F238E27FC236}">
                  <a16:creationId xmlns:a16="http://schemas.microsoft.com/office/drawing/2014/main" id="{E09636BC-0DB6-1944-A08E-922427495583}"/>
                </a:ext>
              </a:extLst>
            </p:cNvPr>
            <p:cNvSpPr txBox="1"/>
            <p:nvPr/>
          </p:nvSpPr>
          <p:spPr>
            <a:xfrm>
              <a:off x="5897190" y="5135593"/>
              <a:ext cx="3744463" cy="707886"/>
            </a:xfrm>
            <a:prstGeom prst="rect">
              <a:avLst/>
            </a:prstGeom>
            <a:noFill/>
          </p:spPr>
          <p:txBody>
            <a:bodyPr wrap="square" rtlCol="0">
              <a:spAutoFit/>
            </a:bodyPr>
            <a:lstStyle/>
            <a:p>
              <a:pPr algn="ctr"/>
              <a:r>
                <a:rPr lang="en-US" sz="2000" b="1" dirty="0" smtClean="0">
                  <a:solidFill>
                    <a:srgbClr val="001E61"/>
                  </a:solidFill>
                  <a:latin typeface="Source Sans Pro" panose="020B0503030403020204" pitchFamily="34" charset="0"/>
                  <a:ea typeface="Source Sans Pro" panose="020B0503030403020204" pitchFamily="34" charset="0"/>
                </a:rPr>
                <a:t>Immigrants &amp; </a:t>
              </a:r>
              <a:r>
                <a:rPr lang="en-US" sz="2000" b="1" dirty="0">
                  <a:solidFill>
                    <a:srgbClr val="001E61"/>
                  </a:solidFill>
                  <a:latin typeface="Source Sans Pro" panose="020B0503030403020204" pitchFamily="34" charset="0"/>
                  <a:ea typeface="Source Sans Pro" panose="020B0503030403020204" pitchFamily="34" charset="0"/>
                </a:rPr>
                <a:t>Workers’ </a:t>
              </a:r>
              <a:endParaRPr lang="en-US" sz="2000" b="1" dirty="0" smtClean="0">
                <a:solidFill>
                  <a:srgbClr val="001E61"/>
                </a:solidFill>
                <a:latin typeface="Source Sans Pro" panose="020B0503030403020204" pitchFamily="34" charset="0"/>
                <a:ea typeface="Source Sans Pro" panose="020B0503030403020204" pitchFamily="34" charset="0"/>
              </a:endParaRPr>
            </a:p>
            <a:p>
              <a:pPr algn="ctr"/>
              <a:r>
                <a:rPr lang="en-US" sz="2000" b="1" dirty="0" smtClean="0">
                  <a:solidFill>
                    <a:srgbClr val="001E61"/>
                  </a:solidFill>
                  <a:latin typeface="Source Sans Pro" panose="020B0503030403020204" pitchFamily="34" charset="0"/>
                  <a:ea typeface="Source Sans Pro" panose="020B0503030403020204" pitchFamily="34" charset="0"/>
                </a:rPr>
                <a:t>Rights</a:t>
              </a:r>
              <a:endParaRPr lang="en-US" sz="2000" b="1" dirty="0">
                <a:solidFill>
                  <a:srgbClr val="001E61"/>
                </a:solidFill>
                <a:latin typeface="Source Sans Pro" panose="020B0503030403020204" pitchFamily="34" charset="0"/>
                <a:ea typeface="Source Sans Pro" panose="020B0503030403020204" pitchFamily="34" charset="0"/>
              </a:endParaRPr>
            </a:p>
          </p:txBody>
        </p:sp>
      </p:grpSp>
      <p:grpSp>
        <p:nvGrpSpPr>
          <p:cNvPr id="92" name="Group 91"/>
          <p:cNvGrpSpPr/>
          <p:nvPr/>
        </p:nvGrpSpPr>
        <p:grpSpPr>
          <a:xfrm>
            <a:off x="5479734" y="2026185"/>
            <a:ext cx="6665733" cy="1772270"/>
            <a:chOff x="5479734" y="2379917"/>
            <a:chExt cx="6665733" cy="1772270"/>
          </a:xfrm>
        </p:grpSpPr>
        <p:grpSp>
          <p:nvGrpSpPr>
            <p:cNvPr id="90" name="Group 89"/>
            <p:cNvGrpSpPr/>
            <p:nvPr/>
          </p:nvGrpSpPr>
          <p:grpSpPr>
            <a:xfrm>
              <a:off x="5987185" y="2379917"/>
              <a:ext cx="5653073" cy="1280160"/>
              <a:chOff x="5987185" y="2239478"/>
              <a:chExt cx="5653073" cy="1280160"/>
            </a:xfrm>
          </p:grpSpPr>
          <p:grpSp>
            <p:nvGrpSpPr>
              <p:cNvPr id="76" name="Group 75">
                <a:extLst>
                  <a:ext uri="{FF2B5EF4-FFF2-40B4-BE49-F238E27FC236}">
                    <a16:creationId xmlns:a16="http://schemas.microsoft.com/office/drawing/2014/main" id="{FF6810AA-8472-2A48-86F9-71D9871BF838}"/>
                  </a:ext>
                </a:extLst>
              </p:cNvPr>
              <p:cNvGrpSpPr/>
              <p:nvPr/>
            </p:nvGrpSpPr>
            <p:grpSpPr>
              <a:xfrm>
                <a:off x="8171399" y="2239478"/>
                <a:ext cx="1280160" cy="1280160"/>
                <a:chOff x="9091684" y="3626090"/>
                <a:chExt cx="1378424" cy="1371921"/>
              </a:xfrm>
            </p:grpSpPr>
            <p:sp>
              <p:nvSpPr>
                <p:cNvPr id="77" name="Oval 76">
                  <a:extLst>
                    <a:ext uri="{FF2B5EF4-FFF2-40B4-BE49-F238E27FC236}">
                      <a16:creationId xmlns:a16="http://schemas.microsoft.com/office/drawing/2014/main" id="{CE496AE7-27F6-1A47-AA30-F7167025FA89}"/>
                    </a:ext>
                  </a:extLst>
                </p:cNvPr>
                <p:cNvSpPr/>
                <p:nvPr/>
              </p:nvSpPr>
              <p:spPr>
                <a:xfrm>
                  <a:off x="9091684" y="362609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8" name="Graphic 33" descr="Gavel">
                  <a:extLst>
                    <a:ext uri="{FF2B5EF4-FFF2-40B4-BE49-F238E27FC236}">
                      <a16:creationId xmlns:a16="http://schemas.microsoft.com/office/drawing/2014/main" id="{58BE78A5-6133-CE42-87F0-1A38A52A976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9306230" y="3737610"/>
                  <a:ext cx="1029158" cy="1029158"/>
                </a:xfrm>
                <a:prstGeom prst="rect">
                  <a:avLst/>
                </a:prstGeom>
              </p:spPr>
            </p:pic>
          </p:grpSp>
          <p:pic>
            <p:nvPicPr>
              <p:cNvPr id="86" name="Picture 85"/>
              <p:cNvPicPr>
                <a:picLocks noChangeAspect="1"/>
              </p:cNvPicPr>
              <p:nvPr/>
            </p:nvPicPr>
            <p:blipFill>
              <a:blip r:embed="rId16" cstate="print">
                <a:duotone>
                  <a:schemeClr val="accent2">
                    <a:shade val="45000"/>
                    <a:satMod val="135000"/>
                  </a:schemeClr>
                  <a:prstClr val="white"/>
                </a:duotone>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val="0"/>
                  </a:ext>
                </a:extLst>
              </a:blip>
              <a:stretch>
                <a:fillRect/>
              </a:stretch>
            </p:blipFill>
            <p:spPr>
              <a:xfrm>
                <a:off x="10360988" y="2239478"/>
                <a:ext cx="1279270" cy="1280160"/>
              </a:xfrm>
              <a:prstGeom prst="rect">
                <a:avLst/>
              </a:prstGeom>
            </p:spPr>
          </p:pic>
          <p:pic>
            <p:nvPicPr>
              <p:cNvPr id="87" name="Picture 86"/>
              <p:cNvPicPr>
                <a:picLocks noChangeAspect="1"/>
              </p:cNvPicPr>
              <p:nvPr/>
            </p:nvPicPr>
            <p:blipFill>
              <a:blip r:embed="rId1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987185" y="2239478"/>
                <a:ext cx="1274786" cy="1280160"/>
              </a:xfrm>
              <a:prstGeom prst="rect">
                <a:avLst/>
              </a:prstGeom>
            </p:spPr>
          </p:pic>
        </p:grpSp>
        <p:sp>
          <p:nvSpPr>
            <p:cNvPr id="84" name="TextBox 83">
              <a:extLst>
                <a:ext uri="{FF2B5EF4-FFF2-40B4-BE49-F238E27FC236}">
                  <a16:creationId xmlns:a16="http://schemas.microsoft.com/office/drawing/2014/main" id="{18C1346E-E1A2-544C-A9D7-DD6E68805499}"/>
                </a:ext>
              </a:extLst>
            </p:cNvPr>
            <p:cNvSpPr txBox="1"/>
            <p:nvPr/>
          </p:nvSpPr>
          <p:spPr>
            <a:xfrm>
              <a:off x="7378818" y="3444301"/>
              <a:ext cx="2939458" cy="707886"/>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Criminal Records </a:t>
              </a:r>
              <a:endParaRPr lang="en-US" sz="2000" b="1" dirty="0" smtClean="0">
                <a:solidFill>
                  <a:srgbClr val="001E61"/>
                </a:solidFill>
                <a:latin typeface="Source Sans Pro" panose="020B0503030403020204" pitchFamily="34" charset="0"/>
                <a:ea typeface="Source Sans Pro" panose="020B0503030403020204" pitchFamily="34" charset="0"/>
              </a:endParaRPr>
            </a:p>
            <a:p>
              <a:pPr algn="ctr"/>
              <a:r>
                <a:rPr lang="en-US" sz="2000" b="1" dirty="0" smtClean="0">
                  <a:solidFill>
                    <a:srgbClr val="001E61"/>
                  </a:solidFill>
                  <a:latin typeface="Source Sans Pro" panose="020B0503030403020204" pitchFamily="34" charset="0"/>
                  <a:ea typeface="Source Sans Pro" panose="020B0503030403020204" pitchFamily="34" charset="0"/>
                </a:rPr>
                <a:t>Relief</a:t>
              </a:r>
              <a:endParaRPr lang="en-US" sz="2000" b="1" dirty="0">
                <a:solidFill>
                  <a:srgbClr val="001E61"/>
                </a:solidFill>
                <a:latin typeface="Source Sans Pro" panose="020B0503030403020204" pitchFamily="34" charset="0"/>
                <a:ea typeface="Source Sans Pro" panose="020B0503030403020204" pitchFamily="34" charset="0"/>
              </a:endParaRPr>
            </a:p>
          </p:txBody>
        </p:sp>
        <p:sp>
          <p:nvSpPr>
            <p:cNvPr id="83" name="TextBox 82">
              <a:extLst>
                <a:ext uri="{FF2B5EF4-FFF2-40B4-BE49-F238E27FC236}">
                  <a16:creationId xmlns:a16="http://schemas.microsoft.com/office/drawing/2014/main" id="{24A75195-B7B7-EE4C-9C0C-B4FAD4E3AABA}"/>
                </a:ext>
              </a:extLst>
            </p:cNvPr>
            <p:cNvSpPr txBox="1"/>
            <p:nvPr/>
          </p:nvSpPr>
          <p:spPr>
            <a:xfrm>
              <a:off x="5479734" y="3598189"/>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Public Benefits</a:t>
              </a:r>
            </a:p>
          </p:txBody>
        </p:sp>
        <p:sp>
          <p:nvSpPr>
            <p:cNvPr id="85" name="TextBox 84">
              <a:extLst>
                <a:ext uri="{FF2B5EF4-FFF2-40B4-BE49-F238E27FC236}">
                  <a16:creationId xmlns:a16="http://schemas.microsoft.com/office/drawing/2014/main" id="{24A75195-B7B7-EE4C-9C0C-B4FAD4E3AABA}"/>
                </a:ext>
              </a:extLst>
            </p:cNvPr>
            <p:cNvSpPr txBox="1"/>
            <p:nvPr/>
          </p:nvSpPr>
          <p:spPr>
            <a:xfrm>
              <a:off x="9855779" y="3598189"/>
              <a:ext cx="2289688" cy="400110"/>
            </a:xfrm>
            <a:prstGeom prst="rect">
              <a:avLst/>
            </a:prstGeom>
            <a:noFill/>
          </p:spPr>
          <p:txBody>
            <a:bodyPr wrap="square" rtlCol="0">
              <a:spAutoFit/>
            </a:bodyPr>
            <a:lstStyle/>
            <a:p>
              <a:pPr algn="ctr"/>
              <a:r>
                <a:rPr lang="en-US" sz="2000" b="1" dirty="0" smtClean="0">
                  <a:solidFill>
                    <a:srgbClr val="001E61"/>
                  </a:solidFill>
                  <a:latin typeface="Source Sans Pro" panose="020B0503030403020204" pitchFamily="34" charset="0"/>
                  <a:ea typeface="Source Sans Pro" panose="020B0503030403020204" pitchFamily="34" charset="0"/>
                </a:rPr>
                <a:t>Long-Term Care</a:t>
              </a:r>
              <a:endParaRPr lang="en-US" sz="2000" b="1" dirty="0">
                <a:solidFill>
                  <a:srgbClr val="001E61"/>
                </a:solidFill>
                <a:latin typeface="Source Sans Pro" panose="020B0503030403020204" pitchFamily="34" charset="0"/>
                <a:ea typeface="Source Sans Pro" panose="020B0503030403020204" pitchFamily="34" charset="0"/>
              </a:endParaRPr>
            </a:p>
          </p:txBody>
        </p:sp>
      </p:grpSp>
    </p:spTree>
    <p:extLst>
      <p:ext uri="{BB962C8B-B14F-4D97-AF65-F5344CB8AC3E}">
        <p14:creationId xmlns:p14="http://schemas.microsoft.com/office/powerpoint/2010/main" val="2136123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744893" y="245366"/>
            <a:ext cx="93637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smtClean="0"/>
              <a:t>Apply for other benefits</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8556" b="59597"/>
          <a:stretch/>
        </p:blipFill>
        <p:spPr>
          <a:xfrm>
            <a:off x="943180" y="2541466"/>
            <a:ext cx="4710359" cy="2086291"/>
          </a:xfrm>
          <a:prstGeom prst="rect">
            <a:avLst/>
          </a:prstGeom>
          <a:solidFill>
            <a:schemeClr val="accent2"/>
          </a:solidFill>
          <a:ln>
            <a:solidFill>
              <a:schemeClr val="tx1"/>
            </a:solidFill>
          </a:ln>
        </p:spPr>
      </p:pic>
      <p:sp>
        <p:nvSpPr>
          <p:cNvPr id="2" name="Right Arrow 1"/>
          <p:cNvSpPr/>
          <p:nvPr/>
        </p:nvSpPr>
        <p:spPr>
          <a:xfrm>
            <a:off x="133814" y="3361586"/>
            <a:ext cx="1057127" cy="47443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5782681" y="1794182"/>
            <a:ext cx="6162627" cy="3414601"/>
            <a:chOff x="5782681" y="1794182"/>
            <a:chExt cx="6162627" cy="3414601"/>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23255" b="9024"/>
            <a:stretch/>
          </p:blipFill>
          <p:spPr>
            <a:xfrm>
              <a:off x="5782681" y="1794182"/>
              <a:ext cx="6162627" cy="3414601"/>
            </a:xfrm>
            <a:prstGeom prst="rect">
              <a:avLst/>
            </a:prstGeom>
            <a:ln>
              <a:solidFill>
                <a:schemeClr val="tx1"/>
              </a:solidFill>
            </a:ln>
          </p:spPr>
        </p:pic>
        <p:grpSp>
          <p:nvGrpSpPr>
            <p:cNvPr id="6" name="Group 5"/>
            <p:cNvGrpSpPr/>
            <p:nvPr/>
          </p:nvGrpSpPr>
          <p:grpSpPr>
            <a:xfrm>
              <a:off x="6339016" y="2669059"/>
              <a:ext cx="457200" cy="1795849"/>
              <a:chOff x="6339016" y="2669059"/>
              <a:chExt cx="457200" cy="1795849"/>
            </a:xfrm>
          </p:grpSpPr>
          <p:sp>
            <p:nvSpPr>
              <p:cNvPr id="5" name="Rectangle 4"/>
              <p:cNvSpPr/>
              <p:nvPr/>
            </p:nvSpPr>
            <p:spPr>
              <a:xfrm>
                <a:off x="6339016" y="2669059"/>
                <a:ext cx="457200" cy="123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339016" y="4341340"/>
                <a:ext cx="457200" cy="123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205930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744893" y="245366"/>
            <a:ext cx="108250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smtClean="0"/>
              <a:t>Verifications docs, notices, case status</a:t>
            </a:r>
            <a:endParaRPr lang="en-US" dirty="0"/>
          </a:p>
        </p:txBody>
      </p:sp>
      <p:sp>
        <p:nvSpPr>
          <p:cNvPr id="10" name="Rectangle 9"/>
          <p:cNvSpPr/>
          <p:nvPr/>
        </p:nvSpPr>
        <p:spPr>
          <a:xfrm>
            <a:off x="2656335" y="3185415"/>
            <a:ext cx="1591776" cy="400110"/>
          </a:xfrm>
          <a:prstGeom prst="rect">
            <a:avLst/>
          </a:prstGeom>
          <a:solidFill>
            <a:schemeClr val="accent2"/>
          </a:solidFill>
          <a:ln>
            <a:solidFill>
              <a:schemeClr val="tx1"/>
            </a:solidFill>
          </a:ln>
        </p:spPr>
        <p:txBody>
          <a:bodyPr wrap="square">
            <a:spAutoFit/>
          </a:bodyPr>
          <a:lstStyle/>
          <a:p>
            <a:pPr fontAlgn="base"/>
            <a:r>
              <a:rPr lang="en-US" sz="2000" dirty="0">
                <a:solidFill>
                  <a:srgbClr val="001E61"/>
                </a:solidFill>
              </a:rPr>
              <a:t>View notices</a:t>
            </a:r>
          </a:p>
        </p:txBody>
      </p:sp>
      <p:pic>
        <p:nvPicPr>
          <p:cNvPr id="2" name="Picture 1"/>
          <p:cNvPicPr>
            <a:picLocks noChangeAspect="1"/>
          </p:cNvPicPr>
          <p:nvPr/>
        </p:nvPicPr>
        <p:blipFill>
          <a:blip r:embed="rId3"/>
          <a:stretch>
            <a:fillRect/>
          </a:stretch>
        </p:blipFill>
        <p:spPr>
          <a:xfrm>
            <a:off x="4509302" y="1167380"/>
            <a:ext cx="7515143" cy="5405446"/>
          </a:xfrm>
          <a:prstGeom prst="rect">
            <a:avLst/>
          </a:prstGeom>
          <a:ln>
            <a:solidFill>
              <a:schemeClr val="tx1"/>
            </a:solidFill>
          </a:ln>
        </p:spPr>
      </p:pic>
      <p:cxnSp>
        <p:nvCxnSpPr>
          <p:cNvPr id="13" name="Straight Arrow Connector 12"/>
          <p:cNvCxnSpPr/>
          <p:nvPr/>
        </p:nvCxnSpPr>
        <p:spPr>
          <a:xfrm flipV="1">
            <a:off x="3830595" y="1435736"/>
            <a:ext cx="831260" cy="33128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3"/>
          </p:cNvCxnSpPr>
          <p:nvPr/>
        </p:nvCxnSpPr>
        <p:spPr>
          <a:xfrm flipV="1">
            <a:off x="4248111" y="3185418"/>
            <a:ext cx="413744" cy="200052"/>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937960" y="4630934"/>
            <a:ext cx="881494" cy="58072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84310" y="1675162"/>
            <a:ext cx="4477545" cy="707886"/>
          </a:xfrm>
          <a:prstGeom prst="rect">
            <a:avLst/>
          </a:prstGeom>
          <a:solidFill>
            <a:schemeClr val="accent2"/>
          </a:solidFill>
          <a:ln>
            <a:solidFill>
              <a:schemeClr val="tx1"/>
            </a:solidFill>
          </a:ln>
        </p:spPr>
        <p:txBody>
          <a:bodyPr wrap="square">
            <a:spAutoFit/>
          </a:bodyPr>
          <a:lstStyle/>
          <a:p>
            <a:pPr fontAlgn="base"/>
            <a:r>
              <a:rPr lang="en-US" sz="2000" dirty="0" smtClean="0">
                <a:solidFill>
                  <a:srgbClr val="001E61"/>
                </a:solidFill>
              </a:rPr>
              <a:t>Upload </a:t>
            </a:r>
            <a:r>
              <a:rPr lang="en-US" sz="2000" dirty="0">
                <a:solidFill>
                  <a:srgbClr val="001E61"/>
                </a:solidFill>
              </a:rPr>
              <a:t>Verification documents/Review Verification documents </a:t>
            </a:r>
            <a:r>
              <a:rPr lang="en-US" sz="2000" dirty="0" smtClean="0">
                <a:solidFill>
                  <a:srgbClr val="001E61"/>
                </a:solidFill>
              </a:rPr>
              <a:t>deadlines</a:t>
            </a:r>
            <a:endParaRPr lang="en-US" sz="2000" dirty="0">
              <a:solidFill>
                <a:srgbClr val="001E61"/>
              </a:solidFill>
            </a:endParaRPr>
          </a:p>
        </p:txBody>
      </p:sp>
      <p:sp>
        <p:nvSpPr>
          <p:cNvPr id="6" name="Rectangle 5"/>
          <p:cNvSpPr/>
          <p:nvPr/>
        </p:nvSpPr>
        <p:spPr>
          <a:xfrm>
            <a:off x="295521" y="5046911"/>
            <a:ext cx="3779123" cy="400110"/>
          </a:xfrm>
          <a:prstGeom prst="rect">
            <a:avLst/>
          </a:prstGeom>
          <a:solidFill>
            <a:schemeClr val="accent2"/>
          </a:solidFill>
          <a:ln>
            <a:solidFill>
              <a:schemeClr val="tx1"/>
            </a:solidFill>
          </a:ln>
        </p:spPr>
        <p:txBody>
          <a:bodyPr wrap="square">
            <a:spAutoFit/>
          </a:bodyPr>
          <a:lstStyle/>
          <a:p>
            <a:pPr lvl="0" fontAlgn="base"/>
            <a:r>
              <a:rPr lang="en-US" sz="2000" dirty="0">
                <a:solidFill>
                  <a:srgbClr val="001E61"/>
                </a:solidFill>
              </a:rPr>
              <a:t>Check the status of an application</a:t>
            </a:r>
          </a:p>
        </p:txBody>
      </p:sp>
    </p:spTree>
    <p:extLst>
      <p:ext uri="{BB962C8B-B14F-4D97-AF65-F5344CB8AC3E}">
        <p14:creationId xmlns:p14="http://schemas.microsoft.com/office/powerpoint/2010/main" val="1773533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744893" y="245366"/>
            <a:ext cx="6620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smtClean="0"/>
              <a:t>Notices</a:t>
            </a:r>
            <a:endParaRPr lang="en-US" dirty="0"/>
          </a:p>
        </p:txBody>
      </p:sp>
      <p:pic>
        <p:nvPicPr>
          <p:cNvPr id="5" name="Picture 4"/>
          <p:cNvPicPr>
            <a:picLocks noChangeAspect="1"/>
          </p:cNvPicPr>
          <p:nvPr/>
        </p:nvPicPr>
        <p:blipFill rotWithShape="1">
          <a:blip r:embed="rId3"/>
          <a:srcRect b="64110"/>
          <a:stretch/>
        </p:blipFill>
        <p:spPr>
          <a:xfrm>
            <a:off x="4594672" y="1825368"/>
            <a:ext cx="6576135" cy="1306287"/>
          </a:xfrm>
          <a:prstGeom prst="rect">
            <a:avLst/>
          </a:prstGeom>
        </p:spPr>
      </p:pic>
      <p:pic>
        <p:nvPicPr>
          <p:cNvPr id="6" name="Picture 5"/>
          <p:cNvPicPr>
            <a:picLocks noChangeAspect="1"/>
          </p:cNvPicPr>
          <p:nvPr/>
        </p:nvPicPr>
        <p:blipFill rotWithShape="1">
          <a:blip r:embed="rId4"/>
          <a:srcRect t="9577" b="80497"/>
          <a:stretch/>
        </p:blipFill>
        <p:spPr>
          <a:xfrm>
            <a:off x="4594672" y="722687"/>
            <a:ext cx="4635235" cy="932097"/>
          </a:xfrm>
          <a:prstGeom prst="rect">
            <a:avLst/>
          </a:prstGeom>
        </p:spPr>
      </p:pic>
      <p:grpSp>
        <p:nvGrpSpPr>
          <p:cNvPr id="7" name="Group 6"/>
          <p:cNvGrpSpPr/>
          <p:nvPr/>
        </p:nvGrpSpPr>
        <p:grpSpPr>
          <a:xfrm>
            <a:off x="3114188" y="4206119"/>
            <a:ext cx="5757677" cy="2174718"/>
            <a:chOff x="2850150" y="4236271"/>
            <a:chExt cx="5757677" cy="2174718"/>
          </a:xfrm>
        </p:grpSpPr>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25295" b="26914"/>
            <a:stretch/>
          </p:blipFill>
          <p:spPr>
            <a:xfrm>
              <a:off x="2850150" y="4236271"/>
              <a:ext cx="5757677" cy="2174718"/>
            </a:xfrm>
            <a:prstGeom prst="rect">
              <a:avLst/>
            </a:prstGeom>
          </p:spPr>
        </p:pic>
        <p:sp>
          <p:nvSpPr>
            <p:cNvPr id="4" name="Rectangle 3"/>
            <p:cNvSpPr/>
            <p:nvPr/>
          </p:nvSpPr>
          <p:spPr>
            <a:xfrm>
              <a:off x="3101546" y="5202195"/>
              <a:ext cx="778476" cy="1025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5871201" y="3524778"/>
            <a:ext cx="2011538" cy="400110"/>
          </a:xfrm>
          <a:prstGeom prst="rect">
            <a:avLst/>
          </a:prstGeom>
          <a:solidFill>
            <a:schemeClr val="accent2"/>
          </a:solidFill>
          <a:ln>
            <a:solidFill>
              <a:schemeClr val="tx1"/>
            </a:solidFill>
          </a:ln>
        </p:spPr>
        <p:txBody>
          <a:bodyPr wrap="square">
            <a:spAutoFit/>
          </a:bodyPr>
          <a:lstStyle/>
          <a:p>
            <a:pPr fontAlgn="base"/>
            <a:r>
              <a:rPr lang="en-US" sz="2000" dirty="0" smtClean="0">
                <a:solidFill>
                  <a:srgbClr val="001E61"/>
                </a:solidFill>
              </a:rPr>
              <a:t>Type of notice</a:t>
            </a:r>
            <a:endParaRPr lang="en-US" sz="2000" dirty="0">
              <a:solidFill>
                <a:srgbClr val="001E61"/>
              </a:solidFill>
            </a:endParaRPr>
          </a:p>
        </p:txBody>
      </p:sp>
      <p:cxnSp>
        <p:nvCxnSpPr>
          <p:cNvPr id="17" name="Straight Arrow Connector 16"/>
          <p:cNvCxnSpPr>
            <a:stCxn id="20" idx="3"/>
          </p:cNvCxnSpPr>
          <p:nvPr/>
        </p:nvCxnSpPr>
        <p:spPr>
          <a:xfrm flipV="1">
            <a:off x="3608173" y="1075746"/>
            <a:ext cx="1694873" cy="716941"/>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344616" y="3924888"/>
            <a:ext cx="774007" cy="986762"/>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234634" y="1592632"/>
            <a:ext cx="2373539" cy="400110"/>
          </a:xfrm>
          <a:prstGeom prst="rect">
            <a:avLst/>
          </a:prstGeom>
          <a:solidFill>
            <a:schemeClr val="accent2"/>
          </a:solidFill>
          <a:ln>
            <a:solidFill>
              <a:schemeClr val="tx1"/>
            </a:solidFill>
          </a:ln>
        </p:spPr>
        <p:txBody>
          <a:bodyPr wrap="square">
            <a:spAutoFit/>
          </a:bodyPr>
          <a:lstStyle/>
          <a:p>
            <a:pPr fontAlgn="base"/>
            <a:r>
              <a:rPr lang="en-US" sz="2000" dirty="0" smtClean="0">
                <a:solidFill>
                  <a:srgbClr val="001E61"/>
                </a:solidFill>
              </a:rPr>
              <a:t>Click to view notices</a:t>
            </a:r>
            <a:endParaRPr lang="en-US" sz="2000" dirty="0">
              <a:solidFill>
                <a:srgbClr val="001E61"/>
              </a:solidFill>
            </a:endParaRPr>
          </a:p>
        </p:txBody>
      </p:sp>
      <p:sp>
        <p:nvSpPr>
          <p:cNvPr id="24" name="Rectangle 23"/>
          <p:cNvSpPr/>
          <p:nvPr/>
        </p:nvSpPr>
        <p:spPr>
          <a:xfrm>
            <a:off x="9159269" y="4347231"/>
            <a:ext cx="2011538" cy="400110"/>
          </a:xfrm>
          <a:prstGeom prst="rect">
            <a:avLst/>
          </a:prstGeom>
          <a:solidFill>
            <a:schemeClr val="accent2"/>
          </a:solidFill>
          <a:ln>
            <a:solidFill>
              <a:schemeClr val="tx1"/>
            </a:solidFill>
          </a:ln>
        </p:spPr>
        <p:txBody>
          <a:bodyPr wrap="square">
            <a:spAutoFit/>
          </a:bodyPr>
          <a:lstStyle/>
          <a:p>
            <a:pPr fontAlgn="base"/>
            <a:r>
              <a:rPr lang="en-US" sz="2000" dirty="0" smtClean="0">
                <a:solidFill>
                  <a:srgbClr val="001E61"/>
                </a:solidFill>
              </a:rPr>
              <a:t>Copy of notice</a:t>
            </a:r>
            <a:endParaRPr lang="en-US" sz="2000" dirty="0">
              <a:solidFill>
                <a:srgbClr val="001E61"/>
              </a:solidFill>
            </a:endParaRPr>
          </a:p>
        </p:txBody>
      </p:sp>
      <p:cxnSp>
        <p:nvCxnSpPr>
          <p:cNvPr id="25" name="Straight Arrow Connector 24"/>
          <p:cNvCxnSpPr/>
          <p:nvPr/>
        </p:nvCxnSpPr>
        <p:spPr>
          <a:xfrm flipH="1">
            <a:off x="7365449" y="4547286"/>
            <a:ext cx="1803265" cy="826257"/>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0" idx="3"/>
          </p:cNvCxnSpPr>
          <p:nvPr/>
        </p:nvCxnSpPr>
        <p:spPr>
          <a:xfrm>
            <a:off x="3608173" y="1792687"/>
            <a:ext cx="1248032" cy="1017621"/>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342523" y="3924888"/>
            <a:ext cx="1145135" cy="997925"/>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72544" y="2742064"/>
            <a:ext cx="3282278" cy="1323439"/>
          </a:xfrm>
          <a:prstGeom prst="rect">
            <a:avLst/>
          </a:prstGeom>
          <a:solidFill>
            <a:schemeClr val="accent2"/>
          </a:solidFill>
          <a:ln>
            <a:solidFill>
              <a:schemeClr val="tx1"/>
            </a:solidFill>
          </a:ln>
        </p:spPr>
        <p:txBody>
          <a:bodyPr wrap="square">
            <a:spAutoFit/>
          </a:bodyPr>
          <a:lstStyle/>
          <a:p>
            <a:pPr fontAlgn="base"/>
            <a:r>
              <a:rPr lang="en-US" sz="2000" dirty="0" smtClean="0">
                <a:solidFill>
                  <a:srgbClr val="001E61"/>
                </a:solidFill>
              </a:rPr>
              <a:t>Date of notice – this can sometimes be inaccurate best practice is to go by date listed on NOD</a:t>
            </a:r>
            <a:endParaRPr lang="en-US" sz="2000" dirty="0">
              <a:solidFill>
                <a:srgbClr val="001E61"/>
              </a:solidFill>
            </a:endParaRPr>
          </a:p>
        </p:txBody>
      </p:sp>
    </p:spTree>
    <p:extLst>
      <p:ext uri="{BB962C8B-B14F-4D97-AF65-F5344CB8AC3E}">
        <p14:creationId xmlns:p14="http://schemas.microsoft.com/office/powerpoint/2010/main" val="613675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744893" y="245366"/>
            <a:ext cx="6620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smtClean="0"/>
              <a:t>Viewing Notices</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806" t="1650" r="6389" b="36385"/>
          <a:stretch/>
        </p:blipFill>
        <p:spPr>
          <a:xfrm>
            <a:off x="3166645" y="1300482"/>
            <a:ext cx="5689718" cy="5236243"/>
          </a:xfrm>
          <a:prstGeom prst="rect">
            <a:avLst/>
          </a:prstGeom>
          <a:ln>
            <a:solidFill>
              <a:schemeClr val="tx1"/>
            </a:solidFill>
          </a:ln>
        </p:spPr>
      </p:pic>
      <p:grpSp>
        <p:nvGrpSpPr>
          <p:cNvPr id="8" name="Group 7"/>
          <p:cNvGrpSpPr/>
          <p:nvPr/>
        </p:nvGrpSpPr>
        <p:grpSpPr>
          <a:xfrm>
            <a:off x="3472249" y="1619764"/>
            <a:ext cx="4559643" cy="1757410"/>
            <a:chOff x="3472249" y="1619764"/>
            <a:chExt cx="4559643" cy="1757410"/>
          </a:xfrm>
        </p:grpSpPr>
        <p:sp>
          <p:nvSpPr>
            <p:cNvPr id="3" name="TextBox 2"/>
            <p:cNvSpPr txBox="1"/>
            <p:nvPr/>
          </p:nvSpPr>
          <p:spPr>
            <a:xfrm>
              <a:off x="3472249" y="2730843"/>
              <a:ext cx="1742302" cy="646331"/>
            </a:xfrm>
            <a:prstGeom prst="rect">
              <a:avLst/>
            </a:prstGeom>
            <a:solidFill>
              <a:schemeClr val="accent2"/>
            </a:solidFill>
          </p:spPr>
          <p:txBody>
            <a:bodyPr wrap="square" rtlCol="0">
              <a:spAutoFit/>
            </a:bodyPr>
            <a:lstStyle/>
            <a:p>
              <a:r>
                <a:rPr lang="en-US" dirty="0" smtClean="0"/>
                <a:t>Client Name</a:t>
              </a:r>
              <a:br>
                <a:rPr lang="en-US" dirty="0" smtClean="0"/>
              </a:br>
              <a:r>
                <a:rPr lang="en-US" dirty="0" smtClean="0"/>
                <a:t>Client Address</a:t>
              </a:r>
            </a:p>
          </p:txBody>
        </p:sp>
        <p:sp>
          <p:nvSpPr>
            <p:cNvPr id="6" name="Rectangle 5"/>
            <p:cNvSpPr/>
            <p:nvPr/>
          </p:nvSpPr>
          <p:spPr>
            <a:xfrm>
              <a:off x="7353092" y="1619764"/>
              <a:ext cx="678800" cy="418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Arrow Connector 6"/>
          <p:cNvCxnSpPr/>
          <p:nvPr/>
        </p:nvCxnSpPr>
        <p:spPr>
          <a:xfrm>
            <a:off x="6932962" y="794130"/>
            <a:ext cx="432487" cy="640572"/>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346278" y="530247"/>
            <a:ext cx="2011538" cy="400110"/>
          </a:xfrm>
          <a:prstGeom prst="rect">
            <a:avLst/>
          </a:prstGeom>
          <a:solidFill>
            <a:schemeClr val="accent2"/>
          </a:solidFill>
          <a:ln>
            <a:solidFill>
              <a:schemeClr val="tx1"/>
            </a:solidFill>
          </a:ln>
        </p:spPr>
        <p:txBody>
          <a:bodyPr wrap="square">
            <a:spAutoFit/>
          </a:bodyPr>
          <a:lstStyle/>
          <a:p>
            <a:pPr fontAlgn="base"/>
            <a:r>
              <a:rPr lang="en-US" sz="2000" dirty="0" smtClean="0">
                <a:solidFill>
                  <a:srgbClr val="001E61"/>
                </a:solidFill>
              </a:rPr>
              <a:t>Date of notice</a:t>
            </a:r>
            <a:endParaRPr lang="en-US" sz="2000" dirty="0">
              <a:solidFill>
                <a:srgbClr val="001E61"/>
              </a:solidFill>
            </a:endParaRPr>
          </a:p>
        </p:txBody>
      </p:sp>
      <p:sp>
        <p:nvSpPr>
          <p:cNvPr id="12" name="Rectangle 11"/>
          <p:cNvSpPr/>
          <p:nvPr/>
        </p:nvSpPr>
        <p:spPr>
          <a:xfrm>
            <a:off x="9538440" y="1034592"/>
            <a:ext cx="2011538" cy="400110"/>
          </a:xfrm>
          <a:prstGeom prst="rect">
            <a:avLst/>
          </a:prstGeom>
          <a:solidFill>
            <a:schemeClr val="accent2"/>
          </a:solidFill>
          <a:ln>
            <a:solidFill>
              <a:schemeClr val="tx1"/>
            </a:solidFill>
          </a:ln>
        </p:spPr>
        <p:txBody>
          <a:bodyPr wrap="square">
            <a:spAutoFit/>
          </a:bodyPr>
          <a:lstStyle/>
          <a:p>
            <a:pPr fontAlgn="base"/>
            <a:r>
              <a:rPr lang="en-US" sz="2000" dirty="0" smtClean="0">
                <a:solidFill>
                  <a:srgbClr val="001E61"/>
                </a:solidFill>
              </a:rPr>
              <a:t>Individual ID</a:t>
            </a:r>
            <a:endParaRPr lang="en-US" sz="2000" dirty="0">
              <a:solidFill>
                <a:srgbClr val="001E61"/>
              </a:solidFill>
            </a:endParaRPr>
          </a:p>
        </p:txBody>
      </p:sp>
      <p:sp>
        <p:nvSpPr>
          <p:cNvPr id="13" name="Rectangle 12"/>
          <p:cNvSpPr/>
          <p:nvPr/>
        </p:nvSpPr>
        <p:spPr>
          <a:xfrm>
            <a:off x="9562257" y="1567553"/>
            <a:ext cx="2011538" cy="400110"/>
          </a:xfrm>
          <a:prstGeom prst="rect">
            <a:avLst/>
          </a:prstGeom>
          <a:solidFill>
            <a:schemeClr val="accent2"/>
          </a:solidFill>
          <a:ln>
            <a:solidFill>
              <a:schemeClr val="tx1"/>
            </a:solidFill>
          </a:ln>
        </p:spPr>
        <p:txBody>
          <a:bodyPr wrap="square">
            <a:spAutoFit/>
          </a:bodyPr>
          <a:lstStyle/>
          <a:p>
            <a:pPr fontAlgn="base"/>
            <a:r>
              <a:rPr lang="en-US" sz="2000" dirty="0" smtClean="0">
                <a:solidFill>
                  <a:srgbClr val="001E61"/>
                </a:solidFill>
              </a:rPr>
              <a:t>Local Office</a:t>
            </a:r>
            <a:endParaRPr lang="en-US" sz="2000" dirty="0">
              <a:solidFill>
                <a:srgbClr val="001E61"/>
              </a:solidFill>
            </a:endParaRPr>
          </a:p>
        </p:txBody>
      </p:sp>
      <p:cxnSp>
        <p:nvCxnSpPr>
          <p:cNvPr id="15" name="Straight Arrow Connector 14"/>
          <p:cNvCxnSpPr>
            <a:stCxn id="12" idx="1"/>
          </p:cNvCxnSpPr>
          <p:nvPr/>
        </p:nvCxnSpPr>
        <p:spPr>
          <a:xfrm flipH="1">
            <a:off x="8071343" y="1234647"/>
            <a:ext cx="1467097" cy="532961"/>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1"/>
          </p:cNvCxnSpPr>
          <p:nvPr/>
        </p:nvCxnSpPr>
        <p:spPr>
          <a:xfrm flipH="1">
            <a:off x="8357816" y="1767608"/>
            <a:ext cx="1204441" cy="532961"/>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540187" y="4056850"/>
            <a:ext cx="759067" cy="268015"/>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44893" y="3653717"/>
            <a:ext cx="2011538" cy="400110"/>
          </a:xfrm>
          <a:prstGeom prst="rect">
            <a:avLst/>
          </a:prstGeom>
          <a:solidFill>
            <a:schemeClr val="accent2"/>
          </a:solidFill>
          <a:ln>
            <a:solidFill>
              <a:schemeClr val="tx1"/>
            </a:solidFill>
          </a:ln>
        </p:spPr>
        <p:txBody>
          <a:bodyPr wrap="square">
            <a:spAutoFit/>
          </a:bodyPr>
          <a:lstStyle/>
          <a:p>
            <a:pPr fontAlgn="base"/>
            <a:r>
              <a:rPr lang="en-US" sz="2000" dirty="0" smtClean="0">
                <a:solidFill>
                  <a:srgbClr val="001E61"/>
                </a:solidFill>
              </a:rPr>
              <a:t>Date of change</a:t>
            </a:r>
            <a:endParaRPr lang="en-US" sz="2000" dirty="0">
              <a:solidFill>
                <a:srgbClr val="001E61"/>
              </a:solidFill>
            </a:endParaRPr>
          </a:p>
        </p:txBody>
      </p:sp>
      <p:cxnSp>
        <p:nvCxnSpPr>
          <p:cNvPr id="24" name="Straight Arrow Connector 23"/>
          <p:cNvCxnSpPr>
            <a:stCxn id="25" idx="3"/>
          </p:cNvCxnSpPr>
          <p:nvPr/>
        </p:nvCxnSpPr>
        <p:spPr>
          <a:xfrm flipV="1">
            <a:off x="2301176" y="4683211"/>
            <a:ext cx="998078" cy="697993"/>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72996" y="5027261"/>
            <a:ext cx="2128180" cy="707886"/>
          </a:xfrm>
          <a:prstGeom prst="rect">
            <a:avLst/>
          </a:prstGeom>
          <a:solidFill>
            <a:schemeClr val="accent2"/>
          </a:solidFill>
          <a:ln>
            <a:solidFill>
              <a:schemeClr val="tx1"/>
            </a:solidFill>
          </a:ln>
        </p:spPr>
        <p:txBody>
          <a:bodyPr wrap="square">
            <a:spAutoFit/>
          </a:bodyPr>
          <a:lstStyle/>
          <a:p>
            <a:pPr fontAlgn="base"/>
            <a:r>
              <a:rPr lang="en-US" sz="2000" dirty="0" smtClean="0">
                <a:solidFill>
                  <a:srgbClr val="001E61"/>
                </a:solidFill>
              </a:rPr>
              <a:t>Summary of Benefit Details</a:t>
            </a:r>
            <a:endParaRPr lang="en-US" sz="2000" dirty="0">
              <a:solidFill>
                <a:srgbClr val="001E61"/>
              </a:solidFill>
            </a:endParaRPr>
          </a:p>
        </p:txBody>
      </p:sp>
      <p:cxnSp>
        <p:nvCxnSpPr>
          <p:cNvPr id="27" name="Straight Arrow Connector 26"/>
          <p:cNvCxnSpPr>
            <a:stCxn id="25" idx="3"/>
          </p:cNvCxnSpPr>
          <p:nvPr/>
        </p:nvCxnSpPr>
        <p:spPr>
          <a:xfrm>
            <a:off x="2301176" y="5381204"/>
            <a:ext cx="998078" cy="46167"/>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5" idx="3"/>
          </p:cNvCxnSpPr>
          <p:nvPr/>
        </p:nvCxnSpPr>
        <p:spPr>
          <a:xfrm>
            <a:off x="2301176" y="5381204"/>
            <a:ext cx="2196683" cy="619491"/>
          </a:xfrm>
          <a:prstGeom prst="straightConnector1">
            <a:avLst/>
          </a:prstGeom>
          <a:ln w="444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47" name="Picture 46"/>
          <p:cNvPicPr>
            <a:picLocks noChangeAspect="1"/>
          </p:cNvPicPr>
          <p:nvPr/>
        </p:nvPicPr>
        <p:blipFill>
          <a:blip r:embed="rId4"/>
          <a:stretch>
            <a:fillRect/>
          </a:stretch>
        </p:blipFill>
        <p:spPr>
          <a:xfrm rot="16200000">
            <a:off x="10008587" y="2324356"/>
            <a:ext cx="1071244" cy="2798351"/>
          </a:xfrm>
          <a:prstGeom prst="rect">
            <a:avLst/>
          </a:prstGeom>
          <a:effectLst>
            <a:glow rad="228600">
              <a:srgbClr val="FFC000">
                <a:alpha val="40000"/>
              </a:srgbClr>
            </a:glow>
          </a:effectLst>
        </p:spPr>
      </p:pic>
      <p:grpSp>
        <p:nvGrpSpPr>
          <p:cNvPr id="48" name="Group 47"/>
          <p:cNvGrpSpPr/>
          <p:nvPr/>
        </p:nvGrpSpPr>
        <p:grpSpPr>
          <a:xfrm>
            <a:off x="9266577" y="4506628"/>
            <a:ext cx="2680855" cy="2030097"/>
            <a:chOff x="9118621" y="2838820"/>
            <a:chExt cx="2680855" cy="2030097"/>
          </a:xfrm>
        </p:grpSpPr>
        <p:pic>
          <p:nvPicPr>
            <p:cNvPr id="49" name="Picture 48"/>
            <p:cNvPicPr>
              <a:picLocks noChangeAspect="1"/>
            </p:cNvPicPr>
            <p:nvPr/>
          </p:nvPicPr>
          <p:blipFill>
            <a:blip r:embed="rId5"/>
            <a:stretch>
              <a:fillRect/>
            </a:stretch>
          </p:blipFill>
          <p:spPr>
            <a:xfrm>
              <a:off x="9305428" y="2838820"/>
              <a:ext cx="2307243" cy="2030097"/>
            </a:xfrm>
            <a:prstGeom prst="rect">
              <a:avLst/>
            </a:prstGeom>
            <a:effectLst>
              <a:glow rad="228600">
                <a:srgbClr val="FFC000">
                  <a:alpha val="40000"/>
                </a:srgbClr>
              </a:glow>
            </a:effectLst>
          </p:spPr>
        </p:pic>
        <p:pic>
          <p:nvPicPr>
            <p:cNvPr id="50" name="Picture 49"/>
            <p:cNvPicPr>
              <a:picLocks noChangeAspect="1"/>
            </p:cNvPicPr>
            <p:nvPr/>
          </p:nvPicPr>
          <p:blipFill>
            <a:blip r:embed="rId6"/>
            <a:stretch>
              <a:fillRect/>
            </a:stretch>
          </p:blipFill>
          <p:spPr>
            <a:xfrm>
              <a:off x="9118621" y="3280071"/>
              <a:ext cx="2680855" cy="791318"/>
            </a:xfrm>
            <a:prstGeom prst="rect">
              <a:avLst/>
            </a:prstGeom>
            <a:effectLst>
              <a:glow rad="228600">
                <a:srgbClr val="C79101">
                  <a:alpha val="40000"/>
                </a:srgbClr>
              </a:glow>
            </a:effectLst>
          </p:spPr>
        </p:pic>
      </p:grpSp>
    </p:spTree>
    <p:extLst>
      <p:ext uri="{BB962C8B-B14F-4D97-AF65-F5344CB8AC3E}">
        <p14:creationId xmlns:p14="http://schemas.microsoft.com/office/powerpoint/2010/main" val="14975862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744893" y="245366"/>
            <a:ext cx="6620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smtClean="0"/>
              <a:t>Viewing Notices</a:t>
            </a:r>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882" b="16988"/>
          <a:stretch/>
        </p:blipFill>
        <p:spPr>
          <a:xfrm>
            <a:off x="6881558" y="1274814"/>
            <a:ext cx="4750367" cy="5215743"/>
          </a:xfrm>
          <a:prstGeom prst="rect">
            <a:avLst/>
          </a:prstGeom>
          <a:ln>
            <a:solidFill>
              <a:schemeClr val="tx1"/>
            </a:solidFill>
          </a:ln>
        </p:spPr>
      </p:pic>
      <p:grpSp>
        <p:nvGrpSpPr>
          <p:cNvPr id="10" name="Group 9"/>
          <p:cNvGrpSpPr/>
          <p:nvPr/>
        </p:nvGrpSpPr>
        <p:grpSpPr>
          <a:xfrm>
            <a:off x="2335276" y="1274814"/>
            <a:ext cx="4374594" cy="5232629"/>
            <a:chOff x="1816141" y="1378643"/>
            <a:chExt cx="4374594" cy="5232629"/>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6808" t="6708" r="6238" b="7034"/>
            <a:stretch/>
          </p:blipFill>
          <p:spPr>
            <a:xfrm>
              <a:off x="1816141" y="1378643"/>
              <a:ext cx="4374594" cy="5232629"/>
            </a:xfrm>
            <a:prstGeom prst="rect">
              <a:avLst/>
            </a:prstGeom>
            <a:ln>
              <a:solidFill>
                <a:schemeClr val="tx1"/>
              </a:solidFill>
            </a:ln>
          </p:spPr>
        </p:pic>
        <p:sp>
          <p:nvSpPr>
            <p:cNvPr id="8" name="Rectangle 7"/>
            <p:cNvSpPr/>
            <p:nvPr/>
          </p:nvSpPr>
          <p:spPr>
            <a:xfrm>
              <a:off x="4695568" y="2483708"/>
              <a:ext cx="926756" cy="2204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 name="Straight Arrow Connector 10"/>
          <p:cNvCxnSpPr/>
          <p:nvPr/>
        </p:nvCxnSpPr>
        <p:spPr>
          <a:xfrm>
            <a:off x="2163588" y="1896257"/>
            <a:ext cx="2358986" cy="365029"/>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52050" y="1496147"/>
            <a:ext cx="2011538" cy="400110"/>
          </a:xfrm>
          <a:prstGeom prst="rect">
            <a:avLst/>
          </a:prstGeom>
          <a:solidFill>
            <a:schemeClr val="accent2"/>
          </a:solidFill>
          <a:ln>
            <a:solidFill>
              <a:schemeClr val="tx1"/>
            </a:solidFill>
          </a:ln>
        </p:spPr>
        <p:txBody>
          <a:bodyPr wrap="square">
            <a:spAutoFit/>
          </a:bodyPr>
          <a:lstStyle/>
          <a:p>
            <a:pPr fontAlgn="base"/>
            <a:r>
              <a:rPr lang="en-US" sz="2000" dirty="0" smtClean="0">
                <a:solidFill>
                  <a:srgbClr val="001E61"/>
                </a:solidFill>
              </a:rPr>
              <a:t>Benefit Amount</a:t>
            </a:r>
            <a:endParaRPr lang="en-US" sz="2000" dirty="0">
              <a:solidFill>
                <a:srgbClr val="001E61"/>
              </a:solidFill>
            </a:endParaRPr>
          </a:p>
        </p:txBody>
      </p:sp>
      <p:sp>
        <p:nvSpPr>
          <p:cNvPr id="13" name="Rectangle 12"/>
          <p:cNvSpPr/>
          <p:nvPr/>
        </p:nvSpPr>
        <p:spPr>
          <a:xfrm>
            <a:off x="152050" y="2249134"/>
            <a:ext cx="2011538" cy="400110"/>
          </a:xfrm>
          <a:prstGeom prst="rect">
            <a:avLst/>
          </a:prstGeom>
          <a:solidFill>
            <a:schemeClr val="accent2"/>
          </a:solidFill>
          <a:ln>
            <a:solidFill>
              <a:schemeClr val="tx1"/>
            </a:solidFill>
          </a:ln>
        </p:spPr>
        <p:txBody>
          <a:bodyPr wrap="square">
            <a:spAutoFit/>
          </a:bodyPr>
          <a:lstStyle/>
          <a:p>
            <a:pPr fontAlgn="base"/>
            <a:r>
              <a:rPr lang="en-US" sz="2000" dirty="0" smtClean="0">
                <a:solidFill>
                  <a:srgbClr val="001E61"/>
                </a:solidFill>
              </a:rPr>
              <a:t>Approval Period</a:t>
            </a:r>
            <a:endParaRPr lang="en-US" sz="2000" dirty="0">
              <a:solidFill>
                <a:srgbClr val="001E61"/>
              </a:solidFill>
            </a:endParaRPr>
          </a:p>
        </p:txBody>
      </p:sp>
      <p:cxnSp>
        <p:nvCxnSpPr>
          <p:cNvPr id="14" name="Straight Arrow Connector 13"/>
          <p:cNvCxnSpPr/>
          <p:nvPr/>
        </p:nvCxnSpPr>
        <p:spPr>
          <a:xfrm flipV="1">
            <a:off x="2163588" y="2249134"/>
            <a:ext cx="307763" cy="200055"/>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3443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744893" y="245366"/>
            <a:ext cx="6620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smtClean="0"/>
              <a:t>Viewing Notices</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564" t="3682" r="4579" b="42135"/>
          <a:stretch/>
        </p:blipFill>
        <p:spPr>
          <a:xfrm>
            <a:off x="7270899" y="2054548"/>
            <a:ext cx="4393580" cy="3309266"/>
          </a:xfrm>
          <a:prstGeom prst="rect">
            <a:avLst/>
          </a:prstGeom>
          <a:ln>
            <a:solidFill>
              <a:schemeClr val="tx1"/>
            </a:solidFill>
          </a:ln>
        </p:spPr>
      </p:pic>
      <p:grpSp>
        <p:nvGrpSpPr>
          <p:cNvPr id="5" name="Group 4"/>
          <p:cNvGrpSpPr/>
          <p:nvPr/>
        </p:nvGrpSpPr>
        <p:grpSpPr>
          <a:xfrm>
            <a:off x="2808310" y="1139346"/>
            <a:ext cx="4293645" cy="5404311"/>
            <a:chOff x="1527718" y="1460809"/>
            <a:chExt cx="3914078" cy="5111762"/>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6148" t="6885" r="6076" b="382"/>
            <a:stretch/>
          </p:blipFill>
          <p:spPr>
            <a:xfrm>
              <a:off x="1527718" y="1460809"/>
              <a:ext cx="3914078" cy="5111762"/>
            </a:xfrm>
            <a:prstGeom prst="rect">
              <a:avLst/>
            </a:prstGeom>
            <a:ln>
              <a:solidFill>
                <a:schemeClr val="tx1"/>
              </a:solidFill>
            </a:ln>
          </p:spPr>
        </p:pic>
        <p:sp>
          <p:nvSpPr>
            <p:cNvPr id="4" name="Rectangle 3"/>
            <p:cNvSpPr/>
            <p:nvPr/>
          </p:nvSpPr>
          <p:spPr>
            <a:xfrm>
              <a:off x="3620530" y="2619632"/>
              <a:ext cx="790832" cy="3954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Arrow Connector 6"/>
          <p:cNvCxnSpPr/>
          <p:nvPr/>
        </p:nvCxnSpPr>
        <p:spPr>
          <a:xfrm>
            <a:off x="1161536" y="2254603"/>
            <a:ext cx="3113902" cy="312465"/>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09106" y="1854493"/>
            <a:ext cx="2011538" cy="400110"/>
          </a:xfrm>
          <a:prstGeom prst="rect">
            <a:avLst/>
          </a:prstGeom>
          <a:solidFill>
            <a:schemeClr val="accent2"/>
          </a:solidFill>
          <a:ln>
            <a:solidFill>
              <a:schemeClr val="tx1"/>
            </a:solidFill>
          </a:ln>
        </p:spPr>
        <p:txBody>
          <a:bodyPr wrap="square">
            <a:spAutoFit/>
          </a:bodyPr>
          <a:lstStyle/>
          <a:p>
            <a:pPr fontAlgn="base"/>
            <a:r>
              <a:rPr lang="en-US" sz="2000" dirty="0" smtClean="0">
                <a:solidFill>
                  <a:srgbClr val="001E61"/>
                </a:solidFill>
              </a:rPr>
              <a:t>Benefit Amount</a:t>
            </a:r>
            <a:endParaRPr lang="en-US" sz="2000" dirty="0">
              <a:solidFill>
                <a:srgbClr val="001E61"/>
              </a:solidFill>
            </a:endParaRPr>
          </a:p>
        </p:txBody>
      </p:sp>
      <p:sp>
        <p:nvSpPr>
          <p:cNvPr id="11" name="Rectangle 10"/>
          <p:cNvSpPr/>
          <p:nvPr/>
        </p:nvSpPr>
        <p:spPr>
          <a:xfrm>
            <a:off x="155767" y="2870053"/>
            <a:ext cx="2011538" cy="400110"/>
          </a:xfrm>
          <a:prstGeom prst="rect">
            <a:avLst/>
          </a:prstGeom>
          <a:solidFill>
            <a:schemeClr val="accent2"/>
          </a:solidFill>
          <a:ln>
            <a:solidFill>
              <a:schemeClr val="tx1"/>
            </a:solidFill>
          </a:ln>
        </p:spPr>
        <p:txBody>
          <a:bodyPr wrap="square">
            <a:spAutoFit/>
          </a:bodyPr>
          <a:lstStyle/>
          <a:p>
            <a:pPr fontAlgn="base"/>
            <a:r>
              <a:rPr lang="en-US" sz="2000" dirty="0" smtClean="0">
                <a:solidFill>
                  <a:srgbClr val="001E61"/>
                </a:solidFill>
              </a:rPr>
              <a:t>Approval Period</a:t>
            </a:r>
            <a:endParaRPr lang="en-US" sz="2000" dirty="0">
              <a:solidFill>
                <a:srgbClr val="001E61"/>
              </a:solidFill>
            </a:endParaRPr>
          </a:p>
        </p:txBody>
      </p:sp>
      <p:cxnSp>
        <p:nvCxnSpPr>
          <p:cNvPr id="12" name="Straight Arrow Connector 11"/>
          <p:cNvCxnSpPr/>
          <p:nvPr/>
        </p:nvCxnSpPr>
        <p:spPr>
          <a:xfrm flipV="1">
            <a:off x="2156920" y="2870053"/>
            <a:ext cx="651804" cy="216442"/>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02014" y="3625060"/>
            <a:ext cx="2011538" cy="400110"/>
          </a:xfrm>
          <a:prstGeom prst="rect">
            <a:avLst/>
          </a:prstGeom>
          <a:solidFill>
            <a:schemeClr val="accent2"/>
          </a:solidFill>
          <a:ln>
            <a:solidFill>
              <a:schemeClr val="tx1"/>
            </a:solidFill>
          </a:ln>
        </p:spPr>
        <p:txBody>
          <a:bodyPr wrap="square">
            <a:spAutoFit/>
          </a:bodyPr>
          <a:lstStyle/>
          <a:p>
            <a:pPr fontAlgn="base"/>
            <a:r>
              <a:rPr lang="en-US" sz="2000" dirty="0" smtClean="0">
                <a:solidFill>
                  <a:srgbClr val="001E61"/>
                </a:solidFill>
              </a:rPr>
              <a:t>Deposit Details</a:t>
            </a:r>
            <a:endParaRPr lang="en-US" sz="2000" dirty="0">
              <a:solidFill>
                <a:srgbClr val="001E61"/>
              </a:solidFill>
            </a:endParaRPr>
          </a:p>
        </p:txBody>
      </p:sp>
      <p:cxnSp>
        <p:nvCxnSpPr>
          <p:cNvPr id="15" name="Straight Arrow Connector 14"/>
          <p:cNvCxnSpPr/>
          <p:nvPr/>
        </p:nvCxnSpPr>
        <p:spPr>
          <a:xfrm flipV="1">
            <a:off x="2203167" y="3270163"/>
            <a:ext cx="605143" cy="57134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736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744893" y="245366"/>
            <a:ext cx="6620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smtClean="0"/>
              <a:t>Viewing Notices</a:t>
            </a:r>
            <a:endParaRPr lang="en-US" dirty="0"/>
          </a:p>
        </p:txBody>
      </p:sp>
      <p:grpSp>
        <p:nvGrpSpPr>
          <p:cNvPr id="14" name="Group 13"/>
          <p:cNvGrpSpPr/>
          <p:nvPr/>
        </p:nvGrpSpPr>
        <p:grpSpPr>
          <a:xfrm>
            <a:off x="2939573" y="1339419"/>
            <a:ext cx="5832088" cy="4191813"/>
            <a:chOff x="3024692" y="1456602"/>
            <a:chExt cx="5832088" cy="4191813"/>
          </a:xfrm>
        </p:grpSpPr>
        <p:grpSp>
          <p:nvGrpSpPr>
            <p:cNvPr id="5" name="Group 4"/>
            <p:cNvGrpSpPr/>
            <p:nvPr/>
          </p:nvGrpSpPr>
          <p:grpSpPr>
            <a:xfrm>
              <a:off x="3024692" y="1456602"/>
              <a:ext cx="5832088" cy="4191813"/>
              <a:chOff x="3111190" y="1431888"/>
              <a:chExt cx="5832088" cy="4191813"/>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624" t="6380" r="3870" b="45980"/>
              <a:stretch/>
            </p:blipFill>
            <p:spPr>
              <a:xfrm>
                <a:off x="3111190" y="1431888"/>
                <a:ext cx="5832088" cy="4191813"/>
              </a:xfrm>
              <a:prstGeom prst="rect">
                <a:avLst/>
              </a:prstGeom>
              <a:ln>
                <a:solidFill>
                  <a:schemeClr val="tx1"/>
                </a:solidFill>
              </a:ln>
            </p:spPr>
          </p:pic>
          <p:sp>
            <p:nvSpPr>
              <p:cNvPr id="4" name="Rectangle 3"/>
              <p:cNvSpPr/>
              <p:nvPr/>
            </p:nvSpPr>
            <p:spPr>
              <a:xfrm>
                <a:off x="3262184" y="2755557"/>
                <a:ext cx="951470" cy="3583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62184" y="4637903"/>
                <a:ext cx="951470" cy="502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128702" y="2786010"/>
                <a:ext cx="951470" cy="3583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128702" y="4637903"/>
                <a:ext cx="951470" cy="502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rot="10800000" flipV="1">
              <a:off x="6158335" y="2780271"/>
              <a:ext cx="667266" cy="365760"/>
            </a:xfrm>
            <a:prstGeom prst="rect">
              <a:avLst/>
            </a:prstGeom>
            <a:solidFill>
              <a:schemeClr val="accent2"/>
            </a:solidFill>
          </p:spPr>
          <p:txBody>
            <a:bodyPr wrap="square" rtlCol="0">
              <a:spAutoFit/>
            </a:bodyPr>
            <a:lstStyle/>
            <a:p>
              <a:pPr algn="ctr"/>
              <a:r>
                <a:rPr lang="en-US" sz="800" dirty="0" smtClean="0"/>
                <a:t>123456789</a:t>
              </a:r>
              <a:endParaRPr lang="en-US" sz="1000" dirty="0" smtClean="0"/>
            </a:p>
          </p:txBody>
        </p:sp>
        <p:sp>
          <p:nvSpPr>
            <p:cNvPr id="13" name="TextBox 12"/>
            <p:cNvSpPr txBox="1"/>
            <p:nvPr/>
          </p:nvSpPr>
          <p:spPr>
            <a:xfrm rot="10800000" flipV="1">
              <a:off x="6158335" y="4662617"/>
              <a:ext cx="667266" cy="548640"/>
            </a:xfrm>
            <a:prstGeom prst="rect">
              <a:avLst/>
            </a:prstGeom>
            <a:solidFill>
              <a:schemeClr val="accent2"/>
            </a:solidFill>
          </p:spPr>
          <p:txBody>
            <a:bodyPr wrap="square" rtlCol="0">
              <a:spAutoFit/>
            </a:bodyPr>
            <a:lstStyle/>
            <a:p>
              <a:pPr algn="ctr"/>
              <a:r>
                <a:rPr lang="en-US" sz="800" dirty="0" smtClean="0"/>
                <a:t>123456789</a:t>
              </a:r>
              <a:endParaRPr lang="en-US" sz="1000" dirty="0" smtClean="0"/>
            </a:p>
          </p:txBody>
        </p:sp>
      </p:grpSp>
      <p:cxnSp>
        <p:nvCxnSpPr>
          <p:cNvPr id="12" name="Straight Arrow Connector 11"/>
          <p:cNvCxnSpPr>
            <a:stCxn id="15" idx="3"/>
            <a:endCxn id="11" idx="2"/>
          </p:cNvCxnSpPr>
          <p:nvPr/>
        </p:nvCxnSpPr>
        <p:spPr>
          <a:xfrm flipV="1">
            <a:off x="4109174" y="3028848"/>
            <a:ext cx="2297675" cy="606532"/>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564771" y="3435325"/>
            <a:ext cx="1544403" cy="400110"/>
          </a:xfrm>
          <a:prstGeom prst="rect">
            <a:avLst/>
          </a:prstGeom>
          <a:solidFill>
            <a:schemeClr val="accent2"/>
          </a:solidFill>
          <a:ln>
            <a:solidFill>
              <a:schemeClr val="tx1"/>
            </a:solidFill>
          </a:ln>
          <a:effectLst>
            <a:glow rad="228600">
              <a:srgbClr val="C38C01">
                <a:alpha val="40000"/>
              </a:srgbClr>
            </a:glow>
          </a:effectLst>
        </p:spPr>
        <p:txBody>
          <a:bodyPr wrap="square">
            <a:spAutoFit/>
          </a:bodyPr>
          <a:lstStyle/>
          <a:p>
            <a:pPr fontAlgn="base"/>
            <a:r>
              <a:rPr lang="en-US" sz="2000" dirty="0" smtClean="0">
                <a:solidFill>
                  <a:srgbClr val="001E61"/>
                </a:solidFill>
              </a:rPr>
              <a:t>RIN Number</a:t>
            </a:r>
            <a:endParaRPr lang="en-US" sz="2000" dirty="0">
              <a:solidFill>
                <a:srgbClr val="001E61"/>
              </a:solidFill>
            </a:endParaRPr>
          </a:p>
        </p:txBody>
      </p:sp>
      <p:sp>
        <p:nvSpPr>
          <p:cNvPr id="16" name="Rectangle 15"/>
          <p:cNvSpPr/>
          <p:nvPr/>
        </p:nvSpPr>
        <p:spPr>
          <a:xfrm>
            <a:off x="9849170" y="3559866"/>
            <a:ext cx="2011538" cy="400110"/>
          </a:xfrm>
          <a:prstGeom prst="rect">
            <a:avLst/>
          </a:prstGeom>
          <a:solidFill>
            <a:schemeClr val="accent2"/>
          </a:solidFill>
          <a:ln>
            <a:solidFill>
              <a:schemeClr val="tx1"/>
            </a:solidFill>
          </a:ln>
        </p:spPr>
        <p:txBody>
          <a:bodyPr wrap="square">
            <a:spAutoFit/>
          </a:bodyPr>
          <a:lstStyle/>
          <a:p>
            <a:pPr fontAlgn="base"/>
            <a:r>
              <a:rPr lang="en-US" sz="2000" dirty="0" smtClean="0">
                <a:solidFill>
                  <a:srgbClr val="001E61"/>
                </a:solidFill>
              </a:rPr>
              <a:t>Coverage Dates</a:t>
            </a:r>
            <a:endParaRPr lang="en-US" sz="2000" dirty="0">
              <a:solidFill>
                <a:srgbClr val="001E61"/>
              </a:solidFill>
            </a:endParaRPr>
          </a:p>
        </p:txBody>
      </p:sp>
      <p:cxnSp>
        <p:nvCxnSpPr>
          <p:cNvPr id="17" name="Straight Arrow Connector 16"/>
          <p:cNvCxnSpPr>
            <a:stCxn id="16" idx="1"/>
          </p:cNvCxnSpPr>
          <p:nvPr/>
        </p:nvCxnSpPr>
        <p:spPr>
          <a:xfrm flipH="1" flipV="1">
            <a:off x="8623438" y="3125635"/>
            <a:ext cx="1225732" cy="634286"/>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6" idx="1"/>
          </p:cNvCxnSpPr>
          <p:nvPr/>
        </p:nvCxnSpPr>
        <p:spPr>
          <a:xfrm flipH="1">
            <a:off x="8623438" y="3759921"/>
            <a:ext cx="1225732" cy="785513"/>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9291255" y="1628264"/>
            <a:ext cx="2011538" cy="400110"/>
          </a:xfrm>
          <a:prstGeom prst="rect">
            <a:avLst/>
          </a:prstGeom>
          <a:solidFill>
            <a:schemeClr val="accent2"/>
          </a:solidFill>
          <a:ln>
            <a:solidFill>
              <a:schemeClr val="tx1"/>
            </a:solidFill>
          </a:ln>
        </p:spPr>
        <p:txBody>
          <a:bodyPr wrap="square">
            <a:spAutoFit/>
          </a:bodyPr>
          <a:lstStyle/>
          <a:p>
            <a:pPr fontAlgn="base"/>
            <a:r>
              <a:rPr lang="en-US" sz="2000" dirty="0" smtClean="0">
                <a:solidFill>
                  <a:srgbClr val="001E61"/>
                </a:solidFill>
              </a:rPr>
              <a:t>Benefit Details</a:t>
            </a:r>
            <a:endParaRPr lang="en-US" sz="2000" dirty="0">
              <a:solidFill>
                <a:srgbClr val="001E61"/>
              </a:solidFill>
            </a:endParaRPr>
          </a:p>
        </p:txBody>
      </p:sp>
      <p:cxnSp>
        <p:nvCxnSpPr>
          <p:cNvPr id="26" name="Straight Arrow Connector 25"/>
          <p:cNvCxnSpPr>
            <a:stCxn id="25" idx="1"/>
          </p:cNvCxnSpPr>
          <p:nvPr/>
        </p:nvCxnSpPr>
        <p:spPr>
          <a:xfrm flipH="1">
            <a:off x="7545929" y="1828319"/>
            <a:ext cx="1745326" cy="984725"/>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5" idx="1"/>
          </p:cNvCxnSpPr>
          <p:nvPr/>
        </p:nvCxnSpPr>
        <p:spPr>
          <a:xfrm flipH="1">
            <a:off x="7545929" y="1828319"/>
            <a:ext cx="1745326" cy="1418957"/>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129940" y="3675291"/>
            <a:ext cx="1864429" cy="757079"/>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p:nvPicPr>
        <p:blipFill>
          <a:blip r:embed="rId4"/>
          <a:stretch>
            <a:fillRect/>
          </a:stretch>
        </p:blipFill>
        <p:spPr>
          <a:xfrm rot="16200000">
            <a:off x="1151950" y="3360275"/>
            <a:ext cx="860362" cy="2247475"/>
          </a:xfrm>
          <a:prstGeom prst="rect">
            <a:avLst/>
          </a:prstGeom>
          <a:effectLst>
            <a:glow rad="228600">
              <a:srgbClr val="FFC000">
                <a:alpha val="40000"/>
              </a:srgbClr>
            </a:glow>
          </a:effectLst>
        </p:spPr>
      </p:pic>
    </p:spTree>
    <p:extLst>
      <p:ext uri="{BB962C8B-B14F-4D97-AF65-F5344CB8AC3E}">
        <p14:creationId xmlns:p14="http://schemas.microsoft.com/office/powerpoint/2010/main" val="645028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lgn="ctr">
              <a:buNone/>
            </a:pPr>
            <a:r>
              <a:rPr lang="en-US" dirty="0" smtClean="0"/>
              <a:t>Gwynne Mashon</a:t>
            </a:r>
          </a:p>
          <a:p>
            <a:pPr marL="0" indent="0" algn="ctr">
              <a:buNone/>
            </a:pPr>
            <a:r>
              <a:rPr lang="en-US" dirty="0" smtClean="0">
                <a:hlinkClick r:id="rId2"/>
              </a:rPr>
              <a:t>gmashon@legalaidchicago.org</a:t>
            </a:r>
            <a:endParaRPr lang="en-US" dirty="0" smtClean="0"/>
          </a:p>
          <a:p>
            <a:pPr marL="0" indent="0" algn="ctr">
              <a:buNone/>
            </a:pPr>
            <a:endParaRPr lang="en-US" dirty="0"/>
          </a:p>
          <a:p>
            <a:pPr marL="0" indent="0" algn="ctr">
              <a:buNone/>
            </a:pPr>
            <a:r>
              <a:rPr lang="en-US" dirty="0" smtClean="0"/>
              <a:t>Beth Warner</a:t>
            </a:r>
          </a:p>
          <a:p>
            <a:pPr marL="0" indent="0" algn="ctr">
              <a:buNone/>
            </a:pPr>
            <a:r>
              <a:rPr lang="en-US" dirty="0" smtClean="0">
                <a:hlinkClick r:id="rId3"/>
              </a:rPr>
              <a:t>bwarner@legalaidchicago.org</a:t>
            </a:r>
            <a:endParaRPr lang="en-US" dirty="0" smtClean="0"/>
          </a:p>
          <a:p>
            <a:pPr marL="0" indent="0" algn="ctr">
              <a:buNone/>
            </a:pPr>
            <a:r>
              <a:rPr lang="en-US" dirty="0"/>
              <a:t/>
            </a:r>
            <a:br>
              <a:rPr lang="en-US" dirty="0"/>
            </a:br>
            <a:r>
              <a:rPr lang="en-US" dirty="0" smtClean="0"/>
              <a:t>For technical assistance reach out to DHS</a:t>
            </a:r>
          </a:p>
          <a:p>
            <a:pPr marL="0" indent="0" algn="ctr">
              <a:buNone/>
            </a:pPr>
            <a:r>
              <a:rPr lang="en-US" dirty="0" smtClean="0">
                <a:hlinkClick r:id="rId4"/>
              </a:rPr>
              <a:t>abe.questions@illinois.gov</a:t>
            </a:r>
            <a:endParaRPr lang="en-US" dirty="0"/>
          </a:p>
          <a:p>
            <a:pPr marL="0" indent="0" algn="ctr">
              <a:buNone/>
            </a:pPr>
            <a:endParaRPr lang="en-US" dirty="0" smtClean="0"/>
          </a:p>
        </p:txBody>
      </p:sp>
    </p:spTree>
    <p:extLst>
      <p:ext uri="{BB962C8B-B14F-4D97-AF65-F5344CB8AC3E}">
        <p14:creationId xmlns:p14="http://schemas.microsoft.com/office/powerpoint/2010/main" val="2271230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 hope you’ll learn</a:t>
            </a:r>
            <a:endParaRPr lang="en-US" dirty="0"/>
          </a:p>
        </p:txBody>
      </p:sp>
      <p:sp>
        <p:nvSpPr>
          <p:cNvPr id="3" name="Text Placeholder 2"/>
          <p:cNvSpPr>
            <a:spLocks noGrp="1"/>
          </p:cNvSpPr>
          <p:nvPr>
            <p:ph type="body" sz="quarter" idx="13"/>
          </p:nvPr>
        </p:nvSpPr>
        <p:spPr>
          <a:xfrm>
            <a:off x="545485" y="1503010"/>
            <a:ext cx="5715424" cy="4106958"/>
          </a:xfrm>
        </p:spPr>
        <p:txBody>
          <a:bodyPr>
            <a:noAutofit/>
          </a:bodyPr>
          <a:lstStyle/>
          <a:p>
            <a:r>
              <a:rPr lang="en-US" sz="2000" dirty="0" smtClean="0">
                <a:solidFill>
                  <a:schemeClr val="accent1"/>
                </a:solidFill>
              </a:rPr>
              <a:t>Overview of what MMC can do</a:t>
            </a:r>
          </a:p>
          <a:p>
            <a:r>
              <a:rPr lang="en-US" sz="2000" dirty="0" smtClean="0">
                <a:solidFill>
                  <a:schemeClr val="accent1"/>
                </a:solidFill>
              </a:rPr>
              <a:t>Renew current benefits</a:t>
            </a:r>
          </a:p>
          <a:p>
            <a:r>
              <a:rPr lang="en-US" sz="2000" dirty="0" smtClean="0">
                <a:solidFill>
                  <a:schemeClr val="accent1"/>
                </a:solidFill>
              </a:rPr>
              <a:t>Report changes to current benefits</a:t>
            </a:r>
          </a:p>
          <a:p>
            <a:r>
              <a:rPr lang="en-US" sz="2000" dirty="0" smtClean="0">
                <a:solidFill>
                  <a:schemeClr val="accent1"/>
                </a:solidFill>
              </a:rPr>
              <a:t>Applying </a:t>
            </a:r>
            <a:r>
              <a:rPr lang="en-US" sz="2000" dirty="0">
                <a:solidFill>
                  <a:schemeClr val="accent1"/>
                </a:solidFill>
              </a:rPr>
              <a:t>for </a:t>
            </a:r>
            <a:r>
              <a:rPr lang="en-US" sz="2000" dirty="0" smtClean="0">
                <a:solidFill>
                  <a:schemeClr val="accent1"/>
                </a:solidFill>
              </a:rPr>
              <a:t>Additional Programs</a:t>
            </a:r>
          </a:p>
          <a:p>
            <a:r>
              <a:rPr lang="en-US" sz="2000" dirty="0" smtClean="0">
                <a:solidFill>
                  <a:schemeClr val="accent1"/>
                </a:solidFill>
              </a:rPr>
              <a:t>Review</a:t>
            </a:r>
          </a:p>
          <a:p>
            <a:pPr lvl="1"/>
            <a:r>
              <a:rPr lang="en-US" sz="1800" dirty="0" smtClean="0">
                <a:solidFill>
                  <a:schemeClr val="accent1"/>
                </a:solidFill>
              </a:rPr>
              <a:t>Contact information</a:t>
            </a:r>
          </a:p>
          <a:p>
            <a:pPr lvl="1"/>
            <a:r>
              <a:rPr lang="en-US" sz="1800" dirty="0" smtClean="0">
                <a:solidFill>
                  <a:schemeClr val="accent1"/>
                </a:solidFill>
              </a:rPr>
              <a:t>Account information</a:t>
            </a:r>
          </a:p>
          <a:p>
            <a:pPr lvl="1"/>
            <a:r>
              <a:rPr lang="en-US" sz="1800" dirty="0" smtClean="0">
                <a:solidFill>
                  <a:schemeClr val="accent1"/>
                </a:solidFill>
              </a:rPr>
              <a:t>What is due?</a:t>
            </a:r>
          </a:p>
          <a:p>
            <a:pPr lvl="1"/>
            <a:r>
              <a:rPr lang="en-US" sz="1800" dirty="0" smtClean="0">
                <a:solidFill>
                  <a:schemeClr val="accent1"/>
                </a:solidFill>
              </a:rPr>
              <a:t>What is the status of my case?</a:t>
            </a:r>
          </a:p>
          <a:p>
            <a:r>
              <a:rPr lang="en-US" sz="2000" dirty="0" smtClean="0">
                <a:solidFill>
                  <a:schemeClr val="accent1"/>
                </a:solidFill>
              </a:rPr>
              <a:t>Viewing Notices</a:t>
            </a:r>
          </a:p>
          <a:p>
            <a:r>
              <a:rPr lang="en-US" sz="2000" dirty="0" smtClean="0">
                <a:solidFill>
                  <a:schemeClr val="accent1"/>
                </a:solidFill>
              </a:rPr>
              <a:t>Submitting required documents</a:t>
            </a:r>
            <a:endParaRPr lang="en-US" sz="2000" dirty="0">
              <a:solidFill>
                <a:schemeClr val="accent1"/>
              </a:solidFill>
            </a:endParaRPr>
          </a:p>
        </p:txBody>
      </p:sp>
      <p:pic>
        <p:nvPicPr>
          <p:cNvPr id="4" name="Picture 3"/>
          <p:cNvPicPr>
            <a:picLocks noChangeAspect="1"/>
          </p:cNvPicPr>
          <p:nvPr/>
        </p:nvPicPr>
        <p:blipFill>
          <a:blip r:embed="rId3"/>
          <a:stretch>
            <a:fillRect/>
          </a:stretch>
        </p:blipFill>
        <p:spPr>
          <a:xfrm rot="16200000">
            <a:off x="7090420" y="2934119"/>
            <a:ext cx="1071244" cy="2798351"/>
          </a:xfrm>
          <a:prstGeom prst="rect">
            <a:avLst/>
          </a:prstGeom>
          <a:effectLst>
            <a:glow rad="228600">
              <a:srgbClr val="FFC000">
                <a:alpha val="40000"/>
              </a:srgbClr>
            </a:glow>
          </a:effectLst>
        </p:spPr>
      </p:pic>
      <p:sp>
        <p:nvSpPr>
          <p:cNvPr id="6" name="Text Placeholder 2"/>
          <p:cNvSpPr txBox="1">
            <a:spLocks/>
          </p:cNvSpPr>
          <p:nvPr/>
        </p:nvSpPr>
        <p:spPr>
          <a:xfrm>
            <a:off x="5003322" y="5041114"/>
            <a:ext cx="6987396" cy="358789"/>
          </a:xfrm>
          <a:prstGeom prst="rect">
            <a:avLst/>
          </a:prstGeom>
          <a:solidFill>
            <a:schemeClr val="accent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t>Provide Key Information to</a:t>
            </a:r>
            <a:r>
              <a:rPr lang="en-US" sz="1800" dirty="0"/>
              <a:t> </a:t>
            </a:r>
            <a:r>
              <a:rPr lang="en-US" sz="1800" dirty="0" smtClean="0"/>
              <a:t>unlock services and maximize DHS benefits</a:t>
            </a:r>
          </a:p>
          <a:p>
            <a:endParaRPr lang="en-US" sz="1800" dirty="0" smtClean="0"/>
          </a:p>
          <a:p>
            <a:pPr lvl="1"/>
            <a:endParaRPr lang="en-US" sz="1800" dirty="0"/>
          </a:p>
        </p:txBody>
      </p:sp>
      <p:grpSp>
        <p:nvGrpSpPr>
          <p:cNvPr id="8" name="Group 7"/>
          <p:cNvGrpSpPr/>
          <p:nvPr/>
        </p:nvGrpSpPr>
        <p:grpSpPr>
          <a:xfrm>
            <a:off x="9118621" y="2838820"/>
            <a:ext cx="2680855" cy="2030097"/>
            <a:chOff x="9118621" y="2838820"/>
            <a:chExt cx="2680855" cy="2030097"/>
          </a:xfrm>
        </p:grpSpPr>
        <p:pic>
          <p:nvPicPr>
            <p:cNvPr id="5" name="Picture 4"/>
            <p:cNvPicPr>
              <a:picLocks noChangeAspect="1"/>
            </p:cNvPicPr>
            <p:nvPr/>
          </p:nvPicPr>
          <p:blipFill>
            <a:blip r:embed="rId4"/>
            <a:stretch>
              <a:fillRect/>
            </a:stretch>
          </p:blipFill>
          <p:spPr>
            <a:xfrm>
              <a:off x="9305428" y="2838820"/>
              <a:ext cx="2307243" cy="2030097"/>
            </a:xfrm>
            <a:prstGeom prst="rect">
              <a:avLst/>
            </a:prstGeom>
            <a:effectLst>
              <a:glow rad="228600">
                <a:srgbClr val="FFC000">
                  <a:alpha val="40000"/>
                </a:srgbClr>
              </a:glow>
            </a:effectLst>
          </p:spPr>
        </p:pic>
        <p:pic>
          <p:nvPicPr>
            <p:cNvPr id="7" name="Picture 6"/>
            <p:cNvPicPr>
              <a:picLocks noChangeAspect="1"/>
            </p:cNvPicPr>
            <p:nvPr/>
          </p:nvPicPr>
          <p:blipFill>
            <a:blip r:embed="rId5"/>
            <a:stretch>
              <a:fillRect/>
            </a:stretch>
          </p:blipFill>
          <p:spPr>
            <a:xfrm>
              <a:off x="9118621" y="3280071"/>
              <a:ext cx="2680855" cy="791318"/>
            </a:xfrm>
            <a:prstGeom prst="rect">
              <a:avLst/>
            </a:prstGeom>
            <a:effectLst>
              <a:glow rad="228600">
                <a:srgbClr val="C79101">
                  <a:alpha val="40000"/>
                </a:srgbClr>
              </a:glow>
            </a:effectLst>
          </p:spPr>
        </p:pic>
      </p:grpSp>
    </p:spTree>
    <p:extLst>
      <p:ext uri="{BB962C8B-B14F-4D97-AF65-F5344CB8AC3E}">
        <p14:creationId xmlns:p14="http://schemas.microsoft.com/office/powerpoint/2010/main" val="3479218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518401" y="3470001"/>
            <a:ext cx="4323643" cy="1734178"/>
          </a:xfrm>
          <a:solidFill>
            <a:schemeClr val="accent2"/>
          </a:solidFill>
          <a:ln>
            <a:solidFill>
              <a:schemeClr val="accent1"/>
            </a:solidFill>
          </a:ln>
        </p:spPr>
        <p:txBody>
          <a:bodyPr>
            <a:noAutofit/>
          </a:bodyPr>
          <a:lstStyle/>
          <a:p>
            <a:pPr marL="0" indent="0" algn="ctr">
              <a:buNone/>
            </a:pPr>
            <a:r>
              <a:rPr lang="en-US" sz="1800" b="1" dirty="0" smtClean="0"/>
              <a:t>Appeals</a:t>
            </a:r>
          </a:p>
          <a:p>
            <a:pPr marL="0" indent="0" algn="ctr">
              <a:buNone/>
            </a:pPr>
            <a:r>
              <a:rPr lang="en-US" sz="1800" dirty="0" smtClean="0"/>
              <a:t>The </a:t>
            </a:r>
            <a:r>
              <a:rPr lang="en-US" sz="1800" dirty="0"/>
              <a:t>ABE Appeals </a:t>
            </a:r>
            <a:r>
              <a:rPr lang="en-US" sz="1800" dirty="0" smtClean="0"/>
              <a:t>portal </a:t>
            </a:r>
            <a:r>
              <a:rPr lang="en-US" sz="1800" dirty="0"/>
              <a:t>allow users to file and manage appeals via the </a:t>
            </a:r>
            <a:r>
              <a:rPr lang="en-US" sz="1800" dirty="0" smtClean="0"/>
              <a:t>web based portal. </a:t>
            </a:r>
            <a:r>
              <a:rPr lang="en-US" sz="1800" dirty="0"/>
              <a:t>The Appeals portal can be accessed through MMC or </a:t>
            </a:r>
            <a:r>
              <a:rPr lang="en-US" sz="1800" dirty="0" smtClean="0"/>
              <a:t>directly:</a:t>
            </a:r>
            <a:r>
              <a:rPr lang="en-US" sz="1800" dirty="0"/>
              <a:t/>
            </a:r>
            <a:br>
              <a:rPr lang="en-US" sz="1800" dirty="0"/>
            </a:br>
            <a:r>
              <a:rPr lang="en-US" sz="1800" dirty="0" smtClean="0">
                <a:hlinkClick r:id="rId3"/>
              </a:rPr>
              <a:t>https</a:t>
            </a:r>
            <a:r>
              <a:rPr lang="en-US" sz="1800" dirty="0">
                <a:hlinkClick r:id="rId3"/>
              </a:rPr>
              <a:t>://</a:t>
            </a:r>
            <a:r>
              <a:rPr lang="en-US" sz="1800" dirty="0" smtClean="0">
                <a:hlinkClick r:id="rId3"/>
              </a:rPr>
              <a:t>abe.illinois.gov/abe/access/appeals</a:t>
            </a:r>
            <a:endParaRPr lang="en-US" sz="1800" dirty="0"/>
          </a:p>
        </p:txBody>
      </p:sp>
      <p:sp>
        <p:nvSpPr>
          <p:cNvPr id="5" name="Text Placeholder 3"/>
          <p:cNvSpPr txBox="1">
            <a:spLocks/>
          </p:cNvSpPr>
          <p:nvPr/>
        </p:nvSpPr>
        <p:spPr>
          <a:xfrm>
            <a:off x="3646311" y="3470000"/>
            <a:ext cx="3793067" cy="1734179"/>
          </a:xfrm>
          <a:prstGeom prst="rect">
            <a:avLst/>
          </a:prstGeom>
          <a:solidFill>
            <a:schemeClr val="accent2"/>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smtClean="0"/>
              <a:t>Manage My Case (MMC)</a:t>
            </a:r>
          </a:p>
          <a:p>
            <a:pPr marL="0" indent="0" algn="ctr">
              <a:buNone/>
            </a:pPr>
            <a:r>
              <a:rPr lang="en-US" sz="1800" dirty="0" smtClean="0"/>
              <a:t>MMC is a section on the </a:t>
            </a:r>
            <a:r>
              <a:rPr lang="en-US" sz="1800" dirty="0" smtClean="0">
                <a:hlinkClick r:id="rId4"/>
              </a:rPr>
              <a:t>Application for Benefits Eligibility (ABE)</a:t>
            </a:r>
            <a:r>
              <a:rPr lang="en-US" sz="1800" dirty="0" smtClean="0"/>
              <a:t> website that lets you check on, change, and renew your Medica</a:t>
            </a:r>
            <a:r>
              <a:rPr lang="en-US" sz="1800" dirty="0"/>
              <a:t>l</a:t>
            </a:r>
            <a:r>
              <a:rPr lang="en-US" sz="1800" dirty="0" smtClean="0"/>
              <a:t>, SNAP, and case benefits online, anytime. </a:t>
            </a:r>
          </a:p>
        </p:txBody>
      </p:sp>
      <p:sp>
        <p:nvSpPr>
          <p:cNvPr id="6" name="Text Placeholder 3"/>
          <p:cNvSpPr txBox="1">
            <a:spLocks/>
          </p:cNvSpPr>
          <p:nvPr/>
        </p:nvSpPr>
        <p:spPr>
          <a:xfrm>
            <a:off x="391596" y="3470001"/>
            <a:ext cx="3175693" cy="1734178"/>
          </a:xfrm>
          <a:prstGeom prst="rect">
            <a:avLst/>
          </a:prstGeom>
          <a:solidFill>
            <a:schemeClr val="accent2"/>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smtClean="0"/>
              <a:t>Apply for Benefits</a:t>
            </a:r>
          </a:p>
          <a:p>
            <a:pPr marL="0" indent="0" algn="ctr">
              <a:buNone/>
            </a:pPr>
            <a:r>
              <a:rPr lang="en-US" sz="1800" dirty="0" smtClean="0"/>
              <a:t>ABE is the State of Illinois’ web based portal for applying for and managing health coverage, SNAP and cash benefits online, anytime</a:t>
            </a:r>
            <a:r>
              <a:rPr lang="en-US" sz="1800" dirty="0"/>
              <a:t>.</a:t>
            </a:r>
            <a:endParaRPr lang="en-US" sz="1800" dirty="0" smtClean="0"/>
          </a:p>
        </p:txBody>
      </p:sp>
      <p:sp>
        <p:nvSpPr>
          <p:cNvPr id="7" name="Text Placeholder 3"/>
          <p:cNvSpPr txBox="1">
            <a:spLocks/>
          </p:cNvSpPr>
          <p:nvPr/>
        </p:nvSpPr>
        <p:spPr>
          <a:xfrm>
            <a:off x="836611" y="1968512"/>
            <a:ext cx="10518775" cy="94445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dirty="0" smtClean="0"/>
              <a:t>Illinois' </a:t>
            </a:r>
            <a:r>
              <a:rPr lang="en-US" b="1" dirty="0" smtClean="0"/>
              <a:t>Application for Benefits Eligibility (ABE)</a:t>
            </a:r>
            <a:r>
              <a:rPr lang="en-US" dirty="0" smtClean="0"/>
              <a:t> has </a:t>
            </a:r>
            <a:r>
              <a:rPr lang="en-US" b="1" dirty="0" smtClean="0"/>
              <a:t>three portals </a:t>
            </a:r>
            <a:r>
              <a:rPr lang="en-US" dirty="0" smtClean="0"/>
              <a:t>to support applicants with their benefits:</a:t>
            </a:r>
          </a:p>
        </p:txBody>
      </p:sp>
      <p:pic>
        <p:nvPicPr>
          <p:cNvPr id="3" name="Picture 2"/>
          <p:cNvPicPr>
            <a:picLocks noChangeAspect="1"/>
          </p:cNvPicPr>
          <p:nvPr/>
        </p:nvPicPr>
        <p:blipFill>
          <a:blip r:embed="rId5"/>
          <a:stretch>
            <a:fillRect/>
          </a:stretch>
        </p:blipFill>
        <p:spPr>
          <a:xfrm>
            <a:off x="3379996" y="365125"/>
            <a:ext cx="5432007" cy="1603387"/>
          </a:xfrm>
          <a:prstGeom prst="rect">
            <a:avLst/>
          </a:prstGeom>
        </p:spPr>
      </p:pic>
    </p:spTree>
    <p:extLst>
      <p:ext uri="{BB962C8B-B14F-4D97-AF65-F5344CB8AC3E}">
        <p14:creationId xmlns:p14="http://schemas.microsoft.com/office/powerpoint/2010/main" val="3120703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MMC getting Started</a:t>
            </a:r>
            <a:endParaRPr lang="en-US" dirty="0"/>
          </a:p>
        </p:txBody>
      </p:sp>
      <p:pic>
        <p:nvPicPr>
          <p:cNvPr id="3" name="Picture 2"/>
          <p:cNvPicPr>
            <a:picLocks noChangeAspect="1"/>
          </p:cNvPicPr>
          <p:nvPr/>
        </p:nvPicPr>
        <p:blipFill>
          <a:blip r:embed="rId3"/>
          <a:stretch>
            <a:fillRect/>
          </a:stretch>
        </p:blipFill>
        <p:spPr>
          <a:xfrm>
            <a:off x="838200" y="1690688"/>
            <a:ext cx="4955991" cy="3553351"/>
          </a:xfrm>
          <a:prstGeom prst="rect">
            <a:avLst/>
          </a:prstGeom>
          <a:ln>
            <a:solidFill>
              <a:schemeClr val="accent1"/>
            </a:solidFill>
          </a:ln>
        </p:spPr>
      </p:pic>
      <p:sp>
        <p:nvSpPr>
          <p:cNvPr id="7" name="Right Arrow 6"/>
          <p:cNvSpPr/>
          <p:nvPr/>
        </p:nvSpPr>
        <p:spPr>
          <a:xfrm rot="16200000">
            <a:off x="4023671" y="5396794"/>
            <a:ext cx="1219720" cy="65314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4"/>
          <a:srcRect t="46730" b="12133"/>
          <a:stretch/>
        </p:blipFill>
        <p:spPr>
          <a:xfrm>
            <a:off x="6069419" y="3215184"/>
            <a:ext cx="5599956" cy="1768940"/>
          </a:xfrm>
          <a:prstGeom prst="rect">
            <a:avLst/>
          </a:prstGeom>
          <a:ln w="22225">
            <a:solidFill>
              <a:schemeClr val="accent1"/>
            </a:solidFill>
          </a:ln>
        </p:spPr>
      </p:pic>
      <p:sp>
        <p:nvSpPr>
          <p:cNvPr id="10" name="Right Arrow 9"/>
          <p:cNvSpPr/>
          <p:nvPr/>
        </p:nvSpPr>
        <p:spPr>
          <a:xfrm>
            <a:off x="6915955" y="4192843"/>
            <a:ext cx="974050" cy="50794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880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744893" y="245366"/>
            <a:ext cx="811775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smtClean="0"/>
              <a:t>MMC – Managing my case(s)</a:t>
            </a:r>
            <a:endParaRPr lang="en-US" dirty="0"/>
          </a:p>
        </p:txBody>
      </p:sp>
      <p:pic>
        <p:nvPicPr>
          <p:cNvPr id="3" name="Picture 2"/>
          <p:cNvPicPr>
            <a:picLocks noChangeAspect="1"/>
          </p:cNvPicPr>
          <p:nvPr/>
        </p:nvPicPr>
        <p:blipFill rotWithShape="1">
          <a:blip r:embed="rId3"/>
          <a:srcRect t="22507" b="46783"/>
          <a:stretch/>
        </p:blipFill>
        <p:spPr>
          <a:xfrm>
            <a:off x="2770606" y="3527054"/>
            <a:ext cx="5992041" cy="2028432"/>
          </a:xfrm>
          <a:prstGeom prst="rect">
            <a:avLst/>
          </a:prstGeom>
          <a:ln>
            <a:noFill/>
          </a:ln>
          <a:effectLst>
            <a:glow rad="228600">
              <a:srgbClr val="C38C01">
                <a:alpha val="40000"/>
              </a:srgbClr>
            </a:glow>
          </a:effectLst>
        </p:spPr>
      </p:pic>
      <p:sp>
        <p:nvSpPr>
          <p:cNvPr id="7" name="Rectangle 6"/>
          <p:cNvSpPr/>
          <p:nvPr/>
        </p:nvSpPr>
        <p:spPr>
          <a:xfrm>
            <a:off x="283812" y="1748632"/>
            <a:ext cx="2311107" cy="1200329"/>
          </a:xfrm>
          <a:prstGeom prst="rect">
            <a:avLst/>
          </a:prstGeom>
          <a:solidFill>
            <a:schemeClr val="accent2"/>
          </a:solidFill>
          <a:ln>
            <a:solidFill>
              <a:schemeClr val="accent1"/>
            </a:solidFill>
          </a:ln>
        </p:spPr>
        <p:txBody>
          <a:bodyPr wrap="square">
            <a:spAutoFit/>
          </a:bodyPr>
          <a:lstStyle/>
          <a:p>
            <a:pPr lvl="0"/>
            <a:r>
              <a:rPr lang="en-US" sz="3600" b="1" dirty="0" smtClean="0">
                <a:solidFill>
                  <a:srgbClr val="001E61"/>
                </a:solidFill>
              </a:rPr>
              <a:t>More than one case</a:t>
            </a:r>
            <a:endParaRPr lang="en-US" sz="3600" b="1" dirty="0">
              <a:solidFill>
                <a:srgbClr val="001E61"/>
              </a:solidFill>
            </a:endParaRPr>
          </a:p>
        </p:txBody>
      </p:sp>
      <p:sp>
        <p:nvSpPr>
          <p:cNvPr id="6" name="Rectangle 5"/>
          <p:cNvSpPr/>
          <p:nvPr/>
        </p:nvSpPr>
        <p:spPr>
          <a:xfrm>
            <a:off x="491359" y="4145611"/>
            <a:ext cx="2092440" cy="646331"/>
          </a:xfrm>
          <a:prstGeom prst="rect">
            <a:avLst/>
          </a:prstGeom>
          <a:solidFill>
            <a:schemeClr val="accent2"/>
          </a:solidFill>
          <a:ln>
            <a:solidFill>
              <a:schemeClr val="accent1"/>
            </a:solidFill>
          </a:ln>
        </p:spPr>
        <p:txBody>
          <a:bodyPr wrap="square">
            <a:spAutoFit/>
          </a:bodyPr>
          <a:lstStyle/>
          <a:p>
            <a:pPr lvl="0"/>
            <a:r>
              <a:rPr lang="en-US" sz="3600" b="1" dirty="0" smtClean="0">
                <a:solidFill>
                  <a:srgbClr val="001E61"/>
                </a:solidFill>
              </a:rPr>
              <a:t>One case</a:t>
            </a:r>
            <a:endParaRPr lang="en-US" sz="3600" b="1" dirty="0">
              <a:solidFill>
                <a:srgbClr val="001E61"/>
              </a:solidFill>
            </a:endParaRPr>
          </a:p>
        </p:txBody>
      </p:sp>
      <p:grpSp>
        <p:nvGrpSpPr>
          <p:cNvPr id="13" name="Group 12"/>
          <p:cNvGrpSpPr/>
          <p:nvPr/>
        </p:nvGrpSpPr>
        <p:grpSpPr>
          <a:xfrm>
            <a:off x="9308402" y="3308701"/>
            <a:ext cx="2680855" cy="2030097"/>
            <a:chOff x="9118621" y="2838820"/>
            <a:chExt cx="2680855" cy="2030097"/>
          </a:xfrm>
        </p:grpSpPr>
        <p:pic>
          <p:nvPicPr>
            <p:cNvPr id="14" name="Picture 13"/>
            <p:cNvPicPr>
              <a:picLocks noChangeAspect="1"/>
            </p:cNvPicPr>
            <p:nvPr/>
          </p:nvPicPr>
          <p:blipFill>
            <a:blip r:embed="rId4"/>
            <a:stretch>
              <a:fillRect/>
            </a:stretch>
          </p:blipFill>
          <p:spPr>
            <a:xfrm>
              <a:off x="9305428" y="2838820"/>
              <a:ext cx="2307243" cy="2030097"/>
            </a:xfrm>
            <a:prstGeom prst="rect">
              <a:avLst/>
            </a:prstGeom>
            <a:effectLst>
              <a:glow rad="228600">
                <a:srgbClr val="FFC000">
                  <a:alpha val="40000"/>
                </a:srgbClr>
              </a:glow>
            </a:effectLst>
          </p:spPr>
        </p:pic>
        <p:pic>
          <p:nvPicPr>
            <p:cNvPr id="15" name="Picture 14"/>
            <p:cNvPicPr>
              <a:picLocks noChangeAspect="1"/>
            </p:cNvPicPr>
            <p:nvPr/>
          </p:nvPicPr>
          <p:blipFill>
            <a:blip r:embed="rId5"/>
            <a:stretch>
              <a:fillRect/>
            </a:stretch>
          </p:blipFill>
          <p:spPr>
            <a:xfrm>
              <a:off x="9118621" y="3280071"/>
              <a:ext cx="2680855" cy="791318"/>
            </a:xfrm>
            <a:prstGeom prst="rect">
              <a:avLst/>
            </a:prstGeom>
            <a:effectLst>
              <a:glow rad="228600">
                <a:srgbClr val="C79101">
                  <a:alpha val="40000"/>
                </a:srgbClr>
              </a:glow>
            </a:effectLst>
          </p:spPr>
        </p:pic>
      </p:grpSp>
      <p:grpSp>
        <p:nvGrpSpPr>
          <p:cNvPr id="2" name="Group 1"/>
          <p:cNvGrpSpPr/>
          <p:nvPr/>
        </p:nvGrpSpPr>
        <p:grpSpPr>
          <a:xfrm>
            <a:off x="2594919" y="1543964"/>
            <a:ext cx="7060151" cy="1539518"/>
            <a:chOff x="2612819" y="1483320"/>
            <a:chExt cx="7060151" cy="1539518"/>
          </a:xfrm>
        </p:grpSpPr>
        <p:pic>
          <p:nvPicPr>
            <p:cNvPr id="5" name="Picture 4"/>
            <p:cNvPicPr>
              <a:picLocks noChangeAspect="1"/>
            </p:cNvPicPr>
            <p:nvPr/>
          </p:nvPicPr>
          <p:blipFill rotWithShape="1">
            <a:blip r:embed="rId6"/>
            <a:srcRect l="-1227"/>
            <a:stretch/>
          </p:blipFill>
          <p:spPr>
            <a:xfrm>
              <a:off x="2612819" y="1483320"/>
              <a:ext cx="7060151" cy="1539518"/>
            </a:xfrm>
            <a:prstGeom prst="rect">
              <a:avLst/>
            </a:prstGeom>
            <a:ln>
              <a:noFill/>
            </a:ln>
            <a:effectLst>
              <a:glow rad="228600">
                <a:srgbClr val="C79101">
                  <a:alpha val="40000"/>
                </a:srgbClr>
              </a:glow>
            </a:effectLst>
          </p:spPr>
        </p:pic>
        <p:sp>
          <p:nvSpPr>
            <p:cNvPr id="10" name="TextBox 9"/>
            <p:cNvSpPr txBox="1"/>
            <p:nvPr/>
          </p:nvSpPr>
          <p:spPr>
            <a:xfrm>
              <a:off x="3672108" y="2608828"/>
              <a:ext cx="615688" cy="200055"/>
            </a:xfrm>
            <a:prstGeom prst="rect">
              <a:avLst/>
            </a:prstGeom>
            <a:solidFill>
              <a:schemeClr val="accent2"/>
            </a:solidFill>
            <a:ln>
              <a:noFill/>
            </a:ln>
          </p:spPr>
          <p:txBody>
            <a:bodyPr wrap="square" rtlCol="0">
              <a:spAutoFit/>
            </a:bodyPr>
            <a:lstStyle/>
            <a:p>
              <a:r>
                <a:rPr lang="en-US" sz="700" dirty="0" smtClean="0"/>
                <a:t>12345678</a:t>
              </a:r>
            </a:p>
          </p:txBody>
        </p:sp>
        <p:sp>
          <p:nvSpPr>
            <p:cNvPr id="18" name="TextBox 17"/>
            <p:cNvSpPr txBox="1"/>
            <p:nvPr/>
          </p:nvSpPr>
          <p:spPr>
            <a:xfrm>
              <a:off x="3672108" y="2408773"/>
              <a:ext cx="615688" cy="200055"/>
            </a:xfrm>
            <a:prstGeom prst="rect">
              <a:avLst/>
            </a:prstGeom>
            <a:solidFill>
              <a:schemeClr val="accent2"/>
            </a:solidFill>
            <a:ln>
              <a:noFill/>
            </a:ln>
          </p:spPr>
          <p:txBody>
            <a:bodyPr wrap="square" rtlCol="0">
              <a:spAutoFit/>
            </a:bodyPr>
            <a:lstStyle/>
            <a:p>
              <a:r>
                <a:rPr lang="en-US" sz="700" dirty="0" smtClean="0"/>
                <a:t>12345678</a:t>
              </a:r>
            </a:p>
          </p:txBody>
        </p:sp>
        <p:sp>
          <p:nvSpPr>
            <p:cNvPr id="19" name="TextBox 18"/>
            <p:cNvSpPr txBox="1"/>
            <p:nvPr/>
          </p:nvSpPr>
          <p:spPr>
            <a:xfrm>
              <a:off x="3672108" y="2253079"/>
              <a:ext cx="615688" cy="200055"/>
            </a:xfrm>
            <a:prstGeom prst="rect">
              <a:avLst/>
            </a:prstGeom>
            <a:solidFill>
              <a:schemeClr val="accent2"/>
            </a:solidFill>
            <a:ln>
              <a:noFill/>
            </a:ln>
          </p:spPr>
          <p:txBody>
            <a:bodyPr wrap="square" rtlCol="0">
              <a:spAutoFit/>
            </a:bodyPr>
            <a:lstStyle/>
            <a:p>
              <a:r>
                <a:rPr lang="en-US" sz="700" dirty="0" smtClean="0"/>
                <a:t>12345678</a:t>
              </a:r>
            </a:p>
          </p:txBody>
        </p:sp>
      </p:grpSp>
    </p:spTree>
    <p:extLst>
      <p:ext uri="{BB962C8B-B14F-4D97-AF65-F5344CB8AC3E}">
        <p14:creationId xmlns:p14="http://schemas.microsoft.com/office/powerpoint/2010/main" val="1653721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t="14705" r="27036" b="82046"/>
          <a:stretch/>
        </p:blipFill>
        <p:spPr>
          <a:xfrm>
            <a:off x="2186060" y="2181450"/>
            <a:ext cx="7204885" cy="650590"/>
          </a:xfrm>
          <a:prstGeom prst="rect">
            <a:avLst/>
          </a:prstGeom>
          <a:effectLst>
            <a:glow rad="228600">
              <a:srgbClr val="C79101">
                <a:alpha val="40000"/>
              </a:srgbClr>
            </a:glow>
          </a:effectLst>
        </p:spPr>
      </p:pic>
      <p:sp>
        <p:nvSpPr>
          <p:cNvPr id="9" name="Title 1"/>
          <p:cNvSpPr txBox="1">
            <a:spLocks/>
          </p:cNvSpPr>
          <p:nvPr/>
        </p:nvSpPr>
        <p:spPr>
          <a:xfrm>
            <a:off x="744893" y="245366"/>
            <a:ext cx="869050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smtClean="0"/>
              <a:t>MMC – TABS Overview</a:t>
            </a:r>
            <a:endParaRPr lang="en-US" dirty="0"/>
          </a:p>
        </p:txBody>
      </p:sp>
      <p:pic>
        <p:nvPicPr>
          <p:cNvPr id="13" name="Picture 12"/>
          <p:cNvPicPr>
            <a:picLocks noChangeAspect="1"/>
          </p:cNvPicPr>
          <p:nvPr/>
        </p:nvPicPr>
        <p:blipFill>
          <a:blip r:embed="rId4"/>
          <a:stretch>
            <a:fillRect/>
          </a:stretch>
        </p:blipFill>
        <p:spPr>
          <a:xfrm rot="16200000">
            <a:off x="10073093" y="-392325"/>
            <a:ext cx="791060" cy="2066442"/>
          </a:xfrm>
          <a:prstGeom prst="rect">
            <a:avLst/>
          </a:prstGeom>
          <a:effectLst>
            <a:glow rad="228600">
              <a:srgbClr val="FFC000">
                <a:alpha val="40000"/>
              </a:srgbClr>
            </a:glow>
          </a:effectLst>
        </p:spPr>
      </p:pic>
      <p:sp>
        <p:nvSpPr>
          <p:cNvPr id="19" name="Rectangle 18"/>
          <p:cNvSpPr/>
          <p:nvPr/>
        </p:nvSpPr>
        <p:spPr>
          <a:xfrm>
            <a:off x="1542199" y="1414524"/>
            <a:ext cx="8634547" cy="461665"/>
          </a:xfrm>
          <a:prstGeom prst="rect">
            <a:avLst/>
          </a:prstGeom>
          <a:solidFill>
            <a:schemeClr val="accent2"/>
          </a:solidFill>
          <a:ln>
            <a:solidFill>
              <a:schemeClr val="tx1"/>
            </a:solidFill>
          </a:ln>
        </p:spPr>
        <p:txBody>
          <a:bodyPr wrap="square">
            <a:spAutoFit/>
          </a:bodyPr>
          <a:lstStyle/>
          <a:p>
            <a:r>
              <a:rPr lang="en-US" sz="2400" dirty="0"/>
              <a:t>The Manage My Case landing page is divided into four (4) tabs:</a:t>
            </a:r>
          </a:p>
        </p:txBody>
      </p:sp>
      <p:sp>
        <p:nvSpPr>
          <p:cNvPr id="46" name="Rectangle 45"/>
          <p:cNvSpPr/>
          <p:nvPr/>
        </p:nvSpPr>
        <p:spPr>
          <a:xfrm>
            <a:off x="558113" y="3137301"/>
            <a:ext cx="2725999" cy="3323987"/>
          </a:xfrm>
          <a:prstGeom prst="rect">
            <a:avLst/>
          </a:prstGeom>
          <a:solidFill>
            <a:schemeClr val="accent2"/>
          </a:solidFill>
          <a:ln>
            <a:solidFill>
              <a:schemeClr val="accent1"/>
            </a:solidFill>
          </a:ln>
        </p:spPr>
        <p:txBody>
          <a:bodyPr wrap="square">
            <a:spAutoFit/>
          </a:bodyPr>
          <a:lstStyle/>
          <a:p>
            <a:r>
              <a:rPr lang="en-US" b="1" dirty="0" smtClean="0"/>
              <a:t>Case </a:t>
            </a:r>
            <a:r>
              <a:rPr lang="en-US" b="1" dirty="0"/>
              <a:t>Summary TAB </a:t>
            </a:r>
            <a:endParaRPr lang="en-US" dirty="0"/>
          </a:p>
          <a:p>
            <a:pPr marL="168193" indent="-168193">
              <a:buFont typeface="Arial" panose="020B0604020202020204" pitchFamily="34" charset="0"/>
              <a:buChar char="•"/>
            </a:pPr>
            <a:r>
              <a:rPr lang="en-US" sz="1600" dirty="0"/>
              <a:t>A</a:t>
            </a:r>
            <a:r>
              <a:rPr lang="en-US" sz="1600" dirty="0" smtClean="0"/>
              <a:t>pply </a:t>
            </a:r>
            <a:r>
              <a:rPr lang="en-US" sz="1600" dirty="0"/>
              <a:t>for new benefits or report case changes</a:t>
            </a:r>
          </a:p>
          <a:p>
            <a:pPr marL="168193" indent="-168193">
              <a:buFont typeface="Arial" panose="020B0604020202020204" pitchFamily="34" charset="0"/>
              <a:buChar char="•"/>
            </a:pPr>
            <a:r>
              <a:rPr lang="en-US" sz="1600" dirty="0"/>
              <a:t>View correspondence for past 12 months.  If a notice requires action, there will be an indicator on the page.</a:t>
            </a:r>
          </a:p>
          <a:p>
            <a:pPr marL="168193" indent="-168193">
              <a:buFont typeface="Arial" panose="020B0604020202020204" pitchFamily="34" charset="0"/>
              <a:buChar char="•"/>
            </a:pPr>
            <a:r>
              <a:rPr lang="en-US" sz="1600" dirty="0"/>
              <a:t>View the status of their application, redetermination, or reported case change</a:t>
            </a:r>
          </a:p>
          <a:p>
            <a:pPr marL="168193" indent="-168193">
              <a:buFont typeface="Arial" panose="020B0604020202020204" pitchFamily="34" charset="0"/>
              <a:buChar char="•"/>
            </a:pPr>
            <a:r>
              <a:rPr lang="en-US" sz="1600" dirty="0"/>
              <a:t>Reschedule an </a:t>
            </a:r>
            <a:r>
              <a:rPr lang="en-US" sz="1600" dirty="0" smtClean="0"/>
              <a:t>Appointment</a:t>
            </a:r>
            <a:endParaRPr lang="en-US" sz="1600" dirty="0"/>
          </a:p>
        </p:txBody>
      </p:sp>
      <p:sp>
        <p:nvSpPr>
          <p:cNvPr id="47" name="Rectangle 46"/>
          <p:cNvSpPr/>
          <p:nvPr/>
        </p:nvSpPr>
        <p:spPr>
          <a:xfrm>
            <a:off x="8891510" y="3137301"/>
            <a:ext cx="2390169" cy="2585323"/>
          </a:xfrm>
          <a:prstGeom prst="rect">
            <a:avLst/>
          </a:prstGeom>
          <a:solidFill>
            <a:schemeClr val="accent2"/>
          </a:solidFill>
          <a:ln>
            <a:solidFill>
              <a:schemeClr val="accent1"/>
            </a:solidFill>
          </a:ln>
        </p:spPr>
        <p:txBody>
          <a:bodyPr wrap="square">
            <a:spAutoFit/>
          </a:bodyPr>
          <a:lstStyle/>
          <a:p>
            <a:r>
              <a:rPr lang="en-US" b="1" dirty="0"/>
              <a:t>Account Management</a:t>
            </a:r>
          </a:p>
          <a:p>
            <a:pPr marL="168193" indent="-168193">
              <a:buFont typeface="Arial" panose="020B0604020202020204" pitchFamily="34" charset="0"/>
              <a:buChar char="•"/>
            </a:pPr>
            <a:r>
              <a:rPr lang="en-US" dirty="0" smtClean="0"/>
              <a:t>Adjust </a:t>
            </a:r>
            <a:r>
              <a:rPr lang="en-US" dirty="0"/>
              <a:t>access permissions for household members and third party reps</a:t>
            </a:r>
          </a:p>
          <a:p>
            <a:pPr marL="168193" indent="-168193">
              <a:buFont typeface="Arial" panose="020B0604020202020204" pitchFamily="34" charset="0"/>
              <a:buChar char="•"/>
            </a:pPr>
            <a:r>
              <a:rPr lang="en-US" dirty="0"/>
              <a:t>View/change communication preferences</a:t>
            </a:r>
          </a:p>
          <a:p>
            <a:pPr marL="168193" indent="-168193">
              <a:buFont typeface="Arial" panose="020B0604020202020204" pitchFamily="34" charset="0"/>
              <a:buChar char="•"/>
            </a:pPr>
            <a:r>
              <a:rPr lang="en-US" dirty="0"/>
              <a:t>Change a password</a:t>
            </a:r>
            <a:endParaRPr lang="en-US" dirty="0">
              <a:solidFill>
                <a:srgbClr val="001E61"/>
              </a:solidFill>
              <a:hlinkClick r:id="rId5"/>
            </a:endParaRPr>
          </a:p>
        </p:txBody>
      </p:sp>
      <p:sp>
        <p:nvSpPr>
          <p:cNvPr id="48" name="Rectangle 47"/>
          <p:cNvSpPr/>
          <p:nvPr/>
        </p:nvSpPr>
        <p:spPr>
          <a:xfrm>
            <a:off x="6513701" y="3137301"/>
            <a:ext cx="1964267" cy="2308324"/>
          </a:xfrm>
          <a:prstGeom prst="rect">
            <a:avLst/>
          </a:prstGeom>
          <a:solidFill>
            <a:schemeClr val="accent2"/>
          </a:solidFill>
          <a:ln>
            <a:solidFill>
              <a:schemeClr val="accent1"/>
            </a:solidFill>
          </a:ln>
        </p:spPr>
        <p:txBody>
          <a:bodyPr wrap="square">
            <a:spAutoFit/>
          </a:bodyPr>
          <a:lstStyle/>
          <a:p>
            <a:r>
              <a:rPr lang="en-US" b="1" dirty="0" smtClean="0"/>
              <a:t>Contact </a:t>
            </a:r>
            <a:r>
              <a:rPr lang="en-US" b="1" dirty="0"/>
              <a:t>Information </a:t>
            </a:r>
            <a:r>
              <a:rPr lang="en-US" b="1" dirty="0" smtClean="0"/>
              <a:t>Tab</a:t>
            </a:r>
            <a:endParaRPr lang="en-US" dirty="0"/>
          </a:p>
          <a:p>
            <a:pPr marL="168193" indent="-168193">
              <a:buFont typeface="Arial" panose="020B0604020202020204" pitchFamily="34" charset="0"/>
              <a:buChar char="•"/>
            </a:pPr>
            <a:r>
              <a:rPr lang="en-US" dirty="0"/>
              <a:t>View how to get in touch with someone about their case</a:t>
            </a:r>
          </a:p>
          <a:p>
            <a:pPr marL="168193" indent="-168193">
              <a:buFont typeface="Arial" panose="020B0604020202020204" pitchFamily="34" charset="0"/>
              <a:buChar char="•"/>
            </a:pPr>
            <a:r>
              <a:rPr lang="en-US" dirty="0"/>
              <a:t>Send an email to the FCRC</a:t>
            </a:r>
          </a:p>
        </p:txBody>
      </p:sp>
      <p:sp>
        <p:nvSpPr>
          <p:cNvPr id="49" name="Rectangle 48"/>
          <p:cNvSpPr/>
          <p:nvPr/>
        </p:nvSpPr>
        <p:spPr>
          <a:xfrm>
            <a:off x="3724279" y="3137301"/>
            <a:ext cx="2375880" cy="2585323"/>
          </a:xfrm>
          <a:prstGeom prst="rect">
            <a:avLst/>
          </a:prstGeom>
          <a:solidFill>
            <a:schemeClr val="accent2"/>
          </a:solidFill>
          <a:ln>
            <a:solidFill>
              <a:schemeClr val="accent1"/>
            </a:solidFill>
          </a:ln>
        </p:spPr>
        <p:txBody>
          <a:bodyPr wrap="square">
            <a:spAutoFit/>
          </a:bodyPr>
          <a:lstStyle/>
          <a:p>
            <a:pPr lvl="0">
              <a:defRPr/>
            </a:pPr>
            <a:r>
              <a:rPr lang="en-US" b="1" dirty="0" smtClean="0"/>
              <a:t>Benefit </a:t>
            </a:r>
            <a:r>
              <a:rPr lang="en-US" b="1" dirty="0"/>
              <a:t>Details Tab </a:t>
            </a:r>
            <a:endParaRPr lang="en-US" dirty="0"/>
          </a:p>
          <a:p>
            <a:pPr marL="168193" indent="-168193">
              <a:buFont typeface="Arial" panose="020B0604020202020204" pitchFamily="34" charset="0"/>
              <a:buChar char="•"/>
            </a:pPr>
            <a:r>
              <a:rPr lang="en-US" dirty="0"/>
              <a:t>View the type of assistance received by month</a:t>
            </a:r>
          </a:p>
          <a:p>
            <a:pPr marL="168193" indent="-168193">
              <a:buFont typeface="Arial" panose="020B0604020202020204" pitchFamily="34" charset="0"/>
              <a:buChar char="•"/>
            </a:pPr>
            <a:r>
              <a:rPr lang="en-US" dirty="0"/>
              <a:t>View current benefits and when they’re up for redetermination</a:t>
            </a:r>
          </a:p>
          <a:p>
            <a:pPr marL="168193" indent="-168193">
              <a:buFont typeface="Arial" panose="020B0604020202020204" pitchFamily="34" charset="0"/>
              <a:buChar char="•"/>
            </a:pPr>
            <a:r>
              <a:rPr lang="en-US" dirty="0"/>
              <a:t>View historical benefit information</a:t>
            </a:r>
          </a:p>
        </p:txBody>
      </p:sp>
      <p:cxnSp>
        <p:nvCxnSpPr>
          <p:cNvPr id="51" name="Straight Arrow Connector 50"/>
          <p:cNvCxnSpPr/>
          <p:nvPr/>
        </p:nvCxnSpPr>
        <p:spPr>
          <a:xfrm flipH="1">
            <a:off x="2859110" y="2665927"/>
            <a:ext cx="425002" cy="68258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610637" y="2643381"/>
            <a:ext cx="128788" cy="49392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6722772" y="2737711"/>
            <a:ext cx="888642" cy="494886"/>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8891510" y="2665927"/>
            <a:ext cx="381279" cy="592428"/>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5000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3240314" y="1291985"/>
            <a:ext cx="5424187" cy="5307598"/>
            <a:chOff x="3240314" y="1291985"/>
            <a:chExt cx="5424187" cy="5307598"/>
          </a:xfrm>
        </p:grpSpPr>
        <p:pic>
          <p:nvPicPr>
            <p:cNvPr id="4" name="Picture 3"/>
            <p:cNvPicPr>
              <a:picLocks noChangeAspect="1"/>
            </p:cNvPicPr>
            <p:nvPr/>
          </p:nvPicPr>
          <p:blipFill rotWithShape="1">
            <a:blip r:embed="rId3"/>
            <a:srcRect b="11383"/>
            <a:stretch/>
          </p:blipFill>
          <p:spPr>
            <a:xfrm>
              <a:off x="3240314" y="1291985"/>
              <a:ext cx="5424187" cy="5307598"/>
            </a:xfrm>
            <a:prstGeom prst="rect">
              <a:avLst/>
            </a:prstGeom>
            <a:ln>
              <a:solidFill>
                <a:schemeClr val="accent1"/>
              </a:solidFill>
            </a:ln>
          </p:spPr>
        </p:pic>
        <p:sp>
          <p:nvSpPr>
            <p:cNvPr id="53" name="TextBox 52"/>
            <p:cNvSpPr txBox="1"/>
            <p:nvPr/>
          </p:nvSpPr>
          <p:spPr>
            <a:xfrm>
              <a:off x="4436087" y="6074229"/>
              <a:ext cx="779528" cy="261610"/>
            </a:xfrm>
            <a:prstGeom prst="rect">
              <a:avLst/>
            </a:prstGeom>
            <a:solidFill>
              <a:schemeClr val="accent2"/>
            </a:solidFill>
          </p:spPr>
          <p:txBody>
            <a:bodyPr wrap="square" rtlCol="0">
              <a:spAutoFit/>
            </a:bodyPr>
            <a:lstStyle/>
            <a:p>
              <a:r>
                <a:rPr lang="en-US" sz="1100" dirty="0" smtClean="0"/>
                <a:t>12345678</a:t>
              </a:r>
            </a:p>
          </p:txBody>
        </p:sp>
        <p:sp>
          <p:nvSpPr>
            <p:cNvPr id="54" name="TextBox 53"/>
            <p:cNvSpPr txBox="1"/>
            <p:nvPr/>
          </p:nvSpPr>
          <p:spPr>
            <a:xfrm>
              <a:off x="4346713" y="6335839"/>
              <a:ext cx="779528" cy="261610"/>
            </a:xfrm>
            <a:prstGeom prst="rect">
              <a:avLst/>
            </a:prstGeom>
            <a:solidFill>
              <a:schemeClr val="accent2"/>
            </a:solidFill>
          </p:spPr>
          <p:txBody>
            <a:bodyPr wrap="square" rtlCol="0">
              <a:spAutoFit/>
            </a:bodyPr>
            <a:lstStyle/>
            <a:p>
              <a:r>
                <a:rPr lang="en-US" sz="1100" dirty="0" smtClean="0"/>
                <a:t>12345678</a:t>
              </a:r>
            </a:p>
          </p:txBody>
        </p:sp>
      </p:grpSp>
      <p:sp>
        <p:nvSpPr>
          <p:cNvPr id="9" name="Title 1"/>
          <p:cNvSpPr txBox="1">
            <a:spLocks/>
          </p:cNvSpPr>
          <p:nvPr/>
        </p:nvSpPr>
        <p:spPr>
          <a:xfrm>
            <a:off x="744893" y="245366"/>
            <a:ext cx="8690509" cy="1325563"/>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smtClean="0"/>
              <a:t>MMC – Contact information </a:t>
            </a:r>
            <a:endParaRPr lang="en-US" dirty="0"/>
          </a:p>
        </p:txBody>
      </p:sp>
      <p:sp>
        <p:nvSpPr>
          <p:cNvPr id="7" name="Rectangle 6"/>
          <p:cNvSpPr/>
          <p:nvPr/>
        </p:nvSpPr>
        <p:spPr>
          <a:xfrm>
            <a:off x="8664501" y="1842308"/>
            <a:ext cx="3306167" cy="1631216"/>
          </a:xfrm>
          <a:prstGeom prst="rect">
            <a:avLst/>
          </a:prstGeom>
          <a:solidFill>
            <a:schemeClr val="accent2"/>
          </a:solidFill>
          <a:ln>
            <a:solidFill>
              <a:schemeClr val="accent1"/>
            </a:solidFill>
          </a:ln>
          <a:effectLst>
            <a:glow rad="228600">
              <a:srgbClr val="C38C01">
                <a:alpha val="40000"/>
              </a:srgbClr>
            </a:glow>
          </a:effectLst>
        </p:spPr>
        <p:txBody>
          <a:bodyPr wrap="square">
            <a:spAutoFit/>
          </a:bodyPr>
          <a:lstStyle/>
          <a:p>
            <a:pPr lvl="0" fontAlgn="base"/>
            <a:r>
              <a:rPr lang="en-US" sz="2000" b="1" dirty="0" smtClean="0">
                <a:solidFill>
                  <a:srgbClr val="001E61"/>
                </a:solidFill>
              </a:rPr>
              <a:t>Homeless clients using their local FCRC for a mailing address will show up matching their local office.</a:t>
            </a:r>
          </a:p>
        </p:txBody>
      </p:sp>
      <p:cxnSp>
        <p:nvCxnSpPr>
          <p:cNvPr id="8" name="Straight Arrow Connector 7"/>
          <p:cNvCxnSpPr/>
          <p:nvPr/>
        </p:nvCxnSpPr>
        <p:spPr>
          <a:xfrm flipH="1">
            <a:off x="4825851" y="5274365"/>
            <a:ext cx="938845" cy="171683"/>
          </a:xfrm>
          <a:prstGeom prst="straightConnector1">
            <a:avLst/>
          </a:prstGeom>
          <a:ln w="444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1"/>
          </p:cNvCxnSpPr>
          <p:nvPr/>
        </p:nvCxnSpPr>
        <p:spPr>
          <a:xfrm flipH="1">
            <a:off x="4511071" y="2657916"/>
            <a:ext cx="4153430" cy="2047530"/>
          </a:xfrm>
          <a:prstGeom prst="straightConnector1">
            <a:avLst/>
          </a:prstGeom>
          <a:ln w="444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4"/>
          <a:stretch>
            <a:fillRect/>
          </a:stretch>
        </p:blipFill>
        <p:spPr>
          <a:xfrm rot="16200000">
            <a:off x="1066415" y="2758405"/>
            <a:ext cx="939916" cy="2455291"/>
          </a:xfrm>
          <a:prstGeom prst="rect">
            <a:avLst/>
          </a:prstGeom>
          <a:ln>
            <a:noFill/>
          </a:ln>
          <a:effectLst>
            <a:glow rad="228600">
              <a:srgbClr val="FFC000">
                <a:alpha val="40000"/>
              </a:srgbClr>
            </a:glow>
          </a:effectLst>
        </p:spPr>
      </p:pic>
      <p:sp>
        <p:nvSpPr>
          <p:cNvPr id="17" name="Rectangle 16"/>
          <p:cNvSpPr/>
          <p:nvPr/>
        </p:nvSpPr>
        <p:spPr>
          <a:xfrm>
            <a:off x="345964" y="1739023"/>
            <a:ext cx="2437205" cy="1015663"/>
          </a:xfrm>
          <a:prstGeom prst="rect">
            <a:avLst/>
          </a:prstGeom>
          <a:solidFill>
            <a:schemeClr val="accent2"/>
          </a:solidFill>
          <a:ln>
            <a:solidFill>
              <a:schemeClr val="accent1"/>
            </a:solidFill>
          </a:ln>
        </p:spPr>
        <p:txBody>
          <a:bodyPr wrap="square">
            <a:spAutoFit/>
          </a:bodyPr>
          <a:lstStyle/>
          <a:p>
            <a:pPr lvl="0" fontAlgn="base"/>
            <a:r>
              <a:rPr lang="en-US" sz="2000" b="1" dirty="0" smtClean="0">
                <a:solidFill>
                  <a:srgbClr val="001E61"/>
                </a:solidFill>
              </a:rPr>
              <a:t>Review address information (report any changes)</a:t>
            </a:r>
            <a:endParaRPr lang="en-US" sz="2000" dirty="0">
              <a:solidFill>
                <a:srgbClr val="001E61"/>
              </a:solidFill>
            </a:endParaRPr>
          </a:p>
        </p:txBody>
      </p:sp>
      <p:sp>
        <p:nvSpPr>
          <p:cNvPr id="18" name="Rectangle 17"/>
          <p:cNvSpPr/>
          <p:nvPr/>
        </p:nvSpPr>
        <p:spPr>
          <a:xfrm>
            <a:off x="5651532" y="4869589"/>
            <a:ext cx="3783869" cy="707886"/>
          </a:xfrm>
          <a:prstGeom prst="rect">
            <a:avLst/>
          </a:prstGeom>
          <a:solidFill>
            <a:schemeClr val="accent2"/>
          </a:solidFill>
          <a:ln>
            <a:solidFill>
              <a:schemeClr val="accent1"/>
            </a:solidFill>
          </a:ln>
        </p:spPr>
        <p:txBody>
          <a:bodyPr wrap="square">
            <a:spAutoFit/>
          </a:bodyPr>
          <a:lstStyle/>
          <a:p>
            <a:pPr lvl="0" fontAlgn="base"/>
            <a:r>
              <a:rPr lang="en-US" sz="2000" b="1" dirty="0" smtClean="0">
                <a:solidFill>
                  <a:srgbClr val="001E61"/>
                </a:solidFill>
              </a:rPr>
              <a:t>Question sent here appear in caseworkers email queue in IES</a:t>
            </a:r>
            <a:endParaRPr lang="en-US" sz="2000" dirty="0">
              <a:solidFill>
                <a:srgbClr val="001E61"/>
              </a:solidFill>
            </a:endParaRPr>
          </a:p>
        </p:txBody>
      </p:sp>
      <p:sp>
        <p:nvSpPr>
          <p:cNvPr id="23" name="Rectangle 22"/>
          <p:cNvSpPr/>
          <p:nvPr/>
        </p:nvSpPr>
        <p:spPr>
          <a:xfrm>
            <a:off x="266542" y="4715700"/>
            <a:ext cx="2568561" cy="707886"/>
          </a:xfrm>
          <a:prstGeom prst="rect">
            <a:avLst/>
          </a:prstGeom>
          <a:solidFill>
            <a:schemeClr val="accent2"/>
          </a:solidFill>
          <a:ln>
            <a:solidFill>
              <a:schemeClr val="accent1"/>
            </a:solidFill>
          </a:ln>
          <a:effectLst>
            <a:glow rad="228600">
              <a:srgbClr val="C38C01">
                <a:alpha val="40000"/>
              </a:srgbClr>
            </a:glow>
          </a:effectLst>
        </p:spPr>
        <p:txBody>
          <a:bodyPr wrap="square">
            <a:spAutoFit/>
          </a:bodyPr>
          <a:lstStyle/>
          <a:p>
            <a:pPr lvl="0" fontAlgn="base"/>
            <a:r>
              <a:rPr lang="en-US" sz="2000" b="1" dirty="0" smtClean="0">
                <a:solidFill>
                  <a:srgbClr val="001E61"/>
                </a:solidFill>
              </a:rPr>
              <a:t>Case number and Individual ID</a:t>
            </a:r>
            <a:endParaRPr lang="en-US" sz="2000" dirty="0">
              <a:solidFill>
                <a:srgbClr val="001E61"/>
              </a:solidFill>
            </a:endParaRPr>
          </a:p>
        </p:txBody>
      </p:sp>
      <p:cxnSp>
        <p:nvCxnSpPr>
          <p:cNvPr id="24" name="Straight Arrow Connector 23"/>
          <p:cNvCxnSpPr/>
          <p:nvPr/>
        </p:nvCxnSpPr>
        <p:spPr>
          <a:xfrm>
            <a:off x="2764018" y="5423586"/>
            <a:ext cx="844596" cy="650643"/>
          </a:xfrm>
          <a:prstGeom prst="straightConnector1">
            <a:avLst/>
          </a:prstGeom>
          <a:ln w="444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1"/>
          </p:cNvCxnSpPr>
          <p:nvPr/>
        </p:nvCxnSpPr>
        <p:spPr>
          <a:xfrm flipH="1">
            <a:off x="4346713" y="2657916"/>
            <a:ext cx="4317788" cy="380350"/>
          </a:xfrm>
          <a:prstGeom prst="straightConnector1">
            <a:avLst/>
          </a:prstGeom>
          <a:ln w="444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757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291548" y="1299382"/>
            <a:ext cx="5600976" cy="3882218"/>
            <a:chOff x="291548" y="1299382"/>
            <a:chExt cx="5600976" cy="3882218"/>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1685" r="29054" b="31419"/>
            <a:stretch/>
          </p:blipFill>
          <p:spPr>
            <a:xfrm>
              <a:off x="291548" y="1299382"/>
              <a:ext cx="5600976" cy="3882218"/>
            </a:xfrm>
            <a:prstGeom prst="rect">
              <a:avLst/>
            </a:prstGeom>
            <a:ln>
              <a:solidFill>
                <a:schemeClr val="accent1"/>
              </a:solidFill>
            </a:ln>
          </p:spPr>
        </p:pic>
        <p:sp>
          <p:nvSpPr>
            <p:cNvPr id="22" name="Rectangle 21"/>
            <p:cNvSpPr/>
            <p:nvPr/>
          </p:nvSpPr>
          <p:spPr>
            <a:xfrm>
              <a:off x="744893" y="4674869"/>
              <a:ext cx="1936523" cy="50673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p:cNvSpPr txBox="1">
            <a:spLocks/>
          </p:cNvSpPr>
          <p:nvPr/>
        </p:nvSpPr>
        <p:spPr>
          <a:xfrm>
            <a:off x="744893" y="245366"/>
            <a:ext cx="869050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smtClean="0"/>
              <a:t>MMC – Account Management</a:t>
            </a:r>
            <a:endParaRPr lang="en-US" dirty="0"/>
          </a:p>
        </p:txBody>
      </p:sp>
      <p:sp>
        <p:nvSpPr>
          <p:cNvPr id="5" name="Rectangle 4"/>
          <p:cNvSpPr/>
          <p:nvPr/>
        </p:nvSpPr>
        <p:spPr>
          <a:xfrm>
            <a:off x="6181772" y="3843872"/>
            <a:ext cx="5761410" cy="830997"/>
          </a:xfrm>
          <a:prstGeom prst="rect">
            <a:avLst/>
          </a:prstGeom>
          <a:solidFill>
            <a:schemeClr val="accent2"/>
          </a:solidFill>
          <a:ln>
            <a:solidFill>
              <a:schemeClr val="tx1"/>
            </a:solidFill>
          </a:ln>
        </p:spPr>
        <p:txBody>
          <a:bodyPr wrap="square">
            <a:spAutoFit/>
          </a:bodyPr>
          <a:lstStyle/>
          <a:p>
            <a:pPr lvl="0" fontAlgn="base"/>
            <a:r>
              <a:rPr lang="en-US" sz="2400" dirty="0" smtClean="0">
                <a:solidFill>
                  <a:srgbClr val="001E61"/>
                </a:solidFill>
              </a:rPr>
              <a:t>3. Primary account holder can grant access to other adult members on the case</a:t>
            </a:r>
            <a:endParaRPr lang="en-US" sz="2400" dirty="0">
              <a:solidFill>
                <a:srgbClr val="001E61"/>
              </a:solidFill>
            </a:endParaRPr>
          </a:p>
        </p:txBody>
      </p:sp>
      <p:cxnSp>
        <p:nvCxnSpPr>
          <p:cNvPr id="6" name="Straight Arrow Connector 5"/>
          <p:cNvCxnSpPr/>
          <p:nvPr/>
        </p:nvCxnSpPr>
        <p:spPr>
          <a:xfrm flipH="1">
            <a:off x="4800842" y="2785656"/>
            <a:ext cx="1380931" cy="625151"/>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446643" y="4248097"/>
            <a:ext cx="735129" cy="310651"/>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445566" y="1694550"/>
            <a:ext cx="2736206" cy="470337"/>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181772" y="2630436"/>
            <a:ext cx="5264557" cy="830997"/>
          </a:xfrm>
          <a:prstGeom prst="rect">
            <a:avLst/>
          </a:prstGeom>
          <a:solidFill>
            <a:schemeClr val="accent2"/>
          </a:solidFill>
          <a:ln>
            <a:solidFill>
              <a:schemeClr val="tx1"/>
            </a:solidFill>
          </a:ln>
        </p:spPr>
        <p:txBody>
          <a:bodyPr wrap="square">
            <a:spAutoFit/>
          </a:bodyPr>
          <a:lstStyle/>
          <a:p>
            <a:pPr lvl="0" fontAlgn="base"/>
            <a:r>
              <a:rPr lang="en-US" sz="2400" dirty="0" smtClean="0">
                <a:solidFill>
                  <a:srgbClr val="001E61"/>
                </a:solidFill>
              </a:rPr>
              <a:t>2. Manage Communication Preferences (including signing up for text alerts)</a:t>
            </a:r>
            <a:endParaRPr lang="en-US" sz="2400" dirty="0">
              <a:solidFill>
                <a:srgbClr val="001E61"/>
              </a:solidFill>
            </a:endParaRPr>
          </a:p>
        </p:txBody>
      </p:sp>
      <p:sp>
        <p:nvSpPr>
          <p:cNvPr id="17" name="Rectangle 16"/>
          <p:cNvSpPr/>
          <p:nvPr/>
        </p:nvSpPr>
        <p:spPr>
          <a:xfrm>
            <a:off x="6181772" y="1419648"/>
            <a:ext cx="2864770" cy="461665"/>
          </a:xfrm>
          <a:prstGeom prst="rect">
            <a:avLst/>
          </a:prstGeom>
          <a:solidFill>
            <a:schemeClr val="accent2"/>
          </a:solidFill>
          <a:ln>
            <a:solidFill>
              <a:schemeClr val="tx1"/>
            </a:solidFill>
          </a:ln>
        </p:spPr>
        <p:txBody>
          <a:bodyPr wrap="square">
            <a:spAutoFit/>
          </a:bodyPr>
          <a:lstStyle/>
          <a:p>
            <a:pPr lvl="0" fontAlgn="base"/>
            <a:r>
              <a:rPr lang="en-US" sz="2400" dirty="0" smtClean="0">
                <a:solidFill>
                  <a:srgbClr val="001E61"/>
                </a:solidFill>
              </a:rPr>
              <a:t>1. Change password</a:t>
            </a:r>
            <a:endParaRPr lang="en-US" sz="2400" dirty="0">
              <a:solidFill>
                <a:srgbClr val="001E61"/>
              </a:solidFill>
            </a:endParaRPr>
          </a:p>
        </p:txBody>
      </p:sp>
    </p:spTree>
    <p:extLst>
      <p:ext uri="{BB962C8B-B14F-4D97-AF65-F5344CB8AC3E}">
        <p14:creationId xmlns:p14="http://schemas.microsoft.com/office/powerpoint/2010/main" val="194871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1E61"/>
      </a:dk1>
      <a:lt1>
        <a:sysClr val="window" lastClr="FFFFFF"/>
      </a:lt1>
      <a:dk2>
        <a:srgbClr val="44546A"/>
      </a:dk2>
      <a:lt2>
        <a:srgbClr val="E7E6E6"/>
      </a:lt2>
      <a:accent1>
        <a:srgbClr val="001E61"/>
      </a:accent1>
      <a:accent2>
        <a:srgbClr val="93DACF"/>
      </a:accent2>
      <a:accent3>
        <a:srgbClr val="001E61"/>
      </a:accent3>
      <a:accent4>
        <a:srgbClr val="93DACF"/>
      </a:accent4>
      <a:accent5>
        <a:srgbClr val="001E61"/>
      </a:accent5>
      <a:accent6>
        <a:srgbClr val="93DACF"/>
      </a:accent6>
      <a:hlink>
        <a:srgbClr val="001E61"/>
      </a:hlink>
      <a:folHlink>
        <a:srgbClr val="93DACF"/>
      </a:folHlink>
    </a:clrScheme>
    <a:fontScheme name="Legal Aid Chicag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smtClean="0"/>
        </a:defPPr>
      </a:lstStyle>
    </a:txDef>
  </a:objectDefaults>
  <a:extraClrSchemeLst/>
  <a:extLst>
    <a:ext uri="{05A4C25C-085E-4340-85A3-A5531E510DB2}">
      <thm15:themeFamily xmlns:thm15="http://schemas.microsoft.com/office/thememl/2012/main" name="PowerPoint Template" id="{EE905F2A-3AC7-467E-BFA2-97B8FC41FDFA}" vid="{F58359CC-66F7-41AC-BB15-88A443DEAB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122fe50a-8461-476e-8011-41194c3d2ce6">NK2KVDMTXA6M-989693286-68935</_dlc_DocId>
    <_dlc_DocIdUrl xmlns="122fe50a-8461-476e-8011-41194c3d2ce6">
      <Url>https://lafpoint.lafchicago.org/externalRelations/_layouts/15/DocIdRedir.aspx?ID=NK2KVDMTXA6M-989693286-68935</Url>
      <Description>NK2KVDMTXA6M-989693286-68935</Description>
    </_dlc_DocIdUrl>
    <Links xmlns="7a847ab8-5b33-4ef9-8841-01e661e4125f">
      <Url xsi:nil="true"/>
      <Description xsi:nil="true"/>
    </Link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41FA2E76447D54E818FB5F1D21EDFED" ma:contentTypeVersion="1" ma:contentTypeDescription="Create a new document." ma:contentTypeScope="" ma:versionID="baa3cab4971a6e8e5605ed1b5314ecb4">
  <xsd:schema xmlns:xsd="http://www.w3.org/2001/XMLSchema" xmlns:xs="http://www.w3.org/2001/XMLSchema" xmlns:p="http://schemas.microsoft.com/office/2006/metadata/properties" xmlns:ns2="122fe50a-8461-476e-8011-41194c3d2ce6" xmlns:ns3="7a847ab8-5b33-4ef9-8841-01e661e4125f" targetNamespace="http://schemas.microsoft.com/office/2006/metadata/properties" ma:root="true" ma:fieldsID="0fcc4a49f516e7fbab61cd8b680f02ea" ns2:_="" ns3:_="">
    <xsd:import namespace="122fe50a-8461-476e-8011-41194c3d2ce6"/>
    <xsd:import namespace="7a847ab8-5b33-4ef9-8841-01e661e4125f"/>
    <xsd:element name="properties">
      <xsd:complexType>
        <xsd:sequence>
          <xsd:element name="documentManagement">
            <xsd:complexType>
              <xsd:all>
                <xsd:element ref="ns2:_dlc_DocId" minOccurs="0"/>
                <xsd:element ref="ns2:_dlc_DocIdUrl" minOccurs="0"/>
                <xsd:element ref="ns2:_dlc_DocIdPersistId" minOccurs="0"/>
                <xsd:element ref="ns3:Link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2fe50a-8461-476e-8011-41194c3d2ce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a847ab8-5b33-4ef9-8841-01e661e4125f" elementFormDefault="qualified">
    <xsd:import namespace="http://schemas.microsoft.com/office/2006/documentManagement/types"/>
    <xsd:import namespace="http://schemas.microsoft.com/office/infopath/2007/PartnerControls"/>
    <xsd:element name="Links" ma:index="11" nillable="true" ma:displayName="Links" ma:format="Hyperlink" ma:internalName="Links">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2A3DED5-9243-49F8-B15E-5799AE0E9D18}">
  <ds:schemaRefs>
    <ds:schemaRef ds:uri="http://schemas.microsoft.com/sharepoint/v3/contenttype/forms"/>
  </ds:schemaRefs>
</ds:datastoreItem>
</file>

<file path=customXml/itemProps2.xml><?xml version="1.0" encoding="utf-8"?>
<ds:datastoreItem xmlns:ds="http://schemas.openxmlformats.org/officeDocument/2006/customXml" ds:itemID="{6933D111-1A79-4189-8E2F-A8276D7C4CE4}">
  <ds:schemaRefs>
    <ds:schemaRef ds:uri="http://schemas.openxmlformats.org/package/2006/metadata/core-properties"/>
    <ds:schemaRef ds:uri="http://schemas.microsoft.com/office/infopath/2007/PartnerControls"/>
    <ds:schemaRef ds:uri="122fe50a-8461-476e-8011-41194c3d2ce6"/>
    <ds:schemaRef ds:uri="http://purl.org/dc/dcmitype/"/>
    <ds:schemaRef ds:uri="7a847ab8-5b33-4ef9-8841-01e661e4125f"/>
    <ds:schemaRef ds:uri="http://purl.org/dc/terms/"/>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B03CD577-4E57-4EC9-A9E1-0C89F60569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2fe50a-8461-476e-8011-41194c3d2ce6"/>
    <ds:schemaRef ds:uri="7a847ab8-5b33-4ef9-8841-01e661e412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E9E869D-363E-4C9F-9E86-AAD3600E62D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PowerPoint Template</Template>
  <TotalTime>23180</TotalTime>
  <Words>3553</Words>
  <Application>Microsoft Office PowerPoint</Application>
  <PresentationFormat>Widescreen</PresentationFormat>
  <Paragraphs>397</Paragraphs>
  <Slides>27</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Wingdings</vt:lpstr>
      <vt:lpstr>Arial</vt:lpstr>
      <vt:lpstr>Source Sans Pro</vt:lpstr>
      <vt:lpstr>Calibri</vt:lpstr>
      <vt:lpstr>Office Theme</vt:lpstr>
      <vt:lpstr>PowerPoint Presentation</vt:lpstr>
      <vt:lpstr>PowerPoint Presentation</vt:lpstr>
      <vt:lpstr>What I hope you’ll learn</vt:lpstr>
      <vt:lpstr>PowerPoint Presentation</vt:lpstr>
      <vt:lpstr>MMC getting Started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Daniels</dc:creator>
  <cp:lastModifiedBy>Jonathan Russell</cp:lastModifiedBy>
  <cp:revision>537</cp:revision>
  <dcterms:created xsi:type="dcterms:W3CDTF">2021-10-22T18:41:33Z</dcterms:created>
  <dcterms:modified xsi:type="dcterms:W3CDTF">2024-12-19T19:48:04Z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0x010100341FA2E76447D54E818FB5F1D21EDFED</vt:lpwstr>
  </property>
  <property fmtid="{D5CDD505-2E9C-101B-9397-08002B2CF9AE}" pid="3" name="_dlc_DocIdItemGuid">
    <vt:lpwstr>46fba419-0b63-4485-b47f-bff9ed9c7574</vt:lpwstr>
  </property>
  <property fmtid="{D5CDD505-2E9C-101B-9397-08002B2CF9AE}" pid="4" name="DocType">
    <vt:lpwstr/>
  </property>
  <property fmtid="{D5CDD505-2E9C-101B-9397-08002B2CF9AE}" pid="5" name="Issues">
    <vt:lpwstr/>
  </property>
  <property fmtid="{D5CDD505-2E9C-101B-9397-08002B2CF9AE}" pid="6" name="Groups">
    <vt:lpwstr>91;#Public Benefits|783d7bfa-3cec-4cd1-9a6a-1a6656a7eeae</vt:lpwstr>
  </property>
  <property fmtid="{D5CDD505-2E9C-101B-9397-08002B2CF9AE}" pid="7" name="IsMyDocuments">
    <vt:bool>true</vt:bool>
  </property>
</Properties>
</file>