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52"/>
  </p:notesMasterIdLst>
  <p:handoutMasterIdLst>
    <p:handoutMasterId r:id="rId53"/>
  </p:handoutMasterIdLst>
  <p:sldIdLst>
    <p:sldId id="256" r:id="rId6"/>
    <p:sldId id="427" r:id="rId7"/>
    <p:sldId id="478" r:id="rId8"/>
    <p:sldId id="433" r:id="rId9"/>
    <p:sldId id="434" r:id="rId10"/>
    <p:sldId id="435" r:id="rId11"/>
    <p:sldId id="436" r:id="rId12"/>
    <p:sldId id="437" r:id="rId13"/>
    <p:sldId id="491" r:id="rId14"/>
    <p:sldId id="438" r:id="rId15"/>
    <p:sldId id="439" r:id="rId16"/>
    <p:sldId id="440" r:id="rId17"/>
    <p:sldId id="458" r:id="rId18"/>
    <p:sldId id="462" r:id="rId19"/>
    <p:sldId id="463" r:id="rId20"/>
    <p:sldId id="465" r:id="rId21"/>
    <p:sldId id="441" r:id="rId22"/>
    <p:sldId id="442" r:id="rId23"/>
    <p:sldId id="443" r:id="rId24"/>
    <p:sldId id="444" r:id="rId25"/>
    <p:sldId id="479" r:id="rId26"/>
    <p:sldId id="480" r:id="rId27"/>
    <p:sldId id="445" r:id="rId28"/>
    <p:sldId id="447" r:id="rId29"/>
    <p:sldId id="448" r:id="rId30"/>
    <p:sldId id="449" r:id="rId31"/>
    <p:sldId id="450" r:id="rId32"/>
    <p:sldId id="452" r:id="rId33"/>
    <p:sldId id="453" r:id="rId34"/>
    <p:sldId id="481" r:id="rId35"/>
    <p:sldId id="482" r:id="rId36"/>
    <p:sldId id="483" r:id="rId37"/>
    <p:sldId id="484" r:id="rId38"/>
    <p:sldId id="485" r:id="rId39"/>
    <p:sldId id="486" r:id="rId40"/>
    <p:sldId id="487" r:id="rId41"/>
    <p:sldId id="488" r:id="rId42"/>
    <p:sldId id="489" r:id="rId43"/>
    <p:sldId id="490" r:id="rId44"/>
    <p:sldId id="468" r:id="rId45"/>
    <p:sldId id="469" r:id="rId46"/>
    <p:sldId id="470" r:id="rId47"/>
    <p:sldId id="471" r:id="rId48"/>
    <p:sldId id="476" r:id="rId49"/>
    <p:sldId id="389" r:id="rId50"/>
    <p:sldId id="386" r:id="rId51"/>
  </p:sldIdLst>
  <p:sldSz cx="12192000" cy="6858000"/>
  <p:notesSz cx="6858000" cy="9144000"/>
  <p:embeddedFontLst>
    <p:embeddedFont>
      <p:font typeface="Source Sans Pro" panose="020B0503030403020204" pitchFamily="34" charset="0"/>
      <p:regular r:id="rId54"/>
      <p:bold r:id="rId55"/>
      <p:italic r:id="rId56"/>
      <p:boldItalic r:id="rId57"/>
    </p:embeddedFont>
    <p:embeddedFont>
      <p:font typeface="Calibri" panose="020F0502020204030204" pitchFamily="34" charset="0"/>
      <p:regular r:id="rId58"/>
      <p:bold r:id="rId59"/>
      <p:italic r:id="rId60"/>
      <p:boldItalic r:id="rId61"/>
    </p:embeddedFont>
    <p:embeddedFont>
      <p:font typeface="Source Serif Pro" panose="020B0604020202020204" charset="0"/>
      <p:regular r:id="rId62"/>
      <p:bold r:id="rId63"/>
      <p:italic r:id="rId64"/>
      <p:boldItalic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ie Gallerano" initials="AG" lastIdx="3" clrIdx="0">
    <p:extLst>
      <p:ext uri="{19B8F6BF-5375-455C-9EA6-DF929625EA0E}">
        <p15:presenceInfo xmlns:p15="http://schemas.microsoft.com/office/powerpoint/2012/main" userId="S-1-5-21-2077504941-3110522328-3205064618-12272" providerId="AD"/>
      </p:ext>
    </p:extLst>
  </p:cmAuthor>
  <p:cmAuthor id="2" name="Gwynne Kizer Mashon" initials="GKM" lastIdx="20" clrIdx="1">
    <p:extLst>
      <p:ext uri="{19B8F6BF-5375-455C-9EA6-DF929625EA0E}">
        <p15:presenceInfo xmlns:p15="http://schemas.microsoft.com/office/powerpoint/2012/main" userId="S-1-5-21-2077504941-3110522328-3205064618-89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D9CF"/>
    <a:srgbClr val="000000"/>
    <a:srgbClr val="0E1D61"/>
    <a:srgbClr val="6415CD"/>
    <a:srgbClr val="001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89" autoAdjust="0"/>
    <p:restoredTop sz="93979" autoAdjust="0"/>
  </p:normalViewPr>
  <p:slideViewPr>
    <p:cSldViewPr snapToGrid="0">
      <p:cViewPr varScale="1">
        <p:scale>
          <a:sx n="106" d="100"/>
          <a:sy n="106" d="100"/>
        </p:scale>
        <p:origin x="132" y="15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10.fntdata"/><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openxmlformats.org/officeDocument/2006/relationships/font" Target="fonts/font5.fntdata"/><Relationship Id="rId66" Type="http://schemas.openxmlformats.org/officeDocument/2006/relationships/commentAuthors" Target="commentAuthors.xml"/><Relationship Id="rId5" Type="http://schemas.openxmlformats.org/officeDocument/2006/relationships/slideMaster" Target="slideMasters/slideMaster1.xml"/><Relationship Id="rId61" Type="http://schemas.openxmlformats.org/officeDocument/2006/relationships/font" Target="fonts/font8.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6.fntdata"/><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4.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60" Type="http://schemas.openxmlformats.org/officeDocument/2006/relationships/font" Target="fonts/font7.fntdata"/><Relationship Id="rId65" Type="http://schemas.openxmlformats.org/officeDocument/2006/relationships/font" Target="fonts/font12.fntdata"/><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9131E6-CDB4-42F7-BF87-4C55788654F7}" type="datetimeFigureOut">
              <a:rPr lang="en-US" smtClean="0"/>
              <a:t>12/19/2024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93126A-288C-429D-94ED-32A6872496EB}" type="slidenum">
              <a:rPr lang="en-US" smtClean="0"/>
              <a:t>‹#›</a:t>
            </a:fld>
            <a:endParaRPr lang="en-US"/>
          </a:p>
        </p:txBody>
      </p:sp>
    </p:spTree>
    <p:extLst>
      <p:ext uri="{BB962C8B-B14F-4D97-AF65-F5344CB8AC3E}">
        <p14:creationId xmlns:p14="http://schemas.microsoft.com/office/powerpoint/2010/main" val="3509508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B91D56-2DDD-4A1C-9326-D60A8065A25A}" type="datetimeFigureOut">
              <a:rPr lang="en-US" smtClean="0"/>
              <a:t>12/19/2024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A912F-32F9-4FB3-B1AD-8C0AA0242B59}" type="slidenum">
              <a:rPr lang="en-US" smtClean="0"/>
              <a:t>‹#›</a:t>
            </a:fld>
            <a:endParaRPr lang="en-US"/>
          </a:p>
        </p:txBody>
      </p:sp>
    </p:spTree>
    <p:extLst>
      <p:ext uri="{BB962C8B-B14F-4D97-AF65-F5344CB8AC3E}">
        <p14:creationId xmlns:p14="http://schemas.microsoft.com/office/powerpoint/2010/main" val="4256506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macpac.gov/wp-content/uploads/2021/06/Physician-Acceptance-of-New-Medicaid-Patients-Findings-from-the-National-Electronic-Health-Records-Survey.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kff.org/statedata/election-state-fact-sheets/illinoi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kff.org/statedata/election-state-fact-sheets/illinoi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sa.gov/policy/docs/statcomps/ssi_sc/index.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EC77A-B71F-42C6-828E-2ECC22475577}" type="slidenum">
              <a:rPr lang="en-US" smtClean="0"/>
              <a:t>2</a:t>
            </a:fld>
            <a:endParaRPr lang="en-US" dirty="0"/>
          </a:p>
        </p:txBody>
      </p:sp>
    </p:spTree>
    <p:extLst>
      <p:ext uri="{BB962C8B-B14F-4D97-AF65-F5344CB8AC3E}">
        <p14:creationId xmlns:p14="http://schemas.microsoft.com/office/powerpoint/2010/main" val="1102569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Comparing LIS and</a:t>
            </a:r>
            <a:r>
              <a:rPr lang="en-US" baseline="0" dirty="0" smtClean="0"/>
              <a:t> SSI for the Aged Enrollment Data – we estimated that 32,839 Cook County SSI recipients are eligible for Conditional Part A</a:t>
            </a:r>
            <a:endParaRPr lang="en-US" dirty="0"/>
          </a:p>
        </p:txBody>
      </p:sp>
      <p:sp>
        <p:nvSpPr>
          <p:cNvPr id="4" name="Slide Number Placeholder 3"/>
          <p:cNvSpPr>
            <a:spLocks noGrp="1"/>
          </p:cNvSpPr>
          <p:nvPr>
            <p:ph type="sldNum" sz="quarter" idx="10"/>
          </p:nvPr>
        </p:nvSpPr>
        <p:spPr/>
        <p:txBody>
          <a:bodyPr/>
          <a:lstStyle/>
          <a:p>
            <a:fld id="{78A8CE01-25CD-CF42-9DCE-3A72820397E1}" type="slidenum">
              <a:rPr lang="en-US" smtClean="0"/>
              <a:pPr/>
              <a:t>12</a:t>
            </a:fld>
            <a:endParaRPr lang="en-US" dirty="0"/>
          </a:p>
        </p:txBody>
      </p:sp>
    </p:spTree>
    <p:extLst>
      <p:ext uri="{BB962C8B-B14F-4D97-AF65-F5344CB8AC3E}">
        <p14:creationId xmlns:p14="http://schemas.microsoft.com/office/powerpoint/2010/main" val="1854548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a:t>
            </a:r>
            <a:r>
              <a:rPr lang="en-US" dirty="0" smtClean="0">
                <a:hlinkClick r:id="rId3"/>
              </a:rPr>
              <a:t>www.macpac.gov/wp-content/uploads/2021/06/Physician-Acceptance-of-New-Medicaid-Patients-Findings-from-the-National-Electronic-Health-Records-Survey.pdf</a:t>
            </a:r>
            <a:endParaRPr lang="en-US" dirty="0" smtClean="0"/>
          </a:p>
          <a:p>
            <a:r>
              <a:rPr lang="en-US" dirty="0" smtClean="0"/>
              <a:t>2017</a:t>
            </a:r>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13</a:t>
            </a:fld>
            <a:endParaRPr lang="en-US"/>
          </a:p>
        </p:txBody>
      </p:sp>
    </p:spTree>
    <p:extLst>
      <p:ext uri="{BB962C8B-B14F-4D97-AF65-F5344CB8AC3E}">
        <p14:creationId xmlns:p14="http://schemas.microsoft.com/office/powerpoint/2010/main" val="1652058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A8CE01-25CD-CF42-9DCE-3A72820397E1}" type="slidenum">
              <a:rPr lang="en-US" smtClean="0"/>
              <a:pPr/>
              <a:t>18</a:t>
            </a:fld>
            <a:endParaRPr lang="en-US" dirty="0"/>
          </a:p>
        </p:txBody>
      </p:sp>
    </p:spTree>
    <p:extLst>
      <p:ext uri="{BB962C8B-B14F-4D97-AF65-F5344CB8AC3E}">
        <p14:creationId xmlns:p14="http://schemas.microsoft.com/office/powerpoint/2010/main" val="3044737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A8CE01-25CD-CF42-9DCE-3A72820397E1}" type="slidenum">
              <a:rPr lang="en-US" smtClean="0"/>
              <a:pPr/>
              <a:t>23</a:t>
            </a:fld>
            <a:endParaRPr lang="en-US" dirty="0"/>
          </a:p>
        </p:txBody>
      </p:sp>
    </p:spTree>
    <p:extLst>
      <p:ext uri="{BB962C8B-B14F-4D97-AF65-F5344CB8AC3E}">
        <p14:creationId xmlns:p14="http://schemas.microsoft.com/office/powerpoint/2010/main" val="2807384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27</a:t>
            </a:fld>
            <a:endParaRPr lang="en-US" dirty="0"/>
          </a:p>
        </p:txBody>
      </p:sp>
    </p:spTree>
    <p:extLst>
      <p:ext uri="{BB962C8B-B14F-4D97-AF65-F5344CB8AC3E}">
        <p14:creationId xmlns:p14="http://schemas.microsoft.com/office/powerpoint/2010/main" val="341031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reasons that people who qualify and</a:t>
            </a:r>
            <a:r>
              <a:rPr lang="en-US" baseline="0" dirty="0" smtClean="0"/>
              <a:t> are enrolled in Medicaid may still want to be on Medicare.</a:t>
            </a:r>
          </a:p>
          <a:p>
            <a:endParaRPr lang="en-US" dirty="0"/>
          </a:p>
          <a:p>
            <a:r>
              <a:rPr lang="en-US" dirty="0"/>
              <a:t>In 2024, there were 2,390,359 total Medicare beneficiaries in Illinois. </a:t>
            </a:r>
            <a:r>
              <a:rPr lang="en-US" dirty="0">
                <a:hlinkClick r:id="rId3"/>
              </a:rPr>
              <a:t>https://www.kff.org/statedata/election-state-fact-sheets/illinois</a:t>
            </a:r>
            <a:r>
              <a:rPr lang="en-US" dirty="0" smtClean="0">
                <a:hlinkClick r:id="rId3"/>
              </a:rPr>
              <a:t>/</a:t>
            </a:r>
            <a:r>
              <a:rPr lang="en-US" dirty="0" smtClean="0"/>
              <a:t> </a:t>
            </a:r>
          </a:p>
          <a:p>
            <a:r>
              <a:rPr lang="en-US" dirty="0" smtClean="0"/>
              <a:t>Medicare Advantage = 43% compared to 49.6% national</a:t>
            </a:r>
          </a:p>
          <a:p>
            <a:r>
              <a:rPr lang="en-US" dirty="0" smtClean="0"/>
              <a:t>Traditional Medicare = 57% compared to 50.4% national</a:t>
            </a:r>
          </a:p>
          <a:p>
            <a:r>
              <a:rPr lang="en-US" dirty="0"/>
              <a:t>In 2024, 1,952,184 Medicare beneficiaries were enrolled in Part D coverage in Illinois.</a:t>
            </a:r>
          </a:p>
        </p:txBody>
      </p:sp>
      <p:sp>
        <p:nvSpPr>
          <p:cNvPr id="4" name="Slide Number Placeholder 3"/>
          <p:cNvSpPr>
            <a:spLocks noGrp="1"/>
          </p:cNvSpPr>
          <p:nvPr>
            <p:ph type="sldNum" sz="quarter" idx="10"/>
          </p:nvPr>
        </p:nvSpPr>
        <p:spPr/>
        <p:txBody>
          <a:bodyPr/>
          <a:lstStyle/>
          <a:p>
            <a:fld id="{78A8CE01-25CD-CF42-9DCE-3A72820397E1}" type="slidenum">
              <a:rPr lang="en-US" smtClean="0"/>
              <a:pPr/>
              <a:t>3</a:t>
            </a:fld>
            <a:endParaRPr lang="en-US" dirty="0"/>
          </a:p>
        </p:txBody>
      </p:sp>
    </p:spTree>
    <p:extLst>
      <p:ext uri="{BB962C8B-B14F-4D97-AF65-F5344CB8AC3E}">
        <p14:creationId xmlns:p14="http://schemas.microsoft.com/office/powerpoint/2010/main" val="3752920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reasons that people who qualify and</a:t>
            </a:r>
            <a:r>
              <a:rPr lang="en-US" baseline="0" dirty="0" smtClean="0"/>
              <a:t> are enrolled in Medicaid may still want to be on Medicare.</a:t>
            </a:r>
          </a:p>
          <a:p>
            <a:endParaRPr lang="en-US" dirty="0"/>
          </a:p>
          <a:p>
            <a:r>
              <a:rPr lang="en-US" dirty="0"/>
              <a:t>In 2024, there were 2,390,359 total Medicare beneficiaries in Illinois. </a:t>
            </a:r>
            <a:r>
              <a:rPr lang="en-US" dirty="0">
                <a:hlinkClick r:id="rId3"/>
              </a:rPr>
              <a:t>https://www.kff.org/statedata/election-state-fact-sheets/illinois</a:t>
            </a:r>
            <a:r>
              <a:rPr lang="en-US" dirty="0" smtClean="0">
                <a:hlinkClick r:id="rId3"/>
              </a:rPr>
              <a:t>/</a:t>
            </a:r>
            <a:r>
              <a:rPr lang="en-US" dirty="0" smtClean="0"/>
              <a:t> </a:t>
            </a:r>
          </a:p>
          <a:p>
            <a:r>
              <a:rPr lang="en-US" dirty="0" smtClean="0"/>
              <a:t>Medicare Advantage = 43% compared to 49.6% national</a:t>
            </a:r>
          </a:p>
          <a:p>
            <a:r>
              <a:rPr lang="en-US" dirty="0" smtClean="0"/>
              <a:t>Traditional Medicare = 57% compared to 50.4% national</a:t>
            </a:r>
          </a:p>
          <a:p>
            <a:r>
              <a:rPr lang="en-US" dirty="0"/>
              <a:t>In 2024, 1,952,184 Medicare beneficiaries were enrolled in Part D coverage in Illinois.</a:t>
            </a:r>
          </a:p>
        </p:txBody>
      </p:sp>
      <p:sp>
        <p:nvSpPr>
          <p:cNvPr id="4" name="Slide Number Placeholder 3"/>
          <p:cNvSpPr>
            <a:spLocks noGrp="1"/>
          </p:cNvSpPr>
          <p:nvPr>
            <p:ph type="sldNum" sz="quarter" idx="10"/>
          </p:nvPr>
        </p:nvSpPr>
        <p:spPr/>
        <p:txBody>
          <a:bodyPr/>
          <a:lstStyle/>
          <a:p>
            <a:fld id="{78A8CE01-25CD-CF42-9DCE-3A72820397E1}" type="slidenum">
              <a:rPr lang="en-US" smtClean="0"/>
              <a:pPr/>
              <a:t>4</a:t>
            </a:fld>
            <a:endParaRPr lang="en-US" dirty="0"/>
          </a:p>
        </p:txBody>
      </p:sp>
    </p:spTree>
    <p:extLst>
      <p:ext uri="{BB962C8B-B14F-4D97-AF65-F5344CB8AC3E}">
        <p14:creationId xmlns:p14="http://schemas.microsoft.com/office/powerpoint/2010/main" val="560790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9988"/>
            <a:ext cx="5486400" cy="3086100"/>
          </a:xfrm>
        </p:spPr>
      </p:sp>
      <p:sp>
        <p:nvSpPr>
          <p:cNvPr id="3" name="Notes Placeholder 2"/>
          <p:cNvSpPr>
            <a:spLocks noGrp="1"/>
          </p:cNvSpPr>
          <p:nvPr>
            <p:ph type="body" idx="1"/>
          </p:nvPr>
        </p:nvSpPr>
        <p:spPr/>
        <p:txBody>
          <a:bodyPr/>
          <a:lstStyle/>
          <a:p>
            <a:r>
              <a:rPr lang="en-US" dirty="0" smtClean="0"/>
              <a:t>1965 Medicare and Medicaid created just Part A and B  Title XVIII Social Security Act</a:t>
            </a:r>
          </a:p>
          <a:p>
            <a:r>
              <a:rPr lang="en-US" dirty="0" smtClean="0"/>
              <a:t>1972 Medicare extended to people with disabilities</a:t>
            </a:r>
          </a:p>
          <a:p>
            <a:r>
              <a:rPr lang="en-US" dirty="0" smtClean="0"/>
              <a:t>1973 Medicare HMOs created</a:t>
            </a:r>
          </a:p>
          <a:p>
            <a:r>
              <a:rPr lang="en-US" dirty="0" smtClean="0"/>
              <a:t>2003 Part D created</a:t>
            </a:r>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5</a:t>
            </a:fld>
            <a:endParaRPr lang="en-US"/>
          </a:p>
        </p:txBody>
      </p:sp>
    </p:spTree>
    <p:extLst>
      <p:ext uri="{BB962C8B-B14F-4D97-AF65-F5344CB8AC3E}">
        <p14:creationId xmlns:p14="http://schemas.microsoft.com/office/powerpoint/2010/main" val="3602079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AA912F-32F9-4FB3-B1AD-8C0AA0242B59}" type="slidenum">
              <a:rPr lang="en-US" smtClean="0"/>
              <a:t>6</a:t>
            </a:fld>
            <a:endParaRPr lang="en-US"/>
          </a:p>
        </p:txBody>
      </p:sp>
    </p:spTree>
    <p:extLst>
      <p:ext uri="{BB962C8B-B14F-4D97-AF65-F5344CB8AC3E}">
        <p14:creationId xmlns:p14="http://schemas.microsoft.com/office/powerpoint/2010/main" val="1222251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A8CE01-25CD-CF42-9DCE-3A72820397E1}" type="slidenum">
              <a:rPr lang="en-US" smtClean="0"/>
              <a:pPr/>
              <a:t>7</a:t>
            </a:fld>
            <a:endParaRPr lang="en-US" dirty="0"/>
          </a:p>
        </p:txBody>
      </p:sp>
    </p:spTree>
    <p:extLst>
      <p:ext uri="{BB962C8B-B14F-4D97-AF65-F5344CB8AC3E}">
        <p14:creationId xmlns:p14="http://schemas.microsoft.com/office/powerpoint/2010/main" val="407207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A8CE01-25CD-CF42-9DCE-3A72820397E1}" type="slidenum">
              <a:rPr lang="en-US" smtClean="0"/>
              <a:pPr/>
              <a:t>8</a:t>
            </a:fld>
            <a:endParaRPr lang="en-US" dirty="0"/>
          </a:p>
        </p:txBody>
      </p:sp>
    </p:spTree>
    <p:extLst>
      <p:ext uri="{BB962C8B-B14F-4D97-AF65-F5344CB8AC3E}">
        <p14:creationId xmlns:p14="http://schemas.microsoft.com/office/powerpoint/2010/main" val="3007866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72,948 65+ </a:t>
            </a:r>
            <a:r>
              <a:rPr lang="en-US" dirty="0" err="1" smtClean="0"/>
              <a:t>yo</a:t>
            </a:r>
            <a:r>
              <a:rPr lang="en-US" dirty="0" smtClean="0"/>
              <a:t> Illinois SSI </a:t>
            </a:r>
            <a:r>
              <a:rPr lang="en-US" dirty="0"/>
              <a:t>recipients. </a:t>
            </a:r>
            <a:r>
              <a:rPr lang="en-US" dirty="0">
                <a:hlinkClick r:id="rId3"/>
              </a:rPr>
              <a:t>https://</a:t>
            </a:r>
            <a:r>
              <a:rPr lang="en-US" dirty="0" smtClean="0">
                <a:hlinkClick r:id="rId3"/>
              </a:rPr>
              <a:t>www.ssa.gov/policy/docs/statcomps/ssi_sc/index.html</a:t>
            </a:r>
            <a:r>
              <a:rPr lang="en-US" dirty="0" smtClean="0"/>
              <a:t> </a:t>
            </a:r>
          </a:p>
          <a:p>
            <a:endParaRPr lang="en-US" dirty="0"/>
          </a:p>
          <a:p>
            <a:r>
              <a:rPr lang="en-US" dirty="0" smtClean="0"/>
              <a:t>30,822 Illinois SSI Aged recipients</a:t>
            </a:r>
            <a:endParaRPr lang="en-US" dirty="0"/>
          </a:p>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10</a:t>
            </a:fld>
            <a:endParaRPr lang="en-US"/>
          </a:p>
        </p:txBody>
      </p:sp>
    </p:spTree>
    <p:extLst>
      <p:ext uri="{BB962C8B-B14F-4D97-AF65-F5344CB8AC3E}">
        <p14:creationId xmlns:p14="http://schemas.microsoft.com/office/powerpoint/2010/main" val="3136292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16013"/>
            <a:ext cx="5486400" cy="3086100"/>
          </a:xfrm>
        </p:spPr>
      </p:sp>
      <p:sp>
        <p:nvSpPr>
          <p:cNvPr id="3" name="Notes Placeholder 2"/>
          <p:cNvSpPr>
            <a:spLocks noGrp="1"/>
          </p:cNvSpPr>
          <p:nvPr>
            <p:ph type="body" idx="1"/>
          </p:nvPr>
        </p:nvSpPr>
        <p:spPr/>
        <p:txBody>
          <a:bodyPr/>
          <a:lstStyle/>
          <a:p>
            <a:r>
              <a:rPr lang="en-US" dirty="0" smtClean="0"/>
              <a:t>42 C.F.R.§ 407.10</a:t>
            </a:r>
            <a:endParaRPr lang="en-US" dirty="0"/>
          </a:p>
        </p:txBody>
      </p:sp>
      <p:sp>
        <p:nvSpPr>
          <p:cNvPr id="4" name="Slide Number Placeholder 3"/>
          <p:cNvSpPr>
            <a:spLocks noGrp="1"/>
          </p:cNvSpPr>
          <p:nvPr>
            <p:ph type="sldNum" sz="quarter" idx="10"/>
          </p:nvPr>
        </p:nvSpPr>
        <p:spPr/>
        <p:txBody>
          <a:bodyPr/>
          <a:lstStyle/>
          <a:p>
            <a:fld id="{78A8CE01-25CD-CF42-9DCE-3A72820397E1}" type="slidenum">
              <a:rPr lang="en-US" smtClean="0"/>
              <a:pPr/>
              <a:t>11</a:t>
            </a:fld>
            <a:endParaRPr lang="en-US" dirty="0"/>
          </a:p>
        </p:txBody>
      </p:sp>
    </p:spTree>
    <p:extLst>
      <p:ext uri="{BB962C8B-B14F-4D97-AF65-F5344CB8AC3E}">
        <p14:creationId xmlns:p14="http://schemas.microsoft.com/office/powerpoint/2010/main" val="42655293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
            <a:ext cx="3975100" cy="6858000"/>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543" y="2314965"/>
            <a:ext cx="2636014" cy="3256588"/>
          </a:xfrm>
          <a:prstGeom prst="rect">
            <a:avLst/>
          </a:prstGeom>
        </p:spPr>
      </p:pic>
      <p:sp>
        <p:nvSpPr>
          <p:cNvPr id="2" name="Title 1"/>
          <p:cNvSpPr>
            <a:spLocks noGrp="1"/>
          </p:cNvSpPr>
          <p:nvPr>
            <p:ph type="ctrTitle"/>
          </p:nvPr>
        </p:nvSpPr>
        <p:spPr>
          <a:xfrm>
            <a:off x="4625008" y="638659"/>
            <a:ext cx="6586330" cy="2387600"/>
          </a:xfrm>
        </p:spPr>
        <p:txBody>
          <a:bodyPr anchor="b">
            <a:normAutofit/>
          </a:bodyPr>
          <a:lstStyle>
            <a:lvl1pPr algn="l">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4625008" y="3230978"/>
            <a:ext cx="6586330" cy="1655762"/>
          </a:xfrm>
        </p:spPr>
        <p:txBody>
          <a:bodyPr>
            <a:normAutofit/>
          </a:bodyPr>
          <a:lstStyle>
            <a:lvl1pPr marL="0" indent="0" algn="l">
              <a:buNone/>
              <a:defRPr sz="36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Text Placeholder 21"/>
          <p:cNvSpPr>
            <a:spLocks noGrp="1"/>
          </p:cNvSpPr>
          <p:nvPr>
            <p:ph type="body" sz="quarter" idx="10"/>
          </p:nvPr>
        </p:nvSpPr>
        <p:spPr>
          <a:xfrm>
            <a:off x="4624388" y="5351907"/>
            <a:ext cx="6586537" cy="439293"/>
          </a:xfrm>
        </p:spPr>
        <p:txBody>
          <a:bodyPr>
            <a:normAutofit/>
          </a:bodyPr>
          <a:lstStyle>
            <a:lvl1pPr marL="0" indent="0">
              <a:buFontTx/>
              <a:buNone/>
              <a:defRPr sz="2400" b="1" i="1" cap="all" baseline="0">
                <a:solidFill>
                  <a:srgbClr val="0E1D61"/>
                </a:solidFill>
              </a:defRPr>
            </a:lvl1pPr>
          </a:lstStyle>
          <a:p>
            <a:pPr lvl="0"/>
            <a:r>
              <a:rPr lang="en-US" smtClean="0"/>
              <a:t>Edit Master text styles</a:t>
            </a:r>
          </a:p>
        </p:txBody>
      </p:sp>
      <p:sp>
        <p:nvSpPr>
          <p:cNvPr id="23" name="Text Placeholder 21"/>
          <p:cNvSpPr>
            <a:spLocks noGrp="1"/>
          </p:cNvSpPr>
          <p:nvPr>
            <p:ph type="body" sz="quarter" idx="11" hasCustomPrompt="1"/>
          </p:nvPr>
        </p:nvSpPr>
        <p:spPr>
          <a:xfrm>
            <a:off x="4624388" y="5925313"/>
            <a:ext cx="6586537" cy="438912"/>
          </a:xfrm>
        </p:spPr>
        <p:txBody>
          <a:bodyPr>
            <a:normAutofit/>
          </a:bodyPr>
          <a:lstStyle>
            <a:lvl1pPr marL="0" indent="0">
              <a:buFontTx/>
              <a:buNone/>
              <a:defRPr sz="2400" b="0" i="1">
                <a:solidFill>
                  <a:srgbClr val="0E1D61"/>
                </a:solidFill>
              </a:defRPr>
            </a:lvl1pPr>
          </a:lstStyle>
          <a:p>
            <a:pPr lvl="0"/>
            <a:r>
              <a:rPr lang="en-US" dirty="0" smtClean="0"/>
              <a:t>9.16.2019</a:t>
            </a:r>
          </a:p>
        </p:txBody>
      </p:sp>
      <p:cxnSp>
        <p:nvCxnSpPr>
          <p:cNvPr id="26" name="Straight Connector 25"/>
          <p:cNvCxnSpPr/>
          <p:nvPr userDrawn="1"/>
        </p:nvCxnSpPr>
        <p:spPr>
          <a:xfrm>
            <a:off x="4624388" y="5096256"/>
            <a:ext cx="658653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425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FEA3BD-B67B-4A94-8A63-109203D608A6}"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8E3FAB-F2B0-4DCD-99C2-E6FAF15501EF}" type="slidenum">
              <a:rPr lang="en-US" smtClean="0"/>
              <a:t>‹#›</a:t>
            </a:fld>
            <a:endParaRPr lang="en-US" dirty="0"/>
          </a:p>
        </p:txBody>
      </p:sp>
    </p:spTree>
    <p:extLst>
      <p:ext uri="{BB962C8B-B14F-4D97-AF65-F5344CB8AC3E}">
        <p14:creationId xmlns:p14="http://schemas.microsoft.com/office/powerpoint/2010/main" val="3855695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 Column Text">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AC3543E3-5008-7142-ACE4-01CE7E64ED8C}"/>
              </a:ext>
            </a:extLst>
          </p:cNvPr>
          <p:cNvSpPr txBox="1">
            <a:spLocks noGrp="1"/>
          </p:cNvSpPr>
          <p:nvPr>
            <p:ph type="body" sz="quarter" idx="4294967295" hasCustomPrompt="1"/>
          </p:nvPr>
        </p:nvSpPr>
        <p:spPr>
          <a:xfrm>
            <a:off x="2858157" y="2175046"/>
            <a:ext cx="8631776" cy="579532"/>
          </a:xfrm>
          <a:prstGeom prst="rect">
            <a:avLst/>
          </a:prstGeom>
          <a:noFill/>
          <a:ln>
            <a:noFill/>
          </a:ln>
        </p:spPr>
        <p:txBody>
          <a:bodyPr vert="horz" wrap="square" lIns="91440" tIns="45720" rIns="91440" bIns="45720" anchor="t" anchorCtr="0" compatLnSpc="1">
            <a:noAutofit/>
          </a:bodyPr>
          <a:lstStyle>
            <a:lvl1pPr marL="0" marR="0" lvl="0" indent="0" defTabSz="914421" fontAlgn="auto">
              <a:lnSpc>
                <a:spcPct val="100000"/>
              </a:lnSpc>
              <a:spcBef>
                <a:spcPts val="0"/>
              </a:spcBef>
              <a:spcAft>
                <a:spcPts val="0"/>
              </a:spcAft>
              <a:buNone/>
              <a:tabLst/>
              <a:defRPr lang="en-US" sz="1765" b="1" i="0" u="none" strike="noStrike" cap="none" spc="0" baseline="0">
                <a:solidFill>
                  <a:srgbClr val="04A299"/>
                </a:solidFill>
                <a:uFillTx/>
                <a:latin typeface="Arial" pitchFamily="34"/>
                <a:ea typeface="Arimo" pitchFamily="34"/>
                <a:cs typeface="Arial" pitchFamily="34"/>
              </a:defRPr>
            </a:lvl1pPr>
          </a:lstStyle>
          <a:p>
            <a:pPr lvl="0"/>
            <a:r>
              <a:rPr lang="en-US" dirty="0"/>
              <a:t>Sub-head</a:t>
            </a:r>
          </a:p>
        </p:txBody>
      </p:sp>
      <p:sp>
        <p:nvSpPr>
          <p:cNvPr id="3" name="Text Placeholder 11">
            <a:extLst>
              <a:ext uri="{FF2B5EF4-FFF2-40B4-BE49-F238E27FC236}">
                <a16:creationId xmlns:a16="http://schemas.microsoft.com/office/drawing/2014/main" id="{1A34E694-9D67-134E-A400-AE8443581B92}"/>
              </a:ext>
            </a:extLst>
          </p:cNvPr>
          <p:cNvSpPr txBox="1">
            <a:spLocks noGrp="1"/>
          </p:cNvSpPr>
          <p:nvPr>
            <p:ph type="body" sz="quarter" idx="4294967295" hasCustomPrompt="1"/>
          </p:nvPr>
        </p:nvSpPr>
        <p:spPr>
          <a:xfrm>
            <a:off x="2858157" y="2765335"/>
            <a:ext cx="8631776" cy="3243579"/>
          </a:xfrm>
          <a:prstGeom prst="rect">
            <a:avLst/>
          </a:prstGeom>
          <a:noFill/>
          <a:ln>
            <a:noFill/>
          </a:ln>
        </p:spPr>
        <p:txBody>
          <a:bodyPr vert="horz" wrap="square" lIns="91440" tIns="45720" rIns="91440" bIns="45720" anchor="t" anchorCtr="0" compatLnSpc="1">
            <a:normAutofit/>
          </a:bodyPr>
          <a:lstStyle>
            <a:lvl1pPr marL="0" marR="0" lvl="0" indent="0" defTabSz="403433" fontAlgn="auto">
              <a:lnSpc>
                <a:spcPct val="100000"/>
              </a:lnSpc>
              <a:spcBef>
                <a:spcPts val="0"/>
              </a:spcBef>
              <a:spcAft>
                <a:spcPts val="0"/>
              </a:spcAft>
              <a:buNone/>
              <a:tabLst/>
              <a:defRPr lang="en-US" sz="1412" b="0" i="0" u="none" strike="noStrike" cap="none" spc="0" baseline="0">
                <a:solidFill>
                  <a:srgbClr val="2B2B2B"/>
                </a:solidFill>
                <a:uFillTx/>
                <a:latin typeface="Arial" pitchFamily="34"/>
                <a:ea typeface="Arimo" pitchFamily="34"/>
                <a:cs typeface="Arial" pitchFamily="34"/>
              </a:defRPr>
            </a:lvl1pPr>
          </a:lstStyle>
          <a:p>
            <a:pPr lvl="0"/>
            <a:r>
              <a:rPr lang="en-US" dirty="0"/>
              <a:t>Click to add your body text</a:t>
            </a:r>
          </a:p>
        </p:txBody>
      </p:sp>
      <p:pic>
        <p:nvPicPr>
          <p:cNvPr id="9" name="Picture 1">
            <a:extLst>
              <a:ext uri="{FF2B5EF4-FFF2-40B4-BE49-F238E27FC236}">
                <a16:creationId xmlns:a16="http://schemas.microsoft.com/office/drawing/2014/main" id="{B2D55D35-75EB-C64F-BA6E-EF2AEA88FC0A}"/>
              </a:ext>
            </a:extLst>
          </p:cNvPr>
          <p:cNvPicPr>
            <a:picLocks noChangeAspect="1"/>
          </p:cNvPicPr>
          <p:nvPr/>
        </p:nvPicPr>
        <p:blipFill>
          <a:blip r:embed="rId2"/>
          <a:stretch>
            <a:fillRect/>
          </a:stretch>
        </p:blipFill>
        <p:spPr>
          <a:xfrm>
            <a:off x="-16805" y="354147"/>
            <a:ext cx="503683" cy="1007367"/>
          </a:xfrm>
          <a:prstGeom prst="rect">
            <a:avLst/>
          </a:prstGeom>
          <a:noFill/>
          <a:ln cap="flat">
            <a:noFill/>
          </a:ln>
        </p:spPr>
      </p:pic>
      <p:sp>
        <p:nvSpPr>
          <p:cNvPr id="5" name="Title 4">
            <a:extLst>
              <a:ext uri="{FF2B5EF4-FFF2-40B4-BE49-F238E27FC236}">
                <a16:creationId xmlns:a16="http://schemas.microsoft.com/office/drawing/2014/main" id="{5AB4245C-DB0B-E64D-A5B5-E50697740531}"/>
              </a:ext>
            </a:extLst>
          </p:cNvPr>
          <p:cNvSpPr>
            <a:spLocks noGrp="1"/>
          </p:cNvSpPr>
          <p:nvPr>
            <p:ph type="title" hasCustomPrompt="1"/>
          </p:nvPr>
        </p:nvSpPr>
        <p:spPr>
          <a:xfrm>
            <a:off x="838200" y="0"/>
            <a:ext cx="9123218" cy="1828799"/>
          </a:xfrm>
          <a:prstGeom prst="rect">
            <a:avLst/>
          </a:prstGeom>
        </p:spPr>
        <p:txBody>
          <a:bodyPr anchor="ctr"/>
          <a:lstStyle>
            <a:lvl1pPr>
              <a:defRPr sz="4000" b="1" i="0">
                <a:solidFill>
                  <a:schemeClr val="tx2"/>
                </a:solidFill>
                <a:latin typeface="Source Serif Pro" panose="02040603050405020204" pitchFamily="18" charset="0"/>
                <a:ea typeface="Source Serif Pro" panose="02040603050405020204" pitchFamily="18" charset="0"/>
              </a:defRPr>
            </a:lvl1pPr>
          </a:lstStyle>
          <a:p>
            <a:r>
              <a:rPr lang="en-US" dirty="0"/>
              <a:t>One column text</a:t>
            </a:r>
          </a:p>
        </p:txBody>
      </p:sp>
      <p:sp>
        <p:nvSpPr>
          <p:cNvPr id="10" name="Slide Number Placeholder 12">
            <a:extLst>
              <a:ext uri="{FF2B5EF4-FFF2-40B4-BE49-F238E27FC236}">
                <a16:creationId xmlns:a16="http://schemas.microsoft.com/office/drawing/2014/main" id="{817BF58D-BC17-A448-A144-84AFE167727F}"/>
              </a:ext>
            </a:extLst>
          </p:cNvPr>
          <p:cNvSpPr txBox="1"/>
          <p:nvPr userDrawn="1"/>
        </p:nvSpPr>
        <p:spPr>
          <a:xfrm>
            <a:off x="10909706" y="400446"/>
            <a:ext cx="398991" cy="340334"/>
          </a:xfrm>
          <a:prstGeom prst="rect">
            <a:avLst/>
          </a:prstGeom>
          <a:noFill/>
          <a:ln cap="flat">
            <a:noFill/>
          </a:ln>
        </p:spPr>
        <p:txBody>
          <a:bodyPr vert="horz" wrap="square" lIns="100584" tIns="50292" rIns="100584" bIns="50292"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059" b="1" i="0" smtClean="0">
                <a:solidFill>
                  <a:srgbClr val="F76466"/>
                </a:solidFill>
                <a:latin typeface="Arial" panose="020B0604020202020204" pitchFamily="34" charset="0"/>
              </a:rPr>
              <a:t>‹#›</a:t>
            </a:fld>
            <a:endParaRPr lang="en-US" sz="1059" b="1" i="0" u="none" strike="noStrike" kern="1200" cap="none" spc="0" baseline="0" dirty="0">
              <a:solidFill>
                <a:srgbClr val="F76466"/>
              </a:solidFill>
              <a:uFillTx/>
              <a:latin typeface="Arial" pitchFamily="34"/>
              <a:cs typeface="Arial" pitchFamily="34"/>
            </a:endParaRPr>
          </a:p>
        </p:txBody>
      </p:sp>
      <p:pic>
        <p:nvPicPr>
          <p:cNvPr id="14" name="Picture 13">
            <a:extLst>
              <a:ext uri="{FF2B5EF4-FFF2-40B4-BE49-F238E27FC236}">
                <a16:creationId xmlns:a16="http://schemas.microsoft.com/office/drawing/2014/main" id="{AAD32025-D4FC-4787-A883-5CE6AA324D39}"/>
              </a:ext>
            </a:extLst>
          </p:cNvPr>
          <p:cNvPicPr>
            <a:picLocks noChangeAspect="1"/>
          </p:cNvPicPr>
          <p:nvPr userDrawn="1"/>
        </p:nvPicPr>
        <p:blipFill>
          <a:blip r:embed="rId3"/>
          <a:srcRect/>
          <a:stretch/>
        </p:blipFill>
        <p:spPr>
          <a:xfrm>
            <a:off x="11308697" y="400446"/>
            <a:ext cx="598398" cy="276571"/>
          </a:xfrm>
          <a:prstGeom prst="rect">
            <a:avLst/>
          </a:prstGeom>
        </p:spPr>
      </p:pic>
    </p:spTree>
    <p:extLst>
      <p:ext uri="{BB962C8B-B14F-4D97-AF65-F5344CB8AC3E}">
        <p14:creationId xmlns:p14="http://schemas.microsoft.com/office/powerpoint/2010/main" val="2252946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baseline="0"/>
            </a:lvl1pPr>
          </a:lstStyle>
          <a:p>
            <a:r>
              <a:rPr lang="en-US" smtClean="0"/>
              <a:t>Click to edit Master 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8" name="Text Placeholder 7"/>
          <p:cNvSpPr>
            <a:spLocks noGrp="1"/>
          </p:cNvSpPr>
          <p:nvPr>
            <p:ph type="body" sz="quarter" idx="13"/>
          </p:nvPr>
        </p:nvSpPr>
        <p:spPr>
          <a:xfrm>
            <a:off x="838200" y="1801813"/>
            <a:ext cx="10518775" cy="3843337"/>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baseline="0"/>
            </a:lvl2pPr>
            <a:lvl3pPr marL="1143000" indent="-228600">
              <a:buFont typeface="Wingdings" panose="05000000000000000000" pitchFamily="2" charset="2"/>
              <a:buChar char="§"/>
              <a:defRPr b="0" i="1"/>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b="0" i="1" u="none"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625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1850" y="1020625"/>
            <a:ext cx="10515600" cy="2852737"/>
          </a:xfrm>
        </p:spPr>
        <p:txBody>
          <a:bodyPr anchor="b"/>
          <a:lstStyle>
            <a:lvl1pPr>
              <a:defRPr sz="6000" b="1"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31850" y="390035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8"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55644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1" name="Content Placeholder 2"/>
          <p:cNvSpPr>
            <a:spLocks noGrp="1"/>
          </p:cNvSpPr>
          <p:nvPr>
            <p:ph sz="half" idx="13"/>
          </p:nvPr>
        </p:nvSpPr>
        <p:spPr>
          <a:xfrm>
            <a:off x="6172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664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9788" y="365125"/>
            <a:ext cx="10515600" cy="1325563"/>
          </a:xfrm>
        </p:spPr>
        <p:txBody>
          <a:bodyPr/>
          <a:lstStyle>
            <a:lvl1pPr>
              <a:defRPr b="1"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11"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2"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3" name="Content Placeholder 3"/>
          <p:cNvSpPr>
            <a:spLocks noGrp="1"/>
          </p:cNvSpPr>
          <p:nvPr>
            <p:ph sz="half" idx="13"/>
          </p:nvPr>
        </p:nvSpPr>
        <p:spPr>
          <a:xfrm>
            <a:off x="6172200" y="2531579"/>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075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smtClean="0"/>
              <a:t>Click to edit Master title style</a:t>
            </a:r>
            <a:endParaRPr lang="en-US" dirty="0"/>
          </a:p>
        </p:txBody>
      </p:sp>
      <p:sp>
        <p:nvSpPr>
          <p:cNvPr id="6"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7"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8"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278384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724261"/>
          </a:xfrm>
        </p:spPr>
        <p:txBody>
          <a:bodyPr/>
          <a:lstStyle>
            <a:lvl1pPr marL="228600" indent="-228600">
              <a:buFont typeface="Wingdings" panose="05000000000000000000" pitchFamily="2" charset="2"/>
              <a:buChar char="§"/>
              <a:defRPr sz="3200"/>
            </a:lvl1pPr>
            <a:lvl2pPr marL="685800" indent="-228600">
              <a:buFont typeface="Wingdings" panose="05000000000000000000" pitchFamily="2" charset="2"/>
              <a:buChar char="§"/>
              <a:defRPr sz="2800" b="1" i="1"/>
            </a:lvl2pPr>
            <a:lvl3pPr marL="1143000" indent="-228600">
              <a:buFont typeface="Wingdings" panose="05000000000000000000" pitchFamily="2" charset="2"/>
              <a:buChar char="§"/>
              <a:defRPr sz="2400" i="1"/>
            </a:lvl3pPr>
            <a:lvl4pPr marL="1600200" indent="-228600">
              <a:buFont typeface="Wingdings" panose="05000000000000000000" pitchFamily="2" charset="2"/>
              <a:buChar char="§"/>
              <a:defRPr sz="1600" b="1" cap="all" baseline="0"/>
            </a:lvl4pPr>
            <a:lvl5pPr>
              <a:defRPr sz="1500" i="1" cap="all" baseline="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399"/>
            <a:ext cx="3932237" cy="3654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358312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987425"/>
            <a:ext cx="6172200" cy="46977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399"/>
            <a:ext cx="3932237" cy="36277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33183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6DD503B0-FD62-4970-9B27-D1260B4DC56B}" type="datetimeFigureOut">
              <a:rPr lang="en-US" smtClean="0"/>
              <a:pPr/>
              <a:t>12/19/2024</a:t>
            </a:fld>
            <a:endParaRPr lang="en-US" dirty="0"/>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7"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tx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62092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393907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8" name="Footer Placeholder 4"/>
          <p:cNvSpPr>
            <a:spLocks noGrp="1"/>
          </p:cNvSpPr>
          <p:nvPr>
            <p:ph type="ftr" sz="quarter" idx="3"/>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4"/>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39913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5"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i="1"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_bookmark17"/><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9.png"/><Relationship Id="rId18" Type="http://schemas.openxmlformats.org/officeDocument/2006/relationships/image" Target="../media/image12.png"/><Relationship Id="rId3" Type="http://schemas.openxmlformats.org/officeDocument/2006/relationships/image" Target="../media/image5.png"/><Relationship Id="rId12" Type="http://schemas.openxmlformats.org/officeDocument/2006/relationships/image" Target="../media/image4.svg"/><Relationship Id="rId17" Type="http://schemas.microsoft.com/office/2007/relationships/hdphoto" Target="../media/hdphoto1.wdp"/><Relationship Id="rId2" Type="http://schemas.openxmlformats.org/officeDocument/2006/relationships/notesSlide" Target="../notesSlides/notesSlide1.xml"/><Relationship Id="rId16" Type="http://schemas.openxmlformats.org/officeDocument/2006/relationships/image" Target="../media/image11.png"/><Relationship Id="rId1" Type="http://schemas.openxmlformats.org/officeDocument/2006/relationships/slideLayout" Target="../slideLayouts/slideLayout10.xml"/><Relationship Id="rId11" Type="http://schemas.openxmlformats.org/officeDocument/2006/relationships/image" Target="../media/image8.png"/><Relationship Id="rId6" Type="http://schemas.openxmlformats.org/officeDocument/2006/relationships/image" Target="../media/image6.svg"/><Relationship Id="rId15" Type="http://schemas.openxmlformats.org/officeDocument/2006/relationships/image" Target="../media/image14.svg"/><Relationship Id="rId10" Type="http://schemas.openxmlformats.org/officeDocument/2006/relationships/image" Target="../media/image10.svg"/><Relationship Id="rId4" Type="http://schemas.openxmlformats.org/officeDocument/2006/relationships/image" Target="../media/image6.png"/><Relationship Id="rId9" Type="http://schemas.openxmlformats.org/officeDocument/2006/relationships/image" Target="../media/image7.png"/><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hyperlink" Target="https://www.healthcare.gov/lower-costs/qualifying-for-lower-costs/" TargetMode="Externa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hyperlink" Target="https://www.healthcare.gov/see-plan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4624388" y="2744249"/>
            <a:ext cx="6586330" cy="2387600"/>
          </a:xfrm>
        </p:spPr>
        <p:txBody>
          <a:bodyPr>
            <a:normAutofit/>
          </a:bodyPr>
          <a:lstStyle/>
          <a:p>
            <a:pPr algn="r"/>
            <a:r>
              <a:rPr lang="en-US" sz="4000" dirty="0"/>
              <a:t>Beyond Medicaid: Understanding Medicare and Marketplace Health </a:t>
            </a:r>
            <a:r>
              <a:rPr lang="en-US" sz="4000" dirty="0" smtClean="0"/>
              <a:t>Insurance</a:t>
            </a:r>
            <a:endParaRPr lang="en-US" dirty="0"/>
          </a:p>
        </p:txBody>
      </p:sp>
      <p:sp>
        <p:nvSpPr>
          <p:cNvPr id="16" name="Text Placeholder 15"/>
          <p:cNvSpPr>
            <a:spLocks noGrp="1"/>
          </p:cNvSpPr>
          <p:nvPr>
            <p:ph type="body" sz="quarter" idx="11"/>
          </p:nvPr>
        </p:nvSpPr>
        <p:spPr>
          <a:xfrm>
            <a:off x="4624388" y="5710989"/>
            <a:ext cx="6586537" cy="653236"/>
          </a:xfrm>
        </p:spPr>
        <p:txBody>
          <a:bodyPr>
            <a:noAutofit/>
          </a:bodyPr>
          <a:lstStyle/>
          <a:p>
            <a:pPr algn="r">
              <a:lnSpc>
                <a:spcPct val="100000"/>
              </a:lnSpc>
              <a:spcBef>
                <a:spcPts val="0"/>
              </a:spcBef>
            </a:pPr>
            <a:r>
              <a:rPr lang="en-US" sz="2000" i="0" dirty="0" smtClean="0"/>
              <a:t>Hugh F. “Trey” Daly III</a:t>
            </a:r>
          </a:p>
          <a:p>
            <a:pPr algn="r">
              <a:lnSpc>
                <a:spcPct val="100000"/>
              </a:lnSpc>
              <a:spcBef>
                <a:spcPts val="0"/>
              </a:spcBef>
            </a:pPr>
            <a:r>
              <a:rPr lang="en-US" sz="2000" i="0" dirty="0" smtClean="0"/>
              <a:t>tdaly@legalaidchicago.org</a:t>
            </a:r>
          </a:p>
          <a:p>
            <a:pPr algn="r">
              <a:lnSpc>
                <a:spcPct val="100000"/>
              </a:lnSpc>
              <a:spcBef>
                <a:spcPts val="0"/>
              </a:spcBef>
            </a:pPr>
            <a:r>
              <a:rPr lang="en-US" sz="2000" i="0" dirty="0" smtClean="0"/>
              <a:t>11.2024</a:t>
            </a:r>
            <a:endParaRPr lang="en-US" sz="2000" i="0" dirty="0"/>
          </a:p>
        </p:txBody>
      </p:sp>
    </p:spTree>
    <p:extLst>
      <p:ext uri="{BB962C8B-B14F-4D97-AF65-F5344CB8AC3E}">
        <p14:creationId xmlns:p14="http://schemas.microsoft.com/office/powerpoint/2010/main" val="928688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 Can Get Medicare Part A</a:t>
            </a:r>
            <a:endParaRPr lang="en-US" dirty="0"/>
          </a:p>
        </p:txBody>
      </p:sp>
      <p:sp>
        <p:nvSpPr>
          <p:cNvPr id="6" name="Rectangle 5"/>
          <p:cNvSpPr/>
          <p:nvPr/>
        </p:nvSpPr>
        <p:spPr>
          <a:xfrm>
            <a:off x="596190" y="1404929"/>
            <a:ext cx="11595809" cy="4350935"/>
          </a:xfrm>
          <a:prstGeom prst="rect">
            <a:avLst/>
          </a:prstGeom>
        </p:spPr>
        <p:txBody>
          <a:bodyPr wrap="square">
            <a:spAutoFit/>
          </a:bodyPr>
          <a:lstStyle/>
          <a:p>
            <a:pPr marR="0">
              <a:spcBef>
                <a:spcPts val="210"/>
              </a:spcBef>
              <a:spcAft>
                <a:spcPts val="0"/>
              </a:spcAft>
            </a:pPr>
            <a:r>
              <a:rPr lang="en-US" sz="2400" b="1" dirty="0">
                <a:ea typeface="Times New Roman" panose="02020603050405020304" pitchFamily="18" charset="0"/>
              </a:rPr>
              <a:t>Generally,</a:t>
            </a:r>
            <a:r>
              <a:rPr lang="en-US" sz="2400" b="1" spc="5" dirty="0">
                <a:ea typeface="Times New Roman" panose="02020603050405020304" pitchFamily="18" charset="0"/>
              </a:rPr>
              <a:t> </a:t>
            </a:r>
            <a:r>
              <a:rPr lang="en-US" sz="2400" b="1" dirty="0" smtClean="0">
                <a:ea typeface="Times New Roman" panose="02020603050405020304" pitchFamily="18" charset="0"/>
              </a:rPr>
              <a:t>eligible</a:t>
            </a:r>
            <a:r>
              <a:rPr lang="en-US" sz="2400" b="1" spc="10" dirty="0" smtClean="0">
                <a:ea typeface="Times New Roman" panose="02020603050405020304" pitchFamily="18" charset="0"/>
              </a:rPr>
              <a:t> </a:t>
            </a:r>
            <a:r>
              <a:rPr lang="en-US" sz="2400" b="1" dirty="0">
                <a:ea typeface="Times New Roman" panose="02020603050405020304" pitchFamily="18" charset="0"/>
              </a:rPr>
              <a:t>for</a:t>
            </a:r>
            <a:r>
              <a:rPr lang="en-US" sz="2400" b="1" spc="10" dirty="0">
                <a:ea typeface="Times New Roman" panose="02020603050405020304" pitchFamily="18" charset="0"/>
              </a:rPr>
              <a:t> </a:t>
            </a:r>
            <a:r>
              <a:rPr lang="en-US" sz="2400" b="1" dirty="0">
                <a:ea typeface="Times New Roman" panose="02020603050405020304" pitchFamily="18" charset="0"/>
              </a:rPr>
              <a:t>Part</a:t>
            </a:r>
            <a:r>
              <a:rPr lang="en-US" sz="2400" b="1" spc="10" dirty="0">
                <a:ea typeface="Times New Roman" panose="02020603050405020304" pitchFamily="18" charset="0"/>
              </a:rPr>
              <a:t> </a:t>
            </a:r>
            <a:r>
              <a:rPr lang="en-US" sz="2400" b="1" dirty="0">
                <a:ea typeface="Times New Roman" panose="02020603050405020304" pitchFamily="18" charset="0"/>
              </a:rPr>
              <a:t>A</a:t>
            </a:r>
            <a:r>
              <a:rPr lang="en-US" sz="2400" b="1" spc="10" dirty="0">
                <a:ea typeface="Times New Roman" panose="02020603050405020304" pitchFamily="18" charset="0"/>
              </a:rPr>
              <a:t> </a:t>
            </a:r>
            <a:r>
              <a:rPr lang="en-US" sz="2400" b="1" dirty="0" smtClean="0">
                <a:ea typeface="Times New Roman" panose="02020603050405020304" pitchFamily="18" charset="0"/>
              </a:rPr>
              <a:t>if:</a:t>
            </a:r>
            <a:endParaRPr lang="en-US" sz="2400" b="1" dirty="0">
              <a:ea typeface="Times New Roman" panose="02020603050405020304" pitchFamily="18" charset="0"/>
            </a:endParaRPr>
          </a:p>
          <a:p>
            <a:pPr marL="342900" marR="1089025" lvl="0" indent="-342900">
              <a:lnSpc>
                <a:spcPct val="103000"/>
              </a:lnSpc>
              <a:spcBef>
                <a:spcPts val="285"/>
              </a:spcBef>
              <a:spcAft>
                <a:spcPts val="0"/>
              </a:spcAft>
              <a:buSzPts val="1400"/>
              <a:buFont typeface="Times New Roman" panose="02020603050405020304" pitchFamily="18" charset="0"/>
              <a:buChar char="■"/>
              <a:tabLst>
                <a:tab pos="1367155" algn="l"/>
              </a:tabLst>
            </a:pPr>
            <a:r>
              <a:rPr lang="en-US" sz="2000" dirty="0" smtClean="0">
                <a:ea typeface="Times New Roman" panose="02020603050405020304" pitchFamily="18" charset="0"/>
              </a:rPr>
              <a:t>65</a:t>
            </a:r>
            <a:r>
              <a:rPr lang="en-US" sz="2000" spc="-30" dirty="0" smtClean="0">
                <a:ea typeface="Times New Roman" panose="02020603050405020304" pitchFamily="18" charset="0"/>
              </a:rPr>
              <a:t> </a:t>
            </a:r>
            <a:r>
              <a:rPr lang="en-US" sz="2000" dirty="0">
                <a:ea typeface="Times New Roman" panose="02020603050405020304" pitchFamily="18" charset="0"/>
              </a:rPr>
              <a:t>or</a:t>
            </a:r>
            <a:r>
              <a:rPr lang="en-US" sz="2000" spc="-30" dirty="0">
                <a:ea typeface="Times New Roman" panose="02020603050405020304" pitchFamily="18" charset="0"/>
              </a:rPr>
              <a:t> </a:t>
            </a:r>
            <a:r>
              <a:rPr lang="en-US" sz="2000" dirty="0">
                <a:ea typeface="Times New Roman" panose="02020603050405020304" pitchFamily="18" charset="0"/>
              </a:rPr>
              <a:t>older</a:t>
            </a:r>
            <a:r>
              <a:rPr lang="en-US" sz="2000" spc="-35" dirty="0">
                <a:ea typeface="Times New Roman" panose="02020603050405020304" pitchFamily="18" charset="0"/>
              </a:rPr>
              <a:t> </a:t>
            </a:r>
            <a:r>
              <a:rPr lang="en-US" sz="2000" dirty="0">
                <a:ea typeface="Times New Roman" panose="02020603050405020304" pitchFamily="18" charset="0"/>
              </a:rPr>
              <a:t>and</a:t>
            </a:r>
            <a:r>
              <a:rPr lang="en-US" sz="2000" spc="-30" dirty="0">
                <a:ea typeface="Times New Roman" panose="02020603050405020304" pitchFamily="18" charset="0"/>
              </a:rPr>
              <a:t> </a:t>
            </a:r>
            <a:r>
              <a:rPr lang="en-US" sz="2000" dirty="0" smtClean="0">
                <a:ea typeface="Times New Roman" panose="02020603050405020304" pitchFamily="18" charset="0"/>
              </a:rPr>
              <a:t>meet</a:t>
            </a:r>
            <a:r>
              <a:rPr lang="en-US" sz="2000" spc="-35" dirty="0" smtClean="0">
                <a:ea typeface="Times New Roman" panose="02020603050405020304" pitchFamily="18" charset="0"/>
              </a:rPr>
              <a:t> </a:t>
            </a:r>
            <a:r>
              <a:rPr lang="en-US" sz="2000" dirty="0">
                <a:ea typeface="Times New Roman" panose="02020603050405020304" pitchFamily="18" charset="0"/>
              </a:rPr>
              <a:t>the</a:t>
            </a:r>
            <a:r>
              <a:rPr lang="en-US" sz="2000" spc="-30" dirty="0">
                <a:ea typeface="Times New Roman" panose="02020603050405020304" pitchFamily="18" charset="0"/>
              </a:rPr>
              <a:t> </a:t>
            </a:r>
            <a:r>
              <a:rPr lang="en-US" sz="2000" dirty="0">
                <a:ea typeface="Times New Roman" panose="02020603050405020304" pitchFamily="18" charset="0"/>
              </a:rPr>
              <a:t>citizenship</a:t>
            </a:r>
            <a:r>
              <a:rPr lang="en-US" sz="2000" spc="-30" dirty="0">
                <a:ea typeface="Times New Roman" panose="02020603050405020304" pitchFamily="18" charset="0"/>
              </a:rPr>
              <a:t> </a:t>
            </a:r>
            <a:r>
              <a:rPr lang="en-US" sz="2000" dirty="0">
                <a:ea typeface="Times New Roman" panose="02020603050405020304" pitchFamily="18" charset="0"/>
              </a:rPr>
              <a:t>and</a:t>
            </a:r>
            <a:r>
              <a:rPr lang="en-US" sz="2000" spc="-35" dirty="0">
                <a:ea typeface="Times New Roman" panose="02020603050405020304" pitchFamily="18" charset="0"/>
              </a:rPr>
              <a:t> </a:t>
            </a:r>
            <a:r>
              <a:rPr lang="en-US" sz="2000" dirty="0" smtClean="0">
                <a:ea typeface="Times New Roman" panose="02020603050405020304" pitchFamily="18" charset="0"/>
              </a:rPr>
              <a:t>residency </a:t>
            </a:r>
            <a:r>
              <a:rPr lang="en-US" sz="2000" spc="-335" dirty="0" smtClean="0">
                <a:ea typeface="Times New Roman" panose="02020603050405020304" pitchFamily="18" charset="0"/>
              </a:rPr>
              <a:t> </a:t>
            </a:r>
            <a:r>
              <a:rPr lang="en-US" sz="2000" dirty="0">
                <a:ea typeface="Times New Roman" panose="02020603050405020304" pitchFamily="18" charset="0"/>
              </a:rPr>
              <a:t>requirements.</a:t>
            </a:r>
          </a:p>
          <a:p>
            <a:pPr marL="342900" marR="525780" indent="-342900">
              <a:lnSpc>
                <a:spcPct val="103000"/>
              </a:lnSpc>
              <a:spcBef>
                <a:spcPts val="225"/>
              </a:spcBef>
              <a:buSzPts val="1400"/>
              <a:buFont typeface="Times New Roman" panose="02020603050405020304" pitchFamily="18" charset="0"/>
              <a:buChar char="■"/>
              <a:tabLst>
                <a:tab pos="1367155" algn="l"/>
              </a:tabLst>
            </a:pPr>
            <a:r>
              <a:rPr lang="en-US" sz="2000" dirty="0" smtClean="0">
                <a:ea typeface="Times New Roman" panose="02020603050405020304" pitchFamily="18" charset="0"/>
              </a:rPr>
              <a:t>Get</a:t>
            </a:r>
            <a:r>
              <a:rPr lang="en-US" sz="2000" spc="100" dirty="0" smtClean="0">
                <a:ea typeface="Times New Roman" panose="02020603050405020304" pitchFamily="18" charset="0"/>
              </a:rPr>
              <a:t> </a:t>
            </a:r>
            <a:r>
              <a:rPr lang="en-US" sz="2000" dirty="0">
                <a:ea typeface="Times New Roman" panose="02020603050405020304" pitchFamily="18" charset="0"/>
              </a:rPr>
              <a:t>disability</a:t>
            </a:r>
            <a:r>
              <a:rPr lang="en-US" sz="2000" spc="100" dirty="0">
                <a:ea typeface="Times New Roman" panose="02020603050405020304" pitchFamily="18" charset="0"/>
              </a:rPr>
              <a:t> </a:t>
            </a:r>
            <a:r>
              <a:rPr lang="en-US" sz="2000" dirty="0">
                <a:ea typeface="Times New Roman" panose="02020603050405020304" pitchFamily="18" charset="0"/>
              </a:rPr>
              <a:t>benefits</a:t>
            </a:r>
            <a:r>
              <a:rPr lang="en-US" sz="2000" spc="105" dirty="0">
                <a:ea typeface="Times New Roman" panose="02020603050405020304" pitchFamily="18" charset="0"/>
              </a:rPr>
              <a:t> </a:t>
            </a:r>
            <a:r>
              <a:rPr lang="en-US" sz="2000" dirty="0">
                <a:ea typeface="Times New Roman" panose="02020603050405020304" pitchFamily="18" charset="0"/>
              </a:rPr>
              <a:t>because</a:t>
            </a:r>
            <a:r>
              <a:rPr lang="en-US" sz="2000" spc="100" dirty="0">
                <a:ea typeface="Times New Roman" panose="02020603050405020304" pitchFamily="18" charset="0"/>
              </a:rPr>
              <a:t> </a:t>
            </a:r>
            <a:r>
              <a:rPr lang="en-US" sz="2000" spc="100" dirty="0" smtClean="0">
                <a:ea typeface="Times New Roman" panose="02020603050405020304" pitchFamily="18" charset="0"/>
              </a:rPr>
              <a:t>of </a:t>
            </a:r>
            <a:r>
              <a:rPr lang="en-US" sz="2000" dirty="0" smtClean="0">
                <a:solidFill>
                  <a:srgbClr val="0079C1"/>
                </a:solidFill>
                <a:ea typeface="Times New Roman" panose="02020603050405020304" pitchFamily="18" charset="0"/>
                <a:hlinkClick r:id="rId3" action="ppaction://hlinkfile"/>
              </a:rPr>
              <a:t>ALS</a:t>
            </a:r>
            <a:r>
              <a:rPr lang="en-US" sz="2000" spc="105" dirty="0" smtClean="0">
                <a:solidFill>
                  <a:srgbClr val="0079C1"/>
                </a:solidFill>
                <a:ea typeface="Times New Roman" panose="02020603050405020304" pitchFamily="18" charset="0"/>
                <a:hlinkClick r:id="rId3" action="ppaction://hlinkfile"/>
              </a:rPr>
              <a:t> </a:t>
            </a:r>
            <a:r>
              <a:rPr lang="en-US" sz="2000" dirty="0">
                <a:ea typeface="Times New Roman" panose="02020603050405020304" pitchFamily="18" charset="0"/>
              </a:rPr>
              <a:t>(Amyotrophic</a:t>
            </a:r>
            <a:r>
              <a:rPr lang="en-US" sz="2000" spc="100" dirty="0">
                <a:ea typeface="Times New Roman" panose="02020603050405020304" pitchFamily="18" charset="0"/>
              </a:rPr>
              <a:t> </a:t>
            </a:r>
            <a:r>
              <a:rPr lang="en-US" sz="2000" dirty="0" smtClean="0">
                <a:ea typeface="Times New Roman" panose="02020603050405020304" pitchFamily="18" charset="0"/>
              </a:rPr>
              <a:t>Lat</a:t>
            </a:r>
            <a:r>
              <a:rPr lang="en-US" sz="2000" dirty="0">
                <a:ea typeface="Times New Roman" panose="02020603050405020304" pitchFamily="18" charset="0"/>
              </a:rPr>
              <a:t>eral</a:t>
            </a:r>
            <a:r>
              <a:rPr lang="en-US" sz="2000" spc="-320" dirty="0">
                <a:ea typeface="Times New Roman" panose="02020603050405020304" pitchFamily="18" charset="0"/>
              </a:rPr>
              <a:t> </a:t>
            </a:r>
            <a:r>
              <a:rPr lang="en-US" sz="2000" dirty="0">
                <a:ea typeface="Times New Roman" panose="02020603050405020304" pitchFamily="18" charset="0"/>
              </a:rPr>
              <a:t>Sclerosis,</a:t>
            </a:r>
            <a:r>
              <a:rPr lang="en-US" sz="2000" spc="-55" dirty="0">
                <a:ea typeface="Times New Roman" panose="02020603050405020304" pitchFamily="18" charset="0"/>
              </a:rPr>
              <a:t> </a:t>
            </a:r>
            <a:r>
              <a:rPr lang="en-US" sz="2000" spc="-55" dirty="0" smtClean="0">
                <a:ea typeface="Times New Roman" panose="02020603050405020304" pitchFamily="18" charset="0"/>
              </a:rPr>
              <a:t>aka </a:t>
            </a:r>
            <a:r>
              <a:rPr lang="en-US" sz="2000" dirty="0" smtClean="0">
                <a:ea typeface="Times New Roman" panose="02020603050405020304" pitchFamily="18" charset="0"/>
              </a:rPr>
              <a:t>Lou</a:t>
            </a:r>
            <a:r>
              <a:rPr lang="en-US" sz="2000" spc="-55" dirty="0" smtClean="0">
                <a:ea typeface="Times New Roman" panose="02020603050405020304" pitchFamily="18" charset="0"/>
              </a:rPr>
              <a:t> </a:t>
            </a:r>
            <a:r>
              <a:rPr lang="en-US" sz="2000" dirty="0">
                <a:ea typeface="Times New Roman" panose="02020603050405020304" pitchFamily="18" charset="0"/>
              </a:rPr>
              <a:t>Gehrig’s</a:t>
            </a:r>
            <a:r>
              <a:rPr lang="en-US" sz="2000" spc="-55" dirty="0">
                <a:ea typeface="Times New Roman" panose="02020603050405020304" pitchFamily="18" charset="0"/>
              </a:rPr>
              <a:t> </a:t>
            </a:r>
            <a:r>
              <a:rPr lang="en-US" sz="2000" dirty="0">
                <a:ea typeface="Times New Roman" panose="02020603050405020304" pitchFamily="18" charset="0"/>
              </a:rPr>
              <a:t>disease).</a:t>
            </a:r>
          </a:p>
          <a:p>
            <a:pPr marL="342900" marR="525780" indent="-342900">
              <a:lnSpc>
                <a:spcPct val="103000"/>
              </a:lnSpc>
              <a:spcBef>
                <a:spcPts val="225"/>
              </a:spcBef>
              <a:buSzPts val="1400"/>
              <a:buFont typeface="Times New Roman" panose="02020603050405020304" pitchFamily="18" charset="0"/>
              <a:buChar char="■"/>
              <a:tabLst>
                <a:tab pos="1367155" algn="l"/>
              </a:tabLst>
            </a:pPr>
            <a:r>
              <a:rPr lang="en-US" sz="2000" dirty="0" smtClean="0">
                <a:ea typeface="Times New Roman" panose="02020603050405020304" pitchFamily="18" charset="0"/>
              </a:rPr>
              <a:t>Get</a:t>
            </a:r>
            <a:r>
              <a:rPr lang="en-US" sz="2000" spc="-65" dirty="0" smtClean="0">
                <a:ea typeface="Times New Roman" panose="02020603050405020304" pitchFamily="18" charset="0"/>
              </a:rPr>
              <a:t> </a:t>
            </a:r>
            <a:r>
              <a:rPr lang="en-US" sz="2000" dirty="0">
                <a:ea typeface="Times New Roman" panose="02020603050405020304" pitchFamily="18" charset="0"/>
              </a:rPr>
              <a:t>disability</a:t>
            </a:r>
            <a:r>
              <a:rPr lang="en-US" sz="2000" spc="-60" dirty="0">
                <a:ea typeface="Times New Roman" panose="02020603050405020304" pitchFamily="18" charset="0"/>
              </a:rPr>
              <a:t> </a:t>
            </a:r>
            <a:r>
              <a:rPr lang="en-US" sz="2000" dirty="0">
                <a:ea typeface="Times New Roman" panose="02020603050405020304" pitchFamily="18" charset="0"/>
              </a:rPr>
              <a:t>benefits</a:t>
            </a:r>
            <a:r>
              <a:rPr lang="en-US" sz="2000" spc="-60" dirty="0">
                <a:ea typeface="Times New Roman" panose="02020603050405020304" pitchFamily="18" charset="0"/>
              </a:rPr>
              <a:t> </a:t>
            </a:r>
            <a:r>
              <a:rPr lang="en-US" sz="2000" dirty="0">
                <a:ea typeface="Times New Roman" panose="02020603050405020304" pitchFamily="18" charset="0"/>
              </a:rPr>
              <a:t>from</a:t>
            </a:r>
            <a:r>
              <a:rPr lang="en-US" sz="2000" spc="-60" dirty="0">
                <a:ea typeface="Times New Roman" panose="02020603050405020304" pitchFamily="18" charset="0"/>
              </a:rPr>
              <a:t> </a:t>
            </a:r>
            <a:r>
              <a:rPr lang="en-US" sz="2000" dirty="0">
                <a:ea typeface="Times New Roman" panose="02020603050405020304" pitchFamily="18" charset="0"/>
              </a:rPr>
              <a:t>Social</a:t>
            </a:r>
            <a:r>
              <a:rPr lang="en-US" sz="2000" spc="-60" dirty="0">
                <a:ea typeface="Times New Roman" panose="02020603050405020304" pitchFamily="18" charset="0"/>
              </a:rPr>
              <a:t> </a:t>
            </a:r>
            <a:r>
              <a:rPr lang="en-US" sz="2000" dirty="0">
                <a:ea typeface="Times New Roman" panose="02020603050405020304" pitchFamily="18" charset="0"/>
              </a:rPr>
              <a:t>Security</a:t>
            </a:r>
            <a:r>
              <a:rPr lang="en-US" sz="2000" spc="-60" dirty="0">
                <a:ea typeface="Times New Roman" panose="02020603050405020304" pitchFamily="18" charset="0"/>
              </a:rPr>
              <a:t> </a:t>
            </a:r>
            <a:r>
              <a:rPr lang="en-US" sz="2000" dirty="0">
                <a:ea typeface="Times New Roman" panose="02020603050405020304" pitchFamily="18" charset="0"/>
              </a:rPr>
              <a:t>or</a:t>
            </a:r>
            <a:r>
              <a:rPr lang="en-US" sz="2000" spc="-60" dirty="0">
                <a:ea typeface="Times New Roman" panose="02020603050405020304" pitchFamily="18" charset="0"/>
              </a:rPr>
              <a:t> </a:t>
            </a:r>
            <a:r>
              <a:rPr lang="en-US" sz="2000" dirty="0">
                <a:ea typeface="Times New Roman" panose="02020603050405020304" pitchFamily="18" charset="0"/>
              </a:rPr>
              <a:t>the</a:t>
            </a:r>
            <a:r>
              <a:rPr lang="en-US" sz="2000" spc="-60" dirty="0">
                <a:ea typeface="Times New Roman" panose="02020603050405020304" pitchFamily="18" charset="0"/>
              </a:rPr>
              <a:t> </a:t>
            </a:r>
            <a:r>
              <a:rPr lang="en-US" sz="2000" dirty="0" smtClean="0">
                <a:ea typeface="Times New Roman" panose="02020603050405020304" pitchFamily="18" charset="0"/>
              </a:rPr>
              <a:t>Railroad </a:t>
            </a:r>
            <a:r>
              <a:rPr lang="en-US" sz="2000" spc="-335" dirty="0" smtClean="0">
                <a:ea typeface="Times New Roman" panose="02020603050405020304" pitchFamily="18" charset="0"/>
              </a:rPr>
              <a:t> </a:t>
            </a:r>
            <a:r>
              <a:rPr lang="en-US" sz="2000" dirty="0">
                <a:ea typeface="Times New Roman" panose="02020603050405020304" pitchFamily="18" charset="0"/>
              </a:rPr>
              <a:t>Retirement</a:t>
            </a:r>
            <a:r>
              <a:rPr lang="en-US" sz="2000" spc="-40" dirty="0">
                <a:ea typeface="Times New Roman" panose="02020603050405020304" pitchFamily="18" charset="0"/>
              </a:rPr>
              <a:t> </a:t>
            </a:r>
            <a:r>
              <a:rPr lang="en-US" sz="2000" dirty="0">
                <a:ea typeface="Times New Roman" panose="02020603050405020304" pitchFamily="18" charset="0"/>
              </a:rPr>
              <a:t>Board</a:t>
            </a:r>
            <a:r>
              <a:rPr lang="en-US" sz="2000" spc="-40" dirty="0">
                <a:ea typeface="Times New Roman" panose="02020603050405020304" pitchFamily="18" charset="0"/>
              </a:rPr>
              <a:t> </a:t>
            </a:r>
            <a:r>
              <a:rPr lang="en-US" sz="2000" dirty="0">
                <a:ea typeface="Times New Roman" panose="02020603050405020304" pitchFamily="18" charset="0"/>
              </a:rPr>
              <a:t>for</a:t>
            </a:r>
            <a:r>
              <a:rPr lang="en-US" sz="2000" spc="-35" dirty="0">
                <a:ea typeface="Times New Roman" panose="02020603050405020304" pitchFamily="18" charset="0"/>
              </a:rPr>
              <a:t> </a:t>
            </a:r>
            <a:r>
              <a:rPr lang="en-US" sz="2000" dirty="0">
                <a:ea typeface="Times New Roman" panose="02020603050405020304" pitchFamily="18" charset="0"/>
              </a:rPr>
              <a:t>at</a:t>
            </a:r>
            <a:r>
              <a:rPr lang="en-US" sz="2000" spc="-40" dirty="0">
                <a:ea typeface="Times New Roman" panose="02020603050405020304" pitchFamily="18" charset="0"/>
              </a:rPr>
              <a:t> </a:t>
            </a:r>
            <a:r>
              <a:rPr lang="en-US" sz="2000" dirty="0">
                <a:ea typeface="Times New Roman" panose="02020603050405020304" pitchFamily="18" charset="0"/>
              </a:rPr>
              <a:t>least</a:t>
            </a:r>
            <a:r>
              <a:rPr lang="en-US" sz="2000" spc="-35" dirty="0">
                <a:ea typeface="Times New Roman" panose="02020603050405020304" pitchFamily="18" charset="0"/>
              </a:rPr>
              <a:t> </a:t>
            </a:r>
            <a:r>
              <a:rPr lang="en-US" sz="2000" dirty="0">
                <a:ea typeface="Times New Roman" panose="02020603050405020304" pitchFamily="18" charset="0"/>
              </a:rPr>
              <a:t>25</a:t>
            </a:r>
            <a:r>
              <a:rPr lang="en-US" sz="2000" spc="-40" dirty="0">
                <a:ea typeface="Times New Roman" panose="02020603050405020304" pitchFamily="18" charset="0"/>
              </a:rPr>
              <a:t> </a:t>
            </a:r>
            <a:r>
              <a:rPr lang="en-US" sz="2000" dirty="0">
                <a:ea typeface="Times New Roman" panose="02020603050405020304" pitchFamily="18" charset="0"/>
              </a:rPr>
              <a:t>months.</a:t>
            </a:r>
          </a:p>
          <a:p>
            <a:pPr marL="342900" marR="0" lvl="0" indent="-342900">
              <a:spcBef>
                <a:spcPts val="230"/>
              </a:spcBef>
              <a:spcAft>
                <a:spcPts val="0"/>
              </a:spcAft>
              <a:buSzPts val="1400"/>
              <a:buFont typeface="Times New Roman" panose="02020603050405020304" pitchFamily="18" charset="0"/>
              <a:buChar char="■"/>
              <a:tabLst>
                <a:tab pos="1367155" algn="l"/>
              </a:tabLst>
            </a:pPr>
            <a:r>
              <a:rPr lang="en-US" sz="2000" dirty="0" smtClean="0">
                <a:ea typeface="Times New Roman" panose="02020603050405020304" pitchFamily="18" charset="0"/>
              </a:rPr>
              <a:t>Have</a:t>
            </a:r>
            <a:r>
              <a:rPr lang="en-US" sz="2000" spc="-35" dirty="0" smtClean="0">
                <a:ea typeface="Times New Roman" panose="02020603050405020304" pitchFamily="18" charset="0"/>
              </a:rPr>
              <a:t> </a:t>
            </a:r>
            <a:r>
              <a:rPr lang="en-US" sz="2000" dirty="0">
                <a:ea typeface="Times New Roman" panose="02020603050405020304" pitchFamily="18" charset="0"/>
              </a:rPr>
              <a:t>ESRD</a:t>
            </a:r>
            <a:r>
              <a:rPr lang="en-US" sz="2000" spc="-30" dirty="0">
                <a:ea typeface="Times New Roman" panose="02020603050405020304" pitchFamily="18" charset="0"/>
              </a:rPr>
              <a:t> </a:t>
            </a:r>
            <a:r>
              <a:rPr lang="en-US" sz="2000" dirty="0">
                <a:ea typeface="Times New Roman" panose="02020603050405020304" pitchFamily="18" charset="0"/>
              </a:rPr>
              <a:t>and</a:t>
            </a:r>
            <a:r>
              <a:rPr lang="en-US" sz="2000" spc="-35" dirty="0">
                <a:ea typeface="Times New Roman" panose="02020603050405020304" pitchFamily="18" charset="0"/>
              </a:rPr>
              <a:t> </a:t>
            </a:r>
            <a:r>
              <a:rPr lang="en-US" sz="2000" dirty="0">
                <a:ea typeface="Times New Roman" panose="02020603050405020304" pitchFamily="18" charset="0"/>
              </a:rPr>
              <a:t>meet</a:t>
            </a:r>
            <a:r>
              <a:rPr lang="en-US" sz="2000" spc="-30" dirty="0">
                <a:ea typeface="Times New Roman" panose="02020603050405020304" pitchFamily="18" charset="0"/>
              </a:rPr>
              <a:t> </a:t>
            </a:r>
            <a:r>
              <a:rPr lang="en-US" sz="2000" dirty="0">
                <a:ea typeface="Times New Roman" panose="02020603050405020304" pitchFamily="18" charset="0"/>
              </a:rPr>
              <a:t>certain</a:t>
            </a:r>
            <a:r>
              <a:rPr lang="en-US" sz="2000" spc="-35" dirty="0">
                <a:ea typeface="Times New Roman" panose="02020603050405020304" pitchFamily="18" charset="0"/>
              </a:rPr>
              <a:t> </a:t>
            </a:r>
            <a:r>
              <a:rPr lang="en-US" sz="2000" dirty="0">
                <a:ea typeface="Times New Roman" panose="02020603050405020304" pitchFamily="18" charset="0"/>
              </a:rPr>
              <a:t>requirements.</a:t>
            </a:r>
          </a:p>
          <a:p>
            <a:pPr marR="0">
              <a:spcBef>
                <a:spcPts val="1340"/>
              </a:spcBef>
              <a:spcAft>
                <a:spcPts val="0"/>
              </a:spcAft>
            </a:pPr>
            <a:r>
              <a:rPr lang="en-US" sz="2400" b="1" spc="-10" dirty="0" smtClean="0">
                <a:ea typeface="Calibri" panose="020F0502020204030204" pitchFamily="34" charset="0"/>
              </a:rPr>
              <a:t>How</a:t>
            </a:r>
            <a:r>
              <a:rPr lang="en-US" sz="2400" b="1" spc="-75" dirty="0" smtClean="0">
                <a:ea typeface="Calibri" panose="020F0502020204030204" pitchFamily="34" charset="0"/>
              </a:rPr>
              <a:t> </a:t>
            </a:r>
            <a:r>
              <a:rPr lang="en-US" sz="2400" b="1" spc="-10" dirty="0">
                <a:ea typeface="Calibri" panose="020F0502020204030204" pitchFamily="34" charset="0"/>
              </a:rPr>
              <a:t>much</a:t>
            </a:r>
            <a:r>
              <a:rPr lang="en-US" sz="2400" b="1" spc="-70" dirty="0">
                <a:ea typeface="Calibri" panose="020F0502020204030204" pitchFamily="34" charset="0"/>
              </a:rPr>
              <a:t> </a:t>
            </a:r>
            <a:r>
              <a:rPr lang="en-US" sz="2400" b="1" spc="-10" dirty="0">
                <a:ea typeface="Calibri" panose="020F0502020204030204" pitchFamily="34" charset="0"/>
              </a:rPr>
              <a:t>does</a:t>
            </a:r>
            <a:r>
              <a:rPr lang="en-US" sz="2400" b="1" spc="-75" dirty="0">
                <a:ea typeface="Calibri" panose="020F0502020204030204" pitchFamily="34" charset="0"/>
              </a:rPr>
              <a:t> </a:t>
            </a:r>
            <a:r>
              <a:rPr lang="en-US" sz="2400" b="1" spc="-10" dirty="0">
                <a:ea typeface="Calibri" panose="020F0502020204030204" pitchFamily="34" charset="0"/>
              </a:rPr>
              <a:t>Part</a:t>
            </a:r>
            <a:r>
              <a:rPr lang="en-US" sz="2400" b="1" spc="-70" dirty="0">
                <a:ea typeface="Calibri" panose="020F0502020204030204" pitchFamily="34" charset="0"/>
              </a:rPr>
              <a:t> </a:t>
            </a:r>
            <a:r>
              <a:rPr lang="en-US" sz="2400" b="1" spc="-10" dirty="0">
                <a:ea typeface="Calibri" panose="020F0502020204030204" pitchFamily="34" charset="0"/>
              </a:rPr>
              <a:t>A</a:t>
            </a:r>
            <a:r>
              <a:rPr lang="en-US" sz="2400" b="1" spc="-75" dirty="0">
                <a:ea typeface="Calibri" panose="020F0502020204030204" pitchFamily="34" charset="0"/>
              </a:rPr>
              <a:t> </a:t>
            </a:r>
            <a:r>
              <a:rPr lang="en-US" sz="2400" b="1" spc="-10" dirty="0">
                <a:ea typeface="Calibri" panose="020F0502020204030204" pitchFamily="34" charset="0"/>
              </a:rPr>
              <a:t>coverage</a:t>
            </a:r>
            <a:r>
              <a:rPr lang="en-US" sz="2400" b="1" spc="-70" dirty="0">
                <a:ea typeface="Calibri" panose="020F0502020204030204" pitchFamily="34" charset="0"/>
              </a:rPr>
              <a:t> </a:t>
            </a:r>
            <a:r>
              <a:rPr lang="en-US" sz="2400" b="1" spc="-10" dirty="0">
                <a:ea typeface="Calibri" panose="020F0502020204030204" pitchFamily="34" charset="0"/>
              </a:rPr>
              <a:t>cost?</a:t>
            </a:r>
            <a:endParaRPr lang="en-US" sz="2400" b="1" dirty="0">
              <a:ea typeface="Calibri" panose="020F0502020204030204" pitchFamily="34" charset="0"/>
            </a:endParaRPr>
          </a:p>
          <a:p>
            <a:pPr marR="317500">
              <a:lnSpc>
                <a:spcPct val="103000"/>
              </a:lnSpc>
              <a:spcBef>
                <a:spcPts val="215"/>
              </a:spcBef>
              <a:spcAft>
                <a:spcPts val="0"/>
              </a:spcAft>
            </a:pPr>
            <a:r>
              <a:rPr lang="en-US" sz="2000" b="1" dirty="0">
                <a:ea typeface="Times New Roman" panose="02020603050405020304" pitchFamily="18" charset="0"/>
              </a:rPr>
              <a:t>U</a:t>
            </a:r>
            <a:r>
              <a:rPr lang="en-US" sz="2000" b="1" dirty="0" smtClean="0">
                <a:ea typeface="Times New Roman" panose="02020603050405020304" pitchFamily="18" charset="0"/>
              </a:rPr>
              <a:t>sually $0 </a:t>
            </a:r>
            <a:r>
              <a:rPr lang="en-US" sz="2000" dirty="0" smtClean="0">
                <a:ea typeface="Times New Roman" panose="02020603050405020304" pitchFamily="18" charset="0"/>
              </a:rPr>
              <a:t>-  </a:t>
            </a:r>
            <a:r>
              <a:rPr lang="en-US" sz="2000" dirty="0">
                <a:ea typeface="Times New Roman" panose="02020603050405020304" pitchFamily="18" charset="0"/>
              </a:rPr>
              <a:t>if you</a:t>
            </a:r>
            <a:r>
              <a:rPr lang="en-US" sz="2000" spc="5" dirty="0">
                <a:ea typeface="Times New Roman" panose="02020603050405020304" pitchFamily="18" charset="0"/>
              </a:rPr>
              <a:t> </a:t>
            </a:r>
            <a:r>
              <a:rPr lang="en-US" sz="2000" dirty="0">
                <a:ea typeface="Times New Roman" panose="02020603050405020304" pitchFamily="18" charset="0"/>
              </a:rPr>
              <a:t>or</a:t>
            </a:r>
            <a:r>
              <a:rPr lang="en-US" sz="2000" spc="-75" dirty="0">
                <a:ea typeface="Times New Roman" panose="02020603050405020304" pitchFamily="18" charset="0"/>
              </a:rPr>
              <a:t> </a:t>
            </a:r>
            <a:r>
              <a:rPr lang="en-US" sz="2000" dirty="0">
                <a:ea typeface="Times New Roman" panose="02020603050405020304" pitchFamily="18" charset="0"/>
              </a:rPr>
              <a:t>your</a:t>
            </a:r>
            <a:r>
              <a:rPr lang="en-US" sz="2000" spc="-70" dirty="0">
                <a:ea typeface="Times New Roman" panose="02020603050405020304" pitchFamily="18" charset="0"/>
              </a:rPr>
              <a:t> </a:t>
            </a:r>
            <a:r>
              <a:rPr lang="en-US" sz="2000" dirty="0">
                <a:ea typeface="Times New Roman" panose="02020603050405020304" pitchFamily="18" charset="0"/>
              </a:rPr>
              <a:t>spouse</a:t>
            </a:r>
            <a:r>
              <a:rPr lang="en-US" sz="2000" spc="-70" dirty="0">
                <a:ea typeface="Times New Roman" panose="02020603050405020304" pitchFamily="18" charset="0"/>
              </a:rPr>
              <a:t> </a:t>
            </a:r>
            <a:r>
              <a:rPr lang="en-US" sz="2000" dirty="0">
                <a:ea typeface="Times New Roman" panose="02020603050405020304" pitchFamily="18" charset="0"/>
              </a:rPr>
              <a:t>paid</a:t>
            </a:r>
            <a:r>
              <a:rPr lang="en-US" sz="2000" spc="-75" dirty="0">
                <a:ea typeface="Times New Roman" panose="02020603050405020304" pitchFamily="18" charset="0"/>
              </a:rPr>
              <a:t> </a:t>
            </a:r>
            <a:r>
              <a:rPr lang="en-US" sz="2000" dirty="0">
                <a:ea typeface="Times New Roman" panose="02020603050405020304" pitchFamily="18" charset="0"/>
              </a:rPr>
              <a:t>Medicare</a:t>
            </a:r>
            <a:r>
              <a:rPr lang="en-US" sz="2000" spc="-70" dirty="0">
                <a:ea typeface="Times New Roman" panose="02020603050405020304" pitchFamily="18" charset="0"/>
              </a:rPr>
              <a:t> </a:t>
            </a:r>
            <a:r>
              <a:rPr lang="en-US" sz="2000" dirty="0">
                <a:ea typeface="Times New Roman" panose="02020603050405020304" pitchFamily="18" charset="0"/>
              </a:rPr>
              <a:t>taxes</a:t>
            </a:r>
            <a:r>
              <a:rPr lang="en-US" sz="2000" spc="-70" dirty="0">
                <a:ea typeface="Times New Roman" panose="02020603050405020304" pitchFamily="18" charset="0"/>
              </a:rPr>
              <a:t> </a:t>
            </a:r>
            <a:r>
              <a:rPr lang="en-US" sz="2000" dirty="0">
                <a:ea typeface="Times New Roman" panose="02020603050405020304" pitchFamily="18" charset="0"/>
              </a:rPr>
              <a:t>for</a:t>
            </a:r>
            <a:r>
              <a:rPr lang="en-US" sz="2000" spc="-75" dirty="0">
                <a:ea typeface="Times New Roman" panose="02020603050405020304" pitchFamily="18" charset="0"/>
              </a:rPr>
              <a:t> </a:t>
            </a:r>
            <a:r>
              <a:rPr lang="en-US" sz="2000" dirty="0">
                <a:ea typeface="Times New Roman" panose="02020603050405020304" pitchFamily="18" charset="0"/>
              </a:rPr>
              <a:t>at</a:t>
            </a:r>
            <a:r>
              <a:rPr lang="en-US" sz="2000" spc="-70" dirty="0">
                <a:ea typeface="Times New Roman" panose="02020603050405020304" pitchFamily="18" charset="0"/>
              </a:rPr>
              <a:t> </a:t>
            </a:r>
            <a:r>
              <a:rPr lang="en-US" sz="2000" dirty="0">
                <a:ea typeface="Times New Roman" panose="02020603050405020304" pitchFamily="18" charset="0"/>
              </a:rPr>
              <a:t>least</a:t>
            </a:r>
            <a:r>
              <a:rPr lang="en-US" sz="2000" spc="-70" dirty="0">
                <a:ea typeface="Times New Roman" panose="02020603050405020304" pitchFamily="18" charset="0"/>
              </a:rPr>
              <a:t> </a:t>
            </a:r>
            <a:r>
              <a:rPr lang="en-US" sz="2000" dirty="0">
                <a:ea typeface="Times New Roman" panose="02020603050405020304" pitchFamily="18" charset="0"/>
              </a:rPr>
              <a:t>10</a:t>
            </a:r>
            <a:r>
              <a:rPr lang="en-US" sz="2000" spc="-75" dirty="0">
                <a:ea typeface="Times New Roman" panose="02020603050405020304" pitchFamily="18" charset="0"/>
              </a:rPr>
              <a:t> </a:t>
            </a:r>
            <a:r>
              <a:rPr lang="en-US" sz="2000" dirty="0">
                <a:ea typeface="Times New Roman" panose="02020603050405020304" pitchFamily="18" charset="0"/>
              </a:rPr>
              <a:t>years</a:t>
            </a:r>
            <a:r>
              <a:rPr lang="en-US" sz="2000" spc="-70" dirty="0">
                <a:ea typeface="Times New Roman" panose="02020603050405020304" pitchFamily="18" charset="0"/>
              </a:rPr>
              <a:t> </a:t>
            </a:r>
            <a:r>
              <a:rPr lang="en-US" sz="2000" dirty="0">
                <a:ea typeface="Times New Roman" panose="02020603050405020304" pitchFamily="18" charset="0"/>
              </a:rPr>
              <a:t>while</a:t>
            </a:r>
            <a:r>
              <a:rPr lang="en-US" sz="2000" spc="-70" dirty="0">
                <a:ea typeface="Times New Roman" panose="02020603050405020304" pitchFamily="18" charset="0"/>
              </a:rPr>
              <a:t> </a:t>
            </a:r>
            <a:r>
              <a:rPr lang="en-US" sz="2000" dirty="0">
                <a:ea typeface="Times New Roman" panose="02020603050405020304" pitchFamily="18" charset="0"/>
              </a:rPr>
              <a:t>working.</a:t>
            </a:r>
            <a:r>
              <a:rPr lang="en-US" sz="2000" spc="-335" dirty="0">
                <a:ea typeface="Times New Roman" panose="02020603050405020304" pitchFamily="18" charset="0"/>
              </a:rPr>
              <a:t> </a:t>
            </a:r>
            <a:r>
              <a:rPr lang="en-US" sz="2000" spc="-335" dirty="0" smtClean="0">
                <a:ea typeface="Times New Roman" panose="02020603050405020304" pitchFamily="18" charset="0"/>
              </a:rPr>
              <a:t> </a:t>
            </a:r>
            <a:r>
              <a:rPr lang="en-US" sz="2000" dirty="0" smtClean="0">
                <a:ea typeface="Times New Roman" panose="02020603050405020304" pitchFamily="18" charset="0"/>
              </a:rPr>
              <a:t>If not </a:t>
            </a:r>
            <a:r>
              <a:rPr lang="en-US" sz="2000" dirty="0">
                <a:ea typeface="Times New Roman" panose="02020603050405020304" pitchFamily="18" charset="0"/>
              </a:rPr>
              <a:t>eligible for free Part A, you </a:t>
            </a:r>
            <a:r>
              <a:rPr lang="en-US" sz="2000" dirty="0" smtClean="0">
                <a:ea typeface="Times New Roman" panose="02020603050405020304" pitchFamily="18" charset="0"/>
              </a:rPr>
              <a:t>can buy-in if</a:t>
            </a:r>
            <a:r>
              <a:rPr lang="en-US" sz="2000" spc="-335" dirty="0" smtClean="0">
                <a:ea typeface="Times New Roman" panose="02020603050405020304" pitchFamily="18" charset="0"/>
              </a:rPr>
              <a:t> </a:t>
            </a:r>
            <a:r>
              <a:rPr lang="en-US" sz="2000" dirty="0" smtClean="0">
                <a:ea typeface="Times New Roman" panose="02020603050405020304" pitchFamily="18" charset="0"/>
              </a:rPr>
              <a:t>:</a:t>
            </a:r>
            <a:endParaRPr lang="en-US" sz="2000" dirty="0">
              <a:ea typeface="Times New Roman" panose="02020603050405020304" pitchFamily="18" charset="0"/>
            </a:endParaRPr>
          </a:p>
          <a:p>
            <a:pPr marL="342900" marR="629920" lvl="0" indent="-342900">
              <a:lnSpc>
                <a:spcPct val="103000"/>
              </a:lnSpc>
              <a:spcBef>
                <a:spcPts val="235"/>
              </a:spcBef>
              <a:spcAft>
                <a:spcPts val="0"/>
              </a:spcAft>
              <a:buSzPts val="1400"/>
              <a:buFont typeface="Times New Roman" panose="02020603050405020304" pitchFamily="18" charset="0"/>
              <a:buChar char="■"/>
              <a:tabLst>
                <a:tab pos="1367155" algn="l"/>
              </a:tabLst>
            </a:pPr>
            <a:r>
              <a:rPr lang="en-US" sz="2000" dirty="0">
                <a:ea typeface="Times New Roman" panose="02020603050405020304" pitchFamily="18" charset="0"/>
              </a:rPr>
              <a:t>65</a:t>
            </a:r>
            <a:r>
              <a:rPr lang="en-US" sz="2000" spc="-30" dirty="0">
                <a:ea typeface="Times New Roman" panose="02020603050405020304" pitchFamily="18" charset="0"/>
              </a:rPr>
              <a:t> </a:t>
            </a:r>
            <a:r>
              <a:rPr lang="en-US" sz="2000" dirty="0">
                <a:ea typeface="Times New Roman" panose="02020603050405020304" pitchFamily="18" charset="0"/>
              </a:rPr>
              <a:t>or</a:t>
            </a:r>
            <a:r>
              <a:rPr lang="en-US" sz="2000" spc="-25" dirty="0">
                <a:ea typeface="Times New Roman" panose="02020603050405020304" pitchFamily="18" charset="0"/>
              </a:rPr>
              <a:t> </a:t>
            </a:r>
            <a:r>
              <a:rPr lang="en-US" sz="2000" dirty="0">
                <a:ea typeface="Times New Roman" panose="02020603050405020304" pitchFamily="18" charset="0"/>
              </a:rPr>
              <a:t>older</a:t>
            </a:r>
            <a:r>
              <a:rPr lang="en-US" sz="2000" spc="-25" dirty="0">
                <a:ea typeface="Times New Roman" panose="02020603050405020304" pitchFamily="18" charset="0"/>
              </a:rPr>
              <a:t> </a:t>
            </a:r>
            <a:r>
              <a:rPr lang="en-US" sz="2000" dirty="0">
                <a:ea typeface="Times New Roman" panose="02020603050405020304" pitchFamily="18" charset="0"/>
              </a:rPr>
              <a:t>and</a:t>
            </a:r>
            <a:r>
              <a:rPr lang="en-US" sz="2000" spc="-30" dirty="0">
                <a:ea typeface="Times New Roman" panose="02020603050405020304" pitchFamily="18" charset="0"/>
              </a:rPr>
              <a:t> </a:t>
            </a:r>
            <a:r>
              <a:rPr lang="en-US" sz="2000" dirty="0" smtClean="0">
                <a:ea typeface="Times New Roman" panose="02020603050405020304" pitchFamily="18" charset="0"/>
              </a:rPr>
              <a:t>have</a:t>
            </a:r>
            <a:r>
              <a:rPr lang="en-US" sz="2000" spc="-25" dirty="0" smtClean="0">
                <a:ea typeface="Times New Roman" panose="02020603050405020304" pitchFamily="18" charset="0"/>
              </a:rPr>
              <a:t> </a:t>
            </a:r>
            <a:r>
              <a:rPr lang="en-US" sz="2000" dirty="0">
                <a:ea typeface="Times New Roman" panose="02020603050405020304" pitchFamily="18" charset="0"/>
              </a:rPr>
              <a:t>(or</a:t>
            </a:r>
            <a:r>
              <a:rPr lang="en-US" sz="2000" spc="-25" dirty="0">
                <a:ea typeface="Times New Roman" panose="02020603050405020304" pitchFamily="18" charset="0"/>
              </a:rPr>
              <a:t> </a:t>
            </a:r>
            <a:r>
              <a:rPr lang="en-US" sz="2000" dirty="0">
                <a:ea typeface="Times New Roman" panose="02020603050405020304" pitchFamily="18" charset="0"/>
              </a:rPr>
              <a:t>are</a:t>
            </a:r>
            <a:r>
              <a:rPr lang="en-US" sz="2000" spc="-30" dirty="0">
                <a:ea typeface="Times New Roman" panose="02020603050405020304" pitchFamily="18" charset="0"/>
              </a:rPr>
              <a:t> </a:t>
            </a:r>
            <a:r>
              <a:rPr lang="en-US" sz="2000" dirty="0">
                <a:ea typeface="Times New Roman" panose="02020603050405020304" pitchFamily="18" charset="0"/>
              </a:rPr>
              <a:t>enrolling</a:t>
            </a:r>
            <a:r>
              <a:rPr lang="en-US" sz="2000" spc="-25" dirty="0">
                <a:ea typeface="Times New Roman" panose="02020603050405020304" pitchFamily="18" charset="0"/>
              </a:rPr>
              <a:t> </a:t>
            </a:r>
            <a:r>
              <a:rPr lang="en-US" sz="2000" dirty="0">
                <a:ea typeface="Times New Roman" panose="02020603050405020304" pitchFamily="18" charset="0"/>
              </a:rPr>
              <a:t>in)</a:t>
            </a:r>
            <a:r>
              <a:rPr lang="en-US" sz="2000" spc="-25" dirty="0">
                <a:ea typeface="Times New Roman" panose="02020603050405020304" pitchFamily="18" charset="0"/>
              </a:rPr>
              <a:t> </a:t>
            </a:r>
            <a:r>
              <a:rPr lang="en-US" sz="2000" dirty="0">
                <a:ea typeface="Times New Roman" panose="02020603050405020304" pitchFamily="18" charset="0"/>
              </a:rPr>
              <a:t>Part</a:t>
            </a:r>
            <a:r>
              <a:rPr lang="en-US" sz="2000" spc="-25" dirty="0">
                <a:ea typeface="Times New Roman" panose="02020603050405020304" pitchFamily="18" charset="0"/>
              </a:rPr>
              <a:t> </a:t>
            </a:r>
            <a:r>
              <a:rPr lang="en-US" sz="2000" dirty="0">
                <a:ea typeface="Times New Roman" panose="02020603050405020304" pitchFamily="18" charset="0"/>
              </a:rPr>
              <a:t>B</a:t>
            </a:r>
            <a:r>
              <a:rPr lang="en-US" sz="2000" spc="-30" dirty="0">
                <a:ea typeface="Times New Roman" panose="02020603050405020304" pitchFamily="18" charset="0"/>
              </a:rPr>
              <a:t> </a:t>
            </a:r>
            <a:r>
              <a:rPr lang="en-US" sz="2000" dirty="0">
                <a:ea typeface="Times New Roman" panose="02020603050405020304" pitchFamily="18" charset="0"/>
              </a:rPr>
              <a:t>and</a:t>
            </a:r>
            <a:r>
              <a:rPr lang="en-US" sz="2000" spc="-25" dirty="0">
                <a:ea typeface="Times New Roman" panose="02020603050405020304" pitchFamily="18" charset="0"/>
              </a:rPr>
              <a:t> </a:t>
            </a:r>
            <a:r>
              <a:rPr lang="en-US" sz="2000" dirty="0">
                <a:ea typeface="Times New Roman" panose="02020603050405020304" pitchFamily="18" charset="0"/>
              </a:rPr>
              <a:t>meet</a:t>
            </a:r>
            <a:r>
              <a:rPr lang="en-US" sz="2000" spc="-25" dirty="0">
                <a:ea typeface="Times New Roman" panose="02020603050405020304" pitchFamily="18" charset="0"/>
              </a:rPr>
              <a:t> </a:t>
            </a:r>
            <a:r>
              <a:rPr lang="en-US" sz="2000" dirty="0">
                <a:ea typeface="Times New Roman" panose="02020603050405020304" pitchFamily="18" charset="0"/>
              </a:rPr>
              <a:t>the</a:t>
            </a:r>
            <a:r>
              <a:rPr lang="en-US" sz="2000" spc="-335" dirty="0">
                <a:ea typeface="Times New Roman" panose="02020603050405020304" pitchFamily="18" charset="0"/>
              </a:rPr>
              <a:t> </a:t>
            </a:r>
            <a:r>
              <a:rPr lang="en-US" sz="2000" dirty="0">
                <a:ea typeface="Times New Roman" panose="02020603050405020304" pitchFamily="18" charset="0"/>
              </a:rPr>
              <a:t>citizenship</a:t>
            </a:r>
            <a:r>
              <a:rPr lang="en-US" sz="2000" spc="-35" dirty="0">
                <a:ea typeface="Times New Roman" panose="02020603050405020304" pitchFamily="18" charset="0"/>
              </a:rPr>
              <a:t> </a:t>
            </a:r>
            <a:r>
              <a:rPr lang="en-US" sz="2000" dirty="0">
                <a:ea typeface="Times New Roman" panose="02020603050405020304" pitchFamily="18" charset="0"/>
              </a:rPr>
              <a:t>and</a:t>
            </a:r>
            <a:r>
              <a:rPr lang="en-US" sz="2000" spc="-35" dirty="0">
                <a:ea typeface="Times New Roman" panose="02020603050405020304" pitchFamily="18" charset="0"/>
              </a:rPr>
              <a:t> </a:t>
            </a:r>
            <a:r>
              <a:rPr lang="en-US" sz="2000" dirty="0">
                <a:ea typeface="Times New Roman" panose="02020603050405020304" pitchFamily="18" charset="0"/>
              </a:rPr>
              <a:t>residency</a:t>
            </a:r>
            <a:r>
              <a:rPr lang="en-US" sz="2000" spc="-35" dirty="0">
                <a:ea typeface="Times New Roman" panose="02020603050405020304" pitchFamily="18" charset="0"/>
              </a:rPr>
              <a:t> </a:t>
            </a:r>
            <a:r>
              <a:rPr lang="en-US" sz="2000" dirty="0">
                <a:ea typeface="Times New Roman" panose="02020603050405020304" pitchFamily="18" charset="0"/>
              </a:rPr>
              <a:t>requirements.</a:t>
            </a:r>
          </a:p>
          <a:p>
            <a:pPr marL="342900" marR="371475" lvl="0" indent="-342900" algn="just">
              <a:lnSpc>
                <a:spcPct val="103000"/>
              </a:lnSpc>
              <a:spcBef>
                <a:spcPts val="230"/>
              </a:spcBef>
              <a:spcAft>
                <a:spcPts val="0"/>
              </a:spcAft>
              <a:buSzPts val="1400"/>
              <a:buFont typeface="Times New Roman" panose="02020603050405020304" pitchFamily="18" charset="0"/>
              <a:buChar char="■"/>
              <a:tabLst>
                <a:tab pos="1367155" algn="l"/>
              </a:tabLst>
            </a:pPr>
            <a:r>
              <a:rPr lang="en-US" sz="2000" dirty="0">
                <a:ea typeface="Times New Roman" panose="02020603050405020304" pitchFamily="18" charset="0"/>
              </a:rPr>
              <a:t>Under</a:t>
            </a:r>
            <a:r>
              <a:rPr lang="en-US" sz="2000" spc="-65" dirty="0">
                <a:ea typeface="Times New Roman" panose="02020603050405020304" pitchFamily="18" charset="0"/>
              </a:rPr>
              <a:t> </a:t>
            </a:r>
            <a:r>
              <a:rPr lang="en-US" sz="2000" dirty="0">
                <a:ea typeface="Times New Roman" panose="02020603050405020304" pitchFamily="18" charset="0"/>
              </a:rPr>
              <a:t>65,</a:t>
            </a:r>
            <a:r>
              <a:rPr lang="en-US" sz="2000" spc="-65" dirty="0">
                <a:ea typeface="Times New Roman" panose="02020603050405020304" pitchFamily="18" charset="0"/>
              </a:rPr>
              <a:t> </a:t>
            </a:r>
            <a:r>
              <a:rPr lang="en-US" sz="2000" dirty="0">
                <a:ea typeface="Times New Roman" panose="02020603050405020304" pitchFamily="18" charset="0"/>
              </a:rPr>
              <a:t>disabled,</a:t>
            </a:r>
            <a:r>
              <a:rPr lang="en-US" sz="2000" spc="-60" dirty="0">
                <a:ea typeface="Times New Roman" panose="02020603050405020304" pitchFamily="18" charset="0"/>
              </a:rPr>
              <a:t> </a:t>
            </a:r>
            <a:r>
              <a:rPr lang="en-US" sz="2000" dirty="0">
                <a:ea typeface="Times New Roman" panose="02020603050405020304" pitchFamily="18" charset="0"/>
              </a:rPr>
              <a:t>and</a:t>
            </a:r>
            <a:r>
              <a:rPr lang="en-US" sz="2000" spc="-65" dirty="0">
                <a:ea typeface="Times New Roman" panose="02020603050405020304" pitchFamily="18" charset="0"/>
              </a:rPr>
              <a:t> </a:t>
            </a:r>
            <a:r>
              <a:rPr lang="en-US" sz="2000" dirty="0" smtClean="0">
                <a:ea typeface="Times New Roman" panose="02020603050405020304" pitchFamily="18" charset="0"/>
              </a:rPr>
              <a:t>free</a:t>
            </a:r>
            <a:r>
              <a:rPr lang="en-US" sz="2000" spc="-65" dirty="0" smtClean="0">
                <a:ea typeface="Times New Roman" panose="02020603050405020304" pitchFamily="18" charset="0"/>
              </a:rPr>
              <a:t> </a:t>
            </a:r>
            <a:r>
              <a:rPr lang="en-US" sz="2000" dirty="0">
                <a:ea typeface="Times New Roman" panose="02020603050405020304" pitchFamily="18" charset="0"/>
              </a:rPr>
              <a:t>Part</a:t>
            </a:r>
            <a:r>
              <a:rPr lang="en-US" sz="2000" spc="-60" dirty="0">
                <a:ea typeface="Times New Roman" panose="02020603050405020304" pitchFamily="18" charset="0"/>
              </a:rPr>
              <a:t> </a:t>
            </a:r>
            <a:r>
              <a:rPr lang="en-US" sz="2000" dirty="0">
                <a:ea typeface="Times New Roman" panose="02020603050405020304" pitchFamily="18" charset="0"/>
              </a:rPr>
              <a:t>A</a:t>
            </a:r>
            <a:r>
              <a:rPr lang="en-US" sz="2000" spc="-65" dirty="0">
                <a:ea typeface="Times New Roman" panose="02020603050405020304" pitchFamily="18" charset="0"/>
              </a:rPr>
              <a:t> </a:t>
            </a:r>
            <a:r>
              <a:rPr lang="en-US" sz="2000" dirty="0">
                <a:ea typeface="Times New Roman" panose="02020603050405020304" pitchFamily="18" charset="0"/>
              </a:rPr>
              <a:t>coverage</a:t>
            </a:r>
            <a:r>
              <a:rPr lang="en-US" sz="2000" spc="-60" dirty="0">
                <a:ea typeface="Times New Roman" panose="02020603050405020304" pitchFamily="18" charset="0"/>
              </a:rPr>
              <a:t> </a:t>
            </a:r>
            <a:r>
              <a:rPr lang="en-US" sz="2000" dirty="0">
                <a:ea typeface="Times New Roman" panose="02020603050405020304" pitchFamily="18" charset="0"/>
              </a:rPr>
              <a:t>ended</a:t>
            </a:r>
            <a:r>
              <a:rPr lang="en-US" sz="2000" spc="-65" dirty="0">
                <a:ea typeface="Times New Roman" panose="02020603050405020304" pitchFamily="18" charset="0"/>
              </a:rPr>
              <a:t> </a:t>
            </a:r>
            <a:r>
              <a:rPr lang="en-US" sz="2000" dirty="0">
                <a:ea typeface="Times New Roman" panose="02020603050405020304" pitchFamily="18" charset="0"/>
              </a:rPr>
              <a:t>because</a:t>
            </a:r>
            <a:r>
              <a:rPr lang="en-US" sz="2000" spc="-60" dirty="0">
                <a:ea typeface="Times New Roman" panose="02020603050405020304" pitchFamily="18" charset="0"/>
              </a:rPr>
              <a:t> </a:t>
            </a:r>
            <a:r>
              <a:rPr lang="en-US" sz="2000" spc="-60" dirty="0" smtClean="0">
                <a:ea typeface="Times New Roman" panose="02020603050405020304" pitchFamily="18" charset="0"/>
              </a:rPr>
              <a:t>of</a:t>
            </a:r>
            <a:r>
              <a:rPr lang="en-US" sz="2000" spc="-340" dirty="0" smtClean="0">
                <a:ea typeface="Times New Roman" panose="02020603050405020304" pitchFamily="18" charset="0"/>
              </a:rPr>
              <a:t> </a:t>
            </a:r>
            <a:r>
              <a:rPr lang="en-US" sz="2000" dirty="0" smtClean="0">
                <a:ea typeface="Times New Roman" panose="02020603050405020304" pitchFamily="18" charset="0"/>
              </a:rPr>
              <a:t>return </a:t>
            </a:r>
            <a:r>
              <a:rPr lang="en-US" sz="2000" dirty="0">
                <a:ea typeface="Times New Roman" panose="02020603050405020304" pitchFamily="18" charset="0"/>
              </a:rPr>
              <a:t>to work. (If </a:t>
            </a:r>
            <a:r>
              <a:rPr lang="en-US" sz="2000" dirty="0" smtClean="0">
                <a:ea typeface="Times New Roman" panose="02020603050405020304" pitchFamily="18" charset="0"/>
              </a:rPr>
              <a:t>under </a:t>
            </a:r>
            <a:r>
              <a:rPr lang="en-US" sz="2000" dirty="0">
                <a:ea typeface="Times New Roman" panose="02020603050405020304" pitchFamily="18" charset="0"/>
              </a:rPr>
              <a:t>65 and disabled, </a:t>
            </a:r>
            <a:r>
              <a:rPr lang="en-US" sz="2000" dirty="0" smtClean="0">
                <a:ea typeface="Times New Roman" panose="02020603050405020304" pitchFamily="18" charset="0"/>
              </a:rPr>
              <a:t>Part A can continue for free</a:t>
            </a:r>
            <a:r>
              <a:rPr lang="en-US" sz="2000" spc="-35" dirty="0" smtClean="0">
                <a:ea typeface="Times New Roman" panose="02020603050405020304" pitchFamily="18" charset="0"/>
              </a:rPr>
              <a:t> </a:t>
            </a:r>
            <a:r>
              <a:rPr lang="en-US" sz="2000" dirty="0" smtClean="0">
                <a:ea typeface="Times New Roman" panose="02020603050405020304" pitchFamily="18" charset="0"/>
              </a:rPr>
              <a:t>up</a:t>
            </a:r>
            <a:r>
              <a:rPr lang="en-US" sz="2000" spc="-30" dirty="0" smtClean="0">
                <a:ea typeface="Times New Roman" panose="02020603050405020304" pitchFamily="18" charset="0"/>
              </a:rPr>
              <a:t> </a:t>
            </a:r>
            <a:r>
              <a:rPr lang="en-US" sz="2000" dirty="0">
                <a:ea typeface="Times New Roman" panose="02020603050405020304" pitchFamily="18" charset="0"/>
              </a:rPr>
              <a:t>to</a:t>
            </a:r>
            <a:r>
              <a:rPr lang="en-US" sz="2000" spc="-35" dirty="0">
                <a:ea typeface="Times New Roman" panose="02020603050405020304" pitchFamily="18" charset="0"/>
              </a:rPr>
              <a:t> </a:t>
            </a:r>
            <a:r>
              <a:rPr lang="en-US" sz="2000" dirty="0">
                <a:ea typeface="Times New Roman" panose="02020603050405020304" pitchFamily="18" charset="0"/>
              </a:rPr>
              <a:t>8</a:t>
            </a:r>
            <a:r>
              <a:rPr lang="en-US" sz="2000" spc="-35" dirty="0">
                <a:ea typeface="Times New Roman" panose="02020603050405020304" pitchFamily="18" charset="0"/>
              </a:rPr>
              <a:t> </a:t>
            </a:r>
            <a:r>
              <a:rPr lang="en-US" sz="2000" dirty="0">
                <a:ea typeface="Times New Roman" panose="02020603050405020304" pitchFamily="18" charset="0"/>
              </a:rPr>
              <a:t>½</a:t>
            </a:r>
            <a:r>
              <a:rPr lang="en-US" sz="2000" spc="-30" dirty="0">
                <a:ea typeface="Times New Roman" panose="02020603050405020304" pitchFamily="18" charset="0"/>
              </a:rPr>
              <a:t> </a:t>
            </a:r>
            <a:r>
              <a:rPr lang="en-US" sz="2000" dirty="0">
                <a:ea typeface="Times New Roman" panose="02020603050405020304" pitchFamily="18" charset="0"/>
              </a:rPr>
              <a:t>years</a:t>
            </a:r>
            <a:r>
              <a:rPr lang="en-US" sz="2000" spc="-35" dirty="0">
                <a:ea typeface="Times New Roman" panose="02020603050405020304" pitchFamily="18" charset="0"/>
              </a:rPr>
              <a:t> </a:t>
            </a:r>
            <a:r>
              <a:rPr lang="en-US" sz="2000" dirty="0">
                <a:ea typeface="Times New Roman" panose="02020603050405020304" pitchFamily="18" charset="0"/>
              </a:rPr>
              <a:t>after</a:t>
            </a:r>
            <a:r>
              <a:rPr lang="en-US" sz="2000" spc="-35" dirty="0">
                <a:ea typeface="Times New Roman" panose="02020603050405020304" pitchFamily="18" charset="0"/>
              </a:rPr>
              <a:t> </a:t>
            </a:r>
            <a:r>
              <a:rPr lang="en-US" sz="2000" dirty="0">
                <a:ea typeface="Times New Roman" panose="02020603050405020304" pitchFamily="18" charset="0"/>
              </a:rPr>
              <a:t>you</a:t>
            </a:r>
            <a:r>
              <a:rPr lang="en-US" sz="2000" spc="-30" dirty="0">
                <a:ea typeface="Times New Roman" panose="02020603050405020304" pitchFamily="18" charset="0"/>
              </a:rPr>
              <a:t> </a:t>
            </a:r>
            <a:r>
              <a:rPr lang="en-US" sz="2000" dirty="0">
                <a:ea typeface="Times New Roman" panose="02020603050405020304" pitchFamily="18" charset="0"/>
              </a:rPr>
              <a:t>return</a:t>
            </a:r>
            <a:r>
              <a:rPr lang="en-US" sz="2000" spc="-35" dirty="0">
                <a:ea typeface="Times New Roman" panose="02020603050405020304" pitchFamily="18" charset="0"/>
              </a:rPr>
              <a:t> </a:t>
            </a:r>
            <a:r>
              <a:rPr lang="en-US" sz="2000" dirty="0">
                <a:ea typeface="Times New Roman" panose="02020603050405020304" pitchFamily="18" charset="0"/>
              </a:rPr>
              <a:t>to</a:t>
            </a:r>
            <a:r>
              <a:rPr lang="en-US" sz="2000" spc="-35" dirty="0">
                <a:ea typeface="Times New Roman" panose="02020603050405020304" pitchFamily="18" charset="0"/>
              </a:rPr>
              <a:t> </a:t>
            </a:r>
            <a:r>
              <a:rPr lang="en-US" sz="2000" dirty="0">
                <a:ea typeface="Times New Roman" panose="02020603050405020304" pitchFamily="18" charset="0"/>
              </a:rPr>
              <a:t>work.)</a:t>
            </a:r>
          </a:p>
        </p:txBody>
      </p:sp>
      <p:sp>
        <p:nvSpPr>
          <p:cNvPr id="5" name="TextBox 4"/>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559278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 Can Get Medicare Part B</a:t>
            </a:r>
            <a:endParaRPr lang="en-US" dirty="0"/>
          </a:p>
        </p:txBody>
      </p:sp>
      <p:sp>
        <p:nvSpPr>
          <p:cNvPr id="5" name="Rectangle 4"/>
          <p:cNvSpPr/>
          <p:nvPr/>
        </p:nvSpPr>
        <p:spPr>
          <a:xfrm>
            <a:off x="651387" y="1457059"/>
            <a:ext cx="10658763" cy="3367589"/>
          </a:xfrm>
          <a:prstGeom prst="rect">
            <a:avLst/>
          </a:prstGeom>
        </p:spPr>
        <p:txBody>
          <a:bodyPr wrap="square">
            <a:spAutoFit/>
          </a:bodyPr>
          <a:lstStyle/>
          <a:p>
            <a:pPr marL="228600" lvl="0" indent="-228600">
              <a:spcBef>
                <a:spcPts val="1000"/>
              </a:spcBef>
              <a:buFont typeface="Wingdings" panose="05000000000000000000" pitchFamily="2" charset="2"/>
              <a:buChar char="§"/>
            </a:pPr>
            <a:r>
              <a:rPr lang="en-US" sz="2400" b="1" dirty="0" smtClean="0">
                <a:solidFill>
                  <a:srgbClr val="000000"/>
                </a:solidFill>
              </a:rPr>
              <a:t>Generally, eligible for Part B if</a:t>
            </a:r>
            <a:endParaRPr lang="en-US" sz="2400" b="1" dirty="0">
              <a:solidFill>
                <a:srgbClr val="000000"/>
              </a:solidFill>
            </a:endParaRPr>
          </a:p>
          <a:p>
            <a:pPr marL="685800" lvl="1" indent="-228600">
              <a:spcBef>
                <a:spcPts val="500"/>
              </a:spcBef>
              <a:buFont typeface="Wingdings" panose="05000000000000000000" pitchFamily="2" charset="2"/>
              <a:buChar char="§"/>
            </a:pPr>
            <a:r>
              <a:rPr lang="en-US" sz="2400" dirty="0">
                <a:solidFill>
                  <a:srgbClr val="000000"/>
                </a:solidFill>
              </a:rPr>
              <a:t>Entitled to hospital insurance; or </a:t>
            </a:r>
          </a:p>
          <a:p>
            <a:pPr marL="685800" lvl="1" indent="-228600">
              <a:spcBef>
                <a:spcPts val="500"/>
              </a:spcBef>
              <a:buFont typeface="Wingdings" panose="05000000000000000000" pitchFamily="2" charset="2"/>
              <a:buChar char="§"/>
            </a:pPr>
            <a:r>
              <a:rPr lang="en-US" sz="2400" dirty="0" smtClean="0">
                <a:solidFill>
                  <a:srgbClr val="000000"/>
                </a:solidFill>
              </a:rPr>
              <a:t>Meet </a:t>
            </a:r>
            <a:r>
              <a:rPr lang="en-US" sz="2400" dirty="0">
                <a:solidFill>
                  <a:srgbClr val="000000"/>
                </a:solidFill>
              </a:rPr>
              <a:t>the following requirements: </a:t>
            </a:r>
          </a:p>
          <a:p>
            <a:pPr marL="1143000" lvl="2" indent="-228600">
              <a:spcBef>
                <a:spcPts val="500"/>
              </a:spcBef>
              <a:buFont typeface="Wingdings" panose="05000000000000000000" pitchFamily="2" charset="2"/>
              <a:buChar char="§"/>
            </a:pPr>
            <a:r>
              <a:rPr lang="en-US" sz="2400" dirty="0">
                <a:solidFill>
                  <a:srgbClr val="000000"/>
                </a:solidFill>
              </a:rPr>
              <a:t>Age 65. </a:t>
            </a:r>
          </a:p>
          <a:p>
            <a:pPr marL="1143000" lvl="2" indent="-228600">
              <a:spcBef>
                <a:spcPts val="500"/>
              </a:spcBef>
              <a:buFont typeface="Wingdings" panose="05000000000000000000" pitchFamily="2" charset="2"/>
              <a:buChar char="§"/>
            </a:pPr>
            <a:r>
              <a:rPr lang="en-US" sz="2400" dirty="0">
                <a:solidFill>
                  <a:srgbClr val="000000"/>
                </a:solidFill>
              </a:rPr>
              <a:t>Resident of the United States. </a:t>
            </a:r>
          </a:p>
          <a:p>
            <a:pPr marL="1143000" lvl="2" indent="-228600">
              <a:spcBef>
                <a:spcPts val="500"/>
              </a:spcBef>
              <a:buFont typeface="Wingdings" panose="05000000000000000000" pitchFamily="2" charset="2"/>
              <a:buChar char="§"/>
            </a:pPr>
            <a:r>
              <a:rPr lang="en-US" sz="2400" dirty="0">
                <a:solidFill>
                  <a:srgbClr val="000000"/>
                </a:solidFill>
              </a:rPr>
              <a:t>C</a:t>
            </a:r>
            <a:r>
              <a:rPr lang="en-US" sz="2400" dirty="0" smtClean="0">
                <a:solidFill>
                  <a:srgbClr val="000000"/>
                </a:solidFill>
              </a:rPr>
              <a:t>itizen </a:t>
            </a:r>
            <a:r>
              <a:rPr lang="en-US" sz="2400" dirty="0">
                <a:solidFill>
                  <a:srgbClr val="000000"/>
                </a:solidFill>
              </a:rPr>
              <a:t>of the United States, or </a:t>
            </a:r>
            <a:r>
              <a:rPr lang="en-US" sz="2400" dirty="0" smtClean="0">
                <a:solidFill>
                  <a:srgbClr val="000000"/>
                </a:solidFill>
              </a:rPr>
              <a:t>alien </a:t>
            </a:r>
            <a:r>
              <a:rPr lang="en-US" sz="2400" dirty="0">
                <a:solidFill>
                  <a:srgbClr val="000000"/>
                </a:solidFill>
              </a:rPr>
              <a:t>lawfully admitted for permanent residence who has resided continuously in the United States during the 5 years preceding the month in which </a:t>
            </a:r>
            <a:r>
              <a:rPr lang="en-US" sz="2400" dirty="0" smtClean="0">
                <a:solidFill>
                  <a:srgbClr val="000000"/>
                </a:solidFill>
              </a:rPr>
              <a:t>applies </a:t>
            </a:r>
            <a:r>
              <a:rPr lang="en-US" sz="2400" dirty="0">
                <a:solidFill>
                  <a:srgbClr val="000000"/>
                </a:solidFill>
              </a:rPr>
              <a:t>for enrollment.</a:t>
            </a:r>
          </a:p>
        </p:txBody>
      </p:sp>
      <p:sp>
        <p:nvSpPr>
          <p:cNvPr id="6" name="TextBox 5"/>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331749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158666" y="1527434"/>
            <a:ext cx="8631776" cy="579532"/>
          </a:xfrm>
        </p:spPr>
        <p:txBody>
          <a:bodyPr/>
          <a:lstStyle/>
          <a:p>
            <a:r>
              <a:rPr lang="en-US" dirty="0" smtClean="0"/>
              <a:t>Part A Buy-In v. Group Payer States</a:t>
            </a:r>
            <a:endParaRPr lang="en-US" dirty="0"/>
          </a:p>
        </p:txBody>
      </p:sp>
      <p:sp>
        <p:nvSpPr>
          <p:cNvPr id="3" name="Text Placeholder 2"/>
          <p:cNvSpPr>
            <a:spLocks noGrp="1"/>
          </p:cNvSpPr>
          <p:nvPr>
            <p:ph type="body" sz="quarter" idx="4294967295"/>
          </p:nvPr>
        </p:nvSpPr>
        <p:spPr>
          <a:xfrm>
            <a:off x="1247298" y="2129101"/>
            <a:ext cx="10167953" cy="3243579"/>
          </a:xfrm>
        </p:spPr>
        <p:txBody>
          <a:bodyPr>
            <a:normAutofit/>
          </a:bodyPr>
          <a:lstStyle/>
          <a:p>
            <a:r>
              <a:rPr lang="en-US" sz="2000" dirty="0" smtClean="0"/>
              <a:t>Part A Buy-In States agree to pay the Part A premium of people eligible for Premium Part A and the enrollment process happens automatically. Group Payer States require interested people to initiate the </a:t>
            </a:r>
            <a:r>
              <a:rPr lang="en-US" sz="2000" dirty="0"/>
              <a:t>process. </a:t>
            </a:r>
            <a:r>
              <a:rPr lang="en-US" sz="2000" dirty="0" smtClean="0"/>
              <a:t>See SSA POMS HI </a:t>
            </a:r>
            <a:r>
              <a:rPr lang="en-US" sz="2000" dirty="0"/>
              <a:t>00801.140 </a:t>
            </a:r>
          </a:p>
        </p:txBody>
      </p:sp>
      <p:sp>
        <p:nvSpPr>
          <p:cNvPr id="4" name="Title 3"/>
          <p:cNvSpPr>
            <a:spLocks noGrp="1"/>
          </p:cNvSpPr>
          <p:nvPr>
            <p:ph type="title"/>
          </p:nvPr>
        </p:nvSpPr>
        <p:spPr/>
        <p:txBody>
          <a:bodyPr/>
          <a:lstStyle/>
          <a:p>
            <a:r>
              <a:rPr lang="en-US" dirty="0" smtClean="0"/>
              <a:t>Conditional Part A</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641203191"/>
              </p:ext>
            </p:extLst>
          </p:nvPr>
        </p:nvGraphicFramePr>
        <p:xfrm>
          <a:off x="1504742" y="3021937"/>
          <a:ext cx="8456676" cy="2718678"/>
        </p:xfrm>
        <a:graphic>
          <a:graphicData uri="http://schemas.openxmlformats.org/drawingml/2006/table">
            <a:tbl>
              <a:tblPr firstRow="1" bandRow="1">
                <a:tableStyleId>{5C22544A-7EE6-4342-B048-85BDC9FD1C3A}</a:tableStyleId>
              </a:tblPr>
              <a:tblGrid>
                <a:gridCol w="2818892">
                  <a:extLst>
                    <a:ext uri="{9D8B030D-6E8A-4147-A177-3AD203B41FA5}">
                      <a16:colId xmlns:a16="http://schemas.microsoft.com/office/drawing/2014/main" val="1249654631"/>
                    </a:ext>
                  </a:extLst>
                </a:gridCol>
                <a:gridCol w="2818892">
                  <a:extLst>
                    <a:ext uri="{9D8B030D-6E8A-4147-A177-3AD203B41FA5}">
                      <a16:colId xmlns:a16="http://schemas.microsoft.com/office/drawing/2014/main" val="1775741706"/>
                    </a:ext>
                  </a:extLst>
                </a:gridCol>
                <a:gridCol w="2818892">
                  <a:extLst>
                    <a:ext uri="{9D8B030D-6E8A-4147-A177-3AD203B41FA5}">
                      <a16:colId xmlns:a16="http://schemas.microsoft.com/office/drawing/2014/main" val="468878400"/>
                    </a:ext>
                  </a:extLst>
                </a:gridCol>
              </a:tblGrid>
              <a:tr h="453113">
                <a:tc gridSpan="3">
                  <a:txBody>
                    <a:bodyPr/>
                    <a:lstStyle/>
                    <a:p>
                      <a:pPr algn="ctr"/>
                      <a:r>
                        <a:rPr lang="en-US" dirty="0" smtClean="0"/>
                        <a:t>GROUP PAYER STATES</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64161583"/>
                  </a:ext>
                </a:extLst>
              </a:tr>
              <a:tr h="453113">
                <a:tc>
                  <a:txBody>
                    <a:bodyPr/>
                    <a:lstStyle/>
                    <a:p>
                      <a:r>
                        <a:rPr lang="en-US" dirty="0" smtClean="0"/>
                        <a:t>Alabama</a:t>
                      </a:r>
                      <a:endParaRPr lang="en-US" dirty="0"/>
                    </a:p>
                  </a:txBody>
                  <a:tcPr/>
                </a:tc>
                <a:tc>
                  <a:txBody>
                    <a:bodyPr/>
                    <a:lstStyle/>
                    <a:p>
                      <a:r>
                        <a:rPr lang="en-US" dirty="0" smtClean="0"/>
                        <a:t>Kansas</a:t>
                      </a:r>
                      <a:endParaRPr lang="en-US" dirty="0"/>
                    </a:p>
                  </a:txBody>
                  <a:tcPr/>
                </a:tc>
                <a:tc>
                  <a:txBody>
                    <a:bodyPr/>
                    <a:lstStyle/>
                    <a:p>
                      <a:r>
                        <a:rPr lang="en-US" dirty="0" smtClean="0"/>
                        <a:t>New Mexico</a:t>
                      </a:r>
                      <a:endParaRPr lang="en-US" dirty="0"/>
                    </a:p>
                  </a:txBody>
                  <a:tcPr/>
                </a:tc>
                <a:extLst>
                  <a:ext uri="{0D108BD9-81ED-4DB2-BD59-A6C34878D82A}">
                    <a16:rowId xmlns:a16="http://schemas.microsoft.com/office/drawing/2014/main" val="1046926399"/>
                  </a:ext>
                </a:extLst>
              </a:tr>
              <a:tr h="453113">
                <a:tc>
                  <a:txBody>
                    <a:bodyPr/>
                    <a:lstStyle/>
                    <a:p>
                      <a:r>
                        <a:rPr lang="en-US" dirty="0" smtClean="0"/>
                        <a:t>Arizona</a:t>
                      </a:r>
                      <a:endParaRPr lang="en-US" dirty="0"/>
                    </a:p>
                  </a:txBody>
                  <a:tcPr/>
                </a:tc>
                <a:tc>
                  <a:txBody>
                    <a:bodyPr/>
                    <a:lstStyle/>
                    <a:p>
                      <a:r>
                        <a:rPr lang="en-US" dirty="0" smtClean="0"/>
                        <a:t>Kentucky</a:t>
                      </a:r>
                      <a:endParaRPr lang="en-US" dirty="0"/>
                    </a:p>
                  </a:txBody>
                  <a:tcPr/>
                </a:tc>
                <a:tc>
                  <a:txBody>
                    <a:bodyPr/>
                    <a:lstStyle/>
                    <a:p>
                      <a:r>
                        <a:rPr lang="en-US" dirty="0" smtClean="0"/>
                        <a:t>South</a:t>
                      </a:r>
                      <a:r>
                        <a:rPr lang="en-US" baseline="0" dirty="0" smtClean="0"/>
                        <a:t> Carolina</a:t>
                      </a:r>
                      <a:endParaRPr lang="en-US" dirty="0"/>
                    </a:p>
                  </a:txBody>
                  <a:tcPr/>
                </a:tc>
                <a:extLst>
                  <a:ext uri="{0D108BD9-81ED-4DB2-BD59-A6C34878D82A}">
                    <a16:rowId xmlns:a16="http://schemas.microsoft.com/office/drawing/2014/main" val="927428084"/>
                  </a:ext>
                </a:extLst>
              </a:tr>
              <a:tr h="453113">
                <a:tc>
                  <a:txBody>
                    <a:bodyPr/>
                    <a:lstStyle/>
                    <a:p>
                      <a:r>
                        <a:rPr lang="en-US" dirty="0" smtClean="0"/>
                        <a:t>California</a:t>
                      </a:r>
                      <a:endParaRPr lang="en-US" dirty="0"/>
                    </a:p>
                  </a:txBody>
                  <a:tcPr/>
                </a:tc>
                <a:tc>
                  <a:txBody>
                    <a:bodyPr/>
                    <a:lstStyle/>
                    <a:p>
                      <a:r>
                        <a:rPr lang="en-US" dirty="0" smtClean="0"/>
                        <a:t>Missouri</a:t>
                      </a:r>
                      <a:endParaRPr lang="en-US" dirty="0"/>
                    </a:p>
                  </a:txBody>
                  <a:tcPr/>
                </a:tc>
                <a:tc>
                  <a:txBody>
                    <a:bodyPr/>
                    <a:lstStyle/>
                    <a:p>
                      <a:r>
                        <a:rPr lang="en-US" dirty="0" smtClean="0"/>
                        <a:t>Utah</a:t>
                      </a:r>
                      <a:endParaRPr lang="en-US" dirty="0"/>
                    </a:p>
                  </a:txBody>
                  <a:tcPr/>
                </a:tc>
                <a:extLst>
                  <a:ext uri="{0D108BD9-81ED-4DB2-BD59-A6C34878D82A}">
                    <a16:rowId xmlns:a16="http://schemas.microsoft.com/office/drawing/2014/main" val="3910742649"/>
                  </a:ext>
                </a:extLst>
              </a:tr>
              <a:tr h="453113">
                <a:tc>
                  <a:txBody>
                    <a:bodyPr/>
                    <a:lstStyle/>
                    <a:p>
                      <a:r>
                        <a:rPr lang="en-US" dirty="0" smtClean="0"/>
                        <a:t>Colorado</a:t>
                      </a:r>
                      <a:endParaRPr lang="en-US" dirty="0"/>
                    </a:p>
                  </a:txBody>
                  <a:tcPr/>
                </a:tc>
                <a:tc>
                  <a:txBody>
                    <a:bodyPr/>
                    <a:lstStyle/>
                    <a:p>
                      <a:r>
                        <a:rPr lang="en-US" dirty="0" smtClean="0"/>
                        <a:t>Nebraska</a:t>
                      </a:r>
                      <a:endParaRPr lang="en-US" dirty="0"/>
                    </a:p>
                  </a:txBody>
                  <a:tcPr/>
                </a:tc>
                <a:tc>
                  <a:txBody>
                    <a:bodyPr/>
                    <a:lstStyle/>
                    <a:p>
                      <a:r>
                        <a:rPr lang="en-US" dirty="0" smtClean="0"/>
                        <a:t>Virginia</a:t>
                      </a:r>
                      <a:endParaRPr lang="en-US" dirty="0"/>
                    </a:p>
                  </a:txBody>
                  <a:tcPr/>
                </a:tc>
                <a:extLst>
                  <a:ext uri="{0D108BD9-81ED-4DB2-BD59-A6C34878D82A}">
                    <a16:rowId xmlns:a16="http://schemas.microsoft.com/office/drawing/2014/main" val="1504421276"/>
                  </a:ext>
                </a:extLst>
              </a:tr>
              <a:tr h="453113">
                <a:tc>
                  <a:txBody>
                    <a:bodyPr/>
                    <a:lstStyle/>
                    <a:p>
                      <a:r>
                        <a:rPr lang="en-US" dirty="0" smtClean="0"/>
                        <a:t>Illinois</a:t>
                      </a:r>
                      <a:endParaRPr lang="en-US" dirty="0"/>
                    </a:p>
                  </a:txBody>
                  <a:tcPr/>
                </a:tc>
                <a:tc>
                  <a:txBody>
                    <a:bodyPr/>
                    <a:lstStyle/>
                    <a:p>
                      <a:r>
                        <a:rPr lang="en-US" dirty="0" smtClean="0"/>
                        <a:t>New Jersey</a:t>
                      </a:r>
                      <a:endParaRPr lang="en-US" dirty="0"/>
                    </a:p>
                  </a:txBody>
                  <a:tcPr/>
                </a:tc>
                <a:tc>
                  <a:txBody>
                    <a:bodyPr/>
                    <a:lstStyle/>
                    <a:p>
                      <a:endParaRPr lang="en-US" dirty="0"/>
                    </a:p>
                  </a:txBody>
                  <a:tcPr/>
                </a:tc>
                <a:extLst>
                  <a:ext uri="{0D108BD9-81ED-4DB2-BD59-A6C34878D82A}">
                    <a16:rowId xmlns:a16="http://schemas.microsoft.com/office/drawing/2014/main" val="2163873067"/>
                  </a:ext>
                </a:extLst>
              </a:tr>
            </a:tbl>
          </a:graphicData>
        </a:graphic>
      </p:graphicFrame>
      <p:sp>
        <p:nvSpPr>
          <p:cNvPr id="6" name="TextBox 5"/>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8190272" y="452284"/>
            <a:ext cx="3510116" cy="1384995"/>
          </a:xfrm>
          <a:prstGeom prst="rect">
            <a:avLst/>
          </a:prstGeom>
          <a:solidFill>
            <a:srgbClr val="FFC000"/>
          </a:solidFill>
          <a:ln w="57150">
            <a:solidFill>
              <a:srgbClr val="FF0000"/>
            </a:solidFill>
          </a:ln>
        </p:spPr>
        <p:txBody>
          <a:bodyPr wrap="square" rtlCol="0">
            <a:spAutoFit/>
          </a:bodyPr>
          <a:lstStyle/>
          <a:p>
            <a:pPr algn="ctr"/>
            <a:r>
              <a:rPr lang="en-US" sz="2800" dirty="0" smtClean="0">
                <a:latin typeface="Arial" panose="020B0604020202020204" pitchFamily="34" charset="0"/>
                <a:cs typeface="Arial" panose="020B0604020202020204" pitchFamily="34" charset="0"/>
              </a:rPr>
              <a:t>72,948  65+ </a:t>
            </a:r>
            <a:r>
              <a:rPr lang="en-US" sz="2800" dirty="0" err="1" smtClean="0">
                <a:latin typeface="Arial" panose="020B0604020202020204" pitchFamily="34" charset="0"/>
                <a:cs typeface="Arial" panose="020B0604020202020204" pitchFamily="34" charset="0"/>
              </a:rPr>
              <a:t>yo</a:t>
            </a:r>
            <a:r>
              <a:rPr lang="en-US" sz="2800" dirty="0" smtClean="0">
                <a:latin typeface="Arial" panose="020B0604020202020204" pitchFamily="34" charset="0"/>
                <a:cs typeface="Arial" panose="020B0604020202020204" pitchFamily="34" charset="0"/>
              </a:rPr>
              <a:t> Illinois residents could buy-into Part A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7869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p:txBody>
          <a:bodyPr/>
          <a:lstStyle/>
          <a:p>
            <a:endParaRPr lang="en-US"/>
          </a:p>
        </p:txBody>
      </p:sp>
      <p:sp>
        <p:nvSpPr>
          <p:cNvPr id="3" name="Text Placeholder 2"/>
          <p:cNvSpPr>
            <a:spLocks noGrp="1"/>
          </p:cNvSpPr>
          <p:nvPr>
            <p:ph type="body" sz="quarter" idx="4294967295"/>
          </p:nvPr>
        </p:nvSpPr>
        <p:spPr/>
        <p:txBody>
          <a:bodyPr/>
          <a:lstStyle/>
          <a:p>
            <a:endParaRPr lang="en-US" dirty="0"/>
          </a:p>
        </p:txBody>
      </p:sp>
      <p:sp>
        <p:nvSpPr>
          <p:cNvPr id="4" name="Title 3"/>
          <p:cNvSpPr>
            <a:spLocks noGrp="1"/>
          </p:cNvSpPr>
          <p:nvPr>
            <p:ph type="title"/>
          </p:nvPr>
        </p:nvSpPr>
        <p:spPr>
          <a:xfrm>
            <a:off x="838200" y="0"/>
            <a:ext cx="9908458" cy="1828799"/>
          </a:xfrm>
        </p:spPr>
        <p:txBody>
          <a:bodyPr/>
          <a:lstStyle/>
          <a:p>
            <a:r>
              <a:rPr lang="en-US" dirty="0" smtClean="0"/>
              <a:t>Why Medicaid recipients want </a:t>
            </a:r>
            <a:r>
              <a:rPr lang="en-US" dirty="0" err="1" smtClean="0"/>
              <a:t>medicare</a:t>
            </a:r>
            <a:endParaRPr lang="en-US" dirty="0"/>
          </a:p>
        </p:txBody>
      </p:sp>
      <p:pic>
        <p:nvPicPr>
          <p:cNvPr id="7" name="Picture 6"/>
          <p:cNvPicPr>
            <a:picLocks noChangeAspect="1"/>
          </p:cNvPicPr>
          <p:nvPr/>
        </p:nvPicPr>
        <p:blipFill rotWithShape="1">
          <a:blip r:embed="rId3"/>
          <a:srcRect l="21778" t="40095" r="31994" b="14029"/>
          <a:stretch/>
        </p:blipFill>
        <p:spPr>
          <a:xfrm>
            <a:off x="3707118" y="914399"/>
            <a:ext cx="8150585" cy="4306530"/>
          </a:xfrm>
          <a:prstGeom prst="rect">
            <a:avLst/>
          </a:prstGeom>
        </p:spPr>
      </p:pic>
      <p:pic>
        <p:nvPicPr>
          <p:cNvPr id="8" name="Picture 7"/>
          <p:cNvPicPr>
            <a:picLocks noChangeAspect="1"/>
          </p:cNvPicPr>
          <p:nvPr/>
        </p:nvPicPr>
        <p:blipFill rotWithShape="1">
          <a:blip r:embed="rId4"/>
          <a:srcRect l="22176" t="52162" r="31596" b="40776"/>
          <a:stretch/>
        </p:blipFill>
        <p:spPr>
          <a:xfrm>
            <a:off x="3800685" y="5136883"/>
            <a:ext cx="8135676" cy="693646"/>
          </a:xfrm>
          <a:prstGeom prst="rect">
            <a:avLst/>
          </a:prstGeom>
        </p:spPr>
      </p:pic>
      <p:sp>
        <p:nvSpPr>
          <p:cNvPr id="9" name="TextBox 8"/>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180492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p:txBody>
          <a:bodyPr/>
          <a:lstStyle/>
          <a:p>
            <a:endParaRPr lang="en-US"/>
          </a:p>
        </p:txBody>
      </p:sp>
      <p:sp>
        <p:nvSpPr>
          <p:cNvPr id="3" name="Text Placeholder 2"/>
          <p:cNvSpPr>
            <a:spLocks noGrp="1"/>
          </p:cNvSpPr>
          <p:nvPr>
            <p:ph type="body" sz="quarter" idx="4294967295"/>
          </p:nvPr>
        </p:nvSpPr>
        <p:spPr/>
        <p:txBody>
          <a:bodyPr/>
          <a:lstStyle/>
          <a:p>
            <a:endParaRPr lang="en-US"/>
          </a:p>
        </p:txBody>
      </p:sp>
      <p:sp>
        <p:nvSpPr>
          <p:cNvPr id="4" name="Title 3"/>
          <p:cNvSpPr>
            <a:spLocks noGrp="1"/>
          </p:cNvSpPr>
          <p:nvPr>
            <p:ph type="title"/>
          </p:nvPr>
        </p:nvSpPr>
        <p:spPr/>
        <p:txBody>
          <a:bodyPr/>
          <a:lstStyle/>
          <a:p>
            <a:endParaRPr lang="en-US"/>
          </a:p>
        </p:txBody>
      </p:sp>
      <p:pic>
        <p:nvPicPr>
          <p:cNvPr id="5" name="Picture 4"/>
          <p:cNvPicPr>
            <a:picLocks noChangeAspect="1"/>
          </p:cNvPicPr>
          <p:nvPr/>
        </p:nvPicPr>
        <p:blipFill rotWithShape="1">
          <a:blip r:embed="rId2"/>
          <a:srcRect l="21609" t="37318" r="24859"/>
          <a:stretch/>
        </p:blipFill>
        <p:spPr>
          <a:xfrm>
            <a:off x="1496713" y="139788"/>
            <a:ext cx="8985815" cy="5601943"/>
          </a:xfrm>
          <a:prstGeom prst="rect">
            <a:avLst/>
          </a:prstGeom>
        </p:spPr>
      </p:pic>
      <p:sp>
        <p:nvSpPr>
          <p:cNvPr id="6" name="TextBox 5"/>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027245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p:txBody>
          <a:bodyPr/>
          <a:lstStyle/>
          <a:p>
            <a:endParaRPr lang="en-US"/>
          </a:p>
        </p:txBody>
      </p:sp>
      <p:sp>
        <p:nvSpPr>
          <p:cNvPr id="3" name="Text Placeholder 2"/>
          <p:cNvSpPr>
            <a:spLocks noGrp="1"/>
          </p:cNvSpPr>
          <p:nvPr>
            <p:ph type="body" sz="quarter" idx="4294967295"/>
          </p:nvPr>
        </p:nvSpPr>
        <p:spPr/>
        <p:txBody>
          <a:bodyPr/>
          <a:lstStyle/>
          <a:p>
            <a:endParaRPr lang="en-US"/>
          </a:p>
        </p:txBody>
      </p:sp>
      <p:sp>
        <p:nvSpPr>
          <p:cNvPr id="4" name="Title 3"/>
          <p:cNvSpPr>
            <a:spLocks noGrp="1"/>
          </p:cNvSpPr>
          <p:nvPr>
            <p:ph type="title"/>
          </p:nvPr>
        </p:nvSpPr>
        <p:spPr/>
        <p:txBody>
          <a:bodyPr/>
          <a:lstStyle/>
          <a:p>
            <a:r>
              <a:rPr lang="en-US" dirty="0" smtClean="0"/>
              <a:t>Medicare pays more than </a:t>
            </a:r>
            <a:r>
              <a:rPr lang="en-US" dirty="0" err="1" smtClean="0"/>
              <a:t>medicaid</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45123843"/>
              </p:ext>
            </p:extLst>
          </p:nvPr>
        </p:nvGraphicFramePr>
        <p:xfrm>
          <a:off x="3559415" y="993058"/>
          <a:ext cx="8535605" cy="4754880"/>
        </p:xfrm>
        <a:graphic>
          <a:graphicData uri="http://schemas.openxmlformats.org/drawingml/2006/table">
            <a:tbl>
              <a:tblPr firstRow="1" bandRow="1">
                <a:tableStyleId>{5C22544A-7EE6-4342-B048-85BDC9FD1C3A}</a:tableStyleId>
              </a:tblPr>
              <a:tblGrid>
                <a:gridCol w="1707121">
                  <a:extLst>
                    <a:ext uri="{9D8B030D-6E8A-4147-A177-3AD203B41FA5}">
                      <a16:colId xmlns:a16="http://schemas.microsoft.com/office/drawing/2014/main" val="1960005316"/>
                    </a:ext>
                  </a:extLst>
                </a:gridCol>
                <a:gridCol w="1707121">
                  <a:extLst>
                    <a:ext uri="{9D8B030D-6E8A-4147-A177-3AD203B41FA5}">
                      <a16:colId xmlns:a16="http://schemas.microsoft.com/office/drawing/2014/main" val="1984968743"/>
                    </a:ext>
                  </a:extLst>
                </a:gridCol>
                <a:gridCol w="1707121">
                  <a:extLst>
                    <a:ext uri="{9D8B030D-6E8A-4147-A177-3AD203B41FA5}">
                      <a16:colId xmlns:a16="http://schemas.microsoft.com/office/drawing/2014/main" val="3892236980"/>
                    </a:ext>
                  </a:extLst>
                </a:gridCol>
                <a:gridCol w="1707121">
                  <a:extLst>
                    <a:ext uri="{9D8B030D-6E8A-4147-A177-3AD203B41FA5}">
                      <a16:colId xmlns:a16="http://schemas.microsoft.com/office/drawing/2014/main" val="1030538271"/>
                    </a:ext>
                  </a:extLst>
                </a:gridCol>
                <a:gridCol w="1707121">
                  <a:extLst>
                    <a:ext uri="{9D8B030D-6E8A-4147-A177-3AD203B41FA5}">
                      <a16:colId xmlns:a16="http://schemas.microsoft.com/office/drawing/2014/main" val="818736046"/>
                    </a:ext>
                  </a:extLst>
                </a:gridCol>
              </a:tblGrid>
              <a:tr h="319927">
                <a:tc gridSpan="5">
                  <a:txBody>
                    <a:bodyPr/>
                    <a:lstStyle/>
                    <a:p>
                      <a:pPr algn="ctr"/>
                      <a:r>
                        <a:rPr lang="en-US" dirty="0" smtClean="0"/>
                        <a:t>Medicaid-to-Medicare</a:t>
                      </a:r>
                      <a:r>
                        <a:rPr lang="en-US" baseline="0" dirty="0" smtClean="0"/>
                        <a:t> Fee Index (2019)</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105793629"/>
                  </a:ext>
                </a:extLst>
              </a:tr>
              <a:tr h="319927">
                <a:tc>
                  <a:txBody>
                    <a:bodyPr/>
                    <a:lstStyle/>
                    <a:p>
                      <a:endParaRPr lang="en-US" dirty="0"/>
                    </a:p>
                  </a:txBody>
                  <a:tcPr/>
                </a:tc>
                <a:tc>
                  <a:txBody>
                    <a:bodyPr/>
                    <a:lstStyle/>
                    <a:p>
                      <a:r>
                        <a:rPr lang="en-US" dirty="0" smtClean="0"/>
                        <a:t>All Services</a:t>
                      </a:r>
                      <a:endParaRPr lang="en-US" dirty="0"/>
                    </a:p>
                  </a:txBody>
                  <a:tcPr/>
                </a:tc>
                <a:tc>
                  <a:txBody>
                    <a:bodyPr/>
                    <a:lstStyle/>
                    <a:p>
                      <a:r>
                        <a:rPr lang="en-US" dirty="0" smtClean="0"/>
                        <a:t>Primary Care</a:t>
                      </a:r>
                      <a:endParaRPr lang="en-US" dirty="0"/>
                    </a:p>
                  </a:txBody>
                  <a:tcPr/>
                </a:tc>
                <a:tc>
                  <a:txBody>
                    <a:bodyPr/>
                    <a:lstStyle/>
                    <a:p>
                      <a:r>
                        <a:rPr lang="en-US" dirty="0" smtClean="0"/>
                        <a:t>Obstetric</a:t>
                      </a:r>
                      <a:r>
                        <a:rPr lang="en-US" baseline="0" dirty="0" smtClean="0"/>
                        <a:t> Care</a:t>
                      </a:r>
                      <a:endParaRPr lang="en-US" dirty="0"/>
                    </a:p>
                  </a:txBody>
                  <a:tcPr/>
                </a:tc>
                <a:tc>
                  <a:txBody>
                    <a:bodyPr/>
                    <a:lstStyle/>
                    <a:p>
                      <a:r>
                        <a:rPr lang="en-US" dirty="0" smtClean="0"/>
                        <a:t>Other Services</a:t>
                      </a:r>
                      <a:endParaRPr lang="en-US" dirty="0"/>
                    </a:p>
                  </a:txBody>
                  <a:tcPr/>
                </a:tc>
                <a:extLst>
                  <a:ext uri="{0D108BD9-81ED-4DB2-BD59-A6C34878D82A}">
                    <a16:rowId xmlns:a16="http://schemas.microsoft.com/office/drawing/2014/main" val="614443620"/>
                  </a:ext>
                </a:extLst>
              </a:tr>
              <a:tr h="319927">
                <a:tc>
                  <a:txBody>
                    <a:bodyPr/>
                    <a:lstStyle/>
                    <a:p>
                      <a:r>
                        <a:rPr lang="en-US" dirty="0" smtClean="0"/>
                        <a:t>California</a:t>
                      </a:r>
                      <a:endParaRPr lang="en-US" dirty="0"/>
                    </a:p>
                  </a:txBody>
                  <a:tcPr/>
                </a:tc>
                <a:tc>
                  <a:txBody>
                    <a:bodyPr/>
                    <a:lstStyle/>
                    <a:p>
                      <a:r>
                        <a:rPr lang="en-US" dirty="0" smtClean="0"/>
                        <a:t>0.73</a:t>
                      </a:r>
                      <a:endParaRPr lang="en-US" dirty="0"/>
                    </a:p>
                  </a:txBody>
                  <a:tcPr/>
                </a:tc>
                <a:tc>
                  <a:txBody>
                    <a:bodyPr/>
                    <a:lstStyle/>
                    <a:p>
                      <a:r>
                        <a:rPr lang="en-US" dirty="0" smtClean="0"/>
                        <a:t>0.76</a:t>
                      </a:r>
                      <a:endParaRPr lang="en-US" dirty="0"/>
                    </a:p>
                  </a:txBody>
                  <a:tcPr/>
                </a:tc>
                <a:tc>
                  <a:txBody>
                    <a:bodyPr/>
                    <a:lstStyle/>
                    <a:p>
                      <a:r>
                        <a:rPr lang="en-US" dirty="0" smtClean="0"/>
                        <a:t>0.61</a:t>
                      </a:r>
                      <a:endParaRPr lang="en-US" dirty="0"/>
                    </a:p>
                  </a:txBody>
                  <a:tcPr/>
                </a:tc>
                <a:tc>
                  <a:txBody>
                    <a:bodyPr/>
                    <a:lstStyle/>
                    <a:p>
                      <a:r>
                        <a:rPr lang="en-US" dirty="0" smtClean="0"/>
                        <a:t>0.73</a:t>
                      </a:r>
                      <a:endParaRPr lang="en-US" dirty="0"/>
                    </a:p>
                  </a:txBody>
                  <a:tcPr/>
                </a:tc>
                <a:extLst>
                  <a:ext uri="{0D108BD9-81ED-4DB2-BD59-A6C34878D82A}">
                    <a16:rowId xmlns:a16="http://schemas.microsoft.com/office/drawing/2014/main" val="3902492002"/>
                  </a:ext>
                </a:extLst>
              </a:tr>
              <a:tr h="319927">
                <a:tc>
                  <a:txBody>
                    <a:bodyPr/>
                    <a:lstStyle/>
                    <a:p>
                      <a:r>
                        <a:rPr lang="en-US" dirty="0" smtClean="0"/>
                        <a:t>Texas</a:t>
                      </a:r>
                      <a:endParaRPr lang="en-US" dirty="0"/>
                    </a:p>
                  </a:txBody>
                  <a:tcPr/>
                </a:tc>
                <a:tc>
                  <a:txBody>
                    <a:bodyPr/>
                    <a:lstStyle/>
                    <a:p>
                      <a:r>
                        <a:rPr lang="en-US" dirty="0" smtClean="0"/>
                        <a:t>0.65</a:t>
                      </a:r>
                      <a:endParaRPr lang="en-US" dirty="0"/>
                    </a:p>
                  </a:txBody>
                  <a:tcPr/>
                </a:tc>
                <a:tc>
                  <a:txBody>
                    <a:bodyPr/>
                    <a:lstStyle/>
                    <a:p>
                      <a:r>
                        <a:rPr lang="en-US" dirty="0" smtClean="0"/>
                        <a:t>0.58</a:t>
                      </a:r>
                      <a:endParaRPr lang="en-US" dirty="0"/>
                    </a:p>
                  </a:txBody>
                  <a:tcPr/>
                </a:tc>
                <a:tc>
                  <a:txBody>
                    <a:bodyPr/>
                    <a:lstStyle/>
                    <a:p>
                      <a:r>
                        <a:rPr lang="en-US" dirty="0" smtClean="0"/>
                        <a:t>0.72</a:t>
                      </a:r>
                      <a:endParaRPr lang="en-US" dirty="0"/>
                    </a:p>
                  </a:txBody>
                  <a:tcPr/>
                </a:tc>
                <a:tc>
                  <a:txBody>
                    <a:bodyPr/>
                    <a:lstStyle/>
                    <a:p>
                      <a:r>
                        <a:rPr lang="en-US" dirty="0" smtClean="0"/>
                        <a:t>0.80</a:t>
                      </a:r>
                      <a:endParaRPr lang="en-US" dirty="0"/>
                    </a:p>
                  </a:txBody>
                  <a:tcPr/>
                </a:tc>
                <a:extLst>
                  <a:ext uri="{0D108BD9-81ED-4DB2-BD59-A6C34878D82A}">
                    <a16:rowId xmlns:a16="http://schemas.microsoft.com/office/drawing/2014/main" val="2626574342"/>
                  </a:ext>
                </a:extLst>
              </a:tr>
              <a:tr h="319927">
                <a:tc>
                  <a:txBody>
                    <a:bodyPr/>
                    <a:lstStyle/>
                    <a:p>
                      <a:r>
                        <a:rPr lang="en-US" dirty="0" smtClean="0"/>
                        <a:t>Florida</a:t>
                      </a:r>
                      <a:endParaRPr lang="en-US" dirty="0"/>
                    </a:p>
                  </a:txBody>
                  <a:tcPr/>
                </a:tc>
                <a:tc>
                  <a:txBody>
                    <a:bodyPr/>
                    <a:lstStyle/>
                    <a:p>
                      <a:r>
                        <a:rPr lang="en-US" dirty="0" smtClean="0"/>
                        <a:t>0.58</a:t>
                      </a:r>
                      <a:endParaRPr lang="en-US" dirty="0"/>
                    </a:p>
                  </a:txBody>
                  <a:tcPr/>
                </a:tc>
                <a:tc>
                  <a:txBody>
                    <a:bodyPr/>
                    <a:lstStyle/>
                    <a:p>
                      <a:r>
                        <a:rPr lang="en-US" dirty="0" smtClean="0"/>
                        <a:t>0.49</a:t>
                      </a:r>
                      <a:endParaRPr lang="en-US" dirty="0"/>
                    </a:p>
                  </a:txBody>
                  <a:tcPr/>
                </a:tc>
                <a:tc>
                  <a:txBody>
                    <a:bodyPr/>
                    <a:lstStyle/>
                    <a:p>
                      <a:r>
                        <a:rPr lang="en-US" dirty="0" smtClean="0"/>
                        <a:t>0.79</a:t>
                      </a:r>
                      <a:endParaRPr lang="en-US" dirty="0"/>
                    </a:p>
                  </a:txBody>
                  <a:tcPr/>
                </a:tc>
                <a:tc>
                  <a:txBody>
                    <a:bodyPr/>
                    <a:lstStyle/>
                    <a:p>
                      <a:r>
                        <a:rPr lang="en-US" dirty="0" smtClean="0"/>
                        <a:t>0.66</a:t>
                      </a:r>
                      <a:endParaRPr lang="en-US" dirty="0"/>
                    </a:p>
                  </a:txBody>
                  <a:tcPr/>
                </a:tc>
                <a:extLst>
                  <a:ext uri="{0D108BD9-81ED-4DB2-BD59-A6C34878D82A}">
                    <a16:rowId xmlns:a16="http://schemas.microsoft.com/office/drawing/2014/main" val="1983321780"/>
                  </a:ext>
                </a:extLst>
              </a:tr>
              <a:tr h="319927">
                <a:tc>
                  <a:txBody>
                    <a:bodyPr/>
                    <a:lstStyle/>
                    <a:p>
                      <a:r>
                        <a:rPr lang="en-US" dirty="0" smtClean="0"/>
                        <a:t>New York</a:t>
                      </a:r>
                      <a:endParaRPr lang="en-US" dirty="0"/>
                    </a:p>
                  </a:txBody>
                  <a:tcPr/>
                </a:tc>
                <a:tc>
                  <a:txBody>
                    <a:bodyPr/>
                    <a:lstStyle/>
                    <a:p>
                      <a:r>
                        <a:rPr lang="en-US" dirty="0" smtClean="0"/>
                        <a:t>0.57</a:t>
                      </a:r>
                      <a:endParaRPr lang="en-US" dirty="0"/>
                    </a:p>
                  </a:txBody>
                  <a:tcPr/>
                </a:tc>
                <a:tc>
                  <a:txBody>
                    <a:bodyPr/>
                    <a:lstStyle/>
                    <a:p>
                      <a:r>
                        <a:rPr lang="en-US" dirty="0" smtClean="0"/>
                        <a:t>0.43</a:t>
                      </a:r>
                      <a:endParaRPr lang="en-US" dirty="0"/>
                    </a:p>
                  </a:txBody>
                  <a:tcPr/>
                </a:tc>
                <a:tc>
                  <a:txBody>
                    <a:bodyPr/>
                    <a:lstStyle/>
                    <a:p>
                      <a:r>
                        <a:rPr lang="en-US" dirty="0" smtClean="0"/>
                        <a:t>0.75</a:t>
                      </a:r>
                      <a:endParaRPr lang="en-US" dirty="0"/>
                    </a:p>
                  </a:txBody>
                  <a:tcPr/>
                </a:tc>
                <a:tc>
                  <a:txBody>
                    <a:bodyPr/>
                    <a:lstStyle/>
                    <a:p>
                      <a:r>
                        <a:rPr lang="en-US" dirty="0" smtClean="0"/>
                        <a:t>0.71</a:t>
                      </a:r>
                      <a:endParaRPr lang="en-US" dirty="0"/>
                    </a:p>
                  </a:txBody>
                  <a:tcPr/>
                </a:tc>
                <a:extLst>
                  <a:ext uri="{0D108BD9-81ED-4DB2-BD59-A6C34878D82A}">
                    <a16:rowId xmlns:a16="http://schemas.microsoft.com/office/drawing/2014/main" val="4008027850"/>
                  </a:ext>
                </a:extLst>
              </a:tr>
              <a:tr h="319927">
                <a:tc>
                  <a:txBody>
                    <a:bodyPr/>
                    <a:lstStyle/>
                    <a:p>
                      <a:r>
                        <a:rPr lang="en-US" dirty="0" smtClean="0"/>
                        <a:t>Pennsylvania</a:t>
                      </a:r>
                      <a:endParaRPr lang="en-US" dirty="0"/>
                    </a:p>
                  </a:txBody>
                  <a:tcPr/>
                </a:tc>
                <a:tc>
                  <a:txBody>
                    <a:bodyPr/>
                    <a:lstStyle/>
                    <a:p>
                      <a:r>
                        <a:rPr lang="en-US" dirty="0" smtClean="0"/>
                        <a:t>0.68</a:t>
                      </a:r>
                      <a:endParaRPr lang="en-US" dirty="0"/>
                    </a:p>
                  </a:txBody>
                  <a:tcPr/>
                </a:tc>
                <a:tc>
                  <a:txBody>
                    <a:bodyPr/>
                    <a:lstStyle/>
                    <a:p>
                      <a:r>
                        <a:rPr lang="en-US" dirty="0" smtClean="0"/>
                        <a:t>0.46</a:t>
                      </a:r>
                      <a:endParaRPr lang="en-US" dirty="0"/>
                    </a:p>
                  </a:txBody>
                  <a:tcPr/>
                </a:tc>
                <a:tc>
                  <a:txBody>
                    <a:bodyPr/>
                    <a:lstStyle/>
                    <a:p>
                      <a:r>
                        <a:rPr lang="en-US" dirty="0" smtClean="0"/>
                        <a:t>1.11</a:t>
                      </a:r>
                      <a:endParaRPr lang="en-US" dirty="0"/>
                    </a:p>
                  </a:txBody>
                  <a:tcPr/>
                </a:tc>
                <a:tc>
                  <a:txBody>
                    <a:bodyPr/>
                    <a:lstStyle/>
                    <a:p>
                      <a:r>
                        <a:rPr lang="en-US" dirty="0" smtClean="0"/>
                        <a:t>0.67</a:t>
                      </a:r>
                      <a:endParaRPr lang="en-US" dirty="0"/>
                    </a:p>
                  </a:txBody>
                  <a:tcPr/>
                </a:tc>
                <a:extLst>
                  <a:ext uri="{0D108BD9-81ED-4DB2-BD59-A6C34878D82A}">
                    <a16:rowId xmlns:a16="http://schemas.microsoft.com/office/drawing/2014/main" val="825794005"/>
                  </a:ext>
                </a:extLst>
              </a:tr>
              <a:tr h="319927">
                <a:tc>
                  <a:txBody>
                    <a:bodyPr/>
                    <a:lstStyle/>
                    <a:p>
                      <a:r>
                        <a:rPr lang="en-US" dirty="0" smtClean="0"/>
                        <a:t>Illinois</a:t>
                      </a:r>
                      <a:endParaRPr lang="en-US" dirty="0"/>
                    </a:p>
                  </a:txBody>
                  <a:tcPr/>
                </a:tc>
                <a:tc>
                  <a:txBody>
                    <a:bodyPr/>
                    <a:lstStyle/>
                    <a:p>
                      <a:r>
                        <a:rPr lang="en-US" dirty="0" smtClean="0"/>
                        <a:t>0.59</a:t>
                      </a:r>
                      <a:endParaRPr lang="en-US" dirty="0"/>
                    </a:p>
                  </a:txBody>
                  <a:tcPr/>
                </a:tc>
                <a:tc>
                  <a:txBody>
                    <a:bodyPr/>
                    <a:lstStyle/>
                    <a:p>
                      <a:r>
                        <a:rPr lang="en-US" dirty="0" smtClean="0"/>
                        <a:t>0.44</a:t>
                      </a:r>
                      <a:endParaRPr lang="en-US" dirty="0"/>
                    </a:p>
                  </a:txBody>
                  <a:tcPr/>
                </a:tc>
                <a:tc>
                  <a:txBody>
                    <a:bodyPr/>
                    <a:lstStyle/>
                    <a:p>
                      <a:r>
                        <a:rPr lang="en-US" dirty="0" smtClean="0"/>
                        <a:t>0.87</a:t>
                      </a:r>
                      <a:endParaRPr lang="en-US" dirty="0"/>
                    </a:p>
                  </a:txBody>
                  <a:tcPr/>
                </a:tc>
                <a:tc>
                  <a:txBody>
                    <a:bodyPr/>
                    <a:lstStyle/>
                    <a:p>
                      <a:r>
                        <a:rPr lang="en-US" dirty="0" smtClean="0"/>
                        <a:t>0.78</a:t>
                      </a:r>
                      <a:endParaRPr lang="en-US" dirty="0"/>
                    </a:p>
                  </a:txBody>
                  <a:tcPr/>
                </a:tc>
                <a:extLst>
                  <a:ext uri="{0D108BD9-81ED-4DB2-BD59-A6C34878D82A}">
                    <a16:rowId xmlns:a16="http://schemas.microsoft.com/office/drawing/2014/main" val="649517052"/>
                  </a:ext>
                </a:extLst>
              </a:tr>
              <a:tr h="319927">
                <a:tc>
                  <a:txBody>
                    <a:bodyPr/>
                    <a:lstStyle/>
                    <a:p>
                      <a:r>
                        <a:rPr lang="en-US" dirty="0" smtClean="0"/>
                        <a:t>Ohio</a:t>
                      </a:r>
                      <a:endParaRPr lang="en-US" dirty="0"/>
                    </a:p>
                  </a:txBody>
                  <a:tcPr/>
                </a:tc>
                <a:tc>
                  <a:txBody>
                    <a:bodyPr/>
                    <a:lstStyle/>
                    <a:p>
                      <a:r>
                        <a:rPr lang="en-US" dirty="0" smtClean="0"/>
                        <a:t>0.62</a:t>
                      </a:r>
                      <a:endParaRPr lang="en-US" dirty="0"/>
                    </a:p>
                  </a:txBody>
                  <a:tcPr/>
                </a:tc>
                <a:tc>
                  <a:txBody>
                    <a:bodyPr/>
                    <a:lstStyle/>
                    <a:p>
                      <a:r>
                        <a:rPr lang="en-US" dirty="0" smtClean="0"/>
                        <a:t>0.57</a:t>
                      </a:r>
                      <a:endParaRPr lang="en-US" dirty="0"/>
                    </a:p>
                  </a:txBody>
                  <a:tcPr/>
                </a:tc>
                <a:tc>
                  <a:txBody>
                    <a:bodyPr/>
                    <a:lstStyle/>
                    <a:p>
                      <a:r>
                        <a:rPr lang="en-US" dirty="0" smtClean="0"/>
                        <a:t>0.66</a:t>
                      </a:r>
                      <a:endParaRPr lang="en-US" dirty="0"/>
                    </a:p>
                  </a:txBody>
                  <a:tcPr/>
                </a:tc>
                <a:tc>
                  <a:txBody>
                    <a:bodyPr/>
                    <a:lstStyle/>
                    <a:p>
                      <a:r>
                        <a:rPr lang="en-US" dirty="0" smtClean="0"/>
                        <a:t>0.72</a:t>
                      </a:r>
                      <a:endParaRPr lang="en-US" dirty="0"/>
                    </a:p>
                  </a:txBody>
                  <a:tcPr/>
                </a:tc>
                <a:extLst>
                  <a:ext uri="{0D108BD9-81ED-4DB2-BD59-A6C34878D82A}">
                    <a16:rowId xmlns:a16="http://schemas.microsoft.com/office/drawing/2014/main" val="3021459701"/>
                  </a:ext>
                </a:extLst>
              </a:tr>
              <a:tr h="319927">
                <a:tc>
                  <a:txBody>
                    <a:bodyPr/>
                    <a:lstStyle/>
                    <a:p>
                      <a:r>
                        <a:rPr lang="en-US" dirty="0" smtClean="0"/>
                        <a:t>Georgia</a:t>
                      </a:r>
                      <a:endParaRPr lang="en-US" dirty="0"/>
                    </a:p>
                  </a:txBody>
                  <a:tcPr/>
                </a:tc>
                <a:tc>
                  <a:txBody>
                    <a:bodyPr/>
                    <a:lstStyle/>
                    <a:p>
                      <a:r>
                        <a:rPr lang="en-US" dirty="0" smtClean="0"/>
                        <a:t>0.83</a:t>
                      </a:r>
                      <a:endParaRPr lang="en-US" dirty="0"/>
                    </a:p>
                  </a:txBody>
                  <a:tcPr/>
                </a:tc>
                <a:tc>
                  <a:txBody>
                    <a:bodyPr/>
                    <a:lstStyle/>
                    <a:p>
                      <a:r>
                        <a:rPr lang="en-US" dirty="0" smtClean="0"/>
                        <a:t>0.71</a:t>
                      </a:r>
                      <a:endParaRPr lang="en-US" dirty="0"/>
                    </a:p>
                  </a:txBody>
                  <a:tcPr/>
                </a:tc>
                <a:tc>
                  <a:txBody>
                    <a:bodyPr/>
                    <a:lstStyle/>
                    <a:p>
                      <a:r>
                        <a:rPr lang="en-US" dirty="0" smtClean="0"/>
                        <a:t>0.96</a:t>
                      </a:r>
                      <a:endParaRPr lang="en-US" dirty="0"/>
                    </a:p>
                  </a:txBody>
                  <a:tcPr/>
                </a:tc>
                <a:tc>
                  <a:txBody>
                    <a:bodyPr/>
                    <a:lstStyle/>
                    <a:p>
                      <a:r>
                        <a:rPr lang="en-US" dirty="0" smtClean="0"/>
                        <a:t>0.97</a:t>
                      </a:r>
                      <a:endParaRPr lang="en-US" dirty="0"/>
                    </a:p>
                  </a:txBody>
                  <a:tcPr/>
                </a:tc>
                <a:extLst>
                  <a:ext uri="{0D108BD9-81ED-4DB2-BD59-A6C34878D82A}">
                    <a16:rowId xmlns:a16="http://schemas.microsoft.com/office/drawing/2014/main" val="1823378240"/>
                  </a:ext>
                </a:extLst>
              </a:tr>
              <a:tr h="319927">
                <a:tc>
                  <a:txBody>
                    <a:bodyPr/>
                    <a:lstStyle/>
                    <a:p>
                      <a:r>
                        <a:rPr lang="en-US" dirty="0" smtClean="0"/>
                        <a:t>North Carolina</a:t>
                      </a:r>
                      <a:endParaRPr lang="en-US" dirty="0"/>
                    </a:p>
                  </a:txBody>
                  <a:tcPr/>
                </a:tc>
                <a:tc>
                  <a:txBody>
                    <a:bodyPr/>
                    <a:lstStyle/>
                    <a:p>
                      <a:r>
                        <a:rPr lang="en-US" dirty="0" smtClean="0"/>
                        <a:t>0.78</a:t>
                      </a:r>
                      <a:endParaRPr lang="en-US" dirty="0"/>
                    </a:p>
                  </a:txBody>
                  <a:tcPr/>
                </a:tc>
                <a:tc>
                  <a:txBody>
                    <a:bodyPr/>
                    <a:lstStyle/>
                    <a:p>
                      <a:r>
                        <a:rPr lang="en-US" dirty="0" smtClean="0"/>
                        <a:t>0.78</a:t>
                      </a:r>
                      <a:endParaRPr lang="en-US" dirty="0"/>
                    </a:p>
                  </a:txBody>
                  <a:tcPr/>
                </a:tc>
                <a:tc>
                  <a:txBody>
                    <a:bodyPr/>
                    <a:lstStyle/>
                    <a:p>
                      <a:r>
                        <a:rPr lang="en-US" dirty="0" smtClean="0"/>
                        <a:t>0.68</a:t>
                      </a:r>
                      <a:endParaRPr lang="en-US" dirty="0"/>
                    </a:p>
                  </a:txBody>
                  <a:tcPr/>
                </a:tc>
                <a:tc>
                  <a:txBody>
                    <a:bodyPr/>
                    <a:lstStyle/>
                    <a:p>
                      <a:r>
                        <a:rPr lang="en-US" dirty="0" smtClean="0"/>
                        <a:t>0.92</a:t>
                      </a:r>
                      <a:endParaRPr lang="en-US" dirty="0"/>
                    </a:p>
                  </a:txBody>
                  <a:tcPr/>
                </a:tc>
                <a:extLst>
                  <a:ext uri="{0D108BD9-81ED-4DB2-BD59-A6C34878D82A}">
                    <a16:rowId xmlns:a16="http://schemas.microsoft.com/office/drawing/2014/main" val="255265222"/>
                  </a:ext>
                </a:extLst>
              </a:tr>
              <a:tr h="319927">
                <a:tc>
                  <a:txBody>
                    <a:bodyPr/>
                    <a:lstStyle/>
                    <a:p>
                      <a:r>
                        <a:rPr lang="en-US" dirty="0" smtClean="0"/>
                        <a:t>Michigan</a:t>
                      </a:r>
                      <a:endParaRPr lang="en-US" dirty="0"/>
                    </a:p>
                  </a:txBody>
                  <a:tcPr/>
                </a:tc>
                <a:tc>
                  <a:txBody>
                    <a:bodyPr/>
                    <a:lstStyle/>
                    <a:p>
                      <a:r>
                        <a:rPr lang="en-US" dirty="0" smtClean="0"/>
                        <a:t>0.69</a:t>
                      </a:r>
                      <a:endParaRPr lang="en-US" dirty="0"/>
                    </a:p>
                  </a:txBody>
                  <a:tcPr/>
                </a:tc>
                <a:tc>
                  <a:txBody>
                    <a:bodyPr/>
                    <a:lstStyle/>
                    <a:p>
                      <a:r>
                        <a:rPr lang="en-US" dirty="0" smtClean="0"/>
                        <a:t>0.62</a:t>
                      </a:r>
                      <a:endParaRPr lang="en-US" dirty="0"/>
                    </a:p>
                  </a:txBody>
                  <a:tcPr/>
                </a:tc>
                <a:tc>
                  <a:txBody>
                    <a:bodyPr/>
                    <a:lstStyle/>
                    <a:p>
                      <a:r>
                        <a:rPr lang="en-US" dirty="0" smtClean="0"/>
                        <a:t>0.91</a:t>
                      </a:r>
                      <a:endParaRPr lang="en-US" dirty="0"/>
                    </a:p>
                  </a:txBody>
                  <a:tcPr/>
                </a:tc>
                <a:tc>
                  <a:txBody>
                    <a:bodyPr/>
                    <a:lstStyle/>
                    <a:p>
                      <a:r>
                        <a:rPr lang="en-US" dirty="0" smtClean="0"/>
                        <a:t>0.57</a:t>
                      </a:r>
                      <a:endParaRPr lang="en-US" dirty="0"/>
                    </a:p>
                  </a:txBody>
                  <a:tcPr/>
                </a:tc>
                <a:extLst>
                  <a:ext uri="{0D108BD9-81ED-4DB2-BD59-A6C34878D82A}">
                    <a16:rowId xmlns:a16="http://schemas.microsoft.com/office/drawing/2014/main" val="3795367861"/>
                  </a:ext>
                </a:extLst>
              </a:tr>
              <a:tr h="319927">
                <a:tc>
                  <a:txBody>
                    <a:bodyPr/>
                    <a:lstStyle/>
                    <a:p>
                      <a:r>
                        <a:rPr lang="en-US" dirty="0" smtClean="0"/>
                        <a:t>USA</a:t>
                      </a:r>
                      <a:endParaRPr lang="en-US" dirty="0"/>
                    </a:p>
                  </a:txBody>
                  <a:tcPr/>
                </a:tc>
                <a:tc>
                  <a:txBody>
                    <a:bodyPr/>
                    <a:lstStyle/>
                    <a:p>
                      <a:r>
                        <a:rPr lang="en-US" dirty="0" smtClean="0"/>
                        <a:t>0.72</a:t>
                      </a:r>
                      <a:endParaRPr lang="en-US" dirty="0"/>
                    </a:p>
                  </a:txBody>
                  <a:tcPr/>
                </a:tc>
                <a:tc>
                  <a:txBody>
                    <a:bodyPr/>
                    <a:lstStyle/>
                    <a:p>
                      <a:r>
                        <a:rPr lang="en-US" dirty="0" smtClean="0"/>
                        <a:t>0.67</a:t>
                      </a:r>
                      <a:endParaRPr lang="en-US" dirty="0"/>
                    </a:p>
                  </a:txBody>
                  <a:tcPr/>
                </a:tc>
                <a:tc>
                  <a:txBody>
                    <a:bodyPr/>
                    <a:lstStyle/>
                    <a:p>
                      <a:r>
                        <a:rPr lang="en-US" dirty="0" smtClean="0"/>
                        <a:t>0.80</a:t>
                      </a:r>
                      <a:endParaRPr lang="en-US" dirty="0"/>
                    </a:p>
                  </a:txBody>
                  <a:tcPr/>
                </a:tc>
                <a:tc>
                  <a:txBody>
                    <a:bodyPr/>
                    <a:lstStyle/>
                    <a:p>
                      <a:r>
                        <a:rPr lang="en-US" dirty="0" smtClean="0"/>
                        <a:t>0.78</a:t>
                      </a:r>
                      <a:endParaRPr lang="en-US" dirty="0"/>
                    </a:p>
                  </a:txBody>
                  <a:tcPr/>
                </a:tc>
                <a:extLst>
                  <a:ext uri="{0D108BD9-81ED-4DB2-BD59-A6C34878D82A}">
                    <a16:rowId xmlns:a16="http://schemas.microsoft.com/office/drawing/2014/main" val="1475181920"/>
                  </a:ext>
                </a:extLst>
              </a:tr>
            </a:tbl>
          </a:graphicData>
        </a:graphic>
      </p:graphicFrame>
      <p:sp>
        <p:nvSpPr>
          <p:cNvPr id="6" name="TextBox 5"/>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076612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Medicare: a Racial Justice Tool</a:t>
            </a:r>
            <a:endParaRPr lang="en-US" dirty="0"/>
          </a:p>
        </p:txBody>
      </p:sp>
      <p:sp>
        <p:nvSpPr>
          <p:cNvPr id="5" name="Text Placeholder 3"/>
          <p:cNvSpPr txBox="1">
            <a:spLocks/>
          </p:cNvSpPr>
          <p:nvPr/>
        </p:nvSpPr>
        <p:spPr>
          <a:xfrm>
            <a:off x="0" y="1433331"/>
            <a:ext cx="9117173" cy="4184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dirty="0" smtClean="0"/>
              <a:t>Medicare enrollment associated with reductions in racial and ethnic disparities in insurance coverage, access to care, and self-reported health across the US. Expanding eligibility for Medicare may be a viable means to reduce racial and ethnic disparities and advance health equity by closing gaps in insurance coverage. </a:t>
            </a:r>
          </a:p>
          <a:p>
            <a:pPr algn="ctr"/>
            <a:r>
              <a:rPr lang="en-US" sz="3200" dirty="0" smtClean="0"/>
              <a:t>Journal of the American Medical Association, July 26, 2021</a:t>
            </a:r>
          </a:p>
          <a:p>
            <a:endParaRPr lang="en-US" dirty="0"/>
          </a:p>
        </p:txBody>
      </p:sp>
      <p:pic>
        <p:nvPicPr>
          <p:cNvPr id="6" name="Picture 5"/>
          <p:cNvPicPr>
            <a:picLocks noChangeAspect="1"/>
          </p:cNvPicPr>
          <p:nvPr/>
        </p:nvPicPr>
        <p:blipFill>
          <a:blip r:embed="rId2"/>
          <a:stretch>
            <a:fillRect/>
          </a:stretch>
        </p:blipFill>
        <p:spPr>
          <a:xfrm>
            <a:off x="9117173" y="0"/>
            <a:ext cx="3074827" cy="2734380"/>
          </a:xfrm>
          <a:prstGeom prst="rect">
            <a:avLst/>
          </a:prstGeom>
        </p:spPr>
      </p:pic>
      <p:sp>
        <p:nvSpPr>
          <p:cNvPr id="7" name="TextBox 6"/>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446665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p:txBody>
          <a:bodyPr/>
          <a:lstStyle/>
          <a:p>
            <a:endParaRPr lang="en-US"/>
          </a:p>
        </p:txBody>
      </p:sp>
      <p:sp>
        <p:nvSpPr>
          <p:cNvPr id="3" name="Text Placeholder 2"/>
          <p:cNvSpPr>
            <a:spLocks noGrp="1"/>
          </p:cNvSpPr>
          <p:nvPr>
            <p:ph type="body" sz="quarter" idx="4294967295"/>
          </p:nvPr>
        </p:nvSpPr>
        <p:spPr/>
        <p:txBody>
          <a:bodyPr/>
          <a:lstStyle/>
          <a:p>
            <a:endParaRPr lang="en-US" dirty="0"/>
          </a:p>
        </p:txBody>
      </p:sp>
      <p:sp>
        <p:nvSpPr>
          <p:cNvPr id="4" name="Title 3"/>
          <p:cNvSpPr>
            <a:spLocks noGrp="1"/>
          </p:cNvSpPr>
          <p:nvPr>
            <p:ph type="title"/>
          </p:nvPr>
        </p:nvSpPr>
        <p:spPr/>
        <p:txBody>
          <a:bodyPr/>
          <a:lstStyle/>
          <a:p>
            <a:r>
              <a:rPr lang="en-US" dirty="0" smtClean="0"/>
              <a:t>Conditional Part A</a:t>
            </a:r>
            <a:endParaRPr lang="en-US" dirty="0"/>
          </a:p>
        </p:txBody>
      </p:sp>
      <p:pic>
        <p:nvPicPr>
          <p:cNvPr id="5" name="Picture 4"/>
          <p:cNvPicPr>
            <a:picLocks noChangeAspect="1"/>
          </p:cNvPicPr>
          <p:nvPr/>
        </p:nvPicPr>
        <p:blipFill>
          <a:blip r:embed="rId2"/>
          <a:stretch>
            <a:fillRect/>
          </a:stretch>
        </p:blipFill>
        <p:spPr>
          <a:xfrm>
            <a:off x="904983" y="1399309"/>
            <a:ext cx="5046796" cy="5458691"/>
          </a:xfrm>
          <a:prstGeom prst="rect">
            <a:avLst/>
          </a:prstGeom>
        </p:spPr>
      </p:pic>
      <p:pic>
        <p:nvPicPr>
          <p:cNvPr id="6" name="Picture 5"/>
          <p:cNvPicPr>
            <a:picLocks noChangeAspect="1"/>
          </p:cNvPicPr>
          <p:nvPr/>
        </p:nvPicPr>
        <p:blipFill>
          <a:blip r:embed="rId3"/>
          <a:stretch>
            <a:fillRect/>
          </a:stretch>
        </p:blipFill>
        <p:spPr>
          <a:xfrm>
            <a:off x="6160319" y="1210437"/>
            <a:ext cx="4775536" cy="5578290"/>
          </a:xfrm>
          <a:prstGeom prst="rect">
            <a:avLst/>
          </a:prstGeom>
        </p:spPr>
      </p:pic>
      <p:sp>
        <p:nvSpPr>
          <p:cNvPr id="7" name="TextBox 6"/>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824561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0"/>
            <a:ext cx="10301748" cy="1828799"/>
          </a:xfrm>
        </p:spPr>
        <p:txBody>
          <a:bodyPr/>
          <a:lstStyle/>
          <a:p>
            <a:r>
              <a:rPr lang="en-US" dirty="0" smtClean="0"/>
              <a:t>Conditional Part A – Magic Words</a:t>
            </a:r>
            <a:endParaRPr lang="en-US" dirty="0"/>
          </a:p>
        </p:txBody>
      </p:sp>
      <p:sp>
        <p:nvSpPr>
          <p:cNvPr id="5" name="Rectangle 4"/>
          <p:cNvSpPr/>
          <p:nvPr/>
        </p:nvSpPr>
        <p:spPr>
          <a:xfrm>
            <a:off x="442452" y="1375781"/>
            <a:ext cx="11617929" cy="4524315"/>
          </a:xfrm>
          <a:prstGeom prst="rect">
            <a:avLst/>
          </a:prstGeom>
        </p:spPr>
        <p:txBody>
          <a:bodyPr wrap="square">
            <a:spAutoFit/>
          </a:bodyPr>
          <a:lstStyle/>
          <a:p>
            <a:pP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“I wish to enroll in Part A (hospital insurance). I understand that:</a:t>
            </a:r>
          </a:p>
          <a:p>
            <a:endParaRPr lang="en-US" sz="2400" dirty="0">
              <a:solidFill>
                <a:srgbClr val="000000"/>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I’m not eligible for Premium-Free Part A. By enrolling, I’m buying Part A coverage.</a:t>
            </a:r>
          </a:p>
          <a:p>
            <a:endParaRPr lang="en-US" sz="2400" dirty="0">
              <a:solidFill>
                <a:srgbClr val="000000"/>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I must also have Part B (medical insurance).</a:t>
            </a:r>
          </a:p>
          <a:p>
            <a:endParaRPr lang="en-US" sz="2400" dirty="0">
              <a:solidFill>
                <a:srgbClr val="000000"/>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I must pay monthly premiums for Part A and Part B coverage.</a:t>
            </a:r>
          </a:p>
          <a:p>
            <a:endParaRPr lang="en-US" sz="2400" dirty="0">
              <a:solidFill>
                <a:srgbClr val="000000"/>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I only want Part A coverage if my State approves my application for the Qualified Medicare Beneficiary (QMB) program. I do not want Part A coverage to begin before my State starts paying my monthly premiums. I understand that if I lose my QMB status, I must pay the monthly premiums to keep my Part A coverage.”</a:t>
            </a:r>
            <a:endParaRPr lang="en-US" sz="2400" b="0" i="0" dirty="0">
              <a:solidFill>
                <a:srgbClr val="000000"/>
              </a:solidFill>
              <a:effectLst/>
              <a:latin typeface="Arial" panose="020B0604020202020204" pitchFamily="34" charset="0"/>
              <a:cs typeface="Arial" panose="020B0604020202020204" pitchFamily="34" charset="0"/>
            </a:endParaRPr>
          </a:p>
        </p:txBody>
      </p:sp>
      <p:sp>
        <p:nvSpPr>
          <p:cNvPr id="6" name="TextBox 5"/>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889103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2858157" y="2175046"/>
            <a:ext cx="8631776" cy="579532"/>
          </a:xfrm>
          <a:prstGeom prst="rect">
            <a:avLst/>
          </a:prstGeom>
        </p:spPr>
        <p:txBody>
          <a:bodyPr/>
          <a:lstStyle/>
          <a:p>
            <a:endParaRPr lang="en-US"/>
          </a:p>
        </p:txBody>
      </p:sp>
      <p:sp>
        <p:nvSpPr>
          <p:cNvPr id="4" name="Title 3"/>
          <p:cNvSpPr>
            <a:spLocks noGrp="1"/>
          </p:cNvSpPr>
          <p:nvPr>
            <p:ph type="title"/>
          </p:nvPr>
        </p:nvSpPr>
        <p:spPr/>
        <p:txBody>
          <a:bodyPr/>
          <a:lstStyle/>
          <a:p>
            <a:r>
              <a:rPr lang="en-US" dirty="0" smtClean="0"/>
              <a:t>Medicare Is Not Cheap: $6663 / year</a:t>
            </a:r>
            <a:endParaRPr lang="en-US" dirty="0"/>
          </a:p>
        </p:txBody>
      </p:sp>
      <p:pic>
        <p:nvPicPr>
          <p:cNvPr id="1026" name="Picture 2" descr="https://www.kff.org/wp-content/uploads/2023/05/Medicare-Spending-Interactive_Figure-12_OOP_Costs.png"/>
          <p:cNvPicPr>
            <a:picLocks noChangeAspect="1" noChangeArrowheads="1"/>
          </p:cNvPicPr>
          <p:nvPr/>
        </p:nvPicPr>
        <p:blipFill rotWithShape="1">
          <a:blip r:embed="rId2">
            <a:extLst>
              <a:ext uri="{28A0092B-C50C-407E-A947-70E740481C1C}">
                <a14:useLocalDpi xmlns:a14="http://schemas.microsoft.com/office/drawing/2010/main" val="0"/>
              </a:ext>
            </a:extLst>
          </a:blip>
          <a:srcRect l="17606" r="15005" b="30757"/>
          <a:stretch/>
        </p:blipFill>
        <p:spPr bwMode="auto">
          <a:xfrm>
            <a:off x="2517058" y="1468363"/>
            <a:ext cx="7207045" cy="41655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959512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744" y="232773"/>
            <a:ext cx="5449200" cy="1655592"/>
          </a:xfrm>
          <a:prstGeom prst="rect">
            <a:avLst/>
          </a:prstGeom>
        </p:spPr>
      </p:pic>
      <p:sp>
        <p:nvSpPr>
          <p:cNvPr id="6" name="Rectangle 5"/>
          <p:cNvSpPr/>
          <p:nvPr/>
        </p:nvSpPr>
        <p:spPr>
          <a:xfrm>
            <a:off x="237744" y="2156166"/>
            <a:ext cx="5579732" cy="2677656"/>
          </a:xfrm>
          <a:prstGeom prst="rect">
            <a:avLst/>
          </a:prstGeom>
        </p:spPr>
        <p:txBody>
          <a:bodyPr wrap="square">
            <a:spAutoFit/>
          </a:bodyPr>
          <a:lstStyle/>
          <a:p>
            <a:r>
              <a:rPr lang="en-US" sz="2400" dirty="0">
                <a:solidFill>
                  <a:srgbClr val="001E61"/>
                </a:solidFill>
              </a:rPr>
              <a:t>Legal Aid Chicago is a private non-profit that provides </a:t>
            </a:r>
            <a:r>
              <a:rPr lang="en-US" sz="2400" b="1" dirty="0">
                <a:solidFill>
                  <a:srgbClr val="001E61"/>
                </a:solidFill>
              </a:rPr>
              <a:t>free </a:t>
            </a:r>
            <a:r>
              <a:rPr lang="en-US" sz="2400" dirty="0">
                <a:solidFill>
                  <a:srgbClr val="001E61"/>
                </a:solidFill>
              </a:rPr>
              <a:t>civil legal services to people with limited income* in Cook County, securing their rights to economic stability, affordable housing, personal safety, fair working conditions, and basic healthcare</a:t>
            </a:r>
            <a:r>
              <a:rPr lang="en-US" sz="2400" dirty="0" smtClean="0">
                <a:solidFill>
                  <a:srgbClr val="001E61"/>
                </a:solidFill>
              </a:rPr>
              <a:t>.</a:t>
            </a:r>
            <a:endParaRPr lang="en-US" sz="2400" dirty="0">
              <a:solidFill>
                <a:srgbClr val="001E61"/>
              </a:solidFill>
            </a:endParaRPr>
          </a:p>
        </p:txBody>
      </p:sp>
      <p:sp>
        <p:nvSpPr>
          <p:cNvPr id="7" name="Rectangle 6"/>
          <p:cNvSpPr/>
          <p:nvPr/>
        </p:nvSpPr>
        <p:spPr>
          <a:xfrm>
            <a:off x="237744" y="5101623"/>
            <a:ext cx="6096000" cy="738664"/>
          </a:xfrm>
          <a:prstGeom prst="rect">
            <a:avLst/>
          </a:prstGeom>
        </p:spPr>
        <p:txBody>
          <a:bodyPr>
            <a:spAutoFit/>
          </a:bodyPr>
          <a:lstStyle/>
          <a:p>
            <a:r>
              <a:rPr lang="en-US" sz="1400" dirty="0">
                <a:solidFill>
                  <a:srgbClr val="001E61"/>
                </a:solidFill>
              </a:rPr>
              <a:t>* No financial eligibility requirements for seniors or victims of domestic or sexual violence; higher income limits for certain populations or legal issues, including veterans, people living with HIV, and others.</a:t>
            </a:r>
            <a:endParaRPr lang="en-US" sz="1400" dirty="0"/>
          </a:p>
        </p:txBody>
      </p:sp>
      <p:sp>
        <p:nvSpPr>
          <p:cNvPr id="59" name="AutoShape 2" descr="data:image/png;base64,iVBORw0KGgoAAAANSUhEUgAABZ0AAAWeCAYAAAAL3YudAAAACXBIWXMAAC4jAAAuIwF4pT92AAAgAElEQVR4nOzdf7BfdX0n/nc7Hbu0uElFVoX2JMa47QmYZOniNEG8tzUZBruS69LCIBxzgdpi49dcwBaxjkkcFekPSCwoW4vc+NE6Wq0XbHUZ6HgDC7i6i0mEfLaVRvJpsfoFbG6ly3z9h++8w7l4Cflxf3w+5+fjMZOB7czOnM/r9fkcw/O8zuv9E88880wAAIA2S9JsaQhhaZ9KsLvX7Rz0hQIAoK2EzgAAVEaSZqtDCIsPu54j/d+i4WNcdwyQl9Sks3tCCEcLqR/N/xxu9xH+/wi7AQCoBKEzAAB9laTZzDD48MD48KB4SPUHZioPp6cdHmDPDK4P9rqd3cVcFgAATSd0BgDgmGaEyIvzEPlI/75KFRtl14wPM3mEfxdSAwBwVEJnAICWmhEmT08jzwyV4z8X+W4wC9PrQQ7OmKyenqIWTgMAtJDQGQCggY4QKE//s067jmmW6enp6UB6et3Ho71u50h7qwEAqCmhMwBADc0IlQ//px3J1NXUjED6ef80LQ0AUC9CZwCACkrSbGk+lTz9Z3pSWahMWx2YOR09I5Ce9I0AAKgWoTMAQEmSNJteezEdLA87lA/mZXpKemYg/agJaQCAcgidAQAGLEmz6Snl4RkBs4llKMaBmUF0/s/dvW7noPoDAAyG0BkAoE/ycHl6Fcb0v5tahmo6fDp60qGGAAD9IXQGAJijfN/yauEyNNJ0GG0yGgBgnoTOAADHkKTZ8IxgebW1GNBaB2ZMRNsZDQBwDEJnAIDnH+o3PGOCeYnaAMexa+ZUdK/bmVQwAKDthM4AQOscth5jOmRe5JsA9MmeGSs6BNEAQOsInQGARjtsglnADJRFEA0AtIbQGQBolHwHsxUZQB3smbEjercd0QBAUwidAYDaytdkDM+YZF6lm0CNTeUB9OR0GN3rdg5qKABQN0JnAKA2DptiHrYmA2iBPTOCaNPQAEAtCJ0BgErKdzEPz/hjihng2Wno6ZUck3ZDAwBVJHQGACphxqqM6T92MQPMzq7DgmgrOQCAUgmdAYBSJGm2ekbA7MA/gP7ZM2MvtBAaACic0BkAKMRhIbN9zADFEUIDAIUSOgMAA2FdBkBlCaEBgIESOgMAfZEf/DciZAaonV0zAmgHEwIACyZ0BgDmLUmzmSHzKpUEaITbZ4TQu7UUAJgroTMAMGsz9jLHsHlI5QAa78CMVRwTVnEAALMhdAYAjsrKDAAOE/dBT1jFAQAci9AZAHiefJp5JP9jZQYARzM1PQGdh9CPqhQAEITOAEA+zTw8I2he1PqiADAf01PQE3ZBA0C7CZ0BoIWSNFs6I2S2mxmAfpuaDqDzKWi7oAGgRYTOANASSZrNnGa2mxmAIt0+4zBCazgAoOGEzgDQUNZmAFBRe/IAetwaDgBoJqEzADRIHjRPh8wb9BaAijswYwXHhGYBQDMInQGg5mbsZx4NIazSTwBqamrGQYQCaACoMaEzANSQoBmAFrh9RgjtIEIAqBGhMwDURJJmq/OQeVjQDEDLCKABoEaEzgBQYTOC5jjVvESvAEAADQBVJ3QGgIrJV2eMCZoB4LgE0ABQQUJnAKgAO5oBYMEE0ABQEUJnACiJoBkABmJqRvg8ocQAUDyhMwAUKEmzxTOC5iG1B4CBmg6gx3vdzqRSA0AxhM4AUIAkzaaD5g3qDQClODAjgN6tBQAwOEJnABiQJM2G86A5Bs6L1BkAKmNPDJ/zFRyPagsA9JfQGQD6KN/TPJYHzUvUFgAqzwGEANBnQmcAWKAZe5rHHAgIALVl/zMA9InQGQDmKd/THP9sVEMAaJQD+fqNces3AGDuhM4AMAfWZwBA6+yasf/Z+g0AmAWhMwAcx4z1GfFQwCH1AoBWml6/sb3X7ez2FQCAoxM6A8BRJGm2esZU8yJ1AgBycf3G9nz9hulnADiM0BkAZsinmkfzPw4FBACOZ2e+emNCpQDgWUJnAHg2bB7Og2aHAgIA8+HwQQDICZ0BaK0ZU81jDgUEAPro9jx8Nv0MQCsJnQFonRm7mk01AwCDZPczAK0kdAagFfKp5pE8bLarGQAo2s48fJ5UeQCaTugMQKMlabY0hLA1D5wX6TYAULID+d9NJkw/A9BUQmcAGilJs+mp5iEdBgAqaCoGzzGAdvAgAE0jdAagMfIVGmP54YAOBgQA6mJX3P3s4EEAmkLoDEDtORgQAGgIBw8C0AhCZwBqK0mz0Xyq2QoNAKBJrN4AoNaEzgDUihUaAEDLWL0BQO0InQGohSTNluYnvccDAhfpGgDQMgfyvwtNWL0BQNUJnQGotCTNhvPJ5g06BQBwaPXG9N5nqzcAqCShMwCVlO9rjmHzKh0CADiinfnqjd3KA0CVCJ0BqAz7mgEA5mVXfujgpPIBUAVCZwBKl+9rng6b7WsGAJifA3n4PK5+AJRJ6AxAaWYcDrhRFwAA+ubAjL3PDh0EoHBCZwAKlx8OGMPmIdUHABiY6UMHtwufASiS0BmAwiRpNpKv0RA2AwAUa2e+euNRdQdg0ITOAAxckmaj+WSzwwEBAMolfAZg4ITOAAyMsBkAoLJ25eHzpBYB0G9CZwD6KkmzxfkKjVFhMwBA5QmfAeg7oTMAfTEjbI5/FqkqAECtCJ8B6BuhMwALImwGAGiUGD6P97qdcW0FYL6EzgDMi7AZAKDRDuSTz8JnAOZM6AzAnAibAQBaRfgMwJwJnQGYFWEzAECrCZ8BmDWhMwDHJGwGAGAG4TMAxyV0BuCIhM0AAByD8BmAoxI6A/A8wmYAAOZgVx4+TyoaANOEzgAcImwGAGABhM8APEfoDEAMnGPQvFXYDADAAgmfARA6A7RZkmajedi8xBcBAIA+iuHzWK/b2a2oAO0jdAZoIWEzAAAF2ZlPPj+q4ADtIXQGaJEkzYbzsHlI3wEAKJDwGaBFhM4ALSBsBgCgAqZCCNvjn163c1BDAJpL6AzQYEmaLc3D5o36DABARUzlwfNWDQFoJqEzQAMlabY4nyIRNgMAUFUH8pUb4zoE0CxCZ4AGycPmsfzPIr0FAKAG9sS/v/a6nUnNAmgGoTNAQyRpNppPNwubAQCoo115+Lxb9wDqTegMUHP5IYHxlcQlegkAQAPszNduPKqZAPUkdAaoqSTNVueTzUN6CABAw0zlf9eNBw4e1FyAehE6A9SMQwIBAGiRqXzlhsMGAWpE6AxQEw4JBACgxRw2CFAjQmeAGsgPCdxqbzMAAC13ex4+2/cMUGFCZ4AKyw8J3GpvMwAAPM+O/LBB+54BKkjoDFBB9jYDAMBx2fcMUFFCZ4CKSdJsq73NAAAwa/Y9A1SM0BmgIpI0G8mnm+1tBgCAubPvGaAihM4AJUvSbGkIYdzeZgAAWLC4cmN7r9vZqpQA5RE6A5Qk39sc12hs0QMAAOirA/nU84SyAhRP6AxQgiTNRuNp21ZpAADAQO0KIYxauQFQLKEzQIGSNFud7222SgMAAIqzLV+7cVDNAQZP6AxQgHyVRpxs3qzeAABQCis3AAoidAYYsCTNRvKDAhepNQAAlM7KDYABEzoDDEiSZkvzsNkqDQAAqJ5tvW5nq74A9J/QGaDP8lUaYyGELWoLAACVdiCfep7UJoD+EToD9FGSZsP5dPMSdQUAgNq4PQ+fHTQI0AdCZ4A+yKebY9i8QT0BAKCWpuLh371uZ7v2ASyM0BlggZI0i6s0tjooEAAAGiEeNDjW63Z2ayfA/AidAeYpSbPVIYTtDgoEAIBG2hb/vm/lBsDcCZ0B5shBgQAA0BoOGgSYB6EzwBw4KBAAAFrJQYMAcyB0BpiFfLo5rtLYqF4AANBKU/mu53HtBzg2oTPAcSRpNpJPNzsoEAAA2JVPPT/a+koAHIXQGeAokjRbmk83b1AjAABghjj1vLXX7WxXFIAXEjoDHEGSZvGgwK2mmwEAgGPYk08971YkgB8TOgPMkE83x1UaQ+oCAADM0rZet7NVsQCeJXQGyJluBgAAFsDUM0BO6Ay0nulmAACgj0w9A60ndAZazXQzAAAwAKaegVYTOgOtZLoZAAAogKlnoJWEzkDrmG4GAAAKZOoZaB2hM9AappsBAIASmXoGWkPoDLSC6WYAAKACTD0DrSB0BhrNdDMAAFBBpp6BRhM6A42VpNloCGG76WYAAKCCduVTz49qDtA0QmegcZI0W5xPN2/QXQAAoMKm4hrAXrezXZOAJhE6A42SpNlIHjibbgYAAOoiTj2P9LqdgzoGNIHQGWiEfLo57kTbrKMAAEANTeXrNiY0D6g7oTNQe0marQ4hxL+YLdFNAACg5naGEMZMPQN19pO6B9RZkmZxuvmbAmcAAKAhNoYQdidpNqyhQF2ZdAZqKUmzpfl08yodBAAAGmpbr9vZqrlA3QidgdpJ0mw0hLDdYYEAAEAL7MkPGXxUs4G6EDoDtZEfFjgeQtigawAAQItM5XuexzUdqAOhM1AL+T6zcbubAQCAFrs9hDDqkEGg6hwkCFRefljgVwXOAABAy21wyCBQByadgcrKDwuM081DugQAAPA8DhkEKkvoDFRSkmYjeeDssEAAAIAj25Wv23DIIFApQmegUvLDAuPT+s06AwAAcFxTefA8oVRAVQidgcpI0mx1Pt28SlcAAADmZEev2xlTMqAKhM5AJSRpNhpC2G6dBgAAwLztCSGMWLcBlE3oDJQqX6cRw+aNOgEAALBgcd3GWK/bGVdKoCxCZ6A01mkAAAAMzM48fD6oxEDRflLFgTLk6zQmBc4AAAADEd8mncyHfQAKZdIZKJR1GgAAAIWybgMonNAZKIx1GgAAAKXZ0et2xpQfKILQGShEvk4jTjgvUnEAAIBS7AkhjPS6nUeVHxgkO52BgUvSLE433yZwBgAAKFV863R3kmYj2gAMkklnYGCSNFsaQpiwTgMAAKByrNsABkboDAxE/uR83HQzAABAZe3K120c1CKgn6zXAPouSbOtIYQvCpwBAAAqbSiE8Gh+6DtA35h0BvomSbPF+TqNIVUFAAColSt73c52LQP6QegM9EX+ZDwGzktUFAAAoJZ2hhDGrNsAFkroDCxYkmajIYTbVBIAAKD29uR7nh/VSmC+7HQGFiRJs3GBMwAAQGOsCiHszg+HB5gXk87AvOT7myfzv5AAAADQPNt63c5WfQXmSugMzFm+vzkGzotUDwAAoNFuDyGM2vMMzIX1GsCc5PubvylwBgAAaIUNcegoHz4CmBWhMzBr9jcDAAC00qo8eLbnGZgV6zWA47K/GQAAgJw9z8BxCZ2BY7K/GQAAgMPsDCGM2fMMHI31GsBR5fubBc4AAADMtDFft7FUVYAjMekMHFGSZttDCJtVBwAAgKOYCiEM97qd3QoEzCR0Bp4n3988np9QDAAAAMdzaa/bGVclYJr1GsBzZuxvFjgDAAAwW7claSZ0Bp5j0hk4JEmz4RDChP3NAAAAzNOuEMKIAwYBk87A9IGBXxU4AwAAsABD+QGDqxUR2s2kM7Rc/grUxrbXAQAAgL6ZyieeJ5UU2knoDC3lwEAAAAAGzAGD0FLWa0ALJWm21IGBAAAADFg8YHC7IkP7mHSGlsl3a03a3wwAAEBBbg8hjDpgENrDpDO0SH5goMAZAACAIm3IDxhcrOrQDkJnaIkkzcbiq00CZwAAAEqwKoTwaP72LdBwQmdogSTN4sENN+o1AAAAJVqUTzyPaAI0m53O0GD5q0sTIYQhfQYAAKBCLu11O+MaAs1k0hkaKkmzpfn+ZoEzAAAAVXNb/lYu0EAmnaGB8h1ZDgwEAACg6naGEMZ63c5BnYLmEDpDw+S7scYFzgAAANTEnhDCsOAZmsN6DWiQJM1GQwhfFDgDAABQI6vyAwZXaxo0g0lnaIgkzbaHEDbrJwAAADU1lU8879ZAqDeTztAA+eELAmcAAADqbFE+8Tyii1BvJp2hxpI0WxxCmAghDOkjAAAADXJpr9sZ11CoJ5POUFN54DwpcAYAAKCBbkvSbKvGQj0JnaGG8sMVJvPDFgAAAKCJtuTrJIGasV4DamZG4LxI7wAAAGiBnSGEsV63c1CzoR6EzlAjSZoN5zucBc4AAAC0yZ4QwrDgGerBeg2oiSTNRkMIXxU4AwAA0EJxveRkfr4RUHFCZ6iBPHC+Ta8AAABosRg8P5qvnQQqTOgMFZek2XaBMwAAAByyKJ94FjxDhQmdocLyU3o36xEAAAA8Zzp4HlYSqCahM1RUHjhv1B8AAAB4gRg8fzVfRwlUzE8888wzegIVkh+KMBFCGNIXAAAAOK5Le93OuDJBdQidoULywHkyPxwBAAAAmB3BM1SI9RpQEQJnAAAAmLfb8jWVQAUInaECkjRbKnAGAACABdkoeIZqsF4DSpak2eo8cF6kFwAAALBgO3vdjgMGoUQmnaFEAmcAAADoOxPPUDKTzlASgTMAAAAM1J4QwnCv2zmozFAsk85QAoEzAAAADFw8N2kyP7gfKJDQGQqWpNmowBkAAAAKIXiGElivAQXKA+fb1BwAAAAKZdUGFMikMxRE4AwAAAClMfEMBRI6QwEEzgAAAFA6wTMUROgMAyZwBgAAgMqIwfPu/IB/YEDsdIYBEjgDAABAJU3lO553aw/0n0lnGBCBMwAAAFTWonzVholnGAChMwyAwBkAAAAqT/AMAyJ0hj4TOAMAAEBtCJ5hAITO0EcCZwAAAKgdwTP0mdAZ+kTgDAAAALUleIY+EjpDHwicAQAAoPYEz9AnQmdYIIEzAAAANIbgGfpA6AwLIHAGAACAxhE8wwIJnWGeBM4AAADQWIJnWAChM8yDwBkAAAAaT/AM8yR0hjkSOAMAAEBrCJ5hHn7imWeeUTeYJYEzAABVsOzUk8KJJ/x0eNnJi8PLTv65Q1eUpq8Mixa/+LmrO29k7ZyudN/DvfDIt//puf/3Px745/DYdx8/9O97933n0D/3P/ZEeOrpH/kOAG00FUIY7nU7u3Ufjk/oDLMkcAZop5XLTzn0uWcGO6eecnL4hSWveF49Tjrp34ezzj79iDV64vGpcP99Dz/v/zZ18Ieh2302xHnq354O+w9879C/733ku75pwCEnnvCisOzUl4aVK14ZXvzinwmnnb48LH/1z4cVpyWlF+i+ex8KTz75r+FrD+wN33/8X8L3Hz/o/gW0wZ48eD6o23BsQmeYBYEzQLPFYHk6VJ6eFJzrhGC/3TFx/3PBtEAHmi8GzK959c+HVy19RfiVNSvD2rNOCy89eVHtPncMo3c/+Hfh777dO/QwzX0LaCDBM8yC0BmOQ+AM0BwzpwZjuPzLZ6aVmBicC4EONMPLX3JieM0vJuGMVf8x/Oq6M2t3L5qL+BAtTkTHFR3uWUBDCJ7hOITOcAwCZ4B6a0uoI9CBelizcllY/ZpXhdcPnXHUdTxtEO9Zd9/9P8Pe/3Mg7H/sSd9eoK4Ez3AMQmc4ivxk2m+qD0B9xEnmNauXt2Jy8FgEOlAN0/ek4defEc799V+p5bqMQYuHF97+xcmw+1v/EB7Yu7/ZHxZoIsEzHIXQGY4gD5wnQwj+ywCg4padelJY+UtLwoUXrm/15ODRTAc6d04+KICGAswMmrPRc5R8DuKhq5/9i7vDV+7+urc2gDoRPMMRCJ3hMAJngOqLQfM5w2eEDW8ebu0083wIoGFw4oGk5657bbjwLetMNPfB9P3qi195IHzvB0/V/vMAjber1+0MazP8mNAZZhA4A1RXnB5ct/Z0E819EgOdT33yy+Hu/7FHoAPzFPfGr3vdqnDJW9/oAdgAxZVBt9+xK9z1wL7GfkagEXb2up1RrYRnCZ0hJ3AGqKZ48NZ/OXet19QHqDN+Z5i850GBDszS9FTzps3nK1mB4vqNG/74Mx6WAVUmeIac0BmeDZwXhxB2hxCWqAdA+aanmq94+/mmBws0Pf08cdc3wlNP/6g1nxtma/2aFWHDeUPhvJG1alaym3d8Ifzll+61KgioIsEzrReEzvBc4BwnnFcpB0C54qvqbz53TXjb72ywE7VkMdDZ+bm7TRNCHjZfffXFHoJVUFy98We33u7gQaBqdvS6nTFdoc2EzrSawBmgGmLYvPGCdV5Vr6AYPn/l7q8LdGglYXN9CJ+BCrq01+2MawxtJXSmtQTOAOUTNteHQIc2ETbXl3sVUDGCZ1pL6ExrJWkWb/wbfQMAihd3No+sPzN86PorVL9m4qGDf/rxCWs3aKR4QOC1v5+Fs84+XYNrzr0KqBDBM60kdKaVBM4A5Rl5wxnhfVsus7O55ux8pkniWxfv/b3MAYENdN0HPhk6f7XL4ahA2f5Tr9vZrQu0idCZ1hE4A5QjThD+4Yc3eV29QZ54fCrc8MefCRN3fUOgQy1566Id4r3qmms+Gu56YF/bSwGUZyqEMCx4pk2EzrRKkmajIYTbdB2gODHUufadF4Rs9BxVb6h9D/fCtvffGh7Yu7/tpaBG1qxcFra873IPwlok7nu+4abPhf2PPdn2UgDlEDzTKkJnWkPgDFC8GOrcfNNVVmm0RAx0PvBHHSs3qDQPwnjPNbeET91xX+vrAJTiQAhhda/bOaj8NJ3QmVYQOAMUS6jTXvE19vdv+0SY+NsH214KKsiDMKbdd+9D4Q+2/bmpZ6AMe/KJZ8EzjSZ0pvGSNFsdQpgMIfivC4ACCHUIAh0qxoMwjsbUM1ASwTONJ3Sm0QTOAMV6+8Xrw7Xvfauq85x3vuNGU8+UyoMwjsdqIKAkO3vdzqji01RCZxorSbPFIYRHBc4Ag/fyl5wYbvzwpnDW2aerNi8g0KEMcbo5+69DHoQxK3E10KZ33OBAVKBogmcaS+hMI+WBc5xwXqXDAINlipDZEOhQpGWnnhQ+uOW3PAhjzq77wCfDxz59l8IBRdrW63a2qjhNI3SmkZI02y1wBhi8kTecET5y05UqzawJdBi09WtWhOuv/10Pwpi3uJP+bZtvDE89/SNFBIpyaa/bGVdtmkToTOMkaRZv1Bt1FmCwrrliJGzafL4qM2cx0Lny3Tdbt0HfuS/RL/HtjN+4aIvDUIEivbnX7UyoOE0hdKZRBM4Agxf3pH58x5VeW2dBYqAzetmHwt5HvquQLJj7EoMQ71PXXPPRcNcD+9QXKMJUCGG41+3sVm2aQOhMYyRpFpfv36ajAIMj2KHfLr/sOoEOCxL3N3/+M9us02Bg3nPNLeFTd9ynwEARBM80htCZRhA4AwxeDHY+uuOqsOK0RLXpq5t3fCFcf4u3SZk7+5spivsUUKA9efB8UNGpM6EztZek2eoQwmQIwX9tAAyISUIG7Y6J+8O733+rg7uYtUvOOyt86PorFIzCxOD55p1fdp8CiiB4pvaEztSawBlg8ATOFCUeMPi2zTcKdDguBwZSFvcpoEA7e93OqIJTV0JnaitJs8V54LxKFwEGQ+BM0fY93Au/u/mGsP+xJ9WeF4h75TdtfKPAmVIJnoEC7eh1O2MKTh0JnaklgTPA4AmcKcsTj0+F37hoi+CZ53GQKVUieAYKdGmv2xlXcOrmJ3WMmtoucAYYnBjuxEMDBc6UIX7v4gOP+OADgsCZCorfxfidjN9NgAG7LUmzEUWmboTO1E6SZjFw3qhzAIMxHe6sOC1RYUojeGaawJmqEjwDBRrPz7SC2rBeg1pJ0iwu0b9N1wAG5zN/do1wh8qwaqPdBM7UgVUbQEGmQghLe93OQQWnDkw6UxtJmg0LnAEG65orRoQ7VIqJ5/YSOFMX8Tt67Tsv0C9g0OLeu8n8jCuoPKEztZC/RjKhWwCDM/KGM8KmzeerMJUjeG4fgTN1k42ec+jBLcCAxbOtHCpILQidqbz8Kd54/lQPgAFYs3JZ+MhNVyotlSV4bpc4NSpwpm7ig1vBM1CADflZV1BpQmfqYDJ/mgfAALz8JSeGm2+6SmmpvOng2aFdzRZDuzg1CnUUg+f1a1boHTBom/Mzr6CyhM5UWpJm4wJngMGJ4d2NH950KMyDOojf1bh2QfDcTJecd5Y1P9TerZ+4VvAMFOG2fBUpVJLQmcpK0mwshLBRhwAGZ9PGN3qFndqJ39kPv+9yjWuYGNJ96Por2l4GGuL663/XOiCgCJOCZ6pK6EwlJWkWl6HdqDsAgxP3OJsopK7OG1lrd2qDxHAuhnTQFNYBAQWJryuO52dhQaUInamc/Cmd01gBBsgeZ5ogPjQZecMZellzMZT76I6rrPmhcabXAQEMWFxJOqHIVI3QmUrJn85N5E/rABiQ9/5eJuChET5y05Vh5fJTNLPG4qqUFaclbS8DDRXXAXkrAyjAUJJm2xWaKhE6UzWTIYQlugIwOHEyNK4mgKYY/8R7Dk3vUz/x4ED3I5ouvpXhYEGgAJuTNBtVaKpC6ExlJGk2nr8WAsCAxGDufVsuU14aJU7t3/jhTXan1kycUHdwIG3hYEGgILc5WJCqEDpTCfnTuI26ATBY1mrQVPEV9k0b36i/NREfEPzhhze1vQy0SPzf3g9u+S0Px4AiTCZptlSlKZvQmdIlaTYcn8bpBMBgxVd7vcZOk3mFvT6ufecF9jjTOh6OAQWJEyYT+ZlZUBqhM6XKn745ZRVgwOJkVXy1F5oufs/td662NSuXhWz0nLaXgZaKD8fibwBgwOLqUgcLUiqhM6XJn7pN5E/hABigOFllrQZtML3fmWqKD8Buvukq3aHV4m/Amg2gABuTNBtTaMoidKZM2x0cCDB48eCiOFkFbRFfYb/kvLP0u4LiWg0PwGi7+BuIvwWAAtyYpNmIQlMGoTOlSNJsq4MDAYpx1Tv8hy3t86Hrrzj0wIXqWLn8FGs1IBd/C9ZsAAUZT9JstWJTNKEzhcufsm1ReYDBi/9B6/BA2uqjO6xxqJI/tPYEnseaDaAgi/Lg2cGCFEroTKHygwPHVR2gGFved7lK01orTkus2aiI2IfYD+DHrNkACrRKFkPRhM4UxsGBAMVav2aFkIfWs2ajfHGS801K8EkAACAASURBVKp3XdT2MsARxTUbcfUMQAE25KtOoRBCZ4rk4ECAgsSQ5+qrL1ZuCCF8cMtvKUOJsv865PBAOAarZ4ACbUnSbFjBKYLQmUIkaTbm4ECA4oysP9OUM+TOOvv0MPKGM5SjBC9/yYnh2ve+tXWfG+bCKiCgYBP56lMYKKEzA5c/RbtRpQGK4VV2eKH3bbnMgV0l2HjButZ9ZpiP+L/b7lFAQRblwbODBRkooTMDlT89m1BlgOKsWb3cq+xwmPib2LTxjcpSoDjlvGnz+a35vLAQ7lFAwVblK1BhYITODJqDAwEKZpczHFkMQB0qWBxTzjA38R4VH9YAFGRjkmajis2gCJ0ZmCTNxh0cCFCs9WtW2OUMx3DVOy5QngKYcob5ee/vZSoHFOm2JM1WqziDIHRmIPKnZQ4OBCiYKWc4tvNG1oY1K5ep0oC9+dw1jf58MCjxHrVy+SnqCxRp0n5nBkHoTN/lT8nsBgIoWPyPVFPOcHxb3ne5Kg1QPAztbb+zobGfDwbtty/3+wEKtchZXAyC0Jm+yp+OjdvjDFC8C8//NVWHWYgPZ+IqGgZj3drTHWYKC2DaGSjBUJJmWxWefhI602/2OAOUIO5PzUbPUXqYJatoBueKt9vlDAtl2hkowZYkzUYUnn4ROtM3SZqNhRD87QigBPanwtyYdh4Ma36gP+K087JTT1JNoGjjSZotVXX6QehMX+R7nG9UTYBy2J8Kc2fauf/OXffapn0kKM1vvulsxQeKZr8zfSN0ZsHyPc5uSgAlidOa9qfC3Jl27q94gOCFb1nXpI8Epdq0+fxD67MACrYqSbPtis5CCZ3phxg4L1FJgHIMv/4MlYd5Mu3cP2tWL/cADPps3esclwOUYrP9ziyU0JkFyU83HVJFgHI4QBAWJk47r1m5TBX7wAMw6L+r3nWRqgJlsd+ZBRE6M29Jmg3H001VEKA8v/Kf/qPqwwJdfJEHNwsVV2t4AAb9F98esAYIKIn9ziyI0Jl5sccZoBquePv5OgELdN7I2rDs1JOUcQHiag1gMDac58VSoDT2OzNvQmfmayJ/6gVASWJIFlcDAAv3m286WxUXwGoNGJz4YMyBgkCJ7HdmXoTOzFmSZmP2OAOU75xhIQ/0y6bN5x9aEcH8WK0Bg+VAQaBk9jszZ0Jn5iRJs9UhhBtVDaB8G948rAvQR+vWnq6c8+AgRhi8S976RlUGymS/M3MmdGbW7HEGqA6rNaD/7Eifn9WveVUdLxtqJf5vvt3zQMnsd2ZOhM7MxXgIYYmKAZRv7S//ki5An8VQZ+XyU5R1jl4/ZNUPFMFaLaAC7Hdm1oTOzEq+x3mDagFUw6//l9fpBAzAueteq6xzEPdgn3W2tSRQBGu1gIoYz9+Eh2MSOnNc+R7nrSoFUA3xBHshDwzGhW9Z50DBOXjNq3++NtcKdWfFBlAR9jszK0Jnjil/ejWe31QAqIDX/KJdzjAoLz15UVizern6zpJ9zlAs67WAihhK0sxwIsckdOZ44k1klSoBVMfw6+10hEHyG5u9004X0EORrNcCKmRL/mY8HNFPPPPMMyrDEeXL4b+oOgDV8uA9Nx2axgQGZ8UZl4ennv6RCh9Hr9up9PVBE7k/ARVyIL741Ot2DmoKhzPpzBElabY0X6sBQIWsXH6KwBkKYMXG8dktC+WwSx2okCUhhO0awpEInTkae5wBKmjlildqCxTAio3je1XysqpfIjTS69eu1FigSjYmaTaqIxxO6MwL5Mvgh1QGoHp+ZY3/0IQiZKPnqPNxvOzkn6v09UFT/eq6M/UWqJrt+Rvz8ByhM8+TL4HfoioA1XTeyFqdgYKsWblMqY/BQzAox4rTknDiCS9SfaBKFlnRyuGEzjwnSbPFbhIA1RX3OQPF8Qr7sS23VxZKY68zUEFD+ZvzcIjQmZnizWGVigBUk33OUCyvsB9bnLYEyvGqpa9QeaCKtuRv0IPQmWclaTYSQtisHADV5VV2KFYMVZedepKqH4E3L6Bc/k4AVNhE/iY9LSd0xloNgJqwzxmKt/KXlqg6UDlrzzpNU4CqWpK/SU/LCZ0JeeC8SCUAqsu0JZTjzP+8QuWPwLofKNdLT14UXv6SE3UBqKrN+Rv1tJjQueWSNBsLIWxoex0Aqs60JZTj3F//FZUHKuk/vOTfawxQZePWbLSb0LnFkjRb6pUHgHr4xVc7sAvKEKcJvWnwQvbJQvm8cQBU3CKrXNtN6Nxu1moA1MTqM35Rq6Ak3jQAqujUU07WF6DqNuRv2NNCQueWStIsTjgPtb0OAHVx1tmn6xWUxF7nFzrpJK/1Q9l+Yckr9ACog635m/a0jNC5hZI0Wx1C2NL2OgDUxcrlp+gVlOiXz0yV/zAehEH51p51mi4AdWDNRksJndvJjx2gRl52svM3oEwrTkvCiSe8SA+ASok75wFqYsiajfYROrdMvlZjVdvrAFAny5edql9QsmWnvlQLgMrxNhRQI1vzN+9pCaFzi1irAVBPp52+XOegZCtXvFILcstOPakS1wEA1Io1Gy0jdG6JJM0W+3ED1JOdjVC+NBU6TzvxhJ+uxoUAVnABdbMqfwOfFhA6t4e1GgA1ZWcjlM9hgkAVvezkn9MXoG62WLPRDkLnFkjSbDiEsLntdQCoI7saoRriYYIAAPSFN/FbQOjccNZqANSb12ahOjwEAqrm1FNO1hOgjqzZaAGhc/PFH/GSthcBoK68NgvV8bM/8+90A6iUX1jyCg0B6sqajYYTOjeYtRoA9efwMqiOVy0V7gAA9JE38xtM6NxQ1moANMOixS/WSagIr7EDAPSVNRsNJnRuLms1ABpg7VmnaSNUhNfYAQD6zpqNhhI6N1D+Y7VWA6ABXnryIm2Eilj+6p/XCgCA/vOmfgMJnZvJjxWgAZadepI2QoWsOC3RDqBSzhtZqyFAE1iz0UBC54bJf6Sr2l4HgCY48YSf1kcAAKANxpI0W6rTzSF0bpB8rcaWttcBoCmWLXm5XkLFrFx+ipYAAPTfIm/uN4vQuVn8OAEa5MSfPUE7AQCAthhK0mxMt5tB6NwQ1moANM+LX/wzugoAHNW+h3uKAzTNVms2mkHo3AD5j9GTIICGOe305VoKFWPtDVAlj3z7n/QDaBprNhpC6NwM4/mPEgCAAbL2JoT9jz1RgasAABosrtkY0eB6EzrXXJJmo/HH2PY6ADTR8lf/vL4ClfPU0z/SFABg0MaTNFusyvUldK6x/Me3ve11AGiqFaclegsAALTRIplXvQmd681aDQAAAACaaGOSZsM6W09C55rKf3Qb2l4HgKY68YQX6S1QWffd+5DmQAX844F/1gag6RwqWFNC5xrK12r40QE02LJTX6q9QGU9+eS/ag5UwGPffVwbgKZbkqTZVl2uH6FzPY3FH13biwAAAABA421J0my1NteL0Llm8h/ZlrbXAQCA8jz80COqDxXw1L89rQ1AWzhUsGaEzvXjRwbQAj/7M/9Om4HK+uEP/6/mQAXsP/A9bQDaYihJs1Hdrg+hc40kaRbXagy1vQ4AbfCqpa/QZ6CyTFcCACXYnp9zRg0InWsi/1FZnA4AQOlMV0I17H/sCZ0A2mSRDQD1IXSuj+35jwsAAADCU0//SBGAttmYpNmwrlef0LkG8h/TxrbXAQCAatj7yHd1Akp2370PaQHQVuM6X31C53rwYwIAqIC9+76jDUAlPPnkv2oE0FZLkjSzgrbihM4Vl/+IlrS9DgBt8+IX/4yeA5V2x8T9GgQl+toDe5UfaLOxJM2W+gZUl9C5wvIfz1jb6wDQRqedvlzfgUqbOvhDDYISPfVvTys/0GYOFaw4oXO1OTwQAKBC7DL+sW7XqhEo0/4D31N/oO02OFSwuoTOFZX/aDa0vQ4AAFTT9x//F52BEu1/7AnlB3AOWmUJnavLjwYAoEL2PdzTjhm+//jBylwLtM0Tj0+Fp57+kb4DOFSwsoTOFeTwQACA6nnk2/+kKzOYsoTy3H/fw6oP8GMOFawgoXPFODwQAKCaHn7oEZ2ZIU5ZxmlLoHhfe2CvqgP8mEMFK0joXD0ODwQAqKAf/vD/asthTFtCOexUB3gBhwpWjNC5QhweCABQXXv3fUd3DmP6G8rxD73vqzzACzkfrUKEztXixwEAUFH/7w/+VWsO88/fe7JS1wNtENfa7H/Mbw/gCBwqWCFC54pI0mzM4YEAANX1vR88pTuH2X/ge5W6HmgDa20AjikeKrhYicondK6A/MfgSQwAQEXdMXG/1hzB/seeqNw1QdM5RBDgmBwqWBFC52pweCAAQIXZXXxkTz39o7Dv4V4VLw0ay355gOPa6FDB8gmdS5ak2er4Y2h1EQAAKu6R/Y9p0VH87290K3ld0FTeMACYFRsFSiZ0Lp+RfwCAivvW35nmPZpu19QlFOW+ex869IYBAMc1lKTZqDKVR+hcovzLP9TaAgAA1MATj085RPAYvOoPxbln14OqDTB72x0qWB6hc0kcHggAUA9f+Zuv6dQxeNUfirP7W/+g2gCzF89PG1OvcgidyxO/9Eva+uEBODYn00N1fON/7dONY3CYIBTngb37VRtgbrYkabZUzYondC5B/mX3pAUAoAa+9s2/16bjcJggDN4dE/erMsD8OE+tBELncmzNR/wBAKiwOMFrn/PxOUwQBu/uu/+nKgPMz4YkzYbVrlhC54IlabY6hLCxVR8aAKCmbv/ipNbNgsMEYfD2/p8Dqgwwf85VK5jQuXhG+gEAasKhXbOz95Hv1uEyobbiWxf7H3tSAwHmbyhJs1H1K47QuUBJmo3EL3lrPjAAQI098fiUQ7vm4L57H6rNtULdeOsCoC+2Jmm2WCmLIXQulilnAGbl+4//i0JByT77F3drwRzcs+vB2lwr1I23LgD6YkkIYUwpiyF0LkiSZmP5lxsAjuv7jx9UJCjZPffv1YI5EIrBYHjrAqCvxkw7F0PoXID8y2xhOQBATQh55u5b3/6nul0y1IK3LgD6apFNBMUQOhdjLP9SAwBQA0KeuXvq6R8dOuwM6C9vXQD03cYkzZYq62AJnQcs/xJvafSHBKDvnnr6/1NUKNFffule5Z+Hr979jdpdM1SZty4ABmZcaQdL6Dx41moAMGf7H3tS0aAkcVrXb3B+Htzz93W8bKgsb10ADMxQkmbDyjs4QucBStJsdRzZb+wHBABooFs+9gVtnadv/Z31GtBPVmsADJRB0QESOg+WxeQAADVz9/0Padk8fe8HT9nrDH1itQbAwMVp51FlHgyh84DkI/pDjfxwABQi/scmUKybd3zh0IF4zN/tX5xUPeiDj/+325URYPBMOw+I0HlwTDkDMC8nnvCi8MFrLgkvPXmRAkLBdn7O/tSF2v2tf6j3B4CKuHPyQa0AGLwlpp0HQ+g8APmXdVXjPhgAA7fs1JPC5ztbQjZ6jmJDwe6YuP/QeggW5lvf/icVhAVyoClAobYnabZYyftL6DwYRvMBmJM43fz2i9eHybu3hxWnJYoHJfizW73K3g9xPcl999qLDQvhQFOAQsVXTMeUvL+Ezn2WTzkvadSHAmBgYth8yXlnhXvuvCFc+963KjSUJE45733ku8rfJ3/z1/+jEZ8DyuJAU4DCjZl27q+fatKHKVv+5bTLGYDjimHzyPozw1XvusjuZqgAU879tXffd5r0caBQDjQFKMWifHOBiec+ETr311j+JQWAI3r5S04MGy9YFy58yzphM1SEKef+i/V84vEp9zmYh6/c/XVlAyjH5iTNtve6nUfVf+GEzn2STzl7GgLAEa1cfko4d91rw6bN5ysQVIwp58H4yt98zaGoMEfxAEEPwQBKFaedR7Vg4ex07h9TzgC8wPo1K8Jn/uya8Ndful7gDBVkynlwJu95sKkfDQbGAYIApduYpNlSbVg4k859kH8ZTTkDcEhcobHudavsa4YauOGmz2nTgHzr73qN/FwwKHEljQMEASrBtHMfmHTuj62mnAFYdupJ4ZorRsLX7/tY+ND1VwicoeLiYV37H3tSmwbkez94Ktx3rwANZuuzf3G3AwQBqiFOOw/rxcKYdF6gfMp5Y60/BAALEldobDhvKJw3slYhoSbiROHNO7+sXQN2z64Hw1lnn97ozwj98pdfulctAaojDpgKnhfApPPCba37BwBg7k484UWHwub//vkPhls/ca3AGWrm/ds+YaKwAHdO2usMsxH3y3vzAqBShkw7L4xJ5wUw5QzQPjFsHll/pn3NUGNx5cPE3wpDixBDtDhV7n4Jx/bpz9ypQgDVY9p5AUw6L4wpZ4CWiIcDxn3N99x5g33NUHPX/WFHCwsU99QCR7fv4V54YO9+FQKoHtPOCyB0nidTzgDtMB02x8MBN20+X9gMNXfdBz4Z9j7yXW0s0D33723NZ4X5+JM/+bS6AVSXgdN5sl5j/nzpABoshs0bL1h3KGgGmiFOE3b+apduFswEJxxdvC/d9cA+FQKorkPTzr1uZ1KP5sak8zwkabbalDNAMx0+2Qw0x++/+2aHB5akM25fLRzJpz75ZXUBqD6Dp/MgdJ6f7XW8aACOTtgMzWatRrkm73FwIxwuHrI5cdc31AWg+ux2ngfrNeYo/5IN1eqiATgqazSg+e6796HwsU/fpdMlemD3I6397HA0N/zxZ7x9AVAfcdpZ8DwHJp3nzkg9QAOYbIZ2iJOEf7Dtz3W7ZDFYs2IDfsyUM0DtmHaeI6HzHJhyBqi/E094kbAZWuSaaz4a9j/2pJZXwDf+l8PSYJopZ4BaMog6B0LnufHlAqipGDZfct5Z4Z47bxA2Q0vcvOML4a4HBJ1V8bVv/n3bSwCHmHIGqC3TznNgp/MsmXIGqK+RN5wR3rflsvDSkxfpIrRE3ON8/S0T2l0h3/vBU4f6ctbZp7e9FLScKWeAWrPbeZZMOs/eWF0uFIBnrVm5LPz3z38wfOSmKwXO0CJxivDKd9+s5RX02c860JF2M+UMUHumnWfJpPMsJGm2NISwofIXCsAhK5efEn778g3hvJG1CgIt9BsXbTk0VUv1WLFB25lyBmgE086zYNJ5duxyBqiBl7/kxEOHBP71l64XOENLXX7ZdQ4OrLDpFRvQRqacARrDtPMsCJ2PI59y3ljpiwTg0CGBX574sEMCocWu+8AnHRxYA1Zs0FamnAEaxYDqcQidj8+XCKDCpvc2f+j6K+xthha7eccXwsc+Lcysg7vvN+lM++x7uBc+dcd9Og/QHKadj0PofAymnAGqK67SuOm6t4fPfnZbWHFaolPQYndM3B+uv2XCV6Am4qRn7Bm0yZ/8yaf1G6B5DKoeg9D52Hx5ACrmxBNedGiVxtfv+5i9zcCh/cDvfv+tClET69esOPR2ivs3bRKnnK3+AWgk087H8FOVvbKSmXIGqJ6Vy08Jf/jhTSabgUNi4Py2zTfakVpx8WHhyPozw1XvusgaJFrp9999s8YDNFccWBU8H4HQ+ehMOQNURFyl8f+8bSRko+doCXCIwLn6lp16UvjNN53tgFdaLa6S2fvId9teBoAmi9POS3vdzqO6/HxC5yNI0myxKWeAahh5wxnhfVsuMx0HPEfgXG3xgNeLLzrHCg0IIXz6M3cqA0DzxcHVUX1+vp945plnqnQ9lZCkWfyybGl7HQDKFCfkrnrHBUIL4HkEztUUV2isW3t6uOLt51uBBIe57gOfDJ2/2uW+BdBsrzTt/HxC58PkU87xS2KkDqAk8aDAD11/hfIDzyNwrp64/ujN564Jb/udDd5IgWN44vGpsOkdN4QH9u5XJoBm2tnrdkw7zyB0PowpZ4DyxOnmD275rXDW2afrAvA8AudqiQe7nrvutfY1wxzFHc8f+KNO+N4PnlI6gOYx7TyD0PkwSZodNOUMUDzTzcDRxJDm3e+/VeBcAevXrAiXXfomDwdhgd5zzS1h4q5vuK8BNMuOXrczpqfPEjrPkKRZHIO/rTIXBNACppuBY7l5xxfC9bdMqFGJ4r7mkfVnhkve+kb7mqGP9j3cC9vef6uVGwDNMRVCWNrrduJAa+sJnWdI0iyOwC+pzAUBNJzpZuBY4uFbH/v0XWpUkriveeMF66zQgAGzcgOgUbb1up24urf1hM45U84AxYlBxo0f3mS6GTiqyy+7Ltz1wD4FKkHc1/zbl28I542sbd1nhzLFlRufuuM+PQCot6let7NYD4XOz0nSbHcIYVVFLgegsUbecEZ435bLwktPtj4feKEnHp8Ko5d9KOx95LuqU6C4QmPN6uXh6qsvtkIDShRXbvz+u292DwSot0t73c5423sodH42cB4OIXy1ApcC0Fgx0Lj2nReEbPQcTQaO6L57Hwp/sO3Pw/7HnlSggsQ3T9a9blW46l0XeRgIFdIZvzP86ccnrNwAqKcDvW5nadt7J3R+NnSeDCEMVeBSABopvqo9/on3CDSAo4oBy3Uf+Vx46ukfKVIB4n353HWvta8ZKiy++XHDH3/Gyg2Aemr9tHPrQ+ckzeKTh+9U4FIAGslhgcDxvPMdN4aJv31QnQqwfs2KsOG8IfuaoUas3ACopV29bme4za0TOqdZfOqwsQKXAtAo8ZXt9/5eJtgAjsr+5mLE9UYj688Ml7z1jfY1Q41ZuQFQO7/a63Ym29q2VofOppwBBmPNymXh5puusk4DOKo7Ju4P737/rdZpDFB8+LfxgnXhwrescz+GhogP696/7RPeDgGoh9t73c5IW3vV9tB5awhhSwUuBaAxrNMAjsc6jcGK+5ovPP/XHNwKDRYf3H3gjzqmngGq75W9bufRNvaptaFzkmaLQwix6cY+APogvr794fddbp0GcFT33ftQ+INtfx72P/akIg1A3Nd89dUXW6EBLeIhHkDl7ex1O6NtbFObQ+exEMKNFbgUgNpbdupJ4fOf2eb1beCorvvAJ0Pnr3ZZp9Fn0/uar3rXRe7B0FKmngEqbSqEsLTX7RxsW5vaHDrHKeclFbgUgFqLk3W3fuJaTQSOaN/DvfD7777ZYYF9Fh/2/eabzg6bNp/fqM8FzE/c9XzNNR8Ndz2wTwUBqmdbr9vZ2ra+tDJ0TtIsjrXfVoFLAai1a64YEXgAR2W6uf/iQa0XX3SOVUbAEXXG7wzXfeRz7rsA1TLV63YWt60nbQ2dJ0MIQxW4FIBaiq9zf3zHleGss0/XQOAF7G7ur3jPXbN6uX3NwKzEN0x+d/MN7sEA1XJpr9sZb1NPWhc6J2m2OoTwzQpcCkAt2d8MHE18vfv92z7hUKs+eflLTgxvPndNeNvvbHDPBebs8suus24DoDr29Lqd1W3qRxtD5/hUYWMFLgWgduxvBo4mvtL9px+fcJBVH6xcfko4d91rrS8CFuzmHV8IN+/8snUbANXwq71uZ7ItvWhV6Jyk2dIQwncqcCkAtfP2i9eHa9/7Vo0DnsdBgf0TH+xddumbrC4C+iquPHrb5hsFzwDlu73X7Yy0pQ9tC53jSZFbKnApALURd4lu2vhGE3fA81il0R/xHjuy/sxwyVvfaF8zMDDxnv0bF22x5xmgfK/sdTuPtqEPbQudD4YQLMQDmCUHBgJH8p5rbgkTd33D1NwCxH3NGy9YFy58yzr7moHC2PMMULodvW5nrA1taE3onKTZaAjhtgpcCkAtxAMDP7rjKpN3wHPibtCdn7vb3uYFiPuaf/vyDeG8kbW1/QxAvb3zHTd6SwWgPFMhhKW9budg03vwUxW4hqK04ikCQD/EwPnzn9lm+g44RNi8MPGtkTWrl4err77YgzygdB+56crwizu+EK6/ZUIzAIoX/yM77nUeb3rtWxE6J2k2HEJYVYFLAai8eJDVrZ+4VqOAcMfE/eGGmz5nB+g8xRUa6163Klz1ros8xAMqZfqsDsEzQCm2tiF0bsV6jSTNYiM3VuBSACpN4AyEfLL5K3d/Pex95LvqMQ/xbZHffNPZDmAFKu++ex8Kb9t8ox39AMX71V63M9nkujc+dE7SbGkI4TsVuBSASnv7xevDte99qyZBi1mjsTDxwd2G84bsawZqRfAMUIrbe93OSJNL34bQOY6sb6nApQBU1jVXjJjIg5Z64vGp8PH/dnv44lceEDbPQ9zXvG7t6eGKt59vXzNQW4JngFK8stftPNrU0rchdD6YL+kG4AgEztBO+x7uhU998sth4q5vCBnmIe5r3njBunDhW9bZ1ww0guAZoHA7et3OWFPL3ujQOUmz0RDCbRW4FIDKidN5177zgpCNnqM50CLxcMDb79gV7npgn7bPw8rlp4QLz/81906gkQTPAIWa6nU7i5ta8qaHznEh91AFLgWgUmLg/PEdV4azzj5dY6AF4gqNz/7F3eEvv3Rv2P/Yk1o+D3Ff82WXvsl9E2g8wTNAoS7tdTvjTSx5Y0PnJM1WhxC+WYFLAagUgTO0RwwOPnHbl8IDux8RHsxDvF+OrD8zXPWui6zQAFolvhXzjms/pukAg7en1+2sbmKdf6oC1zAojd2JAjBfAmdoPlPNCze9r9m+e6CtzhtZG/7xwD+H62+Z8B0AGKxVcXC21+3sblqdGxk6J2kW96GMVOBSACpD4AzN1hm/M0ze86BdzQuwZuWycPFF5xwKWwDabvrBm+AZYODi4Oxo08rcyPUaDhAEeD6BMzST9RkLF++Pa1YvD1dffXFYcVpS948D0HeXX3adB5oAgzUVQlja63YONqnOTQ2d40j6qgpcyv/P3t0HWVXd+cJfN5UyQRtBEEEwjbatSXdjS5hxYkNE8gSK8Q3a6EgRbXVkzGBwQsQ4iFLykDJqZ2b0mkeiN4leE0wspswVydu1IDcEA5gxIdgKGIOoTDBmUG9ISJzxn3lqHWmGt4Y+3fucs18+nyqqEoTutX/rcLr7u3/7twBqTuAM+RKD5mXLVoanf/FieP2t3Xa3j+IIjYvPawvX/u1085oBjmDGjEVhfdc2ZQKonBu2b1n6h/WrIwAAIABJREFU3/NU39yFzvVNHZNCCD9KwVIAak7gDPkgaE5e+8fHhS/dd0PeLgugIuJ5AZfOXOSsAIDKeXX7lqUn56m+eQydHw4hXJWCpQDUlMAZsiv+cP+D7z1dmtFsdEZlxE7nf1l7fx4vDaAi4g3Qa+fe42sSQOV8bPuWpavzUt9cHSS45wBBgTNQeAJnyJ7Nm7aHJx5fHTY+95JHmKsgdozHmpvjDNA78fvKBZ+5LNza+YiKAVRGPKNO6JxSuTvpEaAv4g8EAmdIt+5u5md+ttnYjBqJIX9zy5WFvHaAvui4emrYsuXl8MiKteoHkLyr6ps6PpuXAwXzFjp/NgVrAKip+bPbSz8QAOmzYvm68PT6rrDu5y+Yi5kCsascgPLc0Tk7dG1+OXRtfU3lAJIXG2pzcaBgbmY6O0AQ4N3Aec7cS1QCUmLpw0+WOsL8cJ5e27csLXoJAMoWn9aZOHWe+c4AycvNgYLvScEakmK0BlBo110+ReAMKbPs2/+n9AiywDm94o0BAMpz/LBBpXFuACRu9J7G2szLRei85wDB9hQsBaAmprQ1hwULzSWFtFnw9x32JOVWr9lQ9BIA9Ekc59b+8XGKB5C8XDTW5qXTOQbOg1KwDoCqi4Hzgw8tUHhIoXigZ/w3Sno998vtdgegj25bdE0YMaRO+QCS1b6nwTbT8hI6O0AQKKSGUUMFzpBynZ2fDnUDjrJNKfX6W7vD2qeeL3oZAPokjtlYeJOnegASNigPEx0yHzrXN3WMDSGcmYKlAFRVDJwfe3SxokPKxR/I26ecZZtS7Hvf/UnRSwDQZ9PaxxuzAZC8zDfY5qHTWZczUDixa/LL984rhVlA+t3ROdvjxym27ucvFL0EAP1izAZA4s7c02ibWXkInR0gCBRKDJy/eu8Nobml3sZDhlx12WTblVLbdrwZNm8y2xmgr4zZAKiITB8omOnQub6p42oHCAJFM+eq80uHkwHZMmfuJaG1caRdS6knHl9d9BIA9Escs9HW2qCIAMkROteQLmegUK6YNqEUXAHZ9KlZ0+1cSm187qWilwCg3xbdNsvhuQDJGbSn4TaTMhs61zd1nBxC8JMbUBhT2ppLc2GB7IpdYPHfMumzvmtbeGPnLjsD0A9x/JvDcwESldmG2yx3Ome6xRygHA2jhobOzk+rGeTAjTdebhtTatm3VhW9BAD9Nu9zMx0qCJCc6XsabzNH6AyQcvERxS/fO690QAuQfbELLI7KIX3WrOuyKwD9FL9ndXguQKIy2e2cydC5vqljUghhdAqWAlBxd902qxRSAfkRu8DMvEyf537166KXACAR8QwS3c4AiflsFkuZ1U5nXc5AIVx3+ZTSDFggX2IX2JyrzrerKbP77XfC0oefLHoZABKh2xkgMaPrmzrGZq2cWQ2dMztEG6C34mFjCxZeqV6QU7rA0mn1mg1FLwFAInydA0hU5rqdMxc61zd1xC5ng02BXHNwIBTDwps67HTKrN+4teglAEiMbmeAxGSuATeLnc66nIFci3Nev7DobxwcCAUQx+e0No601SkSR2ysWL6u6GUASIRuZ4DEDKpv6shUJpqp0Lm+qePkEML0FCwFoGLinNcJ54xRYCiIL941x1anzKpVPy16CQASo9sZIDGZOuMua53OupyBXItznGNHCFAczS31pX/7pMfTv3jRbgAkRLczQGKm1zd1DM5KObMWOmcq0QcohznOUFzx334crUM6vP7W7rD2qeftBkBCJn/0TKUESEZmGnIzEzrXN3WMDSH4SgXkkjnOUGzx3377lLOKXoZU+d53f1L0EgAkZt7nZrq5CpCMz2aljlnqdNblDORWxyfONccZCi7+QO7x4/RY9/MXil4CgMTEm6ttYxsVFKD/ztxz5l3qZSl0Ns8ZyKW21oawYOGVNhcKLv5A7rCl9Ni2482wedP2opcBIDHX/PVFigmQjEw05mYidK5v6pgUQhidgqUAJCo+ZrjkvnmKCpTEw5bifHfS4YnHV9sJgITEp/p8jQNIRCZC5/emYA29YbQGkEt33TbLHGdgP/Ouvyxcv+B+RUmBjc+9VPQSQGqtWL4u/Ourvwk7XttZWmLX5pf3W2rD6BGh7pgBYeDAo0PLmMbQeNpJobml3obW2F9ddE7ofGB5oWsAkIDR8ey77VuWbkxzMf/bf/7nf6ZgGYdX39TxuxCCVAbIlfaPjwtfuu8Gmwoc5MKL5oeura8pTApsWHOfm4OQAmufer50wGcMl/v6/hifMGsYdXxobT4lXHDhR52nUQNv7NwVxk28vnDXDVAB927fsjTVhwqmPnSub+qIs5wfT8FSABITDwv7/vK7BBnAIcVZwn956a2KkwLzZ7eXxp4A1RcDyq/+jyfC4z9YH15/a3finz+G0PFwu+nTzg3T2sfb4SqZMWNRWN+1rRDXClBBr27fsjTVBwpmYaazAwSB3LnnrjkCZ6BH8RHwKW3NCpQCG559seglgKqLYfMt8x8IE6fOC/d/c2VFAudo99vvhJXrN5dGGv3FhOtKnzN+bipr4vhWFQbov9F7GnVTK9WdzvVNHYNDCK8YrQHkyRXTJoQ7OmfbU+CwYvARA5cYilA7sRNy84YH7QBUyZJ7vx2WfP37NXvv6+5+7uz8tAaBCmoeN8vXN4D++/r2LUtTew5e2jud2wXOQJ7EE7sFzkBvxLCjfcpZalVjMRSJB5YBlRVvtMWxC/GQuVqGkd3dz/Gmn87nyjnjtJPyemkA1ZTqTucshM4AuTHv+stsJtBr8z43szQDntpateqndgAqKB4SeH77zama8xvD50dWrC2ty42n5BmxAZCIQWkesZHa0HnPaI3pKVgKQCLaPz7OITVAWWK381WXTVa0Gut64dVCXz9UUgycr517T8XmNvdXXFec+Ry7nknOjE/62gaQEKFzH+hyBnIjdiretugaGwqUbc7cS0qjeaidbTveDJs3bbcDkLDuwDkLs31j13Mc/2HcRjLiTdXWxpF5uBSAWhM694HQGciNhTd1OIwG6DOjeWrvicdXF70EkKgY3mYlcO4Wx39cOlPwnJQJH2nJx4UA1FZqR2ykMnQ2WgPIk7bWBmM1gH6J7yE6wmpr43MvFfnyIXExvM1S4NwtPvkgeE7GxHPH5eEyANJA6FwGXc5ALtQNOCosuW+ezQT6bcHfdyhiDT33q18X9tohaXE+cgxvsyqu/epr7vC66KcJ54wpfa8MQL8JncsgdAZyoeMT5xqrASQi/nA+pa1ZMWskdmSuWL6ukNcOSYrz0eN85Kzr2vpa+Mz193ht9NMZp52U6fUDpEQqR2ykLnQ2WgPIi3jw14KFV9pPIDE33ni5rrAaenp9V2GvHZLyT//0zdzUcvkPN7gZ1U9jzzg10+sHSBGhcy/ocgZywcFfQNKaW+pD+5Sz1LVG1v38hUJeNyQldjmvXL85V/W8/R+Wmu/cDy1jGjO7doCUETr3gtAZyLz4CLzDA4FKmPe5mbqdayTOcRUuQd/lqcu52+tv7Q53/+Oj6VhMBvl+GSAxqRuxkarQ2WgNIA9iGNTZ+Wl7CVREnBM/56rzFbdGfvC9pwt53dBf8YbN+o1bc1nH5SufcUOqH1obR2Z27QApI3Q+DF3OQOY5PBCotDlzLwkjhtSpcw0887N8jQaAaln2rVWlAznzKF6Xbue+axg9IqtLB0gbofNhCJ2BTIshkMMDgWpYeFOHOtdA1wuvFu6aIQkbnn0x13Vc9ZNnU7CKbDpxxNCilwAgKakasZGa0NloDSAPhEBAtcQ5mB5Jrj5znaFv8jpao1uc7bz04SfTsZiMcZggQKKEzoegyxnItBj+OAwFqKYFf+9GVy2Y6wzl2bxpe25Ha+xr9ZoN6VlMhvj+GSBRQudDmJSitQCUTfgDVNuEc8aEKW3N6l5lW7a8XKjrhf76+TNbClHD5365PQWryCbnFAAkJjUjNnQ6AyQghj4x/AGothtvvDzUDThK3auoa7PQGcpRlBs1ccRG7OqmfCcMOVbVAJIjdO62J4EflIa1APRFDH0AaqG5pT60TzlL7auoa+trhblWSMJvd/7fwtSxKF3dSWsYPSJfFwRQW6mYJpGWTmddzkBmXTFtQin0AaiVeZ+bqdu5ytY+9Xyhrhf647c7f1eY+hm/0zd1xwzI4rIB0mp0fVPH2FqvTegM0A8x5IlhD0AtHT9sUJhz1fn2oIo2bvhlYa4V+mv32/9RmBq+9MpvUrCK7GlqOqXoJQBI2tW1rmjNQ+c9ybvRGkAmxUfaY9gDUGtz5l7iIKYq+uWvzG2F3tq2483C1OqPf/r3FKwiewYNHlj0EgAkreYNvmnodK558g7QF7qcgbT5u2s9PFYt2159vRgXCv30xs5dhSphkbq6k9R42kn5uRiAdIgjNk6u5UrSEDr76QjIJF3OQNp0XD01tDaOtC9V4DBB6J11azcVqlJF6upOkvNRACqipplrTUPnPYn76FquAaAvdDkDafWpWdPtTZU4TBCO7F9fNeMYAGqkptMlat3prMsZyCRdzkBaTWsfH6a0NdufKtj20o7cXyP0147XdqohvRKbOgBI1Jn1TR2Da1XSWofO5jkDmaPLGUi7G2+83A/vVbBly8u5v0bor67N/p3QOw2jjlcpgOTVrOG3ZqHznqT9zFp9foC+0uUMpF2cjRnfq6isl14xNgCO5N/e+n2hajRiSF0KVgEAexUvdDZaA8giXc5AVsT3Kt3OlfXbN3fl+fIgEa+/tbtQhTxhyLEpWAUA7DWpVqUQOgOUQZczkBXxvWrOVefbrwratuPN3F4bJGHF8nXqCAC1Nai+qaMmGWwtQ+eaJe0AfaHLGciaOXMv8ah3hW3etD3X1wf9sen5rYWrX8PoESlYBQDspyYZbE1C5z0Ju1ZBIFPaxjbqcgYyZ+FNHTatgrb+6te5vTbor63bdhSuhnXHDEjBKrJp+LDBRS8BQKUUqtNZlzOQOTfeeLlNAzJnWvv40No40sZVSBE7OaG3Xtr+28LV6uy21hSsIpuGDzuu6CUAqJTR9U0dY6td3VqFzuY5A5kypa05NLfU2zQgkxb8vW7nSiliJyf0xhs7dxVy7nnjaSelYBUAcJCqNwBXPXSub+o4OSbs1f68AP0xfdq56gdk1oRzxpRunpG83+78narCIfzge08Xrizx/A9NCgCkVNUbgGvR6azLGciU+Fh6fDwdIMviiKAYiJCsrq2vqSgcwjM/21y4sjSMOj4Fq8iul175TdFLAFBJ59Y3dVR1eH4tQmfznIFMOW/yX9gwIPNi9137lLNsZAWsfer53F0T9FfXC68WroatzaekYBXZ9cc//XvRSwBQaVXNZGsROk+vwecE6JMRQ+rCnLmXKB6QC/M+N7P0vkayNm74pYrCPoo6z9khggCkXFWnT1Q1dK5v6jBaA8iUyR8904YBuXH8sEHhqssm29CEbXj2xVxdD/RXEec5R8axAZByue50NloDyJTYFQiQJ/HpjYZRQ+1pgp775fbcXAskYfWaDYWrY1trQwpWAQCHNbq+qWNstUpU7dBZpzOQGVPamktdgQB5M+/6y+xpgl5/a3fYvEnwDN2KeCNm7BmnpmAVAHBEVWsIrlroXN/UcXJM1Kv1+QD6a/q0c9UQyKX4CLiuvGT9aNUzeboc6LN4sGa8EVM0E88d50XTT//21u8zvX6AjKhaQ3A1O511OQOZER89N5cPyLNFt82yvwky1xnetWzZysJVom7AUWHCOWNSsJJsK+LNCoAaqFp3XTVDZ/Ocgcz4q4vOsVlArjW31Icrpk2wyQlZv3FrLq4D+uvpXxTvBkzb2MYUrAIAeqe+qaMqjcFCZ4ADxG6VGZ+crCxA7sXDUuN7Hv23++13SmMFoMiKOlpj3Jmnp2AV2WYuPkBVVSWjrUroXN/UES/GaVxAJsRuFQcIAkUQ3+s6PmF+fVKKOFYA9lXUfwOaFfpv669+nfVLAMiSXHU663IGMsMBgkCRLFh4ZRgxpM6eJ6CIYwVgX0X8NxDPAdGsAEDGjK5v6ji50kuuVujsEEEgE2Lw4gBBoGgW3tRhzxMQxwoYsUFRLX34yUKO1mj90OgUrCL7nl7fVfQSAFRbxRuEKx461zd1DA4hnFnpzwOQhIvPa1NHoHDizbbWxpE2PgFGbFBU3/3BukJe+eTJH0nBKgCgbNkPnY3WALJk+sXesoBi+uJdc+x8AozYoIjiIXDru7YV7srjQayekEtG1+aX83AZAFlS8akUQmeAPWKXX3NLvXIAhRTf/9o/Ps7m91McLxDHDECRPHD/twu532ecdlIKVpEPu9/+j6KXAKDaBtU3dYyt5OesRuhsnjOQCedN/gsbBRTabYuuKXXu0T9FHTNAMb2xc1dYta6Ys8wnjm9NwSryYduON4teAoBaqGijcEVD5z0nITpZAciEGZ+cbKOAQjt+2KDQ8Ylzi16GfotjBuK4ASiCu//x0bD77XcKude+d0yG90uAmslu6Gy0BpAVba0NpbAFoOgWLLwyjBhSV/Qy9FtRxw1QLLHLefnKZwq56w2jhvreMSFbf/XrXFwHQAZNr+SShc4AIYQLz3MIDEC3hTd1qEU/xXEDMZCDPCtyl/P4P/tQClaRD0+v7yp6CQBqpr6po2LZrdAZKLw4v7Tj6qlFLwPAXtPax5eeAKHvYhAXAznIqyJ3OUcXXPjRFKwiH1565TdFLwFALWUvdDbPGciKtrGN9grgAItum6Uk/RQDOd3O5FWRu5zjCKIJ54xJwUry4bdvep8EqKFMdjrrcgYyYdLEcTYK4ADNLfXhimkTlKUfdDuTV/HgtyJ3OZ/xwfoUrCI/tu14s+glAKilip0iLnQGCs1oDYCezfvczNL7JH2n25k8Wvz5Bwvb5Rw0LCRqxfJ1OboagGyq1FxnoTNQaEZrAPTs+GGDwpyrzlehfojB3OcXP5TZ9cOBYki4vmtboeuiYSE5DhEESIXshM71TR1jzXMGskCnCsDhzZl7SWhtHKlK/bD8hxtK4wgg62LX/u3/sLTQ++iQ1WQ5RBAgFTLV6azLGciE8y4420YBHMGnZk1Xon76+5uXZHr9EMWu/dff2l3oWkwc35qCVeTHc7/6ddFLAJAGFZnrXKnQeWyFPi5AYmKnSnx0HIDDm9Y+Pkxpa1alfuja+lpYcu+3M7t+iGM1Ytd+0X1s8llFL0Fi4hMgRZ4NDpAmlZjrrNMZKCydKgC919n5aYcK9tOSr3/foYJkUnzd3vz5Bwu/eQ2jhobmlvoUrCQffrTqmaKXACBN0h861zd1nGyeM5AFOlUAei8+GdI+xftmf8SOvquvuSO7F0BhxdetjtQQpk5yFkiSNjz7Yn4uBiD7MtHprMsZSD2dKgDlu6NzdhgxpE7l+iGO2bjz9m9kdv0Uzy3zHyi9bglh4rlC5yQ990sHrAKkSOJznYXOQCGN/7MP2XiAPlh4U4ey9dP931wZ1j71fKavgWKIc8gfWbHWbodQuuE24ZwxKVhJPsT3wKIfSgmQNknPdRY6A4V0wYUftfEAfRAPFYwHsdI/N9y8xHxnUi2GgnEOOe86+8Onq0SC1vzYoZQAKZTe0Nk8ZyAL4kFYOlUA+m7RbbMcKthPscPv0pmLMn0N5FcMnK+de485zvuYPPkjqVlLHmx87qWilwAgjcYmuaakO50TXRxAJbSNbVRXgH6IM/EdKth/23a8GWZdc2fWL4OcETgfLN5ki095kJznfvVr1QRIn1SP1zBaA0i9cWd6PBKgvxwqmIyV6zcLnkkNgfOhaVhIVnydeY0BpNKg+qaOxBqKhc5A4Xxssu48gCT83bXt6piAGDzHA9uglgTOPZs0cVxal5ZJ3/vuT4peAoA0SyzbTSx0rm/qGBxCODOpjwdQCQ2jhpYeCweg/zqunhpaG0eqZAI6H1gueKZmBM6HF9/rSE7X5pdVEyC9UtnpbJ4zkHqtH3LWKUCSvnjXHPVMSAyeP3P9Pbm4FrIj3uwQOPesrbUhrUvLrK6trxW9BABplr5OZ6M1gCw468+b7RNAguLTI1dMm6CkCVn+ww1mPFM1t8x/oHSzQ+Dcs4njW9O6tExa+vCTRS8BQNqNrm/qODmJNQqdgUI574KzbThAwhwqmKw443nGjEXhjZ278nRZpEh8bV140fzwyIq1tuUIZnxycqrXlzXP/Gxz0UsAkAWJTLMwXgMojDjP+fhhg2w4QAUsvKlDWRO0vmtbuHTmotKsXUjSiuXrwsSp84w46AXfOyav64VX83ZJAHmUSGNxIqFzfVNHDJx9NQZSzTxngMqZ1j7e7NOEbdvxZmnWrgMGSULsbo4zw69fcL9xGr00ddK4TKwzKzZv2l56XwMg9VLV6Wy0BpB65jkDVNai22aFugFHqXKCYjgYZ+7GOc/GbdBXsbv5/PabSzPD6b3pF/sxN0k/WvVMfi4GIN/OTeLqkgqdjdYAUs88Z4DKiocKtk85S5UrIM55jqFhDA+ht2JnaZwPHrubX39rt7qVIY7WiO9pJGfDsy+qJkBG1Dd19PvOq9AZKAQz+QCqIx4qGN9zSV4MDWN46JBBjqR7lMZfXnpraT445TOWLXnrN27N2yUB5Fm/s95+h871TR2DQwhnepkBaXZq/XD7A1Al866/TKkrKIaI8SC4W+Y/kNtrpG9i2BxfF/H1YZRG/8yYMSXLy0+deCiqWeIAmZKKTmddzkDqjTvzdJsEUCXxUMEpbeboV1IMbx5ZsTb8xYTrHDRIaYxGnPs9buL1pdeFcK9/RgypCxPOGZPlS0idNT92EwQgY2rf6ewQQSALxo77oH0CqKLOzk87VLAK4siNeNCg8LmYlj78ZLjwovmlMRpx7jfJOPvDmhWStvanm/J1QQD5N7q+qePk/lyl0BnIvRh66FYBqK44R3/OVeerepV0h8/N42aVxivEzlfyKY4piPOa417f2vlI6Nr6mp1O2Fl/7kmNpHmdAmRSv7qd35vAFRuvAaRaw6jjbRBADcyZe0n4wap/ETZUUffYjfirrbUhXHje+NBx9dTCXH9exaB52bKV4elfvFi6wUDlxGYF/2aSFTvyAcikmPku7+vC+xU672mzHuR1A6RZa/Mp9gegRr5415zSo/9UXzxwMP6680v/HNrGNoZJE8cJ0zIidqr/aNUzYcOzL4b1G7ea0VxF8d8KyXrmZ0a/AGRUv6Zb9LfTWZczkHpNTUJngFppbqkPV0ybUOq8pTZiYBnn/cZf3QF0PGD3Y5PPKu0Ptbdi+bqw6fmtYeu2HeG5X27XzVxDDp9OXuzQByCT+pX7/rf//M//7PNfrm/q+O8hhLleN0CabVhzX2m2KAC1Ew+6E6Slz4ghdeGMD9aXgrZ46K4zECorjsnY9tKOsGXLy+G3O/9veGn7b8O2HW/m+ZIzx/eNyYpd+552Aci0D2/fsnRjXy5ApzOQa/GHaT84ANTewps6wvUL7rcTKRNvBLy+pwu6W2vjyDB82OAwfNhxpaeFBg0eGBpPO6nqXdGx+/dAu373h1Jg2xfd19Jt6NBjEwnZ39i5K6xbu2nv/48dy3/4w59K/7tr87tr3bbjDSMyMiDOQfd9Y7KeeHx1ni4HoIhi9luT0PlcLzcgzU4Ycqz9AUiBae3jwxMrfrxfuEk6lQ5+7D788RBjURpGDQ11A9633+91h9Q9eemV34Q//unfD/lf/+2t31enC96IF45g7BmnKlHCNj73Uq6uB6CA+txw3OfQub6pQ5czkHoOEQRIj87OT4f1U+fp+My4Q46D6A6pIcOmX9yv85I4hHiYKQCZ1uf89z39uGqhM5B6DhEESI/42PqCz1xmR4DUiR38DtZM1tKHn8zT5QAUVZ+nXAidgVz7s7OabDBAinRcPbU0MxggTcb/2YfsR8Ke+ZlxSgB50NdpF0JnINd0rACkzxfvmhPqBhxlZ4DUuODCj9qMhD39ixdzdT0ABVb10NkhgkCq6aQDSKd4Q7DjE76VBNJhxJC6MOGcMXYjQZs3ba/OAaEAVEP1QmeHCAJZ0DB6hH0CSKkFC690cxBIhTM+6Mm4pD3x+Op8XRBAsVW101noDKTeiSOG2iSAFFvw9x22B6i5SRPH2YSEbXzupVxdD0DB9ekRxb6GzicXvdpA+rWMabRLACkWH2e/YtoEWwTUVDzglGSt79qmogA50pepF30NnSd54QBpN35Ciz0CSLk7OmeHhlGeTAFqo621QeUTtvThJ3N1PQCUlN2AbLwGkFvHDxtkcwEy4AuL/sY2ATUxcXyrwifsmZ9tztX1AFBS+U7n+qaOmGxLcoBUczgVQHYYswHUyoxPTlb7hD39ixdzdT0AlJQ99aIvnc66nIHUGz5ssE0CyBBjNoBqi+85noxL1uZN28Prb+3O0yUB8K6qzHQWOgOpN3zYcTYJIGOM2QCqaeqkceqdsCceX52r6wFgr0H1TR1ldfcJnYFcamo6xcYCZIwxG0A1Tb/Y+fhJW/vTTfm6IAD2VVYmLHQGcmnQ4IE2FiCDjNkAqiG+zzS31Kt1gt7YuSt0bX0tN9cDwEHKulvbl9B5tJoDaTetfbw9AsgoYzaAShv/Zx9S44T94HtP5+p6ADjIyeWUpKzQub6pw/NHQOrVDTjKJgFkWByzMX92uy0EKuaCCz+quAlbvWZDrq4HgINUdLyG0RpA6jWMOt4mAWTcnLmXhCltzbYRSNyIIXWlm1ska/3GrSoKkG9nlnN15YbOZbVRA9TCMUe/X90BcuDBhxYInoHEnf3h0xU1YWufej7sfvudXF0TAAerb+rodUOyTmcgd049+USbCpATgmcgaTNmTFHThC1btjJX1wNAj4TOQHENHHi03QfIEcEzkBSjNSqj64VX83hZABys11Mweh061zd1DA4hDFJsIO1axjTaI4CcicHzFdMm2FagX4zWSN7mTdvDth1v5u2yADi0Sb2tSzmdzrqcAQComTsY0vK4AAAgAElEQVQ6Z4f5s9tD3YCjbALQJ0ZrJO9Hq57J2yUB0LNedzq/t4wi9jrJBqilae3j1R+q5I2du8K6tZv2frLG004KzS31yk/FzJl7SRg77oPh1sVf01kHlKVh1FCjNSpgzbqu3F0TAD0a3dvSlBM69zrJBgDyJ55Mv+bHG8LWbTvCS9t/e9jAL87MPOWkE0oHe15w4Uf9kE+i4uvpsUcXh88vfigs/+EGxQV6ZeqkcQpVAeu7tuXumgDoWX1Tx6TtW5auPlKJhM5ArsQOFiA5cU7jA/d/Ozz9ixfD62/t7vXHjX82/oo/iD6yYm0phI5zNGdfd4lOaBJx/LBB4Uv33RAmL18Xbv+HpWW9PoFimn6xh3eTtvThJ/N1QQD0Rq8y4nJC53OVHUi7ugHvs0eQgBXL14WvPPhE6Nr6WiIfLwaCsSM1/mptHBk+NWu6UTgkIr6Oxk9o0fUMHFZba4ObnhWweo33XYAC6lXo3KuDBOubOgZ7BQFZcMzR77dP0A8xbL7wovnh+gX3JxY4Hyh+3PjxZ8xYVOqkhv7q7np+9CvzSzc1AA40cXyrmlTAc7/0dRyggHr16FCvQucQwlivICAL4vxYoHwx/I0hcCXD5gPF0Rt/eemt4Zb5D9gxEhFnPX/3O51h/uz2UDfgKEUFSuL7QTyElGTFsx6MNgIopOQ6nYXOAJBfd97+jXBpx+KaHQQUZz5PmvxZXc8kJoZLa568O1wxbYLwGQiTxzvMthK+992f5O+iAOiN0b35Q70NnR0iCGTCqJHDbBT0Ugx54yiN+7+5Mux++52alm3bjjdLwbcDiUhKHLlxR+fsUvg8pa1ZXaHA4iG2JG/dz19QVYCCqm/qOOKIDZ3OQK58YLTxGtAbMdyNIW+1Rmn0Rgy+b+18JCy599v2kMTE8PnBhxaE//3YF4TPUEBxzrsDBJMXb1zHG8YAFNYRz/8TOgNAwcQZyjHcrXV3c086H1geZl1zZ7E2hYqLoZPwGYrnU7Om2/UK+NGqZ3J3TQCU5YhZcW9D50HqDmRB42kn2Sc4jBjmxhnKabdy/WbBMxUhfIbiGDGkLkxrH2/HK2DNuq7cXRMAZel/6NybGR0AaeHxSTi0N3buKoW4MczNCsEzlSR8hvy76rLJdrkC4vcUtTp8GIDUSGS8hkMEASDjLp25KFOBc7e45jgOBCpF+Az5FLuc58x1gGAl/OB7T+fvogAo17lH+vNCZwDIudgtnOXDfuI4EIcLUmnCZ8gXXc6Vs3rNhrxeGgBlqG/qOGxm3JvQ2SGCQCbE08mB/WVtpEZP4uGCK5avS+fiyJV9w+e21gabCxkUvyfU5Vw56zduzeulAVCefofOR5zRAQCkT+wOzkPg3O3mzz8Y1j71fDoWQ+7F8HnZssXhvjuvc1MTMuZTs6bbsgqJX4d3v/1OLq8NgLIdtlG5N6HzEWd0AADpEn8oXPL17+dqV+IPubcu/lrpACOolmnt48N3v9MpfIaMaP/4uNK/Wypj2bKVKgtAt8M2Kh82dK5v6tDlDAAZFMPZPHYixdnUV19zRwpWQtF0h8/zZ7eXDigD0if+27xt0TV2poK6Xng1t9cGQNkmHe4vHKnT2TxnIDNam0+xWRBCuPP2b2T64MAj6dr6WmlWNdRCnBP7L2vvD1dMmxDqBhxlDyBFFt7UEY4fNsiWVMjmTdtz/f0FAGXre6fzkQZCAwDpEkdPLP1fP879rsRZ1XFmNdTKHZ2zw2NLFzlsEFIi3ggyVqOynnh8dZ4vD4DynXm4vyF0BoAcufsfHy3MAT+dDywPSx9+MgUroaj2PWzQyA2onSltzaUbQVTW2p9uUmEA9lPf1NFjdmy8BgDkROxyXr7ymUJt551f+ufSoYlQS7G78vvL7yodYAZUV8OooaGz89OqXmHxe4w43goADtDn0NlBggCQEV/9H08Upsu5W7zeG25eUvphGGopzpH90n036HqGKoqB82OPLjbHuQqWfWtV7q8RgD7psWH5SKHzueoNZMWokcPsFYX25OoNhbz819/aHS6duSgFK4H/6npubRypGlBBcaSGwLl61qzrKsqlAlCeHhuWewyd65s6dDkDmfKB0SfaMAqr6CfKx2ufdc2dKVgJvNv1/N3vdJZCMSB58dDABx9aIHCuoud+9evCXCsAZZnU0x8+XKezec4AkBFOlA9h5frN4Zb5D6RgJfCuGIrNn92uGpCQOLomjrBxaGB1xUN7iza+C4D+e+9hPoJOZwDIiI3PvWSrQgiPrFhbGrUzZ+4lKVgNhL2vxc4HlqsG9FHdgKNC+5SzhM018szPNhfyugHolR5HM+t0BoAcePnX/2Yb91jy9e+HtU89n4q1QNgTPOt4hvLFsDmO0ljz5N0C5xp6+hcvFvbaATiynkY0Hy501ukMABkRD9PjXfER4Gvn3hPe2LlLRUiNGDyb8Qy90zBqaOlGTXfYbHZz7cSbuL7HAOAIDtm4fLjxGjqdgUwZOvRYG0YhxUME2V8Mni+duSg89uhiYQWpEWc8X3jR/NC19TWbAgdobRwZJnykJUy/eFJobqlXnpT43nd/UvQSAHBkh2xcNtMZyI0J54yxmRTSVifKH9K2HW+G+fO/XAr6IC0efuiWcH77zToHKbQ4NqNh1PGhtfmUcHZba5jWPr7oJUmtdT9/oeglAODIYuPyQQeYHC50PlNRAYAsW7l+c7jz9m+EBQuvtI+kQuy8X3hTR7h+wf02hNzrDpeHDxschg87rhQwN552kk7mjIhPUsUbuABwBL3vdO5pADQAQNbc/82V4aSThoeOq6faO1IhdnU+vb4rPLJirQ0h0+JIjKg7VB448OjQMqax9Hu6l7PvicdXF70EAPROWTOdzXMGgIwYP6HFVh3BnV/659Bw6ihjeEiNeZ+bGVb95FljNkiFeHBf3YD37V1Kw+gRoe6YAaX/vW+QHITJhbLxuZeKXgIAeqesmc46nQEgIxyUd2TxYMFbF3/NwYKkRnwd/t217eHWzkdsCn0yYkhdOGHIwYcoxznJB4pjLfZlxAVH8sbOXWF91zZ1AqA3DjmiWaczAORA7FIzd/HwYn3mXH93WLZscZqXSYHEkS/Lvv1/QtfW12x7Dh3YPRz2GUNxoFEjh4UPjD7xkEXQWUwt/OB7T6s7AP2i0xnIhfiDHRTZqfXDhc69ELu2bpn/QLijc3bq10oxzLjk/wldup1Ta99u4gMD4327h4cOPdb4HnJl9ZoNNhSAXqtv6pi0fcvS/Q4D0OkM5MKBnURQNI0No8LK9Zvtey/Ew9uamk5xsCCpEF+H/99Xl5vtXGV1A44KDaOOL33S7nEU8X1h0OCBAmSIN2k3blUGAPqlp9AZAMiQ6RdPCvd/c6Ut6yUHC5Imkz96ZulmCMlrbRy591C82JksUIYjW7F8XeksBAAow6T4oMy+f7yn0PlcVQWA7IgHQpnr3HsOFiRNLrjwo0LnhLS1NoSxZ5waJp47TrgMfbRq1U+VDoB+0+kMADkxddI43c5liAH9/PlfDg8+tCAzayafYjgaxz3oLOybGDRPHN8aZnxysptIkICnf/GiMgJQroNGNR8UOtc3dZjnDAAZdO3fThc6lynOwb7z9m+EBQuvzNS6yZ84X7hr62t2tpdiSN8+5axwxZXnl570AJKx9qnnzZgPIUxpaw7jzjw97HhtZ3jpld+EP/7p371HAxze4AP/66E6nQ/6QwBA+sUOv/hDkgMFyxODeo/iU2tx7rBA48i6w+Z5n5upqxkqYM2PNyhrCOGav77ooO8LYiA/81OdNVsTQMqdfODy3nOI9R70hwDSrvvkeSi6G2+8vOgl6JMbbl4S3ti5K4MrJy/iQXccXvvHx4U1T94d7uicLXCGCnlytdB5xJC6Q96IdnMa4LBGH/gfhc4AkCPxMfMYzFCe+CjxnOvvVjVIoXhI6qNfmR++dN8NwmaooM2btjuQOIRw9odP7/G/xUAagN45VOgMAGTYbYuuKT2CTnnWd20LS+79tqpRE01Nntg5lDgy6LFHF+swhCr40apnlDmEcNafN/f4304YcmxV1wKQJfVNHZP2Xe6hQudJdhQAsit2Ai74zGV2sA+WfP37pZmNUG2DBg9U8wPMn90eHnxoge5mqJI167oKX+p4077j6qk9/vfhwxyBBdBbOp0BIIfiD0xtrQ22tky7334n3Lr4a5laM+RRDJznzL3E3kIVxSd+iq5tbONhKzB82HFFLxHA4Yzd978dKnQeq3wAkH1L7ptn9mAfxHmWn7n+nsytm2wbOtQj290EzlB9Sx9+UtXjY98TD38uxqiRw6q2FoAM2u9xkEOFzp5fA4AciI+k33PXHFvZB8t/uCGsWL4uc+smu8wsfpfAGWpj9ZoNha/8kUZrRB8YfWLV1gOQQUcMnQEyR9cBHFoMsmKIQ/lu/4el4Y2du1QOquSKaRMEzlAj6zduLXzpjzRaIxo/oaUqawHIqJ7Haxx4yiBAVug6gJ7FEKf944d/XJSDvf7W7vD5xQ+pDFRBa+PIcEfnbKWGGogH6MYzDYruSKM1wp6nyADoHZ3OAFAAX7rvhlKoQ3mM2aCaijqDPT7S/vBDt6RgJVBMy5attPN7DmHujYZRQ2u9VIC0OuxBgifbNgDIpxjqOFiwfMZsUC0nDCnmYYJzrjpf9yDUUNcLrxa+/G2tDb3+s3UD3lfRtQBk2H7f0AmdAaAgug8WjF2F9J4xG1A58QkMc5yhdjZv2h627Xiz8DswcXxrr/9sw+gRFV0LQF4YrwEABRIPFoxdhZQnjtmIMy+BZH1q1nQVhRp64vHVyh9CmPHJyb3+s3XHDKjoWgCybN/zAg8MncfaWQDINwcL9s2ti7+WxWWTIccc/f5CbVecizqtfXwKVgLFtfG5lwq/+3G0Rjkjfs5u631XNECRHRg6D/ZqAID8c7Bg+eLjx3fe/o2sLZsMOfXkEwu1XX910TkpWAUUVzyvYH3XtsK/AsoZrQFA7xmvAeRC42kn2UgoUzxY0Hzn8iz9Xz92qCAkIL73lPM4O5C8Zd9apapljtaIPKEBcFg9jtc4V92ALGpuqbdvUKb4KOldt81StjLsfvudMH/+lzOzXkirtrGNZT3ODiRvw7MvFr6q8akv70UAlaHTGQAKLHbrXHf5FC+BMqxcvzmsWL4uM+uFNBp35un2BWps/cathd+CCR9p6dPfM6IMoEd7RzcLnQGg4BYsvLJ0iA69d/s/LFUtEjdw4NGFKarRGlBb8eZpfHqn6KZfPKnoJQBI2tjuj7c3dK5v6vBuCwAFteS+eWHEkDrb30uvv7U73DL/gUyslexoGdNYiN1qGDXU4+xQY6tW/bTwWxDfi/o6oq+1+ZTE1wOQNzqdAYBSAHTPXXMUogyPrFgb1j71fGbWC2lxav1wewE19vQvzHOeOmlcn/9ukZ5MAegroTMAUDLhnDHmO5fp1sVfy9R6IQ2GDzvOPkANbd60vfTETtH1Z7RGUZ5MAeiDc7v/yr6h81iVBIBiM9+5PNt2vGnMBpSpqclj6VBLTzy+uvD1789ojWjo0GMTXQ9AHu0bOg+2wwCA+c7lMWYDyjNo8EAVgxpa+9NNhS9/64dG9+vvx6fDADg84zWAzIudCkByzHcu3w03Lwlv7NyVtWWTMuMntBRiS3QIQu3Er1VdW18r/A7MmNH/cWJu0AMcWn1TR2mahk5nIPPqBrzPJkLCzHcuT5yNOef6u7O0ZFIo3vApAh2CUDvLvrWq8NWPYXES70MnDHEDDaAHpYzZTGcA4JDMdy7P+q5t4c7bv5GlJQNQMBuefbHwW372h09P5OMMH6ZvD+BwjNcAAHoU5zvXDThKgXrp/m+uNN8ZgNRav3Fr4TfnrD9vTuTjDB92XCIfByCHDup0BgDYT3zc/67bZilKGcx3BiCN4k3R3W+/U+i9iTfSO66emsjHGjVyWCIfByCHDprpbLwGAHCQae3jwxXTJihML8X5zpfOXJSJtUItbN60Xd2hBpYtW1n4sreNbUzsY31g9ImJfSyAPNo3dC7GySUAQNnu6JwdWhtHKlwvbdvxZph1zZ2ZWCtU29Zf/VrNoQa6Xni18GWfNHFcYh9r/ISWxD4WQB4ZrwEA9MoX75pjvnMZVq7f7GBByubmDlAJ8QmDeEO06M674OzEKhBHkAFwSCcHoTMA0FvNLfVhwWcuU68yxIMFl9z77cysF6rhX1/9jTpDlf1o1TOFL3lba0PiQXHDqKGJfjyAnPiv0Lm+qWOSXQWy6pij32/voEri4TvtH0/u0dQi6HxgeVixfF3RywB77Xhtp2JAla1Z11X4ko8949TEP2bdgPcl/jEB8kKnM5B5p57sEA+optsWXaOzp0w3f/7BsPap5zO1ZqiUl17R6QzVtr5rW+FrPv3i5HvtGkaPSPxjAuSF0BkAKEt8NPULi/7GfOcy7H77nXDt3HsEzxBC+O2bu5QBqmjpw08WvtwjhtSVxoQlre6YAbW+NIA0MtMZAOibCeeMCR2fOFf1yiB4hnfFw8ze2Cl4hmpZvWZD4Wt99odPr8zHbWutyMcFyLjRYZ/QeazdBADKsWDhlaVDeeg9wTO8a93aTSoBVRBv8KzfuLXwpZ48+SMpWAVAsXSHzoPtOwBQriX3zSs9skrvCZ4hhFWrfqoKUAXLvrWq9HWnyOI4sGnt4ytSgUp9XIA8MF4DAOizON954U0dClgmwTM9KcqhVF0vvJqCVUD+/WDVvxR+l8847aQUrAKgeITOAEC/xC6fK6ZNUMQyxeB55qc6w5J7v52pdVNZRTmUKs513rxpewpWAvkV/411bX2t8Ds8cXxl5y63No6s6McHyKL6po5JQmcAoN/u6JwdGkYNVcg+6HxgueCZQnri8dU2Hiron/7pm8obQvjY5LMq+vGPOfr9Ff34AFnVHTpPsoMAQH98+d55pbmJlC8Gz7OuuVPlKJTHf7DehkOFOEDwXfGGeHNLfUU/x6knn1jRjw+QVTqdAYBExB/qFnzmMsXso5XrN4cLL5pfCgqgCF5/a3dYsXydvYYKuPsfHy38AYJR64dGV/xzDBx4dMU/B0AWCZ2BzGtqOsUmQkp0XD01TGlrth19FGdvnt9+swMGKYyvPPiEzYaExZuXy1c+o6whhMmTP1Lxz9EyprHinwMgi4TOQOYNGjzQJkKKdHZ+2nznfojdn9fOvcecZwoh3mjR7QzJ0uX8rjjyKx52XGlDhx5b82sFSKGxQmcAIFHHDxsUvrDobxS1H2JY0D3n2bgN8k63MyRn86btupz3aBtbnQ7kCeeMqcrnAciYwd2h82A7BwAkJf4Adt3lU9Szn+KcZ+M2yLvY7ayzH5LxT//0TV3Oe0yaOK5qn2vEkLqqfS6ArOgOnc+0YwBAkhYsvDK0tTaoaT/FcRszP9UZbpn/QKavAw5nyde/r6sf+imOqok3K3l3tEY8Z6JaThhixAbAgYzXAAAqZsl983T/JOSRFWvDpMmf1fWcc6NGDivkdcfOzKuvuSMFK4Fsijdtbv+HpXZvj2qN1ug2fJiHxwEOJHQGAComzndeeFOHAidk2443S13Pn7n+Hl2hOfWB0ScW9trjmA0d/dA3n1/8UOnJGN5VzdEaoRQ6H6fyAAcQOgMAFRVPjr9i2gRFTtDyH24ozXpe+vCTubkmCHs6+s13hvLEsRrx6wLvqvZojVDgp1QADmOs0BkAqLg7OmeH1saRCp2g2NF2a+cj4cKL5ofNm7bn5rqg84HlbqhAL8X3/5s//6By7aPaozVCwZ9SAejBYKEzAFAVDz90S6n7iGTFkQR/eemtRm6QK/GGio5nOLz4nv/puXeXZqLzX6o9WiMaP6HFDgAc4D31TR0nKwoAUGlxvvNdt81S5wqJj1ZPnDqvNBNX+EwexI5nwTP0bP78L5dm/fNf4uHF1R6tEfZ8jwPA/mKns9AZAKgK850rK3a7xZm4wmfyIgbPs66502sZDhD/Xaxcv1lZDnD2h0+v2eduGDW0Zp8bII2M1wAyr/G0k2wiZIj5zpUnfCZPYrB26cxFYe1Tz9tXEDgf1owZU2r2uesGvK9mnxsgjYTOQOY1t9TbRMgY852r48Dw2YGDZFUcITDzU51ml1N4AueexU7jCeeMqdnnb20+pWafGyCNhM4AQNWZ71xd3eFzPHAwBhY6Rskqs8spqvh6v/Ci+QLnw/iri85J7doAikjoDADUhPnOtREDi9gxGsMLh7SRRft28MfOZx385F28URhHzHRtfc1e9yA+PTXjk5Nruoaz21pr+vkBUubk99oRAKBW4nznrs0v+0G6BmLNu7YuD0u+/v0wefyY0hzMWj6WDOWK4XPsfI6/4pz48yb/RfjY5LOM3SJX4s3B+D4dX+/0rG1sY+kpKgBSY/R/+8CHrpgUQviRPQGyavuWpfYOMiw+Mnx++83h9bd228Yai/Mwp04aF6792+l+eK+R2LUbx6DQd/F13Pqh0eGsP28O511wttcymRTfCxZ//sGwvmubDeyFR78yPxU3TuubOmq+BoC0EDoDmSd0huyLjw7HkQ+kR1trQ5g4vrX0uLLQrrqEFsmKj903jDo+NIweEeqOGRCamk4JgwYP3Ps54qgfSJM4s3z5ymd0N/dSfNLhu99Jx/cQzeNm2TeAPYTOQOYJnSEf4iPEnQ8st5spJICuLqFz7cVu6boB79tvHcOHDQ7Dhx130NoONce18bSTjPmgbPHr4Nf/eZUnf8o0f3Z7mDP3klSsJZ6XYGQYwLti6PzZEMI96gFkldAZ8mPWNXc6mT/lYkfZhI+0hOkXTxKqVYjQOZ+6O64P1N2BfSBhdjHEEVPLvrVK2NxHI4bUhX9Ze39q1jNjxiIjUQD2iAcJDlYMACANHnxoQZg0+bNh24437UdKvXsA4Wvh/m+uLP2wf/aHTy/Nzu24emrRSwOHFR+5P1QHZE9dkY+sWNvrgh6qMztqbT7loN8bOPDo0DKm8aDfF2hXVxwr9dD//E5Yv3GrcQz9MPmjZ6ZqPaeefKLQGWCP9yoEAJAmX753Xri0Y7EfwjMgduUt/+GG0q9bOx/Z2wU98dxxqTjQCYqipxt1PT/mv7LXlYk3l04YcuxBv9/TuJEDZ2Z3E2qHsGL5urBq1U/D0794UVdzAuLTA/M+NzNVa4o3dQB4l9AZAEiVGErcdduscP2C9DwuS+/s2wUdw4AzTjspjD3jVCE0ZFgMRw8ZkPYUaJfRoR0OE2ofc/T7S12jB+qpUzuk7FDIzZu2h58/syVs2fJy6Nr8sjm/FdA+5azUnTPw7muz9zd1APIsznT+f0MIi+wykFVmOkM+OVgwf2IndHzcP86qHT+hxaGEPTDTGZLV0/iRnoLt0MNM7UN5en3X3t+N4fLut//DiKgq+d+PfSF13fPxZsNfXnprClYCUHtCZyDzhM6QXw4WzLcYBJ1aPzyMO/P0MHbcB3VD7yF0Bji8KW3NpXMg0sh7OMC7jNcAAFLLwYL5Fvc1/tr3xkLshm4YPSJ88LR6QTQAh3TjjZentjBxZIyZ3QBCZyDjYpcckG+PPbo4nN9+sx/gCqJ7LnT44Ya9FyyIBqBb7HJO86GUcUa571kAhM5Axh1qPh+QL3Hu7z13zQnXzr0n7H77HbtbQEcKoj8w+sRUHSAGQOWkucs5Gj5scM8HbQIUiNAZAEi92Nm64DOXhVs7H7FZlBwYRF+/4P69M6IbG0aFljGNmT2sMF6HkTIAB2v/+LhUdzmHUuh8XApWAVB7QmcAIBM6rp4afr9rd+h8YLkN45D2nxG9svRH4mzNU046IZx68onh7LbWTATRnuIBOFjdgKPCbYuuSX1lmppOCWHF2hSsBKC2hM4AQGbMmXtJ2PDsi/sdPAeHE+dqxl/ru7aFR/aEADG4aBh1fGhtPqUUDpx3wdmZ7IgGKJL2KWdl4r160OCBKVgFQO0JnQGATHnwoQVhxoxFpRAR+iLOBt87nmPF2tLYlix2RAMURbxZOO9zMzNxtfHrBwBCZwAgg5bcNy9cOnORubck5lAd0d0zosedeXr42OSzUj9HFCCv5lx1fmZuBLphCfAuoTMAkDnxB7rHHl0czm+/uRQUQiXsOyM6zhKPnXZnnHZSGHvGqWHiueNKB1wCUFnxBmAcr5UlDoQFEDoDABkVg+d77poTrp17T2lcAlRafJ3FTuj46/5vrhRCA1TBvOsvy1yZHQgLIHQGADIshnxfvfcGwTM1cWAIHedCn/HB+tI4jhmfnOwRa4B+mtLWHKa1j89cGeNBtaVzAwAK7D02HwDIshg833XbLHtIzcVRL92jOMZNvD5ceNH8cOft3wibN223OQBlik+TdHZ+WtkAMkroDABkXuyCmj+73UaSKrHLLXZA/+Wlt4ZJkz8bPnP9PWHtU8/bJIBeyNLhgQc6u601XQsCqAHjNQCAXOg+ZCh2mULadB9KuPyHG0pjOCZ/9MxwxZXnh+aW+oNWOnzY4BA8lg0UWGvjyMwdHgjA/nQ6AwC5EX9A1fFM2sUxHI+sWLu3A3rJvd8Ob+zctXfVw4cdZw+BwopjNb5415xMX34W51ADJE2nMwCQKzqeyZLY/Rxfq/FXPDBr+rRz7R9QaB2fOPeQT4FkTQzPHXIMFJnQGQDInRg8//4PfyzN04WsiIcQxl8ARRXHaixYeGUurr5h1PGl2f4ARWW8BgCQS/GH1tg5CgCkX+wMfvihW3KzU8cc/f4UrAKgdoTOAEBuPfjQgtD+8XE2GABSbsFnLgvHDxuUm2069eQTU7AKgNoROgMAufal+25wuCAApFi8Qdxx9dRcbdGokcNSsAqA2hE6A5k2fNhgGwgcUZzxLHgGgPRpGDW0dIM4bz4wWqczUGxCZyDThg87zgYCvSJ4BoB0iXOcv3zvvFzuSuNpJ6VgFQC1E0Pn1eoPABSB4BkA0uOu22aF5pb6XO5IXq8LoLd0OgMAhSeZXQsAACAASURBVBKD5y/Mv6LUXQUA1MZ1l08J09rH57r6I4bUpWAVALUhdAYACiceVvTVe28QPANADUxpaw4LFl6Z+9KfMOTYFKwCoDaEzgBAIU04Z0wpeI4HGAEA1RG/7j740IJCVLth9IgUrAKgNoTOAEBhxeD5sUcXC54BoAri19v4dbco6o4Z4GUFFNUuoTMAUGjHDxsUVq/676VHfQGAyogjrb5877zS192iaGo6xasJKKqNQmcAgBBKj/peMW2CUgBAwmLgHEdaNbfUF6q0gwYPTMEqAGpD6AwAsMcdnbPDF+Zf4YBBAEhId+AcR1oVzfgJLV5GQGEJnQEA9tFx9VQHDAJAAoocOIc9I7wAiiqGzr+z+wAA/6X7gMG21gZVAYA+KHrg3K21cWQ6FgJQZe/ZvmXpRkUHANhf7E5atmxxuO7yKSoDAGUQOANgvAYAwGEsWHhlePQr88OIIXXKBABHIHDeX2vzKWlaDkDVCJ0BAI4g/uD8/eV3GbcBAIcRb9AKnAEIQmcAgN7pHrcxf3Z7qYsLAPgv8QDeeINW4Ly/s9ta07QcgGpZLXQGACjDnLmXhMeWLnIwEADsEZ8Eigfwxhu07G/o0GNVBCgkoTMAQJmaW+rDd7/TWTpkUNczAEXW/vFxpSeBBM6HpvMbKKru0PlVrwAAgPLEQwZ1PQNQRPGmaxw59aX7brD/R+AGNVBE3aHzK3YfAKB83V3PX5h/hR8qASiE7gMD48gpjqxh1PGqBBSO8RoAAAnouHpqWPPk3aXHjAEgr+L8ZgcGlueYo9+fpeUCJELoDACQkDjPMj5m/OhX5hu5AUCudI/TML+5fKeefGLWlgzQX6uFzgAACYvdX3Hkxn13Xld6BBkAsizeSI1nGBin0TejRg7L4rIB+kXoDABQIdPax4d/WXt/qTNM+AxA1sTu5usun1K6kRrPMKBvPjBapzNQPN2h82p7DwBQGbEzLM6/vGLaBIcNApAJ3d3NCxZeacP6qfG0kzK9foC+0OkMAFAFcf7lHZ2zS4cNCp8BSKvu2c26m5OjjkARCZ0BAKqoO3zevOFBYzcASJV4UzTeHDW7OXm+3gMFs1HoDABQI/GH+u6Zz/ExZgCohSltzeF/P/aF0k3ReHOU5J0w5FhVBQpj+5alv3vvnov9nW0HAKiNGD7HX2ufej489D+/E1au32wnAKi4eMPzU7Omlw6+pbKGDxscwtbXVBkojO7QeaMtBwCorQnnjCn9emPnrvDV//FEeHL1hrBtx5t2BYBECZurb/iw44p2yUDBvbfoBQAASJv4aPOChVeWfsXu52XLVoZV654Pu99+x14B0GdxjMb0aecKm2ugqemUEFasLdx1A4W0KwidAQDSrbv7OVr68JNh9ZoNYf3GrQJoAHqlbsBRYfL4MWH2dZeE5pZ6RauRQYMHFvK6gUIqTdQQOgMAZETH1VNLv8KeAPqZn20OT//ixfD6W7ttIQD7aRg1NPzVReeEGZ+c7HDAFBg/oaXoJQAKxkxnINNGjRxmA4FC2jeAjiM41vx4Q1j7002hyyFFAIUVu5rbxjaGa/76or1PyZAOgn+gaEqh8/YtS39X39Rh84HM+cDoE20aUHj7juCIVixfF55e3xW6Nr8shAYogLbWhnDheeP33owknWL3uQOCgQL4XTBeAwAgf+IBUfseEtXdCb11247w0vbf+oEXIOO6O5rHnXm68RkZUjfgfUUvAVAMZjoDABTBgZ3QYU8QvXHDL8OO13bqiKawWhtH7r304cMGh+HDjutTKXb/8e2w7dXXD/tn/u2t35u/Tr/ELtnWD40Okyd/ZL8bi2RHa/Mpvt4ChbFv6PzjEMK5th4AIP8ODKLf2Lkr3P2Pj4ZHVqy1++TGiCF14YQhx5aCnoEDjw4tYxrD0KHHpm7W7eZN28PWX/36oN/f9bs/hC1bXj7o91965Tfhj3/69/1+T6idP/H1e8YH60vdzB+bfFZobqkvekkAyBCdzgAAlB7NvqNzdrjgwo+GWxd/zQgOMil2LseA+ey21jB+QktmRg7EMLESgeKhwuxNz28Nf/jDn/b7vfi0w752v/0f3gOqLI7LaBh1fOn129R0SjjvgrONzMih+N7k5i5QAK8EoTMAAPuKHaCPPbo4zLn+7rC+a5vakGrGDRzeocLsvtYpjuR5883f7/3/h+rCPrADW3h9aPHmSPc4lxhCNp52ki5mAPLkoND5FeM1AACI3XXLli0Os665M6xcv7nw9SBd4siBi89rC9MvniSoq6KkRpL0tvs6yyNE4s2QeGBcd7A8auSw8IHRJwqXKd30uX7B/QoBFMKBoTMAAJQ8+NCCcOFF8x16RM3F0QNtYxvDNX99UermMVOeJLuvu61Yvu6Qv//0+q4e/86BI0UOp6dDJmOXcjeBMgDsz3gNAAB69PBDt4RLZy7yiDw10d3VfO3fTjfflh71FFobuUIaxfEqbuYCebZ9y9LVQegMAMDhxKDvC4v+Jlw7956w++131IqqiGHzVZdNDnPmXqLgQK4cc/T7bShQCO/Z5yJX23IAAA4UxxnMuep8daHi4hiNK6ZNCN9ffpfAGcilU08+0cYChaDTGQCAI4oB4Jp1XWF91zbFoiLaWhvCkvvmGaMB5NrAgUfbYCDPnu2+tvfYZgAAemPRbbNKnaiQpPiauu/O68KyZYsFzkDutYxptMlAnv2u+9r2DZ032nIAAHrS3FIf2qecpT4kJnY3r3nybge+AYUxdOixNhsohL2h8/YtS39nywEAOJx5n5up25lEXHf5FN3NQOHEcxIAcuyV7kszXgMAgF6LAaFuZ/oj3rR49Cvzw4KFV6ojUEgjhtTZeCCvegydn7XlAAAcTux2hr5oGDU0fPXeG3T6AYV2whAjNoD8OzB0NmIDAIDDit3OcRYvlCMGzo89uljgDBTe8GGDi14CIL/2nhlovAYAAGWbOL5V0ei17sDZ/GaAGDofpwpAXu1taD4wdF5tywEAOJKPTTbXmd4ROAPsb9TIYSoC5J5OZwAAytbcUq9oHFE8NPALi/5G4Aywjw+MPlE5gLzqcbyGmc4AAPSK0/c5EocGAhys8bSTVAXIpe1blvY4XmOjLQcAoDecvs/hzJ/dLnAGOARPCwE5tWvfyzJeAwAASNSUtuYwZ+4ligrQA08LATm0XzOzTmcAACAxMUjp7Py0ggIchqeFgLzbL3Ted+4GAABAuRbe1OHgQIAjaBg9QomAvHll3+sxXgMAAEhE+8fHhWnt4xUT4AjqjhmgREDeHDF0/rEtBwAAylE34Khw26Jr1AygF5qaTlEmINd0OgMAAP0256rzjdUA6KVBgwcqFZA3q/e9nkOFzg4TBAAAeq1h1NAwZ+4lCgbQS+MntCgVkGuHCp0dJggAAPTavOsvUyyAMngyBMih/RqZhc4AAECftTaOdHggQB/Ep0QA8mL7lqX7ZcrGawAAAH123uS/UDyAPqgb8D5lA/Ji14HX4SBBAACgT0YMqTPLGaCPWptPUTogLw5qYj4odN6+Zelq2w0AABzJxee1qREAAAfR6QwAAPTJtX87XeEA+ujstlalA/LioCbmnkLnZ205AMD/z979x/hR3/nhf98puiaEXwEcAiQLIebaBerwzfebrwKIxJUSpd/qLudrU6G02mISXdUf9OJcqyNpKmGfToeQrondloKuvTtvJrkTkfLt2lVzQiaNN9Q2Kj3q3dieS1iW3Qk2BmOfFy/4wj9UsxkTA17vZz+fmc+8Z+bxkBDJH6zn83qN1rvPec3rDSznU7feGK5Yc4n6AADwNsuFzieVCgAAWM76j39EbQAG8JkNtykf0BYr73QuzGk5AABwLhe+65fC2MZPqw0AAOFcA8xCZwAAYFVuvWWtggGUYN3aq5URaAOTzgAAwGCs1gAA4IwsTUw6AwAAg7FaA6Ac6278oEoCTTd/rusXOgMAAD3zKjgAAGc5Z458ztA5SxOhMwAA8Dam8gDK87Fb16km0HS9h86Fc45GAwAA3SUgASjP5ZdfrJpA0606dDbtDAAAvMlnNtymIAAluf2Om5USaDqhMwAA0D/7nAHKd+G7fklVgSYTOgMAAP27/tr3qR5Aya6/5golBZpM6AwAQHkEkN3z128Y6XoJAEr37gveqahAY2VpInQGAKA8F777XarZMR+49qqulwCgdB+6zvdWoLGmlrtwoTMAANAThwgClO+iiy5QVaCpTi533cuGzsuNRgMAAN3joCuAatx081qVBZpq/3LXfb5J53C+EWkAAKA7HHQFUI3LL79YZYGmWv2kc2HZ/xAAAOiOK9dcqtsAFbj9jpuVFWiq3ctd90qh87L/IQAA0B1XrnmPbgNUxAojoKFMOgMAAP1z0BVAdawwApooS5O+dzov+x8CAADd4aArgOq8+4J3qi7QNPPnu96VQuc57QZi9pP55/UHAABotA9dd5UGAk1z3tz4vKFzliZCZyBqh48c0yAAGILLL79YmQEqcs3Va5QWaJrzbshYadI5N6XlAADQbbffcXPXSwBQmQ9ca9IZaJzzngXYS+jsMEEAAACAiqy94f1KCzTN7vNdby+h83m/AAAAAAD9u/GmEdUDmsakMwAAAEDM3nfZhfoDNEaWJgPvdD7vFwAAAABgMO+9zIGtQGOseAag0BkAAACgZleuuVQLgKZYcTPGiqFzlibWawAAAABU6Mo171FeoClWPAOwl0nn3KSWAwBAN11/zeU6D1Cxa65eo8RAU8ytdJ29hs4rfiEAAKCdLnzXX9NZgIp94NqrlBhoCqEzAAAAQOzW3vB+PQKaYsUzAHsNnVfc0wEAAABAf268aUTlgCZY6OUMQJPOAAAAABF432UXagMQuxWnnEOvoXOWJkJnAAAAgAq997KLlReIXXmhc2FKywEAAACqceWaS1UWiF1Pw8mrCZ1NOwMAAABU5Mo171FaIHalTzr39AUBAAAAWL1rrl6jakDshM4AAAAATfGBa6/SKyBmC1manOzl+oTOAAAAABFYe8P7tQGIWc/5cM+hc5YmdjoDAAAAVOTGm0aUFohZ+aFzYVLbAQAAAKrxvssuVFkgVj0PJa82dDbtDAAAAFCR9152sdICsaps0lnoDAAAAFCRK9dcqrRAlLI02d3rda02dO75CwMAAACwOleueY+KATGaX801rTZ07nmEGgAAAIDVuebqNSoGxGhVufCqQucsTU6GEBa0HQAAAKB8H7j2KlUFYlRd6Fww7QwAAABQgbU3vF9ZgRhVHjrb6wwAAABQgRtvGlFWIEaVh85z2g4AAABQjfdddqHKAlHJ0mRVmbD1GgAAAAARee9lF2sHEJPJ1V7LqkPnLE2EzgAAAAAVuXLNpUoLxGTVeXA/k86hn3QbAAAAgJVdueY9qgTEZGihs2lnAAAAgApcc/UaZQVisuoz/voNnR0mCAAAAFCBD1x7lbIC0cjSZPdqr8WkMwAAffnYresUDgAqsPaG9ysrEIupfq6jr9C5n3QbAAAAgJXdeNOIKgGx6Gv4uN9J59Bvyg0AAAAAQCMMPXS2YgMAAACgAuvWXq2sQAyEzgAAAAAAlKPfNctCZwAAAAAA3qrv9cp9h84OEwQAgG6Ynjmi0wAA3dP30PEgk87BYYIAAAAAAK1UW+hsxQZQq8VXTmsAAAAAQPlqC52t2ABqNTt/VAMAAAAASjbIemWTzgAAAAAAnG1ykGoMFDpnaSJ0BgCADjh0MNNmgCFyiCtQs4Fy30EnncOgqTcAABC/maef0yUAgO6oPXQ27QwAAC23cPKUFgMMyc6JvUoN1K320NlhggAA0HJp+qwWAwzJT+afV2qgTguDrlU26QwAAKzomTkBCMCw/Ohpe/SBWg2c9w4cOmdpMhdCmHcfAABAez373Iu6CzAk038hZgFqNfBmizImnYNpZwAAaLejJxbDoYMm7wCq9tKxhTB7+Lg6A3USOgMAAMPx/ceeVGmAij3yJ48pMVC3+tdrFBwmCAAALfeDvdNaDFAx32uBmk1laXJy0EsoJXTO0kToDAAALbdvenbptW8AqpGvMcq/1wLUqJSNFmVNOucmS/xaAABAhLz2DVCdb37ju6oL1K2U4eIyQ2d7nQEAoOXGvy10BqhC/ibJxC6784HaRTfpbMUGAAC03NETi2HnxF5tBijZ137/T8Pi6deUFajTQpYm0YXOJp0BAKAD/uAPd2gzQInyXc6mnIEIlDZUXFronKXJXAhhvqyvBwAAxGl65kh4cNt3dAegJL/95QdNOQMxKG2ouMxJ52DFBgAAdMOD499d2j8KwGDu/91vLD3MA4hAfJPOBaEzAAB0QD6Rt/Hzv6fVAAPId+Q/9K1dSghEIUuTaENne50BAKAj8sm837zn69oN0Ic9jx8IX/6dP1Q6IBaTZV5HqaFzcbqhd+wAAKAjJr73lP3OAKuUB86/8cWv2+MMxKTUDRZlTzoHKzYAAKBbHnh4YmknKQAryx/UCZyBCJW6wULoDAAADCzfSfqFz9/vcEGA88hXEuUP6gTOQIRMOgMAAPHZte9Q+Ozn7lt6bRyAn8sPDFz/yU1LK4kAIjSVpcnJMi+r9NDZXmcAAOiu2cPHw+f+8QNL03ymnoGuO3QwC3feeV+45ysPLX1/BIhU6UPE76joc+YX+msVfW0AACBy+TTfY3sPhFtvWRv+5b/8h+HGm0a0DOiMZPuj4ZHv/PcwPXNE04EmEDoDAADNkO8szVdu7PrsV8P111wePr3+I+Hjn/hIuP2Om3UQaJV8ovn7jz0Znpr6cdi3f8bOZqBpGhM6l3raIQAA0Gz5a+X5YYP5Pxe+65fC9ddcEdbd+MFwzdVrwgeuvWrps6294f0mooHo5Hvqjx9/+U2XdfDATDh16tUwfejZ8OKJl8PRE4saBzRV6fucQ1Whc5Ymu0dGx6r40gAAQMPlE4D5K+dte+38TJgODGbx9E/tPwYYntKnnEOFk865HVZsAAAAXXEmTAcAaJBKQudfrPDzV3LBAGebPfySegAAAAD0R+gM8FYO6AAAAADoSyX7nEOVoXOWJvlhggtVfX0AAAAAAPpW2dBwlZPOwbQzAAAAAECUhM4AAAAAAJRG6AwAAAAAQCkq2+ccqg6d7XUGAAAAAIjORJUXVPWkc6j6AwAAAAAAsCqVbqgYRuhsxQYAAAAAQCSyNBE6AwAAAABQih1Vl7Hy0DlLk7kQwnzVfw4AAAAAACuqfEh4GJPOwV5nAAAAAIAotCZ0tmIDAAAAAKBeC1ma7K/6CoTOAAAAAADdMJSNFEMJnbM0ORlCmBzGnwUAAAAAwDkNZTh4WJPOwbQzAAAAAECt2jPpXHCYIAAAAABAPaaKjRSVG1roXCyoXnBDAQAAAAAM3dA2UQxz0jmYdgYAAAAAqMXQstlhh872OgMAAAAADNdCliYmnQEAAAAAKMVQh4GHGjoXi6qnhvlnAgAAAAB03FCHgYc96RxMOwMAAAAADFV7J50LQmcAAAAAgOGYytJkbpi1HnronKXJ/nxx9bD/XAAAAACADhrqlHOoadI5mHYGAAAAABiKoWexdYXOQ0/XAQAAAAA6ZiFLE5POAAAAAACUopYctpbQOUuTkyGEyTr+bKB9Dh3MdBUAAADg7WrZOFHXpHMw7QyUZebp59QSAAAA4O26M+lcEDoDAAAAAFRjstg4MXS1hc5ZmsyFEObdUAAAAAAApatt6LfOSedg2hkAAAAAoBKdDZ231/znAwAAAAC0zXyxaaIWtYbOWZrsDyEstK2jAAAAAAA1qnXDRN2TzsGKDQAAAACAUtW6YULoDAAAAADQHgvFhona1B46Z2kidAYAAAAAKEfteWsMk865HRFcAwAAAABA0wmdC6adAQAAAAAGsxDDZgmhMwAAAABAO0SRs0YROmdpctKKDQAAAACAgeyOoXyxTDqHWAoCAAAAANBQJp3fwooNAAAAAID+7Cg2StQumtA5S5O5EMJUBJcCAAAAANA00Qz1xjTpnNsewTUAAAAAADSN0HkZVmwAAAAAAKxONKs1QmyhsxUbAAAAAACrFtUwb2yTzsGKDQAAAACAVRE6r8CKDQAAAACA3kS1WiPEGDpbsQEAAAAA0LPohnhjnHQOVmwAAAAAAPRE6NwjKzYAAAAAAM4vutUaIdbQ2YoNAAAAAIAVRTm8G+ukc7BiAwAAAADgvITOq2TFBgAAAADAuUW5WiPEHDpbsQEAAAAAsKxoh3ZjnnQOVmwAvTh4YEadAAAAgK4ROvfJig1gRadOvapIAAAAQJdEu1ojxB46Fys2dkRwKQAAAAAAsYh6WDf2Sedg2hkAAAAA4A0LQufBCZ0BAAAAAH5mIubVGqEJoXNRQCs2AAAAAAAaMKT7jgiuoRd5IX8t/ssEAADKsG7t1WHdjR9US6AW04eeDdMzRxQfiNFCliZC5zJkabJ9ZHRsawjhkiZcLwAAMJg8cP69B/6JKgK1+Nf3Pix0BmLViFXETdjpfIbdzgAAAEDlRke9aQFEa2sTWiN0BgAAADjLJZdepBxAjOazNNnfhM40JnQudpXMR3ApAAAAQIvddvtN2gvEaHtTutKkSedg2hkAAACo2hVrHCkFREnoXJHGFBYAAABornVrr9Y9ICZTWZrMNaUjjQqdi50lUxFcCgAAANBi777gndoLxKQRBwie0bRJ52DaGQAAAKjah667So2BmDRq7bDQGQAAAOAtLrroAiUBYrEjS5OTTepG40LnosA7IrgUAAAAoKVuunmt1gKxaNwQbhMnnUPTxskBAACAZll7w/t1DIjBQpYmjctCGxk6Z2mSp/sLEVwKAAAA0EI33jSirUAMGrlquKmTzsG0MwAAAFCl9112ofoCdRM6D9nWBl87AAAAELn3XnaxFgF1msrSZH8TO9DY0Lko+FQElwIAAAC00LsveKe2AnVq5JRzaPikc2hy4QEAAIC4fei6q3QIqJPQuSZCZwAAAACgbcazNDnZ1M/U6NC5KPx4BJcCAAAAtMxFF12gpUBdJppc+aZPOoemNwAAAACI0003r9UZoA7zWZoInetUNGC+6Z8DAAAAAKANK4XbMOkc7HYGAAAAAFpC6BwJoTMAAAAA0HQ7sjSZa/qHaEXoXDRiRwSXAgAAAADQr1acX9eWSefgQEEAAAAAoMEWsjRpxUaH1oTORUMWIrgUAAAAAIDVas0K4TZNOge7nQEAAACAhtralsa1LXRuTWMAAAAAgM6YbMMBgme0KnQuGjMZwaUAQ/TM3PPKDQAAADRZqzY4tG3SOVixAd3zyqt/pesAAABAU7XmAMEzWhc6Fw2aj+BSAAAAAABW0roh2jZOOgfTzgAAAABAQ7TunDqhMwAAAABAPXa06QDBM1oZOheN2hHBpQAAAAAALKeVw7NtnXQOpp0BAAAAgIjNZ2ky0cYGtTZ0LhrmQEEAAAAAIEatHZpt86RzaOMSbgAAAACgFVqbXbY9dLZiAwAAAACIzXiWJifb2pVWh85F48YjuBQAAAAAgDNaPSzb9knnYMUGAAAAABCRqSxNdre5Ia0PnbM02R9CmIzgUgAAAIAGue32m7QLqELrh2S7MOkc7HYGAAAAVuuKNZeoGVC2hSxNWp9VdiJ0Lho5H8GlAAAAAADd1YlVwF2ZdA6mnQEAAACAmnUio+xS6OxAQQAAAACgLuNZmsx1ofqdCZ2zNDmZNzaCSwEAAAAAuqczmxi6NOkcTDsDAAAAADWYytJkd1cK36nQOUuT/SGEyQguBQAAAADojk4Nw3Zt0jmYdgYAAAAAhmg+S5POrNYIXQydszSZyBsdwaUAAAAAAO3XqcA5dHTSOZh2BgAAAACGpHNZZFdD5/zpwkIE1wEAAAAAtNd4liYnu9bfTobORaM7N9YOAAAAAAzV5i6Wu6uTzsGKDQAAAACgQpNZmsx1scDviOAaapE3fGR0bDyEcFcHPz4AAEAr7ZzYG34y/3w4fORYmD707Dk/4pVrLg1XrnlP+Nit68JnNtzmRgCgKp2ccg5dDp0LW4XOAAAAzZVsfzQ8+b8Ohem/mA+zh4/39jlmjiz965s794R7vvJQuHXd9eHjt60L//yLf8+dAEBZprI02d3VanY6dM7SZP/I6NhkCOETEVwOAAAAPXhw23fCD/ZOh33Ts6WUK/86+T8Pjn83bPjUR8Nv/avPhSvWXKIVAAyi06t9uz7pHIox9+9HcB0AAAAs49DBLHzzG98NE7ueDIunX6ukTPnXzaefH/sfU+Ff/MaGMLbx09oBQD/mszTZ3uXKdfkgwSXFmPt8BJcCAADAW7x0bCF84fP3h7/92a8uBcJVBc5nO3piMXz1gW+GO++8b+nPB4BV6vSUcxA6v6GzS70BAABidf/vfiN8/NO/FXbtO1TLFeYrNz77ufvCnscPuEcA6FX+tLLTU85B6Pwzxbi7aWcAAIAI5Ks0fuVX7w0PfWvXUCabzyc/nPA3vvh1wTMAvdqapcnJrldL6PxznX8CAQAAULedE3vDZ8e2hOmZI9H0Ig++Bc8A9KjzqzWC0PlNthbj7wAAANTgwW3fCfd85aHap5vPRfAMQA/GTTn/jNC5UNwQnkQAAADUIA+cH3h4IurS58HzV7f8Z4cLArAc58YVhM5vJnQGAAAYsiYEzmfkO57/+T1fi+NiAIhJPuU8pyM/I3Q+SzHtPB7NBQEAALRcvq6iKYHzGfumZ5eCcgA4i/PiziJ0fjtj8AAAAEOQr6nI9yQ30YPj37VmA4AzJrM02a0aPyd0fotiDN60MwAAQMXyNRUxHhrYi/y67733P8Z/oQAMgyHWtxA6n5sbBQAAoELJ9keX1lQ02a59h8LOib1uE4BuM+V8DkLncyimnSejuzAAAIAWyNdS/Pv/1Kw9zsv5gz/cEeeFATAshlfPQei8PDcMAABABb72+38ajp5YbEVpp2eOmHYG6K55U87nJnReRnHDmHYGAAAoUT7lS1LNTQAAIABJREFUPLHryVaV1LQzQGcZWl2G0Pn83DgAAAAleuRPHmvs4YHLyaedDx3M4rw4AKqSTzlvV91zEzqfh2lnAACAco1/+7FWVvThh74TwVUAMESGVc9D6LwyNxAAAEAJ9jx+oDW7nN/qsb0H4rogAKpkynkFQucVmHYGAAAoxyOP7GptJfOVIcn2RyO4EgCGwJDqCoTOvXEjAQAADOiJ//3jVpdw9w+eiuAqAKiYKeceCJ17UEw7T0V/oQAAAJFq82qNM/btn4njQgCokuHUHgide7e1KRcKAAAQmx9Mtn8K2IoNgNYz5dwjoXOPihtqvhEXCwAAEJn9P3ymEy158n8diuAqAKiIKeceCZ1Xx40FAADQhx8+/Vwnyjb9F2aVAFrKlPMqCJ1XwbQzxOnFEy/rDABAxA4dzJZWT3TB7OHj4aVjC25HgPYxjLoKQufVc4NBZNp+IA0AQNP9+ZNpp3r4Z//tiQiuAoASmXJeJaHzKpl2BgAAWJ00fbZTFeva5wXoAEOoqyR07s+mJl40tJlXGAGGb+HkKVUHevLM3POdKtT0IaEzQIuYcu6D0LkPWZpMhBAmG3fh0GJ79xzUXoAhM8kH9OqVV/+qU7WaPfxSBFcBQElMOfdB6Nw/NxxE5Cfz3ZqeAQBokq6FsPmhid7EA2gFU859Ejr3KUuT3aadIR6HjxzTDQCASOUhbNd4Ew+gFQyd9knoPBg3HkTC3jyA4fO9F+hFVyd+Dx6YieAqABiAKecBCJ0HYNoZ4mFvHgBAnLo68Xvq1KsRXAUAAzBsOgCh8+DcgBCB/JXNQwczrQAYoumZI8oNsIxn5pw5AtBgppwHJHQekGlniMf3H3tSNwCGZM/jB5Qa4DxeefWvlAeguQyZDkjoXA43IkTgB3untQFgSPY/9SOlplIXXXSBAtNoL554WQMBmmnSlPPghM4lKKadxxv/QaDh9k3PdvagGoBhe2rqx2pOpW66ea0Ct8QT+7o5GHD0xGIEVwFAHwyXlkDoXB43JETgkT95TBsAhuCHP7JHHwCA1pkshksZkNC5JFmazJl2hvr92WP/UxcAKpbvczbBBwBACxkqLYnQuVxuTKjZ9MyRcOig6TuAKv3RH/9X9QXowc6JvcoE0BymnEskdC5RMe28pTUfCBrq3/7bb2kdQEXy3fn79s8oLwAAbbNRR8sjdC7f1hCCk8ygRrv2HTLtDFCRfHf+4unXlBcAgDYZL4ZJKYnQuWRZmpwsgmegRr/95QeVH6AC4992YCsAAK1jZW7JhM7VMO0MNct3OyfbH9UGgBL963sfdoAgAABts8WUc/mEzhUopp03te6DQcPc/+++vbR7FIDB5WuLJnY9qZIAALTJgo0F1RA6VyRLk+0hhPlWfjhoiHzn6MbP/552AZQgX1tklzMAAC2ztRgepWRC52qZdoaa5Ws2vvD5+7UBYAC/ec/Xl76fAvTjY7euUzcAYjRvyrk6QucKZWkyEUKYbO0HhIbYte/Q0h5SAFbvwW3fCRPfe0rlAABom82mnKsjdK6e0y8hAt/cuUfwDLBKeeD8wMMTygYAQNvMF6txqYjQuWJZmuwOIexo9YeEhsiDZ6s2AHpz/+9+Q+AMAEBbbdTZagmdh8NuZ4hEvmpj/Sc3hUMHMy0BOIeXji0sPaB76Fu7lAcAgDaaLIZEqZDQeQiyNJkLIWxr/QeFhpg9fDx8dmzL0hQfAD+3c2Jv+Dsbvrz0gA4AAFrKcOgQCJ2HJ9/tvNCVDwuxWzz92tIUXz71nIcsAF2Wv/1x5533hXu+8lA4emLRvQBQkoMHZpQSIC7jWZrs15PqCZ2HpDgNc2snPiw0SD71nIcsv/Kr94Zk+6NaB3RK/tAtX6Xxtz/71bBvelbzAUp26tSrSgoQj4ViKJQheIciD0+WJptHRsfyReXXduUzQ1NMzxwJ0w98M/z7/zQRPvZ//XK4885PhdvvuFn/gNbZ8/iB8Mgju8IT//vHppoBAOiSrcUKXIZA6Dx8+d6Y/9K1Dw1NkQcwE997aumf9112Yfibf30kfOTDvxz+1ic/Gm68aUQfgUbJ12bMPP1ceGLfdHhm7vnww6efW1ovBAAAHTNvA8FwCZ2HLEuTiZHRsckQwic69cGhgfIA+ui+Q0sHaj3w8MTSB1i39urw7gveGT503VVL//9jt67T2j7cdvtN4Yo1l9R+HS8dWwh79xys/TqISx7QNtHiK6fD7PzRpStfPP3TpfVBAADAks3F6luGROhcj3x/zPe7+MGh6fI1HLkzu0+/uXOPngIAAEC8prI02a4/w+UgwRpkabI7Py2zcx8cAAAAAIZrk3oPn9C5PpuLUzMBAAAAgPLtKIY/GTKhc02K0zItMAcAAACAaphyronQuV5bi9MzAQAAAIDybCmGPqmB0LlGxamZnrgAAAAAQHnmbRiol9C5ZlmaTIQQJjtdBAAAAAAoz+Zi2JOaCJ3jYNoZAAAAAAY3maXJdnWsl9A5Alma7A8hbOt6HQAAgPa5/PKLdRWAYTLcGQGhczw2hxAWul4EAACgXW6/42YdBWBYxovhTmomdI5EsWdmc9frAAAAuYMHZtQBAFiNBVPO8RA6RyRLk/xUzamu1wEAAE6derXzNQAAVsXhgREROsfHExkAAAAA6N1UMcxJJITOkcnSZHe+f6brdQAAAACAHhnijIzQOU6bHCoIAAAAACsaL4Y4iYjQOUIOFQQAAACAFTk8MFJC50g5VBAAAAAAzsvhgZESOsfNkxoAAAAAeDuHB0ZM6BwxhwoCAAAAwDkZ1oyY0Dl+DhUEAAAAgJ9zeGDkhM6Rc6ggAAAAALzB4YENIHRugGI/zWTX6wAAAABA5zk8sAGEzs3hCQ4AAAAAXTbp8MBmEDo3RJYm+0MI27peBwAAAAA6y1BmQwidmyXf7Tzf9SIAAAAA0DlbiqFMGkDo3CDFvhpPdAAAAADoknwI01qNBhE6N0yWJhMhhB1drwMAAAAAnbHJ4YHNInRupnzaeaHrRQAAAACg9XYUQ5g0iNC5gbI0mSv2OwMAAABAW+VDlxt1t3mEzg2VpUm+x2aq63UAAAAAoLU2W6vRTELnZvOkBwAAAIA2miyGLmkgoXODZWmyP4Swpet1AAAAAKB1Nmlpcwmdmy9/4jPf9SIAAAAA0BpbimFLGkro3HDFXhtrNgAAAABog/ksTTbrZLMJnVsgS5PdIYTxrtcBAAAAgMYzXNkCQuf2yPfcLHS9CAAAAAA01rZiuJKGEzq3hDUbAAAAADRYfmaZtRotIXRukSxNJkIIO7peBwAAAAAaZ2MxVEkLCJ3bZ6M1GwAAAAA0yA5rNdpF6Nwy1mwAAAAA0CALsqz2ETq3ULFmY7LrdQAAAAAgetZqtJDQub2s2QAAAAAgZjuK4UlaRujcUlmazDnxEwAAAIBIWavRYkLnFsvSZKs1GwAAAABEyFqNFhM6t581GwAAAADExFqNlhM6t5w1GwAAAABExFqNDhA6d4A1GwAAAABEwlqNDhA6d4c1GwAAAADUyVqNjhA6d0SxZmNT1+sAAAAAQC2s1egQoXOHZGmyPX+i1PU6AAAAADB01mp0iNC5e6zZAAAAAGCYtlmr0S1C544pnih5lQEAAACAYZgPIWxW6W4ROndQ8WTJmg0AAAAAqmatRgcJnbtrY/GkCQAAAACqkK/V2K2y3SN07ihrNgAAAACo0JS1Gt0ldO6w4knTtq7XAQAAAIDSWavRYUJnNhdPngAAAACgDFuyNNmvkt0ldO44azYAAAAAKNFklibWanSc0JlQPHnaohIAAAAADGDBcCNB6MwZxROoSQUBAAAAoE+bsjSZUzyEzpxtY/FECgAAAABWY0eWJttVjCB05mzFkyivQAAAULvFV05rAgA0x7xMibMJnXmTLE0m8idTqgIAQJ1m54+qPwA0x8YsTU7qF2cInTmXjcUTKgAAAAA4n21ZmuxWIc72DtXgrfInUyOjY3nw/H3FAWLyH+7/p/pBJ3zrTx8N+6ZnNRsAgNhNZWmySZd4K6Ez55Q/oRoZHdsSQrhPhYCYfGbDbfpB6x08MCN0BgAgdgshhA26xLlYr8GysjTZHEKYVCEAGK6Pf+IjKg4AQOw2ZWkyp0uci9CZlWwsnlwB1C6f/oQuuP2Om/UZAICY7cjSZLsOsRyhM+dVPLHaqEpADE6delUf6Ix1a6/WbAAAYjQvK2IlQmdWlKXJRH4SqUoBdXvh2F/qAZ2x7sYPajYAADHakKXJSZ3hfITO9Crf7zylWkCdXjjm5xq6Y3RU6AwAQHS2ZGmyX1tYidCZnhRPsOx3Bmq1ePqnGkBnXHLpRZoNAEBMJrM02awj9ELoTM+KJ1mbVAyoy+zh42pPZ/xk/nnNBgAgFvkQ4gbdoFdCZ1alOJl0XNWAurx0zAsXdMPhI8d0GgCAWNjjzKoInenHpuKkUoCh27vnoKLTCdOHntVoAABikO9x3q0TrIbQmVUrnmx5pQIAKvTiiZeVFwCAutnjTF+EzvSl2O/8JdUDhu2JfdNqTiccPbGo0QAA1MkeZ/omdKZvWZpsDSHsUEEAKNfOib0qCgBA3exxpm9CZwa10X5nYJiemXtevWm9gwdmNBkAgDrZ48xAhM4M5Kz9zgsqCQzDK6/+lTrTes8fPa7JAADUxR5nBiZ0ZmDFfudNKgkMw+zhl9SZ1pudP6rJAADUwR5nSiF0phRZmmwPIYyrJlC1xdOvqTGt9+KJlzUZAIA62ONMKYTOlCmfdp5SUaBqhw5makyrHT2xqMEAAAybPc6URuhMaYonYRvtdwaqNvP0c2pMa+2c2Ku5AAAM2w57nCmT0JlSFfudN6oqUKWFk6fUl9b6yfzzmgshhOmZI8oAAMMxL8uhbEJnSpelyUQIYZvKAlVJ02fVltY6fOSY5gIAMEz2OFM6oTOVyNLEfmegMouvnFZcWmv6kIcqAAAMzd3FW+tQKqEzVVpvvzNQhdn5o+pKay2e/qnmAgAwDONZmmxXaaogdKYyxasZG1QYAHo3e/i4agEAULWpLE3scaYyQmcqlaXJ7hDCl1QZKJPDpWirPY8f0FsAAKq2YEiQqgmdqVyWJlvzVzZUGgDO7/jxl1UIAICq5QcHzqkyVRI6MywOFgRKtXNir4LSOk/sm9ZUAACq9KXirXSolNCZoThrv7ODBQFgGYuvnFYaAACqsqN4Gx0qJ3RmaIpXNyypB0px8MCMQtI6s/NHNRUAgCpMyWQYJqEzQ5WlyUQIYYuqA4M6depVNaR1Zg+/pKkAAJQtf+t8Y/EWOgyF0Jmhy9Jks4MFgUG9cOwv1ZDWWTz9mqYCAFC2PHDer6oMk9CZujhYEBjIC8c8pKddHI4JAEAFthRvncNQCZ2phYMFgUEtnv6pGtIqCydPaSgAAGUaL942h6ETOlOb4mDBDToA9GP28HF1o1XS9FkNBQCgLFPFW+ZQC6EztcrSZHcI4Uu6AEDX2VMOAEBJ8rfKNzg4kDoJnaldliZbHSwI9MMOXNrEnnJ4uz2PH1AVAFi9DcXb5VAboTNRyNJko4MFAeiy2cMv6T+8xfHjLysJjTZ9yOokYOjuLt4qh1oJnYnJegcLAqtx8MCMetEai6df00wAAAaRHxy4XQWJgdCZaBS7hgTPQM9OnXpVsWgFq2IAABjQZPEWOURB6ExUsjTZ73RVoFcOXqMtFk6e0ksAAPo1n+9xVj1iInQmOsWrIFt0BliJg9doizS18xMAgL4sFAcH+uWIqAidiVKWJpvzXUS6A5zP4umfqg+tYGofAIA+bSzeGoeoCJ2JWb5mY0qHgOXMHj6uNrSCqX2AdnrxxMs6C1Tp7ixNJlSYGAmdiZaDBQHoitnDL+k1QAsdPbGorUBVxov1pBAloTNREzwDK9k5sVeNaLzF069pIgAAvZrM0mSjahEzoTPRK3YT+WYKQCt5cAIAwCrka0g3KBixEzrTCMWOoi/pFvBWP5l/Xk1oNPcwQLsdOpjpMFCWheLgQAeCED2hM42RpcnWfGeRjgFnO3zkmHrQaO5hgHabefo5HW4wDw2IzPribXCIntCZRil2Fk3qGgBt8cycSWdYzsEDM2oD1MpDAyJyt8CZJhE600Qbih1GAGH60LOKQKO9cNxZubCcU6deVRsazxoloARbsjTZrpA0idCZxil2F20odhkBQKPNHj6ugQAtZo0SMKDxLE02KyJNI3SmkbI0mct3GQmegRdPvNz5GtBc9kQCAHAek8WaUWgcoTONVewy8s0XOu7oicWul4AG+/MnU+0DaDmrwIA+TRVveUMjCZ1ptCxNJvJl+roIQBOlqSACAIC3yd/q3lCsF4VGEjrTeMUy/W06Cd215/EDuk8jPTPncCmAtpueOaLHDfbEvumul4DhywPn9cVaUWgsoTOtkKXJpny5vm5CNx0/bq8zzfTCcUcTAHSBHf7AKmws1olCowmdaY1iuf6UjkL3HDwwo+s00uzh4xoH57H4ymnloRVmnn5OI4Fe3F2sEYXGEzrTNusFz9A9p069qus0zs6JvZoGK5idP6pEtIIVDc31wrG/7HoJGJ4txfpQaAWhM61SLNlfX+xAAjrCqfA0kQl9WNns4ZdUiVYQXDbXC8ec48ZQjGdpslmpaROhM60jeIbuEUrQRDOzh/UNVrB4+jWHxdIKP/yRnc5NtXj6p10vAdXbUawLhVYROtNKxdL99boL3ZCHEg7ooWkEENCbP/rj/6pSNN7RE4vhpWNmYprI+QtULF8PKnCmlYTOtFYRPN+tw9AN33/sSZ2mMfKHJHkAAaxs3/4ZYR2t8MifPKaRDWOogYrlgfP64m1taB2hM61WLOEXPEMHPDX1Y22mMTwkgd7lb7N87ff/VMUazMGpP+NnleaZefq5rpeA6uRPUzcInGkzoTOtVwTP23Qa2i2fhIOmEDzA6kzsetK0M43nZ5XmcegvFVkoJpznFJg2EzrTCVmabMpPg9VtaK98Ei7Z/qgO0wiCB1gd0860gZ9Vmsehv1TgTOC8X3FpO6EznVGcBit4hhbb/YOntJfo7Xn8wFLwAKxOPu1svypN52eVZnHoLxXYJHCmK4TOdEoRPE/pOrSTw6Zogkce2aVP0If8Yc1vf/lBpaPR/KzSHA79pQJ3F+s/oROEznTResEztFMeSDgZntg9tveAHkGfpmeOhPt/9xvKR2NZFdMcDv2lZAJnOkfoTOcUp8MKnqGlxr8tdCZeD277jtUaMKDk/59cWlMDTeVgzGb4wd7prpeA8owLnOkioTOdVATPG4ol/kCL5K9B5sEexOjPHvuf+gIDyh/cfHXLfxba0VimneOXf3/ZNz3b9TJQjvFizSd0jtCZzsrSZK6YePYbC7TMg+PfFUYQnZ0Te5dWAwCDmz18PNx7739USRrrmzv3mNiPmIcClETgTKcJnem04tRYwTO0TD5B9Dtb/khbicof/OEODYES7dp3KPzmPV9XUhrLxH6c8p7kK1BgQJMCZ7pO6EznCZ6hnSa+91RItj+qu0QhP/jMlDOUL/9eb6USTWViP075lLPzFxjQVLHOEzpN6Aw/D543qQW0y/3/7tteXaV2hw5mSwefAdV44OEJwTONlU/sf+Hz92tgJPK/s005M6A8cF5fnCMFnSZ0hkJxmuzd6gHt4bAp6pbfe//si18zMQUVEzzTZILnePg7mwEJnOEsQmc4i+AZ2id/dfWzn7tP8MzQ5fdcfu/l9yBQvTx4zlfZQBPlwfP6T25amrSlHnnw7+9sBjAvcIY3EzrDWwieoX3OBM9WbTAsAmeox0Pf2mVilMZa+nllbIuHJzXIv2/kwT/0KZ9u2SBwhjcTOsM5CJ6hffJf5H7ji193uCCV2zmxN/ydDV8WOENNTIzSZPlqh/zhSX4P53+fUK38IfGv/Oq9AmcGsVBMOO9XRXizX3j99deVBJYxMjqWh893qQ+0y63rrg8P/offClesuURnKU3+i+vvbPmjMPG9pxQVInDhu34pjP3dT4Sv/Jt/pB01y8PTe77yUKdr0K/rr7k8/P1fvSPc+Q8+6eeWkuV74B8c/64dzgxC4AznIXSGFQieoZ3yMGLDpz4afutffc4vcQwkn6Z8+KHvhMf2HvCLK0Ro3dqrwz/+wq+Fz2y4TXtqInQux6duvTF85MO/LIAeUB42j3/7sXD0xGKjPwe1EzjDCoTO0APBM7RXHj5/8rabwz/5p38v3HjTiE7Tkzxo3vFfdodHdz9ljQY0RB4+/3+f/H/D3/rkR32/HzKhc/nyCeh1f+Pa8NH/58bwf3901D29gny92u4fPBX27Z/xgJgyCJyhB0Jn6JHgGdov/wXu0+s/Ej7+iY+E2++4Wcd5Qx6YHDwwE2ZmD4cf/igzHQUNlz9wvP6aK5Y+xLobP7j074suuiDcdPPapf99+eUX+3ugRELn4cgfrFy55tJw5Zr3hGuuXhM+cO1VnbyX8wfDf/5kGtL02TB96NkwPXMkgquiRQTO0COhM6yC4Bm640wgkYcRZ35xW3vD+00StUz+i+nM08+98aGe2De99O8Xjv1leOHYyTB7+CUTUcDSQ8kL3/XX3ijE9de+L1z47ne9qTBnh9bnU/bfJXsePxCOH3+57/8+f6B26tSrA1/Hme+b57J4+qfeConAW+/jMw9czvaxW9f1fKHDWllzrgMVfzL/fDh85NjS/z5z77nPGJJfz9JkQrFhZUJnWCXBM3DG2b+8vXjiZdOvyzh7orBOJp0AABjA3VmabFdA6I3QGfogeAYAAIDOEDjDKv2igsHqZWmyMYQwrnQAAADQagJn6IPQGfokeAYAAIBWEzhDn4TOMADBMwAAALSSwBkGIHSGAQmeAQAAoFUEzjAgoTOUQPAMAAAArSBwhhIInaEkgmcAAABoNIEzlEToDCUSPAMAAEAjCZyhREJnKJngGQAAABpF4AwlEzpDBQTPAAAA0AgCZ6iA0BkqIngGAACAqAmcoSJCZ6iQ4BkAAACisyBwhmr9wuuvv67EULGR0bH8L7K71BkAAABqlQfO67M02a8NUB2TzjAEJp4BAACgdgJnGBKhMwyJ4BkAAABqI3CGIRI6wxAJngEAAGDoBM4wZEJnGLIieL5b3QEAAKByAmeogdAZalCckCt4BgAAgOoInKEmQmeoieAZAAAAKjMVQrhF4Az1+IXXX39d6aFGI6Nj+bqNP9YDAAAAKMVUMeF8UjmhHiadoWbFxPOvF6/9AAAAAP0TOEMETDpDJEZGx24JIewOIVyiJwAAALBqAmeIhElniESxZ2q9iWcAAABYtXGBM8TDpDNExsQzAAAArMp4liYblQziYdIZIlNMPF9XvBYEAAAALE/gDBESOkOEiteB1gueAQAAYFlbBM4QJ+s1IGIjo2OXFqs2PqxPAAAA8Ia7szTZrhwQJ6EzNMDI6Fj+F+ldegUAAAACZ4id0BkaQvAMAABAxy2EEDZkabK764WA2NnpDA1R7Knaol8AAAB0UB44rxc4QzMInaFBsjTZnL9GpGcAAAB0yFQROO/XdGgG6zWggUZGx/Kp560hhEv0DwAAgBY7Ezif1GRoDqEzNNTI6NgtIYTdgmcAAABaarLY4SxwhoYROkODCZ4BAABoqfHibCOggex0hgYr9lldV7xuBAAAAG2wTeAMzWbSGVpgZHTs0mLi+cP6CQAAQIPdnaXJdg2EZhM6Q4uMjI7lfzHfpacAAAA0zEIIYZPAGdpB6AwtMzI6tjWE8EV9BQAAoCHywHl9sUISaAE7naFlsjTZlL+OpK8AAAA0wJTAGdrHpDO01Mjo2IYQQv5a0iV6DAAAQITOBM4nNQfaxaQztFSWJhP5X97Fa0oAAAAQk3GBM7SXSWdouZHRsUtDCLtDCB/WawAAACKwrVgNCbSUSWdoueKpcT7xvEOvAQAAqNndAmdoP5PO0CEjo2P5jue79BwAAIAhy1c/bsjSZLfCQ/uZdIYOydJkY/5UWc8BAAAYovlif7PAGTrCpDN00Mjo2IYQQj71fIn+AwAAUKEpBwZC9widoaNGRsduCSFMhBCudQ8AAABQgfHijVugY6zXgI7K0mR/COGW4qkzAAAAlGmLwBm6S+gMHVa83rQ+f/rsPgAAAKAE+YGBd2dpslkxobus1wCWjIyO5T8Q3KcaAAAA9Gmh2N+8XwGh24TOwBtGRsfyV5+2OmAQAACAVXJgIPAG6zWAN2Rpsr1YtzGvKgAAAPRoXOAMnM2kM/A2I6Njl4YQdocQPqw6AAAAnMeXsjTZqkDA2YTOwLJGRsfyyee7VAgAAIC3yPc3b8zSZEJhgLeyXgNYVpYm+Y7nu1UIAACAs5zZ3yxwBs7JpDOwopHRsXzP84QDBgEAADpvMoSwwf5m4HyEzkBPRkbHriuCZ3ueAQAAumlbliab9B5YifUaQE+yNJnLX58qTiUGAACgO/L9zXcLnIFemXQGVm1kdCz/QePrKgcAANB688U6jf1aDfRK6Az0xZ5nAACA1rO/GeiL0Bnomz3PAAAArWV/M9A3O52BvtnzDAAA0Dr5/uZfFzgDgzDpDJTCnmcAAIDGmwohbLS/GRiU0Bkozcjo2C0hhN32PAMAADTOjiJwtr8ZGJjQGSjVyOjYpcWe50+oLAAAQCN8KUuTrVoFlEXoDFRiZHQs/4Hli6oLAAAQrXx/84YsTXZrEVAmoTNQmZHRsQ0hhO3WbQAAAEQn39+83joNoApCZ6BSI6Nj1xXrNj6s0gAAAFHYlqXJJq0AqvKLKgtUKUuTufzpeQhhXKEBAABqla/T+HWBM1A1k87A0IyMjm0MIWy1bgMAAGDopor9zXNKD1RN6AwM1cjo2C3FnmfrNgAAAIZjPEuTjWoNDIv1GsBQZWmy37oNAACAocjXadwtcAaGzaQzUBvrNgAAACqTr9PYWAz+AAyVSWegNlmabC+mnqd0AQAAoDT5m6XrBc5AXUw6A7UbGR27tJiywoAmAAANIElEQVR4vks3AAAA+rZQTDdPKCFQJ6EzEA3rNgAAAPqWv0G6IUuTOSUE6iZ0BqIyMjp2SwghX7vxYZ0BAADoybYsTTYpFRALoTMQpZHRsXzi+Yu6AwAAsCzrNIAoCZ2BaI2Mjm0opp6t2wAAAHizyWKdxkl1AWIjdAaiVhwymD+1/4ROAQAALNmSpclmpQBiJXQGGmFkdCz/geo+3QIAADpsvphu3u8mAGImdAYaozhkMJ96vlbXAACAjhkPIWyyTgNoAqEz0CjFuo38kMG7dA4AAOgAhwUCjSN0BhrJIYMAAEAHTBaB85xmA00idAYaa2R07LoieHbIIAAA0DYOCwQaS+gMNN7I6NimEMLXdRIAAGiBqWK62WGBQGP9otbB/2nvbo7iWLIAjGaMA2BBiW2t4FkAY4FwoAI8EB48xgOeB020A40HtAew6i3dFoAHEznvtqZeC8RP/1VlnRPRIYVCG2WyQF9cbtJ3i9k473j+I745AwAA6Ku/UkpngjPQdyadgaJUdZMD9A+3CgAA9Eh+LPB8MRvfuzSgBCadgaIsZuO8auPfKaW5mwUAAHrgLqV0JDgDJTHpDBSpqpvDlFKeer5wwwAAQAe9xO7micsBSiM6A0Wr6uY8pTRKKR24aQAAoCOmsU7j2YUAJRKdgeLF1HMOz9/dNgAAsEd5uvk6HkMHKJboDAyGqWcAAGCPprFO48klAKUTnYFBMfUMAADsmOlmYHBEZ2CQTD0DAAA7YLoZGCTRGRgsU88AAMCWmG4GBk10BgbP1DMAALBBppuBwROdAUw9AwAA6zPdDBBEZ4AWU88AAMAXmG4GaBGdAVaYegYAAD7IdDPAK0RngDfE1HP+5vGbMwIAAFbcpZSuTDcD/Ep0BviNmHq+Tin9cE4AAEBMN+dVGhOHAfA60RngA6q6OYuVG6aeAQBguG5juvnZ1wDA20RngE+o6iZPPf/pzAAAYFDmMd1879oB3vcvZwTwcYvZOEfnP+J1agAAoHz/SSmdCM4AH2fSGeCLqrq5in3PB84QAACKM41VGg+uFuBzRGeANcRDg3nX83fnCAAARcgPBV4vZuMb1wnwNaIzwAZ4aBAAAIpwF7ubPRQIsAbRGWBDYur5ykODAADQOx4KBNgg0Rlgw6q6OUkp5R/FO3W2AADQefmhwBvTzQCbIzoDbElVN5cRnz00CAAA3TON6eYndwOwWaIzwBbFyo3rlNIP5wwAAJ2QHwq8WszGI9cBsB2iM8AOxEODeer52HkDAMDe/JWHQqzSANgu0Rlgh6q6uYrJZys3AABgd6Yx3fzgzAG2T3QG2LFYuZGnni+cPQAAbJVVGgB7IDoD7ElVNycRn0/dAQAAbJxVGgB7IjoD7FlVN5cRn63cAACA9eVVGpeL2fjJWQLsh+gM0AGxciPvev7hPgAA4EvmsUpj4vgA9kt0BuiQqm6OUkojKzcAAODDXuInB2+s0gDoBtEZoIOqujmL+PzN/QAAwJtuY2+zVRoAHSI6A3RYVTd55caVfc8AAPAPj7FK496xAHSP6AzQcbHvOf+44IW7AgBg4OYx2Twa+kEAdJnoDNATVd2cRHy27xkAgKGxtxmgR0RngJ6x7xkAgIGxtxmgZ0RngJ6q6ibver627xkAgEJNIzbb2wzQM6IzQI/Fvuccn/90jwAAFGIejwROXChAP4nOAAWo6uYopp49NggAQF+9xGTzjRsE6DfRGaAgse/52mODAAD0iEcCAQojOgMUyGODAAD0hEcCAQokOgMUrKqby5h8Fp8BAOiS/EjgpdgMUCbRGWAAqrq5jgcHD9w3AAB7NI3J5nuXAFAu0RlgIKq6OYzwLD4DALBr8/x96GI2njh5gPKJzgADE/E5P9Ry4e4BANiyeUw2jxw0wHCIzgADVdXNUex7Fp8BANi0l4jNN04WYHhEZ4CBi/ic/zPwfehnAQDA2l7ie8ubxWz87DgBhkl0BuB/qro5i8nnUycCAMAnic0A/CQ6A/AP4jMAAJ8gNgPwC9EZgFeJzwAAvOM2pXQlNgOwSnQG4LfEZwAAVtzGI4FPDgaA14jOAHyI+AwAMHhiMwAfIjoD8CniMwDA4IjNAHyK6AzAl4jPAADFE5sB+BLRGYC1iM8AAEV5SSlNxGYA1iE6A7AR4jMAQK/l2HyTP4vZ+NlVArAO0RmAjRKfAQB6RWwGYONEZwC2oqqbo4jPF04YAKBzxGYAtkZ0BmCrxGcAgE6Zx/dmE7EZgG0RnQHYiYjPVymly5TSgVMHANipeTwOOHLsAGyb6AzATlV1cxjx+Up8BgDYumms0Jg4agB2RXQGYC8iPp/Hj3d+cwsAABt1F7H53rECsGuiMwB7V9XNZUw+H7sNAIC13MYajSfHCMC+iM4AdEZVN2cx+XzqVgAAPuwlTzWnlEZiMwBdIDoD0Dnx6GCOzxduBwDgTfNWbH52TAB0hegMQGd5dBAA4FXTCM0jxwNAF4nOAPRC7H326CAAMGS3EZs9DghAp4nOAPSKvc8AwMDkfc15ovnGvmYA+kJ0BqCXWnufz63eAAAKNI/vdSb2NQPQN6IzAL0We58vY++z1RsAQN/dxVSzFRoA9JboDEAxqro5j/hs9QYA0CdWaABQFNEZgOLE6o2rmIC2egMA6CorNAAokugMQLFi9cZ5/GfO6g0AoCtu82SzFRoAlEp0BmAQqro5i8nnCzcOAOzBPFZojKzQAKB0ojMAg+LhQQBgx+4iNE8cPABDIToDMFjx8GAO0N99FQAAG+RhQAAGTXQGYPDi4cHL+Jh+BgC+ahpTzSMnCMCQic4A0GL6GQD4JLuaAWCF6AwAr7D7GQB4h13NAPAG0RkA3lHVzVkE6DwFfeC8AGCw8lTzTUppYqoZAN4mOgPAB8X083lMPx87NwAYhPwo4CSmmu9dOQC8T3QGgC+IxwevIkJbvwEA5ZnGruY81fzsfgHg40RnAFhTPD6YPxfOEgB6zaOAALABojMAbIj1GwDQS9ZnAMCGic4AsAWxfuMyPtZvAED33MXqjJG7AYDNEp0BYMuqujlpBegD5w0Ae/PYWp9hTzMAbInoDAA71Nr/fC5AA8BO2NMMADsmOgPAHrT2P+fPd3cAABs1b+1pfnC0ALBbojMA7JkADQAb4UFAAOgI0RkAOqQVoK9SSsfuBgB+axma84OAE0cFAN0gOgNAR1V1cxQB+lKABoCfhGYA6DjRGQB6QIAGYOCEZgDoEdEZAHrGDmgABkJoBoCeEp0BoMcEaAAKM2+FZo8BAkBPic4AUIgI0GetCH3gbgHogceUUg7Mo8Vs/ODCAKD/RGcAKFRVN+etCP3NPQPQITk0j2Ki+cnFAEBZRGcAGICqbk5aE9AeIgRg115imnm5OuPZDQBAuURnABiYqm6OWhPQ9kADsC3L/cz3HgIEgGERnQFg4KzhAGCDpq3QbD8zAAyU6AwA/BRrOJYB+tTJAPCOl2VktjYDAFgSnQGAV1V1c9gK0GemoAEI01ZkNs0MAPxCdAYAPiR2QS8DtF3QAMMxbz0CeG+aGQB4j+gMAHxJVTftKehjpwhQjJeIzMtp5idXCwB8hugMAKzNKg6A3luuzMiTzPeuEwBYh+gMAGxcrOI4a31EaIBueWxF5om7AQA2SXQGALZuZR90/hw4dYCdemytzLCXGQDYKtEZANi5qm5OViahRWiAzRKZAYC9EZ0BgL2zjgNgbXkn84PIDAB0gegMAHROK0IvJ6KP3RLATy8rgdnDfwBAp4jOAEDnVXVz2ArQyxhtJQcwFPMIzA8RmR/cPADQZaIzANBLsRf6pBWhTUMDpZiuRGarMgCAXhGdAYAimIYGeuox4rIpZgCgGKIzAFCs2A3dnog+ddvAHs3bgTn/aooZACiR6AwADEprLcfyI0QD2yAwAwCDJToDAIMXIfpoZUe01RzAR+UVGU8CMwDA30RnAIBXxGqOo1aEPvJYIRCP/D0sI/NiNr53KAAA/yQ6AwB8QlU3Z62p6BNT0VCs9vTyQwTmJ9cNAPA+0RkAYE1V3Ry2AvSRGA29Mo+4fN+aXn5whQAAXyc6AwBsyUqMPoxVHTlKf3PmsHOrk8tP4jIAwHaIzgAAexBrOg5b09H5c+ouYC3zVlh+asVlazEAAHZIdAYA6JDWdPTRyse6DvhbOyw/x1qMZ1PLAADdIToDAPRITEinWNXR/tWUNKV4aQXl9q8mlgEAekJ0BgAoyCtR+qS1xsOkNF3wGCH5aeVjWhkAoBCiMwDAgFR1s1zbkV4J0/lz7OuBL1pOKKfWhPJySjktZuN7BwsAMAyiMwAAv6jqZhmiUytOLyemk0A9KNP4xz63onL79w+L2fh56IcEAMD/ic4AAKyl9fjh0lnr9+14neye3qvlA3xLy2nktBKRTSUDALAW0RkAgL1p7aBeWo3U6Y0/SwMJ2KuheKkdjN/6Mw/vAQCwF6IzAADFWdld/RGf/fu/81oQ/u3ft54CAIBipJT+C8uFJfgkIdpuAAAAAElFTkSuQmCC"/>
          <p:cNvSpPr>
            <a:spLocks noChangeAspect="1" noChangeArrowheads="1"/>
          </p:cNvSpPr>
          <p:nvPr/>
        </p:nvSpPr>
        <p:spPr bwMode="auto">
          <a:xfrm>
            <a:off x="5649772" y="462467"/>
            <a:ext cx="202409" cy="2024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91" name="Group 90"/>
          <p:cNvGrpSpPr/>
          <p:nvPr/>
        </p:nvGrpSpPr>
        <p:grpSpPr>
          <a:xfrm>
            <a:off x="6757836" y="362532"/>
            <a:ext cx="4109528" cy="1491000"/>
            <a:chOff x="6481015" y="788725"/>
            <a:chExt cx="4109528" cy="1491000"/>
          </a:xfrm>
        </p:grpSpPr>
        <p:grpSp>
          <p:nvGrpSpPr>
            <p:cNvPr id="89" name="Group 88"/>
            <p:cNvGrpSpPr/>
            <p:nvPr/>
          </p:nvGrpSpPr>
          <p:grpSpPr>
            <a:xfrm>
              <a:off x="7081534" y="788725"/>
              <a:ext cx="3464374" cy="1280160"/>
              <a:chOff x="5987185" y="788725"/>
              <a:chExt cx="3464374" cy="1280160"/>
            </a:xfrm>
          </p:grpSpPr>
          <p:grpSp>
            <p:nvGrpSpPr>
              <p:cNvPr id="70" name="Group 69">
                <a:extLst>
                  <a:ext uri="{FF2B5EF4-FFF2-40B4-BE49-F238E27FC236}">
                    <a16:creationId xmlns:a16="http://schemas.microsoft.com/office/drawing/2014/main" id="{6C25DA76-23F2-CA40-817E-3ACFEC371F11}"/>
                  </a:ext>
                </a:extLst>
              </p:cNvPr>
              <p:cNvGrpSpPr/>
              <p:nvPr/>
            </p:nvGrpSpPr>
            <p:grpSpPr>
              <a:xfrm>
                <a:off x="5987185" y="788725"/>
                <a:ext cx="1280160" cy="1280160"/>
                <a:chOff x="327546" y="3773285"/>
                <a:chExt cx="1378424" cy="1371921"/>
              </a:xfrm>
            </p:grpSpPr>
            <p:sp>
              <p:nvSpPr>
                <p:cNvPr id="71" name="Oval 70">
                  <a:extLst>
                    <a:ext uri="{FF2B5EF4-FFF2-40B4-BE49-F238E27FC236}">
                      <a16:creationId xmlns:a16="http://schemas.microsoft.com/office/drawing/2014/main" id="{0962C64A-477C-6A44-BC72-4D7F81DF5F6B}"/>
                    </a:ext>
                  </a:extLst>
                </p:cNvPr>
                <p:cNvSpPr/>
                <p:nvPr/>
              </p:nvSpPr>
              <p:spPr>
                <a:xfrm>
                  <a:off x="327546" y="3773285"/>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2" name="Graphic 27" descr="Woman with kid">
                  <a:extLst>
                    <a:ext uri="{FF2B5EF4-FFF2-40B4-BE49-F238E27FC236}">
                      <a16:creationId xmlns:a16="http://schemas.microsoft.com/office/drawing/2014/main" id="{F95D1894-AE02-0640-838E-CB39F968E64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563245" y="4002045"/>
                  <a:ext cx="914400" cy="914400"/>
                </a:xfrm>
                <a:prstGeom prst="rect">
                  <a:avLst/>
                </a:prstGeom>
              </p:spPr>
            </p:pic>
          </p:grpSp>
          <p:grpSp>
            <p:nvGrpSpPr>
              <p:cNvPr id="73" name="Group 72">
                <a:extLst>
                  <a:ext uri="{FF2B5EF4-FFF2-40B4-BE49-F238E27FC236}">
                    <a16:creationId xmlns:a16="http://schemas.microsoft.com/office/drawing/2014/main" id="{713852FA-2795-0549-8525-3148D0B6C94B}"/>
                  </a:ext>
                </a:extLst>
              </p:cNvPr>
              <p:cNvGrpSpPr/>
              <p:nvPr/>
            </p:nvGrpSpPr>
            <p:grpSpPr>
              <a:xfrm>
                <a:off x="8171399" y="788725"/>
                <a:ext cx="1280160" cy="1280160"/>
                <a:chOff x="2079653" y="3645740"/>
                <a:chExt cx="1378424" cy="1371921"/>
              </a:xfrm>
            </p:grpSpPr>
            <p:sp>
              <p:nvSpPr>
                <p:cNvPr id="74" name="Oval 73">
                  <a:extLst>
                    <a:ext uri="{FF2B5EF4-FFF2-40B4-BE49-F238E27FC236}">
                      <a16:creationId xmlns:a16="http://schemas.microsoft.com/office/drawing/2014/main" id="{EE5ED495-D35D-E94D-BCD7-F8A7B942B8AE}"/>
                    </a:ext>
                  </a:extLst>
                </p:cNvPr>
                <p:cNvSpPr/>
                <p:nvPr/>
              </p:nvSpPr>
              <p:spPr>
                <a:xfrm>
                  <a:off x="2079653" y="364574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5" name="Graphic 29" descr="Money">
                  <a:extLst>
                    <a:ext uri="{FF2B5EF4-FFF2-40B4-BE49-F238E27FC236}">
                      <a16:creationId xmlns:a16="http://schemas.microsoft.com/office/drawing/2014/main" id="{01762F0D-E2D5-7149-B9FB-D7DEC2660F9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2306823" y="3874500"/>
                  <a:ext cx="914400" cy="914400"/>
                </a:xfrm>
                <a:prstGeom prst="rect">
                  <a:avLst/>
                </a:prstGeom>
              </p:spPr>
            </p:pic>
          </p:grpSp>
        </p:grpSp>
        <p:sp>
          <p:nvSpPr>
            <p:cNvPr id="79" name="TextBox 78">
              <a:extLst>
                <a:ext uri="{FF2B5EF4-FFF2-40B4-BE49-F238E27FC236}">
                  <a16:creationId xmlns:a16="http://schemas.microsoft.com/office/drawing/2014/main" id="{2BF231BA-6B02-494D-B778-D7AE0C571CF1}"/>
                </a:ext>
              </a:extLst>
            </p:cNvPr>
            <p:cNvSpPr txBox="1"/>
            <p:nvPr/>
          </p:nvSpPr>
          <p:spPr>
            <a:xfrm>
              <a:off x="6481015" y="1879615"/>
              <a:ext cx="2472746"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Children &amp; </a:t>
              </a:r>
              <a:r>
                <a:rPr lang="en-US" sz="2000" b="1" dirty="0" smtClean="0">
                  <a:solidFill>
                    <a:srgbClr val="001E61"/>
                  </a:solidFill>
                  <a:latin typeface="Source Sans Pro" panose="020B0503030403020204" pitchFamily="34" charset="0"/>
                  <a:ea typeface="Source Sans Pro" panose="020B0503030403020204" pitchFamily="34" charset="0"/>
                </a:rPr>
                <a:t>Families</a:t>
              </a:r>
              <a:endParaRPr lang="en-US" sz="2000" b="1" dirty="0">
                <a:solidFill>
                  <a:srgbClr val="001E61"/>
                </a:solidFill>
                <a:latin typeface="Source Sans Pro" panose="020B0503030403020204" pitchFamily="34" charset="0"/>
                <a:ea typeface="Source Sans Pro" panose="020B0503030403020204" pitchFamily="34" charset="0"/>
              </a:endParaRPr>
            </a:p>
          </p:txBody>
        </p:sp>
        <p:sp>
          <p:nvSpPr>
            <p:cNvPr id="80" name="TextBox 79">
              <a:extLst>
                <a:ext uri="{FF2B5EF4-FFF2-40B4-BE49-F238E27FC236}">
                  <a16:creationId xmlns:a16="http://schemas.microsoft.com/office/drawing/2014/main" id="{B6E48CA5-42DF-D649-83C1-512F14A0F656}"/>
                </a:ext>
              </a:extLst>
            </p:cNvPr>
            <p:cNvSpPr txBox="1"/>
            <p:nvPr/>
          </p:nvSpPr>
          <p:spPr>
            <a:xfrm>
              <a:off x="9212119" y="1879615"/>
              <a:ext cx="1378424"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Consumer</a:t>
              </a:r>
            </a:p>
          </p:txBody>
        </p:sp>
      </p:grpSp>
      <p:grpSp>
        <p:nvGrpSpPr>
          <p:cNvPr id="93" name="Group 92"/>
          <p:cNvGrpSpPr/>
          <p:nvPr/>
        </p:nvGrpSpPr>
        <p:grpSpPr>
          <a:xfrm>
            <a:off x="6235860" y="3971108"/>
            <a:ext cx="5153481" cy="1872371"/>
            <a:chOff x="5897190" y="3971108"/>
            <a:chExt cx="5153481" cy="1872371"/>
          </a:xfrm>
        </p:grpSpPr>
        <p:grpSp>
          <p:nvGrpSpPr>
            <p:cNvPr id="88" name="Group 87"/>
            <p:cNvGrpSpPr/>
            <p:nvPr/>
          </p:nvGrpSpPr>
          <p:grpSpPr>
            <a:xfrm>
              <a:off x="7081534" y="3971108"/>
              <a:ext cx="3464374" cy="1280160"/>
              <a:chOff x="5987185" y="4571792"/>
              <a:chExt cx="3464374" cy="1280160"/>
            </a:xfrm>
          </p:grpSpPr>
          <p:grpSp>
            <p:nvGrpSpPr>
              <p:cNvPr id="64" name="Group 63">
                <a:extLst>
                  <a:ext uri="{FF2B5EF4-FFF2-40B4-BE49-F238E27FC236}">
                    <a16:creationId xmlns:a16="http://schemas.microsoft.com/office/drawing/2014/main" id="{7184584F-BE34-C947-908D-0A923676D70A}"/>
                  </a:ext>
                </a:extLst>
              </p:cNvPr>
              <p:cNvGrpSpPr/>
              <p:nvPr/>
            </p:nvGrpSpPr>
            <p:grpSpPr>
              <a:xfrm>
                <a:off x="8171399" y="4571792"/>
                <a:ext cx="1280160" cy="1280160"/>
                <a:chOff x="3505826" y="3655324"/>
                <a:chExt cx="1378424" cy="1371921"/>
              </a:xfrm>
            </p:grpSpPr>
            <p:sp>
              <p:nvSpPr>
                <p:cNvPr id="65" name="Oval 64">
                  <a:extLst>
                    <a:ext uri="{FF2B5EF4-FFF2-40B4-BE49-F238E27FC236}">
                      <a16:creationId xmlns:a16="http://schemas.microsoft.com/office/drawing/2014/main" id="{B227CDF8-7C4C-3A40-A852-6CFDE48024A8}"/>
                    </a:ext>
                  </a:extLst>
                </p:cNvPr>
                <p:cNvSpPr/>
                <p:nvPr/>
              </p:nvSpPr>
              <p:spPr>
                <a:xfrm>
                  <a:off x="3505826" y="3655324"/>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6" name="Graphic 18" descr="Home">
                  <a:extLst>
                    <a:ext uri="{FF2B5EF4-FFF2-40B4-BE49-F238E27FC236}">
                      <a16:creationId xmlns:a16="http://schemas.microsoft.com/office/drawing/2014/main" id="{7DCF947E-E6B2-B447-9CE6-EFC331E2428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3623626" y="3715296"/>
                  <a:ext cx="1142824" cy="1142824"/>
                </a:xfrm>
                <a:prstGeom prst="rect">
                  <a:avLst/>
                </a:prstGeom>
              </p:spPr>
            </p:pic>
          </p:grpSp>
          <p:grpSp>
            <p:nvGrpSpPr>
              <p:cNvPr id="67" name="Group 66">
                <a:extLst>
                  <a:ext uri="{FF2B5EF4-FFF2-40B4-BE49-F238E27FC236}">
                    <a16:creationId xmlns:a16="http://schemas.microsoft.com/office/drawing/2014/main" id="{5D743517-F4DB-3948-920F-7B9F75C848F0}"/>
                  </a:ext>
                </a:extLst>
              </p:cNvPr>
              <p:cNvGrpSpPr/>
              <p:nvPr/>
            </p:nvGrpSpPr>
            <p:grpSpPr>
              <a:xfrm>
                <a:off x="5987185" y="4571792"/>
                <a:ext cx="1280160" cy="1280160"/>
                <a:chOff x="3940250" y="2711079"/>
                <a:chExt cx="1378424" cy="1371921"/>
              </a:xfrm>
            </p:grpSpPr>
            <p:sp>
              <p:nvSpPr>
                <p:cNvPr id="68" name="Oval 67">
                  <a:extLst>
                    <a:ext uri="{FF2B5EF4-FFF2-40B4-BE49-F238E27FC236}">
                      <a16:creationId xmlns:a16="http://schemas.microsoft.com/office/drawing/2014/main" id="{D5EAC462-838F-F54A-8F7F-7EBD0B83FE10}"/>
                    </a:ext>
                  </a:extLst>
                </p:cNvPr>
                <p:cNvSpPr/>
                <p:nvPr/>
              </p:nvSpPr>
              <p:spPr>
                <a:xfrm>
                  <a:off x="3940250" y="2711079"/>
                  <a:ext cx="1378424" cy="1371921"/>
                </a:xfrm>
                <a:prstGeom prst="ellipse">
                  <a:avLst/>
                </a:prstGeo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9" name="Graphic 25" descr="Construction worker">
                  <a:extLst>
                    <a:ext uri="{FF2B5EF4-FFF2-40B4-BE49-F238E27FC236}">
                      <a16:creationId xmlns:a16="http://schemas.microsoft.com/office/drawing/2014/main" id="{20479829-A0CC-E74D-B156-C93CB6BE97F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074381" y="2841958"/>
                  <a:ext cx="1110161" cy="1110161"/>
                </a:xfrm>
                <a:prstGeom prst="rect">
                  <a:avLst/>
                </a:prstGeom>
              </p:spPr>
            </p:pic>
          </p:grpSp>
        </p:grpSp>
        <p:sp>
          <p:nvSpPr>
            <p:cNvPr id="81" name="TextBox 80">
              <a:extLst>
                <a:ext uri="{FF2B5EF4-FFF2-40B4-BE49-F238E27FC236}">
                  <a16:creationId xmlns:a16="http://schemas.microsoft.com/office/drawing/2014/main" id="{CD1D2A81-7083-414B-91E0-499A6C44C012}"/>
                </a:ext>
              </a:extLst>
            </p:cNvPr>
            <p:cNvSpPr txBox="1"/>
            <p:nvPr/>
          </p:nvSpPr>
          <p:spPr>
            <a:xfrm>
              <a:off x="8760983" y="5289481"/>
              <a:ext cx="2289688" cy="400110"/>
            </a:xfrm>
            <a:prstGeom prst="rect">
              <a:avLst/>
            </a:prstGeom>
            <a:noFill/>
          </p:spPr>
          <p:txBody>
            <a:bodyPr wrap="square" rtlCol="0">
              <a:spAutoFit/>
            </a:bodyPr>
            <a:lstStyle/>
            <a:p>
              <a:pPr algn="ctr"/>
              <a:r>
                <a:rPr lang="en-US" sz="2000" b="1" dirty="0" smtClean="0">
                  <a:solidFill>
                    <a:srgbClr val="001E61"/>
                  </a:solidFill>
                  <a:latin typeface="Source Sans Pro" panose="020B0503030403020204" pitchFamily="34" charset="0"/>
                  <a:ea typeface="Source Sans Pro" panose="020B0503030403020204" pitchFamily="34" charset="0"/>
                </a:rPr>
                <a:t>Housing</a:t>
              </a:r>
              <a:endParaRPr lang="en-US" sz="2000" b="1" dirty="0">
                <a:solidFill>
                  <a:srgbClr val="001E61"/>
                </a:solidFill>
                <a:latin typeface="Source Sans Pro" panose="020B0503030403020204" pitchFamily="34" charset="0"/>
                <a:ea typeface="Source Sans Pro" panose="020B0503030403020204" pitchFamily="34" charset="0"/>
              </a:endParaRPr>
            </a:p>
          </p:txBody>
        </p:sp>
        <p:sp>
          <p:nvSpPr>
            <p:cNvPr id="82" name="TextBox 81">
              <a:extLst>
                <a:ext uri="{FF2B5EF4-FFF2-40B4-BE49-F238E27FC236}">
                  <a16:creationId xmlns:a16="http://schemas.microsoft.com/office/drawing/2014/main" id="{E09636BC-0DB6-1944-A08E-922427495583}"/>
                </a:ext>
              </a:extLst>
            </p:cNvPr>
            <p:cNvSpPr txBox="1"/>
            <p:nvPr/>
          </p:nvSpPr>
          <p:spPr>
            <a:xfrm>
              <a:off x="5897190" y="5135593"/>
              <a:ext cx="3744463" cy="707886"/>
            </a:xfrm>
            <a:prstGeom prst="rect">
              <a:avLst/>
            </a:prstGeom>
            <a:noFill/>
          </p:spPr>
          <p:txBody>
            <a:bodyPr wrap="square" rtlCol="0">
              <a:spAutoFit/>
            </a:bodyPr>
            <a:lstStyle/>
            <a:p>
              <a:pPr algn="ctr"/>
              <a:r>
                <a:rPr lang="en-US" sz="2000" b="1" dirty="0" smtClean="0">
                  <a:solidFill>
                    <a:srgbClr val="001E61"/>
                  </a:solidFill>
                  <a:latin typeface="Source Sans Pro" panose="020B0503030403020204" pitchFamily="34" charset="0"/>
                  <a:ea typeface="Source Sans Pro" panose="020B0503030403020204" pitchFamily="34" charset="0"/>
                </a:rPr>
                <a:t>Immigrants &amp; </a:t>
              </a:r>
              <a:r>
                <a:rPr lang="en-US" sz="2000" b="1" dirty="0">
                  <a:solidFill>
                    <a:srgbClr val="001E61"/>
                  </a:solidFill>
                  <a:latin typeface="Source Sans Pro" panose="020B0503030403020204" pitchFamily="34" charset="0"/>
                  <a:ea typeface="Source Sans Pro" panose="020B0503030403020204" pitchFamily="34" charset="0"/>
                </a:rPr>
                <a:t>Workers’ </a:t>
              </a:r>
              <a:endParaRPr lang="en-US" sz="2000" b="1" dirty="0" smtClean="0">
                <a:solidFill>
                  <a:srgbClr val="001E61"/>
                </a:solidFill>
                <a:latin typeface="Source Sans Pro" panose="020B0503030403020204" pitchFamily="34" charset="0"/>
                <a:ea typeface="Source Sans Pro" panose="020B0503030403020204" pitchFamily="34" charset="0"/>
              </a:endParaRPr>
            </a:p>
            <a:p>
              <a:pPr algn="ctr"/>
              <a:r>
                <a:rPr lang="en-US" sz="2000" b="1" dirty="0" smtClean="0">
                  <a:solidFill>
                    <a:srgbClr val="001E61"/>
                  </a:solidFill>
                  <a:latin typeface="Source Sans Pro" panose="020B0503030403020204" pitchFamily="34" charset="0"/>
                  <a:ea typeface="Source Sans Pro" panose="020B0503030403020204" pitchFamily="34" charset="0"/>
                </a:rPr>
                <a:t>Rights</a:t>
              </a:r>
              <a:endParaRPr lang="en-US" sz="2000" b="1" dirty="0">
                <a:solidFill>
                  <a:srgbClr val="001E61"/>
                </a:solidFill>
                <a:latin typeface="Source Sans Pro" panose="020B0503030403020204" pitchFamily="34" charset="0"/>
                <a:ea typeface="Source Sans Pro" panose="020B0503030403020204" pitchFamily="34" charset="0"/>
              </a:endParaRPr>
            </a:p>
          </p:txBody>
        </p:sp>
      </p:grpSp>
      <p:grpSp>
        <p:nvGrpSpPr>
          <p:cNvPr id="92" name="Group 91"/>
          <p:cNvGrpSpPr/>
          <p:nvPr/>
        </p:nvGrpSpPr>
        <p:grpSpPr>
          <a:xfrm>
            <a:off x="5479734" y="2026185"/>
            <a:ext cx="6665733" cy="1772270"/>
            <a:chOff x="5479734" y="2379917"/>
            <a:chExt cx="6665733" cy="1772270"/>
          </a:xfrm>
        </p:grpSpPr>
        <p:grpSp>
          <p:nvGrpSpPr>
            <p:cNvPr id="90" name="Group 89"/>
            <p:cNvGrpSpPr/>
            <p:nvPr/>
          </p:nvGrpSpPr>
          <p:grpSpPr>
            <a:xfrm>
              <a:off x="5987185" y="2379917"/>
              <a:ext cx="5653073" cy="1280160"/>
              <a:chOff x="5987185" y="2239478"/>
              <a:chExt cx="5653073" cy="1280160"/>
            </a:xfrm>
          </p:grpSpPr>
          <p:grpSp>
            <p:nvGrpSpPr>
              <p:cNvPr id="76" name="Group 75">
                <a:extLst>
                  <a:ext uri="{FF2B5EF4-FFF2-40B4-BE49-F238E27FC236}">
                    <a16:creationId xmlns:a16="http://schemas.microsoft.com/office/drawing/2014/main" id="{FF6810AA-8472-2A48-86F9-71D9871BF838}"/>
                  </a:ext>
                </a:extLst>
              </p:cNvPr>
              <p:cNvGrpSpPr/>
              <p:nvPr/>
            </p:nvGrpSpPr>
            <p:grpSpPr>
              <a:xfrm>
                <a:off x="8171399" y="2239478"/>
                <a:ext cx="1280160" cy="1280160"/>
                <a:chOff x="9091684" y="3626090"/>
                <a:chExt cx="1378424" cy="1371921"/>
              </a:xfrm>
            </p:grpSpPr>
            <p:sp>
              <p:nvSpPr>
                <p:cNvPr id="77" name="Oval 76">
                  <a:extLst>
                    <a:ext uri="{FF2B5EF4-FFF2-40B4-BE49-F238E27FC236}">
                      <a16:creationId xmlns:a16="http://schemas.microsoft.com/office/drawing/2014/main" id="{CE496AE7-27F6-1A47-AA30-F7167025FA89}"/>
                    </a:ext>
                  </a:extLst>
                </p:cNvPr>
                <p:cNvSpPr/>
                <p:nvPr/>
              </p:nvSpPr>
              <p:spPr>
                <a:xfrm>
                  <a:off x="9091684" y="362609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8" name="Graphic 33" descr="Gavel">
                  <a:extLst>
                    <a:ext uri="{FF2B5EF4-FFF2-40B4-BE49-F238E27FC236}">
                      <a16:creationId xmlns:a16="http://schemas.microsoft.com/office/drawing/2014/main" id="{58BE78A5-6133-CE42-87F0-1A38A52A976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9306230" y="3737610"/>
                  <a:ext cx="1029158" cy="1029158"/>
                </a:xfrm>
                <a:prstGeom prst="rect">
                  <a:avLst/>
                </a:prstGeom>
              </p:spPr>
            </p:pic>
          </p:grpSp>
          <p:pic>
            <p:nvPicPr>
              <p:cNvPr id="86" name="Picture 85"/>
              <p:cNvPicPr>
                <a:picLocks noChangeAspect="1"/>
              </p:cNvPicPr>
              <p:nvPr/>
            </p:nvPicPr>
            <p:blipFill>
              <a:blip r:embed="rId16" cstate="print">
                <a:duotone>
                  <a:schemeClr val="accent2">
                    <a:shade val="45000"/>
                    <a:satMod val="135000"/>
                  </a:schemeClr>
                  <a:prstClr val="white"/>
                </a:duotone>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val="0"/>
                  </a:ext>
                </a:extLst>
              </a:blip>
              <a:stretch>
                <a:fillRect/>
              </a:stretch>
            </p:blipFill>
            <p:spPr>
              <a:xfrm>
                <a:off x="10360988" y="2239478"/>
                <a:ext cx="1279270" cy="1280160"/>
              </a:xfrm>
              <a:prstGeom prst="rect">
                <a:avLst/>
              </a:prstGeom>
            </p:spPr>
          </p:pic>
          <p:pic>
            <p:nvPicPr>
              <p:cNvPr id="87" name="Picture 86"/>
              <p:cNvPicPr>
                <a:picLocks noChangeAspect="1"/>
              </p:cNvPicPr>
              <p:nvPr/>
            </p:nvPicPr>
            <p:blipFill>
              <a:blip r:embed="rId1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987185" y="2239478"/>
                <a:ext cx="1274786" cy="1280160"/>
              </a:xfrm>
              <a:prstGeom prst="rect">
                <a:avLst/>
              </a:prstGeom>
            </p:spPr>
          </p:pic>
        </p:grpSp>
        <p:sp>
          <p:nvSpPr>
            <p:cNvPr id="84" name="TextBox 83">
              <a:extLst>
                <a:ext uri="{FF2B5EF4-FFF2-40B4-BE49-F238E27FC236}">
                  <a16:creationId xmlns:a16="http://schemas.microsoft.com/office/drawing/2014/main" id="{18C1346E-E1A2-544C-A9D7-DD6E68805499}"/>
                </a:ext>
              </a:extLst>
            </p:cNvPr>
            <p:cNvSpPr txBox="1"/>
            <p:nvPr/>
          </p:nvSpPr>
          <p:spPr>
            <a:xfrm>
              <a:off x="7378818" y="3444301"/>
              <a:ext cx="2939458" cy="707886"/>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Criminal Records </a:t>
              </a:r>
              <a:endParaRPr lang="en-US" sz="2000" b="1" dirty="0" smtClean="0">
                <a:solidFill>
                  <a:srgbClr val="001E61"/>
                </a:solidFill>
                <a:latin typeface="Source Sans Pro" panose="020B0503030403020204" pitchFamily="34" charset="0"/>
                <a:ea typeface="Source Sans Pro" panose="020B0503030403020204" pitchFamily="34" charset="0"/>
              </a:endParaRPr>
            </a:p>
            <a:p>
              <a:pPr algn="ctr"/>
              <a:r>
                <a:rPr lang="en-US" sz="2000" b="1" dirty="0" smtClean="0">
                  <a:solidFill>
                    <a:srgbClr val="001E61"/>
                  </a:solidFill>
                  <a:latin typeface="Source Sans Pro" panose="020B0503030403020204" pitchFamily="34" charset="0"/>
                  <a:ea typeface="Source Sans Pro" panose="020B0503030403020204" pitchFamily="34" charset="0"/>
                </a:rPr>
                <a:t>Relief</a:t>
              </a:r>
              <a:endParaRPr lang="en-US" sz="2000" b="1" dirty="0">
                <a:solidFill>
                  <a:srgbClr val="001E61"/>
                </a:solidFill>
                <a:latin typeface="Source Sans Pro" panose="020B0503030403020204" pitchFamily="34" charset="0"/>
                <a:ea typeface="Source Sans Pro" panose="020B0503030403020204" pitchFamily="34" charset="0"/>
              </a:endParaRPr>
            </a:p>
          </p:txBody>
        </p:sp>
        <p:sp>
          <p:nvSpPr>
            <p:cNvPr id="83" name="TextBox 82">
              <a:extLst>
                <a:ext uri="{FF2B5EF4-FFF2-40B4-BE49-F238E27FC236}">
                  <a16:creationId xmlns:a16="http://schemas.microsoft.com/office/drawing/2014/main" id="{24A75195-B7B7-EE4C-9C0C-B4FAD4E3AABA}"/>
                </a:ext>
              </a:extLst>
            </p:cNvPr>
            <p:cNvSpPr txBox="1"/>
            <p:nvPr/>
          </p:nvSpPr>
          <p:spPr>
            <a:xfrm>
              <a:off x="5479734" y="3598189"/>
              <a:ext cx="2289688"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Public Benefits</a:t>
              </a:r>
            </a:p>
          </p:txBody>
        </p:sp>
        <p:sp>
          <p:nvSpPr>
            <p:cNvPr id="85" name="TextBox 84">
              <a:extLst>
                <a:ext uri="{FF2B5EF4-FFF2-40B4-BE49-F238E27FC236}">
                  <a16:creationId xmlns:a16="http://schemas.microsoft.com/office/drawing/2014/main" id="{24A75195-B7B7-EE4C-9C0C-B4FAD4E3AABA}"/>
                </a:ext>
              </a:extLst>
            </p:cNvPr>
            <p:cNvSpPr txBox="1"/>
            <p:nvPr/>
          </p:nvSpPr>
          <p:spPr>
            <a:xfrm>
              <a:off x="9855779" y="3598189"/>
              <a:ext cx="2289688" cy="400110"/>
            </a:xfrm>
            <a:prstGeom prst="rect">
              <a:avLst/>
            </a:prstGeom>
            <a:noFill/>
          </p:spPr>
          <p:txBody>
            <a:bodyPr wrap="square" rtlCol="0">
              <a:spAutoFit/>
            </a:bodyPr>
            <a:lstStyle/>
            <a:p>
              <a:pPr algn="ctr"/>
              <a:r>
                <a:rPr lang="en-US" sz="2000" b="1" dirty="0" smtClean="0">
                  <a:solidFill>
                    <a:srgbClr val="001E61"/>
                  </a:solidFill>
                  <a:latin typeface="Source Sans Pro" panose="020B0503030403020204" pitchFamily="34" charset="0"/>
                  <a:ea typeface="Source Sans Pro" panose="020B0503030403020204" pitchFamily="34" charset="0"/>
                </a:rPr>
                <a:t>Long-Term Care</a:t>
              </a:r>
              <a:endParaRPr lang="en-US" sz="2000" b="1" dirty="0">
                <a:solidFill>
                  <a:srgbClr val="001E61"/>
                </a:solidFill>
                <a:latin typeface="Source Sans Pro" panose="020B0503030403020204" pitchFamily="34" charset="0"/>
                <a:ea typeface="Source Sans Pro" panose="020B0503030403020204" pitchFamily="34" charset="0"/>
              </a:endParaRPr>
            </a:p>
          </p:txBody>
        </p:sp>
      </p:grpSp>
    </p:spTree>
    <p:extLst>
      <p:ext uri="{BB962C8B-B14F-4D97-AF65-F5344CB8AC3E}">
        <p14:creationId xmlns:p14="http://schemas.microsoft.com/office/powerpoint/2010/main" val="8314665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2858157" y="2175046"/>
            <a:ext cx="8631776" cy="579532"/>
          </a:xfrm>
          <a:prstGeom prst="rect">
            <a:avLst/>
          </a:prstGeom>
        </p:spPr>
        <p:txBody>
          <a:bodyPr/>
          <a:lstStyle/>
          <a:p>
            <a:endParaRPr lang="en-US"/>
          </a:p>
        </p:txBody>
      </p:sp>
      <p:sp>
        <p:nvSpPr>
          <p:cNvPr id="3" name="Text Placeholder 2"/>
          <p:cNvSpPr>
            <a:spLocks noGrp="1"/>
          </p:cNvSpPr>
          <p:nvPr>
            <p:ph type="body" sz="quarter" idx="4294967295"/>
          </p:nvPr>
        </p:nvSpPr>
        <p:spPr>
          <a:xfrm>
            <a:off x="2858157" y="2765335"/>
            <a:ext cx="8631776" cy="3243579"/>
          </a:xfrm>
          <a:prstGeom prst="rect">
            <a:avLst/>
          </a:prstGeom>
        </p:spPr>
        <p:txBody>
          <a:bodyPr/>
          <a:lstStyle/>
          <a:p>
            <a:endParaRPr lang="en-US"/>
          </a:p>
        </p:txBody>
      </p:sp>
      <p:sp>
        <p:nvSpPr>
          <p:cNvPr id="4" name="Title 3"/>
          <p:cNvSpPr>
            <a:spLocks noGrp="1"/>
          </p:cNvSpPr>
          <p:nvPr>
            <p:ph type="title"/>
          </p:nvPr>
        </p:nvSpPr>
        <p:spPr/>
        <p:txBody>
          <a:bodyPr/>
          <a:lstStyle/>
          <a:p>
            <a:r>
              <a:rPr lang="en-US" dirty="0" smtClean="0"/>
              <a:t>Medicare is Not Cheap</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60936084"/>
              </p:ext>
            </p:extLst>
          </p:nvPr>
        </p:nvGraphicFramePr>
        <p:xfrm>
          <a:off x="711201" y="133808"/>
          <a:ext cx="11310871" cy="5978827"/>
        </p:xfrm>
        <a:graphic>
          <a:graphicData uri="http://schemas.openxmlformats.org/drawingml/2006/table">
            <a:tbl>
              <a:tblPr firstRow="1" bandRow="1">
                <a:tableStyleId>{5C22544A-7EE6-4342-B048-85BDC9FD1C3A}</a:tableStyleId>
              </a:tblPr>
              <a:tblGrid>
                <a:gridCol w="1496290">
                  <a:extLst>
                    <a:ext uri="{9D8B030D-6E8A-4147-A177-3AD203B41FA5}">
                      <a16:colId xmlns:a16="http://schemas.microsoft.com/office/drawing/2014/main" val="490369704"/>
                    </a:ext>
                  </a:extLst>
                </a:gridCol>
                <a:gridCol w="3190419">
                  <a:extLst>
                    <a:ext uri="{9D8B030D-6E8A-4147-A177-3AD203B41FA5}">
                      <a16:colId xmlns:a16="http://schemas.microsoft.com/office/drawing/2014/main" val="1156105553"/>
                    </a:ext>
                  </a:extLst>
                </a:gridCol>
                <a:gridCol w="6624162">
                  <a:extLst>
                    <a:ext uri="{9D8B030D-6E8A-4147-A177-3AD203B41FA5}">
                      <a16:colId xmlns:a16="http://schemas.microsoft.com/office/drawing/2014/main" val="2425197788"/>
                    </a:ext>
                  </a:extLst>
                </a:gridCol>
              </a:tblGrid>
              <a:tr h="557379">
                <a:tc gridSpan="3">
                  <a:txBody>
                    <a:bodyPr/>
                    <a:lstStyle/>
                    <a:p>
                      <a:pPr algn="ctr"/>
                      <a:r>
                        <a:rPr lang="en-US" sz="3600" dirty="0" smtClean="0"/>
                        <a:t>MEDICARE COSTS 2024</a:t>
                      </a:r>
                      <a:endParaRPr lang="en-US" sz="36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368751408"/>
                  </a:ext>
                </a:extLst>
              </a:tr>
              <a:tr h="398128">
                <a:tc>
                  <a:txBody>
                    <a:bodyPr/>
                    <a:lstStyle/>
                    <a:p>
                      <a:r>
                        <a:rPr lang="en-US" sz="2400" b="1" dirty="0" smtClean="0"/>
                        <a:t>Part A</a:t>
                      </a:r>
                      <a:endParaRPr lang="en-US" sz="2400" b="1" dirty="0"/>
                    </a:p>
                  </a:txBody>
                  <a:tcPr/>
                </a:tc>
                <a:tc>
                  <a:txBody>
                    <a:bodyPr/>
                    <a:lstStyle/>
                    <a:p>
                      <a:r>
                        <a:rPr lang="en-US" sz="1800" dirty="0" smtClean="0"/>
                        <a:t>Monthly Premium</a:t>
                      </a:r>
                      <a:endParaRPr lang="en-US" sz="1800" dirty="0"/>
                    </a:p>
                  </a:txBody>
                  <a:tcPr/>
                </a:tc>
                <a:tc>
                  <a:txBody>
                    <a:bodyPr/>
                    <a:lstStyle/>
                    <a:p>
                      <a:r>
                        <a:rPr lang="en-US" sz="1800" dirty="0" smtClean="0"/>
                        <a:t>$0 (40 </a:t>
                      </a:r>
                      <a:r>
                        <a:rPr lang="en-US" sz="1800" dirty="0" err="1" smtClean="0"/>
                        <a:t>Qrtrs</a:t>
                      </a:r>
                      <a:r>
                        <a:rPr lang="en-US" sz="1800" dirty="0" smtClean="0"/>
                        <a:t>)  $278 (30-39 </a:t>
                      </a:r>
                      <a:r>
                        <a:rPr lang="en-US" sz="1800" dirty="0" err="1" smtClean="0"/>
                        <a:t>Qrtrs</a:t>
                      </a:r>
                      <a:r>
                        <a:rPr lang="en-US" sz="1800" dirty="0" smtClean="0"/>
                        <a:t>) $505</a:t>
                      </a:r>
                      <a:endParaRPr lang="en-US" sz="1800" dirty="0"/>
                    </a:p>
                  </a:txBody>
                  <a:tcPr/>
                </a:tc>
                <a:extLst>
                  <a:ext uri="{0D108BD9-81ED-4DB2-BD59-A6C34878D82A}">
                    <a16:rowId xmlns:a16="http://schemas.microsoft.com/office/drawing/2014/main" val="185242334"/>
                  </a:ext>
                </a:extLst>
              </a:tr>
              <a:tr h="398128">
                <a:tc>
                  <a:txBody>
                    <a:bodyPr/>
                    <a:lstStyle/>
                    <a:p>
                      <a:endParaRPr lang="en-US" sz="2400" dirty="0"/>
                    </a:p>
                  </a:txBody>
                  <a:tcPr/>
                </a:tc>
                <a:tc>
                  <a:txBody>
                    <a:bodyPr/>
                    <a:lstStyle/>
                    <a:p>
                      <a:r>
                        <a:rPr lang="en-US" sz="1800" dirty="0" smtClean="0"/>
                        <a:t>Inpatient Hospital Deductible</a:t>
                      </a:r>
                      <a:endParaRPr lang="en-US" sz="1800" dirty="0"/>
                    </a:p>
                  </a:txBody>
                  <a:tcPr/>
                </a:tc>
                <a:tc>
                  <a:txBody>
                    <a:bodyPr/>
                    <a:lstStyle/>
                    <a:p>
                      <a:r>
                        <a:rPr lang="en-US" sz="1800" dirty="0" smtClean="0"/>
                        <a:t>$1,632</a:t>
                      </a:r>
                      <a:endParaRPr lang="en-US" sz="1800" dirty="0"/>
                    </a:p>
                  </a:txBody>
                  <a:tcPr/>
                </a:tc>
                <a:extLst>
                  <a:ext uri="{0D108BD9-81ED-4DB2-BD59-A6C34878D82A}">
                    <a16:rowId xmlns:a16="http://schemas.microsoft.com/office/drawing/2014/main" val="2188334139"/>
                  </a:ext>
                </a:extLst>
              </a:tr>
              <a:tr h="533802">
                <a:tc>
                  <a:txBody>
                    <a:bodyPr/>
                    <a:lstStyle/>
                    <a:p>
                      <a:endParaRPr lang="en-US" sz="2400"/>
                    </a:p>
                  </a:txBody>
                  <a:tcPr/>
                </a:tc>
                <a:tc>
                  <a:txBody>
                    <a:bodyPr/>
                    <a:lstStyle/>
                    <a:p>
                      <a:r>
                        <a:rPr lang="en-US" sz="1800" dirty="0" smtClean="0"/>
                        <a:t>Inpatient Hospital Co-Payment</a:t>
                      </a:r>
                      <a:endParaRPr lang="en-US" sz="1800" dirty="0"/>
                    </a:p>
                  </a:txBody>
                  <a:tcPr/>
                </a:tc>
                <a:tc>
                  <a:txBody>
                    <a:bodyPr/>
                    <a:lstStyle/>
                    <a:p>
                      <a:r>
                        <a:rPr lang="en-US" sz="1800" dirty="0" smtClean="0"/>
                        <a:t>Days</a:t>
                      </a:r>
                      <a:r>
                        <a:rPr lang="en-US" sz="1800" baseline="0" dirty="0" smtClean="0"/>
                        <a:t> 61 – 90 = $408; Days 91 – 150 = $816</a:t>
                      </a:r>
                      <a:endParaRPr lang="en-US" sz="1800" dirty="0"/>
                    </a:p>
                  </a:txBody>
                  <a:tcPr/>
                </a:tc>
                <a:extLst>
                  <a:ext uri="{0D108BD9-81ED-4DB2-BD59-A6C34878D82A}">
                    <a16:rowId xmlns:a16="http://schemas.microsoft.com/office/drawing/2014/main" val="3132594979"/>
                  </a:ext>
                </a:extLst>
              </a:tr>
              <a:tr h="398128">
                <a:tc>
                  <a:txBody>
                    <a:bodyPr/>
                    <a:lstStyle/>
                    <a:p>
                      <a:endParaRPr lang="en-US" sz="2400"/>
                    </a:p>
                  </a:txBody>
                  <a:tcPr/>
                </a:tc>
                <a:tc>
                  <a:txBody>
                    <a:bodyPr/>
                    <a:lstStyle/>
                    <a:p>
                      <a:r>
                        <a:rPr lang="en-US" sz="1800" dirty="0" smtClean="0"/>
                        <a:t>SNF Co-Payment</a:t>
                      </a:r>
                      <a:endParaRPr lang="en-US" sz="1800" dirty="0"/>
                    </a:p>
                  </a:txBody>
                  <a:tcPr/>
                </a:tc>
                <a:tc>
                  <a:txBody>
                    <a:bodyPr/>
                    <a:lstStyle/>
                    <a:p>
                      <a:r>
                        <a:rPr lang="en-US" sz="1800" dirty="0" smtClean="0"/>
                        <a:t>Days 21 – 100 = $204</a:t>
                      </a:r>
                      <a:endParaRPr lang="en-US" sz="1800" dirty="0"/>
                    </a:p>
                  </a:txBody>
                  <a:tcPr/>
                </a:tc>
                <a:extLst>
                  <a:ext uri="{0D108BD9-81ED-4DB2-BD59-A6C34878D82A}">
                    <a16:rowId xmlns:a16="http://schemas.microsoft.com/office/drawing/2014/main" val="1430175991"/>
                  </a:ext>
                </a:extLst>
              </a:tr>
              <a:tr h="398128">
                <a:tc>
                  <a:txBody>
                    <a:bodyPr/>
                    <a:lstStyle/>
                    <a:p>
                      <a:r>
                        <a:rPr lang="en-US" sz="2400" b="1" dirty="0" smtClean="0"/>
                        <a:t>Part B</a:t>
                      </a:r>
                      <a:endParaRPr lang="en-US" sz="2400" b="1" dirty="0"/>
                    </a:p>
                  </a:txBody>
                  <a:tcPr/>
                </a:tc>
                <a:tc>
                  <a:txBody>
                    <a:bodyPr/>
                    <a:lstStyle/>
                    <a:p>
                      <a:r>
                        <a:rPr lang="en-US" sz="1800" dirty="0" smtClean="0"/>
                        <a:t>Monthly Premium</a:t>
                      </a:r>
                      <a:endParaRPr lang="en-US" sz="1800" dirty="0"/>
                    </a:p>
                  </a:txBody>
                  <a:tcPr/>
                </a:tc>
                <a:tc>
                  <a:txBody>
                    <a:bodyPr/>
                    <a:lstStyle/>
                    <a:p>
                      <a:r>
                        <a:rPr lang="en-US" sz="1800" dirty="0" smtClean="0"/>
                        <a:t>$174.70 – higher for higher income</a:t>
                      </a:r>
                      <a:endParaRPr lang="en-US" sz="1800" dirty="0"/>
                    </a:p>
                  </a:txBody>
                  <a:tcPr/>
                </a:tc>
                <a:extLst>
                  <a:ext uri="{0D108BD9-81ED-4DB2-BD59-A6C34878D82A}">
                    <a16:rowId xmlns:a16="http://schemas.microsoft.com/office/drawing/2014/main" val="3456620613"/>
                  </a:ext>
                </a:extLst>
              </a:tr>
              <a:tr h="398128">
                <a:tc>
                  <a:txBody>
                    <a:bodyPr/>
                    <a:lstStyle/>
                    <a:p>
                      <a:endParaRPr lang="en-US" sz="2400"/>
                    </a:p>
                  </a:txBody>
                  <a:tcPr/>
                </a:tc>
                <a:tc>
                  <a:txBody>
                    <a:bodyPr/>
                    <a:lstStyle/>
                    <a:p>
                      <a:r>
                        <a:rPr lang="en-US" sz="1800" dirty="0" smtClean="0"/>
                        <a:t>Deductible</a:t>
                      </a:r>
                      <a:endParaRPr lang="en-US" sz="1800" dirty="0"/>
                    </a:p>
                  </a:txBody>
                  <a:tcPr/>
                </a:tc>
                <a:tc>
                  <a:txBody>
                    <a:bodyPr/>
                    <a:lstStyle/>
                    <a:p>
                      <a:r>
                        <a:rPr lang="en-US" sz="1800" dirty="0" smtClean="0"/>
                        <a:t>$240</a:t>
                      </a:r>
                      <a:endParaRPr lang="en-US" sz="1800" dirty="0"/>
                    </a:p>
                  </a:txBody>
                  <a:tcPr/>
                </a:tc>
                <a:extLst>
                  <a:ext uri="{0D108BD9-81ED-4DB2-BD59-A6C34878D82A}">
                    <a16:rowId xmlns:a16="http://schemas.microsoft.com/office/drawing/2014/main" val="4184076904"/>
                  </a:ext>
                </a:extLst>
              </a:tr>
              <a:tr h="398128">
                <a:tc>
                  <a:txBody>
                    <a:bodyPr/>
                    <a:lstStyle/>
                    <a:p>
                      <a:endParaRPr lang="en-US" sz="2400"/>
                    </a:p>
                  </a:txBody>
                  <a:tcPr/>
                </a:tc>
                <a:tc>
                  <a:txBody>
                    <a:bodyPr/>
                    <a:lstStyle/>
                    <a:p>
                      <a:r>
                        <a:rPr lang="en-US" sz="1800" dirty="0" smtClean="0"/>
                        <a:t>Co-Insurance</a:t>
                      </a:r>
                      <a:endParaRPr lang="en-US" sz="1800" dirty="0"/>
                    </a:p>
                  </a:txBody>
                  <a:tcPr/>
                </a:tc>
                <a:tc>
                  <a:txBody>
                    <a:bodyPr/>
                    <a:lstStyle/>
                    <a:p>
                      <a:r>
                        <a:rPr lang="en-US" sz="1800" dirty="0" smtClean="0"/>
                        <a:t>20%</a:t>
                      </a:r>
                      <a:endParaRPr lang="en-US" sz="1800" dirty="0"/>
                    </a:p>
                  </a:txBody>
                  <a:tcPr/>
                </a:tc>
                <a:extLst>
                  <a:ext uri="{0D108BD9-81ED-4DB2-BD59-A6C34878D82A}">
                    <a16:rowId xmlns:a16="http://schemas.microsoft.com/office/drawing/2014/main" val="3227767859"/>
                  </a:ext>
                </a:extLst>
              </a:tr>
              <a:tr h="398128">
                <a:tc>
                  <a:txBody>
                    <a:bodyPr/>
                    <a:lstStyle/>
                    <a:p>
                      <a:r>
                        <a:rPr lang="en-US" sz="2400" b="1" dirty="0" smtClean="0"/>
                        <a:t>Part D</a:t>
                      </a:r>
                      <a:endParaRPr lang="en-US" sz="2400" b="1" dirty="0"/>
                    </a:p>
                  </a:txBody>
                  <a:tcPr/>
                </a:tc>
                <a:tc>
                  <a:txBody>
                    <a:bodyPr/>
                    <a:lstStyle/>
                    <a:p>
                      <a:r>
                        <a:rPr lang="en-US" sz="1800" dirty="0" smtClean="0"/>
                        <a:t>Monthly</a:t>
                      </a:r>
                      <a:r>
                        <a:rPr lang="en-US" sz="1800" baseline="0" dirty="0" smtClean="0"/>
                        <a:t> Premium</a:t>
                      </a:r>
                      <a:endParaRPr lang="en-US" sz="1800" dirty="0"/>
                    </a:p>
                  </a:txBody>
                  <a:tcPr/>
                </a:tc>
                <a:tc>
                  <a:txBody>
                    <a:bodyPr/>
                    <a:lstStyle/>
                    <a:p>
                      <a:r>
                        <a:rPr lang="en-US" sz="1800" dirty="0" smtClean="0"/>
                        <a:t>$34.70</a:t>
                      </a:r>
                      <a:r>
                        <a:rPr lang="en-US" sz="1800" baseline="0" dirty="0" smtClean="0"/>
                        <a:t> national base premium ($55.50 national average)</a:t>
                      </a:r>
                      <a:endParaRPr lang="en-US" sz="1800" dirty="0"/>
                    </a:p>
                  </a:txBody>
                  <a:tcPr/>
                </a:tc>
                <a:extLst>
                  <a:ext uri="{0D108BD9-81ED-4DB2-BD59-A6C34878D82A}">
                    <a16:rowId xmlns:a16="http://schemas.microsoft.com/office/drawing/2014/main" val="78054363"/>
                  </a:ext>
                </a:extLst>
              </a:tr>
              <a:tr h="398128">
                <a:tc>
                  <a:txBody>
                    <a:bodyPr/>
                    <a:lstStyle/>
                    <a:p>
                      <a:endParaRPr lang="en-US" sz="2400" dirty="0"/>
                    </a:p>
                  </a:txBody>
                  <a:tcPr/>
                </a:tc>
                <a:tc>
                  <a:txBody>
                    <a:bodyPr/>
                    <a:lstStyle/>
                    <a:p>
                      <a:r>
                        <a:rPr lang="en-US" sz="1800" dirty="0" smtClean="0"/>
                        <a:t>Deductible</a:t>
                      </a:r>
                      <a:endParaRPr lang="en-US" sz="1800" dirty="0"/>
                    </a:p>
                  </a:txBody>
                  <a:tcPr/>
                </a:tc>
                <a:tc>
                  <a:txBody>
                    <a:bodyPr/>
                    <a:lstStyle/>
                    <a:p>
                      <a:r>
                        <a:rPr lang="en-US" sz="1800" dirty="0" smtClean="0"/>
                        <a:t>Up to $545</a:t>
                      </a:r>
                      <a:endParaRPr lang="en-US" sz="1800" dirty="0"/>
                    </a:p>
                  </a:txBody>
                  <a:tcPr/>
                </a:tc>
                <a:extLst>
                  <a:ext uri="{0D108BD9-81ED-4DB2-BD59-A6C34878D82A}">
                    <a16:rowId xmlns:a16="http://schemas.microsoft.com/office/drawing/2014/main" val="3989587101"/>
                  </a:ext>
                </a:extLst>
              </a:tr>
              <a:tr h="483778">
                <a:tc>
                  <a:txBody>
                    <a:bodyPr/>
                    <a:lstStyle/>
                    <a:p>
                      <a:endParaRPr lang="en-US" sz="2400" dirty="0"/>
                    </a:p>
                  </a:txBody>
                  <a:tcPr/>
                </a:tc>
                <a:tc>
                  <a:txBody>
                    <a:bodyPr/>
                    <a:lstStyle/>
                    <a:p>
                      <a:r>
                        <a:rPr lang="en-US" sz="1800" dirty="0" smtClean="0"/>
                        <a:t>Co-Insurance</a:t>
                      </a:r>
                      <a:endParaRPr lang="en-US" sz="1800" dirty="0"/>
                    </a:p>
                  </a:txBody>
                  <a:tcPr/>
                </a:tc>
                <a:tc>
                  <a:txBody>
                    <a:bodyPr/>
                    <a:lstStyle/>
                    <a:p>
                      <a:r>
                        <a:rPr lang="en-US" sz="1800" dirty="0" smtClean="0"/>
                        <a:t>Up to 25% per prescription</a:t>
                      </a:r>
                      <a:r>
                        <a:rPr lang="en-US" sz="1800" baseline="0" dirty="0" smtClean="0"/>
                        <a:t> up to $1,165 </a:t>
                      </a:r>
                      <a:r>
                        <a:rPr lang="en-US" sz="1800" dirty="0" smtClean="0"/>
                        <a:t>in Initial Coverage Period</a:t>
                      </a:r>
                      <a:endParaRPr lang="en-US" sz="1800" dirty="0"/>
                    </a:p>
                  </a:txBody>
                  <a:tcPr/>
                </a:tc>
                <a:extLst>
                  <a:ext uri="{0D108BD9-81ED-4DB2-BD59-A6C34878D82A}">
                    <a16:rowId xmlns:a16="http://schemas.microsoft.com/office/drawing/2014/main" val="210735120"/>
                  </a:ext>
                </a:extLst>
              </a:tr>
              <a:tr h="663567">
                <a:tc>
                  <a:txBody>
                    <a:bodyPr/>
                    <a:lstStyle/>
                    <a:p>
                      <a:endParaRPr lang="en-US" sz="2400" dirty="0"/>
                    </a:p>
                  </a:txBody>
                  <a:tcPr/>
                </a:tc>
                <a:tc>
                  <a:txBody>
                    <a:bodyPr/>
                    <a:lstStyle/>
                    <a:p>
                      <a:r>
                        <a:rPr lang="en-US" sz="1800" dirty="0" smtClean="0"/>
                        <a:t>Donut</a:t>
                      </a:r>
                      <a:r>
                        <a:rPr lang="en-US" sz="1800" baseline="0" dirty="0" smtClean="0"/>
                        <a:t> Hole</a:t>
                      </a:r>
                      <a:endParaRPr lang="en-US" sz="1800" dirty="0"/>
                    </a:p>
                  </a:txBody>
                  <a:tcPr/>
                </a:tc>
                <a:tc>
                  <a:txBody>
                    <a:bodyPr/>
                    <a:lstStyle/>
                    <a:p>
                      <a:r>
                        <a:rPr lang="en-US" sz="1800" dirty="0" smtClean="0"/>
                        <a:t>Up to 25% per prescription(when out of pockets exceed $5,030 - $8,000)</a:t>
                      </a:r>
                      <a:endParaRPr lang="en-US" sz="1800" dirty="0"/>
                    </a:p>
                  </a:txBody>
                  <a:tcPr/>
                </a:tc>
                <a:extLst>
                  <a:ext uri="{0D108BD9-81ED-4DB2-BD59-A6C34878D82A}">
                    <a16:rowId xmlns:a16="http://schemas.microsoft.com/office/drawing/2014/main" val="1914582648"/>
                  </a:ext>
                </a:extLst>
              </a:tr>
            </a:tbl>
          </a:graphicData>
        </a:graphic>
      </p:graphicFrame>
    </p:spTree>
    <p:extLst>
      <p:ext uri="{BB962C8B-B14F-4D97-AF65-F5344CB8AC3E}">
        <p14:creationId xmlns:p14="http://schemas.microsoft.com/office/powerpoint/2010/main" val="34945903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470005878"/>
              </p:ext>
            </p:extLst>
          </p:nvPr>
        </p:nvGraphicFramePr>
        <p:xfrm>
          <a:off x="711201" y="0"/>
          <a:ext cx="11310871" cy="5978827"/>
        </p:xfrm>
        <a:graphic>
          <a:graphicData uri="http://schemas.openxmlformats.org/drawingml/2006/table">
            <a:tbl>
              <a:tblPr firstRow="1" bandRow="1">
                <a:tableStyleId>{5C22544A-7EE6-4342-B048-85BDC9FD1C3A}</a:tableStyleId>
              </a:tblPr>
              <a:tblGrid>
                <a:gridCol w="1496290">
                  <a:extLst>
                    <a:ext uri="{9D8B030D-6E8A-4147-A177-3AD203B41FA5}">
                      <a16:colId xmlns:a16="http://schemas.microsoft.com/office/drawing/2014/main" val="490369704"/>
                    </a:ext>
                  </a:extLst>
                </a:gridCol>
                <a:gridCol w="3190419">
                  <a:extLst>
                    <a:ext uri="{9D8B030D-6E8A-4147-A177-3AD203B41FA5}">
                      <a16:colId xmlns:a16="http://schemas.microsoft.com/office/drawing/2014/main" val="1156105553"/>
                    </a:ext>
                  </a:extLst>
                </a:gridCol>
                <a:gridCol w="6624162">
                  <a:extLst>
                    <a:ext uri="{9D8B030D-6E8A-4147-A177-3AD203B41FA5}">
                      <a16:colId xmlns:a16="http://schemas.microsoft.com/office/drawing/2014/main" val="2425197788"/>
                    </a:ext>
                  </a:extLst>
                </a:gridCol>
              </a:tblGrid>
              <a:tr h="557379">
                <a:tc gridSpan="3">
                  <a:txBody>
                    <a:bodyPr/>
                    <a:lstStyle/>
                    <a:p>
                      <a:pPr algn="ctr"/>
                      <a:r>
                        <a:rPr lang="en-US" sz="3600" dirty="0" smtClean="0"/>
                        <a:t>MEDICARE COSTS 2025</a:t>
                      </a:r>
                      <a:endParaRPr lang="en-US" sz="36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368751408"/>
                  </a:ext>
                </a:extLst>
              </a:tr>
              <a:tr h="398128">
                <a:tc>
                  <a:txBody>
                    <a:bodyPr/>
                    <a:lstStyle/>
                    <a:p>
                      <a:r>
                        <a:rPr lang="en-US" sz="2400" b="1" dirty="0" smtClean="0"/>
                        <a:t>Part A</a:t>
                      </a:r>
                      <a:endParaRPr lang="en-US" sz="2400" b="1" dirty="0"/>
                    </a:p>
                  </a:txBody>
                  <a:tcPr/>
                </a:tc>
                <a:tc>
                  <a:txBody>
                    <a:bodyPr/>
                    <a:lstStyle/>
                    <a:p>
                      <a:r>
                        <a:rPr lang="en-US" sz="1800" dirty="0" smtClean="0"/>
                        <a:t>Monthly Premium</a:t>
                      </a:r>
                      <a:endParaRPr lang="en-US" sz="1800" dirty="0"/>
                    </a:p>
                  </a:txBody>
                  <a:tcPr/>
                </a:tc>
                <a:tc>
                  <a:txBody>
                    <a:bodyPr/>
                    <a:lstStyle/>
                    <a:p>
                      <a:r>
                        <a:rPr lang="en-US" sz="1800" dirty="0" smtClean="0"/>
                        <a:t>$0 (40 </a:t>
                      </a:r>
                      <a:r>
                        <a:rPr lang="en-US" sz="1800" dirty="0" err="1" smtClean="0"/>
                        <a:t>Qrtrs</a:t>
                      </a:r>
                      <a:r>
                        <a:rPr lang="en-US" sz="1800" dirty="0" smtClean="0"/>
                        <a:t>)  $285 (30-39 </a:t>
                      </a:r>
                      <a:r>
                        <a:rPr lang="en-US" sz="1800" dirty="0" err="1" smtClean="0"/>
                        <a:t>Qrtrs</a:t>
                      </a:r>
                      <a:r>
                        <a:rPr lang="en-US" sz="1800" dirty="0" smtClean="0"/>
                        <a:t>) $518</a:t>
                      </a:r>
                      <a:endParaRPr lang="en-US" sz="1800" dirty="0"/>
                    </a:p>
                  </a:txBody>
                  <a:tcPr/>
                </a:tc>
                <a:extLst>
                  <a:ext uri="{0D108BD9-81ED-4DB2-BD59-A6C34878D82A}">
                    <a16:rowId xmlns:a16="http://schemas.microsoft.com/office/drawing/2014/main" val="185242334"/>
                  </a:ext>
                </a:extLst>
              </a:tr>
              <a:tr h="398128">
                <a:tc>
                  <a:txBody>
                    <a:bodyPr/>
                    <a:lstStyle/>
                    <a:p>
                      <a:endParaRPr lang="en-US" sz="2400" dirty="0"/>
                    </a:p>
                  </a:txBody>
                  <a:tcPr/>
                </a:tc>
                <a:tc>
                  <a:txBody>
                    <a:bodyPr/>
                    <a:lstStyle/>
                    <a:p>
                      <a:r>
                        <a:rPr lang="en-US" sz="1800" dirty="0" smtClean="0"/>
                        <a:t>Inpatient Hospital Deductible</a:t>
                      </a:r>
                      <a:endParaRPr lang="en-US" sz="1800" dirty="0"/>
                    </a:p>
                  </a:txBody>
                  <a:tcPr/>
                </a:tc>
                <a:tc>
                  <a:txBody>
                    <a:bodyPr/>
                    <a:lstStyle/>
                    <a:p>
                      <a:r>
                        <a:rPr lang="en-US" sz="1800" dirty="0" smtClean="0"/>
                        <a:t>$1,676</a:t>
                      </a:r>
                      <a:endParaRPr lang="en-US" sz="1800" dirty="0"/>
                    </a:p>
                  </a:txBody>
                  <a:tcPr/>
                </a:tc>
                <a:extLst>
                  <a:ext uri="{0D108BD9-81ED-4DB2-BD59-A6C34878D82A}">
                    <a16:rowId xmlns:a16="http://schemas.microsoft.com/office/drawing/2014/main" val="2188334139"/>
                  </a:ext>
                </a:extLst>
              </a:tr>
              <a:tr h="533802">
                <a:tc>
                  <a:txBody>
                    <a:bodyPr/>
                    <a:lstStyle/>
                    <a:p>
                      <a:endParaRPr lang="en-US" sz="2400"/>
                    </a:p>
                  </a:txBody>
                  <a:tcPr/>
                </a:tc>
                <a:tc>
                  <a:txBody>
                    <a:bodyPr/>
                    <a:lstStyle/>
                    <a:p>
                      <a:r>
                        <a:rPr lang="en-US" sz="1800" dirty="0" smtClean="0"/>
                        <a:t>Inpatient Hospital Co-Payment</a:t>
                      </a:r>
                      <a:endParaRPr lang="en-US" sz="1800" dirty="0"/>
                    </a:p>
                  </a:txBody>
                  <a:tcPr/>
                </a:tc>
                <a:tc>
                  <a:txBody>
                    <a:bodyPr/>
                    <a:lstStyle/>
                    <a:p>
                      <a:r>
                        <a:rPr lang="en-US" sz="1800" dirty="0" smtClean="0"/>
                        <a:t>Days</a:t>
                      </a:r>
                      <a:r>
                        <a:rPr lang="en-US" sz="1800" baseline="0" dirty="0" smtClean="0"/>
                        <a:t> 61 – 90 = $419; Days 91 – 150 = $838</a:t>
                      </a:r>
                      <a:endParaRPr lang="en-US" sz="1800" dirty="0"/>
                    </a:p>
                  </a:txBody>
                  <a:tcPr/>
                </a:tc>
                <a:extLst>
                  <a:ext uri="{0D108BD9-81ED-4DB2-BD59-A6C34878D82A}">
                    <a16:rowId xmlns:a16="http://schemas.microsoft.com/office/drawing/2014/main" val="3132594979"/>
                  </a:ext>
                </a:extLst>
              </a:tr>
              <a:tr h="398128">
                <a:tc>
                  <a:txBody>
                    <a:bodyPr/>
                    <a:lstStyle/>
                    <a:p>
                      <a:endParaRPr lang="en-US" sz="2400"/>
                    </a:p>
                  </a:txBody>
                  <a:tcPr/>
                </a:tc>
                <a:tc>
                  <a:txBody>
                    <a:bodyPr/>
                    <a:lstStyle/>
                    <a:p>
                      <a:r>
                        <a:rPr lang="en-US" sz="1800" dirty="0" smtClean="0"/>
                        <a:t>SNF Co-Payment</a:t>
                      </a:r>
                      <a:endParaRPr lang="en-US" sz="1800" dirty="0"/>
                    </a:p>
                  </a:txBody>
                  <a:tcPr/>
                </a:tc>
                <a:tc>
                  <a:txBody>
                    <a:bodyPr/>
                    <a:lstStyle/>
                    <a:p>
                      <a:r>
                        <a:rPr lang="en-US" sz="1800" dirty="0" smtClean="0"/>
                        <a:t>Days 21 – 100 = $209.50</a:t>
                      </a:r>
                      <a:endParaRPr lang="en-US" sz="1800" dirty="0"/>
                    </a:p>
                  </a:txBody>
                  <a:tcPr/>
                </a:tc>
                <a:extLst>
                  <a:ext uri="{0D108BD9-81ED-4DB2-BD59-A6C34878D82A}">
                    <a16:rowId xmlns:a16="http://schemas.microsoft.com/office/drawing/2014/main" val="1430175991"/>
                  </a:ext>
                </a:extLst>
              </a:tr>
              <a:tr h="398128">
                <a:tc>
                  <a:txBody>
                    <a:bodyPr/>
                    <a:lstStyle/>
                    <a:p>
                      <a:r>
                        <a:rPr lang="en-US" sz="2400" b="1" dirty="0" smtClean="0"/>
                        <a:t>Part B</a:t>
                      </a:r>
                      <a:endParaRPr lang="en-US" sz="2400" b="1" dirty="0"/>
                    </a:p>
                  </a:txBody>
                  <a:tcPr/>
                </a:tc>
                <a:tc>
                  <a:txBody>
                    <a:bodyPr/>
                    <a:lstStyle/>
                    <a:p>
                      <a:r>
                        <a:rPr lang="en-US" sz="1800" dirty="0" smtClean="0"/>
                        <a:t>Monthly Premium</a:t>
                      </a:r>
                      <a:endParaRPr lang="en-US" sz="1800" dirty="0"/>
                    </a:p>
                  </a:txBody>
                  <a:tcPr/>
                </a:tc>
                <a:tc>
                  <a:txBody>
                    <a:bodyPr/>
                    <a:lstStyle/>
                    <a:p>
                      <a:r>
                        <a:rPr lang="en-US" sz="1800" dirty="0" smtClean="0"/>
                        <a:t>$185 – higher for higher income</a:t>
                      </a:r>
                      <a:endParaRPr lang="en-US" sz="1800" dirty="0"/>
                    </a:p>
                  </a:txBody>
                  <a:tcPr/>
                </a:tc>
                <a:extLst>
                  <a:ext uri="{0D108BD9-81ED-4DB2-BD59-A6C34878D82A}">
                    <a16:rowId xmlns:a16="http://schemas.microsoft.com/office/drawing/2014/main" val="3456620613"/>
                  </a:ext>
                </a:extLst>
              </a:tr>
              <a:tr h="398128">
                <a:tc>
                  <a:txBody>
                    <a:bodyPr/>
                    <a:lstStyle/>
                    <a:p>
                      <a:endParaRPr lang="en-US" sz="2400"/>
                    </a:p>
                  </a:txBody>
                  <a:tcPr/>
                </a:tc>
                <a:tc>
                  <a:txBody>
                    <a:bodyPr/>
                    <a:lstStyle/>
                    <a:p>
                      <a:r>
                        <a:rPr lang="en-US" sz="1800" dirty="0" smtClean="0"/>
                        <a:t>Deductible</a:t>
                      </a:r>
                      <a:endParaRPr lang="en-US" sz="1800" dirty="0"/>
                    </a:p>
                  </a:txBody>
                  <a:tcPr/>
                </a:tc>
                <a:tc>
                  <a:txBody>
                    <a:bodyPr/>
                    <a:lstStyle/>
                    <a:p>
                      <a:r>
                        <a:rPr lang="en-US" sz="1800" dirty="0" smtClean="0"/>
                        <a:t>$257</a:t>
                      </a:r>
                      <a:endParaRPr lang="en-US" sz="1800" dirty="0"/>
                    </a:p>
                  </a:txBody>
                  <a:tcPr/>
                </a:tc>
                <a:extLst>
                  <a:ext uri="{0D108BD9-81ED-4DB2-BD59-A6C34878D82A}">
                    <a16:rowId xmlns:a16="http://schemas.microsoft.com/office/drawing/2014/main" val="4184076904"/>
                  </a:ext>
                </a:extLst>
              </a:tr>
              <a:tr h="398128">
                <a:tc>
                  <a:txBody>
                    <a:bodyPr/>
                    <a:lstStyle/>
                    <a:p>
                      <a:endParaRPr lang="en-US" sz="2400"/>
                    </a:p>
                  </a:txBody>
                  <a:tcPr/>
                </a:tc>
                <a:tc>
                  <a:txBody>
                    <a:bodyPr/>
                    <a:lstStyle/>
                    <a:p>
                      <a:r>
                        <a:rPr lang="en-US" sz="1800" dirty="0" smtClean="0"/>
                        <a:t>Co-Insurance</a:t>
                      </a:r>
                      <a:endParaRPr lang="en-US" sz="1800" dirty="0"/>
                    </a:p>
                  </a:txBody>
                  <a:tcPr/>
                </a:tc>
                <a:tc>
                  <a:txBody>
                    <a:bodyPr/>
                    <a:lstStyle/>
                    <a:p>
                      <a:r>
                        <a:rPr lang="en-US" sz="1800" dirty="0" smtClean="0"/>
                        <a:t>20%</a:t>
                      </a:r>
                      <a:endParaRPr lang="en-US" sz="1800" dirty="0"/>
                    </a:p>
                  </a:txBody>
                  <a:tcPr/>
                </a:tc>
                <a:extLst>
                  <a:ext uri="{0D108BD9-81ED-4DB2-BD59-A6C34878D82A}">
                    <a16:rowId xmlns:a16="http://schemas.microsoft.com/office/drawing/2014/main" val="3227767859"/>
                  </a:ext>
                </a:extLst>
              </a:tr>
              <a:tr h="398128">
                <a:tc>
                  <a:txBody>
                    <a:bodyPr/>
                    <a:lstStyle/>
                    <a:p>
                      <a:r>
                        <a:rPr lang="en-US" sz="2400" b="1" dirty="0" smtClean="0"/>
                        <a:t>Part D</a:t>
                      </a:r>
                      <a:endParaRPr lang="en-US" sz="2400" b="1" dirty="0"/>
                    </a:p>
                  </a:txBody>
                  <a:tcPr/>
                </a:tc>
                <a:tc>
                  <a:txBody>
                    <a:bodyPr/>
                    <a:lstStyle/>
                    <a:p>
                      <a:r>
                        <a:rPr lang="en-US" sz="1800" dirty="0" smtClean="0"/>
                        <a:t>Monthly</a:t>
                      </a:r>
                      <a:r>
                        <a:rPr lang="en-US" sz="1800" baseline="0" dirty="0" smtClean="0"/>
                        <a:t> Premium</a:t>
                      </a:r>
                      <a:endParaRPr lang="en-US" sz="1800" dirty="0"/>
                    </a:p>
                  </a:txBody>
                  <a:tcPr/>
                </a:tc>
                <a:tc>
                  <a:txBody>
                    <a:bodyPr/>
                    <a:lstStyle/>
                    <a:p>
                      <a:r>
                        <a:rPr lang="en-US" sz="1800" dirty="0" smtClean="0"/>
                        <a:t>$36.78</a:t>
                      </a:r>
                      <a:r>
                        <a:rPr lang="en-US" sz="1800" baseline="0" dirty="0" smtClean="0"/>
                        <a:t> national base premium ($46.50 national average)</a:t>
                      </a:r>
                      <a:endParaRPr lang="en-US" sz="1800" dirty="0"/>
                    </a:p>
                  </a:txBody>
                  <a:tcPr/>
                </a:tc>
                <a:extLst>
                  <a:ext uri="{0D108BD9-81ED-4DB2-BD59-A6C34878D82A}">
                    <a16:rowId xmlns:a16="http://schemas.microsoft.com/office/drawing/2014/main" val="78054363"/>
                  </a:ext>
                </a:extLst>
              </a:tr>
              <a:tr h="398128">
                <a:tc>
                  <a:txBody>
                    <a:bodyPr/>
                    <a:lstStyle/>
                    <a:p>
                      <a:endParaRPr lang="en-US" sz="2400" dirty="0"/>
                    </a:p>
                  </a:txBody>
                  <a:tcPr/>
                </a:tc>
                <a:tc>
                  <a:txBody>
                    <a:bodyPr/>
                    <a:lstStyle/>
                    <a:p>
                      <a:r>
                        <a:rPr lang="en-US" sz="1800" dirty="0" smtClean="0"/>
                        <a:t>Deductible</a:t>
                      </a:r>
                      <a:endParaRPr lang="en-US" sz="1800" dirty="0"/>
                    </a:p>
                  </a:txBody>
                  <a:tcPr/>
                </a:tc>
                <a:tc>
                  <a:txBody>
                    <a:bodyPr/>
                    <a:lstStyle/>
                    <a:p>
                      <a:r>
                        <a:rPr lang="en-US" sz="1800" dirty="0" smtClean="0"/>
                        <a:t>Up to $590</a:t>
                      </a:r>
                      <a:endParaRPr lang="en-US" sz="1800" dirty="0"/>
                    </a:p>
                  </a:txBody>
                  <a:tcPr/>
                </a:tc>
                <a:extLst>
                  <a:ext uri="{0D108BD9-81ED-4DB2-BD59-A6C34878D82A}">
                    <a16:rowId xmlns:a16="http://schemas.microsoft.com/office/drawing/2014/main" val="3989587101"/>
                  </a:ext>
                </a:extLst>
              </a:tr>
              <a:tr h="483778">
                <a:tc>
                  <a:txBody>
                    <a:bodyPr/>
                    <a:lstStyle/>
                    <a:p>
                      <a:endParaRPr lang="en-US" sz="2400" dirty="0"/>
                    </a:p>
                  </a:txBody>
                  <a:tcPr/>
                </a:tc>
                <a:tc>
                  <a:txBody>
                    <a:bodyPr/>
                    <a:lstStyle/>
                    <a:p>
                      <a:r>
                        <a:rPr lang="en-US" sz="1800" dirty="0" smtClean="0"/>
                        <a:t>Co-Insurance</a:t>
                      </a:r>
                      <a:endParaRPr lang="en-US" sz="1800" dirty="0"/>
                    </a:p>
                  </a:txBody>
                  <a:tcPr/>
                </a:tc>
                <a:tc>
                  <a:txBody>
                    <a:bodyPr/>
                    <a:lstStyle/>
                    <a:p>
                      <a:r>
                        <a:rPr lang="en-US" sz="1800" dirty="0" smtClean="0"/>
                        <a:t>Up to 25% per prescription</a:t>
                      </a:r>
                      <a:r>
                        <a:rPr lang="en-US" sz="1800" baseline="0" dirty="0" smtClean="0"/>
                        <a:t> up to $2,000 </a:t>
                      </a:r>
                      <a:r>
                        <a:rPr lang="en-US" sz="1800" dirty="0" smtClean="0"/>
                        <a:t>in Initial Coverage Period</a:t>
                      </a:r>
                      <a:endParaRPr lang="en-US" sz="1800" dirty="0"/>
                    </a:p>
                  </a:txBody>
                  <a:tcPr/>
                </a:tc>
                <a:extLst>
                  <a:ext uri="{0D108BD9-81ED-4DB2-BD59-A6C34878D82A}">
                    <a16:rowId xmlns:a16="http://schemas.microsoft.com/office/drawing/2014/main" val="210735120"/>
                  </a:ext>
                </a:extLst>
              </a:tr>
              <a:tr h="663567">
                <a:tc>
                  <a:txBody>
                    <a:bodyPr/>
                    <a:lstStyle/>
                    <a:p>
                      <a:endParaRPr lang="en-US" sz="2400" dirty="0"/>
                    </a:p>
                  </a:txBody>
                  <a:tcPr/>
                </a:tc>
                <a:tc>
                  <a:txBody>
                    <a:bodyPr/>
                    <a:lstStyle/>
                    <a:p>
                      <a:r>
                        <a:rPr lang="en-US" sz="1800" dirty="0" smtClean="0"/>
                        <a:t>Donut</a:t>
                      </a:r>
                      <a:r>
                        <a:rPr lang="en-US" sz="1800" baseline="0" dirty="0" smtClean="0"/>
                        <a:t> Hole</a:t>
                      </a:r>
                      <a:endParaRPr lang="en-US" sz="1800" dirty="0"/>
                    </a:p>
                  </a:txBody>
                  <a:tcPr/>
                </a:tc>
                <a:tc>
                  <a:txBody>
                    <a:bodyPr/>
                    <a:lstStyle/>
                    <a:p>
                      <a:r>
                        <a:rPr lang="en-US" sz="1800" b="1" dirty="0" smtClean="0">
                          <a:solidFill>
                            <a:srgbClr val="FF0000"/>
                          </a:solidFill>
                        </a:rPr>
                        <a:t>DONUT</a:t>
                      </a:r>
                      <a:r>
                        <a:rPr lang="en-US" sz="1800" b="1" baseline="0" dirty="0" smtClean="0">
                          <a:solidFill>
                            <a:srgbClr val="FF0000"/>
                          </a:solidFill>
                        </a:rPr>
                        <a:t> HOLE ENDS: $2000 cap on out of pocket expenses</a:t>
                      </a:r>
                      <a:endParaRPr lang="en-US" sz="1800" b="1" dirty="0">
                        <a:solidFill>
                          <a:srgbClr val="FF0000"/>
                        </a:solidFill>
                      </a:endParaRPr>
                    </a:p>
                  </a:txBody>
                  <a:tcPr/>
                </a:tc>
                <a:extLst>
                  <a:ext uri="{0D108BD9-81ED-4DB2-BD59-A6C34878D82A}">
                    <a16:rowId xmlns:a16="http://schemas.microsoft.com/office/drawing/2014/main" val="1914582648"/>
                  </a:ext>
                </a:extLst>
              </a:tr>
            </a:tbl>
          </a:graphicData>
        </a:graphic>
      </p:graphicFrame>
    </p:spTree>
    <p:extLst>
      <p:ext uri="{BB962C8B-B14F-4D97-AF65-F5344CB8AC3E}">
        <p14:creationId xmlns:p14="http://schemas.microsoft.com/office/powerpoint/2010/main" val="27635554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117846" y="1828799"/>
            <a:ext cx="9609147" cy="3696930"/>
          </a:xfrm>
        </p:spPr>
        <p:txBody>
          <a:bodyPr>
            <a:normAutofit/>
          </a:bodyPr>
          <a:lstStyle/>
          <a:p>
            <a:r>
              <a:rPr lang="en-US" sz="2400" b="1" dirty="0" smtClean="0"/>
              <a:t>Income Limit: </a:t>
            </a:r>
            <a:r>
              <a:rPr lang="en-US" sz="2400" dirty="0" smtClean="0"/>
              <a:t>150% FPL $15,060 / </a:t>
            </a:r>
            <a:r>
              <a:rPr lang="en-US" sz="2400" dirty="0" err="1" smtClean="0"/>
              <a:t>yr</a:t>
            </a:r>
            <a:r>
              <a:rPr lang="en-US" sz="2400" dirty="0" smtClean="0"/>
              <a:t> ($1,255 / </a:t>
            </a:r>
            <a:r>
              <a:rPr lang="en-US" sz="2400" dirty="0" err="1" smtClean="0"/>
              <a:t>mos</a:t>
            </a:r>
            <a:r>
              <a:rPr lang="en-US" sz="2400" dirty="0" smtClean="0"/>
              <a:t>)</a:t>
            </a:r>
          </a:p>
          <a:p>
            <a:r>
              <a:rPr lang="en-US" sz="2400" dirty="0"/>
              <a:t/>
            </a:r>
            <a:br>
              <a:rPr lang="en-US" sz="2400" dirty="0"/>
            </a:br>
            <a:r>
              <a:rPr lang="en-US" sz="2400" b="1" dirty="0"/>
              <a:t>Resource Limit: </a:t>
            </a:r>
            <a:r>
              <a:rPr lang="en-US" sz="2400" dirty="0" smtClean="0"/>
              <a:t>$16,100 </a:t>
            </a:r>
            <a:r>
              <a:rPr lang="en-US" sz="2400" dirty="0"/>
              <a:t>($32,130 if married) </a:t>
            </a:r>
            <a:r>
              <a:rPr lang="en-US" sz="2400" dirty="0" smtClean="0"/>
              <a:t>– not all resources count</a:t>
            </a:r>
          </a:p>
          <a:p>
            <a:endParaRPr lang="en-US" sz="2400" dirty="0"/>
          </a:p>
          <a:p>
            <a:r>
              <a:rPr lang="en-US" sz="2400" b="1" dirty="0" smtClean="0"/>
              <a:t>Benefit: </a:t>
            </a:r>
            <a:r>
              <a:rPr lang="en-US" sz="2400" dirty="0" smtClean="0"/>
              <a:t>$0 premium; $0 deductible</a:t>
            </a:r>
          </a:p>
          <a:p>
            <a:endParaRPr lang="en-US" sz="2400" dirty="0"/>
          </a:p>
          <a:p>
            <a:r>
              <a:rPr lang="en-US" sz="2400" b="1" dirty="0" smtClean="0"/>
              <a:t>How Enrolled: </a:t>
            </a:r>
            <a:r>
              <a:rPr lang="en-US" sz="2400" dirty="0" smtClean="0"/>
              <a:t>Medicaid / SSI recipients auto-enrolled; others apply at SSA or DHS</a:t>
            </a:r>
            <a:endParaRPr lang="en-US" sz="2400" dirty="0"/>
          </a:p>
        </p:txBody>
      </p:sp>
      <p:sp>
        <p:nvSpPr>
          <p:cNvPr id="4" name="Title 3"/>
          <p:cNvSpPr>
            <a:spLocks noGrp="1"/>
          </p:cNvSpPr>
          <p:nvPr>
            <p:ph type="title"/>
          </p:nvPr>
        </p:nvSpPr>
        <p:spPr>
          <a:xfrm>
            <a:off x="838200" y="0"/>
            <a:ext cx="9475839" cy="1828799"/>
          </a:xfrm>
        </p:spPr>
        <p:txBody>
          <a:bodyPr/>
          <a:lstStyle/>
          <a:p>
            <a:r>
              <a:rPr lang="en-US" dirty="0" smtClean="0"/>
              <a:t>Part D Low income subsidy – extra help</a:t>
            </a:r>
            <a:endParaRPr lang="en-US" dirty="0"/>
          </a:p>
        </p:txBody>
      </p:sp>
      <p:sp>
        <p:nvSpPr>
          <p:cNvPr id="5" name="TextBox 4"/>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897304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65EB23-BD9F-412C-9F97-216F1431619B}"/>
              </a:ext>
            </a:extLst>
          </p:cNvPr>
          <p:cNvSpPr>
            <a:spLocks noGrp="1"/>
          </p:cNvSpPr>
          <p:nvPr>
            <p:ph type="body" sz="quarter" idx="4294967295"/>
          </p:nvPr>
        </p:nvSpPr>
        <p:spPr>
          <a:xfrm>
            <a:off x="1083921" y="1828798"/>
            <a:ext cx="10408832" cy="3706763"/>
          </a:xfrm>
          <a:prstGeom prst="rect">
            <a:avLst/>
          </a:prstGeom>
        </p:spPr>
        <p:txBody>
          <a:bodyPr/>
          <a:lstStyle/>
          <a:p>
            <a:r>
              <a:rPr lang="en-US" altLang="en-US" dirty="0"/>
              <a:t>MSPs are Medicaid-administered programs ​</a:t>
            </a:r>
          </a:p>
          <a:p>
            <a:endParaRPr lang="en-US" altLang="en-US" dirty="0" smtClean="0"/>
          </a:p>
          <a:p>
            <a:r>
              <a:rPr lang="en-US" altLang="en-US" dirty="0" smtClean="0"/>
              <a:t>MSPs </a:t>
            </a:r>
            <a:r>
              <a:rPr lang="en-US" altLang="en-US" dirty="0"/>
              <a:t>help cover Medicare premiums and cost-sharing for those with Medicare who have limited incomes and resources and don’t qualify for full Medicaid​</a:t>
            </a:r>
          </a:p>
          <a:p>
            <a:endParaRPr lang="en-US" altLang="en-US" dirty="0" smtClean="0"/>
          </a:p>
          <a:p>
            <a:r>
              <a:rPr lang="en-US" altLang="en-US" dirty="0" smtClean="0"/>
              <a:t>MSPs </a:t>
            </a:r>
            <a:r>
              <a:rPr lang="en-US" altLang="en-US" dirty="0"/>
              <a:t>“buy” those who are eligible into Medicare​</a:t>
            </a:r>
          </a:p>
        </p:txBody>
      </p:sp>
      <p:sp>
        <p:nvSpPr>
          <p:cNvPr id="4" name="Title 3">
            <a:extLst>
              <a:ext uri="{FF2B5EF4-FFF2-40B4-BE49-F238E27FC236}">
                <a16:creationId xmlns:a16="http://schemas.microsoft.com/office/drawing/2014/main" id="{36A72DC7-D9B5-40EF-8427-9937220D70B4}"/>
              </a:ext>
            </a:extLst>
          </p:cNvPr>
          <p:cNvSpPr>
            <a:spLocks noGrp="1"/>
          </p:cNvSpPr>
          <p:nvPr>
            <p:ph type="title"/>
          </p:nvPr>
        </p:nvSpPr>
        <p:spPr/>
        <p:txBody>
          <a:bodyPr/>
          <a:lstStyle/>
          <a:p>
            <a:r>
              <a:rPr lang="en-US" sz="4000" dirty="0"/>
              <a:t>What are Medicare Savings Programs (MSPs)?</a:t>
            </a:r>
            <a:endParaRPr lang="en-US" dirty="0"/>
          </a:p>
        </p:txBody>
      </p:sp>
      <p:sp>
        <p:nvSpPr>
          <p:cNvPr id="5" name="TextBox 4"/>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053587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65EB23-BD9F-412C-9F97-216F1431619B}"/>
              </a:ext>
            </a:extLst>
          </p:cNvPr>
          <p:cNvSpPr>
            <a:spLocks noGrp="1"/>
          </p:cNvSpPr>
          <p:nvPr>
            <p:ph type="body" sz="quarter" idx="4294967295"/>
          </p:nvPr>
        </p:nvSpPr>
        <p:spPr>
          <a:xfrm>
            <a:off x="784410" y="1398493"/>
            <a:ext cx="11102789" cy="4255056"/>
          </a:xfrm>
          <a:prstGeom prst="rect">
            <a:avLst/>
          </a:prstGeom>
        </p:spPr>
        <p:txBody>
          <a:bodyPr>
            <a:normAutofit lnSpcReduction="10000"/>
          </a:bodyPr>
          <a:lstStyle/>
          <a:p>
            <a:pPr>
              <a:lnSpc>
                <a:spcPct val="114000"/>
              </a:lnSpc>
              <a:spcBef>
                <a:spcPts val="0"/>
              </a:spcBef>
            </a:pPr>
            <a:r>
              <a:rPr lang="en-US" altLang="en-US" b="1" dirty="0"/>
              <a:t>Qualified Medicare Beneficiary (QMB)​</a:t>
            </a:r>
          </a:p>
          <a:p>
            <a:pPr lvl="1">
              <a:lnSpc>
                <a:spcPct val="114000"/>
              </a:lnSpc>
              <a:spcBef>
                <a:spcPts val="0"/>
              </a:spcBef>
              <a:buFont typeface="Courier New" panose="02070309020205020404" pitchFamily="49" charset="0"/>
              <a:buChar char="o"/>
            </a:pPr>
            <a:r>
              <a:rPr lang="en-US" altLang="en-US" b="0" dirty="0"/>
              <a:t>Pays Part A premium (if applicable) and Part B premium; also pays Part A &amp; B deductibles, copayments and/or coinsurance​</a:t>
            </a:r>
          </a:p>
          <a:p>
            <a:pPr>
              <a:lnSpc>
                <a:spcPct val="114000"/>
              </a:lnSpc>
              <a:spcBef>
                <a:spcPts val="0"/>
              </a:spcBef>
            </a:pPr>
            <a:endParaRPr lang="en-US" altLang="en-US" b="1" dirty="0" smtClean="0"/>
          </a:p>
          <a:p>
            <a:pPr>
              <a:lnSpc>
                <a:spcPct val="114000"/>
              </a:lnSpc>
              <a:spcBef>
                <a:spcPts val="0"/>
              </a:spcBef>
            </a:pPr>
            <a:r>
              <a:rPr lang="en-US" altLang="en-US" b="1" dirty="0" smtClean="0"/>
              <a:t>Specified </a:t>
            </a:r>
            <a:r>
              <a:rPr lang="en-US" altLang="en-US" b="1" dirty="0"/>
              <a:t>Low-Income Beneficiary (SLMB)​</a:t>
            </a:r>
          </a:p>
          <a:p>
            <a:pPr lvl="1">
              <a:lnSpc>
                <a:spcPct val="114000"/>
              </a:lnSpc>
              <a:spcBef>
                <a:spcPts val="0"/>
              </a:spcBef>
              <a:buFont typeface="Courier New" panose="02070309020205020404" pitchFamily="49" charset="0"/>
              <a:buChar char="o"/>
            </a:pPr>
            <a:r>
              <a:rPr lang="en-US" altLang="en-US" b="0" dirty="0"/>
              <a:t>Pays only the Part B premium​</a:t>
            </a:r>
          </a:p>
          <a:p>
            <a:pPr>
              <a:lnSpc>
                <a:spcPct val="114000"/>
              </a:lnSpc>
              <a:spcBef>
                <a:spcPts val="0"/>
              </a:spcBef>
            </a:pPr>
            <a:endParaRPr lang="en-US" altLang="en-US" b="1" dirty="0" smtClean="0"/>
          </a:p>
          <a:p>
            <a:pPr>
              <a:lnSpc>
                <a:spcPct val="114000"/>
              </a:lnSpc>
              <a:spcBef>
                <a:spcPts val="0"/>
              </a:spcBef>
            </a:pPr>
            <a:r>
              <a:rPr lang="en-US" altLang="en-US" b="1" dirty="0" smtClean="0"/>
              <a:t>Qualified </a:t>
            </a:r>
            <a:r>
              <a:rPr lang="en-US" altLang="en-US" b="1" dirty="0"/>
              <a:t>Individual (QI)</a:t>
            </a:r>
            <a:r>
              <a:rPr lang="en-US" altLang="en-US" dirty="0"/>
              <a:t>​</a:t>
            </a:r>
          </a:p>
          <a:p>
            <a:pPr lvl="1">
              <a:lnSpc>
                <a:spcPct val="114000"/>
              </a:lnSpc>
              <a:spcBef>
                <a:spcPts val="0"/>
              </a:spcBef>
              <a:buFont typeface="Courier New" panose="02070309020205020404" pitchFamily="49" charset="0"/>
              <a:buChar char="o"/>
            </a:pPr>
            <a:r>
              <a:rPr lang="en-US" altLang="en-US" b="0" dirty="0"/>
              <a:t>Pays only the Part B Premium ​</a:t>
            </a:r>
          </a:p>
          <a:p>
            <a:pPr lvl="1">
              <a:lnSpc>
                <a:spcPct val="114000"/>
              </a:lnSpc>
              <a:spcBef>
                <a:spcPts val="0"/>
              </a:spcBef>
              <a:buFont typeface="Courier New" panose="02070309020205020404" pitchFamily="49" charset="0"/>
              <a:buChar char="o"/>
            </a:pPr>
            <a:r>
              <a:rPr lang="en-US" altLang="en-US" b="0" dirty="0"/>
              <a:t>A block grant, meaning if states exceed their allotment no more people can get QI</a:t>
            </a:r>
            <a:r>
              <a:rPr lang="en-US" altLang="en-US" b="0" dirty="0" smtClean="0"/>
              <a:t>​​</a:t>
            </a:r>
            <a:endParaRPr lang="en-US" altLang="en-US" sz="1800" b="0" dirty="0"/>
          </a:p>
        </p:txBody>
      </p:sp>
      <p:sp>
        <p:nvSpPr>
          <p:cNvPr id="4" name="Title 3">
            <a:extLst>
              <a:ext uri="{FF2B5EF4-FFF2-40B4-BE49-F238E27FC236}">
                <a16:creationId xmlns:a16="http://schemas.microsoft.com/office/drawing/2014/main" id="{36A72DC7-D9B5-40EF-8427-9937220D70B4}"/>
              </a:ext>
            </a:extLst>
          </p:cNvPr>
          <p:cNvSpPr>
            <a:spLocks noGrp="1"/>
          </p:cNvSpPr>
          <p:nvPr>
            <p:ph type="title"/>
          </p:nvPr>
        </p:nvSpPr>
        <p:spPr/>
        <p:txBody>
          <a:bodyPr/>
          <a:lstStyle/>
          <a:p>
            <a:r>
              <a:rPr lang="en-US" sz="4000" dirty="0"/>
              <a:t>Different Types of MSPs</a:t>
            </a:r>
            <a:endParaRPr lang="en-US" dirty="0"/>
          </a:p>
        </p:txBody>
      </p:sp>
      <p:sp>
        <p:nvSpPr>
          <p:cNvPr id="5" name="TextBox 4"/>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0329773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65EB23-BD9F-412C-9F97-216F1431619B}"/>
              </a:ext>
            </a:extLst>
          </p:cNvPr>
          <p:cNvSpPr>
            <a:spLocks noGrp="1"/>
          </p:cNvSpPr>
          <p:nvPr>
            <p:ph type="body" sz="quarter" idx="4294967295"/>
          </p:nvPr>
        </p:nvSpPr>
        <p:spPr>
          <a:xfrm>
            <a:off x="616263" y="1618138"/>
            <a:ext cx="10737538" cy="3524134"/>
          </a:xfrm>
          <a:prstGeom prst="rect">
            <a:avLst/>
          </a:prstGeom>
        </p:spPr>
        <p:txBody>
          <a:bodyPr/>
          <a:lstStyle/>
          <a:p>
            <a:pPr>
              <a:lnSpc>
                <a:spcPct val="114000"/>
              </a:lnSpc>
              <a:spcBef>
                <a:spcPts val="0"/>
              </a:spcBef>
            </a:pPr>
            <a:r>
              <a:rPr lang="en-US" altLang="en-US" dirty="0"/>
              <a:t>QDWI is for people under age 65 who lost premium-free Part A because they’ve gone back to work after getting SSDI long enough to have received Medicare​</a:t>
            </a:r>
          </a:p>
          <a:p>
            <a:pPr>
              <a:lnSpc>
                <a:spcPct val="114000"/>
              </a:lnSpc>
              <a:spcBef>
                <a:spcPts val="0"/>
              </a:spcBef>
            </a:pPr>
            <a:endParaRPr lang="en-US" altLang="en-US" dirty="0" smtClean="0"/>
          </a:p>
          <a:p>
            <a:pPr>
              <a:lnSpc>
                <a:spcPct val="114000"/>
              </a:lnSpc>
              <a:spcBef>
                <a:spcPts val="0"/>
              </a:spcBef>
            </a:pPr>
            <a:r>
              <a:rPr lang="en-US" altLang="en-US" dirty="0" smtClean="0"/>
              <a:t>QDWI </a:t>
            </a:r>
            <a:r>
              <a:rPr lang="en-US" altLang="en-US" dirty="0"/>
              <a:t>pays Part A premiums for those who qualify </a:t>
            </a:r>
            <a:r>
              <a:rPr lang="en-US" altLang="en-US" dirty="0" smtClean="0"/>
              <a:t>: ​</a:t>
            </a:r>
            <a:endParaRPr lang="en-US" altLang="en-US" dirty="0"/>
          </a:p>
        </p:txBody>
      </p:sp>
      <p:sp>
        <p:nvSpPr>
          <p:cNvPr id="4" name="Title 3">
            <a:extLst>
              <a:ext uri="{FF2B5EF4-FFF2-40B4-BE49-F238E27FC236}">
                <a16:creationId xmlns:a16="http://schemas.microsoft.com/office/drawing/2014/main" id="{36A72DC7-D9B5-40EF-8427-9937220D70B4}"/>
              </a:ext>
            </a:extLst>
          </p:cNvPr>
          <p:cNvSpPr>
            <a:spLocks noGrp="1"/>
          </p:cNvSpPr>
          <p:nvPr>
            <p:ph type="title"/>
          </p:nvPr>
        </p:nvSpPr>
        <p:spPr>
          <a:xfrm>
            <a:off x="838199" y="0"/>
            <a:ext cx="10103915" cy="1828799"/>
          </a:xfrm>
        </p:spPr>
        <p:txBody>
          <a:bodyPr/>
          <a:lstStyle/>
          <a:p>
            <a:r>
              <a:rPr lang="en-US" sz="4000" dirty="0"/>
              <a:t>Qualified Disabled Working Individual </a:t>
            </a:r>
            <a:endParaRPr lang="en-US" dirty="0"/>
          </a:p>
        </p:txBody>
      </p:sp>
      <p:sp>
        <p:nvSpPr>
          <p:cNvPr id="5" name="TextBox 4"/>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4308467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65EB23-BD9F-412C-9F97-216F1431619B}"/>
              </a:ext>
            </a:extLst>
          </p:cNvPr>
          <p:cNvSpPr>
            <a:spLocks noGrp="1"/>
          </p:cNvSpPr>
          <p:nvPr>
            <p:ph type="body" sz="quarter" idx="4294967295"/>
          </p:nvPr>
        </p:nvSpPr>
        <p:spPr>
          <a:xfrm>
            <a:off x="769066" y="1518021"/>
            <a:ext cx="10737538" cy="5121837"/>
          </a:xfrm>
          <a:prstGeom prst="rect">
            <a:avLst/>
          </a:prstGeom>
        </p:spPr>
        <p:txBody>
          <a:bodyPr/>
          <a:lstStyle/>
          <a:p>
            <a:pPr>
              <a:lnSpc>
                <a:spcPct val="114000"/>
              </a:lnSpc>
              <a:spcBef>
                <a:spcPts val="0"/>
              </a:spcBef>
            </a:pPr>
            <a:r>
              <a:rPr lang="en-US" altLang="en-US" dirty="0"/>
              <a:t>Any Part B penalty premium is waived for people who qualify for QMB, SLMB, and QI​</a:t>
            </a:r>
          </a:p>
          <a:p>
            <a:pPr>
              <a:lnSpc>
                <a:spcPct val="114000"/>
              </a:lnSpc>
              <a:spcBef>
                <a:spcPts val="0"/>
              </a:spcBef>
            </a:pPr>
            <a:r>
              <a:rPr lang="en-US" altLang="en-US" dirty="0"/>
              <a:t>No estate recovery​</a:t>
            </a:r>
          </a:p>
          <a:p>
            <a:pPr lvl="1">
              <a:lnSpc>
                <a:spcPct val="114000"/>
              </a:lnSpc>
              <a:spcBef>
                <a:spcPts val="0"/>
              </a:spcBef>
              <a:buFont typeface="Courier New" panose="02070309020205020404" pitchFamily="49" charset="0"/>
              <a:buChar char="o"/>
            </a:pPr>
            <a:r>
              <a:rPr lang="en-US" altLang="en-US" dirty="0"/>
              <a:t>States are not allowed to ask for repayment of the costs they covered under the MSP from the estates of deceased MSP recipients ​</a:t>
            </a:r>
          </a:p>
          <a:p>
            <a:pPr>
              <a:lnSpc>
                <a:spcPct val="114000"/>
              </a:lnSpc>
              <a:spcBef>
                <a:spcPts val="0"/>
              </a:spcBef>
            </a:pPr>
            <a:r>
              <a:rPr lang="en-US" altLang="en-US" dirty="0"/>
              <a:t>Those eligible for MSPs automatically get the Part D Low Income Subsidy/Extra Help​</a:t>
            </a:r>
          </a:p>
          <a:p>
            <a:pPr lvl="1">
              <a:lnSpc>
                <a:spcPct val="114000"/>
              </a:lnSpc>
              <a:spcBef>
                <a:spcPts val="0"/>
              </a:spcBef>
              <a:buFont typeface="Courier New" panose="02070309020205020404" pitchFamily="49" charset="0"/>
              <a:buChar char="o"/>
            </a:pPr>
            <a:r>
              <a:rPr lang="en-US" altLang="en-US" dirty="0"/>
              <a:t>They are “deemed eligible” -- meaning they automatically get Extra Help with their prescription costs​</a:t>
            </a:r>
            <a:endParaRPr lang="en-US" altLang="en-US" sz="1400" dirty="0"/>
          </a:p>
        </p:txBody>
      </p:sp>
      <p:sp>
        <p:nvSpPr>
          <p:cNvPr id="4" name="Title 3">
            <a:extLst>
              <a:ext uri="{FF2B5EF4-FFF2-40B4-BE49-F238E27FC236}">
                <a16:creationId xmlns:a16="http://schemas.microsoft.com/office/drawing/2014/main" id="{36A72DC7-D9B5-40EF-8427-9937220D70B4}"/>
              </a:ext>
            </a:extLst>
          </p:cNvPr>
          <p:cNvSpPr>
            <a:spLocks noGrp="1"/>
          </p:cNvSpPr>
          <p:nvPr>
            <p:ph type="title"/>
          </p:nvPr>
        </p:nvSpPr>
        <p:spPr/>
        <p:txBody>
          <a:bodyPr/>
          <a:lstStyle/>
          <a:p>
            <a:r>
              <a:rPr lang="en-US" sz="4000" dirty="0"/>
              <a:t>Benefits of MSPs</a:t>
            </a:r>
            <a:endParaRPr lang="en-US" dirty="0"/>
          </a:p>
        </p:txBody>
      </p:sp>
      <p:sp>
        <p:nvSpPr>
          <p:cNvPr id="5" name="TextBox 4"/>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137249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65EB23-BD9F-412C-9F97-216F1431619B}"/>
              </a:ext>
            </a:extLst>
          </p:cNvPr>
          <p:cNvSpPr>
            <a:spLocks noGrp="1"/>
          </p:cNvSpPr>
          <p:nvPr>
            <p:ph type="body" sz="quarter" idx="4294967295"/>
          </p:nvPr>
        </p:nvSpPr>
        <p:spPr>
          <a:xfrm>
            <a:off x="838200" y="1446304"/>
            <a:ext cx="10737538" cy="4936567"/>
          </a:xfrm>
          <a:prstGeom prst="rect">
            <a:avLst/>
          </a:prstGeom>
        </p:spPr>
        <p:txBody>
          <a:bodyPr/>
          <a:lstStyle/>
          <a:p>
            <a:pPr>
              <a:lnSpc>
                <a:spcPct val="114000"/>
              </a:lnSpc>
              <a:spcBef>
                <a:spcPts val="0"/>
              </a:spcBef>
            </a:pPr>
            <a:r>
              <a:rPr lang="en-US" altLang="en-US" sz="2400" dirty="0"/>
              <a:t>CMS &amp; States: Centers for Medicare &amp; Medicaid Services (CMS) and state Medicaid agencies work together to provide this help​</a:t>
            </a:r>
          </a:p>
          <a:p>
            <a:pPr>
              <a:lnSpc>
                <a:spcPct val="114000"/>
              </a:lnSpc>
              <a:spcBef>
                <a:spcPts val="0"/>
              </a:spcBef>
            </a:pPr>
            <a:r>
              <a:rPr lang="en-US" altLang="en-US" sz="2400" dirty="0"/>
              <a:t>CMS (federal government) oversees the program​</a:t>
            </a:r>
          </a:p>
          <a:p>
            <a:pPr lvl="1">
              <a:lnSpc>
                <a:spcPct val="114000"/>
              </a:lnSpc>
              <a:spcBef>
                <a:spcPts val="0"/>
              </a:spcBef>
              <a:buFont typeface="Courier New" panose="02070309020205020404" pitchFamily="49" charset="0"/>
              <a:buChar char="o"/>
            </a:pPr>
            <a:r>
              <a:rPr lang="en-US" altLang="en-US" sz="2000" dirty="0"/>
              <a:t>Provides matching funds for QMB and SLMB​</a:t>
            </a:r>
          </a:p>
          <a:p>
            <a:pPr lvl="1">
              <a:lnSpc>
                <a:spcPct val="114000"/>
              </a:lnSpc>
              <a:spcBef>
                <a:spcPts val="0"/>
              </a:spcBef>
              <a:buFont typeface="Courier New" panose="02070309020205020404" pitchFamily="49" charset="0"/>
              <a:buChar char="o"/>
            </a:pPr>
            <a:r>
              <a:rPr lang="en-US" altLang="en-US" sz="2000" dirty="0"/>
              <a:t>Provides 100% of costs for QI (block grant)​</a:t>
            </a:r>
          </a:p>
          <a:p>
            <a:pPr>
              <a:lnSpc>
                <a:spcPct val="114000"/>
              </a:lnSpc>
              <a:spcBef>
                <a:spcPts val="0"/>
              </a:spcBef>
            </a:pPr>
            <a:r>
              <a:rPr lang="en-US" altLang="en-US" sz="2400" dirty="0"/>
              <a:t>State Medicaid agencies administer the MSPs​</a:t>
            </a:r>
          </a:p>
          <a:p>
            <a:pPr lvl="1">
              <a:lnSpc>
                <a:spcPct val="114000"/>
              </a:lnSpc>
              <a:spcBef>
                <a:spcPts val="0"/>
              </a:spcBef>
              <a:buFont typeface="Courier New" panose="02070309020205020404" pitchFamily="49" charset="0"/>
              <a:buChar char="o"/>
            </a:pPr>
            <a:r>
              <a:rPr lang="en-US" altLang="en-US" sz="2000" dirty="0"/>
              <a:t>Determine eligibility​</a:t>
            </a:r>
          </a:p>
          <a:p>
            <a:pPr lvl="1">
              <a:lnSpc>
                <a:spcPct val="114000"/>
              </a:lnSpc>
              <a:spcBef>
                <a:spcPts val="0"/>
              </a:spcBef>
              <a:buFont typeface="Courier New" panose="02070309020205020404" pitchFamily="49" charset="0"/>
              <a:buChar char="o"/>
            </a:pPr>
            <a:r>
              <a:rPr lang="en-US" altLang="en-US" sz="2000" dirty="0"/>
              <a:t>Pay Medicare Part B premium (on behalf of QMBs, SLMBs and QIs)​</a:t>
            </a:r>
          </a:p>
          <a:p>
            <a:pPr lvl="1">
              <a:lnSpc>
                <a:spcPct val="114000"/>
              </a:lnSpc>
              <a:spcBef>
                <a:spcPts val="0"/>
              </a:spcBef>
              <a:buFont typeface="Courier New" panose="02070309020205020404" pitchFamily="49" charset="0"/>
              <a:buChar char="o"/>
            </a:pPr>
            <a:r>
              <a:rPr lang="en-US" altLang="en-US" sz="2000" dirty="0"/>
              <a:t>Pay Medicare copayments, coinsurance, and deductibles to health care providers (on behalf of QMBs)​</a:t>
            </a:r>
          </a:p>
          <a:p>
            <a:pPr lvl="1">
              <a:lnSpc>
                <a:spcPct val="114000"/>
              </a:lnSpc>
              <a:spcBef>
                <a:spcPts val="0"/>
              </a:spcBef>
              <a:buFont typeface="Courier New" panose="02070309020205020404" pitchFamily="49" charset="0"/>
              <a:buChar char="o"/>
            </a:pPr>
            <a:r>
              <a:rPr lang="en-US" altLang="en-US" sz="2000" dirty="0"/>
              <a:t>Pay Part A premium for those who owe it (on behalf of QMBs and QDWIs)​</a:t>
            </a:r>
            <a:endParaRPr lang="en-US" altLang="en-US" sz="900" dirty="0"/>
          </a:p>
        </p:txBody>
      </p:sp>
      <p:sp>
        <p:nvSpPr>
          <p:cNvPr id="4" name="Title 3">
            <a:extLst>
              <a:ext uri="{FF2B5EF4-FFF2-40B4-BE49-F238E27FC236}">
                <a16:creationId xmlns:a16="http://schemas.microsoft.com/office/drawing/2014/main" id="{36A72DC7-D9B5-40EF-8427-9937220D70B4}"/>
              </a:ext>
            </a:extLst>
          </p:cNvPr>
          <p:cNvSpPr>
            <a:spLocks noGrp="1"/>
          </p:cNvSpPr>
          <p:nvPr>
            <p:ph type="title"/>
          </p:nvPr>
        </p:nvSpPr>
        <p:spPr/>
        <p:txBody>
          <a:bodyPr/>
          <a:lstStyle/>
          <a:p>
            <a:r>
              <a:rPr lang="en-US" sz="4000" dirty="0"/>
              <a:t>How MSPs Work: Behind the Scenes</a:t>
            </a:r>
            <a:endParaRPr lang="en-US" dirty="0"/>
          </a:p>
        </p:txBody>
      </p:sp>
      <p:sp>
        <p:nvSpPr>
          <p:cNvPr id="5" name="TextBox 4"/>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8506975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65EB23-BD9F-412C-9F97-216F1431619B}"/>
              </a:ext>
            </a:extLst>
          </p:cNvPr>
          <p:cNvSpPr>
            <a:spLocks noGrp="1"/>
          </p:cNvSpPr>
          <p:nvPr>
            <p:ph type="body" sz="quarter" idx="4294967295"/>
          </p:nvPr>
        </p:nvSpPr>
        <p:spPr>
          <a:xfrm>
            <a:off x="838200" y="1398494"/>
            <a:ext cx="10737538" cy="4817035"/>
          </a:xfrm>
          <a:prstGeom prst="rect">
            <a:avLst/>
          </a:prstGeom>
        </p:spPr>
        <p:txBody>
          <a:bodyPr/>
          <a:lstStyle/>
          <a:p>
            <a:pPr>
              <a:lnSpc>
                <a:spcPct val="114000"/>
              </a:lnSpc>
              <a:spcBef>
                <a:spcPts val="0"/>
              </a:spcBef>
            </a:pPr>
            <a:r>
              <a:rPr lang="en-US" altLang="en-US" sz="2400" dirty="0"/>
              <a:t>People enrolled in an MSP automatically qualify for the Low-Income Subsidy (LIS)/Extra Help (“deemed eligible”) ​</a:t>
            </a:r>
          </a:p>
          <a:p>
            <a:pPr lvl="1">
              <a:lnSpc>
                <a:spcPct val="114000"/>
              </a:lnSpc>
              <a:spcBef>
                <a:spcPts val="0"/>
              </a:spcBef>
              <a:buFont typeface="Courier New" panose="02070309020205020404" pitchFamily="49" charset="0"/>
              <a:buChar char="o"/>
            </a:pPr>
            <a:r>
              <a:rPr lang="en-US" altLang="en-US" sz="2000" dirty="0"/>
              <a:t>Means your clients get the help they may need with prescription drug costs and automatically!​</a:t>
            </a:r>
          </a:p>
          <a:p>
            <a:pPr>
              <a:lnSpc>
                <a:spcPct val="114000"/>
              </a:lnSpc>
              <a:spcBef>
                <a:spcPts val="0"/>
              </a:spcBef>
            </a:pPr>
            <a:r>
              <a:rPr lang="en-US" altLang="en-US" sz="2400" dirty="0"/>
              <a:t>If they don’t join a Part D plan on their own - “facilitated” into a plan by CMS​</a:t>
            </a:r>
          </a:p>
          <a:p>
            <a:pPr lvl="1">
              <a:lnSpc>
                <a:spcPct val="114000"/>
              </a:lnSpc>
              <a:spcBef>
                <a:spcPts val="0"/>
              </a:spcBef>
              <a:buFont typeface="Courier New" panose="02070309020205020404" pitchFamily="49" charset="0"/>
              <a:buChar char="o"/>
            </a:pPr>
            <a:r>
              <a:rPr lang="en-US" altLang="en-US" sz="2000" dirty="0"/>
              <a:t>Facilitated enrollment occurs two months after being “deemed” eligible for LIS​</a:t>
            </a:r>
          </a:p>
          <a:p>
            <a:pPr lvl="1">
              <a:lnSpc>
                <a:spcPct val="114000"/>
              </a:lnSpc>
              <a:spcBef>
                <a:spcPts val="0"/>
              </a:spcBef>
              <a:buFont typeface="Courier New" panose="02070309020205020404" pitchFamily="49" charset="0"/>
              <a:buChar char="o"/>
            </a:pPr>
            <a:r>
              <a:rPr lang="en-US" altLang="en-US" sz="2000" dirty="0"/>
              <a:t>This gives them time to select a Part D plan that best meets their needs​</a:t>
            </a:r>
            <a:endParaRPr lang="en-US" altLang="en-US" dirty="0"/>
          </a:p>
          <a:p>
            <a:pPr lvl="1">
              <a:lnSpc>
                <a:spcPct val="114000"/>
              </a:lnSpc>
              <a:spcBef>
                <a:spcPts val="0"/>
              </a:spcBef>
              <a:buFont typeface="Courier New" panose="02070309020205020404" pitchFamily="49" charset="0"/>
              <a:buChar char="o"/>
            </a:pPr>
            <a:r>
              <a:rPr lang="en-US" altLang="en-US" sz="2000" dirty="0"/>
              <a:t>However, enrollment is done randomly into a plan within the LIS premium amount without regard to beneficiary’s medication requirements. If medications are not on the formulary, the beneficiary owes the full amount of the drug cost vs. the LIS discounted amount.​</a:t>
            </a:r>
            <a:endParaRPr lang="en-US" altLang="en-US" sz="1800" dirty="0">
              <a:latin typeface="Arial"/>
              <a:cs typeface="Arial"/>
            </a:endParaRPr>
          </a:p>
        </p:txBody>
      </p:sp>
      <p:sp>
        <p:nvSpPr>
          <p:cNvPr id="4" name="Title 3">
            <a:extLst>
              <a:ext uri="{FF2B5EF4-FFF2-40B4-BE49-F238E27FC236}">
                <a16:creationId xmlns:a16="http://schemas.microsoft.com/office/drawing/2014/main" id="{36A72DC7-D9B5-40EF-8427-9937220D70B4}"/>
              </a:ext>
            </a:extLst>
          </p:cNvPr>
          <p:cNvSpPr>
            <a:spLocks noGrp="1"/>
          </p:cNvSpPr>
          <p:nvPr>
            <p:ph type="title"/>
          </p:nvPr>
        </p:nvSpPr>
        <p:spPr>
          <a:xfrm>
            <a:off x="838199" y="0"/>
            <a:ext cx="9787965" cy="1828799"/>
          </a:xfrm>
        </p:spPr>
        <p:txBody>
          <a:bodyPr/>
          <a:lstStyle/>
          <a:p>
            <a:r>
              <a:rPr lang="en-US" sz="4000" dirty="0"/>
              <a:t>MSP’s Relationship with Extra Help/LIS</a:t>
            </a:r>
            <a:endParaRPr lang="en-US" dirty="0"/>
          </a:p>
        </p:txBody>
      </p:sp>
      <p:sp>
        <p:nvSpPr>
          <p:cNvPr id="5" name="TextBox 4"/>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4637074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65EB23-BD9F-412C-9F97-216F1431619B}"/>
              </a:ext>
            </a:extLst>
          </p:cNvPr>
          <p:cNvSpPr>
            <a:spLocks noGrp="1"/>
          </p:cNvSpPr>
          <p:nvPr>
            <p:ph type="body" sz="quarter" idx="4294967295"/>
          </p:nvPr>
        </p:nvSpPr>
        <p:spPr>
          <a:xfrm>
            <a:off x="344128" y="1838160"/>
            <a:ext cx="7138219" cy="3775588"/>
          </a:xfrm>
          <a:prstGeom prst="rect">
            <a:avLst/>
          </a:prstGeom>
        </p:spPr>
        <p:txBody>
          <a:bodyPr/>
          <a:lstStyle/>
          <a:p>
            <a:pPr>
              <a:lnSpc>
                <a:spcPct val="114000"/>
              </a:lnSpc>
              <a:spcBef>
                <a:spcPts val="0"/>
              </a:spcBef>
            </a:pPr>
            <a:r>
              <a:rPr lang="en-US" altLang="en-US" sz="2400" b="1" dirty="0"/>
              <a:t>What about those with LIS who do NOT automatically qualify for MSPs? ​</a:t>
            </a:r>
          </a:p>
          <a:p>
            <a:pPr lvl="1">
              <a:lnSpc>
                <a:spcPct val="114000"/>
              </a:lnSpc>
              <a:spcBef>
                <a:spcPts val="0"/>
              </a:spcBef>
              <a:buFont typeface="Courier New" panose="02070309020205020404" pitchFamily="49" charset="0"/>
              <a:buChar char="o"/>
            </a:pPr>
            <a:r>
              <a:rPr lang="en-US" altLang="en-US" sz="2000" b="0" dirty="0"/>
              <a:t>When they apply for LIS (unless they decline), Social Security sends their LIS application info to their state Medicaid agency ​</a:t>
            </a:r>
          </a:p>
          <a:p>
            <a:pPr lvl="1">
              <a:lnSpc>
                <a:spcPct val="114000"/>
              </a:lnSpc>
              <a:spcBef>
                <a:spcPts val="0"/>
              </a:spcBef>
              <a:buFont typeface="Courier New" panose="02070309020205020404" pitchFamily="49" charset="0"/>
              <a:buChar char="o"/>
            </a:pPr>
            <a:r>
              <a:rPr lang="en-US" altLang="en-US" sz="2000" b="0" dirty="0"/>
              <a:t>That triggers the MSP application process​</a:t>
            </a:r>
          </a:p>
          <a:p>
            <a:pPr lvl="1">
              <a:lnSpc>
                <a:spcPct val="114000"/>
              </a:lnSpc>
              <a:spcBef>
                <a:spcPts val="0"/>
              </a:spcBef>
              <a:buFont typeface="Courier New" panose="02070309020205020404" pitchFamily="49" charset="0"/>
              <a:buChar char="o"/>
            </a:pPr>
            <a:r>
              <a:rPr lang="en-US" altLang="en-US" sz="2000" b="0" dirty="0"/>
              <a:t>State Medicaid agencies then have 45 days to determine MSP eligibility​</a:t>
            </a:r>
          </a:p>
          <a:p>
            <a:pPr lvl="1">
              <a:lnSpc>
                <a:spcPct val="114000"/>
              </a:lnSpc>
              <a:spcBef>
                <a:spcPts val="0"/>
              </a:spcBef>
              <a:buFont typeface="Courier New" panose="02070309020205020404" pitchFamily="49" charset="0"/>
              <a:buChar char="o"/>
            </a:pPr>
            <a:r>
              <a:rPr lang="en-US" altLang="en-US" sz="2000" b="0" dirty="0"/>
              <a:t>Applicants may be asked for further </a:t>
            </a:r>
            <a:r>
              <a:rPr lang="en-US" altLang="en-US" sz="2000" b="0" dirty="0" smtClean="0"/>
              <a:t>information / documentation</a:t>
            </a:r>
            <a:r>
              <a:rPr lang="en-US" altLang="en-US" sz="2000" b="0" dirty="0"/>
              <a:t>​</a:t>
            </a:r>
            <a:endParaRPr lang="en-US" altLang="en-US" sz="1600" b="0" dirty="0">
              <a:latin typeface="Arial"/>
              <a:cs typeface="Arial"/>
            </a:endParaRPr>
          </a:p>
        </p:txBody>
      </p:sp>
      <p:sp>
        <p:nvSpPr>
          <p:cNvPr id="4" name="Title 3">
            <a:extLst>
              <a:ext uri="{FF2B5EF4-FFF2-40B4-BE49-F238E27FC236}">
                <a16:creationId xmlns:a16="http://schemas.microsoft.com/office/drawing/2014/main" id="{36A72DC7-D9B5-40EF-8427-9937220D70B4}"/>
              </a:ext>
            </a:extLst>
          </p:cNvPr>
          <p:cNvSpPr>
            <a:spLocks noGrp="1"/>
          </p:cNvSpPr>
          <p:nvPr>
            <p:ph type="title"/>
          </p:nvPr>
        </p:nvSpPr>
        <p:spPr>
          <a:xfrm>
            <a:off x="789038" y="18723"/>
            <a:ext cx="9787965" cy="1828799"/>
          </a:xfrm>
        </p:spPr>
        <p:txBody>
          <a:bodyPr/>
          <a:lstStyle/>
          <a:p>
            <a:r>
              <a:rPr lang="en-US" sz="4000" dirty="0"/>
              <a:t>MSP’s Relationship with Extra Help (cont.)</a:t>
            </a:r>
            <a:endParaRPr lang="en-US" dirty="0"/>
          </a:p>
        </p:txBody>
      </p:sp>
      <p:pic>
        <p:nvPicPr>
          <p:cNvPr id="1026" name="Picture 2" descr="Asian woman smiling at camera">
            <a:extLst>
              <a:ext uri="{FF2B5EF4-FFF2-40B4-BE49-F238E27FC236}">
                <a16:creationId xmlns:a16="http://schemas.microsoft.com/office/drawing/2014/main" id="{F9F2DBD5-F637-4015-A7B4-C014BC6C26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7839" y="2014069"/>
            <a:ext cx="3402010" cy="34237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732109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6" name="TextBox 5"/>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
        <p:nvSpPr>
          <p:cNvPr id="7" name="Text Placeholder 2"/>
          <p:cNvSpPr>
            <a:spLocks noGrp="1"/>
          </p:cNvSpPr>
          <p:nvPr>
            <p:ph type="body" sz="quarter" idx="4294967295"/>
          </p:nvPr>
        </p:nvSpPr>
        <p:spPr>
          <a:xfrm>
            <a:off x="838199" y="1504335"/>
            <a:ext cx="10645877" cy="4208207"/>
          </a:xfrm>
          <a:prstGeom prst="rect">
            <a:avLst/>
          </a:prstGeom>
          <a:ln w="76200">
            <a:solidFill>
              <a:schemeClr val="tx1"/>
            </a:solidFill>
          </a:ln>
        </p:spPr>
        <p:txBody>
          <a:bodyPr>
            <a:normAutofit/>
          </a:bodyPr>
          <a:lstStyle/>
          <a:p>
            <a:r>
              <a:rPr lang="en-US" sz="3600" dirty="0" smtClean="0"/>
              <a:t>How is Medicare structured?</a:t>
            </a:r>
          </a:p>
          <a:p>
            <a:r>
              <a:rPr lang="en-US" sz="3600" dirty="0" smtClean="0"/>
              <a:t>Who is eligible for Medicare?</a:t>
            </a:r>
          </a:p>
          <a:p>
            <a:r>
              <a:rPr lang="en-US" sz="3600" dirty="0" smtClean="0"/>
              <a:t>How do Medicare and Medicaid interact?</a:t>
            </a:r>
          </a:p>
          <a:p>
            <a:r>
              <a:rPr lang="en-US" sz="3600" dirty="0" smtClean="0"/>
              <a:t>How is the Health Insurance Marketplace structured?</a:t>
            </a:r>
          </a:p>
          <a:p>
            <a:r>
              <a:rPr lang="en-US" sz="3600" dirty="0" smtClean="0"/>
              <a:t>Who Can Purchase Health Insurance from the Marketplace?</a:t>
            </a:r>
          </a:p>
          <a:p>
            <a:r>
              <a:rPr lang="en-US" sz="3600" dirty="0" smtClean="0"/>
              <a:t>What are Marketplace Cost and Options?</a:t>
            </a:r>
          </a:p>
          <a:p>
            <a:endParaRPr lang="en-US" dirty="0"/>
          </a:p>
        </p:txBody>
      </p:sp>
    </p:spTree>
    <p:extLst>
      <p:ext uri="{BB962C8B-B14F-4D97-AF65-F5344CB8AC3E}">
        <p14:creationId xmlns:p14="http://schemas.microsoft.com/office/powerpoint/2010/main" val="1732349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92393" y="1366685"/>
            <a:ext cx="11157155" cy="4268604"/>
          </a:xfrm>
        </p:spPr>
        <p:txBody>
          <a:bodyPr>
            <a:normAutofit fontScale="92500" lnSpcReduction="20000"/>
          </a:bodyPr>
          <a:lstStyle/>
          <a:p>
            <a:pPr marL="285750" indent="-285750">
              <a:buFont typeface="Arial" panose="020B0604020202020204" pitchFamily="34" charset="0"/>
              <a:buChar char="•"/>
            </a:pPr>
            <a:r>
              <a:rPr lang="en-US" sz="2500" dirty="0"/>
              <a:t>Created by the </a:t>
            </a:r>
            <a:r>
              <a:rPr lang="en-US" sz="2500" b="1" dirty="0"/>
              <a:t>Affordable Care Act (Obamacare)</a:t>
            </a:r>
          </a:p>
          <a:p>
            <a:pPr marL="285750" indent="-285750">
              <a:buFont typeface="Arial" panose="020B0604020202020204" pitchFamily="34" charset="0"/>
              <a:buChar char="•"/>
            </a:pPr>
            <a:endParaRPr lang="en-US" sz="2500" dirty="0" smtClean="0"/>
          </a:p>
          <a:p>
            <a:pPr marL="285750" indent="-285750">
              <a:buFont typeface="Arial" panose="020B0604020202020204" pitchFamily="34" charset="0"/>
              <a:buChar char="•"/>
            </a:pPr>
            <a:r>
              <a:rPr lang="en-US" sz="2500" dirty="0" smtClean="0"/>
              <a:t>Offers </a:t>
            </a:r>
            <a:r>
              <a:rPr lang="en-US" sz="2500" dirty="0"/>
              <a:t>affordable, private insurance to people for whom affordable insurance is not available through an employer</a:t>
            </a:r>
          </a:p>
          <a:p>
            <a:pPr marL="285750" indent="-285750">
              <a:buFont typeface="Arial" panose="020B0604020202020204" pitchFamily="34" charset="0"/>
              <a:buChar char="•"/>
            </a:pPr>
            <a:endParaRPr lang="en-US" sz="2500" dirty="0" smtClean="0"/>
          </a:p>
          <a:p>
            <a:pPr marL="285750" indent="-285750">
              <a:buFont typeface="Arial" panose="020B0604020202020204" pitchFamily="34" charset="0"/>
              <a:buChar char="•"/>
            </a:pPr>
            <a:r>
              <a:rPr lang="en-US" sz="2500" dirty="0" smtClean="0"/>
              <a:t>Over </a:t>
            </a:r>
            <a:r>
              <a:rPr lang="en-US" sz="2500" dirty="0"/>
              <a:t>20 million people have purchased </a:t>
            </a:r>
            <a:r>
              <a:rPr lang="en-US" sz="2500" dirty="0" smtClean="0"/>
              <a:t>coverage </a:t>
            </a:r>
            <a:r>
              <a:rPr lang="en-US" sz="2500" dirty="0"/>
              <a:t>and most (93%) qualify for premium tax credit assistance through health insurance marketplaces. </a:t>
            </a:r>
          </a:p>
          <a:p>
            <a:pPr marL="285750" indent="-285750">
              <a:buFont typeface="Arial" panose="020B0604020202020204" pitchFamily="34" charset="0"/>
              <a:buChar char="•"/>
            </a:pPr>
            <a:endParaRPr lang="en-US" sz="2500" dirty="0" smtClean="0"/>
          </a:p>
          <a:p>
            <a:pPr marL="285750" indent="-285750">
              <a:buFont typeface="Arial" panose="020B0604020202020204" pitchFamily="34" charset="0"/>
              <a:buChar char="•"/>
            </a:pPr>
            <a:r>
              <a:rPr lang="en-US" sz="2500" dirty="0" smtClean="0"/>
              <a:t>The </a:t>
            </a:r>
            <a:r>
              <a:rPr lang="en-US" sz="2500" dirty="0"/>
              <a:t>premium tax credit assistance was enhanced with the passage of the American Rescue Plan Act (ARPA) in 2021 and extended by The Inflation Reduction Act (IRA) through 2025.</a:t>
            </a:r>
          </a:p>
          <a:p>
            <a:pPr marL="285750" indent="-285750">
              <a:buFont typeface="Arial" panose="020B0604020202020204" pitchFamily="34" charset="0"/>
              <a:buChar char="•"/>
            </a:pPr>
            <a:endParaRPr lang="en-US" sz="2500" dirty="0" smtClean="0"/>
          </a:p>
          <a:p>
            <a:pPr marL="285750" indent="-285750">
              <a:buFont typeface="Arial" panose="020B0604020202020204" pitchFamily="34" charset="0"/>
              <a:buChar char="•"/>
            </a:pPr>
            <a:r>
              <a:rPr lang="en-US" sz="2500" dirty="0" smtClean="0"/>
              <a:t>During </a:t>
            </a:r>
            <a:r>
              <a:rPr lang="en-US" sz="2500" dirty="0"/>
              <a:t>2024, 368,251 Illinois residents enrolled in a plan through the marketplace. Enrollment in the state has increased by 42% since 2020.</a:t>
            </a:r>
          </a:p>
          <a:p>
            <a:endParaRPr lang="en-US" dirty="0"/>
          </a:p>
        </p:txBody>
      </p:sp>
      <p:sp>
        <p:nvSpPr>
          <p:cNvPr id="4" name="Title 3"/>
          <p:cNvSpPr>
            <a:spLocks noGrp="1"/>
          </p:cNvSpPr>
          <p:nvPr>
            <p:ph type="title"/>
          </p:nvPr>
        </p:nvSpPr>
        <p:spPr>
          <a:xfrm>
            <a:off x="838200" y="0"/>
            <a:ext cx="9918290" cy="1828799"/>
          </a:xfrm>
        </p:spPr>
        <p:txBody>
          <a:bodyPr/>
          <a:lstStyle/>
          <a:p>
            <a:r>
              <a:rPr lang="en-US" dirty="0"/>
              <a:t>Health insurance marketplace</a:t>
            </a:r>
          </a:p>
        </p:txBody>
      </p:sp>
      <p:sp>
        <p:nvSpPr>
          <p:cNvPr id="5" name="TextBox 4"/>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1276878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688258" y="1900097"/>
            <a:ext cx="10500852" cy="3841942"/>
          </a:xfrm>
        </p:spPr>
        <p:txBody>
          <a:bodyPr>
            <a:normAutofit/>
          </a:bodyPr>
          <a:lstStyle/>
          <a:p>
            <a:pPr marL="285750" indent="-285750">
              <a:buFont typeface="Arial" panose="020B0604020202020204" pitchFamily="34" charset="0"/>
              <a:buChar char="•"/>
            </a:pPr>
            <a:r>
              <a:rPr lang="en-US" sz="2800" b="1" dirty="0" smtClean="0">
                <a:latin typeface="Arial" panose="020B0604020202020204" pitchFamily="34" charset="0"/>
                <a:cs typeface="Arial" panose="020B0604020202020204" pitchFamily="34" charset="0"/>
              </a:rPr>
              <a:t>Private </a:t>
            </a:r>
            <a:r>
              <a:rPr lang="en-US" sz="2800" b="1" dirty="0">
                <a:latin typeface="Arial" panose="020B0604020202020204" pitchFamily="34" charset="0"/>
                <a:cs typeface="Arial" panose="020B0604020202020204" pitchFamily="34" charset="0"/>
              </a:rPr>
              <a:t>Health Insurance </a:t>
            </a:r>
            <a:endParaRPr lang="en-US" sz="28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b="1" dirty="0">
                <a:latin typeface="Arial" panose="020B0604020202020204" pitchFamily="34" charset="0"/>
                <a:cs typeface="Arial" panose="020B0604020202020204" pitchFamily="34" charset="0"/>
              </a:rPr>
              <a:t>All Marketplace plans cover:</a:t>
            </a:r>
          </a:p>
          <a:p>
            <a:pPr lvl="1"/>
            <a:r>
              <a:rPr lang="en-US" sz="2500" b="0" i="0" dirty="0" smtClean="0">
                <a:latin typeface="Arial" panose="020B0604020202020204" pitchFamily="34" charset="0"/>
                <a:cs typeface="Arial" panose="020B0604020202020204" pitchFamily="34" charset="0"/>
              </a:rPr>
              <a:t>10 essential </a:t>
            </a:r>
            <a:r>
              <a:rPr lang="en-US" sz="2500" b="0" i="0" dirty="0">
                <a:latin typeface="Arial" panose="020B0604020202020204" pitchFamily="34" charset="0"/>
                <a:cs typeface="Arial" panose="020B0604020202020204" pitchFamily="34" charset="0"/>
              </a:rPr>
              <a:t>health </a:t>
            </a:r>
            <a:r>
              <a:rPr lang="en-US" sz="2500" b="0" i="0" dirty="0" smtClean="0">
                <a:latin typeface="Arial" panose="020B0604020202020204" pitchFamily="34" charset="0"/>
                <a:cs typeface="Arial" panose="020B0604020202020204" pitchFamily="34" charset="0"/>
              </a:rPr>
              <a:t>benefits</a:t>
            </a:r>
            <a:endParaRPr lang="en-US" sz="2500" b="0" i="0" dirty="0">
              <a:latin typeface="Arial" panose="020B0604020202020204" pitchFamily="34" charset="0"/>
              <a:cs typeface="Arial" panose="020B0604020202020204" pitchFamily="34" charset="0"/>
            </a:endParaRPr>
          </a:p>
          <a:p>
            <a:pPr lvl="1"/>
            <a:r>
              <a:rPr lang="en-US" sz="2500" b="0" i="0" dirty="0">
                <a:latin typeface="Arial" panose="020B0604020202020204" pitchFamily="34" charset="0"/>
                <a:cs typeface="Arial" panose="020B0604020202020204" pitchFamily="34" charset="0"/>
              </a:rPr>
              <a:t>Free preventive health services at no cost to you when delivered by a doctor or provider in your plan's network</a:t>
            </a:r>
          </a:p>
          <a:p>
            <a:pPr lvl="1"/>
            <a:endParaRPr lang="en-US" sz="2500" b="0" i="0" dirty="0" smtClean="0">
              <a:latin typeface="Arial" panose="020B0604020202020204" pitchFamily="34" charset="0"/>
              <a:cs typeface="Arial" panose="020B0604020202020204" pitchFamily="34" charset="0"/>
            </a:endParaRPr>
          </a:p>
          <a:p>
            <a:pPr lvl="1"/>
            <a:r>
              <a:rPr lang="en-US" sz="2500" b="0" i="0" dirty="0" smtClean="0">
                <a:latin typeface="Arial" panose="020B0604020202020204" pitchFamily="34" charset="0"/>
                <a:cs typeface="Arial" panose="020B0604020202020204" pitchFamily="34" charset="0"/>
              </a:rPr>
              <a:t>Coverage </a:t>
            </a:r>
            <a:r>
              <a:rPr lang="en-US" sz="2500" b="0" i="0" dirty="0">
                <a:latin typeface="Arial" panose="020B0604020202020204" pitchFamily="34" charset="0"/>
                <a:cs typeface="Arial" panose="020B0604020202020204" pitchFamily="34" charset="0"/>
              </a:rPr>
              <a:t>for pre-existing conditions</a:t>
            </a:r>
          </a:p>
          <a:p>
            <a:endParaRPr lang="en-US" dirty="0"/>
          </a:p>
        </p:txBody>
      </p:sp>
      <p:sp>
        <p:nvSpPr>
          <p:cNvPr id="4" name="Title 3"/>
          <p:cNvSpPr>
            <a:spLocks noGrp="1"/>
          </p:cNvSpPr>
          <p:nvPr>
            <p:ph type="title"/>
          </p:nvPr>
        </p:nvSpPr>
        <p:spPr>
          <a:xfrm>
            <a:off x="688259" y="0"/>
            <a:ext cx="11238270" cy="1828799"/>
          </a:xfrm>
        </p:spPr>
        <p:txBody>
          <a:bodyPr/>
          <a:lstStyle/>
          <a:p>
            <a:r>
              <a:rPr lang="en-US" dirty="0"/>
              <a:t>Health insurance marketplace: what</a:t>
            </a:r>
          </a:p>
        </p:txBody>
      </p:sp>
      <p:sp>
        <p:nvSpPr>
          <p:cNvPr id="5" name="TextBox 4"/>
          <p:cNvSpPr txBox="1"/>
          <p:nvPr/>
        </p:nvSpPr>
        <p:spPr>
          <a:xfrm>
            <a:off x="10834255" y="255042"/>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8784554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412956" y="1553497"/>
            <a:ext cx="11779044" cy="4455417"/>
          </a:xfrm>
        </p:spPr>
        <p:txBody>
          <a:bodyPr>
            <a:normAutofit/>
          </a:bodyPr>
          <a:lstStyle/>
          <a:p>
            <a:r>
              <a:rPr lang="en-US" sz="2400" b="1" dirty="0"/>
              <a:t>All plans offered in the Marketplace cover these 10 essential health benefits:</a:t>
            </a:r>
          </a:p>
          <a:p>
            <a:pPr lvl="1"/>
            <a:r>
              <a:rPr lang="en-US" sz="1800" b="0" i="0" dirty="0"/>
              <a:t>Ambulatory patient services (outpatient care you get without being admitted to a hospital)</a:t>
            </a:r>
          </a:p>
          <a:p>
            <a:pPr lvl="1"/>
            <a:r>
              <a:rPr lang="en-US" sz="1800" b="0" i="0" dirty="0"/>
              <a:t>Emergency services</a:t>
            </a:r>
          </a:p>
          <a:p>
            <a:pPr lvl="1"/>
            <a:r>
              <a:rPr lang="en-US" sz="1800" b="0" i="0" dirty="0"/>
              <a:t>Hospitalization (like surgery and overnight stays)</a:t>
            </a:r>
          </a:p>
          <a:p>
            <a:pPr lvl="1"/>
            <a:r>
              <a:rPr lang="en-US" sz="1800" b="0" i="0" dirty="0"/>
              <a:t>Pregnancy, maternity, and newborn care (both before and after birth)</a:t>
            </a:r>
          </a:p>
          <a:p>
            <a:pPr lvl="1"/>
            <a:r>
              <a:rPr lang="en-US" sz="1800" b="0" i="0" dirty="0"/>
              <a:t>Mental health and substance use disorder services, including behavioral health treatment (this includes counseling and psychotherapy)</a:t>
            </a:r>
          </a:p>
          <a:p>
            <a:pPr lvl="1"/>
            <a:r>
              <a:rPr lang="en-US" sz="1800" b="0" i="0" dirty="0"/>
              <a:t>Prescription drugs</a:t>
            </a:r>
          </a:p>
          <a:p>
            <a:pPr lvl="1"/>
            <a:r>
              <a:rPr lang="en-US" sz="1800" b="0" i="0" dirty="0"/>
              <a:t>Rehabilitative and </a:t>
            </a:r>
            <a:r>
              <a:rPr lang="en-US" sz="1800" b="0" i="0" dirty="0" err="1"/>
              <a:t>habilitative</a:t>
            </a:r>
            <a:r>
              <a:rPr lang="en-US" sz="1800" b="0" i="0" dirty="0"/>
              <a:t> services and devices (services and devices to help people with injuries, disabilities, or chronic conditions gain or recover mental and physical skills)</a:t>
            </a:r>
          </a:p>
          <a:p>
            <a:pPr lvl="1"/>
            <a:r>
              <a:rPr lang="en-US" sz="1800" b="0" i="0" dirty="0"/>
              <a:t>Laboratory services</a:t>
            </a:r>
          </a:p>
          <a:p>
            <a:pPr lvl="1"/>
            <a:r>
              <a:rPr lang="en-US" sz="1800" b="0" i="0" dirty="0"/>
              <a:t>Preventive and wellness services and chronic disease management</a:t>
            </a:r>
          </a:p>
          <a:p>
            <a:pPr lvl="1"/>
            <a:r>
              <a:rPr lang="en-US" sz="1800" b="0" i="0" dirty="0"/>
              <a:t>Pediatric services, including oral and vision care (but adult dental and vision coverage aren’t essential health benefits)</a:t>
            </a:r>
          </a:p>
          <a:p>
            <a:endParaRPr lang="en-US" sz="1800" dirty="0"/>
          </a:p>
        </p:txBody>
      </p:sp>
      <p:sp>
        <p:nvSpPr>
          <p:cNvPr id="4" name="Title 3"/>
          <p:cNvSpPr>
            <a:spLocks noGrp="1"/>
          </p:cNvSpPr>
          <p:nvPr>
            <p:ph type="title"/>
          </p:nvPr>
        </p:nvSpPr>
        <p:spPr>
          <a:xfrm>
            <a:off x="838200" y="0"/>
            <a:ext cx="11196484" cy="1828799"/>
          </a:xfrm>
        </p:spPr>
        <p:txBody>
          <a:bodyPr/>
          <a:lstStyle/>
          <a:p>
            <a:r>
              <a:rPr lang="en-US" dirty="0"/>
              <a:t>Health insurance marketplace: what</a:t>
            </a:r>
          </a:p>
        </p:txBody>
      </p:sp>
      <p:sp>
        <p:nvSpPr>
          <p:cNvPr id="5" name="TextBox 4"/>
          <p:cNvSpPr txBox="1"/>
          <p:nvPr/>
        </p:nvSpPr>
        <p:spPr>
          <a:xfrm>
            <a:off x="10824542" y="245210"/>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1935595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766916" y="1641987"/>
            <a:ext cx="10723017" cy="4366927"/>
          </a:xfrm>
        </p:spPr>
        <p:txBody>
          <a:bodyPr/>
          <a:lstStyle/>
          <a:p>
            <a:r>
              <a:rPr lang="en-US" sz="2800" b="1" dirty="0"/>
              <a:t>Additional benefits</a:t>
            </a:r>
          </a:p>
          <a:p>
            <a:pPr lvl="1"/>
            <a:r>
              <a:rPr lang="en-US" b="0" i="0" dirty="0"/>
              <a:t>Plans must also include the following benefits:</a:t>
            </a:r>
          </a:p>
          <a:p>
            <a:pPr lvl="2"/>
            <a:r>
              <a:rPr lang="en-US" sz="2400" i="0" dirty="0"/>
              <a:t>Birth control coverage</a:t>
            </a:r>
          </a:p>
          <a:p>
            <a:pPr lvl="2"/>
            <a:r>
              <a:rPr lang="en-US" sz="2400" i="0" dirty="0"/>
              <a:t>Breastfeeding coverage</a:t>
            </a:r>
          </a:p>
          <a:p>
            <a:endParaRPr lang="en-US" dirty="0"/>
          </a:p>
          <a:p>
            <a:r>
              <a:rPr lang="en-US" sz="2800" b="1" dirty="0" smtClean="0"/>
              <a:t>Plans </a:t>
            </a:r>
            <a:r>
              <a:rPr lang="en-US" sz="2800" b="1" dirty="0"/>
              <a:t>may offer additional benefits, including:</a:t>
            </a:r>
          </a:p>
          <a:p>
            <a:pPr lvl="1"/>
            <a:r>
              <a:rPr lang="en-US" b="0" i="0" dirty="0"/>
              <a:t>Dental coverage</a:t>
            </a:r>
          </a:p>
          <a:p>
            <a:pPr lvl="1"/>
            <a:r>
              <a:rPr lang="en-US" b="0" i="0" dirty="0"/>
              <a:t>Vision coverage</a:t>
            </a:r>
          </a:p>
          <a:p>
            <a:pPr lvl="1"/>
            <a:r>
              <a:rPr lang="en-US" b="0" i="0" dirty="0"/>
              <a:t>Medical management programs (for specific needs like weight management, back pain, and </a:t>
            </a:r>
            <a:r>
              <a:rPr lang="en-US" b="0" i="0" dirty="0" smtClean="0"/>
              <a:t>diabetes)</a:t>
            </a:r>
            <a:endParaRPr lang="en-US" b="0" i="0" dirty="0"/>
          </a:p>
        </p:txBody>
      </p:sp>
      <p:sp>
        <p:nvSpPr>
          <p:cNvPr id="4" name="Title 3"/>
          <p:cNvSpPr>
            <a:spLocks noGrp="1"/>
          </p:cNvSpPr>
          <p:nvPr>
            <p:ph type="title"/>
          </p:nvPr>
        </p:nvSpPr>
        <p:spPr>
          <a:xfrm>
            <a:off x="838200" y="0"/>
            <a:ext cx="11196484" cy="1828799"/>
          </a:xfrm>
        </p:spPr>
        <p:txBody>
          <a:bodyPr/>
          <a:lstStyle/>
          <a:p>
            <a:r>
              <a:rPr lang="en-US" dirty="0"/>
              <a:t>Health insurance marketplace: what</a:t>
            </a:r>
          </a:p>
        </p:txBody>
      </p:sp>
      <p:sp>
        <p:nvSpPr>
          <p:cNvPr id="5" name="TextBox 4"/>
          <p:cNvSpPr txBox="1"/>
          <p:nvPr/>
        </p:nvSpPr>
        <p:spPr>
          <a:xfrm>
            <a:off x="10824542" y="235378"/>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839035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671051" y="1533831"/>
            <a:ext cx="11049000" cy="4180115"/>
          </a:xfrm>
        </p:spPr>
        <p:txBody>
          <a:bodyPr>
            <a:normAutofit lnSpcReduction="10000"/>
          </a:bodyPr>
          <a:lstStyle/>
          <a:p>
            <a:pPr marL="285750" indent="-285750">
              <a:buFont typeface="Arial" panose="020B0604020202020204" pitchFamily="34" charset="0"/>
              <a:buChar char="•"/>
            </a:pPr>
            <a:r>
              <a:rPr lang="en-US" sz="3600" dirty="0"/>
              <a:t>Live in the United States (U.S).</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smtClean="0"/>
              <a:t>U.S</a:t>
            </a:r>
            <a:r>
              <a:rPr lang="en-US" sz="3600" dirty="0"/>
              <a:t>. citizen or national, or be lawfully present non-citizen in the U.S. </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smtClean="0"/>
              <a:t>Not incarcerated</a:t>
            </a:r>
            <a:r>
              <a:rPr lang="en-US" sz="3600" dirty="0"/>
              <a:t>.</a:t>
            </a:r>
          </a:p>
          <a:p>
            <a:pPr marL="285750" indent="-285750">
              <a:buFont typeface="Arial" panose="020B0604020202020204" pitchFamily="34" charset="0"/>
              <a:buChar char="•"/>
            </a:pPr>
            <a:endParaRPr lang="en-US" sz="3600" dirty="0" smtClean="0"/>
          </a:p>
          <a:p>
            <a:pPr marL="285750" indent="-285750">
              <a:buFont typeface="Arial" panose="020B0604020202020204" pitchFamily="34" charset="0"/>
              <a:buChar char="•"/>
            </a:pPr>
            <a:r>
              <a:rPr lang="en-US" sz="3600" dirty="0" smtClean="0"/>
              <a:t>Not enrolled </a:t>
            </a:r>
            <a:r>
              <a:rPr lang="en-US" sz="3600" dirty="0"/>
              <a:t>in Medicare coverage.</a:t>
            </a:r>
          </a:p>
          <a:p>
            <a:endParaRPr lang="en-US" dirty="0"/>
          </a:p>
        </p:txBody>
      </p:sp>
      <p:sp>
        <p:nvSpPr>
          <p:cNvPr id="4" name="Title 3"/>
          <p:cNvSpPr>
            <a:spLocks noGrp="1"/>
          </p:cNvSpPr>
          <p:nvPr>
            <p:ph type="title"/>
          </p:nvPr>
        </p:nvSpPr>
        <p:spPr>
          <a:xfrm>
            <a:off x="838200" y="0"/>
            <a:ext cx="11137490" cy="1828799"/>
          </a:xfrm>
        </p:spPr>
        <p:txBody>
          <a:bodyPr/>
          <a:lstStyle/>
          <a:p>
            <a:r>
              <a:rPr lang="en-US" dirty="0"/>
              <a:t>Health insurance marketplace: who</a:t>
            </a:r>
          </a:p>
        </p:txBody>
      </p:sp>
      <p:sp>
        <p:nvSpPr>
          <p:cNvPr id="5" name="TextBox 4"/>
          <p:cNvSpPr txBox="1"/>
          <p:nvPr/>
        </p:nvSpPr>
        <p:spPr>
          <a:xfrm>
            <a:off x="10863752" y="215714"/>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9954558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668594" y="1691149"/>
            <a:ext cx="10992464" cy="3659004"/>
          </a:xfrm>
        </p:spPr>
        <p:txBody>
          <a:bodyPr>
            <a:normAutofit/>
          </a:bodyPr>
          <a:lstStyle/>
          <a:p>
            <a:r>
              <a:rPr lang="en-US" sz="2800" b="1" dirty="0"/>
              <a:t>Open Enrollment is November 1-January 15</a:t>
            </a:r>
          </a:p>
          <a:p>
            <a:pPr marL="285750" indent="-285750">
              <a:buFont typeface="Arial" panose="020B0604020202020204" pitchFamily="34" charset="0"/>
              <a:buChar char="•"/>
            </a:pPr>
            <a:r>
              <a:rPr lang="en-US" sz="2400" dirty="0"/>
              <a:t>Enroll by December 15 for coverage that starts January 1</a:t>
            </a:r>
          </a:p>
          <a:p>
            <a:pPr marL="285750" indent="-285750">
              <a:buFont typeface="Arial" panose="020B0604020202020204" pitchFamily="34" charset="0"/>
              <a:buChar char="•"/>
            </a:pPr>
            <a:r>
              <a:rPr lang="en-US" sz="2400" dirty="0"/>
              <a:t>Enroll by January 15 for coverage that starts February 1</a:t>
            </a:r>
          </a:p>
          <a:p>
            <a:endParaRPr lang="en-US" sz="2400" b="1" dirty="0" smtClean="0"/>
          </a:p>
          <a:p>
            <a:r>
              <a:rPr lang="en-US" sz="2800" b="1" dirty="0" smtClean="0"/>
              <a:t>Outside </a:t>
            </a:r>
            <a:r>
              <a:rPr lang="en-US" sz="2800" b="1" dirty="0"/>
              <a:t>the yearly Open Enrollment</a:t>
            </a:r>
            <a:r>
              <a:rPr lang="en-US" sz="2800" dirty="0"/>
              <a:t>, only if you:</a:t>
            </a:r>
          </a:p>
          <a:p>
            <a:pPr marL="285750" indent="-285750">
              <a:buFont typeface="Arial" panose="020B0604020202020204" pitchFamily="34" charset="0"/>
              <a:buChar char="•"/>
            </a:pPr>
            <a:r>
              <a:rPr lang="en-US" sz="2400" dirty="0"/>
              <a:t>Have a life change or income that qualifies for a Special Enrollment Period.</a:t>
            </a:r>
          </a:p>
          <a:p>
            <a:pPr marL="285750" indent="-285750">
              <a:buFont typeface="Arial" panose="020B0604020202020204" pitchFamily="34" charset="0"/>
              <a:buChar char="•"/>
            </a:pPr>
            <a:r>
              <a:rPr lang="en-US" sz="2400" dirty="0"/>
              <a:t>Qualify for Medicaid or the Children's Health Insurance Program (CHIP). You can enroll any time of year and coverage can start immediately.</a:t>
            </a:r>
          </a:p>
          <a:p>
            <a:endParaRPr lang="en-US" dirty="0"/>
          </a:p>
        </p:txBody>
      </p:sp>
      <p:sp>
        <p:nvSpPr>
          <p:cNvPr id="4" name="Title 3"/>
          <p:cNvSpPr>
            <a:spLocks noGrp="1"/>
          </p:cNvSpPr>
          <p:nvPr>
            <p:ph type="title"/>
          </p:nvPr>
        </p:nvSpPr>
        <p:spPr>
          <a:xfrm>
            <a:off x="747253" y="0"/>
            <a:ext cx="11326760" cy="1828799"/>
          </a:xfrm>
        </p:spPr>
        <p:txBody>
          <a:bodyPr/>
          <a:lstStyle/>
          <a:p>
            <a:r>
              <a:rPr lang="en-US" dirty="0"/>
              <a:t>Health insurance marketplace: when</a:t>
            </a:r>
          </a:p>
        </p:txBody>
      </p:sp>
      <p:sp>
        <p:nvSpPr>
          <p:cNvPr id="5" name="TextBox 4"/>
          <p:cNvSpPr txBox="1"/>
          <p:nvPr/>
        </p:nvSpPr>
        <p:spPr>
          <a:xfrm>
            <a:off x="10863871" y="255042"/>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0340361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688257" y="1592825"/>
            <a:ext cx="11012129" cy="3814917"/>
          </a:xfrm>
        </p:spPr>
        <p:txBody>
          <a:bodyPr>
            <a:normAutofit fontScale="70000" lnSpcReduction="20000"/>
          </a:bodyPr>
          <a:lstStyle/>
          <a:p>
            <a:pPr marL="457200" indent="-457200">
              <a:buFont typeface="Arial" panose="020B0604020202020204" pitchFamily="34" charset="0"/>
              <a:buChar char="•"/>
            </a:pPr>
            <a:r>
              <a:rPr lang="en-US" sz="4000" b="1" dirty="0" smtClean="0"/>
              <a:t>Most people qualify for savings</a:t>
            </a:r>
          </a:p>
          <a:p>
            <a:pPr marL="457200" indent="-457200">
              <a:buFont typeface="Arial" panose="020B0604020202020204" pitchFamily="34" charset="0"/>
              <a:buChar char="•"/>
            </a:pPr>
            <a:endParaRPr lang="en-US" sz="4000" b="1" dirty="0" smtClean="0"/>
          </a:p>
          <a:p>
            <a:pPr marL="457200" indent="-457200">
              <a:buFont typeface="Arial" panose="020B0604020202020204" pitchFamily="34" charset="0"/>
              <a:buChar char="•"/>
            </a:pPr>
            <a:r>
              <a:rPr lang="en-US" sz="4000" b="1" dirty="0" smtClean="0"/>
              <a:t>Depending on expected annual household income, may qualify for:</a:t>
            </a:r>
          </a:p>
          <a:p>
            <a:pPr marL="457200" indent="-457200">
              <a:buFont typeface="Arial" panose="020B0604020202020204" pitchFamily="34" charset="0"/>
              <a:buChar char="•"/>
            </a:pPr>
            <a:endParaRPr lang="en-US" sz="2800" dirty="0" smtClean="0"/>
          </a:p>
          <a:p>
            <a:pPr marL="1143000" lvl="1" indent="-457200">
              <a:buFont typeface="Arial" panose="020B0604020202020204" pitchFamily="34" charset="0"/>
              <a:buChar char="•"/>
            </a:pPr>
            <a:r>
              <a:rPr lang="en-US" sz="3788" b="0" i="0" dirty="0" smtClean="0"/>
              <a:t>Lower costs for Marketplace plan, like the premium tax credit that lowers your monthly plan premium, and for extra savings on out-of-pocket costs like deductibles, copayments, and coinsurance. </a:t>
            </a:r>
          </a:p>
          <a:p>
            <a:pPr marL="457200" indent="-457200">
              <a:buFont typeface="Arial" panose="020B0604020202020204" pitchFamily="34" charset="0"/>
              <a:buChar char="•"/>
            </a:pPr>
            <a:endParaRPr lang="en-US" sz="2800" dirty="0" smtClean="0"/>
          </a:p>
          <a:p>
            <a:pPr marL="1143000" lvl="1" indent="-457200">
              <a:buFont typeface="Arial" panose="020B0604020202020204" pitchFamily="34" charset="0"/>
              <a:buChar char="•"/>
            </a:pPr>
            <a:r>
              <a:rPr lang="en-US" sz="3788" b="0" i="0" dirty="0" smtClean="0"/>
              <a:t>Coverage through Medicaid or CHIP. Your children may qualify for CHIP, even if you don't qualify for Medicaid.</a:t>
            </a:r>
          </a:p>
          <a:p>
            <a:endParaRPr lang="en-US" dirty="0"/>
          </a:p>
        </p:txBody>
      </p:sp>
      <p:sp>
        <p:nvSpPr>
          <p:cNvPr id="4" name="Title 3"/>
          <p:cNvSpPr>
            <a:spLocks noGrp="1"/>
          </p:cNvSpPr>
          <p:nvPr>
            <p:ph type="title"/>
          </p:nvPr>
        </p:nvSpPr>
        <p:spPr>
          <a:xfrm>
            <a:off x="688258" y="0"/>
            <a:ext cx="11503742" cy="1828799"/>
          </a:xfrm>
        </p:spPr>
        <p:txBody>
          <a:bodyPr>
            <a:normAutofit/>
          </a:bodyPr>
          <a:lstStyle/>
          <a:p>
            <a:r>
              <a:rPr lang="en-US" sz="3600" dirty="0"/>
              <a:t>Health insurance marketplace: how much</a:t>
            </a:r>
          </a:p>
        </p:txBody>
      </p:sp>
      <p:sp>
        <p:nvSpPr>
          <p:cNvPr id="5" name="TextBox 4"/>
          <p:cNvSpPr txBox="1"/>
          <p:nvPr/>
        </p:nvSpPr>
        <p:spPr>
          <a:xfrm>
            <a:off x="10794926" y="225545"/>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8473076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668594" y="1828799"/>
            <a:ext cx="10821339" cy="3598607"/>
          </a:xfrm>
        </p:spPr>
        <p:txBody>
          <a:bodyPr/>
          <a:lstStyle/>
          <a:p>
            <a:pPr marL="285750" indent="-285750">
              <a:buFont typeface="Arial" panose="020B0604020202020204" pitchFamily="34" charset="0"/>
              <a:buChar char="•"/>
            </a:pPr>
            <a:r>
              <a:rPr lang="en-US" sz="4000" b="1" dirty="0" smtClean="0"/>
              <a:t>KFF </a:t>
            </a:r>
            <a:r>
              <a:rPr lang="en-US" sz="4000" b="1" dirty="0"/>
              <a:t>Health Insurance Premium Calculator - </a:t>
            </a:r>
            <a:r>
              <a:rPr lang="en-US" sz="4000" dirty="0">
                <a:hlinkClick r:id="rId2"/>
              </a:rPr>
              <a:t>https://www.healthcare.gov/lower-costs/qualifying-for-lower-costs</a:t>
            </a:r>
            <a:r>
              <a:rPr lang="en-US" sz="4000" dirty="0" smtClean="0">
                <a:hlinkClick r:id="rId2"/>
              </a:rPr>
              <a:t>/</a:t>
            </a:r>
            <a:r>
              <a:rPr lang="en-US" sz="4000" dirty="0" smtClean="0"/>
              <a:t> </a:t>
            </a:r>
            <a:endParaRPr lang="en-US" sz="4000" dirty="0"/>
          </a:p>
          <a:p>
            <a:endParaRPr lang="en-US" dirty="0"/>
          </a:p>
        </p:txBody>
      </p:sp>
      <p:sp>
        <p:nvSpPr>
          <p:cNvPr id="4" name="Title 3"/>
          <p:cNvSpPr>
            <a:spLocks noGrp="1"/>
          </p:cNvSpPr>
          <p:nvPr>
            <p:ph type="title"/>
          </p:nvPr>
        </p:nvSpPr>
        <p:spPr>
          <a:xfrm>
            <a:off x="550606" y="0"/>
            <a:ext cx="11552904" cy="1828799"/>
          </a:xfrm>
        </p:spPr>
        <p:txBody>
          <a:bodyPr>
            <a:normAutofit/>
          </a:bodyPr>
          <a:lstStyle/>
          <a:p>
            <a:r>
              <a:rPr lang="en-US" sz="3600" dirty="0"/>
              <a:t>Health insurance marketplace: how much</a:t>
            </a:r>
          </a:p>
        </p:txBody>
      </p:sp>
      <p:sp>
        <p:nvSpPr>
          <p:cNvPr id="5" name="TextBox 4"/>
          <p:cNvSpPr txBox="1"/>
          <p:nvPr/>
        </p:nvSpPr>
        <p:spPr>
          <a:xfrm>
            <a:off x="10884862" y="221671"/>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4288015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422788" y="1546135"/>
            <a:ext cx="5397910" cy="3802613"/>
          </a:xfrm>
        </p:spPr>
        <p:txBody>
          <a:bodyPr>
            <a:normAutofit fontScale="92500" lnSpcReduction="10000"/>
          </a:bodyPr>
          <a:lstStyle/>
          <a:p>
            <a:pPr marL="342900" indent="-342900">
              <a:buFont typeface="Arial" panose="020B0604020202020204" pitchFamily="34" charset="0"/>
              <a:buChar char="•"/>
            </a:pPr>
            <a:r>
              <a:rPr lang="en-US" sz="2800" dirty="0" smtClean="0"/>
              <a:t>35 year old single man </a:t>
            </a:r>
          </a:p>
          <a:p>
            <a:pPr marL="342900" indent="-342900">
              <a:buFont typeface="Arial" panose="020B0604020202020204" pitchFamily="34" charset="0"/>
              <a:buChar char="•"/>
            </a:pPr>
            <a:endParaRPr lang="en-US" sz="2800" dirty="0" smtClean="0"/>
          </a:p>
          <a:p>
            <a:pPr marL="342900" indent="-342900">
              <a:buFont typeface="Arial" panose="020B0604020202020204" pitchFamily="34" charset="0"/>
              <a:buChar char="•"/>
            </a:pPr>
            <a:r>
              <a:rPr lang="en-US" sz="2800" dirty="0" smtClean="0"/>
              <a:t>no dependents </a:t>
            </a:r>
          </a:p>
          <a:p>
            <a:pPr marL="342900" indent="-342900">
              <a:buFont typeface="Arial" panose="020B0604020202020204" pitchFamily="34" charset="0"/>
              <a:buChar char="•"/>
            </a:pPr>
            <a:endParaRPr lang="en-US" sz="2800" dirty="0" smtClean="0"/>
          </a:p>
          <a:p>
            <a:pPr marL="342900" indent="-342900">
              <a:buFont typeface="Arial" panose="020B0604020202020204" pitchFamily="34" charset="0"/>
              <a:buChar char="•"/>
            </a:pPr>
            <a:r>
              <a:rPr lang="en-US" sz="2800" dirty="0" smtClean="0"/>
              <a:t>earning $33,696 (Chicago minimum wage) </a:t>
            </a:r>
          </a:p>
          <a:p>
            <a:pPr marL="342900" indent="-342900">
              <a:buFont typeface="Arial" panose="020B0604020202020204" pitchFamily="34" charset="0"/>
              <a:buChar char="•"/>
            </a:pPr>
            <a:endParaRPr lang="en-US" sz="2800" dirty="0" smtClean="0"/>
          </a:p>
          <a:p>
            <a:pPr marL="342900" indent="-342900">
              <a:buFont typeface="Arial" panose="020B0604020202020204" pitchFamily="34" charset="0"/>
              <a:buChar char="•"/>
            </a:pPr>
            <a:r>
              <a:rPr lang="en-US" sz="2800" dirty="0" smtClean="0"/>
              <a:t>no coverage available from job</a:t>
            </a:r>
          </a:p>
          <a:p>
            <a:pPr marL="342900" indent="-342900">
              <a:buFont typeface="Arial" panose="020B0604020202020204" pitchFamily="34" charset="0"/>
              <a:buChar char="•"/>
            </a:pPr>
            <a:endParaRPr lang="en-US" sz="2800" dirty="0" smtClean="0"/>
          </a:p>
          <a:p>
            <a:pPr marL="342900" indent="-342900">
              <a:buFont typeface="Arial" panose="020B0604020202020204" pitchFamily="34" charset="0"/>
              <a:buChar char="•"/>
            </a:pPr>
            <a:r>
              <a:rPr lang="en-US" sz="2800" dirty="0" smtClean="0"/>
              <a:t>non-smoking</a:t>
            </a:r>
          </a:p>
          <a:p>
            <a:endParaRPr lang="en-US" dirty="0"/>
          </a:p>
          <a:p>
            <a:endParaRPr lang="en-US" dirty="0"/>
          </a:p>
        </p:txBody>
      </p:sp>
      <p:sp>
        <p:nvSpPr>
          <p:cNvPr id="4" name="Title 3"/>
          <p:cNvSpPr>
            <a:spLocks noGrp="1"/>
          </p:cNvSpPr>
          <p:nvPr>
            <p:ph type="title"/>
          </p:nvPr>
        </p:nvSpPr>
        <p:spPr/>
        <p:txBody>
          <a:bodyPr/>
          <a:lstStyle/>
          <a:p>
            <a:r>
              <a:rPr lang="en-US" dirty="0" smtClean="0"/>
              <a:t>KFF – SAMPLE #1</a:t>
            </a:r>
            <a:endParaRPr lang="en-US" dirty="0"/>
          </a:p>
        </p:txBody>
      </p:sp>
      <p:pic>
        <p:nvPicPr>
          <p:cNvPr id="5" name="Picture 4"/>
          <p:cNvPicPr>
            <a:picLocks noChangeAspect="1"/>
          </p:cNvPicPr>
          <p:nvPr/>
        </p:nvPicPr>
        <p:blipFill rotWithShape="1">
          <a:blip r:embed="rId2"/>
          <a:srcRect l="24053" t="27510" r="42513" b="9362"/>
          <a:stretch/>
        </p:blipFill>
        <p:spPr>
          <a:xfrm>
            <a:off x="5959896" y="137652"/>
            <a:ext cx="6041204" cy="5525729"/>
          </a:xfrm>
          <a:prstGeom prst="rect">
            <a:avLst/>
          </a:prstGeom>
        </p:spPr>
      </p:pic>
    </p:spTree>
    <p:extLst>
      <p:ext uri="{BB962C8B-B14F-4D97-AF65-F5344CB8AC3E}">
        <p14:creationId xmlns:p14="http://schemas.microsoft.com/office/powerpoint/2010/main" val="39856056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432620" y="1546135"/>
            <a:ext cx="5388078" cy="4048420"/>
          </a:xfrm>
        </p:spPr>
        <p:txBody>
          <a:bodyPr>
            <a:normAutofit fontScale="92500" lnSpcReduction="10000"/>
          </a:bodyPr>
          <a:lstStyle/>
          <a:p>
            <a:pPr marL="342900" indent="-342900">
              <a:buFont typeface="Arial" panose="020B0604020202020204" pitchFamily="34" charset="0"/>
              <a:buChar char="•"/>
            </a:pPr>
            <a:r>
              <a:rPr lang="en-US" dirty="0" smtClean="0"/>
              <a:t>40 year old single woman </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a:t>2</a:t>
            </a:r>
            <a:r>
              <a:rPr lang="en-US" dirty="0" smtClean="0"/>
              <a:t> dependent children, age 14, 10</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earning $40,000 </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no coverage available from job</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smokes</a:t>
            </a:r>
          </a:p>
          <a:p>
            <a:endParaRPr lang="en-US" dirty="0"/>
          </a:p>
          <a:p>
            <a:endParaRPr lang="en-US" dirty="0"/>
          </a:p>
        </p:txBody>
      </p:sp>
      <p:sp>
        <p:nvSpPr>
          <p:cNvPr id="4" name="Title 3"/>
          <p:cNvSpPr>
            <a:spLocks noGrp="1"/>
          </p:cNvSpPr>
          <p:nvPr>
            <p:ph type="title"/>
          </p:nvPr>
        </p:nvSpPr>
        <p:spPr/>
        <p:txBody>
          <a:bodyPr/>
          <a:lstStyle/>
          <a:p>
            <a:r>
              <a:rPr lang="en-US" dirty="0" smtClean="0"/>
              <a:t>KFF – SAMPLE #2</a:t>
            </a:r>
            <a:endParaRPr lang="en-US" dirty="0"/>
          </a:p>
        </p:txBody>
      </p:sp>
      <p:pic>
        <p:nvPicPr>
          <p:cNvPr id="2" name="Picture 1"/>
          <p:cNvPicPr>
            <a:picLocks noChangeAspect="1"/>
          </p:cNvPicPr>
          <p:nvPr/>
        </p:nvPicPr>
        <p:blipFill rotWithShape="1">
          <a:blip r:embed="rId2"/>
          <a:srcRect l="25645" t="26584" r="41944" b="3669"/>
          <a:stretch/>
        </p:blipFill>
        <p:spPr>
          <a:xfrm>
            <a:off x="6001765" y="112427"/>
            <a:ext cx="5856270" cy="5649276"/>
          </a:xfrm>
          <a:prstGeom prst="rect">
            <a:avLst/>
          </a:prstGeom>
        </p:spPr>
      </p:pic>
    </p:spTree>
    <p:extLst>
      <p:ext uri="{BB962C8B-B14F-4D97-AF65-F5344CB8AC3E}">
        <p14:creationId xmlns:p14="http://schemas.microsoft.com/office/powerpoint/2010/main" val="625478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2858157" y="2175046"/>
            <a:ext cx="8631776" cy="579532"/>
          </a:xfrm>
          <a:prstGeom prst="rect">
            <a:avLst/>
          </a:prstGeom>
        </p:spPr>
        <p:txBody>
          <a:bodyPr/>
          <a:lstStyle/>
          <a:p>
            <a:endParaRPr lang="en-US"/>
          </a:p>
        </p:txBody>
      </p:sp>
      <p:sp>
        <p:nvSpPr>
          <p:cNvPr id="4" name="Title 3"/>
          <p:cNvSpPr>
            <a:spLocks noGrp="1"/>
          </p:cNvSpPr>
          <p:nvPr>
            <p:ph type="title"/>
          </p:nvPr>
        </p:nvSpPr>
        <p:spPr/>
        <p:txBody>
          <a:bodyPr/>
          <a:lstStyle/>
          <a:p>
            <a:r>
              <a:rPr lang="en-US" dirty="0" smtClean="0"/>
              <a:t>Medicare basics</a:t>
            </a:r>
            <a:endParaRPr lang="en-US" dirty="0"/>
          </a:p>
        </p:txBody>
      </p:sp>
      <p:pic>
        <p:nvPicPr>
          <p:cNvPr id="5" name="Picture 4"/>
          <p:cNvPicPr>
            <a:picLocks noChangeAspect="1"/>
          </p:cNvPicPr>
          <p:nvPr/>
        </p:nvPicPr>
        <p:blipFill>
          <a:blip r:embed="rId3"/>
          <a:stretch>
            <a:fillRect/>
          </a:stretch>
        </p:blipFill>
        <p:spPr>
          <a:xfrm>
            <a:off x="295563" y="1227287"/>
            <a:ext cx="11748834" cy="4563914"/>
          </a:xfrm>
          <a:prstGeom prst="rect">
            <a:avLst/>
          </a:prstGeom>
        </p:spPr>
      </p:pic>
      <p:sp>
        <p:nvSpPr>
          <p:cNvPr id="6" name="TextBox 5"/>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0742854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Shopping - Preview plans</a:t>
            </a:r>
            <a:endParaRPr lang="en-US" dirty="0"/>
          </a:p>
        </p:txBody>
      </p:sp>
      <p:sp>
        <p:nvSpPr>
          <p:cNvPr id="3" name="Text Placeholder 2"/>
          <p:cNvSpPr>
            <a:spLocks noGrp="1"/>
          </p:cNvSpPr>
          <p:nvPr>
            <p:ph type="body" sz="quarter" idx="13"/>
          </p:nvPr>
        </p:nvSpPr>
        <p:spPr/>
        <p:txBody>
          <a:bodyPr>
            <a:normAutofit/>
          </a:bodyPr>
          <a:lstStyle/>
          <a:p>
            <a:r>
              <a:rPr lang="en-US" sz="4400" dirty="0">
                <a:hlinkClick r:id="rId2"/>
              </a:rPr>
              <a:t>https://www.healthcare.gov/see-plans</a:t>
            </a:r>
            <a:r>
              <a:rPr lang="en-US" sz="4400" dirty="0" smtClean="0">
                <a:hlinkClick r:id="rId2"/>
              </a:rPr>
              <a:t>/#/</a:t>
            </a:r>
            <a:r>
              <a:rPr lang="en-US" sz="4400" dirty="0" smtClean="0"/>
              <a:t> </a:t>
            </a:r>
            <a:endParaRPr lang="en-US" sz="4400" dirty="0"/>
          </a:p>
        </p:txBody>
      </p:sp>
    </p:spTree>
    <p:extLst>
      <p:ext uri="{BB962C8B-B14F-4D97-AF65-F5344CB8AC3E}">
        <p14:creationId xmlns:p14="http://schemas.microsoft.com/office/powerpoint/2010/main" val="24098685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srcRect t="18155"/>
          <a:stretch/>
        </p:blipFill>
        <p:spPr>
          <a:xfrm>
            <a:off x="171610" y="617355"/>
            <a:ext cx="11848779" cy="5163177"/>
          </a:xfrm>
          <a:prstGeom prst="rect">
            <a:avLst/>
          </a:prstGeom>
        </p:spPr>
      </p:pic>
      <p:sp>
        <p:nvSpPr>
          <p:cNvPr id="3" name="Text Placeholder 2"/>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5659517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3"/>
          </p:nvPr>
        </p:nvSpPr>
        <p:spPr/>
        <p:txBody>
          <a:bodyPr/>
          <a:lstStyle/>
          <a:p>
            <a:endParaRPr lang="en-US"/>
          </a:p>
        </p:txBody>
      </p:sp>
      <p:pic>
        <p:nvPicPr>
          <p:cNvPr id="4" name="Picture 3"/>
          <p:cNvPicPr>
            <a:picLocks noChangeAspect="1"/>
          </p:cNvPicPr>
          <p:nvPr/>
        </p:nvPicPr>
        <p:blipFill rotWithShape="1">
          <a:blip r:embed="rId2"/>
          <a:srcRect l="14272" t="23755" r="15846" b="18087"/>
          <a:stretch/>
        </p:blipFill>
        <p:spPr>
          <a:xfrm>
            <a:off x="296561" y="226143"/>
            <a:ext cx="11871490" cy="5260258"/>
          </a:xfrm>
          <a:prstGeom prst="rect">
            <a:avLst/>
          </a:prstGeom>
        </p:spPr>
      </p:pic>
    </p:spTree>
    <p:extLst>
      <p:ext uri="{BB962C8B-B14F-4D97-AF65-F5344CB8AC3E}">
        <p14:creationId xmlns:p14="http://schemas.microsoft.com/office/powerpoint/2010/main" val="38645381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srcRect l="12282" t="27874" r="12207" b="7670"/>
          <a:stretch/>
        </p:blipFill>
        <p:spPr>
          <a:xfrm>
            <a:off x="178298" y="96775"/>
            <a:ext cx="12013702" cy="5714089"/>
          </a:xfrm>
          <a:prstGeom prst="rect">
            <a:avLst/>
          </a:prstGeom>
        </p:spPr>
      </p:pic>
    </p:spTree>
    <p:extLst>
      <p:ext uri="{BB962C8B-B14F-4D97-AF65-F5344CB8AC3E}">
        <p14:creationId xmlns:p14="http://schemas.microsoft.com/office/powerpoint/2010/main" val="18154792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srcRect l="41167" t="30010" r="35805" b="15097"/>
          <a:stretch/>
        </p:blipFill>
        <p:spPr>
          <a:xfrm>
            <a:off x="467419" y="134005"/>
            <a:ext cx="5274620" cy="5617866"/>
          </a:xfrm>
          <a:prstGeom prst="rect">
            <a:avLst/>
          </a:prstGeom>
        </p:spPr>
      </p:pic>
      <p:pic>
        <p:nvPicPr>
          <p:cNvPr id="5" name="Picture 4"/>
          <p:cNvPicPr>
            <a:picLocks noChangeAspect="1"/>
          </p:cNvPicPr>
          <p:nvPr/>
        </p:nvPicPr>
        <p:blipFill rotWithShape="1">
          <a:blip r:embed="rId3"/>
          <a:srcRect l="26440" t="44484" r="39955" b="-1"/>
          <a:stretch/>
        </p:blipFill>
        <p:spPr>
          <a:xfrm>
            <a:off x="5849198" y="104070"/>
            <a:ext cx="6072027" cy="5340786"/>
          </a:xfrm>
          <a:prstGeom prst="rect">
            <a:avLst/>
          </a:prstGeom>
        </p:spPr>
      </p:pic>
    </p:spTree>
    <p:extLst>
      <p:ext uri="{BB962C8B-B14F-4D97-AF65-F5344CB8AC3E}">
        <p14:creationId xmlns:p14="http://schemas.microsoft.com/office/powerpoint/2010/main" val="20562236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32122826"/>
              </p:ext>
            </p:extLst>
          </p:nvPr>
        </p:nvGraphicFramePr>
        <p:xfrm>
          <a:off x="838200" y="1690688"/>
          <a:ext cx="10515600" cy="34798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673235763"/>
                    </a:ext>
                  </a:extLst>
                </a:gridCol>
                <a:gridCol w="3505200">
                  <a:extLst>
                    <a:ext uri="{9D8B030D-6E8A-4147-A177-3AD203B41FA5}">
                      <a16:colId xmlns:a16="http://schemas.microsoft.com/office/drawing/2014/main" val="175945958"/>
                    </a:ext>
                  </a:extLst>
                </a:gridCol>
                <a:gridCol w="3505200">
                  <a:extLst>
                    <a:ext uri="{9D8B030D-6E8A-4147-A177-3AD203B41FA5}">
                      <a16:colId xmlns:a16="http://schemas.microsoft.com/office/drawing/2014/main" val="2120245320"/>
                    </a:ext>
                  </a:extLst>
                </a:gridCol>
              </a:tblGrid>
              <a:tr h="370840">
                <a:tc>
                  <a:txBody>
                    <a:bodyPr/>
                    <a:lstStyle/>
                    <a:p>
                      <a:r>
                        <a:rPr lang="en-US" dirty="0" smtClean="0"/>
                        <a:t>October</a:t>
                      </a:r>
                      <a:endParaRPr lang="en-US" dirty="0"/>
                    </a:p>
                  </a:txBody>
                  <a:tcPr/>
                </a:tc>
                <a:tc>
                  <a:txBody>
                    <a:bodyPr/>
                    <a:lstStyle/>
                    <a:p>
                      <a:r>
                        <a:rPr lang="en-US" dirty="0" smtClean="0"/>
                        <a:t>November</a:t>
                      </a:r>
                      <a:endParaRPr lang="en-US" dirty="0"/>
                    </a:p>
                  </a:txBody>
                  <a:tcPr>
                    <a:solidFill>
                      <a:schemeClr val="accent4">
                        <a:lumMod val="50000"/>
                      </a:schemeClr>
                    </a:solidFill>
                  </a:tcPr>
                </a:tc>
                <a:tc>
                  <a:txBody>
                    <a:bodyPr/>
                    <a:lstStyle/>
                    <a:p>
                      <a:r>
                        <a:rPr lang="en-US" dirty="0" smtClean="0"/>
                        <a:t>December</a:t>
                      </a:r>
                      <a:endParaRPr lang="en-US" dirty="0"/>
                    </a:p>
                  </a:txBody>
                  <a:tcPr/>
                </a:tc>
                <a:extLst>
                  <a:ext uri="{0D108BD9-81ED-4DB2-BD59-A6C34878D82A}">
                    <a16:rowId xmlns:a16="http://schemas.microsoft.com/office/drawing/2014/main" val="3075530151"/>
                  </a:ext>
                </a:extLst>
              </a:tr>
              <a:tr h="370840">
                <a:tc>
                  <a:txBody>
                    <a:bodyPr/>
                    <a:lstStyle/>
                    <a:p>
                      <a:pPr marL="0" indent="0">
                        <a:buFont typeface="Arial" panose="020B0604020202020204" pitchFamily="34" charset="0"/>
                        <a:buNone/>
                      </a:pPr>
                      <a:r>
                        <a:rPr lang="en-US" b="1" dirty="0" smtClean="0"/>
                        <a:t>IDHS Appeals</a:t>
                      </a:r>
                      <a:r>
                        <a:rPr lang="en-US" b="1" baseline="0" dirty="0" smtClean="0"/>
                        <a:t> Part 2</a:t>
                      </a:r>
                      <a:endParaRPr lang="en-US" b="1" dirty="0" smtClean="0"/>
                    </a:p>
                    <a:p>
                      <a:pPr marL="285750" indent="-285750">
                        <a:buFont typeface="Arial" panose="020B0604020202020204" pitchFamily="34" charset="0"/>
                        <a:buChar char="•"/>
                      </a:pPr>
                      <a:r>
                        <a:rPr lang="en-US" dirty="0" smtClean="0"/>
                        <a:t>What do I do after I file an appeal?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Preparing for and representing yourself in others in hearings</a:t>
                      </a:r>
                    </a:p>
                    <a:p>
                      <a:pPr marL="285750" indent="-285750">
                        <a:buFont typeface="Arial" panose="020B0604020202020204" pitchFamily="34" charset="0"/>
                        <a:buChar char="•"/>
                      </a:pPr>
                      <a:r>
                        <a:rPr lang="en-US" dirty="0" smtClean="0"/>
                        <a:t>What happens at a hearing?</a:t>
                      </a:r>
                    </a:p>
                    <a:p>
                      <a:pPr marL="285750" indent="-285750">
                        <a:buFont typeface="Arial" panose="020B0604020202020204" pitchFamily="34" charset="0"/>
                        <a:buChar char="•"/>
                      </a:pPr>
                      <a:r>
                        <a:rPr lang="en-US" dirty="0" smtClean="0"/>
                        <a:t>Post-hearing</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Healthcare options beyond Medicaid: Marketplace Health Insurance &amp; Medicare</a:t>
                      </a:r>
                    </a:p>
                    <a:p>
                      <a:endParaRPr lang="en-US" dirty="0"/>
                    </a:p>
                  </a:txBody>
                  <a:tcPr>
                    <a:solidFill>
                      <a:schemeClr val="accent2">
                        <a:lumMod val="60000"/>
                        <a:lumOff val="40000"/>
                      </a:schemeClr>
                    </a:solidFill>
                  </a:tcPr>
                </a:tc>
                <a:tc>
                  <a:txBody>
                    <a:bodyPr/>
                    <a:lstStyle/>
                    <a:p>
                      <a:r>
                        <a:rPr lang="en-US" dirty="0" smtClean="0"/>
                        <a:t>“Ask an Attorney”</a:t>
                      </a:r>
                    </a:p>
                    <a:p>
                      <a:endParaRPr lang="en-US" dirty="0" smtClean="0"/>
                    </a:p>
                    <a:p>
                      <a:r>
                        <a:rPr lang="en-US" dirty="0" smtClean="0"/>
                        <a:t>We</a:t>
                      </a:r>
                      <a:r>
                        <a:rPr lang="en-US" baseline="0" dirty="0" smtClean="0"/>
                        <a:t> will be answering your questions regarding your client’s IDHS and SSA benefits, what changes we’re expecting, how to get more help when you need it, etc.</a:t>
                      </a:r>
                    </a:p>
                    <a:p>
                      <a:endParaRPr lang="en-US" baseline="0" dirty="0" smtClean="0"/>
                    </a:p>
                    <a:p>
                      <a:r>
                        <a:rPr lang="en-US" baseline="0" dirty="0" smtClean="0"/>
                        <a:t>*NOTE: We cannot provide legal advice in this or any other training.</a:t>
                      </a:r>
                      <a:endParaRPr lang="en-US" dirty="0"/>
                    </a:p>
                  </a:txBody>
                  <a:tcPr/>
                </a:tc>
                <a:extLst>
                  <a:ext uri="{0D108BD9-81ED-4DB2-BD59-A6C34878D82A}">
                    <a16:rowId xmlns:a16="http://schemas.microsoft.com/office/drawing/2014/main" val="2387699185"/>
                  </a:ext>
                </a:extLst>
              </a:tr>
            </a:tbl>
          </a:graphicData>
        </a:graphic>
      </p:graphicFrame>
    </p:spTree>
    <p:extLst>
      <p:ext uri="{BB962C8B-B14F-4D97-AF65-F5344CB8AC3E}">
        <p14:creationId xmlns:p14="http://schemas.microsoft.com/office/powerpoint/2010/main" val="37076561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5"/>
            <a:ext cx="10515600" cy="1325563"/>
          </a:xfrm>
        </p:spPr>
        <p:txBody>
          <a:bodyPr/>
          <a:lstStyle/>
          <a:p>
            <a:pPr algn="ctr"/>
            <a:r>
              <a:rPr lang="en-US" dirty="0" smtClean="0"/>
              <a:t>questions</a:t>
            </a:r>
            <a:endParaRPr lang="en-US" dirty="0"/>
          </a:p>
        </p:txBody>
      </p:sp>
      <p:pic>
        <p:nvPicPr>
          <p:cNvPr id="5" name="Picture 4"/>
          <p:cNvPicPr>
            <a:picLocks noChangeAspect="1"/>
          </p:cNvPicPr>
          <p:nvPr/>
        </p:nvPicPr>
        <p:blipFill>
          <a:blip r:embed="rId2"/>
          <a:stretch>
            <a:fillRect/>
          </a:stretch>
        </p:blipFill>
        <p:spPr>
          <a:xfrm>
            <a:off x="5026025" y="2170545"/>
            <a:ext cx="2143125" cy="2143125"/>
          </a:xfrm>
          <a:prstGeom prst="rect">
            <a:avLst/>
          </a:prstGeom>
        </p:spPr>
      </p:pic>
      <p:sp>
        <p:nvSpPr>
          <p:cNvPr id="4" name="AutoShape 2" descr="Question mark pictures of questions marks clipart cliparting - Clipartix"/>
          <p:cNvSpPr>
            <a:spLocks noGrp="1" noChangeAspect="1" noChangeArrowheads="1"/>
          </p:cNvSpPr>
          <p:nvPr>
            <p:ph type="body" sz="quarter" idx="13"/>
          </p:nvPr>
        </p:nvSpPr>
        <p:spPr bwMode="auto">
          <a:xfrm>
            <a:off x="838200" y="1801813"/>
            <a:ext cx="10518775" cy="384333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buNone/>
            </a:pPr>
            <a:r>
              <a:rPr lang="en-US" dirty="0" smtClean="0"/>
              <a:t> </a:t>
            </a:r>
            <a:endParaRPr lang="en-US" dirty="0"/>
          </a:p>
        </p:txBody>
      </p:sp>
      <p:sp>
        <p:nvSpPr>
          <p:cNvPr id="6" name="TextBox 5"/>
          <p:cNvSpPr txBox="1"/>
          <p:nvPr/>
        </p:nvSpPr>
        <p:spPr>
          <a:xfrm>
            <a:off x="4282027" y="4610100"/>
            <a:ext cx="3631122" cy="830997"/>
          </a:xfrm>
          <a:prstGeom prst="rect">
            <a:avLst/>
          </a:prstGeom>
          <a:noFill/>
        </p:spPr>
        <p:txBody>
          <a:bodyPr wrap="none" rtlCol="0">
            <a:spAutoFit/>
          </a:bodyPr>
          <a:lstStyle/>
          <a:p>
            <a:pPr algn="ctr"/>
            <a:r>
              <a:rPr lang="en-US" sz="2400" dirty="0" smtClean="0"/>
              <a:t>Trey Daly</a:t>
            </a:r>
          </a:p>
          <a:p>
            <a:pPr algn="ctr"/>
            <a:r>
              <a:rPr lang="en-US" sz="2400" dirty="0" smtClean="0"/>
              <a:t>tdaly@legalaidchicago.org</a:t>
            </a:r>
            <a:endParaRPr lang="en-US" sz="2400" dirty="0"/>
          </a:p>
        </p:txBody>
      </p:sp>
    </p:spTree>
    <p:extLst>
      <p:ext uri="{BB962C8B-B14F-4D97-AF65-F5344CB8AC3E}">
        <p14:creationId xmlns:p14="http://schemas.microsoft.com/office/powerpoint/2010/main" val="3880546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Medicare Structure</a:t>
            </a:r>
            <a:endParaRPr lang="en-US" dirty="0"/>
          </a:p>
        </p:txBody>
      </p:sp>
      <p:sp>
        <p:nvSpPr>
          <p:cNvPr id="5" name="Rectangle 4"/>
          <p:cNvSpPr/>
          <p:nvPr/>
        </p:nvSpPr>
        <p:spPr>
          <a:xfrm>
            <a:off x="412172" y="1266897"/>
            <a:ext cx="9975273" cy="4298613"/>
          </a:xfrm>
          <a:prstGeom prst="rect">
            <a:avLst/>
          </a:prstGeom>
        </p:spPr>
        <p:txBody>
          <a:bodyPr wrap="square">
            <a:spAutoFit/>
          </a:bodyPr>
          <a:lstStyle/>
          <a:p>
            <a:pPr marL="228600" lvl="0" indent="-228600">
              <a:spcBef>
                <a:spcPts val="1000"/>
              </a:spcBef>
              <a:buFont typeface="Wingdings" panose="05000000000000000000" pitchFamily="2" charset="2"/>
              <a:buChar char="§"/>
            </a:pPr>
            <a:r>
              <a:rPr lang="en-US" sz="2400" b="1" dirty="0">
                <a:solidFill>
                  <a:srgbClr val="000000"/>
                </a:solidFill>
                <a:latin typeface="Source Sans Pro"/>
              </a:rPr>
              <a:t>Part </a:t>
            </a:r>
            <a:r>
              <a:rPr lang="en-US" sz="2400" b="1" dirty="0" smtClean="0">
                <a:solidFill>
                  <a:srgbClr val="000000"/>
                </a:solidFill>
                <a:latin typeface="Source Sans Pro"/>
              </a:rPr>
              <a:t>A:</a:t>
            </a:r>
            <a:r>
              <a:rPr lang="en-US" sz="2400" dirty="0" smtClean="0">
                <a:solidFill>
                  <a:srgbClr val="000000"/>
                </a:solidFill>
                <a:latin typeface="Source Sans Pro"/>
              </a:rPr>
              <a:t> </a:t>
            </a:r>
            <a:r>
              <a:rPr lang="en-US" sz="2400" dirty="0">
                <a:solidFill>
                  <a:srgbClr val="000000"/>
                </a:solidFill>
                <a:latin typeface="Source Sans Pro"/>
              </a:rPr>
              <a:t>inpatient hospital stays, skilled nursing facility (SNF) stays, some home health visits, and hospice care</a:t>
            </a:r>
          </a:p>
          <a:p>
            <a:pPr marL="228600" lvl="0" indent="-228600">
              <a:spcBef>
                <a:spcPts val="1000"/>
              </a:spcBef>
              <a:buFont typeface="Wingdings" panose="05000000000000000000" pitchFamily="2" charset="2"/>
              <a:buChar char="§"/>
            </a:pPr>
            <a:endParaRPr lang="en-US" sz="2400" dirty="0">
              <a:solidFill>
                <a:srgbClr val="000000"/>
              </a:solidFill>
              <a:latin typeface="Source Sans Pro"/>
            </a:endParaRPr>
          </a:p>
          <a:p>
            <a:pPr marL="228600" lvl="0" indent="-228600">
              <a:spcBef>
                <a:spcPts val="1000"/>
              </a:spcBef>
              <a:buFont typeface="Wingdings" panose="05000000000000000000" pitchFamily="2" charset="2"/>
              <a:buChar char="§"/>
            </a:pPr>
            <a:r>
              <a:rPr lang="en-US" sz="2400" b="1" dirty="0">
                <a:solidFill>
                  <a:srgbClr val="000000"/>
                </a:solidFill>
                <a:latin typeface="Source Sans Pro"/>
              </a:rPr>
              <a:t>Part </a:t>
            </a:r>
            <a:r>
              <a:rPr lang="en-US" sz="2400" b="1" dirty="0" smtClean="0">
                <a:solidFill>
                  <a:srgbClr val="000000"/>
                </a:solidFill>
                <a:latin typeface="Source Sans Pro"/>
              </a:rPr>
              <a:t>B:</a:t>
            </a:r>
            <a:r>
              <a:rPr lang="en-US" sz="2400" dirty="0" smtClean="0">
                <a:solidFill>
                  <a:srgbClr val="000000"/>
                </a:solidFill>
                <a:latin typeface="Source Sans Pro"/>
              </a:rPr>
              <a:t> </a:t>
            </a:r>
            <a:r>
              <a:rPr lang="en-US" sz="2400" dirty="0">
                <a:solidFill>
                  <a:srgbClr val="000000"/>
                </a:solidFill>
                <a:latin typeface="Source Sans Pro"/>
              </a:rPr>
              <a:t>physician visits, outpatient services, preventive services, and some home health visits. </a:t>
            </a:r>
          </a:p>
          <a:p>
            <a:pPr marL="228600" lvl="0" indent="-228600">
              <a:spcBef>
                <a:spcPts val="1000"/>
              </a:spcBef>
              <a:buFont typeface="Wingdings" panose="05000000000000000000" pitchFamily="2" charset="2"/>
              <a:buChar char="§"/>
            </a:pPr>
            <a:endParaRPr lang="en-US" sz="2400" b="1" dirty="0">
              <a:solidFill>
                <a:srgbClr val="000000"/>
              </a:solidFill>
              <a:latin typeface="Source Sans Pro"/>
            </a:endParaRPr>
          </a:p>
          <a:p>
            <a:pPr marL="228600" lvl="0" indent="-228600">
              <a:spcBef>
                <a:spcPts val="1000"/>
              </a:spcBef>
              <a:buFont typeface="Wingdings" panose="05000000000000000000" pitchFamily="2" charset="2"/>
              <a:buChar char="§"/>
            </a:pPr>
            <a:r>
              <a:rPr lang="en-US" sz="2400" b="1" dirty="0">
                <a:solidFill>
                  <a:srgbClr val="000000"/>
                </a:solidFill>
                <a:latin typeface="Source Sans Pro"/>
              </a:rPr>
              <a:t>Part </a:t>
            </a:r>
            <a:r>
              <a:rPr lang="en-US" sz="2400" b="1" dirty="0" smtClean="0">
                <a:solidFill>
                  <a:srgbClr val="000000"/>
                </a:solidFill>
                <a:latin typeface="Source Sans Pro"/>
              </a:rPr>
              <a:t>C: </a:t>
            </a:r>
            <a:r>
              <a:rPr lang="en-US" sz="2400" dirty="0" smtClean="0">
                <a:solidFill>
                  <a:srgbClr val="000000"/>
                </a:solidFill>
                <a:latin typeface="Source Sans Pro"/>
              </a:rPr>
              <a:t>Medicare Advantage - private </a:t>
            </a:r>
            <a:r>
              <a:rPr lang="en-US" sz="2400" dirty="0">
                <a:solidFill>
                  <a:srgbClr val="000000"/>
                </a:solidFill>
                <a:latin typeface="Source Sans Pro"/>
              </a:rPr>
              <a:t>health </a:t>
            </a:r>
            <a:r>
              <a:rPr lang="en-US" sz="2400" dirty="0" smtClean="0">
                <a:solidFill>
                  <a:srgbClr val="000000"/>
                </a:solidFill>
                <a:latin typeface="Source Sans Pro"/>
              </a:rPr>
              <a:t>plans (health </a:t>
            </a:r>
            <a:r>
              <a:rPr lang="en-US" sz="2400" dirty="0">
                <a:solidFill>
                  <a:srgbClr val="000000"/>
                </a:solidFill>
                <a:latin typeface="Source Sans Pro"/>
              </a:rPr>
              <a:t>maintenance organization (HMO) or preferred provider organization (PPO</a:t>
            </a:r>
            <a:r>
              <a:rPr lang="en-US" sz="2400" dirty="0" smtClean="0">
                <a:solidFill>
                  <a:srgbClr val="000000"/>
                </a:solidFill>
                <a:latin typeface="Source Sans Pro"/>
              </a:rPr>
              <a:t>)) with all </a:t>
            </a:r>
            <a:r>
              <a:rPr lang="en-US" sz="2400" dirty="0">
                <a:solidFill>
                  <a:srgbClr val="000000"/>
                </a:solidFill>
                <a:latin typeface="Source Sans Pro"/>
              </a:rPr>
              <a:t>Medicare-covered Part A and Part B benefits and typically also Part D benefits</a:t>
            </a:r>
          </a:p>
        </p:txBody>
      </p:sp>
      <p:sp>
        <p:nvSpPr>
          <p:cNvPr id="6" name="TextBox 5"/>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567934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Medicare Structure</a:t>
            </a:r>
            <a:endParaRPr lang="en-US" dirty="0"/>
          </a:p>
        </p:txBody>
      </p:sp>
      <p:sp>
        <p:nvSpPr>
          <p:cNvPr id="5" name="Rectangle 4"/>
          <p:cNvSpPr/>
          <p:nvPr/>
        </p:nvSpPr>
        <p:spPr>
          <a:xfrm>
            <a:off x="683491" y="1869599"/>
            <a:ext cx="9277927" cy="3672800"/>
          </a:xfrm>
          <a:prstGeom prst="rect">
            <a:avLst/>
          </a:prstGeom>
        </p:spPr>
        <p:txBody>
          <a:bodyPr wrap="square">
            <a:spAutoFit/>
          </a:bodyPr>
          <a:lstStyle/>
          <a:p>
            <a:pPr marL="228600" lvl="0" indent="-228600">
              <a:spcBef>
                <a:spcPts val="1000"/>
              </a:spcBef>
              <a:buFont typeface="Wingdings" panose="05000000000000000000" pitchFamily="2" charset="2"/>
              <a:buChar char="§"/>
            </a:pPr>
            <a:r>
              <a:rPr lang="en-US" sz="2400" b="1" dirty="0">
                <a:solidFill>
                  <a:srgbClr val="000000"/>
                </a:solidFill>
                <a:latin typeface="Source Sans Pro"/>
              </a:rPr>
              <a:t>Part </a:t>
            </a:r>
            <a:r>
              <a:rPr lang="en-US" sz="2400" b="1" dirty="0" smtClean="0">
                <a:solidFill>
                  <a:srgbClr val="000000"/>
                </a:solidFill>
                <a:latin typeface="Source Sans Pro"/>
              </a:rPr>
              <a:t>D:</a:t>
            </a:r>
            <a:r>
              <a:rPr lang="en-US" sz="2400" dirty="0" smtClean="0">
                <a:solidFill>
                  <a:srgbClr val="000000"/>
                </a:solidFill>
                <a:latin typeface="Source Sans Pro"/>
              </a:rPr>
              <a:t> </a:t>
            </a:r>
            <a:r>
              <a:rPr lang="en-US" sz="2400" dirty="0">
                <a:solidFill>
                  <a:srgbClr val="000000"/>
                </a:solidFill>
                <a:latin typeface="Source Sans Pro"/>
              </a:rPr>
              <a:t>outpatient prescription drugs through private plans that contract with Medicare, including stand-alone prescription drug plans (PDPs) and Medicare Advantage plans with prescription drug coverage (MA-PDs). </a:t>
            </a:r>
          </a:p>
          <a:p>
            <a:pPr marL="228600" lvl="0" indent="-228600">
              <a:spcBef>
                <a:spcPts val="1000"/>
              </a:spcBef>
              <a:buFont typeface="Wingdings" panose="05000000000000000000" pitchFamily="2" charset="2"/>
              <a:buChar char="§"/>
            </a:pPr>
            <a:endParaRPr lang="en-US" sz="2400" dirty="0">
              <a:solidFill>
                <a:srgbClr val="000000"/>
              </a:solidFill>
              <a:latin typeface="Source Sans Pro"/>
            </a:endParaRPr>
          </a:p>
          <a:p>
            <a:pPr marL="228600" lvl="0" indent="-228600">
              <a:spcBef>
                <a:spcPts val="1000"/>
              </a:spcBef>
              <a:buFont typeface="Wingdings" panose="05000000000000000000" pitchFamily="2" charset="2"/>
              <a:buChar char="§"/>
            </a:pPr>
            <a:r>
              <a:rPr lang="en-US" sz="2400" b="1" dirty="0">
                <a:solidFill>
                  <a:srgbClr val="000000"/>
                </a:solidFill>
                <a:latin typeface="Source Sans Pro"/>
              </a:rPr>
              <a:t>Medicare-Medicaid Alignment Initiative: </a:t>
            </a:r>
            <a:r>
              <a:rPr lang="en-US" sz="2400" dirty="0">
                <a:solidFill>
                  <a:srgbClr val="000000"/>
                </a:solidFill>
                <a:latin typeface="Source Sans Pro"/>
              </a:rPr>
              <a:t>allows eligible beneficiaries to receive their Medicare Parts A and B, Medicare Part D, and Medicaid benefits from a single Medicare-Medicaid Plan, also known as a MMAI plan. (e.g. Aetna, BCBS, Humana, </a:t>
            </a:r>
            <a:r>
              <a:rPr lang="en-US" sz="2400" dirty="0" smtClean="0">
                <a:solidFill>
                  <a:srgbClr val="000000"/>
                </a:solidFill>
                <a:latin typeface="Source Sans Pro"/>
              </a:rPr>
              <a:t>Meridian, </a:t>
            </a:r>
            <a:r>
              <a:rPr lang="en-US" sz="2400" dirty="0">
                <a:solidFill>
                  <a:srgbClr val="000000"/>
                </a:solidFill>
                <a:latin typeface="Source Sans Pro"/>
              </a:rPr>
              <a:t>Molina)</a:t>
            </a:r>
          </a:p>
        </p:txBody>
      </p:sp>
      <p:sp>
        <p:nvSpPr>
          <p:cNvPr id="6" name="TextBox 5"/>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067717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p:txBody>
          <a:bodyPr/>
          <a:lstStyle/>
          <a:p>
            <a:endParaRPr lang="en-US"/>
          </a:p>
        </p:txBody>
      </p:sp>
      <p:pic>
        <p:nvPicPr>
          <p:cNvPr id="5" name="Picture 4"/>
          <p:cNvPicPr>
            <a:picLocks noChangeAspect="1"/>
          </p:cNvPicPr>
          <p:nvPr/>
        </p:nvPicPr>
        <p:blipFill rotWithShape="1">
          <a:blip r:embed="rId3"/>
          <a:srcRect l="13535" t="26905" r="38854" b="6358"/>
          <a:stretch/>
        </p:blipFill>
        <p:spPr>
          <a:xfrm>
            <a:off x="1924250" y="1270812"/>
            <a:ext cx="8343500" cy="4493884"/>
          </a:xfrm>
          <a:prstGeom prst="rect">
            <a:avLst/>
          </a:prstGeom>
        </p:spPr>
      </p:pic>
      <p:sp>
        <p:nvSpPr>
          <p:cNvPr id="4" name="Title 3"/>
          <p:cNvSpPr>
            <a:spLocks noGrp="1"/>
          </p:cNvSpPr>
          <p:nvPr>
            <p:ph type="title"/>
          </p:nvPr>
        </p:nvSpPr>
        <p:spPr/>
        <p:txBody>
          <a:bodyPr/>
          <a:lstStyle/>
          <a:p>
            <a:r>
              <a:rPr lang="en-US" dirty="0" smtClean="0"/>
              <a:t>More People Are Choosing Medicare Advantage</a:t>
            </a:r>
            <a:endParaRPr lang="en-US" dirty="0"/>
          </a:p>
        </p:txBody>
      </p:sp>
      <p:sp>
        <p:nvSpPr>
          <p:cNvPr id="6" name="TextBox 5"/>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147545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p:txBody>
          <a:bodyPr/>
          <a:lstStyle/>
          <a:p>
            <a:endParaRPr lang="en-US"/>
          </a:p>
        </p:txBody>
      </p:sp>
      <p:sp>
        <p:nvSpPr>
          <p:cNvPr id="4" name="Title 3"/>
          <p:cNvSpPr>
            <a:spLocks noGrp="1"/>
          </p:cNvSpPr>
          <p:nvPr>
            <p:ph type="title"/>
          </p:nvPr>
        </p:nvSpPr>
        <p:spPr/>
        <p:txBody>
          <a:bodyPr/>
          <a:lstStyle/>
          <a:p>
            <a:r>
              <a:rPr lang="en-US" dirty="0" smtClean="0"/>
              <a:t>More Money is Going to Medicare Advantage</a:t>
            </a:r>
            <a:endParaRPr lang="en-US" dirty="0"/>
          </a:p>
        </p:txBody>
      </p:sp>
      <p:pic>
        <p:nvPicPr>
          <p:cNvPr id="5" name="Picture 4"/>
          <p:cNvPicPr>
            <a:picLocks noChangeAspect="1"/>
          </p:cNvPicPr>
          <p:nvPr/>
        </p:nvPicPr>
        <p:blipFill rotWithShape="1">
          <a:blip r:embed="rId3"/>
          <a:srcRect l="24999" t="30298" r="40574" b="16035"/>
          <a:stretch/>
        </p:blipFill>
        <p:spPr>
          <a:xfrm>
            <a:off x="1514764" y="1410811"/>
            <a:ext cx="7078630" cy="4360013"/>
          </a:xfrm>
          <a:prstGeom prst="rect">
            <a:avLst/>
          </a:prstGeom>
        </p:spPr>
      </p:pic>
      <p:sp>
        <p:nvSpPr>
          <p:cNvPr id="6" name="TextBox 5"/>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412949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983226" y="1907459"/>
            <a:ext cx="11002297" cy="4101456"/>
          </a:xfrm>
        </p:spPr>
        <p:txBody>
          <a:bodyPr/>
          <a:lstStyle/>
          <a:p>
            <a:pPr marL="285750" indent="-285750">
              <a:buFont typeface="Arial" panose="020B0604020202020204" pitchFamily="34" charset="0"/>
              <a:buChar char="•"/>
            </a:pPr>
            <a:r>
              <a:rPr lang="en-US" sz="2800" dirty="0"/>
              <a:t>Join, drop, or switch to another Medicare Advantage Plan (or add or drop drug coverage).</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Switch </a:t>
            </a:r>
            <a:r>
              <a:rPr lang="en-US" sz="2800" dirty="0"/>
              <a:t>from Original Medicare to a Medicare Advantage Plan </a:t>
            </a:r>
            <a:r>
              <a:rPr lang="en-US" sz="2800" b="1" dirty="0"/>
              <a:t>or</a:t>
            </a:r>
            <a:r>
              <a:rPr lang="en-US" sz="2800" dirty="0"/>
              <a:t> from a Medicare Advantage Plan to Original Medicare.</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Join</a:t>
            </a:r>
            <a:r>
              <a:rPr lang="en-US" sz="2800" dirty="0"/>
              <a:t>, drop, or switch to another Medicare drug plan if you’re in Original Medicare</a:t>
            </a:r>
          </a:p>
          <a:p>
            <a:endParaRPr lang="en-US" dirty="0"/>
          </a:p>
        </p:txBody>
      </p:sp>
      <p:sp>
        <p:nvSpPr>
          <p:cNvPr id="4" name="Title 3"/>
          <p:cNvSpPr>
            <a:spLocks noGrp="1"/>
          </p:cNvSpPr>
          <p:nvPr>
            <p:ph type="title"/>
          </p:nvPr>
        </p:nvSpPr>
        <p:spPr>
          <a:xfrm>
            <a:off x="838200" y="0"/>
            <a:ext cx="10832690" cy="1828799"/>
          </a:xfrm>
        </p:spPr>
        <p:txBody>
          <a:bodyPr/>
          <a:lstStyle/>
          <a:p>
            <a:r>
              <a:rPr lang="en-US" dirty="0" smtClean="0"/>
              <a:t>Medicare Open </a:t>
            </a:r>
            <a:r>
              <a:rPr lang="en-US" dirty="0"/>
              <a:t>Enrollment Period</a:t>
            </a:r>
            <a:br>
              <a:rPr lang="en-US" dirty="0"/>
            </a:br>
            <a:r>
              <a:rPr lang="en-US" dirty="0"/>
              <a:t>October 15-December 7.</a:t>
            </a:r>
          </a:p>
        </p:txBody>
      </p:sp>
    </p:spTree>
    <p:extLst>
      <p:ext uri="{BB962C8B-B14F-4D97-AF65-F5344CB8AC3E}">
        <p14:creationId xmlns:p14="http://schemas.microsoft.com/office/powerpoint/2010/main" val="344212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1E61"/>
      </a:dk1>
      <a:lt1>
        <a:sysClr val="window" lastClr="FFFFFF"/>
      </a:lt1>
      <a:dk2>
        <a:srgbClr val="44546A"/>
      </a:dk2>
      <a:lt2>
        <a:srgbClr val="E7E6E6"/>
      </a:lt2>
      <a:accent1>
        <a:srgbClr val="001E61"/>
      </a:accent1>
      <a:accent2>
        <a:srgbClr val="93DACF"/>
      </a:accent2>
      <a:accent3>
        <a:srgbClr val="001E61"/>
      </a:accent3>
      <a:accent4>
        <a:srgbClr val="93DACF"/>
      </a:accent4>
      <a:accent5>
        <a:srgbClr val="001E61"/>
      </a:accent5>
      <a:accent6>
        <a:srgbClr val="93DACF"/>
      </a:accent6>
      <a:hlink>
        <a:srgbClr val="001E61"/>
      </a:hlink>
      <a:folHlink>
        <a:srgbClr val="93DACF"/>
      </a:folHlink>
    </a:clrScheme>
    <a:fontScheme name="Custom 5">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EE905F2A-3AC7-467E-BFA2-97B8FC41FDFA}" vid="{F58359CC-66F7-41AC-BB15-88A443DEAB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122fe50a-8461-476e-8011-41194c3d2ce6">NK2KVDMTXA6M-989693286-68905</_dlc_DocId>
    <_dlc_DocIdUrl xmlns="122fe50a-8461-476e-8011-41194c3d2ce6">
      <Url>https://lafpoint.lafchicago.org/externalRelations/_layouts/15/DocIdRedir.aspx?ID=NK2KVDMTXA6M-989693286-68905</Url>
      <Description>NK2KVDMTXA6M-989693286-68905</Description>
    </_dlc_DocIdUrl>
    <Links xmlns="7a847ab8-5b33-4ef9-8841-01e661e4125f">
      <Url xsi:nil="true"/>
      <Description xsi:nil="true"/>
    </Link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341FA2E76447D54E818FB5F1D21EDFED" ma:contentTypeVersion="1" ma:contentTypeDescription="Create a new document." ma:contentTypeScope="" ma:versionID="baa3cab4971a6e8e5605ed1b5314ecb4">
  <xsd:schema xmlns:xsd="http://www.w3.org/2001/XMLSchema" xmlns:xs="http://www.w3.org/2001/XMLSchema" xmlns:p="http://schemas.microsoft.com/office/2006/metadata/properties" xmlns:ns2="122fe50a-8461-476e-8011-41194c3d2ce6" xmlns:ns3="7a847ab8-5b33-4ef9-8841-01e661e4125f" targetNamespace="http://schemas.microsoft.com/office/2006/metadata/properties" ma:root="true" ma:fieldsID="0fcc4a49f516e7fbab61cd8b680f02ea" ns2:_="" ns3:_="">
    <xsd:import namespace="122fe50a-8461-476e-8011-41194c3d2ce6"/>
    <xsd:import namespace="7a847ab8-5b33-4ef9-8841-01e661e4125f"/>
    <xsd:element name="properties">
      <xsd:complexType>
        <xsd:sequence>
          <xsd:element name="documentManagement">
            <xsd:complexType>
              <xsd:all>
                <xsd:element ref="ns2:_dlc_DocId" minOccurs="0"/>
                <xsd:element ref="ns2:_dlc_DocIdUrl" minOccurs="0"/>
                <xsd:element ref="ns2:_dlc_DocIdPersistId" minOccurs="0"/>
                <xsd:element ref="ns3:Link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2fe50a-8461-476e-8011-41194c3d2ce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a847ab8-5b33-4ef9-8841-01e661e4125f" elementFormDefault="qualified">
    <xsd:import namespace="http://schemas.microsoft.com/office/2006/documentManagement/types"/>
    <xsd:import namespace="http://schemas.microsoft.com/office/infopath/2007/PartnerControls"/>
    <xsd:element name="Links" ma:index="11" nillable="true" ma:displayName="Links" ma:format="Hyperlink" ma:internalName="Links">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33D111-1A79-4189-8E2F-A8276D7C4CE4}">
  <ds:schemaRefs>
    <ds:schemaRef ds:uri="http://purl.org/dc/terms/"/>
    <ds:schemaRef ds:uri="122fe50a-8461-476e-8011-41194c3d2ce6"/>
    <ds:schemaRef ds:uri="http://schemas.microsoft.com/office/2006/documentManagement/types"/>
    <ds:schemaRef ds:uri="http://purl.org/dc/elements/1.1/"/>
    <ds:schemaRef ds:uri="http://purl.org/dc/dcmitype/"/>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7a847ab8-5b33-4ef9-8841-01e661e4125f"/>
  </ds:schemaRefs>
</ds:datastoreItem>
</file>

<file path=customXml/itemProps2.xml><?xml version="1.0" encoding="utf-8"?>
<ds:datastoreItem xmlns:ds="http://schemas.openxmlformats.org/officeDocument/2006/customXml" ds:itemID="{82A3DED5-9243-49F8-B15E-5799AE0E9D18}">
  <ds:schemaRefs>
    <ds:schemaRef ds:uri="http://schemas.microsoft.com/sharepoint/v3/contenttype/forms"/>
  </ds:schemaRefs>
</ds:datastoreItem>
</file>

<file path=customXml/itemProps3.xml><?xml version="1.0" encoding="utf-8"?>
<ds:datastoreItem xmlns:ds="http://schemas.openxmlformats.org/officeDocument/2006/customXml" ds:itemID="{7DFD7BC9-FF05-4BBF-951B-CD1F7ECEE856}">
  <ds:schemaRefs>
    <ds:schemaRef ds:uri="http://schemas.microsoft.com/sharepoint/events"/>
  </ds:schemaRefs>
</ds:datastoreItem>
</file>

<file path=customXml/itemProps4.xml><?xml version="1.0" encoding="utf-8"?>
<ds:datastoreItem xmlns:ds="http://schemas.openxmlformats.org/officeDocument/2006/customXml" ds:itemID="{2A7EA4B1-F523-48D5-B808-855731A66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2fe50a-8461-476e-8011-41194c3d2ce6"/>
    <ds:schemaRef ds:uri="7a847ab8-5b33-4ef9-8841-01e661e412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Template</Template>
  <TotalTime>26681</TotalTime>
  <Words>2850</Words>
  <Application>Microsoft Office PowerPoint</Application>
  <PresentationFormat>Widescreen</PresentationFormat>
  <Paragraphs>407</Paragraphs>
  <Slides>46</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Source Sans Pro</vt:lpstr>
      <vt:lpstr>Times New Roman</vt:lpstr>
      <vt:lpstr>Arial</vt:lpstr>
      <vt:lpstr>Wingdings</vt:lpstr>
      <vt:lpstr>Courier New</vt:lpstr>
      <vt:lpstr>Arimo</vt:lpstr>
      <vt:lpstr>Calibri</vt:lpstr>
      <vt:lpstr>Source Serif Pro</vt:lpstr>
      <vt:lpstr>Office Theme</vt:lpstr>
      <vt:lpstr>Beyond Medicaid: Understanding Medicare and Marketplace Health Insurance</vt:lpstr>
      <vt:lpstr>PowerPoint Presentation</vt:lpstr>
      <vt:lpstr>agenda</vt:lpstr>
      <vt:lpstr>Medicare basics</vt:lpstr>
      <vt:lpstr>Medicare Structure</vt:lpstr>
      <vt:lpstr>Medicare Structure</vt:lpstr>
      <vt:lpstr>More People Are Choosing Medicare Advantage</vt:lpstr>
      <vt:lpstr>More Money is Going to Medicare Advantage</vt:lpstr>
      <vt:lpstr>Medicare Open Enrollment Period October 15-December 7.</vt:lpstr>
      <vt:lpstr>Who Can Get Medicare Part A</vt:lpstr>
      <vt:lpstr>Who Can Get Medicare Part B</vt:lpstr>
      <vt:lpstr>Conditional Part A</vt:lpstr>
      <vt:lpstr>Why Medicaid recipients want medicare</vt:lpstr>
      <vt:lpstr>PowerPoint Presentation</vt:lpstr>
      <vt:lpstr>Medicare pays more than medicaid</vt:lpstr>
      <vt:lpstr>Medicare: a Racial Justice Tool</vt:lpstr>
      <vt:lpstr>Conditional Part A</vt:lpstr>
      <vt:lpstr>Conditional Part A – Magic Words</vt:lpstr>
      <vt:lpstr>Medicare Is Not Cheap: $6663 / year</vt:lpstr>
      <vt:lpstr>Medicare is Not Cheap</vt:lpstr>
      <vt:lpstr>PowerPoint Presentation</vt:lpstr>
      <vt:lpstr>Part D Low income subsidy – extra help</vt:lpstr>
      <vt:lpstr>What are Medicare Savings Programs (MSPs)?</vt:lpstr>
      <vt:lpstr>Different Types of MSPs</vt:lpstr>
      <vt:lpstr>Qualified Disabled Working Individual </vt:lpstr>
      <vt:lpstr>Benefits of MSPs</vt:lpstr>
      <vt:lpstr>How MSPs Work: Behind the Scenes</vt:lpstr>
      <vt:lpstr>MSP’s Relationship with Extra Help/LIS</vt:lpstr>
      <vt:lpstr>MSP’s Relationship with Extra Help (cont.)</vt:lpstr>
      <vt:lpstr>Health insurance marketplace</vt:lpstr>
      <vt:lpstr>Health insurance marketplace: what</vt:lpstr>
      <vt:lpstr>Health insurance marketplace: what</vt:lpstr>
      <vt:lpstr>Health insurance marketplace: what</vt:lpstr>
      <vt:lpstr>Health insurance marketplace: who</vt:lpstr>
      <vt:lpstr>Health insurance marketplace: when</vt:lpstr>
      <vt:lpstr>Health insurance marketplace: how much</vt:lpstr>
      <vt:lpstr>Health insurance marketplace: how much</vt:lpstr>
      <vt:lpstr>KFF – SAMPLE #1</vt:lpstr>
      <vt:lpstr>KFF – SAMPLE #2</vt:lpstr>
      <vt:lpstr>Shopping - Preview plans</vt:lpstr>
      <vt:lpstr>PowerPoint Presentation</vt:lpstr>
      <vt:lpstr>PowerPoint Presentation</vt:lpstr>
      <vt:lpstr>PowerPoint Presentation</vt:lpstr>
      <vt:lpstr>PowerPoint Presentation</vt:lpstr>
      <vt:lpstr>What’s next: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Victims of trafficking, torture, &amp; other serious crimes benefits with the Illinois department of human services</dc:title>
  <dc:creator>Jessica Daniels</dc:creator>
  <cp:lastModifiedBy>Jonathan Russell</cp:lastModifiedBy>
  <cp:revision>404</cp:revision>
  <dcterms:created xsi:type="dcterms:W3CDTF">2021-10-22T18:41:33Z</dcterms:created>
  <dcterms:modified xsi:type="dcterms:W3CDTF">2024-12-19T16:13:00Z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0x010100341FA2E76447D54E818FB5F1D21EDFED</vt:lpwstr>
  </property>
  <property fmtid="{D5CDD505-2E9C-101B-9397-08002B2CF9AE}" pid="3" name="_dlc_DocIdItemGuid">
    <vt:lpwstr>1e710965-7c95-4817-92ff-fc1e5019e62a</vt:lpwstr>
  </property>
  <property fmtid="{D5CDD505-2E9C-101B-9397-08002B2CF9AE}" pid="4" name="DocType">
    <vt:lpwstr/>
  </property>
  <property fmtid="{D5CDD505-2E9C-101B-9397-08002B2CF9AE}" pid="5" name="Issues">
    <vt:lpwstr/>
  </property>
  <property fmtid="{D5CDD505-2E9C-101B-9397-08002B2CF9AE}" pid="6" name="Groups">
    <vt:lpwstr>91;#Public Benefits|783d7bfa-3cec-4cd1-9a6a-1a6656a7eeae</vt:lpwstr>
  </property>
  <property fmtid="{D5CDD505-2E9C-101B-9397-08002B2CF9AE}" pid="7" name="IsMyDocuments">
    <vt:bool>true</vt:bool>
  </property>
</Properties>
</file>