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41"/>
  </p:notesMasterIdLst>
  <p:handoutMasterIdLst>
    <p:handoutMasterId r:id="rId42"/>
  </p:handoutMasterIdLst>
  <p:sldIdLst>
    <p:sldId id="256" r:id="rId6"/>
    <p:sldId id="390" r:id="rId7"/>
    <p:sldId id="391" r:id="rId8"/>
    <p:sldId id="429" r:id="rId9"/>
    <p:sldId id="394" r:id="rId10"/>
    <p:sldId id="388" r:id="rId11"/>
    <p:sldId id="430" r:id="rId12"/>
    <p:sldId id="438" r:id="rId13"/>
    <p:sldId id="440" r:id="rId14"/>
    <p:sldId id="442" r:id="rId15"/>
    <p:sldId id="443" r:id="rId16"/>
    <p:sldId id="462" r:id="rId17"/>
    <p:sldId id="444" r:id="rId18"/>
    <p:sldId id="445" r:id="rId19"/>
    <p:sldId id="448" r:id="rId20"/>
    <p:sldId id="446" r:id="rId21"/>
    <p:sldId id="447" r:id="rId22"/>
    <p:sldId id="450" r:id="rId23"/>
    <p:sldId id="449" r:id="rId24"/>
    <p:sldId id="451" r:id="rId25"/>
    <p:sldId id="452" r:id="rId26"/>
    <p:sldId id="453" r:id="rId27"/>
    <p:sldId id="454" r:id="rId28"/>
    <p:sldId id="455" r:id="rId29"/>
    <p:sldId id="456" r:id="rId30"/>
    <p:sldId id="457" r:id="rId31"/>
    <p:sldId id="458" r:id="rId32"/>
    <p:sldId id="439" r:id="rId33"/>
    <p:sldId id="403" r:id="rId34"/>
    <p:sldId id="459" r:id="rId35"/>
    <p:sldId id="405" r:id="rId36"/>
    <p:sldId id="460" r:id="rId37"/>
    <p:sldId id="461" r:id="rId38"/>
    <p:sldId id="389" r:id="rId39"/>
    <p:sldId id="386" r:id="rId40"/>
  </p:sldIdLst>
  <p:sldSz cx="12192000" cy="6858000"/>
  <p:notesSz cx="6858000" cy="9144000"/>
  <p:embeddedFontLst>
    <p:embeddedFont>
      <p:font typeface="Segoe UI" panose="020B0502040204020203"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9CF"/>
    <a:srgbClr val="000000"/>
    <a:srgbClr val="0E1D61"/>
    <a:srgbClr val="6415CD"/>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89" autoAdjust="0"/>
    <p:restoredTop sz="94660"/>
  </p:normalViewPr>
  <p:slideViewPr>
    <p:cSldViewPr snapToGrid="0">
      <p:cViewPr varScale="1">
        <p:scale>
          <a:sx n="106" d="100"/>
          <a:sy n="106" d="100"/>
        </p:scale>
        <p:origin x="132" y="3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B0627-BB97-4E40-B871-29387F36EA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20B18F-E265-44BA-852E-11F490123D31}">
      <dgm:prSet phldrT="[Text]" custT="1"/>
      <dgm:spPr/>
      <dgm:t>
        <a:bodyPr/>
        <a:lstStyle/>
        <a:p>
          <a:r>
            <a:rPr lang="en-US" sz="1400" dirty="0" smtClean="0"/>
            <a:t>60 days</a:t>
          </a:r>
          <a:endParaRPr lang="en-US" sz="1400" dirty="0"/>
        </a:p>
      </dgm:t>
    </dgm:pt>
    <dgm:pt modelId="{02620249-5259-4267-9E17-9B7F11D851D4}" type="parTrans" cxnId="{7186CEB1-2F28-4C17-BAF9-CADA25E5E3DA}">
      <dgm:prSet/>
      <dgm:spPr/>
      <dgm:t>
        <a:bodyPr/>
        <a:lstStyle/>
        <a:p>
          <a:endParaRPr lang="en-US"/>
        </a:p>
      </dgm:t>
    </dgm:pt>
    <dgm:pt modelId="{0B6D79FF-D171-4F03-9325-A8F10EAEFD58}" type="sibTrans" cxnId="{7186CEB1-2F28-4C17-BAF9-CADA25E5E3DA}">
      <dgm:prSet/>
      <dgm:spPr/>
      <dgm:t>
        <a:bodyPr/>
        <a:lstStyle/>
        <a:p>
          <a:endParaRPr lang="en-US"/>
        </a:p>
      </dgm:t>
    </dgm:pt>
    <dgm:pt modelId="{D85DE8E5-FA14-4B34-9455-F60AD77A1000}">
      <dgm:prSet phldrT="[Text]"/>
      <dgm:spPr/>
      <dgm:t>
        <a:bodyPr/>
        <a:lstStyle/>
        <a:p>
          <a:r>
            <a:rPr lang="en-US" dirty="0" smtClean="0"/>
            <a:t>Decision related to cash or medical</a:t>
          </a:r>
          <a:endParaRPr lang="en-US" dirty="0"/>
        </a:p>
      </dgm:t>
    </dgm:pt>
    <dgm:pt modelId="{BAA7E40A-5860-4F42-A9C8-36B90E0D23A7}" type="parTrans" cxnId="{82D43371-A9B2-482B-838B-4055B8AB775A}">
      <dgm:prSet/>
      <dgm:spPr/>
      <dgm:t>
        <a:bodyPr/>
        <a:lstStyle/>
        <a:p>
          <a:endParaRPr lang="en-US"/>
        </a:p>
      </dgm:t>
    </dgm:pt>
    <dgm:pt modelId="{5BD4A967-72BA-4A51-9468-BE86FDFA1D2F}" type="sibTrans" cxnId="{82D43371-A9B2-482B-838B-4055B8AB775A}">
      <dgm:prSet/>
      <dgm:spPr/>
      <dgm:t>
        <a:bodyPr/>
        <a:lstStyle/>
        <a:p>
          <a:endParaRPr lang="en-US"/>
        </a:p>
      </dgm:t>
    </dgm:pt>
    <dgm:pt modelId="{4D7A6D85-C48C-454B-866F-B2496FBE7F2B}">
      <dgm:prSet phldrT="[Text]" custT="1"/>
      <dgm:spPr/>
      <dgm:t>
        <a:bodyPr/>
        <a:lstStyle/>
        <a:p>
          <a:r>
            <a:rPr lang="en-US" sz="1400" dirty="0" smtClean="0"/>
            <a:t>90 days</a:t>
          </a:r>
          <a:endParaRPr lang="en-US" sz="1400" dirty="0"/>
        </a:p>
      </dgm:t>
    </dgm:pt>
    <dgm:pt modelId="{3499719D-C3CE-4426-8E57-F571ABA79C8A}" type="parTrans" cxnId="{44DF6260-56F8-4104-9CFA-7B9E5EBE102F}">
      <dgm:prSet/>
      <dgm:spPr/>
      <dgm:t>
        <a:bodyPr/>
        <a:lstStyle/>
        <a:p>
          <a:endParaRPr lang="en-US"/>
        </a:p>
      </dgm:t>
    </dgm:pt>
    <dgm:pt modelId="{EB33E1D9-7E5A-4545-8CA8-B319268ED699}" type="sibTrans" cxnId="{44DF6260-56F8-4104-9CFA-7B9E5EBE102F}">
      <dgm:prSet/>
      <dgm:spPr/>
      <dgm:t>
        <a:bodyPr/>
        <a:lstStyle/>
        <a:p>
          <a:endParaRPr lang="en-US"/>
        </a:p>
      </dgm:t>
    </dgm:pt>
    <dgm:pt modelId="{7271EF57-58AB-4B46-937D-D99B44C92F71}">
      <dgm:prSet phldrT="[Text]"/>
      <dgm:spPr/>
      <dgm:t>
        <a:bodyPr/>
        <a:lstStyle/>
        <a:p>
          <a:r>
            <a:rPr lang="en-US" dirty="0" smtClean="0"/>
            <a:t>Decision related to food</a:t>
          </a:r>
          <a:endParaRPr lang="en-US" dirty="0"/>
        </a:p>
      </dgm:t>
    </dgm:pt>
    <dgm:pt modelId="{7FE7B63A-BA8E-4768-9A60-5502FAC7FE72}" type="parTrans" cxnId="{55030C1B-BF6A-43DE-8BC3-9E86074644A1}">
      <dgm:prSet/>
      <dgm:spPr/>
      <dgm:t>
        <a:bodyPr/>
        <a:lstStyle/>
        <a:p>
          <a:endParaRPr lang="en-US"/>
        </a:p>
      </dgm:t>
    </dgm:pt>
    <dgm:pt modelId="{B164601A-2E9D-4516-ADA6-40B7D10DC6FC}" type="sibTrans" cxnId="{55030C1B-BF6A-43DE-8BC3-9E86074644A1}">
      <dgm:prSet/>
      <dgm:spPr/>
      <dgm:t>
        <a:bodyPr/>
        <a:lstStyle/>
        <a:p>
          <a:endParaRPr lang="en-US"/>
        </a:p>
      </dgm:t>
    </dgm:pt>
    <dgm:pt modelId="{70DC01D0-AFB2-499D-BB58-D5B2F3FBC353}">
      <dgm:prSet phldrT="[Text]" custT="1"/>
      <dgm:spPr/>
      <dgm:t>
        <a:bodyPr/>
        <a:lstStyle/>
        <a:p>
          <a:r>
            <a:rPr lang="en-US" sz="1400" dirty="0" smtClean="0"/>
            <a:t>No deadline!</a:t>
          </a:r>
          <a:endParaRPr lang="en-US" sz="1400" dirty="0"/>
        </a:p>
      </dgm:t>
    </dgm:pt>
    <dgm:pt modelId="{9BEF9845-35A8-44DB-8344-C7876C052B73}" type="parTrans" cxnId="{7977D90B-0693-4A95-B51B-A2CF21ADD81E}">
      <dgm:prSet/>
      <dgm:spPr/>
      <dgm:t>
        <a:bodyPr/>
        <a:lstStyle/>
        <a:p>
          <a:endParaRPr lang="en-US"/>
        </a:p>
      </dgm:t>
    </dgm:pt>
    <dgm:pt modelId="{3122EC2C-47B1-4D8E-913D-D7C1A85AB598}" type="sibTrans" cxnId="{7977D90B-0693-4A95-B51B-A2CF21ADD81E}">
      <dgm:prSet/>
      <dgm:spPr/>
      <dgm:t>
        <a:bodyPr/>
        <a:lstStyle/>
        <a:p>
          <a:endParaRPr lang="en-US"/>
        </a:p>
      </dgm:t>
    </dgm:pt>
    <dgm:pt modelId="{1087B00E-1E2A-4932-9A79-5C326501B22F}">
      <dgm:prSet phldrT="[Text]"/>
      <dgm:spPr/>
      <dgm:t>
        <a:bodyPr/>
        <a:lstStyle/>
        <a:p>
          <a:r>
            <a:rPr lang="en-US" dirty="0" smtClean="0"/>
            <a:t>IDHS fails to send a required notice</a:t>
          </a:r>
          <a:endParaRPr lang="en-US" dirty="0"/>
        </a:p>
      </dgm:t>
    </dgm:pt>
    <dgm:pt modelId="{5F83EB2A-7A52-4B92-B396-64DF9939ACB9}" type="parTrans" cxnId="{3C9C6F3E-CE19-4773-90A0-D0EDAF8E20AB}">
      <dgm:prSet/>
      <dgm:spPr/>
      <dgm:t>
        <a:bodyPr/>
        <a:lstStyle/>
        <a:p>
          <a:endParaRPr lang="en-US"/>
        </a:p>
      </dgm:t>
    </dgm:pt>
    <dgm:pt modelId="{06BF34CB-1AF2-4383-BB0B-1E0795B8353D}" type="sibTrans" cxnId="{3C9C6F3E-CE19-4773-90A0-D0EDAF8E20AB}">
      <dgm:prSet/>
      <dgm:spPr/>
      <dgm:t>
        <a:bodyPr/>
        <a:lstStyle/>
        <a:p>
          <a:endParaRPr lang="en-US"/>
        </a:p>
      </dgm:t>
    </dgm:pt>
    <dgm:pt modelId="{0752DB0A-B623-42A6-B872-F2EB35E4FFEC}">
      <dgm:prSet phldrT="[Text]"/>
      <dgm:spPr/>
      <dgm:t>
        <a:bodyPr/>
        <a:lstStyle/>
        <a:p>
          <a:r>
            <a:rPr lang="en-US" dirty="0" smtClean="0"/>
            <a:t>IDHS fails to timely</a:t>
          </a:r>
          <a:endParaRPr lang="en-US" dirty="0"/>
        </a:p>
      </dgm:t>
    </dgm:pt>
    <dgm:pt modelId="{472DF38C-760A-4571-8127-A8AB4E2BB96B}" type="parTrans" cxnId="{B8BC88A8-F695-4DD9-9E85-091A9E44842E}">
      <dgm:prSet/>
      <dgm:spPr/>
      <dgm:t>
        <a:bodyPr/>
        <a:lstStyle/>
        <a:p>
          <a:endParaRPr lang="en-US"/>
        </a:p>
      </dgm:t>
    </dgm:pt>
    <dgm:pt modelId="{24F9932E-3ABB-4EB6-A616-A43C54780CB7}" type="sibTrans" cxnId="{B8BC88A8-F695-4DD9-9E85-091A9E44842E}">
      <dgm:prSet/>
      <dgm:spPr/>
      <dgm:t>
        <a:bodyPr/>
        <a:lstStyle/>
        <a:p>
          <a:endParaRPr lang="en-US"/>
        </a:p>
      </dgm:t>
    </dgm:pt>
    <dgm:pt modelId="{5A3A2577-F4F8-4880-B9EB-7F3F63692AB7}">
      <dgm:prSet phldrT="[Text]"/>
      <dgm:spPr/>
      <dgm:t>
        <a:bodyPr/>
        <a:lstStyle/>
        <a:p>
          <a:r>
            <a:rPr lang="en-US" dirty="0" smtClean="0"/>
            <a:t>IDHS fails to notify the client that a request was denied</a:t>
          </a:r>
          <a:endParaRPr lang="en-US" dirty="0"/>
        </a:p>
      </dgm:t>
    </dgm:pt>
    <dgm:pt modelId="{D667776B-6302-41E7-90C9-41C599FF86A3}" type="parTrans" cxnId="{91415D9E-B566-4049-9213-633F4CC2E37C}">
      <dgm:prSet/>
      <dgm:spPr/>
      <dgm:t>
        <a:bodyPr/>
        <a:lstStyle/>
        <a:p>
          <a:endParaRPr lang="en-US"/>
        </a:p>
      </dgm:t>
    </dgm:pt>
    <dgm:pt modelId="{DFCECA89-45E1-4EED-9C23-21C4DA3FBBAB}" type="sibTrans" cxnId="{91415D9E-B566-4049-9213-633F4CC2E37C}">
      <dgm:prSet/>
      <dgm:spPr/>
      <dgm:t>
        <a:bodyPr/>
        <a:lstStyle/>
        <a:p>
          <a:endParaRPr lang="en-US"/>
        </a:p>
      </dgm:t>
    </dgm:pt>
    <dgm:pt modelId="{A5946426-9CCB-42BE-8E08-66B200FD31D4}" type="pres">
      <dgm:prSet presAssocID="{C42B0627-BB97-4E40-B871-29387F36EAFC}" presName="Name0" presStyleCnt="0">
        <dgm:presLayoutVars>
          <dgm:dir/>
          <dgm:animLvl val="lvl"/>
          <dgm:resizeHandles val="exact"/>
        </dgm:presLayoutVars>
      </dgm:prSet>
      <dgm:spPr/>
      <dgm:t>
        <a:bodyPr/>
        <a:lstStyle/>
        <a:p>
          <a:endParaRPr lang="en-US"/>
        </a:p>
      </dgm:t>
    </dgm:pt>
    <dgm:pt modelId="{20FE4BE2-B5BB-49F7-A7BF-176D16780E63}" type="pres">
      <dgm:prSet presAssocID="{0520B18F-E265-44BA-852E-11F490123D31}" presName="linNode" presStyleCnt="0"/>
      <dgm:spPr/>
    </dgm:pt>
    <dgm:pt modelId="{7E4502ED-83E8-4D76-AD9F-E3275F9FDB7B}" type="pres">
      <dgm:prSet presAssocID="{0520B18F-E265-44BA-852E-11F490123D31}" presName="parentText" presStyleLbl="node1" presStyleIdx="0" presStyleCnt="3" custScaleX="62145">
        <dgm:presLayoutVars>
          <dgm:chMax val="1"/>
          <dgm:bulletEnabled val="1"/>
        </dgm:presLayoutVars>
      </dgm:prSet>
      <dgm:spPr/>
      <dgm:t>
        <a:bodyPr/>
        <a:lstStyle/>
        <a:p>
          <a:endParaRPr lang="en-US"/>
        </a:p>
      </dgm:t>
    </dgm:pt>
    <dgm:pt modelId="{381D2D20-1D05-4906-AA57-AD97C7463125}" type="pres">
      <dgm:prSet presAssocID="{0520B18F-E265-44BA-852E-11F490123D31}" presName="descendantText" presStyleLbl="alignAccFollowNode1" presStyleIdx="0" presStyleCnt="3" custScaleX="79254">
        <dgm:presLayoutVars>
          <dgm:bulletEnabled val="1"/>
        </dgm:presLayoutVars>
      </dgm:prSet>
      <dgm:spPr/>
      <dgm:t>
        <a:bodyPr/>
        <a:lstStyle/>
        <a:p>
          <a:endParaRPr lang="en-US"/>
        </a:p>
      </dgm:t>
    </dgm:pt>
    <dgm:pt modelId="{4D335F47-FB08-4E10-A786-213EBEE46086}" type="pres">
      <dgm:prSet presAssocID="{0B6D79FF-D171-4F03-9325-A8F10EAEFD58}" presName="sp" presStyleCnt="0"/>
      <dgm:spPr/>
    </dgm:pt>
    <dgm:pt modelId="{A3B790FB-CA25-4326-93C3-40FBD7FDE450}" type="pres">
      <dgm:prSet presAssocID="{4D7A6D85-C48C-454B-866F-B2496FBE7F2B}" presName="linNode" presStyleCnt="0"/>
      <dgm:spPr/>
    </dgm:pt>
    <dgm:pt modelId="{CBD234A6-0BB2-4CC7-8B20-0BADFC80EBCD}" type="pres">
      <dgm:prSet presAssocID="{4D7A6D85-C48C-454B-866F-B2496FBE7F2B}" presName="parentText" presStyleLbl="node1" presStyleIdx="1" presStyleCnt="3" custScaleX="62145">
        <dgm:presLayoutVars>
          <dgm:chMax val="1"/>
          <dgm:bulletEnabled val="1"/>
        </dgm:presLayoutVars>
      </dgm:prSet>
      <dgm:spPr/>
      <dgm:t>
        <a:bodyPr/>
        <a:lstStyle/>
        <a:p>
          <a:endParaRPr lang="en-US"/>
        </a:p>
      </dgm:t>
    </dgm:pt>
    <dgm:pt modelId="{F8425985-EE7C-4C32-A9BC-F30C1D915FA6}" type="pres">
      <dgm:prSet presAssocID="{4D7A6D85-C48C-454B-866F-B2496FBE7F2B}" presName="descendantText" presStyleLbl="alignAccFollowNode1" presStyleIdx="1" presStyleCnt="3" custScaleX="79925">
        <dgm:presLayoutVars>
          <dgm:bulletEnabled val="1"/>
        </dgm:presLayoutVars>
      </dgm:prSet>
      <dgm:spPr/>
      <dgm:t>
        <a:bodyPr/>
        <a:lstStyle/>
        <a:p>
          <a:endParaRPr lang="en-US"/>
        </a:p>
      </dgm:t>
    </dgm:pt>
    <dgm:pt modelId="{B0EBE01E-C305-4AD0-84D5-1E022E09B6F1}" type="pres">
      <dgm:prSet presAssocID="{EB33E1D9-7E5A-4545-8CA8-B319268ED699}" presName="sp" presStyleCnt="0"/>
      <dgm:spPr/>
    </dgm:pt>
    <dgm:pt modelId="{7FDB4C4F-5D01-4340-B79D-77D264B76BB0}" type="pres">
      <dgm:prSet presAssocID="{70DC01D0-AFB2-499D-BB58-D5B2F3FBC353}" presName="linNode" presStyleCnt="0"/>
      <dgm:spPr/>
    </dgm:pt>
    <dgm:pt modelId="{A637051A-FC9D-4C5E-9549-B5DC8A68E56A}" type="pres">
      <dgm:prSet presAssocID="{70DC01D0-AFB2-499D-BB58-D5B2F3FBC353}" presName="parentText" presStyleLbl="node1" presStyleIdx="2" presStyleCnt="3" custScaleX="63586">
        <dgm:presLayoutVars>
          <dgm:chMax val="1"/>
          <dgm:bulletEnabled val="1"/>
        </dgm:presLayoutVars>
      </dgm:prSet>
      <dgm:spPr/>
      <dgm:t>
        <a:bodyPr/>
        <a:lstStyle/>
        <a:p>
          <a:endParaRPr lang="en-US"/>
        </a:p>
      </dgm:t>
    </dgm:pt>
    <dgm:pt modelId="{2BDE025A-797E-4AB4-9378-D1797E1C1D00}" type="pres">
      <dgm:prSet presAssocID="{70DC01D0-AFB2-499D-BB58-D5B2F3FBC353}" presName="descendantText" presStyleLbl="alignAccFollowNode1" presStyleIdx="2" presStyleCnt="3" custScaleX="79735">
        <dgm:presLayoutVars>
          <dgm:bulletEnabled val="1"/>
        </dgm:presLayoutVars>
      </dgm:prSet>
      <dgm:spPr/>
      <dgm:t>
        <a:bodyPr/>
        <a:lstStyle/>
        <a:p>
          <a:endParaRPr lang="en-US"/>
        </a:p>
      </dgm:t>
    </dgm:pt>
  </dgm:ptLst>
  <dgm:cxnLst>
    <dgm:cxn modelId="{D88A879F-E8D5-4863-BFB1-A04B3CD59C3B}" type="presOf" srcId="{4D7A6D85-C48C-454B-866F-B2496FBE7F2B}" destId="{CBD234A6-0BB2-4CC7-8B20-0BADFC80EBCD}" srcOrd="0" destOrd="0" presId="urn:microsoft.com/office/officeart/2005/8/layout/vList5"/>
    <dgm:cxn modelId="{3D08C3D9-2DF9-402E-87E8-7DD97E41B298}" type="presOf" srcId="{1087B00E-1E2A-4932-9A79-5C326501B22F}" destId="{2BDE025A-797E-4AB4-9378-D1797E1C1D00}" srcOrd="0" destOrd="0" presId="urn:microsoft.com/office/officeart/2005/8/layout/vList5"/>
    <dgm:cxn modelId="{6A31F72D-B468-487B-87F3-33F386D9AF4A}" type="presOf" srcId="{0520B18F-E265-44BA-852E-11F490123D31}" destId="{7E4502ED-83E8-4D76-AD9F-E3275F9FDB7B}" srcOrd="0" destOrd="0" presId="urn:microsoft.com/office/officeart/2005/8/layout/vList5"/>
    <dgm:cxn modelId="{91415D9E-B566-4049-9213-633F4CC2E37C}" srcId="{70DC01D0-AFB2-499D-BB58-D5B2F3FBC353}" destId="{5A3A2577-F4F8-4880-B9EB-7F3F63692AB7}" srcOrd="2" destOrd="0" parTransId="{D667776B-6302-41E7-90C9-41C599FF86A3}" sibTransId="{DFCECA89-45E1-4EED-9C23-21C4DA3FBBAB}"/>
    <dgm:cxn modelId="{55030C1B-BF6A-43DE-8BC3-9E86074644A1}" srcId="{4D7A6D85-C48C-454B-866F-B2496FBE7F2B}" destId="{7271EF57-58AB-4B46-937D-D99B44C92F71}" srcOrd="0" destOrd="0" parTransId="{7FE7B63A-BA8E-4768-9A60-5502FAC7FE72}" sibTransId="{B164601A-2E9D-4516-ADA6-40B7D10DC6FC}"/>
    <dgm:cxn modelId="{717CDE3A-D117-4AEC-8EF4-D118533F9B9D}" type="presOf" srcId="{5A3A2577-F4F8-4880-B9EB-7F3F63692AB7}" destId="{2BDE025A-797E-4AB4-9378-D1797E1C1D00}" srcOrd="0" destOrd="2" presId="urn:microsoft.com/office/officeart/2005/8/layout/vList5"/>
    <dgm:cxn modelId="{8F8F0EC4-447D-4927-B1B7-733ABA1BB3ED}" type="presOf" srcId="{7271EF57-58AB-4B46-937D-D99B44C92F71}" destId="{F8425985-EE7C-4C32-A9BC-F30C1D915FA6}" srcOrd="0" destOrd="0" presId="urn:microsoft.com/office/officeart/2005/8/layout/vList5"/>
    <dgm:cxn modelId="{3C9C6F3E-CE19-4773-90A0-D0EDAF8E20AB}" srcId="{70DC01D0-AFB2-499D-BB58-D5B2F3FBC353}" destId="{1087B00E-1E2A-4932-9A79-5C326501B22F}" srcOrd="0" destOrd="0" parTransId="{5F83EB2A-7A52-4B92-B396-64DF9939ACB9}" sibTransId="{06BF34CB-1AF2-4383-BB0B-1E0795B8353D}"/>
    <dgm:cxn modelId="{D70536A0-CC92-4756-8D93-3C2C5AB9D357}" type="presOf" srcId="{0752DB0A-B623-42A6-B872-F2EB35E4FFEC}" destId="{2BDE025A-797E-4AB4-9378-D1797E1C1D00}" srcOrd="0" destOrd="1" presId="urn:microsoft.com/office/officeart/2005/8/layout/vList5"/>
    <dgm:cxn modelId="{CD8DE4BA-E832-4709-B5EC-E992DC858C8B}" type="presOf" srcId="{D85DE8E5-FA14-4B34-9455-F60AD77A1000}" destId="{381D2D20-1D05-4906-AA57-AD97C7463125}" srcOrd="0" destOrd="0" presId="urn:microsoft.com/office/officeart/2005/8/layout/vList5"/>
    <dgm:cxn modelId="{7977D90B-0693-4A95-B51B-A2CF21ADD81E}" srcId="{C42B0627-BB97-4E40-B871-29387F36EAFC}" destId="{70DC01D0-AFB2-499D-BB58-D5B2F3FBC353}" srcOrd="2" destOrd="0" parTransId="{9BEF9845-35A8-44DB-8344-C7876C052B73}" sibTransId="{3122EC2C-47B1-4D8E-913D-D7C1A85AB598}"/>
    <dgm:cxn modelId="{BBD5D7F7-0FE0-4B3B-A7E3-797EC02271E8}" type="presOf" srcId="{C42B0627-BB97-4E40-B871-29387F36EAFC}" destId="{A5946426-9CCB-42BE-8E08-66B200FD31D4}" srcOrd="0" destOrd="0" presId="urn:microsoft.com/office/officeart/2005/8/layout/vList5"/>
    <dgm:cxn modelId="{44DF6260-56F8-4104-9CFA-7B9E5EBE102F}" srcId="{C42B0627-BB97-4E40-B871-29387F36EAFC}" destId="{4D7A6D85-C48C-454B-866F-B2496FBE7F2B}" srcOrd="1" destOrd="0" parTransId="{3499719D-C3CE-4426-8E57-F571ABA79C8A}" sibTransId="{EB33E1D9-7E5A-4545-8CA8-B319268ED699}"/>
    <dgm:cxn modelId="{82D43371-A9B2-482B-838B-4055B8AB775A}" srcId="{0520B18F-E265-44BA-852E-11F490123D31}" destId="{D85DE8E5-FA14-4B34-9455-F60AD77A1000}" srcOrd="0" destOrd="0" parTransId="{BAA7E40A-5860-4F42-A9C8-36B90E0D23A7}" sibTransId="{5BD4A967-72BA-4A51-9468-BE86FDFA1D2F}"/>
    <dgm:cxn modelId="{B8BC88A8-F695-4DD9-9E85-091A9E44842E}" srcId="{70DC01D0-AFB2-499D-BB58-D5B2F3FBC353}" destId="{0752DB0A-B623-42A6-B872-F2EB35E4FFEC}" srcOrd="1" destOrd="0" parTransId="{472DF38C-760A-4571-8127-A8AB4E2BB96B}" sibTransId="{24F9932E-3ABB-4EB6-A616-A43C54780CB7}"/>
    <dgm:cxn modelId="{E9C7F531-8998-4D7D-A5DD-ED4180D163EE}" type="presOf" srcId="{70DC01D0-AFB2-499D-BB58-D5B2F3FBC353}" destId="{A637051A-FC9D-4C5E-9549-B5DC8A68E56A}" srcOrd="0" destOrd="0" presId="urn:microsoft.com/office/officeart/2005/8/layout/vList5"/>
    <dgm:cxn modelId="{7186CEB1-2F28-4C17-BAF9-CADA25E5E3DA}" srcId="{C42B0627-BB97-4E40-B871-29387F36EAFC}" destId="{0520B18F-E265-44BA-852E-11F490123D31}" srcOrd="0" destOrd="0" parTransId="{02620249-5259-4267-9E17-9B7F11D851D4}" sibTransId="{0B6D79FF-D171-4F03-9325-A8F10EAEFD58}"/>
    <dgm:cxn modelId="{C43AC096-6269-4529-A0E1-068F532312DD}" type="presParOf" srcId="{A5946426-9CCB-42BE-8E08-66B200FD31D4}" destId="{20FE4BE2-B5BB-49F7-A7BF-176D16780E63}" srcOrd="0" destOrd="0" presId="urn:microsoft.com/office/officeart/2005/8/layout/vList5"/>
    <dgm:cxn modelId="{E9806305-E005-40B6-9151-51C4F1A61158}" type="presParOf" srcId="{20FE4BE2-B5BB-49F7-A7BF-176D16780E63}" destId="{7E4502ED-83E8-4D76-AD9F-E3275F9FDB7B}" srcOrd="0" destOrd="0" presId="urn:microsoft.com/office/officeart/2005/8/layout/vList5"/>
    <dgm:cxn modelId="{E19FB343-F931-489A-920A-6E4FE6A8B8C3}" type="presParOf" srcId="{20FE4BE2-B5BB-49F7-A7BF-176D16780E63}" destId="{381D2D20-1D05-4906-AA57-AD97C7463125}" srcOrd="1" destOrd="0" presId="urn:microsoft.com/office/officeart/2005/8/layout/vList5"/>
    <dgm:cxn modelId="{1CE754DF-B8AF-4660-B25D-FB04262CDBBE}" type="presParOf" srcId="{A5946426-9CCB-42BE-8E08-66B200FD31D4}" destId="{4D335F47-FB08-4E10-A786-213EBEE46086}" srcOrd="1" destOrd="0" presId="urn:microsoft.com/office/officeart/2005/8/layout/vList5"/>
    <dgm:cxn modelId="{F75C0738-3678-471A-98CB-47BEBD56922B}" type="presParOf" srcId="{A5946426-9CCB-42BE-8E08-66B200FD31D4}" destId="{A3B790FB-CA25-4326-93C3-40FBD7FDE450}" srcOrd="2" destOrd="0" presId="urn:microsoft.com/office/officeart/2005/8/layout/vList5"/>
    <dgm:cxn modelId="{072CF32E-F263-413D-B30C-E41193579818}" type="presParOf" srcId="{A3B790FB-CA25-4326-93C3-40FBD7FDE450}" destId="{CBD234A6-0BB2-4CC7-8B20-0BADFC80EBCD}" srcOrd="0" destOrd="0" presId="urn:microsoft.com/office/officeart/2005/8/layout/vList5"/>
    <dgm:cxn modelId="{6B756425-22C0-418A-923B-EBF22FEED69C}" type="presParOf" srcId="{A3B790FB-CA25-4326-93C3-40FBD7FDE450}" destId="{F8425985-EE7C-4C32-A9BC-F30C1D915FA6}" srcOrd="1" destOrd="0" presId="urn:microsoft.com/office/officeart/2005/8/layout/vList5"/>
    <dgm:cxn modelId="{EC8C7A31-99D0-420D-B1DE-D16D30FF51A2}" type="presParOf" srcId="{A5946426-9CCB-42BE-8E08-66B200FD31D4}" destId="{B0EBE01E-C305-4AD0-84D5-1E022E09B6F1}" srcOrd="3" destOrd="0" presId="urn:microsoft.com/office/officeart/2005/8/layout/vList5"/>
    <dgm:cxn modelId="{0807FEDA-F3F8-4F70-8B80-B9D0D1E3E823}" type="presParOf" srcId="{A5946426-9CCB-42BE-8E08-66B200FD31D4}" destId="{7FDB4C4F-5D01-4340-B79D-77D264B76BB0}" srcOrd="4" destOrd="0" presId="urn:microsoft.com/office/officeart/2005/8/layout/vList5"/>
    <dgm:cxn modelId="{B52876B6-2930-4963-9D5B-A5A87B9BE0DF}" type="presParOf" srcId="{7FDB4C4F-5D01-4340-B79D-77D264B76BB0}" destId="{A637051A-FC9D-4C5E-9549-B5DC8A68E56A}" srcOrd="0" destOrd="0" presId="urn:microsoft.com/office/officeart/2005/8/layout/vList5"/>
    <dgm:cxn modelId="{6F329EBB-D1C5-4AE0-83C2-A1BDA30C3E75}" type="presParOf" srcId="{7FDB4C4F-5D01-4340-B79D-77D264B76BB0}" destId="{2BDE025A-797E-4AB4-9378-D1797E1C1D00}" srcOrd="1" destOrd="0" presId="urn:microsoft.com/office/officeart/2005/8/layout/vList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F835D-8E4B-4B1C-8816-EEE7F65C76AB}" type="doc">
      <dgm:prSet loTypeId="urn:microsoft.com/office/officeart/2005/8/layout/hChevron3" loCatId="process" qsTypeId="urn:microsoft.com/office/officeart/2005/8/quickstyle/simple2" qsCatId="simple" csTypeId="urn:microsoft.com/office/officeart/2005/8/colors/colorful5" csCatId="colorful" phldr="1"/>
      <dgm:spPr/>
    </dgm:pt>
    <dgm:pt modelId="{FF8BA2D3-7272-4AE2-A752-8BFBFAB0F0BD}">
      <dgm:prSet phldrT="[Text]"/>
      <dgm:spPr/>
      <dgm:t>
        <a:bodyPr/>
        <a:lstStyle/>
        <a:p>
          <a:r>
            <a:rPr lang="en-US" dirty="0" smtClean="0"/>
            <a:t>State and federal law</a:t>
          </a:r>
          <a:endParaRPr lang="en-US" dirty="0"/>
        </a:p>
      </dgm:t>
    </dgm:pt>
    <dgm:pt modelId="{F2EA9FDF-4FDA-4492-8A81-A42A373F1D41}" type="parTrans" cxnId="{C18E047A-18E7-4BAC-A212-DDFDD9C9E048}">
      <dgm:prSet/>
      <dgm:spPr/>
      <dgm:t>
        <a:bodyPr/>
        <a:lstStyle/>
        <a:p>
          <a:endParaRPr lang="en-US"/>
        </a:p>
      </dgm:t>
    </dgm:pt>
    <dgm:pt modelId="{E50C5253-B51B-4C82-BD21-91F58B999E76}" type="sibTrans" cxnId="{C18E047A-18E7-4BAC-A212-DDFDD9C9E048}">
      <dgm:prSet/>
      <dgm:spPr/>
      <dgm:t>
        <a:bodyPr/>
        <a:lstStyle/>
        <a:p>
          <a:endParaRPr lang="en-US"/>
        </a:p>
      </dgm:t>
    </dgm:pt>
    <dgm:pt modelId="{8B9CA6C5-837A-4F23-ADF6-10CEB3BBF6DC}">
      <dgm:prSet phldrT="[Text]"/>
      <dgm:spPr/>
      <dgm:t>
        <a:bodyPr/>
        <a:lstStyle/>
        <a:p>
          <a:r>
            <a:rPr lang="en-US" dirty="0" smtClean="0"/>
            <a:t>State and federal regulations</a:t>
          </a:r>
          <a:endParaRPr lang="en-US" dirty="0"/>
        </a:p>
      </dgm:t>
    </dgm:pt>
    <dgm:pt modelId="{2DE6552F-B02D-4482-8ABA-DB5D2FFAC8FA}" type="parTrans" cxnId="{4C156DCF-AAE0-4DB8-AC48-D93CAFAD8368}">
      <dgm:prSet/>
      <dgm:spPr/>
      <dgm:t>
        <a:bodyPr/>
        <a:lstStyle/>
        <a:p>
          <a:endParaRPr lang="en-US"/>
        </a:p>
      </dgm:t>
    </dgm:pt>
    <dgm:pt modelId="{5ECDD576-6C2F-4390-9EF9-3CE6BAF22039}" type="sibTrans" cxnId="{4C156DCF-AAE0-4DB8-AC48-D93CAFAD8368}">
      <dgm:prSet/>
      <dgm:spPr/>
      <dgm:t>
        <a:bodyPr/>
        <a:lstStyle/>
        <a:p>
          <a:endParaRPr lang="en-US"/>
        </a:p>
      </dgm:t>
    </dgm:pt>
    <dgm:pt modelId="{48F279C1-6DBB-4025-80D7-625317ED4530}">
      <dgm:prSet phldrT="[Text]"/>
      <dgm:spPr/>
      <dgm:t>
        <a:bodyPr/>
        <a:lstStyle/>
        <a:p>
          <a:r>
            <a:rPr lang="en-US" dirty="0" smtClean="0"/>
            <a:t>PM/WAG</a:t>
          </a:r>
          <a:endParaRPr lang="en-US" dirty="0"/>
        </a:p>
      </dgm:t>
    </dgm:pt>
    <dgm:pt modelId="{3132E4A9-B1F9-41CD-964F-1D779E859F16}" type="parTrans" cxnId="{79AA9A18-07A6-4DBC-BE63-EF2123632A60}">
      <dgm:prSet/>
      <dgm:spPr/>
      <dgm:t>
        <a:bodyPr/>
        <a:lstStyle/>
        <a:p>
          <a:endParaRPr lang="en-US"/>
        </a:p>
      </dgm:t>
    </dgm:pt>
    <dgm:pt modelId="{F9A60969-8B67-4651-92A3-102906AEEEB3}" type="sibTrans" cxnId="{79AA9A18-07A6-4DBC-BE63-EF2123632A60}">
      <dgm:prSet/>
      <dgm:spPr/>
      <dgm:t>
        <a:bodyPr/>
        <a:lstStyle/>
        <a:p>
          <a:endParaRPr lang="en-US"/>
        </a:p>
      </dgm:t>
    </dgm:pt>
    <dgm:pt modelId="{84C9AE54-217A-4401-B3EB-39BED8785FC1}" type="pres">
      <dgm:prSet presAssocID="{281F835D-8E4B-4B1C-8816-EEE7F65C76AB}" presName="Name0" presStyleCnt="0">
        <dgm:presLayoutVars>
          <dgm:dir/>
          <dgm:resizeHandles val="exact"/>
        </dgm:presLayoutVars>
      </dgm:prSet>
      <dgm:spPr/>
    </dgm:pt>
    <dgm:pt modelId="{F58AD81E-4130-47D8-BCDA-FDAE3C277DC3}" type="pres">
      <dgm:prSet presAssocID="{FF8BA2D3-7272-4AE2-A752-8BFBFAB0F0BD}" presName="parTxOnly" presStyleLbl="node1" presStyleIdx="0" presStyleCnt="3">
        <dgm:presLayoutVars>
          <dgm:bulletEnabled val="1"/>
        </dgm:presLayoutVars>
      </dgm:prSet>
      <dgm:spPr/>
      <dgm:t>
        <a:bodyPr/>
        <a:lstStyle/>
        <a:p>
          <a:endParaRPr lang="en-US"/>
        </a:p>
      </dgm:t>
    </dgm:pt>
    <dgm:pt modelId="{5897F5DD-A656-4AEB-A382-E6DAB3D9A8DF}" type="pres">
      <dgm:prSet presAssocID="{E50C5253-B51B-4C82-BD21-91F58B999E76}" presName="parSpace" presStyleCnt="0"/>
      <dgm:spPr/>
    </dgm:pt>
    <dgm:pt modelId="{516C5D01-4DBD-453F-BD17-584FB2724101}" type="pres">
      <dgm:prSet presAssocID="{8B9CA6C5-837A-4F23-ADF6-10CEB3BBF6DC}" presName="parTxOnly" presStyleLbl="node1" presStyleIdx="1" presStyleCnt="3">
        <dgm:presLayoutVars>
          <dgm:bulletEnabled val="1"/>
        </dgm:presLayoutVars>
      </dgm:prSet>
      <dgm:spPr/>
      <dgm:t>
        <a:bodyPr/>
        <a:lstStyle/>
        <a:p>
          <a:endParaRPr lang="en-US"/>
        </a:p>
      </dgm:t>
    </dgm:pt>
    <dgm:pt modelId="{CB7067F2-F15F-4D1D-9996-8D8BF27808A0}" type="pres">
      <dgm:prSet presAssocID="{5ECDD576-6C2F-4390-9EF9-3CE6BAF22039}" presName="parSpace" presStyleCnt="0"/>
      <dgm:spPr/>
    </dgm:pt>
    <dgm:pt modelId="{68F85606-A13F-4C09-9EA0-1C6E3D6EC515}" type="pres">
      <dgm:prSet presAssocID="{48F279C1-6DBB-4025-80D7-625317ED4530}" presName="parTxOnly" presStyleLbl="node1" presStyleIdx="2" presStyleCnt="3">
        <dgm:presLayoutVars>
          <dgm:bulletEnabled val="1"/>
        </dgm:presLayoutVars>
      </dgm:prSet>
      <dgm:spPr/>
      <dgm:t>
        <a:bodyPr/>
        <a:lstStyle/>
        <a:p>
          <a:endParaRPr lang="en-US"/>
        </a:p>
      </dgm:t>
    </dgm:pt>
  </dgm:ptLst>
  <dgm:cxnLst>
    <dgm:cxn modelId="{EAD7D2F6-56CD-4C88-BAD7-ED11D37636F7}" type="presOf" srcId="{281F835D-8E4B-4B1C-8816-EEE7F65C76AB}" destId="{84C9AE54-217A-4401-B3EB-39BED8785FC1}" srcOrd="0" destOrd="0" presId="urn:microsoft.com/office/officeart/2005/8/layout/hChevron3"/>
    <dgm:cxn modelId="{C18E047A-18E7-4BAC-A212-DDFDD9C9E048}" srcId="{281F835D-8E4B-4B1C-8816-EEE7F65C76AB}" destId="{FF8BA2D3-7272-4AE2-A752-8BFBFAB0F0BD}" srcOrd="0" destOrd="0" parTransId="{F2EA9FDF-4FDA-4492-8A81-A42A373F1D41}" sibTransId="{E50C5253-B51B-4C82-BD21-91F58B999E76}"/>
    <dgm:cxn modelId="{E99A0EEA-4AB9-4BA4-BCF5-243B705AFD55}" type="presOf" srcId="{8B9CA6C5-837A-4F23-ADF6-10CEB3BBF6DC}" destId="{516C5D01-4DBD-453F-BD17-584FB2724101}" srcOrd="0" destOrd="0" presId="urn:microsoft.com/office/officeart/2005/8/layout/hChevron3"/>
    <dgm:cxn modelId="{79AA9A18-07A6-4DBC-BE63-EF2123632A60}" srcId="{281F835D-8E4B-4B1C-8816-EEE7F65C76AB}" destId="{48F279C1-6DBB-4025-80D7-625317ED4530}" srcOrd="2" destOrd="0" parTransId="{3132E4A9-B1F9-41CD-964F-1D779E859F16}" sibTransId="{F9A60969-8B67-4651-92A3-102906AEEEB3}"/>
    <dgm:cxn modelId="{4B8833D7-C4D8-45DA-93CD-54F900E3B3F3}" type="presOf" srcId="{FF8BA2D3-7272-4AE2-A752-8BFBFAB0F0BD}" destId="{F58AD81E-4130-47D8-BCDA-FDAE3C277DC3}" srcOrd="0" destOrd="0" presId="urn:microsoft.com/office/officeart/2005/8/layout/hChevron3"/>
    <dgm:cxn modelId="{4C156DCF-AAE0-4DB8-AC48-D93CAFAD8368}" srcId="{281F835D-8E4B-4B1C-8816-EEE7F65C76AB}" destId="{8B9CA6C5-837A-4F23-ADF6-10CEB3BBF6DC}" srcOrd="1" destOrd="0" parTransId="{2DE6552F-B02D-4482-8ABA-DB5D2FFAC8FA}" sibTransId="{5ECDD576-6C2F-4390-9EF9-3CE6BAF22039}"/>
    <dgm:cxn modelId="{DD711159-491F-44D6-97F0-32D701867471}" type="presOf" srcId="{48F279C1-6DBB-4025-80D7-625317ED4530}" destId="{68F85606-A13F-4C09-9EA0-1C6E3D6EC515}" srcOrd="0" destOrd="0" presId="urn:microsoft.com/office/officeart/2005/8/layout/hChevron3"/>
    <dgm:cxn modelId="{989C7039-8468-4694-AF29-A299698D56D2}" type="presParOf" srcId="{84C9AE54-217A-4401-B3EB-39BED8785FC1}" destId="{F58AD81E-4130-47D8-BCDA-FDAE3C277DC3}" srcOrd="0" destOrd="0" presId="urn:microsoft.com/office/officeart/2005/8/layout/hChevron3"/>
    <dgm:cxn modelId="{CBBC2D7C-0477-42EA-AC2C-D53221D538FB}" type="presParOf" srcId="{84C9AE54-217A-4401-B3EB-39BED8785FC1}" destId="{5897F5DD-A656-4AEB-A382-E6DAB3D9A8DF}" srcOrd="1" destOrd="0" presId="urn:microsoft.com/office/officeart/2005/8/layout/hChevron3"/>
    <dgm:cxn modelId="{EA8034D2-788D-4DAC-8175-F5A5E0115402}" type="presParOf" srcId="{84C9AE54-217A-4401-B3EB-39BED8785FC1}" destId="{516C5D01-4DBD-453F-BD17-584FB2724101}" srcOrd="2" destOrd="0" presId="urn:microsoft.com/office/officeart/2005/8/layout/hChevron3"/>
    <dgm:cxn modelId="{D5C05636-C0E7-43EF-9F54-E29EDA0A869D}" type="presParOf" srcId="{84C9AE54-217A-4401-B3EB-39BED8785FC1}" destId="{CB7067F2-F15F-4D1D-9996-8D8BF27808A0}" srcOrd="3" destOrd="0" presId="urn:microsoft.com/office/officeart/2005/8/layout/hChevron3"/>
    <dgm:cxn modelId="{FE79FCBA-E9E1-4DFE-8DD7-DA894A572E7A}" type="presParOf" srcId="{84C9AE54-217A-4401-B3EB-39BED8785FC1}" destId="{68F85606-A13F-4C09-9EA0-1C6E3D6EC51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383FF1-40BE-4924-B3F2-AC7060D7132F}"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en-US"/>
        </a:p>
      </dgm:t>
    </dgm:pt>
    <dgm:pt modelId="{E8965EAE-3C4B-4D1D-9901-E9E1A7887E00}">
      <dgm:prSet phldrT="[Text]"/>
      <dgm:spPr/>
      <dgm:t>
        <a:bodyPr/>
        <a:lstStyle/>
        <a:p>
          <a:r>
            <a:rPr lang="en-US" dirty="0" smtClean="0"/>
            <a:t>Engage the FCRC</a:t>
          </a:r>
          <a:endParaRPr lang="en-US" dirty="0"/>
        </a:p>
      </dgm:t>
    </dgm:pt>
    <dgm:pt modelId="{14624D07-E193-437D-B08B-9148FACFE779}" type="parTrans" cxnId="{E2E8EF6F-596A-4D92-8F28-0CE134A0C6E3}">
      <dgm:prSet/>
      <dgm:spPr/>
      <dgm:t>
        <a:bodyPr/>
        <a:lstStyle/>
        <a:p>
          <a:endParaRPr lang="en-US"/>
        </a:p>
      </dgm:t>
    </dgm:pt>
    <dgm:pt modelId="{3EA9AB43-132A-469E-8CD1-B6051B1D520C}" type="sibTrans" cxnId="{E2E8EF6F-596A-4D92-8F28-0CE134A0C6E3}">
      <dgm:prSet/>
      <dgm:spPr/>
      <dgm:t>
        <a:bodyPr/>
        <a:lstStyle/>
        <a:p>
          <a:endParaRPr lang="en-US"/>
        </a:p>
      </dgm:t>
    </dgm:pt>
    <dgm:pt modelId="{A755DD2D-E14B-4EB4-80CC-092CDCC8FD5D}">
      <dgm:prSet phldrT="[Text]"/>
      <dgm:spPr/>
      <dgm:t>
        <a:bodyPr/>
        <a:lstStyle/>
        <a:p>
          <a:r>
            <a:rPr lang="en-US" dirty="0" smtClean="0"/>
            <a:t>Submit all of the evidence you need to win to BAH and FCRC</a:t>
          </a:r>
          <a:endParaRPr lang="en-US" dirty="0"/>
        </a:p>
      </dgm:t>
    </dgm:pt>
    <dgm:pt modelId="{B99D77CB-6EA1-4EA2-B2DE-98490E9FEAE3}" type="parTrans" cxnId="{44E8293D-E762-44F6-A7CD-406FD30E6772}">
      <dgm:prSet/>
      <dgm:spPr/>
      <dgm:t>
        <a:bodyPr/>
        <a:lstStyle/>
        <a:p>
          <a:endParaRPr lang="en-US"/>
        </a:p>
      </dgm:t>
    </dgm:pt>
    <dgm:pt modelId="{016A48D1-7BDD-432D-9890-B032DB479F4F}" type="sibTrans" cxnId="{44E8293D-E762-44F6-A7CD-406FD30E6772}">
      <dgm:prSet/>
      <dgm:spPr/>
      <dgm:t>
        <a:bodyPr/>
        <a:lstStyle/>
        <a:p>
          <a:endParaRPr lang="en-US"/>
        </a:p>
      </dgm:t>
    </dgm:pt>
    <dgm:pt modelId="{A74BA081-044A-40A4-A133-D604CDC27D6D}">
      <dgm:prSet phldrT="[Text]"/>
      <dgm:spPr/>
      <dgm:t>
        <a:bodyPr/>
        <a:lstStyle/>
        <a:p>
          <a:r>
            <a:rPr lang="en-US" dirty="0" smtClean="0"/>
            <a:t>Show appeal was filed on time</a:t>
          </a:r>
        </a:p>
        <a:p>
          <a:r>
            <a:rPr lang="en-US" dirty="0" smtClean="0"/>
            <a:t>Show that DHS made an error or otherwise should reopen case</a:t>
          </a:r>
          <a:endParaRPr lang="en-US" dirty="0"/>
        </a:p>
      </dgm:t>
    </dgm:pt>
    <dgm:pt modelId="{01AF4A2A-37AB-4F86-BA00-13608B5D7EE0}" type="parTrans" cxnId="{A3CE5F1A-F613-4049-ABB9-B4709363E221}">
      <dgm:prSet/>
      <dgm:spPr/>
      <dgm:t>
        <a:bodyPr/>
        <a:lstStyle/>
        <a:p>
          <a:endParaRPr lang="en-US"/>
        </a:p>
      </dgm:t>
    </dgm:pt>
    <dgm:pt modelId="{17C3E396-BB71-4203-8F24-15539AB697C1}" type="sibTrans" cxnId="{A3CE5F1A-F613-4049-ABB9-B4709363E221}">
      <dgm:prSet/>
      <dgm:spPr/>
      <dgm:t>
        <a:bodyPr/>
        <a:lstStyle/>
        <a:p>
          <a:endParaRPr lang="en-US"/>
        </a:p>
      </dgm:t>
    </dgm:pt>
    <dgm:pt modelId="{58EE2AC4-B041-4E12-94F9-865B9B19CA20}">
      <dgm:prSet phldrT="[Text]"/>
      <dgm:spPr/>
      <dgm:t>
        <a:bodyPr/>
        <a:lstStyle/>
        <a:p>
          <a:r>
            <a:rPr lang="en-US" dirty="0" smtClean="0"/>
            <a:t>Prepare for Hearing</a:t>
          </a:r>
          <a:endParaRPr lang="en-US" dirty="0"/>
        </a:p>
      </dgm:t>
    </dgm:pt>
    <dgm:pt modelId="{D8A35C32-626D-445E-801F-5CE5A9641B89}" type="parTrans" cxnId="{EFEB511D-AD46-4339-BABF-69AE4B01FE2F}">
      <dgm:prSet/>
      <dgm:spPr/>
      <dgm:t>
        <a:bodyPr/>
        <a:lstStyle/>
        <a:p>
          <a:endParaRPr lang="en-US"/>
        </a:p>
      </dgm:t>
    </dgm:pt>
    <dgm:pt modelId="{655EE430-FDC0-4ED1-A797-5EFB1CC775E4}" type="sibTrans" cxnId="{EFEB511D-AD46-4339-BABF-69AE4B01FE2F}">
      <dgm:prSet/>
      <dgm:spPr/>
      <dgm:t>
        <a:bodyPr/>
        <a:lstStyle/>
        <a:p>
          <a:endParaRPr lang="en-US"/>
        </a:p>
      </dgm:t>
    </dgm:pt>
    <dgm:pt modelId="{DE9AB84C-EE10-45FD-8F5E-66A8DBC259CA}">
      <dgm:prSet phldrT="[Text]"/>
      <dgm:spPr/>
      <dgm:t>
        <a:bodyPr/>
        <a:lstStyle/>
        <a:p>
          <a:pPr lvl="0" defTabSz="533400">
            <a:lnSpc>
              <a:spcPct val="90000"/>
            </a:lnSpc>
            <a:spcBef>
              <a:spcPct val="0"/>
            </a:spcBef>
            <a:spcAft>
              <a:spcPct val="35000"/>
            </a:spcAft>
          </a:pPr>
          <a:r>
            <a:rPr lang="en-US" dirty="0" smtClean="0"/>
            <a:t>Write down your arguments and why your evidence supports them.</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Prepare any witnesses that need to testify</a:t>
          </a:r>
        </a:p>
        <a:p>
          <a:pPr lvl="0" defTabSz="533400">
            <a:lnSpc>
              <a:spcPct val="90000"/>
            </a:lnSpc>
            <a:spcBef>
              <a:spcPct val="0"/>
            </a:spcBef>
            <a:spcAft>
              <a:spcPct val="35000"/>
            </a:spcAft>
          </a:pPr>
          <a:endParaRPr lang="en-US" dirty="0"/>
        </a:p>
      </dgm:t>
    </dgm:pt>
    <dgm:pt modelId="{53EAFE3A-3B07-46FD-9490-4E1983A412BC}" type="parTrans" cxnId="{9ECDD9BF-5C07-4F13-8250-B2157D48D92F}">
      <dgm:prSet/>
      <dgm:spPr/>
      <dgm:t>
        <a:bodyPr/>
        <a:lstStyle/>
        <a:p>
          <a:endParaRPr lang="en-US"/>
        </a:p>
      </dgm:t>
    </dgm:pt>
    <dgm:pt modelId="{914CD50B-9864-4212-85F0-C7C878FD7645}" type="sibTrans" cxnId="{9ECDD9BF-5C07-4F13-8250-B2157D48D92F}">
      <dgm:prSet/>
      <dgm:spPr/>
      <dgm:t>
        <a:bodyPr/>
        <a:lstStyle/>
        <a:p>
          <a:endParaRPr lang="en-US"/>
        </a:p>
      </dgm:t>
    </dgm:pt>
    <dgm:pt modelId="{7AA248B9-C86F-4A4B-AAE0-6A557E9EA8C4}">
      <dgm:prSet phldrT="[Text]"/>
      <dgm:spPr/>
      <dgm:t>
        <a:bodyPr/>
        <a:lstStyle/>
        <a:p>
          <a:r>
            <a:rPr lang="en-US" dirty="0" smtClean="0"/>
            <a:t>Hearing Day</a:t>
          </a:r>
          <a:endParaRPr lang="en-US" dirty="0"/>
        </a:p>
      </dgm:t>
    </dgm:pt>
    <dgm:pt modelId="{C628435A-30A2-4ABA-A659-476376396AAE}" type="parTrans" cxnId="{15B8770D-1DED-424A-81EF-7B7F4A0253CF}">
      <dgm:prSet/>
      <dgm:spPr/>
      <dgm:t>
        <a:bodyPr/>
        <a:lstStyle/>
        <a:p>
          <a:endParaRPr lang="en-US"/>
        </a:p>
      </dgm:t>
    </dgm:pt>
    <dgm:pt modelId="{1182CA24-2F84-425F-B043-E2821037AF4F}" type="sibTrans" cxnId="{15B8770D-1DED-424A-81EF-7B7F4A0253CF}">
      <dgm:prSet/>
      <dgm:spPr/>
      <dgm:t>
        <a:bodyPr/>
        <a:lstStyle/>
        <a:p>
          <a:endParaRPr lang="en-US"/>
        </a:p>
      </dgm:t>
    </dgm:pt>
    <dgm:pt modelId="{C6BF0075-8B1C-4CE9-8642-341D8A2B7516}">
      <dgm:prSet phldrT="[Text]"/>
      <dgm:spPr/>
      <dgm:t>
        <a:bodyPr/>
        <a:lstStyle/>
        <a:p>
          <a:r>
            <a:rPr lang="en-US" dirty="0" smtClean="0"/>
            <a:t>Final Administrative Decision</a:t>
          </a:r>
          <a:endParaRPr lang="en-US" dirty="0"/>
        </a:p>
      </dgm:t>
    </dgm:pt>
    <dgm:pt modelId="{BB2BB971-7A32-47F1-AF5C-5926D6D3085A}" type="parTrans" cxnId="{5761BFE0-517F-4DFD-809C-B7EB2C8D7FDD}">
      <dgm:prSet/>
      <dgm:spPr/>
      <dgm:t>
        <a:bodyPr/>
        <a:lstStyle/>
        <a:p>
          <a:endParaRPr lang="en-US"/>
        </a:p>
      </dgm:t>
    </dgm:pt>
    <dgm:pt modelId="{03A6C80C-EE49-4ABC-81C7-7B796D7483D6}" type="sibTrans" cxnId="{5761BFE0-517F-4DFD-809C-B7EB2C8D7FDD}">
      <dgm:prSet/>
      <dgm:spPr/>
      <dgm:t>
        <a:bodyPr/>
        <a:lstStyle/>
        <a:p>
          <a:endParaRPr lang="en-US"/>
        </a:p>
      </dgm:t>
    </dgm:pt>
    <dgm:pt modelId="{1280F0D3-8CFD-433C-A881-1EEF0FD6C123}">
      <dgm:prSet phldrT="[Text]"/>
      <dgm:spPr/>
      <dgm:t>
        <a:bodyPr/>
        <a:lstStyle/>
        <a:p>
          <a:r>
            <a:rPr lang="en-US" dirty="0" smtClean="0"/>
            <a:t>Pre-Hearing</a:t>
          </a:r>
          <a:endParaRPr lang="en-US" dirty="0"/>
        </a:p>
      </dgm:t>
    </dgm:pt>
    <dgm:pt modelId="{6F65B112-A1DD-458B-BAB6-6657176E87B4}" type="parTrans" cxnId="{C8939982-472B-4419-8BBD-6D7980856BA3}">
      <dgm:prSet/>
      <dgm:spPr/>
      <dgm:t>
        <a:bodyPr/>
        <a:lstStyle/>
        <a:p>
          <a:endParaRPr lang="en-US"/>
        </a:p>
      </dgm:t>
    </dgm:pt>
    <dgm:pt modelId="{59B64F8F-DC2B-4ABF-B119-B2F20E8522E3}" type="sibTrans" cxnId="{C8939982-472B-4419-8BBD-6D7980856BA3}">
      <dgm:prSet/>
      <dgm:spPr/>
      <dgm:t>
        <a:bodyPr/>
        <a:lstStyle/>
        <a:p>
          <a:endParaRPr lang="en-US"/>
        </a:p>
      </dgm:t>
    </dgm:pt>
    <dgm:pt modelId="{9C347888-DEAE-49D9-84B8-F31389F1EF12}">
      <dgm:prSet phldrT="[Text]"/>
      <dgm:spPr/>
      <dgm:t>
        <a:bodyPr/>
        <a:lstStyle/>
        <a:p>
          <a:r>
            <a:rPr lang="en-US" dirty="0" smtClean="0"/>
            <a:t>Hearing</a:t>
          </a:r>
          <a:endParaRPr lang="en-US" dirty="0"/>
        </a:p>
      </dgm:t>
    </dgm:pt>
    <dgm:pt modelId="{7C0813CC-7164-443F-A565-60356CC919F3}" type="parTrans" cxnId="{CC53980A-84E1-4B45-AFA3-F78BDE2C3F95}">
      <dgm:prSet/>
      <dgm:spPr/>
      <dgm:t>
        <a:bodyPr/>
        <a:lstStyle/>
        <a:p>
          <a:endParaRPr lang="en-US"/>
        </a:p>
      </dgm:t>
    </dgm:pt>
    <dgm:pt modelId="{020C45CF-CA13-4F57-9F07-AE6788A35847}" type="sibTrans" cxnId="{CC53980A-84E1-4B45-AFA3-F78BDE2C3F95}">
      <dgm:prSet/>
      <dgm:spPr/>
      <dgm:t>
        <a:bodyPr/>
        <a:lstStyle/>
        <a:p>
          <a:endParaRPr lang="en-US"/>
        </a:p>
      </dgm:t>
    </dgm:pt>
    <dgm:pt modelId="{218C1023-BE2B-4E16-8088-722148AB44AB}">
      <dgm:prSet phldrT="[Text]"/>
      <dgm:spPr/>
      <dgm:t>
        <a:bodyPr/>
        <a:lstStyle/>
        <a:p>
          <a:r>
            <a:rPr lang="en-US" dirty="0" smtClean="0"/>
            <a:t>Appealing bad decisions</a:t>
          </a:r>
          <a:endParaRPr lang="en-US" dirty="0"/>
        </a:p>
      </dgm:t>
    </dgm:pt>
    <dgm:pt modelId="{56757E3A-3F76-444D-8D7E-32EFCDEAE5B3}" type="parTrans" cxnId="{81EAFB8B-9560-4727-8330-B02EF39EF7B8}">
      <dgm:prSet/>
      <dgm:spPr/>
      <dgm:t>
        <a:bodyPr/>
        <a:lstStyle/>
        <a:p>
          <a:endParaRPr lang="en-US"/>
        </a:p>
      </dgm:t>
    </dgm:pt>
    <dgm:pt modelId="{E2D21099-8E57-46B0-81F6-597398D1A263}" type="sibTrans" cxnId="{81EAFB8B-9560-4727-8330-B02EF39EF7B8}">
      <dgm:prSet/>
      <dgm:spPr/>
      <dgm:t>
        <a:bodyPr/>
        <a:lstStyle/>
        <a:p>
          <a:endParaRPr lang="en-US"/>
        </a:p>
      </dgm:t>
    </dgm:pt>
    <dgm:pt modelId="{7F5812E9-47C1-4B0B-B995-7835381EE940}">
      <dgm:prSet phldrT="[Text]"/>
      <dgm:spPr/>
      <dgm:t>
        <a:bodyPr/>
        <a:lstStyle/>
        <a:p>
          <a:r>
            <a:rPr lang="en-US" dirty="0" smtClean="0"/>
            <a:t>Enforcing good ones</a:t>
          </a:r>
          <a:endParaRPr lang="en-US" dirty="0"/>
        </a:p>
      </dgm:t>
    </dgm:pt>
    <dgm:pt modelId="{050A5E9B-7674-47B4-BD86-1D9577963693}" type="parTrans" cxnId="{F4359FB9-76B1-4094-BA18-54AFAAE15BE8}">
      <dgm:prSet/>
      <dgm:spPr/>
      <dgm:t>
        <a:bodyPr/>
        <a:lstStyle/>
        <a:p>
          <a:endParaRPr lang="en-US"/>
        </a:p>
      </dgm:t>
    </dgm:pt>
    <dgm:pt modelId="{48EF831E-7583-4E49-BC0A-54DB4ACFF487}" type="sibTrans" cxnId="{F4359FB9-76B1-4094-BA18-54AFAAE15BE8}">
      <dgm:prSet/>
      <dgm:spPr/>
      <dgm:t>
        <a:bodyPr/>
        <a:lstStyle/>
        <a:p>
          <a:endParaRPr lang="en-US"/>
        </a:p>
      </dgm:t>
    </dgm:pt>
    <dgm:pt modelId="{A75BA462-BC0F-4F98-BF5E-DB79B57FD6DA}">
      <dgm:prSet phldrT="[Text]"/>
      <dgm:spPr/>
      <dgm:t>
        <a:bodyPr/>
        <a:lstStyle/>
        <a:p>
          <a:r>
            <a:rPr lang="en-US" dirty="0" smtClean="0"/>
            <a:t>Explain why you think DHS made an error or should otherwise reopen case and ask them to do it without needing a hearing</a:t>
          </a:r>
          <a:endParaRPr lang="en-US" dirty="0"/>
        </a:p>
      </dgm:t>
    </dgm:pt>
    <dgm:pt modelId="{604FC521-C557-49BD-8FD6-5A6E3A94824F}" type="sibTrans" cxnId="{78E9EE35-43D2-40B9-A789-CD3068FB0B8A}">
      <dgm:prSet/>
      <dgm:spPr/>
      <dgm:t>
        <a:bodyPr/>
        <a:lstStyle/>
        <a:p>
          <a:endParaRPr lang="en-US"/>
        </a:p>
      </dgm:t>
    </dgm:pt>
    <dgm:pt modelId="{8B3738E1-AC94-478E-82BC-B272CF2A9DD9}" type="parTrans" cxnId="{78E9EE35-43D2-40B9-A789-CD3068FB0B8A}">
      <dgm:prSet/>
      <dgm:spPr/>
      <dgm:t>
        <a:bodyPr/>
        <a:lstStyle/>
        <a:p>
          <a:endParaRPr lang="en-US"/>
        </a:p>
      </dgm:t>
    </dgm:pt>
    <dgm:pt modelId="{9113CAF1-1979-4412-B14E-E7C4C816E8A8}" type="pres">
      <dgm:prSet presAssocID="{9E383FF1-40BE-4924-B3F2-AC7060D7132F}" presName="Name0" presStyleCnt="0">
        <dgm:presLayoutVars>
          <dgm:chMax val="5"/>
          <dgm:chPref val="5"/>
          <dgm:dir/>
          <dgm:animLvl val="lvl"/>
        </dgm:presLayoutVars>
      </dgm:prSet>
      <dgm:spPr/>
      <dgm:t>
        <a:bodyPr/>
        <a:lstStyle/>
        <a:p>
          <a:endParaRPr lang="en-US"/>
        </a:p>
      </dgm:t>
    </dgm:pt>
    <dgm:pt modelId="{FA48E27F-F655-433C-8768-2E53D88EDEF1}" type="pres">
      <dgm:prSet presAssocID="{E8965EAE-3C4B-4D1D-9901-E9E1A7887E00}" presName="parentText1" presStyleLbl="node1" presStyleIdx="0" presStyleCnt="5">
        <dgm:presLayoutVars>
          <dgm:chMax/>
          <dgm:chPref val="3"/>
          <dgm:bulletEnabled val="1"/>
        </dgm:presLayoutVars>
      </dgm:prSet>
      <dgm:spPr/>
      <dgm:t>
        <a:bodyPr/>
        <a:lstStyle/>
        <a:p>
          <a:endParaRPr lang="en-US"/>
        </a:p>
      </dgm:t>
    </dgm:pt>
    <dgm:pt modelId="{2598DADD-F41C-4A83-AC55-22C9303AD59A}" type="pres">
      <dgm:prSet presAssocID="{E8965EAE-3C4B-4D1D-9901-E9E1A7887E00}" presName="childText1" presStyleLbl="solidAlignAcc1" presStyleIdx="0" presStyleCnt="5">
        <dgm:presLayoutVars>
          <dgm:chMax val="0"/>
          <dgm:chPref val="0"/>
          <dgm:bulletEnabled val="1"/>
        </dgm:presLayoutVars>
      </dgm:prSet>
      <dgm:spPr/>
      <dgm:t>
        <a:bodyPr/>
        <a:lstStyle/>
        <a:p>
          <a:endParaRPr lang="en-US"/>
        </a:p>
      </dgm:t>
    </dgm:pt>
    <dgm:pt modelId="{4529B5E9-B6B0-4E42-A8D2-27FFAAE1F825}" type="pres">
      <dgm:prSet presAssocID="{A755DD2D-E14B-4EB4-80CC-092CDCC8FD5D}" presName="parentText2" presStyleLbl="node1" presStyleIdx="1" presStyleCnt="5">
        <dgm:presLayoutVars>
          <dgm:chMax/>
          <dgm:chPref val="3"/>
          <dgm:bulletEnabled val="1"/>
        </dgm:presLayoutVars>
      </dgm:prSet>
      <dgm:spPr/>
      <dgm:t>
        <a:bodyPr/>
        <a:lstStyle/>
        <a:p>
          <a:endParaRPr lang="en-US"/>
        </a:p>
      </dgm:t>
    </dgm:pt>
    <dgm:pt modelId="{41D6F241-9D46-4255-8EB3-C0D90085A743}" type="pres">
      <dgm:prSet presAssocID="{A755DD2D-E14B-4EB4-80CC-092CDCC8FD5D}" presName="childText2" presStyleLbl="solidAlignAcc1" presStyleIdx="1" presStyleCnt="5">
        <dgm:presLayoutVars>
          <dgm:chMax val="0"/>
          <dgm:chPref val="0"/>
          <dgm:bulletEnabled val="1"/>
        </dgm:presLayoutVars>
      </dgm:prSet>
      <dgm:spPr/>
      <dgm:t>
        <a:bodyPr/>
        <a:lstStyle/>
        <a:p>
          <a:endParaRPr lang="en-US"/>
        </a:p>
      </dgm:t>
    </dgm:pt>
    <dgm:pt modelId="{E2A037D2-6A2D-4686-9F18-89276F3938B6}" type="pres">
      <dgm:prSet presAssocID="{58EE2AC4-B041-4E12-94F9-865B9B19CA20}" presName="parentText3" presStyleLbl="node1" presStyleIdx="2" presStyleCnt="5">
        <dgm:presLayoutVars>
          <dgm:chMax/>
          <dgm:chPref val="3"/>
          <dgm:bulletEnabled val="1"/>
        </dgm:presLayoutVars>
      </dgm:prSet>
      <dgm:spPr/>
      <dgm:t>
        <a:bodyPr/>
        <a:lstStyle/>
        <a:p>
          <a:endParaRPr lang="en-US"/>
        </a:p>
      </dgm:t>
    </dgm:pt>
    <dgm:pt modelId="{B10F9A7D-12C0-4A33-8C67-03DD6052D7D2}" type="pres">
      <dgm:prSet presAssocID="{58EE2AC4-B041-4E12-94F9-865B9B19CA20}" presName="childText3" presStyleLbl="solidAlignAcc1" presStyleIdx="2" presStyleCnt="5">
        <dgm:presLayoutVars>
          <dgm:chMax val="0"/>
          <dgm:chPref val="0"/>
          <dgm:bulletEnabled val="1"/>
        </dgm:presLayoutVars>
      </dgm:prSet>
      <dgm:spPr/>
      <dgm:t>
        <a:bodyPr/>
        <a:lstStyle/>
        <a:p>
          <a:endParaRPr lang="en-US"/>
        </a:p>
      </dgm:t>
    </dgm:pt>
    <dgm:pt modelId="{75B9F902-5247-4A41-842C-8B1C76986342}" type="pres">
      <dgm:prSet presAssocID="{7AA248B9-C86F-4A4B-AAE0-6A557E9EA8C4}" presName="parentText4" presStyleLbl="node1" presStyleIdx="3" presStyleCnt="5">
        <dgm:presLayoutVars>
          <dgm:chMax/>
          <dgm:chPref val="3"/>
          <dgm:bulletEnabled val="1"/>
        </dgm:presLayoutVars>
      </dgm:prSet>
      <dgm:spPr/>
      <dgm:t>
        <a:bodyPr/>
        <a:lstStyle/>
        <a:p>
          <a:endParaRPr lang="en-US"/>
        </a:p>
      </dgm:t>
    </dgm:pt>
    <dgm:pt modelId="{A8B5A310-CD96-426A-A0B4-1FD58FE37798}" type="pres">
      <dgm:prSet presAssocID="{7AA248B9-C86F-4A4B-AAE0-6A557E9EA8C4}" presName="childText4" presStyleLbl="solidAlignAcc1" presStyleIdx="3" presStyleCnt="5">
        <dgm:presLayoutVars>
          <dgm:chMax val="0"/>
          <dgm:chPref val="0"/>
          <dgm:bulletEnabled val="1"/>
        </dgm:presLayoutVars>
      </dgm:prSet>
      <dgm:spPr/>
      <dgm:t>
        <a:bodyPr/>
        <a:lstStyle/>
        <a:p>
          <a:endParaRPr lang="en-US"/>
        </a:p>
      </dgm:t>
    </dgm:pt>
    <dgm:pt modelId="{92173E85-C488-4665-90D9-BF4B0FDF1494}" type="pres">
      <dgm:prSet presAssocID="{C6BF0075-8B1C-4CE9-8642-341D8A2B7516}" presName="parentText5" presStyleLbl="node1" presStyleIdx="4" presStyleCnt="5">
        <dgm:presLayoutVars>
          <dgm:chMax/>
          <dgm:chPref val="3"/>
          <dgm:bulletEnabled val="1"/>
        </dgm:presLayoutVars>
      </dgm:prSet>
      <dgm:spPr/>
      <dgm:t>
        <a:bodyPr/>
        <a:lstStyle/>
        <a:p>
          <a:endParaRPr lang="en-US"/>
        </a:p>
      </dgm:t>
    </dgm:pt>
    <dgm:pt modelId="{7D7A2C46-A299-462F-9759-339B7841FC8E}" type="pres">
      <dgm:prSet presAssocID="{C6BF0075-8B1C-4CE9-8642-341D8A2B7516}" presName="childText5" presStyleLbl="solidAlignAcc1" presStyleIdx="4" presStyleCnt="5">
        <dgm:presLayoutVars>
          <dgm:chMax val="0"/>
          <dgm:chPref val="0"/>
          <dgm:bulletEnabled val="1"/>
        </dgm:presLayoutVars>
      </dgm:prSet>
      <dgm:spPr/>
      <dgm:t>
        <a:bodyPr/>
        <a:lstStyle/>
        <a:p>
          <a:endParaRPr lang="en-US"/>
        </a:p>
      </dgm:t>
    </dgm:pt>
  </dgm:ptLst>
  <dgm:cxnLst>
    <dgm:cxn modelId="{E2E8EF6F-596A-4D92-8F28-0CE134A0C6E3}" srcId="{9E383FF1-40BE-4924-B3F2-AC7060D7132F}" destId="{E8965EAE-3C4B-4D1D-9901-E9E1A7887E00}" srcOrd="0" destOrd="0" parTransId="{14624D07-E193-437D-B08B-9148FACFE779}" sibTransId="{3EA9AB43-132A-469E-8CD1-B6051B1D520C}"/>
    <dgm:cxn modelId="{A3CE5F1A-F613-4049-ABB9-B4709363E221}" srcId="{A755DD2D-E14B-4EB4-80CC-092CDCC8FD5D}" destId="{A74BA081-044A-40A4-A133-D604CDC27D6D}" srcOrd="0" destOrd="0" parTransId="{01AF4A2A-37AB-4F86-BA00-13608B5D7EE0}" sibTransId="{17C3E396-BB71-4203-8F24-15539AB697C1}"/>
    <dgm:cxn modelId="{9ECDD9BF-5C07-4F13-8250-B2157D48D92F}" srcId="{58EE2AC4-B041-4E12-94F9-865B9B19CA20}" destId="{DE9AB84C-EE10-45FD-8F5E-66A8DBC259CA}" srcOrd="0" destOrd="0" parTransId="{53EAFE3A-3B07-46FD-9490-4E1983A412BC}" sibTransId="{914CD50B-9864-4212-85F0-C7C878FD7645}"/>
    <dgm:cxn modelId="{55FBB656-DF21-4D30-A3C6-A92EB9E25A14}" type="presOf" srcId="{1280F0D3-8CFD-433C-A881-1EEF0FD6C123}" destId="{A8B5A310-CD96-426A-A0B4-1FD58FE37798}" srcOrd="0" destOrd="0" presId="urn:microsoft.com/office/officeart/2009/3/layout/IncreasingArrowsProcess"/>
    <dgm:cxn modelId="{D6AF0276-DCB5-4487-93E2-1CD0167AB5BE}" type="presOf" srcId="{7AA248B9-C86F-4A4B-AAE0-6A557E9EA8C4}" destId="{75B9F902-5247-4A41-842C-8B1C76986342}" srcOrd="0" destOrd="0" presId="urn:microsoft.com/office/officeart/2009/3/layout/IncreasingArrowsProcess"/>
    <dgm:cxn modelId="{5761BFE0-517F-4DFD-809C-B7EB2C8D7FDD}" srcId="{9E383FF1-40BE-4924-B3F2-AC7060D7132F}" destId="{C6BF0075-8B1C-4CE9-8642-341D8A2B7516}" srcOrd="4" destOrd="0" parTransId="{BB2BB971-7A32-47F1-AF5C-5926D6D3085A}" sibTransId="{03A6C80C-EE49-4ABC-81C7-7B796D7483D6}"/>
    <dgm:cxn modelId="{EFEB511D-AD46-4339-BABF-69AE4B01FE2F}" srcId="{9E383FF1-40BE-4924-B3F2-AC7060D7132F}" destId="{58EE2AC4-B041-4E12-94F9-865B9B19CA20}" srcOrd="2" destOrd="0" parTransId="{D8A35C32-626D-445E-801F-5CE5A9641B89}" sibTransId="{655EE430-FDC0-4ED1-A797-5EFB1CC775E4}"/>
    <dgm:cxn modelId="{81EAFB8B-9560-4727-8330-B02EF39EF7B8}" srcId="{C6BF0075-8B1C-4CE9-8642-341D8A2B7516}" destId="{218C1023-BE2B-4E16-8088-722148AB44AB}" srcOrd="0" destOrd="0" parTransId="{56757E3A-3F76-444D-8D7E-32EFCDEAE5B3}" sibTransId="{E2D21099-8E57-46B0-81F6-597398D1A263}"/>
    <dgm:cxn modelId="{C8939982-472B-4419-8BBD-6D7980856BA3}" srcId="{7AA248B9-C86F-4A4B-AAE0-6A557E9EA8C4}" destId="{1280F0D3-8CFD-433C-A881-1EEF0FD6C123}" srcOrd="0" destOrd="0" parTransId="{6F65B112-A1DD-458B-BAB6-6657176E87B4}" sibTransId="{59B64F8F-DC2B-4ABF-B119-B2F20E8522E3}"/>
    <dgm:cxn modelId="{44E8293D-E762-44F6-A7CD-406FD30E6772}" srcId="{9E383FF1-40BE-4924-B3F2-AC7060D7132F}" destId="{A755DD2D-E14B-4EB4-80CC-092CDCC8FD5D}" srcOrd="1" destOrd="0" parTransId="{B99D77CB-6EA1-4EA2-B2DE-98490E9FEAE3}" sibTransId="{016A48D1-7BDD-432D-9890-B032DB479F4F}"/>
    <dgm:cxn modelId="{F4359FB9-76B1-4094-BA18-54AFAAE15BE8}" srcId="{C6BF0075-8B1C-4CE9-8642-341D8A2B7516}" destId="{7F5812E9-47C1-4B0B-B995-7835381EE940}" srcOrd="1" destOrd="0" parTransId="{050A5E9B-7674-47B4-BD86-1D9577963693}" sibTransId="{48EF831E-7583-4E49-BC0A-54DB4ACFF487}"/>
    <dgm:cxn modelId="{E0EE43DC-ED76-4BE6-B724-C543A7ACB955}" type="presOf" srcId="{9C347888-DEAE-49D9-84B8-F31389F1EF12}" destId="{A8B5A310-CD96-426A-A0B4-1FD58FE37798}" srcOrd="0" destOrd="1" presId="urn:microsoft.com/office/officeart/2009/3/layout/IncreasingArrowsProcess"/>
    <dgm:cxn modelId="{6E8BD8DA-0184-49CD-8536-907BBF106132}" type="presOf" srcId="{A75BA462-BC0F-4F98-BF5E-DB79B57FD6DA}" destId="{2598DADD-F41C-4A83-AC55-22C9303AD59A}" srcOrd="0" destOrd="0" presId="urn:microsoft.com/office/officeart/2009/3/layout/IncreasingArrowsProcess"/>
    <dgm:cxn modelId="{332B2D2F-3B0B-4B95-A39B-0846BB3CF347}" type="presOf" srcId="{58EE2AC4-B041-4E12-94F9-865B9B19CA20}" destId="{E2A037D2-6A2D-4686-9F18-89276F3938B6}" srcOrd="0" destOrd="0" presId="urn:microsoft.com/office/officeart/2009/3/layout/IncreasingArrowsProcess"/>
    <dgm:cxn modelId="{7253A84E-F065-433F-B6B4-DAA53173C0C2}" type="presOf" srcId="{218C1023-BE2B-4E16-8088-722148AB44AB}" destId="{7D7A2C46-A299-462F-9759-339B7841FC8E}" srcOrd="0" destOrd="0" presId="urn:microsoft.com/office/officeart/2009/3/layout/IncreasingArrowsProcess"/>
    <dgm:cxn modelId="{78E9EE35-43D2-40B9-A789-CD3068FB0B8A}" srcId="{E8965EAE-3C4B-4D1D-9901-E9E1A7887E00}" destId="{A75BA462-BC0F-4F98-BF5E-DB79B57FD6DA}" srcOrd="0" destOrd="0" parTransId="{8B3738E1-AC94-478E-82BC-B272CF2A9DD9}" sibTransId="{604FC521-C557-49BD-8FD6-5A6E3A94824F}"/>
    <dgm:cxn modelId="{12A12BD4-56E4-4F7E-9198-CE2D218AB093}" type="presOf" srcId="{A755DD2D-E14B-4EB4-80CC-092CDCC8FD5D}" destId="{4529B5E9-B6B0-4E42-A8D2-27FFAAE1F825}" srcOrd="0" destOrd="0" presId="urn:microsoft.com/office/officeart/2009/3/layout/IncreasingArrowsProcess"/>
    <dgm:cxn modelId="{1EF1C3FC-07C2-4E3D-B180-267BF475B234}" type="presOf" srcId="{9E383FF1-40BE-4924-B3F2-AC7060D7132F}" destId="{9113CAF1-1979-4412-B14E-E7C4C816E8A8}" srcOrd="0" destOrd="0" presId="urn:microsoft.com/office/officeart/2009/3/layout/IncreasingArrowsProcess"/>
    <dgm:cxn modelId="{A81D9990-D81E-4ABA-B656-21E15BD69C64}" type="presOf" srcId="{C6BF0075-8B1C-4CE9-8642-341D8A2B7516}" destId="{92173E85-C488-4665-90D9-BF4B0FDF1494}" srcOrd="0" destOrd="0" presId="urn:microsoft.com/office/officeart/2009/3/layout/IncreasingArrowsProcess"/>
    <dgm:cxn modelId="{6C1642A6-56BD-4E82-AAFC-C212AA3FD633}" type="presOf" srcId="{A74BA081-044A-40A4-A133-D604CDC27D6D}" destId="{41D6F241-9D46-4255-8EB3-C0D90085A743}" srcOrd="0" destOrd="0" presId="urn:microsoft.com/office/officeart/2009/3/layout/IncreasingArrowsProcess"/>
    <dgm:cxn modelId="{5E6D6D08-AB5B-4870-A380-62F205E078F8}" type="presOf" srcId="{DE9AB84C-EE10-45FD-8F5E-66A8DBC259CA}" destId="{B10F9A7D-12C0-4A33-8C67-03DD6052D7D2}" srcOrd="0" destOrd="0" presId="urn:microsoft.com/office/officeart/2009/3/layout/IncreasingArrowsProcess"/>
    <dgm:cxn modelId="{67553EFF-0773-4481-8B7E-5EDDA08DC691}" type="presOf" srcId="{E8965EAE-3C4B-4D1D-9901-E9E1A7887E00}" destId="{FA48E27F-F655-433C-8768-2E53D88EDEF1}" srcOrd="0" destOrd="0" presId="urn:microsoft.com/office/officeart/2009/3/layout/IncreasingArrowsProcess"/>
    <dgm:cxn modelId="{CC53980A-84E1-4B45-AFA3-F78BDE2C3F95}" srcId="{7AA248B9-C86F-4A4B-AAE0-6A557E9EA8C4}" destId="{9C347888-DEAE-49D9-84B8-F31389F1EF12}" srcOrd="1" destOrd="0" parTransId="{7C0813CC-7164-443F-A565-60356CC919F3}" sibTransId="{020C45CF-CA13-4F57-9F07-AE6788A35847}"/>
    <dgm:cxn modelId="{9A8479D5-1B8F-4FFC-85CC-ADA0992B8906}" type="presOf" srcId="{7F5812E9-47C1-4B0B-B995-7835381EE940}" destId="{7D7A2C46-A299-462F-9759-339B7841FC8E}" srcOrd="0" destOrd="1" presId="urn:microsoft.com/office/officeart/2009/3/layout/IncreasingArrowsProcess"/>
    <dgm:cxn modelId="{15B8770D-1DED-424A-81EF-7B7F4A0253CF}" srcId="{9E383FF1-40BE-4924-B3F2-AC7060D7132F}" destId="{7AA248B9-C86F-4A4B-AAE0-6A557E9EA8C4}" srcOrd="3" destOrd="0" parTransId="{C628435A-30A2-4ABA-A659-476376396AAE}" sibTransId="{1182CA24-2F84-425F-B043-E2821037AF4F}"/>
    <dgm:cxn modelId="{96FDB483-152D-4D64-AE4D-280766F93139}" type="presParOf" srcId="{9113CAF1-1979-4412-B14E-E7C4C816E8A8}" destId="{FA48E27F-F655-433C-8768-2E53D88EDEF1}" srcOrd="0" destOrd="0" presId="urn:microsoft.com/office/officeart/2009/3/layout/IncreasingArrowsProcess"/>
    <dgm:cxn modelId="{C0BDAEC6-9D5D-42DF-8D1C-2AA78E00CBE1}" type="presParOf" srcId="{9113CAF1-1979-4412-B14E-E7C4C816E8A8}" destId="{2598DADD-F41C-4A83-AC55-22C9303AD59A}" srcOrd="1" destOrd="0" presId="urn:microsoft.com/office/officeart/2009/3/layout/IncreasingArrowsProcess"/>
    <dgm:cxn modelId="{4101166C-836E-457A-A972-DB3188B1A3E1}" type="presParOf" srcId="{9113CAF1-1979-4412-B14E-E7C4C816E8A8}" destId="{4529B5E9-B6B0-4E42-A8D2-27FFAAE1F825}" srcOrd="2" destOrd="0" presId="urn:microsoft.com/office/officeart/2009/3/layout/IncreasingArrowsProcess"/>
    <dgm:cxn modelId="{707B46B1-C62B-41AB-954A-D6864CBF187E}" type="presParOf" srcId="{9113CAF1-1979-4412-B14E-E7C4C816E8A8}" destId="{41D6F241-9D46-4255-8EB3-C0D90085A743}" srcOrd="3" destOrd="0" presId="urn:microsoft.com/office/officeart/2009/3/layout/IncreasingArrowsProcess"/>
    <dgm:cxn modelId="{63230086-F59E-4DD4-8BBD-19C2B0A3B91C}" type="presParOf" srcId="{9113CAF1-1979-4412-B14E-E7C4C816E8A8}" destId="{E2A037D2-6A2D-4686-9F18-89276F3938B6}" srcOrd="4" destOrd="0" presId="urn:microsoft.com/office/officeart/2009/3/layout/IncreasingArrowsProcess"/>
    <dgm:cxn modelId="{C8157BEE-CC4B-4127-8DAB-25A0213DC84E}" type="presParOf" srcId="{9113CAF1-1979-4412-B14E-E7C4C816E8A8}" destId="{B10F9A7D-12C0-4A33-8C67-03DD6052D7D2}" srcOrd="5" destOrd="0" presId="urn:microsoft.com/office/officeart/2009/3/layout/IncreasingArrowsProcess"/>
    <dgm:cxn modelId="{275AD55F-88BA-4043-9030-E51BA671D815}" type="presParOf" srcId="{9113CAF1-1979-4412-B14E-E7C4C816E8A8}" destId="{75B9F902-5247-4A41-842C-8B1C76986342}" srcOrd="6" destOrd="0" presId="urn:microsoft.com/office/officeart/2009/3/layout/IncreasingArrowsProcess"/>
    <dgm:cxn modelId="{258208A0-CEB2-480F-9AE8-F489B53F44B1}" type="presParOf" srcId="{9113CAF1-1979-4412-B14E-E7C4C816E8A8}" destId="{A8B5A310-CD96-426A-A0B4-1FD58FE37798}" srcOrd="7" destOrd="0" presId="urn:microsoft.com/office/officeart/2009/3/layout/IncreasingArrowsProcess"/>
    <dgm:cxn modelId="{2B4933E4-83B8-4803-80CC-C60D4875CFE5}" type="presParOf" srcId="{9113CAF1-1979-4412-B14E-E7C4C816E8A8}" destId="{92173E85-C488-4665-90D9-BF4B0FDF1494}" srcOrd="8" destOrd="0" presId="urn:microsoft.com/office/officeart/2009/3/layout/IncreasingArrowsProcess"/>
    <dgm:cxn modelId="{6901AC0D-EE3E-4DDA-A582-A35B22A2D6D0}" type="presParOf" srcId="{9113CAF1-1979-4412-B14E-E7C4C816E8A8}" destId="{7D7A2C46-A299-462F-9759-339B7841FC8E}"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383FF1-40BE-4924-B3F2-AC7060D7132F}"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en-US"/>
        </a:p>
      </dgm:t>
    </dgm:pt>
    <dgm:pt modelId="{E8965EAE-3C4B-4D1D-9901-E9E1A7887E00}">
      <dgm:prSet phldrT="[Text]"/>
      <dgm:spPr/>
      <dgm:t>
        <a:bodyPr/>
        <a:lstStyle/>
        <a:p>
          <a:r>
            <a:rPr lang="en-US" dirty="0" smtClean="0"/>
            <a:t>Engage the FCRC</a:t>
          </a:r>
          <a:endParaRPr lang="en-US" dirty="0"/>
        </a:p>
      </dgm:t>
    </dgm:pt>
    <dgm:pt modelId="{14624D07-E193-437D-B08B-9148FACFE779}" type="parTrans" cxnId="{E2E8EF6F-596A-4D92-8F28-0CE134A0C6E3}">
      <dgm:prSet/>
      <dgm:spPr/>
      <dgm:t>
        <a:bodyPr/>
        <a:lstStyle/>
        <a:p>
          <a:endParaRPr lang="en-US"/>
        </a:p>
      </dgm:t>
    </dgm:pt>
    <dgm:pt modelId="{3EA9AB43-132A-469E-8CD1-B6051B1D520C}" type="sibTrans" cxnId="{E2E8EF6F-596A-4D92-8F28-0CE134A0C6E3}">
      <dgm:prSet/>
      <dgm:spPr/>
      <dgm:t>
        <a:bodyPr/>
        <a:lstStyle/>
        <a:p>
          <a:endParaRPr lang="en-US"/>
        </a:p>
      </dgm:t>
    </dgm:pt>
    <dgm:pt modelId="{A755DD2D-E14B-4EB4-80CC-092CDCC8FD5D}">
      <dgm:prSet phldrT="[Text]"/>
      <dgm:spPr/>
      <dgm:t>
        <a:bodyPr/>
        <a:lstStyle/>
        <a:p>
          <a:r>
            <a:rPr lang="en-US" dirty="0" smtClean="0"/>
            <a:t>Submit all of the evidence you need to win to BAH and FCRC</a:t>
          </a:r>
          <a:endParaRPr lang="en-US" dirty="0"/>
        </a:p>
      </dgm:t>
    </dgm:pt>
    <dgm:pt modelId="{B99D77CB-6EA1-4EA2-B2DE-98490E9FEAE3}" type="parTrans" cxnId="{44E8293D-E762-44F6-A7CD-406FD30E6772}">
      <dgm:prSet/>
      <dgm:spPr/>
      <dgm:t>
        <a:bodyPr/>
        <a:lstStyle/>
        <a:p>
          <a:endParaRPr lang="en-US"/>
        </a:p>
      </dgm:t>
    </dgm:pt>
    <dgm:pt modelId="{016A48D1-7BDD-432D-9890-B032DB479F4F}" type="sibTrans" cxnId="{44E8293D-E762-44F6-A7CD-406FD30E6772}">
      <dgm:prSet/>
      <dgm:spPr/>
      <dgm:t>
        <a:bodyPr/>
        <a:lstStyle/>
        <a:p>
          <a:endParaRPr lang="en-US"/>
        </a:p>
      </dgm:t>
    </dgm:pt>
    <dgm:pt modelId="{A74BA081-044A-40A4-A133-D604CDC27D6D}">
      <dgm:prSet phldrT="[Text]"/>
      <dgm:spPr/>
      <dgm:t>
        <a:bodyPr/>
        <a:lstStyle/>
        <a:p>
          <a:r>
            <a:rPr lang="en-US" dirty="0" smtClean="0"/>
            <a:t>Show appeal was filed on time</a:t>
          </a:r>
        </a:p>
        <a:p>
          <a:r>
            <a:rPr lang="en-US" dirty="0" smtClean="0"/>
            <a:t>Show that DHS made an error or otherwise should reopen case</a:t>
          </a:r>
          <a:endParaRPr lang="en-US" dirty="0"/>
        </a:p>
      </dgm:t>
    </dgm:pt>
    <dgm:pt modelId="{01AF4A2A-37AB-4F86-BA00-13608B5D7EE0}" type="parTrans" cxnId="{A3CE5F1A-F613-4049-ABB9-B4709363E221}">
      <dgm:prSet/>
      <dgm:spPr/>
      <dgm:t>
        <a:bodyPr/>
        <a:lstStyle/>
        <a:p>
          <a:endParaRPr lang="en-US"/>
        </a:p>
      </dgm:t>
    </dgm:pt>
    <dgm:pt modelId="{17C3E396-BB71-4203-8F24-15539AB697C1}" type="sibTrans" cxnId="{A3CE5F1A-F613-4049-ABB9-B4709363E221}">
      <dgm:prSet/>
      <dgm:spPr/>
      <dgm:t>
        <a:bodyPr/>
        <a:lstStyle/>
        <a:p>
          <a:endParaRPr lang="en-US"/>
        </a:p>
      </dgm:t>
    </dgm:pt>
    <dgm:pt modelId="{58EE2AC4-B041-4E12-94F9-865B9B19CA20}">
      <dgm:prSet phldrT="[Text]"/>
      <dgm:spPr/>
      <dgm:t>
        <a:bodyPr/>
        <a:lstStyle/>
        <a:p>
          <a:r>
            <a:rPr lang="en-US" dirty="0" smtClean="0"/>
            <a:t>Prepare for Hearing</a:t>
          </a:r>
          <a:endParaRPr lang="en-US" dirty="0"/>
        </a:p>
      </dgm:t>
    </dgm:pt>
    <dgm:pt modelId="{D8A35C32-626D-445E-801F-5CE5A9641B89}" type="parTrans" cxnId="{EFEB511D-AD46-4339-BABF-69AE4B01FE2F}">
      <dgm:prSet/>
      <dgm:spPr/>
      <dgm:t>
        <a:bodyPr/>
        <a:lstStyle/>
        <a:p>
          <a:endParaRPr lang="en-US"/>
        </a:p>
      </dgm:t>
    </dgm:pt>
    <dgm:pt modelId="{655EE430-FDC0-4ED1-A797-5EFB1CC775E4}" type="sibTrans" cxnId="{EFEB511D-AD46-4339-BABF-69AE4B01FE2F}">
      <dgm:prSet/>
      <dgm:spPr/>
      <dgm:t>
        <a:bodyPr/>
        <a:lstStyle/>
        <a:p>
          <a:endParaRPr lang="en-US"/>
        </a:p>
      </dgm:t>
    </dgm:pt>
    <dgm:pt modelId="{DE9AB84C-EE10-45FD-8F5E-66A8DBC259CA}">
      <dgm:prSet phldrT="[Text]"/>
      <dgm:spPr/>
      <dgm:t>
        <a:bodyPr/>
        <a:lstStyle/>
        <a:p>
          <a:pPr lvl="0" defTabSz="533400">
            <a:lnSpc>
              <a:spcPct val="90000"/>
            </a:lnSpc>
            <a:spcBef>
              <a:spcPct val="0"/>
            </a:spcBef>
            <a:spcAft>
              <a:spcPct val="35000"/>
            </a:spcAft>
          </a:pPr>
          <a:r>
            <a:rPr lang="en-US" dirty="0" smtClean="0"/>
            <a:t>Write down your arguments and why your evidence supports them.</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Prepare any witnesses that need to testify</a:t>
          </a:r>
        </a:p>
        <a:p>
          <a:pPr lvl="0" defTabSz="533400">
            <a:lnSpc>
              <a:spcPct val="90000"/>
            </a:lnSpc>
            <a:spcBef>
              <a:spcPct val="0"/>
            </a:spcBef>
            <a:spcAft>
              <a:spcPct val="35000"/>
            </a:spcAft>
          </a:pPr>
          <a:endParaRPr lang="en-US" dirty="0"/>
        </a:p>
      </dgm:t>
    </dgm:pt>
    <dgm:pt modelId="{53EAFE3A-3B07-46FD-9490-4E1983A412BC}" type="parTrans" cxnId="{9ECDD9BF-5C07-4F13-8250-B2157D48D92F}">
      <dgm:prSet/>
      <dgm:spPr/>
      <dgm:t>
        <a:bodyPr/>
        <a:lstStyle/>
        <a:p>
          <a:endParaRPr lang="en-US"/>
        </a:p>
      </dgm:t>
    </dgm:pt>
    <dgm:pt modelId="{914CD50B-9864-4212-85F0-C7C878FD7645}" type="sibTrans" cxnId="{9ECDD9BF-5C07-4F13-8250-B2157D48D92F}">
      <dgm:prSet/>
      <dgm:spPr/>
      <dgm:t>
        <a:bodyPr/>
        <a:lstStyle/>
        <a:p>
          <a:endParaRPr lang="en-US"/>
        </a:p>
      </dgm:t>
    </dgm:pt>
    <dgm:pt modelId="{7AA248B9-C86F-4A4B-AAE0-6A557E9EA8C4}">
      <dgm:prSet phldrT="[Text]"/>
      <dgm:spPr/>
      <dgm:t>
        <a:bodyPr/>
        <a:lstStyle/>
        <a:p>
          <a:r>
            <a:rPr lang="en-US" dirty="0" smtClean="0"/>
            <a:t>Hearing Day</a:t>
          </a:r>
          <a:endParaRPr lang="en-US" dirty="0"/>
        </a:p>
      </dgm:t>
    </dgm:pt>
    <dgm:pt modelId="{C628435A-30A2-4ABA-A659-476376396AAE}" type="parTrans" cxnId="{15B8770D-1DED-424A-81EF-7B7F4A0253CF}">
      <dgm:prSet/>
      <dgm:spPr/>
      <dgm:t>
        <a:bodyPr/>
        <a:lstStyle/>
        <a:p>
          <a:endParaRPr lang="en-US"/>
        </a:p>
      </dgm:t>
    </dgm:pt>
    <dgm:pt modelId="{1182CA24-2F84-425F-B043-E2821037AF4F}" type="sibTrans" cxnId="{15B8770D-1DED-424A-81EF-7B7F4A0253CF}">
      <dgm:prSet/>
      <dgm:spPr/>
      <dgm:t>
        <a:bodyPr/>
        <a:lstStyle/>
        <a:p>
          <a:endParaRPr lang="en-US"/>
        </a:p>
      </dgm:t>
    </dgm:pt>
    <dgm:pt modelId="{C6BF0075-8B1C-4CE9-8642-341D8A2B7516}">
      <dgm:prSet phldrT="[Text]"/>
      <dgm:spPr/>
      <dgm:t>
        <a:bodyPr/>
        <a:lstStyle/>
        <a:p>
          <a:r>
            <a:rPr lang="en-US" dirty="0" smtClean="0"/>
            <a:t>Final Administrative Decision</a:t>
          </a:r>
          <a:endParaRPr lang="en-US" dirty="0"/>
        </a:p>
      </dgm:t>
    </dgm:pt>
    <dgm:pt modelId="{BB2BB971-7A32-47F1-AF5C-5926D6D3085A}" type="parTrans" cxnId="{5761BFE0-517F-4DFD-809C-B7EB2C8D7FDD}">
      <dgm:prSet/>
      <dgm:spPr/>
      <dgm:t>
        <a:bodyPr/>
        <a:lstStyle/>
        <a:p>
          <a:endParaRPr lang="en-US"/>
        </a:p>
      </dgm:t>
    </dgm:pt>
    <dgm:pt modelId="{03A6C80C-EE49-4ABC-81C7-7B796D7483D6}" type="sibTrans" cxnId="{5761BFE0-517F-4DFD-809C-B7EB2C8D7FDD}">
      <dgm:prSet/>
      <dgm:spPr/>
      <dgm:t>
        <a:bodyPr/>
        <a:lstStyle/>
        <a:p>
          <a:endParaRPr lang="en-US"/>
        </a:p>
      </dgm:t>
    </dgm:pt>
    <dgm:pt modelId="{1280F0D3-8CFD-433C-A881-1EEF0FD6C123}">
      <dgm:prSet phldrT="[Text]"/>
      <dgm:spPr/>
      <dgm:t>
        <a:bodyPr/>
        <a:lstStyle/>
        <a:p>
          <a:r>
            <a:rPr lang="en-US" dirty="0" smtClean="0"/>
            <a:t>Pre-Hearing</a:t>
          </a:r>
          <a:endParaRPr lang="en-US" dirty="0"/>
        </a:p>
      </dgm:t>
    </dgm:pt>
    <dgm:pt modelId="{6F65B112-A1DD-458B-BAB6-6657176E87B4}" type="parTrans" cxnId="{C8939982-472B-4419-8BBD-6D7980856BA3}">
      <dgm:prSet/>
      <dgm:spPr/>
      <dgm:t>
        <a:bodyPr/>
        <a:lstStyle/>
        <a:p>
          <a:endParaRPr lang="en-US"/>
        </a:p>
      </dgm:t>
    </dgm:pt>
    <dgm:pt modelId="{59B64F8F-DC2B-4ABF-B119-B2F20E8522E3}" type="sibTrans" cxnId="{C8939982-472B-4419-8BBD-6D7980856BA3}">
      <dgm:prSet/>
      <dgm:spPr/>
      <dgm:t>
        <a:bodyPr/>
        <a:lstStyle/>
        <a:p>
          <a:endParaRPr lang="en-US"/>
        </a:p>
      </dgm:t>
    </dgm:pt>
    <dgm:pt modelId="{9C347888-DEAE-49D9-84B8-F31389F1EF12}">
      <dgm:prSet phldrT="[Text]"/>
      <dgm:spPr/>
      <dgm:t>
        <a:bodyPr/>
        <a:lstStyle/>
        <a:p>
          <a:r>
            <a:rPr lang="en-US" dirty="0" smtClean="0"/>
            <a:t>Hearing</a:t>
          </a:r>
          <a:endParaRPr lang="en-US" dirty="0"/>
        </a:p>
      </dgm:t>
    </dgm:pt>
    <dgm:pt modelId="{7C0813CC-7164-443F-A565-60356CC919F3}" type="parTrans" cxnId="{CC53980A-84E1-4B45-AFA3-F78BDE2C3F95}">
      <dgm:prSet/>
      <dgm:spPr/>
      <dgm:t>
        <a:bodyPr/>
        <a:lstStyle/>
        <a:p>
          <a:endParaRPr lang="en-US"/>
        </a:p>
      </dgm:t>
    </dgm:pt>
    <dgm:pt modelId="{020C45CF-CA13-4F57-9F07-AE6788A35847}" type="sibTrans" cxnId="{CC53980A-84E1-4B45-AFA3-F78BDE2C3F95}">
      <dgm:prSet/>
      <dgm:spPr/>
      <dgm:t>
        <a:bodyPr/>
        <a:lstStyle/>
        <a:p>
          <a:endParaRPr lang="en-US"/>
        </a:p>
      </dgm:t>
    </dgm:pt>
    <dgm:pt modelId="{218C1023-BE2B-4E16-8088-722148AB44AB}">
      <dgm:prSet phldrT="[Text]"/>
      <dgm:spPr/>
      <dgm:t>
        <a:bodyPr/>
        <a:lstStyle/>
        <a:p>
          <a:r>
            <a:rPr lang="en-US" dirty="0" smtClean="0"/>
            <a:t>Appealing bad decisions</a:t>
          </a:r>
          <a:endParaRPr lang="en-US" dirty="0"/>
        </a:p>
      </dgm:t>
    </dgm:pt>
    <dgm:pt modelId="{56757E3A-3F76-444D-8D7E-32EFCDEAE5B3}" type="parTrans" cxnId="{81EAFB8B-9560-4727-8330-B02EF39EF7B8}">
      <dgm:prSet/>
      <dgm:spPr/>
      <dgm:t>
        <a:bodyPr/>
        <a:lstStyle/>
        <a:p>
          <a:endParaRPr lang="en-US"/>
        </a:p>
      </dgm:t>
    </dgm:pt>
    <dgm:pt modelId="{E2D21099-8E57-46B0-81F6-597398D1A263}" type="sibTrans" cxnId="{81EAFB8B-9560-4727-8330-B02EF39EF7B8}">
      <dgm:prSet/>
      <dgm:spPr/>
      <dgm:t>
        <a:bodyPr/>
        <a:lstStyle/>
        <a:p>
          <a:endParaRPr lang="en-US"/>
        </a:p>
      </dgm:t>
    </dgm:pt>
    <dgm:pt modelId="{7F5812E9-47C1-4B0B-B995-7835381EE940}">
      <dgm:prSet phldrT="[Text]"/>
      <dgm:spPr/>
      <dgm:t>
        <a:bodyPr/>
        <a:lstStyle/>
        <a:p>
          <a:r>
            <a:rPr lang="en-US" dirty="0" smtClean="0"/>
            <a:t>Enforcing good ones</a:t>
          </a:r>
          <a:endParaRPr lang="en-US" dirty="0"/>
        </a:p>
      </dgm:t>
    </dgm:pt>
    <dgm:pt modelId="{050A5E9B-7674-47B4-BD86-1D9577963693}" type="parTrans" cxnId="{F4359FB9-76B1-4094-BA18-54AFAAE15BE8}">
      <dgm:prSet/>
      <dgm:spPr/>
      <dgm:t>
        <a:bodyPr/>
        <a:lstStyle/>
        <a:p>
          <a:endParaRPr lang="en-US"/>
        </a:p>
      </dgm:t>
    </dgm:pt>
    <dgm:pt modelId="{48EF831E-7583-4E49-BC0A-54DB4ACFF487}" type="sibTrans" cxnId="{F4359FB9-76B1-4094-BA18-54AFAAE15BE8}">
      <dgm:prSet/>
      <dgm:spPr/>
      <dgm:t>
        <a:bodyPr/>
        <a:lstStyle/>
        <a:p>
          <a:endParaRPr lang="en-US"/>
        </a:p>
      </dgm:t>
    </dgm:pt>
    <dgm:pt modelId="{A75BA462-BC0F-4F98-BF5E-DB79B57FD6DA}">
      <dgm:prSet phldrT="[Text]"/>
      <dgm:spPr/>
      <dgm:t>
        <a:bodyPr/>
        <a:lstStyle/>
        <a:p>
          <a:r>
            <a:rPr lang="en-US" dirty="0" smtClean="0"/>
            <a:t>Explain why you think DHS made an error or should otherwise reopen case and ask them to do it without needing a hearing</a:t>
          </a:r>
          <a:endParaRPr lang="en-US" dirty="0"/>
        </a:p>
      </dgm:t>
    </dgm:pt>
    <dgm:pt modelId="{604FC521-C557-49BD-8FD6-5A6E3A94824F}" type="sibTrans" cxnId="{78E9EE35-43D2-40B9-A789-CD3068FB0B8A}">
      <dgm:prSet/>
      <dgm:spPr/>
      <dgm:t>
        <a:bodyPr/>
        <a:lstStyle/>
        <a:p>
          <a:endParaRPr lang="en-US"/>
        </a:p>
      </dgm:t>
    </dgm:pt>
    <dgm:pt modelId="{8B3738E1-AC94-478E-82BC-B272CF2A9DD9}" type="parTrans" cxnId="{78E9EE35-43D2-40B9-A789-CD3068FB0B8A}">
      <dgm:prSet/>
      <dgm:spPr/>
      <dgm:t>
        <a:bodyPr/>
        <a:lstStyle/>
        <a:p>
          <a:endParaRPr lang="en-US"/>
        </a:p>
      </dgm:t>
    </dgm:pt>
    <dgm:pt modelId="{9113CAF1-1979-4412-B14E-E7C4C816E8A8}" type="pres">
      <dgm:prSet presAssocID="{9E383FF1-40BE-4924-B3F2-AC7060D7132F}" presName="Name0" presStyleCnt="0">
        <dgm:presLayoutVars>
          <dgm:chMax val="5"/>
          <dgm:chPref val="5"/>
          <dgm:dir/>
          <dgm:animLvl val="lvl"/>
        </dgm:presLayoutVars>
      </dgm:prSet>
      <dgm:spPr/>
      <dgm:t>
        <a:bodyPr/>
        <a:lstStyle/>
        <a:p>
          <a:endParaRPr lang="en-US"/>
        </a:p>
      </dgm:t>
    </dgm:pt>
    <dgm:pt modelId="{FA48E27F-F655-433C-8768-2E53D88EDEF1}" type="pres">
      <dgm:prSet presAssocID="{E8965EAE-3C4B-4D1D-9901-E9E1A7887E00}" presName="parentText1" presStyleLbl="node1" presStyleIdx="0" presStyleCnt="5">
        <dgm:presLayoutVars>
          <dgm:chMax/>
          <dgm:chPref val="3"/>
          <dgm:bulletEnabled val="1"/>
        </dgm:presLayoutVars>
      </dgm:prSet>
      <dgm:spPr/>
      <dgm:t>
        <a:bodyPr/>
        <a:lstStyle/>
        <a:p>
          <a:endParaRPr lang="en-US"/>
        </a:p>
      </dgm:t>
    </dgm:pt>
    <dgm:pt modelId="{2598DADD-F41C-4A83-AC55-22C9303AD59A}" type="pres">
      <dgm:prSet presAssocID="{E8965EAE-3C4B-4D1D-9901-E9E1A7887E00}" presName="childText1" presStyleLbl="solidAlignAcc1" presStyleIdx="0" presStyleCnt="5">
        <dgm:presLayoutVars>
          <dgm:chMax val="0"/>
          <dgm:chPref val="0"/>
          <dgm:bulletEnabled val="1"/>
        </dgm:presLayoutVars>
      </dgm:prSet>
      <dgm:spPr/>
      <dgm:t>
        <a:bodyPr/>
        <a:lstStyle/>
        <a:p>
          <a:endParaRPr lang="en-US"/>
        </a:p>
      </dgm:t>
    </dgm:pt>
    <dgm:pt modelId="{4529B5E9-B6B0-4E42-A8D2-27FFAAE1F825}" type="pres">
      <dgm:prSet presAssocID="{A755DD2D-E14B-4EB4-80CC-092CDCC8FD5D}" presName="parentText2" presStyleLbl="node1" presStyleIdx="1" presStyleCnt="5">
        <dgm:presLayoutVars>
          <dgm:chMax/>
          <dgm:chPref val="3"/>
          <dgm:bulletEnabled val="1"/>
        </dgm:presLayoutVars>
      </dgm:prSet>
      <dgm:spPr/>
      <dgm:t>
        <a:bodyPr/>
        <a:lstStyle/>
        <a:p>
          <a:endParaRPr lang="en-US"/>
        </a:p>
      </dgm:t>
    </dgm:pt>
    <dgm:pt modelId="{41D6F241-9D46-4255-8EB3-C0D90085A743}" type="pres">
      <dgm:prSet presAssocID="{A755DD2D-E14B-4EB4-80CC-092CDCC8FD5D}" presName="childText2" presStyleLbl="solidAlignAcc1" presStyleIdx="1" presStyleCnt="5">
        <dgm:presLayoutVars>
          <dgm:chMax val="0"/>
          <dgm:chPref val="0"/>
          <dgm:bulletEnabled val="1"/>
        </dgm:presLayoutVars>
      </dgm:prSet>
      <dgm:spPr/>
      <dgm:t>
        <a:bodyPr/>
        <a:lstStyle/>
        <a:p>
          <a:endParaRPr lang="en-US"/>
        </a:p>
      </dgm:t>
    </dgm:pt>
    <dgm:pt modelId="{E2A037D2-6A2D-4686-9F18-89276F3938B6}" type="pres">
      <dgm:prSet presAssocID="{58EE2AC4-B041-4E12-94F9-865B9B19CA20}" presName="parentText3" presStyleLbl="node1" presStyleIdx="2" presStyleCnt="5">
        <dgm:presLayoutVars>
          <dgm:chMax/>
          <dgm:chPref val="3"/>
          <dgm:bulletEnabled val="1"/>
        </dgm:presLayoutVars>
      </dgm:prSet>
      <dgm:spPr/>
      <dgm:t>
        <a:bodyPr/>
        <a:lstStyle/>
        <a:p>
          <a:endParaRPr lang="en-US"/>
        </a:p>
      </dgm:t>
    </dgm:pt>
    <dgm:pt modelId="{B10F9A7D-12C0-4A33-8C67-03DD6052D7D2}" type="pres">
      <dgm:prSet presAssocID="{58EE2AC4-B041-4E12-94F9-865B9B19CA20}" presName="childText3" presStyleLbl="solidAlignAcc1" presStyleIdx="2" presStyleCnt="5">
        <dgm:presLayoutVars>
          <dgm:chMax val="0"/>
          <dgm:chPref val="0"/>
          <dgm:bulletEnabled val="1"/>
        </dgm:presLayoutVars>
      </dgm:prSet>
      <dgm:spPr/>
      <dgm:t>
        <a:bodyPr/>
        <a:lstStyle/>
        <a:p>
          <a:endParaRPr lang="en-US"/>
        </a:p>
      </dgm:t>
    </dgm:pt>
    <dgm:pt modelId="{75B9F902-5247-4A41-842C-8B1C76986342}" type="pres">
      <dgm:prSet presAssocID="{7AA248B9-C86F-4A4B-AAE0-6A557E9EA8C4}" presName="parentText4" presStyleLbl="node1" presStyleIdx="3" presStyleCnt="5">
        <dgm:presLayoutVars>
          <dgm:chMax/>
          <dgm:chPref val="3"/>
          <dgm:bulletEnabled val="1"/>
        </dgm:presLayoutVars>
      </dgm:prSet>
      <dgm:spPr/>
      <dgm:t>
        <a:bodyPr/>
        <a:lstStyle/>
        <a:p>
          <a:endParaRPr lang="en-US"/>
        </a:p>
      </dgm:t>
    </dgm:pt>
    <dgm:pt modelId="{A8B5A310-CD96-426A-A0B4-1FD58FE37798}" type="pres">
      <dgm:prSet presAssocID="{7AA248B9-C86F-4A4B-AAE0-6A557E9EA8C4}" presName="childText4" presStyleLbl="solidAlignAcc1" presStyleIdx="3" presStyleCnt="5">
        <dgm:presLayoutVars>
          <dgm:chMax val="0"/>
          <dgm:chPref val="0"/>
          <dgm:bulletEnabled val="1"/>
        </dgm:presLayoutVars>
      </dgm:prSet>
      <dgm:spPr/>
      <dgm:t>
        <a:bodyPr/>
        <a:lstStyle/>
        <a:p>
          <a:endParaRPr lang="en-US"/>
        </a:p>
      </dgm:t>
    </dgm:pt>
    <dgm:pt modelId="{92173E85-C488-4665-90D9-BF4B0FDF1494}" type="pres">
      <dgm:prSet presAssocID="{C6BF0075-8B1C-4CE9-8642-341D8A2B7516}" presName="parentText5" presStyleLbl="node1" presStyleIdx="4" presStyleCnt="5">
        <dgm:presLayoutVars>
          <dgm:chMax/>
          <dgm:chPref val="3"/>
          <dgm:bulletEnabled val="1"/>
        </dgm:presLayoutVars>
      </dgm:prSet>
      <dgm:spPr/>
      <dgm:t>
        <a:bodyPr/>
        <a:lstStyle/>
        <a:p>
          <a:endParaRPr lang="en-US"/>
        </a:p>
      </dgm:t>
    </dgm:pt>
    <dgm:pt modelId="{7D7A2C46-A299-462F-9759-339B7841FC8E}" type="pres">
      <dgm:prSet presAssocID="{C6BF0075-8B1C-4CE9-8642-341D8A2B7516}" presName="childText5" presStyleLbl="solidAlignAcc1" presStyleIdx="4" presStyleCnt="5">
        <dgm:presLayoutVars>
          <dgm:chMax val="0"/>
          <dgm:chPref val="0"/>
          <dgm:bulletEnabled val="1"/>
        </dgm:presLayoutVars>
      </dgm:prSet>
      <dgm:spPr/>
      <dgm:t>
        <a:bodyPr/>
        <a:lstStyle/>
        <a:p>
          <a:endParaRPr lang="en-US"/>
        </a:p>
      </dgm:t>
    </dgm:pt>
  </dgm:ptLst>
  <dgm:cxnLst>
    <dgm:cxn modelId="{E2E8EF6F-596A-4D92-8F28-0CE134A0C6E3}" srcId="{9E383FF1-40BE-4924-B3F2-AC7060D7132F}" destId="{E8965EAE-3C4B-4D1D-9901-E9E1A7887E00}" srcOrd="0" destOrd="0" parTransId="{14624D07-E193-437D-B08B-9148FACFE779}" sibTransId="{3EA9AB43-132A-469E-8CD1-B6051B1D520C}"/>
    <dgm:cxn modelId="{A3CE5F1A-F613-4049-ABB9-B4709363E221}" srcId="{A755DD2D-E14B-4EB4-80CC-092CDCC8FD5D}" destId="{A74BA081-044A-40A4-A133-D604CDC27D6D}" srcOrd="0" destOrd="0" parTransId="{01AF4A2A-37AB-4F86-BA00-13608B5D7EE0}" sibTransId="{17C3E396-BB71-4203-8F24-15539AB697C1}"/>
    <dgm:cxn modelId="{9ECDD9BF-5C07-4F13-8250-B2157D48D92F}" srcId="{58EE2AC4-B041-4E12-94F9-865B9B19CA20}" destId="{DE9AB84C-EE10-45FD-8F5E-66A8DBC259CA}" srcOrd="0" destOrd="0" parTransId="{53EAFE3A-3B07-46FD-9490-4E1983A412BC}" sibTransId="{914CD50B-9864-4212-85F0-C7C878FD7645}"/>
    <dgm:cxn modelId="{55FBB656-DF21-4D30-A3C6-A92EB9E25A14}" type="presOf" srcId="{1280F0D3-8CFD-433C-A881-1EEF0FD6C123}" destId="{A8B5A310-CD96-426A-A0B4-1FD58FE37798}" srcOrd="0" destOrd="0" presId="urn:microsoft.com/office/officeart/2009/3/layout/IncreasingArrowsProcess"/>
    <dgm:cxn modelId="{D6AF0276-DCB5-4487-93E2-1CD0167AB5BE}" type="presOf" srcId="{7AA248B9-C86F-4A4B-AAE0-6A557E9EA8C4}" destId="{75B9F902-5247-4A41-842C-8B1C76986342}" srcOrd="0" destOrd="0" presId="urn:microsoft.com/office/officeart/2009/3/layout/IncreasingArrowsProcess"/>
    <dgm:cxn modelId="{5761BFE0-517F-4DFD-809C-B7EB2C8D7FDD}" srcId="{9E383FF1-40BE-4924-B3F2-AC7060D7132F}" destId="{C6BF0075-8B1C-4CE9-8642-341D8A2B7516}" srcOrd="4" destOrd="0" parTransId="{BB2BB971-7A32-47F1-AF5C-5926D6D3085A}" sibTransId="{03A6C80C-EE49-4ABC-81C7-7B796D7483D6}"/>
    <dgm:cxn modelId="{EFEB511D-AD46-4339-BABF-69AE4B01FE2F}" srcId="{9E383FF1-40BE-4924-B3F2-AC7060D7132F}" destId="{58EE2AC4-B041-4E12-94F9-865B9B19CA20}" srcOrd="2" destOrd="0" parTransId="{D8A35C32-626D-445E-801F-5CE5A9641B89}" sibTransId="{655EE430-FDC0-4ED1-A797-5EFB1CC775E4}"/>
    <dgm:cxn modelId="{81EAFB8B-9560-4727-8330-B02EF39EF7B8}" srcId="{C6BF0075-8B1C-4CE9-8642-341D8A2B7516}" destId="{218C1023-BE2B-4E16-8088-722148AB44AB}" srcOrd="0" destOrd="0" parTransId="{56757E3A-3F76-444D-8D7E-32EFCDEAE5B3}" sibTransId="{E2D21099-8E57-46B0-81F6-597398D1A263}"/>
    <dgm:cxn modelId="{C8939982-472B-4419-8BBD-6D7980856BA3}" srcId="{7AA248B9-C86F-4A4B-AAE0-6A557E9EA8C4}" destId="{1280F0D3-8CFD-433C-A881-1EEF0FD6C123}" srcOrd="0" destOrd="0" parTransId="{6F65B112-A1DD-458B-BAB6-6657176E87B4}" sibTransId="{59B64F8F-DC2B-4ABF-B119-B2F20E8522E3}"/>
    <dgm:cxn modelId="{44E8293D-E762-44F6-A7CD-406FD30E6772}" srcId="{9E383FF1-40BE-4924-B3F2-AC7060D7132F}" destId="{A755DD2D-E14B-4EB4-80CC-092CDCC8FD5D}" srcOrd="1" destOrd="0" parTransId="{B99D77CB-6EA1-4EA2-B2DE-98490E9FEAE3}" sibTransId="{016A48D1-7BDD-432D-9890-B032DB479F4F}"/>
    <dgm:cxn modelId="{F4359FB9-76B1-4094-BA18-54AFAAE15BE8}" srcId="{C6BF0075-8B1C-4CE9-8642-341D8A2B7516}" destId="{7F5812E9-47C1-4B0B-B995-7835381EE940}" srcOrd="1" destOrd="0" parTransId="{050A5E9B-7674-47B4-BD86-1D9577963693}" sibTransId="{48EF831E-7583-4E49-BC0A-54DB4ACFF487}"/>
    <dgm:cxn modelId="{E0EE43DC-ED76-4BE6-B724-C543A7ACB955}" type="presOf" srcId="{9C347888-DEAE-49D9-84B8-F31389F1EF12}" destId="{A8B5A310-CD96-426A-A0B4-1FD58FE37798}" srcOrd="0" destOrd="1" presId="urn:microsoft.com/office/officeart/2009/3/layout/IncreasingArrowsProcess"/>
    <dgm:cxn modelId="{6E8BD8DA-0184-49CD-8536-907BBF106132}" type="presOf" srcId="{A75BA462-BC0F-4F98-BF5E-DB79B57FD6DA}" destId="{2598DADD-F41C-4A83-AC55-22C9303AD59A}" srcOrd="0" destOrd="0" presId="urn:microsoft.com/office/officeart/2009/3/layout/IncreasingArrowsProcess"/>
    <dgm:cxn modelId="{332B2D2F-3B0B-4B95-A39B-0846BB3CF347}" type="presOf" srcId="{58EE2AC4-B041-4E12-94F9-865B9B19CA20}" destId="{E2A037D2-6A2D-4686-9F18-89276F3938B6}" srcOrd="0" destOrd="0" presId="urn:microsoft.com/office/officeart/2009/3/layout/IncreasingArrowsProcess"/>
    <dgm:cxn modelId="{7253A84E-F065-433F-B6B4-DAA53173C0C2}" type="presOf" srcId="{218C1023-BE2B-4E16-8088-722148AB44AB}" destId="{7D7A2C46-A299-462F-9759-339B7841FC8E}" srcOrd="0" destOrd="0" presId="urn:microsoft.com/office/officeart/2009/3/layout/IncreasingArrowsProcess"/>
    <dgm:cxn modelId="{78E9EE35-43D2-40B9-A789-CD3068FB0B8A}" srcId="{E8965EAE-3C4B-4D1D-9901-E9E1A7887E00}" destId="{A75BA462-BC0F-4F98-BF5E-DB79B57FD6DA}" srcOrd="0" destOrd="0" parTransId="{8B3738E1-AC94-478E-82BC-B272CF2A9DD9}" sibTransId="{604FC521-C557-49BD-8FD6-5A6E3A94824F}"/>
    <dgm:cxn modelId="{12A12BD4-56E4-4F7E-9198-CE2D218AB093}" type="presOf" srcId="{A755DD2D-E14B-4EB4-80CC-092CDCC8FD5D}" destId="{4529B5E9-B6B0-4E42-A8D2-27FFAAE1F825}" srcOrd="0" destOrd="0" presId="urn:microsoft.com/office/officeart/2009/3/layout/IncreasingArrowsProcess"/>
    <dgm:cxn modelId="{1EF1C3FC-07C2-4E3D-B180-267BF475B234}" type="presOf" srcId="{9E383FF1-40BE-4924-B3F2-AC7060D7132F}" destId="{9113CAF1-1979-4412-B14E-E7C4C816E8A8}" srcOrd="0" destOrd="0" presId="urn:microsoft.com/office/officeart/2009/3/layout/IncreasingArrowsProcess"/>
    <dgm:cxn modelId="{A81D9990-D81E-4ABA-B656-21E15BD69C64}" type="presOf" srcId="{C6BF0075-8B1C-4CE9-8642-341D8A2B7516}" destId="{92173E85-C488-4665-90D9-BF4B0FDF1494}" srcOrd="0" destOrd="0" presId="urn:microsoft.com/office/officeart/2009/3/layout/IncreasingArrowsProcess"/>
    <dgm:cxn modelId="{6C1642A6-56BD-4E82-AAFC-C212AA3FD633}" type="presOf" srcId="{A74BA081-044A-40A4-A133-D604CDC27D6D}" destId="{41D6F241-9D46-4255-8EB3-C0D90085A743}" srcOrd="0" destOrd="0" presId="urn:microsoft.com/office/officeart/2009/3/layout/IncreasingArrowsProcess"/>
    <dgm:cxn modelId="{5E6D6D08-AB5B-4870-A380-62F205E078F8}" type="presOf" srcId="{DE9AB84C-EE10-45FD-8F5E-66A8DBC259CA}" destId="{B10F9A7D-12C0-4A33-8C67-03DD6052D7D2}" srcOrd="0" destOrd="0" presId="urn:microsoft.com/office/officeart/2009/3/layout/IncreasingArrowsProcess"/>
    <dgm:cxn modelId="{67553EFF-0773-4481-8B7E-5EDDA08DC691}" type="presOf" srcId="{E8965EAE-3C4B-4D1D-9901-E9E1A7887E00}" destId="{FA48E27F-F655-433C-8768-2E53D88EDEF1}" srcOrd="0" destOrd="0" presId="urn:microsoft.com/office/officeart/2009/3/layout/IncreasingArrowsProcess"/>
    <dgm:cxn modelId="{CC53980A-84E1-4B45-AFA3-F78BDE2C3F95}" srcId="{7AA248B9-C86F-4A4B-AAE0-6A557E9EA8C4}" destId="{9C347888-DEAE-49D9-84B8-F31389F1EF12}" srcOrd="1" destOrd="0" parTransId="{7C0813CC-7164-443F-A565-60356CC919F3}" sibTransId="{020C45CF-CA13-4F57-9F07-AE6788A35847}"/>
    <dgm:cxn modelId="{9A8479D5-1B8F-4FFC-85CC-ADA0992B8906}" type="presOf" srcId="{7F5812E9-47C1-4B0B-B995-7835381EE940}" destId="{7D7A2C46-A299-462F-9759-339B7841FC8E}" srcOrd="0" destOrd="1" presId="urn:microsoft.com/office/officeart/2009/3/layout/IncreasingArrowsProcess"/>
    <dgm:cxn modelId="{15B8770D-1DED-424A-81EF-7B7F4A0253CF}" srcId="{9E383FF1-40BE-4924-B3F2-AC7060D7132F}" destId="{7AA248B9-C86F-4A4B-AAE0-6A557E9EA8C4}" srcOrd="3" destOrd="0" parTransId="{C628435A-30A2-4ABA-A659-476376396AAE}" sibTransId="{1182CA24-2F84-425F-B043-E2821037AF4F}"/>
    <dgm:cxn modelId="{96FDB483-152D-4D64-AE4D-280766F93139}" type="presParOf" srcId="{9113CAF1-1979-4412-B14E-E7C4C816E8A8}" destId="{FA48E27F-F655-433C-8768-2E53D88EDEF1}" srcOrd="0" destOrd="0" presId="urn:microsoft.com/office/officeart/2009/3/layout/IncreasingArrowsProcess"/>
    <dgm:cxn modelId="{C0BDAEC6-9D5D-42DF-8D1C-2AA78E00CBE1}" type="presParOf" srcId="{9113CAF1-1979-4412-B14E-E7C4C816E8A8}" destId="{2598DADD-F41C-4A83-AC55-22C9303AD59A}" srcOrd="1" destOrd="0" presId="urn:microsoft.com/office/officeart/2009/3/layout/IncreasingArrowsProcess"/>
    <dgm:cxn modelId="{4101166C-836E-457A-A972-DB3188B1A3E1}" type="presParOf" srcId="{9113CAF1-1979-4412-B14E-E7C4C816E8A8}" destId="{4529B5E9-B6B0-4E42-A8D2-27FFAAE1F825}" srcOrd="2" destOrd="0" presId="urn:microsoft.com/office/officeart/2009/3/layout/IncreasingArrowsProcess"/>
    <dgm:cxn modelId="{707B46B1-C62B-41AB-954A-D6864CBF187E}" type="presParOf" srcId="{9113CAF1-1979-4412-B14E-E7C4C816E8A8}" destId="{41D6F241-9D46-4255-8EB3-C0D90085A743}" srcOrd="3" destOrd="0" presId="urn:microsoft.com/office/officeart/2009/3/layout/IncreasingArrowsProcess"/>
    <dgm:cxn modelId="{63230086-F59E-4DD4-8BBD-19C2B0A3B91C}" type="presParOf" srcId="{9113CAF1-1979-4412-B14E-E7C4C816E8A8}" destId="{E2A037D2-6A2D-4686-9F18-89276F3938B6}" srcOrd="4" destOrd="0" presId="urn:microsoft.com/office/officeart/2009/3/layout/IncreasingArrowsProcess"/>
    <dgm:cxn modelId="{C8157BEE-CC4B-4127-8DAB-25A0213DC84E}" type="presParOf" srcId="{9113CAF1-1979-4412-B14E-E7C4C816E8A8}" destId="{B10F9A7D-12C0-4A33-8C67-03DD6052D7D2}" srcOrd="5" destOrd="0" presId="urn:microsoft.com/office/officeart/2009/3/layout/IncreasingArrowsProcess"/>
    <dgm:cxn modelId="{275AD55F-88BA-4043-9030-E51BA671D815}" type="presParOf" srcId="{9113CAF1-1979-4412-B14E-E7C4C816E8A8}" destId="{75B9F902-5247-4A41-842C-8B1C76986342}" srcOrd="6" destOrd="0" presId="urn:microsoft.com/office/officeart/2009/3/layout/IncreasingArrowsProcess"/>
    <dgm:cxn modelId="{258208A0-CEB2-480F-9AE8-F489B53F44B1}" type="presParOf" srcId="{9113CAF1-1979-4412-B14E-E7C4C816E8A8}" destId="{A8B5A310-CD96-426A-A0B4-1FD58FE37798}" srcOrd="7" destOrd="0" presId="urn:microsoft.com/office/officeart/2009/3/layout/IncreasingArrowsProcess"/>
    <dgm:cxn modelId="{2B4933E4-83B8-4803-80CC-C60D4875CFE5}" type="presParOf" srcId="{9113CAF1-1979-4412-B14E-E7C4C816E8A8}" destId="{92173E85-C488-4665-90D9-BF4B0FDF1494}" srcOrd="8" destOrd="0" presId="urn:microsoft.com/office/officeart/2009/3/layout/IncreasingArrowsProcess"/>
    <dgm:cxn modelId="{6901AC0D-EE3E-4DDA-A582-A35B22A2D6D0}" type="presParOf" srcId="{9113CAF1-1979-4412-B14E-E7C4C816E8A8}" destId="{7D7A2C46-A299-462F-9759-339B7841FC8E}"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2B0627-BB97-4E40-B871-29387F36EA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20B18F-E265-44BA-852E-11F490123D31}">
      <dgm:prSet phldrT="[Text]" custT="1"/>
      <dgm:spPr/>
      <dgm:t>
        <a:bodyPr/>
        <a:lstStyle/>
        <a:p>
          <a:r>
            <a:rPr lang="en-US" sz="1400" dirty="0" smtClean="0"/>
            <a:t>60 days</a:t>
          </a:r>
          <a:endParaRPr lang="en-US" sz="1400" dirty="0"/>
        </a:p>
      </dgm:t>
    </dgm:pt>
    <dgm:pt modelId="{02620249-5259-4267-9E17-9B7F11D851D4}" type="parTrans" cxnId="{7186CEB1-2F28-4C17-BAF9-CADA25E5E3DA}">
      <dgm:prSet/>
      <dgm:spPr/>
      <dgm:t>
        <a:bodyPr/>
        <a:lstStyle/>
        <a:p>
          <a:endParaRPr lang="en-US"/>
        </a:p>
      </dgm:t>
    </dgm:pt>
    <dgm:pt modelId="{0B6D79FF-D171-4F03-9325-A8F10EAEFD58}" type="sibTrans" cxnId="{7186CEB1-2F28-4C17-BAF9-CADA25E5E3DA}">
      <dgm:prSet/>
      <dgm:spPr/>
      <dgm:t>
        <a:bodyPr/>
        <a:lstStyle/>
        <a:p>
          <a:endParaRPr lang="en-US"/>
        </a:p>
      </dgm:t>
    </dgm:pt>
    <dgm:pt modelId="{D85DE8E5-FA14-4B34-9455-F60AD77A1000}">
      <dgm:prSet phldrT="[Text]"/>
      <dgm:spPr/>
      <dgm:t>
        <a:bodyPr/>
        <a:lstStyle/>
        <a:p>
          <a:r>
            <a:rPr lang="en-US" dirty="0" smtClean="0"/>
            <a:t>Decision related to cash or medical</a:t>
          </a:r>
          <a:endParaRPr lang="en-US" dirty="0"/>
        </a:p>
      </dgm:t>
    </dgm:pt>
    <dgm:pt modelId="{BAA7E40A-5860-4F42-A9C8-36B90E0D23A7}" type="parTrans" cxnId="{82D43371-A9B2-482B-838B-4055B8AB775A}">
      <dgm:prSet/>
      <dgm:spPr/>
      <dgm:t>
        <a:bodyPr/>
        <a:lstStyle/>
        <a:p>
          <a:endParaRPr lang="en-US"/>
        </a:p>
      </dgm:t>
    </dgm:pt>
    <dgm:pt modelId="{5BD4A967-72BA-4A51-9468-BE86FDFA1D2F}" type="sibTrans" cxnId="{82D43371-A9B2-482B-838B-4055B8AB775A}">
      <dgm:prSet/>
      <dgm:spPr/>
      <dgm:t>
        <a:bodyPr/>
        <a:lstStyle/>
        <a:p>
          <a:endParaRPr lang="en-US"/>
        </a:p>
      </dgm:t>
    </dgm:pt>
    <dgm:pt modelId="{4D7A6D85-C48C-454B-866F-B2496FBE7F2B}">
      <dgm:prSet phldrT="[Text]" custT="1"/>
      <dgm:spPr/>
      <dgm:t>
        <a:bodyPr/>
        <a:lstStyle/>
        <a:p>
          <a:r>
            <a:rPr lang="en-US" sz="1400" dirty="0" smtClean="0"/>
            <a:t>90 days</a:t>
          </a:r>
          <a:endParaRPr lang="en-US" sz="1400" dirty="0"/>
        </a:p>
      </dgm:t>
    </dgm:pt>
    <dgm:pt modelId="{3499719D-C3CE-4426-8E57-F571ABA79C8A}" type="parTrans" cxnId="{44DF6260-56F8-4104-9CFA-7B9E5EBE102F}">
      <dgm:prSet/>
      <dgm:spPr/>
      <dgm:t>
        <a:bodyPr/>
        <a:lstStyle/>
        <a:p>
          <a:endParaRPr lang="en-US"/>
        </a:p>
      </dgm:t>
    </dgm:pt>
    <dgm:pt modelId="{EB33E1D9-7E5A-4545-8CA8-B319268ED699}" type="sibTrans" cxnId="{44DF6260-56F8-4104-9CFA-7B9E5EBE102F}">
      <dgm:prSet/>
      <dgm:spPr/>
      <dgm:t>
        <a:bodyPr/>
        <a:lstStyle/>
        <a:p>
          <a:endParaRPr lang="en-US"/>
        </a:p>
      </dgm:t>
    </dgm:pt>
    <dgm:pt modelId="{7271EF57-58AB-4B46-937D-D99B44C92F71}">
      <dgm:prSet phldrT="[Text]"/>
      <dgm:spPr/>
      <dgm:t>
        <a:bodyPr/>
        <a:lstStyle/>
        <a:p>
          <a:r>
            <a:rPr lang="en-US" dirty="0" smtClean="0"/>
            <a:t>Decision related to food</a:t>
          </a:r>
          <a:endParaRPr lang="en-US" dirty="0"/>
        </a:p>
      </dgm:t>
    </dgm:pt>
    <dgm:pt modelId="{7FE7B63A-BA8E-4768-9A60-5502FAC7FE72}" type="parTrans" cxnId="{55030C1B-BF6A-43DE-8BC3-9E86074644A1}">
      <dgm:prSet/>
      <dgm:spPr/>
      <dgm:t>
        <a:bodyPr/>
        <a:lstStyle/>
        <a:p>
          <a:endParaRPr lang="en-US"/>
        </a:p>
      </dgm:t>
    </dgm:pt>
    <dgm:pt modelId="{B164601A-2E9D-4516-ADA6-40B7D10DC6FC}" type="sibTrans" cxnId="{55030C1B-BF6A-43DE-8BC3-9E86074644A1}">
      <dgm:prSet/>
      <dgm:spPr/>
      <dgm:t>
        <a:bodyPr/>
        <a:lstStyle/>
        <a:p>
          <a:endParaRPr lang="en-US"/>
        </a:p>
      </dgm:t>
    </dgm:pt>
    <dgm:pt modelId="{70DC01D0-AFB2-499D-BB58-D5B2F3FBC353}">
      <dgm:prSet phldrT="[Text]" custT="1"/>
      <dgm:spPr/>
      <dgm:t>
        <a:bodyPr/>
        <a:lstStyle/>
        <a:p>
          <a:r>
            <a:rPr lang="en-US" sz="1400" dirty="0" smtClean="0"/>
            <a:t>No deadline</a:t>
          </a:r>
          <a:endParaRPr lang="en-US" sz="1400" dirty="0"/>
        </a:p>
      </dgm:t>
    </dgm:pt>
    <dgm:pt modelId="{9BEF9845-35A8-44DB-8344-C7876C052B73}" type="parTrans" cxnId="{7977D90B-0693-4A95-B51B-A2CF21ADD81E}">
      <dgm:prSet/>
      <dgm:spPr/>
      <dgm:t>
        <a:bodyPr/>
        <a:lstStyle/>
        <a:p>
          <a:endParaRPr lang="en-US"/>
        </a:p>
      </dgm:t>
    </dgm:pt>
    <dgm:pt modelId="{3122EC2C-47B1-4D8E-913D-D7C1A85AB598}" type="sibTrans" cxnId="{7977D90B-0693-4A95-B51B-A2CF21ADD81E}">
      <dgm:prSet/>
      <dgm:spPr/>
      <dgm:t>
        <a:bodyPr/>
        <a:lstStyle/>
        <a:p>
          <a:endParaRPr lang="en-US"/>
        </a:p>
      </dgm:t>
    </dgm:pt>
    <dgm:pt modelId="{1087B00E-1E2A-4932-9A79-5C326501B22F}">
      <dgm:prSet phldrT="[Text]"/>
      <dgm:spPr/>
      <dgm:t>
        <a:bodyPr/>
        <a:lstStyle/>
        <a:p>
          <a:r>
            <a:rPr lang="en-US" dirty="0" smtClean="0"/>
            <a:t>IDHS fails to send a required notice</a:t>
          </a:r>
          <a:endParaRPr lang="en-US" dirty="0"/>
        </a:p>
      </dgm:t>
    </dgm:pt>
    <dgm:pt modelId="{5F83EB2A-7A52-4B92-B396-64DF9939ACB9}" type="parTrans" cxnId="{3C9C6F3E-CE19-4773-90A0-D0EDAF8E20AB}">
      <dgm:prSet/>
      <dgm:spPr/>
      <dgm:t>
        <a:bodyPr/>
        <a:lstStyle/>
        <a:p>
          <a:endParaRPr lang="en-US"/>
        </a:p>
      </dgm:t>
    </dgm:pt>
    <dgm:pt modelId="{06BF34CB-1AF2-4383-BB0B-1E0795B8353D}" type="sibTrans" cxnId="{3C9C6F3E-CE19-4773-90A0-D0EDAF8E20AB}">
      <dgm:prSet/>
      <dgm:spPr/>
      <dgm:t>
        <a:bodyPr/>
        <a:lstStyle/>
        <a:p>
          <a:endParaRPr lang="en-US"/>
        </a:p>
      </dgm:t>
    </dgm:pt>
    <dgm:pt modelId="{0752DB0A-B623-42A6-B872-F2EB35E4FFEC}">
      <dgm:prSet phldrT="[Text]"/>
      <dgm:spPr/>
      <dgm:t>
        <a:bodyPr/>
        <a:lstStyle/>
        <a:p>
          <a:r>
            <a:rPr lang="en-US" dirty="0" smtClean="0"/>
            <a:t>IDHS fails to timely</a:t>
          </a:r>
          <a:endParaRPr lang="en-US" dirty="0"/>
        </a:p>
      </dgm:t>
    </dgm:pt>
    <dgm:pt modelId="{472DF38C-760A-4571-8127-A8AB4E2BB96B}" type="parTrans" cxnId="{B8BC88A8-F695-4DD9-9E85-091A9E44842E}">
      <dgm:prSet/>
      <dgm:spPr/>
      <dgm:t>
        <a:bodyPr/>
        <a:lstStyle/>
        <a:p>
          <a:endParaRPr lang="en-US"/>
        </a:p>
      </dgm:t>
    </dgm:pt>
    <dgm:pt modelId="{24F9932E-3ABB-4EB6-A616-A43C54780CB7}" type="sibTrans" cxnId="{B8BC88A8-F695-4DD9-9E85-091A9E44842E}">
      <dgm:prSet/>
      <dgm:spPr/>
      <dgm:t>
        <a:bodyPr/>
        <a:lstStyle/>
        <a:p>
          <a:endParaRPr lang="en-US"/>
        </a:p>
      </dgm:t>
    </dgm:pt>
    <dgm:pt modelId="{5A3A2577-F4F8-4880-B9EB-7F3F63692AB7}">
      <dgm:prSet phldrT="[Text]"/>
      <dgm:spPr/>
      <dgm:t>
        <a:bodyPr/>
        <a:lstStyle/>
        <a:p>
          <a:r>
            <a:rPr lang="en-US" dirty="0" smtClean="0"/>
            <a:t>IDHS fails to notify the client that a request was denied</a:t>
          </a:r>
          <a:endParaRPr lang="en-US" dirty="0"/>
        </a:p>
      </dgm:t>
    </dgm:pt>
    <dgm:pt modelId="{D667776B-6302-41E7-90C9-41C599FF86A3}" type="parTrans" cxnId="{91415D9E-B566-4049-9213-633F4CC2E37C}">
      <dgm:prSet/>
      <dgm:spPr/>
      <dgm:t>
        <a:bodyPr/>
        <a:lstStyle/>
        <a:p>
          <a:endParaRPr lang="en-US"/>
        </a:p>
      </dgm:t>
    </dgm:pt>
    <dgm:pt modelId="{DFCECA89-45E1-4EED-9C23-21C4DA3FBBAB}" type="sibTrans" cxnId="{91415D9E-B566-4049-9213-633F4CC2E37C}">
      <dgm:prSet/>
      <dgm:spPr/>
      <dgm:t>
        <a:bodyPr/>
        <a:lstStyle/>
        <a:p>
          <a:endParaRPr lang="en-US"/>
        </a:p>
      </dgm:t>
    </dgm:pt>
    <dgm:pt modelId="{A5946426-9CCB-42BE-8E08-66B200FD31D4}" type="pres">
      <dgm:prSet presAssocID="{C42B0627-BB97-4E40-B871-29387F36EAFC}" presName="Name0" presStyleCnt="0">
        <dgm:presLayoutVars>
          <dgm:dir/>
          <dgm:animLvl val="lvl"/>
          <dgm:resizeHandles val="exact"/>
        </dgm:presLayoutVars>
      </dgm:prSet>
      <dgm:spPr/>
      <dgm:t>
        <a:bodyPr/>
        <a:lstStyle/>
        <a:p>
          <a:endParaRPr lang="en-US"/>
        </a:p>
      </dgm:t>
    </dgm:pt>
    <dgm:pt modelId="{20FE4BE2-B5BB-49F7-A7BF-176D16780E63}" type="pres">
      <dgm:prSet presAssocID="{0520B18F-E265-44BA-852E-11F490123D31}" presName="linNode" presStyleCnt="0"/>
      <dgm:spPr/>
    </dgm:pt>
    <dgm:pt modelId="{7E4502ED-83E8-4D76-AD9F-E3275F9FDB7B}" type="pres">
      <dgm:prSet presAssocID="{0520B18F-E265-44BA-852E-11F490123D31}" presName="parentText" presStyleLbl="node1" presStyleIdx="0" presStyleCnt="3" custScaleX="62145">
        <dgm:presLayoutVars>
          <dgm:chMax val="1"/>
          <dgm:bulletEnabled val="1"/>
        </dgm:presLayoutVars>
      </dgm:prSet>
      <dgm:spPr/>
      <dgm:t>
        <a:bodyPr/>
        <a:lstStyle/>
        <a:p>
          <a:endParaRPr lang="en-US"/>
        </a:p>
      </dgm:t>
    </dgm:pt>
    <dgm:pt modelId="{381D2D20-1D05-4906-AA57-AD97C7463125}" type="pres">
      <dgm:prSet presAssocID="{0520B18F-E265-44BA-852E-11F490123D31}" presName="descendantText" presStyleLbl="alignAccFollowNode1" presStyleIdx="0" presStyleCnt="3" custScaleX="79254">
        <dgm:presLayoutVars>
          <dgm:bulletEnabled val="1"/>
        </dgm:presLayoutVars>
      </dgm:prSet>
      <dgm:spPr/>
      <dgm:t>
        <a:bodyPr/>
        <a:lstStyle/>
        <a:p>
          <a:endParaRPr lang="en-US"/>
        </a:p>
      </dgm:t>
    </dgm:pt>
    <dgm:pt modelId="{4D335F47-FB08-4E10-A786-213EBEE46086}" type="pres">
      <dgm:prSet presAssocID="{0B6D79FF-D171-4F03-9325-A8F10EAEFD58}" presName="sp" presStyleCnt="0"/>
      <dgm:spPr/>
    </dgm:pt>
    <dgm:pt modelId="{A3B790FB-CA25-4326-93C3-40FBD7FDE450}" type="pres">
      <dgm:prSet presAssocID="{4D7A6D85-C48C-454B-866F-B2496FBE7F2B}" presName="linNode" presStyleCnt="0"/>
      <dgm:spPr/>
    </dgm:pt>
    <dgm:pt modelId="{CBD234A6-0BB2-4CC7-8B20-0BADFC80EBCD}" type="pres">
      <dgm:prSet presAssocID="{4D7A6D85-C48C-454B-866F-B2496FBE7F2B}" presName="parentText" presStyleLbl="node1" presStyleIdx="1" presStyleCnt="3" custScaleX="62145">
        <dgm:presLayoutVars>
          <dgm:chMax val="1"/>
          <dgm:bulletEnabled val="1"/>
        </dgm:presLayoutVars>
      </dgm:prSet>
      <dgm:spPr/>
      <dgm:t>
        <a:bodyPr/>
        <a:lstStyle/>
        <a:p>
          <a:endParaRPr lang="en-US"/>
        </a:p>
      </dgm:t>
    </dgm:pt>
    <dgm:pt modelId="{F8425985-EE7C-4C32-A9BC-F30C1D915FA6}" type="pres">
      <dgm:prSet presAssocID="{4D7A6D85-C48C-454B-866F-B2496FBE7F2B}" presName="descendantText" presStyleLbl="alignAccFollowNode1" presStyleIdx="1" presStyleCnt="3" custScaleX="79925">
        <dgm:presLayoutVars>
          <dgm:bulletEnabled val="1"/>
        </dgm:presLayoutVars>
      </dgm:prSet>
      <dgm:spPr/>
      <dgm:t>
        <a:bodyPr/>
        <a:lstStyle/>
        <a:p>
          <a:endParaRPr lang="en-US"/>
        </a:p>
      </dgm:t>
    </dgm:pt>
    <dgm:pt modelId="{B0EBE01E-C305-4AD0-84D5-1E022E09B6F1}" type="pres">
      <dgm:prSet presAssocID="{EB33E1D9-7E5A-4545-8CA8-B319268ED699}" presName="sp" presStyleCnt="0"/>
      <dgm:spPr/>
    </dgm:pt>
    <dgm:pt modelId="{7FDB4C4F-5D01-4340-B79D-77D264B76BB0}" type="pres">
      <dgm:prSet presAssocID="{70DC01D0-AFB2-499D-BB58-D5B2F3FBC353}" presName="linNode" presStyleCnt="0"/>
      <dgm:spPr/>
    </dgm:pt>
    <dgm:pt modelId="{A637051A-FC9D-4C5E-9549-B5DC8A68E56A}" type="pres">
      <dgm:prSet presAssocID="{70DC01D0-AFB2-499D-BB58-D5B2F3FBC353}" presName="parentText" presStyleLbl="node1" presStyleIdx="2" presStyleCnt="3" custScaleX="63586">
        <dgm:presLayoutVars>
          <dgm:chMax val="1"/>
          <dgm:bulletEnabled val="1"/>
        </dgm:presLayoutVars>
      </dgm:prSet>
      <dgm:spPr/>
      <dgm:t>
        <a:bodyPr/>
        <a:lstStyle/>
        <a:p>
          <a:endParaRPr lang="en-US"/>
        </a:p>
      </dgm:t>
    </dgm:pt>
    <dgm:pt modelId="{2BDE025A-797E-4AB4-9378-D1797E1C1D00}" type="pres">
      <dgm:prSet presAssocID="{70DC01D0-AFB2-499D-BB58-D5B2F3FBC353}" presName="descendantText" presStyleLbl="alignAccFollowNode1" presStyleIdx="2" presStyleCnt="3" custScaleX="79735">
        <dgm:presLayoutVars>
          <dgm:bulletEnabled val="1"/>
        </dgm:presLayoutVars>
      </dgm:prSet>
      <dgm:spPr/>
      <dgm:t>
        <a:bodyPr/>
        <a:lstStyle/>
        <a:p>
          <a:endParaRPr lang="en-US"/>
        </a:p>
      </dgm:t>
    </dgm:pt>
  </dgm:ptLst>
  <dgm:cxnLst>
    <dgm:cxn modelId="{D88A879F-E8D5-4863-BFB1-A04B3CD59C3B}" type="presOf" srcId="{4D7A6D85-C48C-454B-866F-B2496FBE7F2B}" destId="{CBD234A6-0BB2-4CC7-8B20-0BADFC80EBCD}" srcOrd="0" destOrd="0" presId="urn:microsoft.com/office/officeart/2005/8/layout/vList5"/>
    <dgm:cxn modelId="{3D08C3D9-2DF9-402E-87E8-7DD97E41B298}" type="presOf" srcId="{1087B00E-1E2A-4932-9A79-5C326501B22F}" destId="{2BDE025A-797E-4AB4-9378-D1797E1C1D00}" srcOrd="0" destOrd="0" presId="urn:microsoft.com/office/officeart/2005/8/layout/vList5"/>
    <dgm:cxn modelId="{6A31F72D-B468-487B-87F3-33F386D9AF4A}" type="presOf" srcId="{0520B18F-E265-44BA-852E-11F490123D31}" destId="{7E4502ED-83E8-4D76-AD9F-E3275F9FDB7B}" srcOrd="0" destOrd="0" presId="urn:microsoft.com/office/officeart/2005/8/layout/vList5"/>
    <dgm:cxn modelId="{91415D9E-B566-4049-9213-633F4CC2E37C}" srcId="{70DC01D0-AFB2-499D-BB58-D5B2F3FBC353}" destId="{5A3A2577-F4F8-4880-B9EB-7F3F63692AB7}" srcOrd="2" destOrd="0" parTransId="{D667776B-6302-41E7-90C9-41C599FF86A3}" sibTransId="{DFCECA89-45E1-4EED-9C23-21C4DA3FBBAB}"/>
    <dgm:cxn modelId="{55030C1B-BF6A-43DE-8BC3-9E86074644A1}" srcId="{4D7A6D85-C48C-454B-866F-B2496FBE7F2B}" destId="{7271EF57-58AB-4B46-937D-D99B44C92F71}" srcOrd="0" destOrd="0" parTransId="{7FE7B63A-BA8E-4768-9A60-5502FAC7FE72}" sibTransId="{B164601A-2E9D-4516-ADA6-40B7D10DC6FC}"/>
    <dgm:cxn modelId="{717CDE3A-D117-4AEC-8EF4-D118533F9B9D}" type="presOf" srcId="{5A3A2577-F4F8-4880-B9EB-7F3F63692AB7}" destId="{2BDE025A-797E-4AB4-9378-D1797E1C1D00}" srcOrd="0" destOrd="2" presId="urn:microsoft.com/office/officeart/2005/8/layout/vList5"/>
    <dgm:cxn modelId="{8F8F0EC4-447D-4927-B1B7-733ABA1BB3ED}" type="presOf" srcId="{7271EF57-58AB-4B46-937D-D99B44C92F71}" destId="{F8425985-EE7C-4C32-A9BC-F30C1D915FA6}" srcOrd="0" destOrd="0" presId="urn:microsoft.com/office/officeart/2005/8/layout/vList5"/>
    <dgm:cxn modelId="{3C9C6F3E-CE19-4773-90A0-D0EDAF8E20AB}" srcId="{70DC01D0-AFB2-499D-BB58-D5B2F3FBC353}" destId="{1087B00E-1E2A-4932-9A79-5C326501B22F}" srcOrd="0" destOrd="0" parTransId="{5F83EB2A-7A52-4B92-B396-64DF9939ACB9}" sibTransId="{06BF34CB-1AF2-4383-BB0B-1E0795B8353D}"/>
    <dgm:cxn modelId="{D70536A0-CC92-4756-8D93-3C2C5AB9D357}" type="presOf" srcId="{0752DB0A-B623-42A6-B872-F2EB35E4FFEC}" destId="{2BDE025A-797E-4AB4-9378-D1797E1C1D00}" srcOrd="0" destOrd="1" presId="urn:microsoft.com/office/officeart/2005/8/layout/vList5"/>
    <dgm:cxn modelId="{CD8DE4BA-E832-4709-B5EC-E992DC858C8B}" type="presOf" srcId="{D85DE8E5-FA14-4B34-9455-F60AD77A1000}" destId="{381D2D20-1D05-4906-AA57-AD97C7463125}" srcOrd="0" destOrd="0" presId="urn:microsoft.com/office/officeart/2005/8/layout/vList5"/>
    <dgm:cxn modelId="{7977D90B-0693-4A95-B51B-A2CF21ADD81E}" srcId="{C42B0627-BB97-4E40-B871-29387F36EAFC}" destId="{70DC01D0-AFB2-499D-BB58-D5B2F3FBC353}" srcOrd="2" destOrd="0" parTransId="{9BEF9845-35A8-44DB-8344-C7876C052B73}" sibTransId="{3122EC2C-47B1-4D8E-913D-D7C1A85AB598}"/>
    <dgm:cxn modelId="{BBD5D7F7-0FE0-4B3B-A7E3-797EC02271E8}" type="presOf" srcId="{C42B0627-BB97-4E40-B871-29387F36EAFC}" destId="{A5946426-9CCB-42BE-8E08-66B200FD31D4}" srcOrd="0" destOrd="0" presId="urn:microsoft.com/office/officeart/2005/8/layout/vList5"/>
    <dgm:cxn modelId="{44DF6260-56F8-4104-9CFA-7B9E5EBE102F}" srcId="{C42B0627-BB97-4E40-B871-29387F36EAFC}" destId="{4D7A6D85-C48C-454B-866F-B2496FBE7F2B}" srcOrd="1" destOrd="0" parTransId="{3499719D-C3CE-4426-8E57-F571ABA79C8A}" sibTransId="{EB33E1D9-7E5A-4545-8CA8-B319268ED699}"/>
    <dgm:cxn modelId="{82D43371-A9B2-482B-838B-4055B8AB775A}" srcId="{0520B18F-E265-44BA-852E-11F490123D31}" destId="{D85DE8E5-FA14-4B34-9455-F60AD77A1000}" srcOrd="0" destOrd="0" parTransId="{BAA7E40A-5860-4F42-A9C8-36B90E0D23A7}" sibTransId="{5BD4A967-72BA-4A51-9468-BE86FDFA1D2F}"/>
    <dgm:cxn modelId="{B8BC88A8-F695-4DD9-9E85-091A9E44842E}" srcId="{70DC01D0-AFB2-499D-BB58-D5B2F3FBC353}" destId="{0752DB0A-B623-42A6-B872-F2EB35E4FFEC}" srcOrd="1" destOrd="0" parTransId="{472DF38C-760A-4571-8127-A8AB4E2BB96B}" sibTransId="{24F9932E-3ABB-4EB6-A616-A43C54780CB7}"/>
    <dgm:cxn modelId="{E9C7F531-8998-4D7D-A5DD-ED4180D163EE}" type="presOf" srcId="{70DC01D0-AFB2-499D-BB58-D5B2F3FBC353}" destId="{A637051A-FC9D-4C5E-9549-B5DC8A68E56A}" srcOrd="0" destOrd="0" presId="urn:microsoft.com/office/officeart/2005/8/layout/vList5"/>
    <dgm:cxn modelId="{7186CEB1-2F28-4C17-BAF9-CADA25E5E3DA}" srcId="{C42B0627-BB97-4E40-B871-29387F36EAFC}" destId="{0520B18F-E265-44BA-852E-11F490123D31}" srcOrd="0" destOrd="0" parTransId="{02620249-5259-4267-9E17-9B7F11D851D4}" sibTransId="{0B6D79FF-D171-4F03-9325-A8F10EAEFD58}"/>
    <dgm:cxn modelId="{C43AC096-6269-4529-A0E1-068F532312DD}" type="presParOf" srcId="{A5946426-9CCB-42BE-8E08-66B200FD31D4}" destId="{20FE4BE2-B5BB-49F7-A7BF-176D16780E63}" srcOrd="0" destOrd="0" presId="urn:microsoft.com/office/officeart/2005/8/layout/vList5"/>
    <dgm:cxn modelId="{E9806305-E005-40B6-9151-51C4F1A61158}" type="presParOf" srcId="{20FE4BE2-B5BB-49F7-A7BF-176D16780E63}" destId="{7E4502ED-83E8-4D76-AD9F-E3275F9FDB7B}" srcOrd="0" destOrd="0" presId="urn:microsoft.com/office/officeart/2005/8/layout/vList5"/>
    <dgm:cxn modelId="{E19FB343-F931-489A-920A-6E4FE6A8B8C3}" type="presParOf" srcId="{20FE4BE2-B5BB-49F7-A7BF-176D16780E63}" destId="{381D2D20-1D05-4906-AA57-AD97C7463125}" srcOrd="1" destOrd="0" presId="urn:microsoft.com/office/officeart/2005/8/layout/vList5"/>
    <dgm:cxn modelId="{1CE754DF-B8AF-4660-B25D-FB04262CDBBE}" type="presParOf" srcId="{A5946426-9CCB-42BE-8E08-66B200FD31D4}" destId="{4D335F47-FB08-4E10-A786-213EBEE46086}" srcOrd="1" destOrd="0" presId="urn:microsoft.com/office/officeart/2005/8/layout/vList5"/>
    <dgm:cxn modelId="{F75C0738-3678-471A-98CB-47BEBD56922B}" type="presParOf" srcId="{A5946426-9CCB-42BE-8E08-66B200FD31D4}" destId="{A3B790FB-CA25-4326-93C3-40FBD7FDE450}" srcOrd="2" destOrd="0" presId="urn:microsoft.com/office/officeart/2005/8/layout/vList5"/>
    <dgm:cxn modelId="{072CF32E-F263-413D-B30C-E41193579818}" type="presParOf" srcId="{A3B790FB-CA25-4326-93C3-40FBD7FDE450}" destId="{CBD234A6-0BB2-4CC7-8B20-0BADFC80EBCD}" srcOrd="0" destOrd="0" presId="urn:microsoft.com/office/officeart/2005/8/layout/vList5"/>
    <dgm:cxn modelId="{6B756425-22C0-418A-923B-EBF22FEED69C}" type="presParOf" srcId="{A3B790FB-CA25-4326-93C3-40FBD7FDE450}" destId="{F8425985-EE7C-4C32-A9BC-F30C1D915FA6}" srcOrd="1" destOrd="0" presId="urn:microsoft.com/office/officeart/2005/8/layout/vList5"/>
    <dgm:cxn modelId="{EC8C7A31-99D0-420D-B1DE-D16D30FF51A2}" type="presParOf" srcId="{A5946426-9CCB-42BE-8E08-66B200FD31D4}" destId="{B0EBE01E-C305-4AD0-84D5-1E022E09B6F1}" srcOrd="3" destOrd="0" presId="urn:microsoft.com/office/officeart/2005/8/layout/vList5"/>
    <dgm:cxn modelId="{0807FEDA-F3F8-4F70-8B80-B9D0D1E3E823}" type="presParOf" srcId="{A5946426-9CCB-42BE-8E08-66B200FD31D4}" destId="{7FDB4C4F-5D01-4340-B79D-77D264B76BB0}" srcOrd="4" destOrd="0" presId="urn:microsoft.com/office/officeart/2005/8/layout/vList5"/>
    <dgm:cxn modelId="{B52876B6-2930-4963-9D5B-A5A87B9BE0DF}" type="presParOf" srcId="{7FDB4C4F-5D01-4340-B79D-77D264B76BB0}" destId="{A637051A-FC9D-4C5E-9549-B5DC8A68E56A}" srcOrd="0" destOrd="0" presId="urn:microsoft.com/office/officeart/2005/8/layout/vList5"/>
    <dgm:cxn modelId="{6F329EBB-D1C5-4AE0-83C2-A1BDA30C3E75}" type="presParOf" srcId="{7FDB4C4F-5D01-4340-B79D-77D264B76BB0}" destId="{2BDE025A-797E-4AB4-9378-D1797E1C1D00}" srcOrd="1" destOrd="0" presId="urn:microsoft.com/office/officeart/2005/8/layout/vList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383FF1-40BE-4924-B3F2-AC7060D7132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8965EAE-3C4B-4D1D-9901-E9E1A7887E00}">
      <dgm:prSet phldrT="[Text]"/>
      <dgm:spPr/>
      <dgm:t>
        <a:bodyPr/>
        <a:lstStyle/>
        <a:p>
          <a:r>
            <a:rPr lang="en-US" dirty="0" smtClean="0"/>
            <a:t>Engage the FCRC</a:t>
          </a:r>
          <a:endParaRPr lang="en-US" dirty="0"/>
        </a:p>
      </dgm:t>
    </dgm:pt>
    <dgm:pt modelId="{14624D07-E193-437D-B08B-9148FACFE779}" type="parTrans" cxnId="{E2E8EF6F-596A-4D92-8F28-0CE134A0C6E3}">
      <dgm:prSet/>
      <dgm:spPr/>
      <dgm:t>
        <a:bodyPr/>
        <a:lstStyle/>
        <a:p>
          <a:endParaRPr lang="en-US"/>
        </a:p>
      </dgm:t>
    </dgm:pt>
    <dgm:pt modelId="{3EA9AB43-132A-469E-8CD1-B6051B1D520C}" type="sibTrans" cxnId="{E2E8EF6F-596A-4D92-8F28-0CE134A0C6E3}">
      <dgm:prSet/>
      <dgm:spPr/>
      <dgm:t>
        <a:bodyPr/>
        <a:lstStyle/>
        <a:p>
          <a:endParaRPr lang="en-US"/>
        </a:p>
      </dgm:t>
    </dgm:pt>
    <dgm:pt modelId="{052490A8-D888-45EF-89FD-324D20703E15}">
      <dgm:prSet phldrT="[Text]"/>
      <dgm:spPr/>
      <dgm:t>
        <a:bodyPr/>
        <a:lstStyle/>
        <a:p>
          <a:r>
            <a:rPr lang="en-US" dirty="0" smtClean="0"/>
            <a:t>Contact the FCRC. Tell them what you are appealing and why. Give them any evidence. Tell them you hope to resolve this case without needing a hearing. Ask for a pre-hearing conference</a:t>
          </a:r>
          <a:endParaRPr lang="en-US" dirty="0"/>
        </a:p>
      </dgm:t>
    </dgm:pt>
    <dgm:pt modelId="{FE2F6566-43B2-475E-9605-8755E911BB6E}" type="parTrans" cxnId="{EFACB486-F4F0-47E5-965E-C1243EDE5DB2}">
      <dgm:prSet/>
      <dgm:spPr/>
      <dgm:t>
        <a:bodyPr/>
        <a:lstStyle/>
        <a:p>
          <a:endParaRPr lang="en-US"/>
        </a:p>
      </dgm:t>
    </dgm:pt>
    <dgm:pt modelId="{533BE345-AE4C-4C32-9BDE-8394A41E78C3}" type="sibTrans" cxnId="{EFACB486-F4F0-47E5-965E-C1243EDE5DB2}">
      <dgm:prSet/>
      <dgm:spPr/>
      <dgm:t>
        <a:bodyPr/>
        <a:lstStyle/>
        <a:p>
          <a:endParaRPr lang="en-US"/>
        </a:p>
      </dgm:t>
    </dgm:pt>
    <dgm:pt modelId="{A755DD2D-E14B-4EB4-80CC-092CDCC8FD5D}">
      <dgm:prSet phldrT="[Text]"/>
      <dgm:spPr/>
      <dgm:t>
        <a:bodyPr/>
        <a:lstStyle/>
        <a:p>
          <a:r>
            <a:rPr lang="en-US" dirty="0" smtClean="0"/>
            <a:t>Submit all of the evidence you need to win to BAH and FCRC</a:t>
          </a:r>
          <a:endParaRPr lang="en-US" dirty="0"/>
        </a:p>
      </dgm:t>
    </dgm:pt>
    <dgm:pt modelId="{B99D77CB-6EA1-4EA2-B2DE-98490E9FEAE3}" type="parTrans" cxnId="{44E8293D-E762-44F6-A7CD-406FD30E6772}">
      <dgm:prSet/>
      <dgm:spPr/>
      <dgm:t>
        <a:bodyPr/>
        <a:lstStyle/>
        <a:p>
          <a:endParaRPr lang="en-US"/>
        </a:p>
      </dgm:t>
    </dgm:pt>
    <dgm:pt modelId="{016A48D1-7BDD-432D-9890-B032DB479F4F}" type="sibTrans" cxnId="{44E8293D-E762-44F6-A7CD-406FD30E6772}">
      <dgm:prSet/>
      <dgm:spPr/>
      <dgm:t>
        <a:bodyPr/>
        <a:lstStyle/>
        <a:p>
          <a:endParaRPr lang="en-US"/>
        </a:p>
      </dgm:t>
    </dgm:pt>
    <dgm:pt modelId="{A74BA081-044A-40A4-A133-D604CDC27D6D}">
      <dgm:prSet phldrT="[Text]"/>
      <dgm:spPr/>
      <dgm:t>
        <a:bodyPr/>
        <a:lstStyle/>
        <a:p>
          <a:r>
            <a:rPr lang="en-US" dirty="0" smtClean="0"/>
            <a:t>Jurisdiction </a:t>
          </a:r>
          <a:endParaRPr lang="en-US" dirty="0"/>
        </a:p>
      </dgm:t>
    </dgm:pt>
    <dgm:pt modelId="{01AF4A2A-37AB-4F86-BA00-13608B5D7EE0}" type="parTrans" cxnId="{A3CE5F1A-F613-4049-ABB9-B4709363E221}">
      <dgm:prSet/>
      <dgm:spPr/>
      <dgm:t>
        <a:bodyPr/>
        <a:lstStyle/>
        <a:p>
          <a:endParaRPr lang="en-US"/>
        </a:p>
      </dgm:t>
    </dgm:pt>
    <dgm:pt modelId="{17C3E396-BB71-4203-8F24-15539AB697C1}" type="sibTrans" cxnId="{A3CE5F1A-F613-4049-ABB9-B4709363E221}">
      <dgm:prSet/>
      <dgm:spPr/>
      <dgm:t>
        <a:bodyPr/>
        <a:lstStyle/>
        <a:p>
          <a:endParaRPr lang="en-US"/>
        </a:p>
      </dgm:t>
    </dgm:pt>
    <dgm:pt modelId="{58EE2AC4-B041-4E12-94F9-865B9B19CA20}">
      <dgm:prSet phldrT="[Text]"/>
      <dgm:spPr/>
      <dgm:t>
        <a:bodyPr/>
        <a:lstStyle/>
        <a:p>
          <a:r>
            <a:rPr lang="en-US" dirty="0" smtClean="0"/>
            <a:t>Prepare for Hearing</a:t>
          </a:r>
          <a:endParaRPr lang="en-US" dirty="0"/>
        </a:p>
      </dgm:t>
    </dgm:pt>
    <dgm:pt modelId="{D8A35C32-626D-445E-801F-5CE5A9641B89}" type="parTrans" cxnId="{EFEB511D-AD46-4339-BABF-69AE4B01FE2F}">
      <dgm:prSet/>
      <dgm:spPr/>
      <dgm:t>
        <a:bodyPr/>
        <a:lstStyle/>
        <a:p>
          <a:endParaRPr lang="en-US"/>
        </a:p>
      </dgm:t>
    </dgm:pt>
    <dgm:pt modelId="{655EE430-FDC0-4ED1-A797-5EFB1CC775E4}" type="sibTrans" cxnId="{EFEB511D-AD46-4339-BABF-69AE4B01FE2F}">
      <dgm:prSet/>
      <dgm:spPr/>
      <dgm:t>
        <a:bodyPr/>
        <a:lstStyle/>
        <a:p>
          <a:endParaRPr lang="en-US"/>
        </a:p>
      </dgm:t>
    </dgm:pt>
    <dgm:pt modelId="{DE9AB84C-EE10-45FD-8F5E-66A8DBC259CA}">
      <dgm:prSet phldrT="[Text]"/>
      <dgm:spPr/>
      <dgm:t>
        <a:bodyPr/>
        <a:lstStyle/>
        <a:p>
          <a:r>
            <a:rPr lang="en-US" dirty="0" smtClean="0"/>
            <a:t>Write down your arguments and why your evidence supports them.</a:t>
          </a:r>
        </a:p>
        <a:p>
          <a:r>
            <a:rPr lang="en-US" dirty="0" smtClean="0"/>
            <a:t>Prepare any witnesses that need to testify.</a:t>
          </a:r>
          <a:endParaRPr lang="en-US" dirty="0"/>
        </a:p>
      </dgm:t>
    </dgm:pt>
    <dgm:pt modelId="{53EAFE3A-3B07-46FD-9490-4E1983A412BC}" type="parTrans" cxnId="{9ECDD9BF-5C07-4F13-8250-B2157D48D92F}">
      <dgm:prSet/>
      <dgm:spPr/>
      <dgm:t>
        <a:bodyPr/>
        <a:lstStyle/>
        <a:p>
          <a:endParaRPr lang="en-US"/>
        </a:p>
      </dgm:t>
    </dgm:pt>
    <dgm:pt modelId="{914CD50B-9864-4212-85F0-C7C878FD7645}" type="sibTrans" cxnId="{9ECDD9BF-5C07-4F13-8250-B2157D48D92F}">
      <dgm:prSet/>
      <dgm:spPr/>
      <dgm:t>
        <a:bodyPr/>
        <a:lstStyle/>
        <a:p>
          <a:endParaRPr lang="en-US"/>
        </a:p>
      </dgm:t>
    </dgm:pt>
    <dgm:pt modelId="{A75BA462-BC0F-4F98-BF5E-DB79B57FD6DA}">
      <dgm:prSet phldrT="[Text]"/>
      <dgm:spPr/>
      <dgm:t>
        <a:bodyPr/>
        <a:lstStyle/>
        <a:p>
          <a:r>
            <a:rPr lang="en-US" dirty="0" smtClean="0"/>
            <a:t>Do not withdraw until you get what you think you’re entitled to receive</a:t>
          </a:r>
          <a:endParaRPr lang="en-US" dirty="0"/>
        </a:p>
      </dgm:t>
    </dgm:pt>
    <dgm:pt modelId="{8B3738E1-AC94-478E-82BC-B272CF2A9DD9}" type="parTrans" cxnId="{78E9EE35-43D2-40B9-A789-CD3068FB0B8A}">
      <dgm:prSet/>
      <dgm:spPr/>
      <dgm:t>
        <a:bodyPr/>
        <a:lstStyle/>
        <a:p>
          <a:endParaRPr lang="en-US"/>
        </a:p>
      </dgm:t>
    </dgm:pt>
    <dgm:pt modelId="{604FC521-C557-49BD-8FD6-5A6E3A94824F}" type="sibTrans" cxnId="{78E9EE35-43D2-40B9-A789-CD3068FB0B8A}">
      <dgm:prSet/>
      <dgm:spPr/>
      <dgm:t>
        <a:bodyPr/>
        <a:lstStyle/>
        <a:p>
          <a:endParaRPr lang="en-US"/>
        </a:p>
      </dgm:t>
    </dgm:pt>
    <dgm:pt modelId="{96482F31-9737-48E9-9D6A-3D7C4234AF33}">
      <dgm:prSet/>
      <dgm:spPr/>
      <dgm:t>
        <a:bodyPr/>
        <a:lstStyle/>
        <a:p>
          <a:r>
            <a:rPr lang="en-US" dirty="0" smtClean="0"/>
            <a:t>Did you file on time? </a:t>
          </a:r>
        </a:p>
      </dgm:t>
    </dgm:pt>
    <dgm:pt modelId="{C373FF81-F19B-42E1-AFC9-BAA885E9D3E4}" type="parTrans" cxnId="{644159B4-147B-44D9-A747-D0B529E25B31}">
      <dgm:prSet/>
      <dgm:spPr/>
      <dgm:t>
        <a:bodyPr/>
        <a:lstStyle/>
        <a:p>
          <a:endParaRPr lang="en-US"/>
        </a:p>
      </dgm:t>
    </dgm:pt>
    <dgm:pt modelId="{2436286C-40F6-450F-9E5A-F36C7D2F6F67}" type="sibTrans" cxnId="{644159B4-147B-44D9-A747-D0B529E25B31}">
      <dgm:prSet/>
      <dgm:spPr/>
      <dgm:t>
        <a:bodyPr/>
        <a:lstStyle/>
        <a:p>
          <a:endParaRPr lang="en-US"/>
        </a:p>
      </dgm:t>
    </dgm:pt>
    <dgm:pt modelId="{D57B8A3A-BE6B-433A-A73D-E70F9B4EE161}">
      <dgm:prSet/>
      <dgm:spPr/>
      <dgm:t>
        <a:bodyPr/>
        <a:lstStyle/>
        <a:p>
          <a:r>
            <a:rPr lang="en-US" dirty="0" smtClean="0"/>
            <a:t>Is this the kind of the judge has power to decide?)</a:t>
          </a:r>
        </a:p>
      </dgm:t>
    </dgm:pt>
    <dgm:pt modelId="{4ADE038B-2019-4B60-BC67-97941FD06D02}" type="parTrans" cxnId="{EAC1372B-5222-45EA-8DBF-A66038AA7A71}">
      <dgm:prSet/>
      <dgm:spPr/>
      <dgm:t>
        <a:bodyPr/>
        <a:lstStyle/>
        <a:p>
          <a:endParaRPr lang="en-US"/>
        </a:p>
      </dgm:t>
    </dgm:pt>
    <dgm:pt modelId="{67CE5D49-7673-41E5-9502-95E71CF66E44}" type="sibTrans" cxnId="{EAC1372B-5222-45EA-8DBF-A66038AA7A71}">
      <dgm:prSet/>
      <dgm:spPr/>
      <dgm:t>
        <a:bodyPr/>
        <a:lstStyle/>
        <a:p>
          <a:endParaRPr lang="en-US"/>
        </a:p>
      </dgm:t>
    </dgm:pt>
    <dgm:pt modelId="{813B9FA0-04A9-47E3-8039-6EE5568E0C08}">
      <dgm:prSet/>
      <dgm:spPr/>
      <dgm:t>
        <a:bodyPr/>
        <a:lstStyle/>
        <a:p>
          <a:r>
            <a:rPr lang="en-US" dirty="0" smtClean="0"/>
            <a:t>Substantive Arguments – </a:t>
          </a:r>
        </a:p>
      </dgm:t>
    </dgm:pt>
    <dgm:pt modelId="{A6A6E9E6-5439-4920-A5A6-A9BD4066A85D}" type="parTrans" cxnId="{7B776325-3D89-40CC-ADFF-9A8E3768D1CF}">
      <dgm:prSet/>
      <dgm:spPr/>
      <dgm:t>
        <a:bodyPr/>
        <a:lstStyle/>
        <a:p>
          <a:endParaRPr lang="en-US"/>
        </a:p>
      </dgm:t>
    </dgm:pt>
    <dgm:pt modelId="{55FCFED6-565B-40F6-B0FF-1CE4EFE4B8BE}" type="sibTrans" cxnId="{7B776325-3D89-40CC-ADFF-9A8E3768D1CF}">
      <dgm:prSet/>
      <dgm:spPr/>
      <dgm:t>
        <a:bodyPr/>
        <a:lstStyle/>
        <a:p>
          <a:endParaRPr lang="en-US"/>
        </a:p>
      </dgm:t>
    </dgm:pt>
    <dgm:pt modelId="{E8B0C733-F12D-45E5-8153-C31BF71BAB8A}">
      <dgm:prSet/>
      <dgm:spPr/>
      <dgm:t>
        <a:bodyPr/>
        <a:lstStyle/>
        <a:p>
          <a:r>
            <a:rPr lang="en-US" dirty="0" smtClean="0"/>
            <a:t>What did DHS do wrong? </a:t>
          </a:r>
        </a:p>
      </dgm:t>
    </dgm:pt>
    <dgm:pt modelId="{2D84BD48-751E-4FC7-946E-9FDAB4DB9B20}" type="parTrans" cxnId="{4337E8FC-A998-4BB4-82E7-F602F2C022D4}">
      <dgm:prSet/>
      <dgm:spPr/>
      <dgm:t>
        <a:bodyPr/>
        <a:lstStyle/>
        <a:p>
          <a:endParaRPr lang="en-US"/>
        </a:p>
      </dgm:t>
    </dgm:pt>
    <dgm:pt modelId="{47B49F01-394A-4C9A-A915-73BA46E2B6B2}" type="sibTrans" cxnId="{4337E8FC-A998-4BB4-82E7-F602F2C022D4}">
      <dgm:prSet/>
      <dgm:spPr/>
      <dgm:t>
        <a:bodyPr/>
        <a:lstStyle/>
        <a:p>
          <a:endParaRPr lang="en-US"/>
        </a:p>
      </dgm:t>
    </dgm:pt>
    <dgm:pt modelId="{D2988611-4C28-461A-A60E-64FD4B9F9D0D}">
      <dgm:prSet/>
      <dgm:spPr/>
      <dgm:t>
        <a:bodyPr/>
        <a:lstStyle/>
        <a:p>
          <a:r>
            <a:rPr lang="en-US" dirty="0" smtClean="0"/>
            <a:t>What proof do you have?</a:t>
          </a:r>
          <a:endParaRPr lang="en-US" dirty="0"/>
        </a:p>
      </dgm:t>
    </dgm:pt>
    <dgm:pt modelId="{80203F31-478E-4C3F-B75A-2FBDD7C835F4}" type="parTrans" cxnId="{A510159B-333F-4585-9517-E3B3C687C69C}">
      <dgm:prSet/>
      <dgm:spPr/>
      <dgm:t>
        <a:bodyPr/>
        <a:lstStyle/>
        <a:p>
          <a:endParaRPr lang="en-US"/>
        </a:p>
      </dgm:t>
    </dgm:pt>
    <dgm:pt modelId="{E0625A5A-2CAE-4A41-85B8-2AB9CAF29FB5}" type="sibTrans" cxnId="{A510159B-333F-4585-9517-E3B3C687C69C}">
      <dgm:prSet/>
      <dgm:spPr/>
      <dgm:t>
        <a:bodyPr/>
        <a:lstStyle/>
        <a:p>
          <a:endParaRPr lang="en-US"/>
        </a:p>
      </dgm:t>
    </dgm:pt>
    <dgm:pt modelId="{7AA248B9-C86F-4A4B-AAE0-6A557E9EA8C4}">
      <dgm:prSet phldrT="[Text]"/>
      <dgm:spPr/>
      <dgm:t>
        <a:bodyPr/>
        <a:lstStyle/>
        <a:p>
          <a:r>
            <a:rPr lang="en-US" dirty="0" smtClean="0"/>
            <a:t>Hearing Day</a:t>
          </a:r>
          <a:endParaRPr lang="en-US" dirty="0"/>
        </a:p>
      </dgm:t>
    </dgm:pt>
    <dgm:pt modelId="{C628435A-30A2-4ABA-A659-476376396AAE}" type="parTrans" cxnId="{15B8770D-1DED-424A-81EF-7B7F4A0253CF}">
      <dgm:prSet/>
      <dgm:spPr/>
      <dgm:t>
        <a:bodyPr/>
        <a:lstStyle/>
        <a:p>
          <a:endParaRPr lang="en-US"/>
        </a:p>
      </dgm:t>
    </dgm:pt>
    <dgm:pt modelId="{1182CA24-2F84-425F-B043-E2821037AF4F}" type="sibTrans" cxnId="{15B8770D-1DED-424A-81EF-7B7F4A0253CF}">
      <dgm:prSet/>
      <dgm:spPr/>
      <dgm:t>
        <a:bodyPr/>
        <a:lstStyle/>
        <a:p>
          <a:endParaRPr lang="en-US"/>
        </a:p>
      </dgm:t>
    </dgm:pt>
    <dgm:pt modelId="{C6BF0075-8B1C-4CE9-8642-341D8A2B7516}">
      <dgm:prSet phldrT="[Text]"/>
      <dgm:spPr/>
      <dgm:t>
        <a:bodyPr/>
        <a:lstStyle/>
        <a:p>
          <a:r>
            <a:rPr lang="en-US" dirty="0" smtClean="0"/>
            <a:t>Final Administrative Decision</a:t>
          </a:r>
          <a:endParaRPr lang="en-US" dirty="0"/>
        </a:p>
      </dgm:t>
    </dgm:pt>
    <dgm:pt modelId="{BB2BB971-7A32-47F1-AF5C-5926D6D3085A}" type="parTrans" cxnId="{5761BFE0-517F-4DFD-809C-B7EB2C8D7FDD}">
      <dgm:prSet/>
      <dgm:spPr/>
      <dgm:t>
        <a:bodyPr/>
        <a:lstStyle/>
        <a:p>
          <a:endParaRPr lang="en-US"/>
        </a:p>
      </dgm:t>
    </dgm:pt>
    <dgm:pt modelId="{03A6C80C-EE49-4ABC-81C7-7B796D7483D6}" type="sibTrans" cxnId="{5761BFE0-517F-4DFD-809C-B7EB2C8D7FDD}">
      <dgm:prSet/>
      <dgm:spPr/>
      <dgm:t>
        <a:bodyPr/>
        <a:lstStyle/>
        <a:p>
          <a:endParaRPr lang="en-US"/>
        </a:p>
      </dgm:t>
    </dgm:pt>
    <dgm:pt modelId="{1280F0D3-8CFD-433C-A881-1EEF0FD6C123}">
      <dgm:prSet phldrT="[Text]"/>
      <dgm:spPr/>
      <dgm:t>
        <a:bodyPr/>
        <a:lstStyle/>
        <a:p>
          <a:r>
            <a:rPr lang="en-US" dirty="0" smtClean="0"/>
            <a:t>Pre-Hearing</a:t>
          </a:r>
          <a:endParaRPr lang="en-US" dirty="0"/>
        </a:p>
      </dgm:t>
    </dgm:pt>
    <dgm:pt modelId="{6F65B112-A1DD-458B-BAB6-6657176E87B4}" type="parTrans" cxnId="{C8939982-472B-4419-8BBD-6D7980856BA3}">
      <dgm:prSet/>
      <dgm:spPr/>
      <dgm:t>
        <a:bodyPr/>
        <a:lstStyle/>
        <a:p>
          <a:endParaRPr lang="en-US"/>
        </a:p>
      </dgm:t>
    </dgm:pt>
    <dgm:pt modelId="{59B64F8F-DC2B-4ABF-B119-B2F20E8522E3}" type="sibTrans" cxnId="{C8939982-472B-4419-8BBD-6D7980856BA3}">
      <dgm:prSet/>
      <dgm:spPr/>
      <dgm:t>
        <a:bodyPr/>
        <a:lstStyle/>
        <a:p>
          <a:endParaRPr lang="en-US"/>
        </a:p>
      </dgm:t>
    </dgm:pt>
    <dgm:pt modelId="{9C347888-DEAE-49D9-84B8-F31389F1EF12}">
      <dgm:prSet phldrT="[Text]"/>
      <dgm:spPr/>
      <dgm:t>
        <a:bodyPr/>
        <a:lstStyle/>
        <a:p>
          <a:r>
            <a:rPr lang="en-US" dirty="0" smtClean="0"/>
            <a:t>Continuances</a:t>
          </a:r>
          <a:endParaRPr lang="en-US" dirty="0"/>
        </a:p>
      </dgm:t>
    </dgm:pt>
    <dgm:pt modelId="{7C0813CC-7164-443F-A565-60356CC919F3}" type="parTrans" cxnId="{CC53980A-84E1-4B45-AFA3-F78BDE2C3F95}">
      <dgm:prSet/>
      <dgm:spPr/>
      <dgm:t>
        <a:bodyPr/>
        <a:lstStyle/>
        <a:p>
          <a:endParaRPr lang="en-US"/>
        </a:p>
      </dgm:t>
    </dgm:pt>
    <dgm:pt modelId="{020C45CF-CA13-4F57-9F07-AE6788A35847}" type="sibTrans" cxnId="{CC53980A-84E1-4B45-AFA3-F78BDE2C3F95}">
      <dgm:prSet/>
      <dgm:spPr/>
      <dgm:t>
        <a:bodyPr/>
        <a:lstStyle/>
        <a:p>
          <a:endParaRPr lang="en-US"/>
        </a:p>
      </dgm:t>
    </dgm:pt>
    <dgm:pt modelId="{58A8DA95-A3D0-46DF-B2F0-4B46414E1505}">
      <dgm:prSet phldrT="[Text]"/>
      <dgm:spPr/>
      <dgm:t>
        <a:bodyPr/>
        <a:lstStyle/>
        <a:p>
          <a:r>
            <a:rPr lang="en-US" dirty="0" smtClean="0"/>
            <a:t>What happens in the hearing</a:t>
          </a:r>
          <a:endParaRPr lang="en-US" dirty="0"/>
        </a:p>
      </dgm:t>
    </dgm:pt>
    <dgm:pt modelId="{41B20CF1-760F-4B43-A183-1F5531F4B54F}" type="parTrans" cxnId="{89834682-EF1B-4277-92BB-1FFE49AE268F}">
      <dgm:prSet/>
      <dgm:spPr/>
      <dgm:t>
        <a:bodyPr/>
        <a:lstStyle/>
        <a:p>
          <a:endParaRPr lang="en-US"/>
        </a:p>
      </dgm:t>
    </dgm:pt>
    <dgm:pt modelId="{50013099-29F5-4BC1-858F-931BC58D0CAF}" type="sibTrans" cxnId="{89834682-EF1B-4277-92BB-1FFE49AE268F}">
      <dgm:prSet/>
      <dgm:spPr/>
      <dgm:t>
        <a:bodyPr/>
        <a:lstStyle/>
        <a:p>
          <a:endParaRPr lang="en-US"/>
        </a:p>
      </dgm:t>
    </dgm:pt>
    <dgm:pt modelId="{218C1023-BE2B-4E16-8088-722148AB44AB}">
      <dgm:prSet phldrT="[Text]"/>
      <dgm:spPr/>
      <dgm:t>
        <a:bodyPr/>
        <a:lstStyle/>
        <a:p>
          <a:r>
            <a:rPr lang="en-US" dirty="0" smtClean="0"/>
            <a:t>Appealing bad decisions</a:t>
          </a:r>
          <a:endParaRPr lang="en-US" dirty="0"/>
        </a:p>
      </dgm:t>
    </dgm:pt>
    <dgm:pt modelId="{56757E3A-3F76-444D-8D7E-32EFCDEAE5B3}" type="parTrans" cxnId="{81EAFB8B-9560-4727-8330-B02EF39EF7B8}">
      <dgm:prSet/>
      <dgm:spPr/>
      <dgm:t>
        <a:bodyPr/>
        <a:lstStyle/>
        <a:p>
          <a:endParaRPr lang="en-US"/>
        </a:p>
      </dgm:t>
    </dgm:pt>
    <dgm:pt modelId="{E2D21099-8E57-46B0-81F6-597398D1A263}" type="sibTrans" cxnId="{81EAFB8B-9560-4727-8330-B02EF39EF7B8}">
      <dgm:prSet/>
      <dgm:spPr/>
      <dgm:t>
        <a:bodyPr/>
        <a:lstStyle/>
        <a:p>
          <a:endParaRPr lang="en-US"/>
        </a:p>
      </dgm:t>
    </dgm:pt>
    <dgm:pt modelId="{7F5812E9-47C1-4B0B-B995-7835381EE940}">
      <dgm:prSet phldrT="[Text]"/>
      <dgm:spPr/>
      <dgm:t>
        <a:bodyPr/>
        <a:lstStyle/>
        <a:p>
          <a:r>
            <a:rPr lang="en-US" dirty="0" smtClean="0"/>
            <a:t>Enforcing good ones</a:t>
          </a:r>
          <a:endParaRPr lang="en-US" dirty="0"/>
        </a:p>
      </dgm:t>
    </dgm:pt>
    <dgm:pt modelId="{050A5E9B-7674-47B4-BD86-1D9577963693}" type="parTrans" cxnId="{F4359FB9-76B1-4094-BA18-54AFAAE15BE8}">
      <dgm:prSet/>
      <dgm:spPr/>
      <dgm:t>
        <a:bodyPr/>
        <a:lstStyle/>
        <a:p>
          <a:endParaRPr lang="en-US"/>
        </a:p>
      </dgm:t>
    </dgm:pt>
    <dgm:pt modelId="{48EF831E-7583-4E49-BC0A-54DB4ACFF487}" type="sibTrans" cxnId="{F4359FB9-76B1-4094-BA18-54AFAAE15BE8}">
      <dgm:prSet/>
      <dgm:spPr/>
      <dgm:t>
        <a:bodyPr/>
        <a:lstStyle/>
        <a:p>
          <a:endParaRPr lang="en-US"/>
        </a:p>
      </dgm:t>
    </dgm:pt>
    <dgm:pt modelId="{9113CAF1-1979-4412-B14E-E7C4C816E8A8}" type="pres">
      <dgm:prSet presAssocID="{9E383FF1-40BE-4924-B3F2-AC7060D7132F}" presName="Name0" presStyleCnt="0">
        <dgm:presLayoutVars>
          <dgm:chMax val="5"/>
          <dgm:chPref val="5"/>
          <dgm:dir/>
          <dgm:animLvl val="lvl"/>
        </dgm:presLayoutVars>
      </dgm:prSet>
      <dgm:spPr/>
      <dgm:t>
        <a:bodyPr/>
        <a:lstStyle/>
        <a:p>
          <a:endParaRPr lang="en-US"/>
        </a:p>
      </dgm:t>
    </dgm:pt>
    <dgm:pt modelId="{FA48E27F-F655-433C-8768-2E53D88EDEF1}" type="pres">
      <dgm:prSet presAssocID="{E8965EAE-3C4B-4D1D-9901-E9E1A7887E00}" presName="parentText1" presStyleLbl="node1" presStyleIdx="0" presStyleCnt="5">
        <dgm:presLayoutVars>
          <dgm:chMax/>
          <dgm:chPref val="3"/>
          <dgm:bulletEnabled val="1"/>
        </dgm:presLayoutVars>
      </dgm:prSet>
      <dgm:spPr/>
      <dgm:t>
        <a:bodyPr/>
        <a:lstStyle/>
        <a:p>
          <a:endParaRPr lang="en-US"/>
        </a:p>
      </dgm:t>
    </dgm:pt>
    <dgm:pt modelId="{2598DADD-F41C-4A83-AC55-22C9303AD59A}" type="pres">
      <dgm:prSet presAssocID="{E8965EAE-3C4B-4D1D-9901-E9E1A7887E00}" presName="childText1" presStyleLbl="solidAlignAcc1" presStyleIdx="0" presStyleCnt="5">
        <dgm:presLayoutVars>
          <dgm:chMax val="0"/>
          <dgm:chPref val="0"/>
          <dgm:bulletEnabled val="1"/>
        </dgm:presLayoutVars>
      </dgm:prSet>
      <dgm:spPr/>
      <dgm:t>
        <a:bodyPr/>
        <a:lstStyle/>
        <a:p>
          <a:endParaRPr lang="en-US"/>
        </a:p>
      </dgm:t>
    </dgm:pt>
    <dgm:pt modelId="{4529B5E9-B6B0-4E42-A8D2-27FFAAE1F825}" type="pres">
      <dgm:prSet presAssocID="{A755DD2D-E14B-4EB4-80CC-092CDCC8FD5D}" presName="parentText2" presStyleLbl="node1" presStyleIdx="1" presStyleCnt="5">
        <dgm:presLayoutVars>
          <dgm:chMax/>
          <dgm:chPref val="3"/>
          <dgm:bulletEnabled val="1"/>
        </dgm:presLayoutVars>
      </dgm:prSet>
      <dgm:spPr/>
      <dgm:t>
        <a:bodyPr/>
        <a:lstStyle/>
        <a:p>
          <a:endParaRPr lang="en-US"/>
        </a:p>
      </dgm:t>
    </dgm:pt>
    <dgm:pt modelId="{41D6F241-9D46-4255-8EB3-C0D90085A743}" type="pres">
      <dgm:prSet presAssocID="{A755DD2D-E14B-4EB4-80CC-092CDCC8FD5D}" presName="childText2" presStyleLbl="solidAlignAcc1" presStyleIdx="1" presStyleCnt="5">
        <dgm:presLayoutVars>
          <dgm:chMax val="0"/>
          <dgm:chPref val="0"/>
          <dgm:bulletEnabled val="1"/>
        </dgm:presLayoutVars>
      </dgm:prSet>
      <dgm:spPr/>
      <dgm:t>
        <a:bodyPr/>
        <a:lstStyle/>
        <a:p>
          <a:endParaRPr lang="en-US"/>
        </a:p>
      </dgm:t>
    </dgm:pt>
    <dgm:pt modelId="{E2A037D2-6A2D-4686-9F18-89276F3938B6}" type="pres">
      <dgm:prSet presAssocID="{58EE2AC4-B041-4E12-94F9-865B9B19CA20}" presName="parentText3" presStyleLbl="node1" presStyleIdx="2" presStyleCnt="5">
        <dgm:presLayoutVars>
          <dgm:chMax/>
          <dgm:chPref val="3"/>
          <dgm:bulletEnabled val="1"/>
        </dgm:presLayoutVars>
      </dgm:prSet>
      <dgm:spPr/>
      <dgm:t>
        <a:bodyPr/>
        <a:lstStyle/>
        <a:p>
          <a:endParaRPr lang="en-US"/>
        </a:p>
      </dgm:t>
    </dgm:pt>
    <dgm:pt modelId="{B10F9A7D-12C0-4A33-8C67-03DD6052D7D2}" type="pres">
      <dgm:prSet presAssocID="{58EE2AC4-B041-4E12-94F9-865B9B19CA20}" presName="childText3" presStyleLbl="solidAlignAcc1" presStyleIdx="2" presStyleCnt="5">
        <dgm:presLayoutVars>
          <dgm:chMax val="0"/>
          <dgm:chPref val="0"/>
          <dgm:bulletEnabled val="1"/>
        </dgm:presLayoutVars>
      </dgm:prSet>
      <dgm:spPr/>
      <dgm:t>
        <a:bodyPr/>
        <a:lstStyle/>
        <a:p>
          <a:endParaRPr lang="en-US"/>
        </a:p>
      </dgm:t>
    </dgm:pt>
    <dgm:pt modelId="{75B9F902-5247-4A41-842C-8B1C76986342}" type="pres">
      <dgm:prSet presAssocID="{7AA248B9-C86F-4A4B-AAE0-6A557E9EA8C4}" presName="parentText4" presStyleLbl="node1" presStyleIdx="3" presStyleCnt="5">
        <dgm:presLayoutVars>
          <dgm:chMax/>
          <dgm:chPref val="3"/>
          <dgm:bulletEnabled val="1"/>
        </dgm:presLayoutVars>
      </dgm:prSet>
      <dgm:spPr/>
      <dgm:t>
        <a:bodyPr/>
        <a:lstStyle/>
        <a:p>
          <a:endParaRPr lang="en-US"/>
        </a:p>
      </dgm:t>
    </dgm:pt>
    <dgm:pt modelId="{A8B5A310-CD96-426A-A0B4-1FD58FE37798}" type="pres">
      <dgm:prSet presAssocID="{7AA248B9-C86F-4A4B-AAE0-6A557E9EA8C4}" presName="childText4" presStyleLbl="solidAlignAcc1" presStyleIdx="3" presStyleCnt="5">
        <dgm:presLayoutVars>
          <dgm:chMax val="0"/>
          <dgm:chPref val="0"/>
          <dgm:bulletEnabled val="1"/>
        </dgm:presLayoutVars>
      </dgm:prSet>
      <dgm:spPr/>
      <dgm:t>
        <a:bodyPr/>
        <a:lstStyle/>
        <a:p>
          <a:endParaRPr lang="en-US"/>
        </a:p>
      </dgm:t>
    </dgm:pt>
    <dgm:pt modelId="{92173E85-C488-4665-90D9-BF4B0FDF1494}" type="pres">
      <dgm:prSet presAssocID="{C6BF0075-8B1C-4CE9-8642-341D8A2B7516}" presName="parentText5" presStyleLbl="node1" presStyleIdx="4" presStyleCnt="5">
        <dgm:presLayoutVars>
          <dgm:chMax/>
          <dgm:chPref val="3"/>
          <dgm:bulletEnabled val="1"/>
        </dgm:presLayoutVars>
      </dgm:prSet>
      <dgm:spPr/>
      <dgm:t>
        <a:bodyPr/>
        <a:lstStyle/>
        <a:p>
          <a:endParaRPr lang="en-US"/>
        </a:p>
      </dgm:t>
    </dgm:pt>
    <dgm:pt modelId="{7D7A2C46-A299-462F-9759-339B7841FC8E}" type="pres">
      <dgm:prSet presAssocID="{C6BF0075-8B1C-4CE9-8642-341D8A2B7516}" presName="childText5" presStyleLbl="solidAlignAcc1" presStyleIdx="4" presStyleCnt="5">
        <dgm:presLayoutVars>
          <dgm:chMax val="0"/>
          <dgm:chPref val="0"/>
          <dgm:bulletEnabled val="1"/>
        </dgm:presLayoutVars>
      </dgm:prSet>
      <dgm:spPr/>
      <dgm:t>
        <a:bodyPr/>
        <a:lstStyle/>
        <a:p>
          <a:endParaRPr lang="en-US"/>
        </a:p>
      </dgm:t>
    </dgm:pt>
  </dgm:ptLst>
  <dgm:cxnLst>
    <dgm:cxn modelId="{5761BFE0-517F-4DFD-809C-B7EB2C8D7FDD}" srcId="{9E383FF1-40BE-4924-B3F2-AC7060D7132F}" destId="{C6BF0075-8B1C-4CE9-8642-341D8A2B7516}" srcOrd="4" destOrd="0" parTransId="{BB2BB971-7A32-47F1-AF5C-5926D6D3085A}" sibTransId="{03A6C80C-EE49-4ABC-81C7-7B796D7483D6}"/>
    <dgm:cxn modelId="{B741536B-2EB7-4BEA-8175-D6D9E9FC95DC}" type="presOf" srcId="{58A8DA95-A3D0-46DF-B2F0-4B46414E1505}" destId="{A8B5A310-CD96-426A-A0B4-1FD58FE37798}" srcOrd="0" destOrd="2" presId="urn:microsoft.com/office/officeart/2009/3/layout/IncreasingArrowsProcess"/>
    <dgm:cxn modelId="{44E8293D-E762-44F6-A7CD-406FD30E6772}" srcId="{9E383FF1-40BE-4924-B3F2-AC7060D7132F}" destId="{A755DD2D-E14B-4EB4-80CC-092CDCC8FD5D}" srcOrd="1" destOrd="0" parTransId="{B99D77CB-6EA1-4EA2-B2DE-98490E9FEAE3}" sibTransId="{016A48D1-7BDD-432D-9890-B032DB479F4F}"/>
    <dgm:cxn modelId="{D6AF0276-DCB5-4487-93E2-1CD0167AB5BE}" type="presOf" srcId="{7AA248B9-C86F-4A4B-AAE0-6A557E9EA8C4}" destId="{75B9F902-5247-4A41-842C-8B1C76986342}" srcOrd="0" destOrd="0" presId="urn:microsoft.com/office/officeart/2009/3/layout/IncreasingArrowsProcess"/>
    <dgm:cxn modelId="{C8939982-472B-4419-8BBD-6D7980856BA3}" srcId="{7AA248B9-C86F-4A4B-AAE0-6A557E9EA8C4}" destId="{1280F0D3-8CFD-433C-A881-1EEF0FD6C123}" srcOrd="0" destOrd="0" parTransId="{6F65B112-A1DD-458B-BAB6-6657176E87B4}" sibTransId="{59B64F8F-DC2B-4ABF-B119-B2F20E8522E3}"/>
    <dgm:cxn modelId="{CC2F7D7D-7D5B-44F9-AC1E-455987DBF599}" type="presOf" srcId="{813B9FA0-04A9-47E3-8039-6EE5568E0C08}" destId="{41D6F241-9D46-4255-8EB3-C0D90085A743}" srcOrd="0" destOrd="3" presId="urn:microsoft.com/office/officeart/2009/3/layout/IncreasingArrowsProcess"/>
    <dgm:cxn modelId="{4337E8FC-A998-4BB4-82E7-F602F2C022D4}" srcId="{813B9FA0-04A9-47E3-8039-6EE5568E0C08}" destId="{E8B0C733-F12D-45E5-8153-C31BF71BAB8A}" srcOrd="0" destOrd="0" parTransId="{2D84BD48-751E-4FC7-946E-9FDAB4DB9B20}" sibTransId="{47B49F01-394A-4C9A-A915-73BA46E2B6B2}"/>
    <dgm:cxn modelId="{A81D9990-D81E-4ABA-B656-21E15BD69C64}" type="presOf" srcId="{C6BF0075-8B1C-4CE9-8642-341D8A2B7516}" destId="{92173E85-C488-4665-90D9-BF4B0FDF1494}" srcOrd="0" destOrd="0" presId="urn:microsoft.com/office/officeart/2009/3/layout/IncreasingArrowsProcess"/>
    <dgm:cxn modelId="{15B8770D-1DED-424A-81EF-7B7F4A0253CF}" srcId="{9E383FF1-40BE-4924-B3F2-AC7060D7132F}" destId="{7AA248B9-C86F-4A4B-AAE0-6A557E9EA8C4}" srcOrd="3" destOrd="0" parTransId="{C628435A-30A2-4ABA-A659-476376396AAE}" sibTransId="{1182CA24-2F84-425F-B043-E2821037AF4F}"/>
    <dgm:cxn modelId="{EAC1372B-5222-45EA-8DBF-A66038AA7A71}" srcId="{A74BA081-044A-40A4-A133-D604CDC27D6D}" destId="{D57B8A3A-BE6B-433A-A73D-E70F9B4EE161}" srcOrd="1" destOrd="0" parTransId="{4ADE038B-2019-4B60-BC67-97941FD06D02}" sibTransId="{67CE5D49-7673-41E5-9502-95E71CF66E44}"/>
    <dgm:cxn modelId="{81EAFB8B-9560-4727-8330-B02EF39EF7B8}" srcId="{C6BF0075-8B1C-4CE9-8642-341D8A2B7516}" destId="{218C1023-BE2B-4E16-8088-722148AB44AB}" srcOrd="0" destOrd="0" parTransId="{56757E3A-3F76-444D-8D7E-32EFCDEAE5B3}" sibTransId="{E2D21099-8E57-46B0-81F6-597398D1A263}"/>
    <dgm:cxn modelId="{FF369ED5-3239-4362-99BE-2E55B83E6013}" type="presOf" srcId="{E8B0C733-F12D-45E5-8153-C31BF71BAB8A}" destId="{41D6F241-9D46-4255-8EB3-C0D90085A743}" srcOrd="0" destOrd="4" presId="urn:microsoft.com/office/officeart/2009/3/layout/IncreasingArrowsProcess"/>
    <dgm:cxn modelId="{1EF1C3FC-07C2-4E3D-B180-267BF475B234}" type="presOf" srcId="{9E383FF1-40BE-4924-B3F2-AC7060D7132F}" destId="{9113CAF1-1979-4412-B14E-E7C4C816E8A8}" srcOrd="0" destOrd="0" presId="urn:microsoft.com/office/officeart/2009/3/layout/IncreasingArrowsProcess"/>
    <dgm:cxn modelId="{CC53980A-84E1-4B45-AFA3-F78BDE2C3F95}" srcId="{7AA248B9-C86F-4A4B-AAE0-6A557E9EA8C4}" destId="{9C347888-DEAE-49D9-84B8-F31389F1EF12}" srcOrd="1" destOrd="0" parTransId="{7C0813CC-7164-443F-A565-60356CC919F3}" sibTransId="{020C45CF-CA13-4F57-9F07-AE6788A35847}"/>
    <dgm:cxn modelId="{C19706BF-69D2-4C45-B80B-2271A6F97F15}" type="presOf" srcId="{D2988611-4C28-461A-A60E-64FD4B9F9D0D}" destId="{41D6F241-9D46-4255-8EB3-C0D90085A743}" srcOrd="0" destOrd="5" presId="urn:microsoft.com/office/officeart/2009/3/layout/IncreasingArrowsProcess"/>
    <dgm:cxn modelId="{A510159B-333F-4585-9517-E3B3C687C69C}" srcId="{813B9FA0-04A9-47E3-8039-6EE5568E0C08}" destId="{D2988611-4C28-461A-A60E-64FD4B9F9D0D}" srcOrd="1" destOrd="0" parTransId="{80203F31-478E-4C3F-B75A-2FBDD7C835F4}" sibTransId="{E0625A5A-2CAE-4A41-85B8-2AB9CAF29FB5}"/>
    <dgm:cxn modelId="{332B2D2F-3B0B-4B95-A39B-0846BB3CF347}" type="presOf" srcId="{58EE2AC4-B041-4E12-94F9-865B9B19CA20}" destId="{E2A037D2-6A2D-4686-9F18-89276F3938B6}" srcOrd="0" destOrd="0" presId="urn:microsoft.com/office/officeart/2009/3/layout/IncreasingArrowsProcess"/>
    <dgm:cxn modelId="{EFACB486-F4F0-47E5-965E-C1243EDE5DB2}" srcId="{E8965EAE-3C4B-4D1D-9901-E9E1A7887E00}" destId="{052490A8-D888-45EF-89FD-324D20703E15}" srcOrd="0" destOrd="0" parTransId="{FE2F6566-43B2-475E-9605-8755E911BB6E}" sibTransId="{533BE345-AE4C-4C32-9BDE-8394A41E78C3}"/>
    <dgm:cxn modelId="{F4359FB9-76B1-4094-BA18-54AFAAE15BE8}" srcId="{C6BF0075-8B1C-4CE9-8642-341D8A2B7516}" destId="{7F5812E9-47C1-4B0B-B995-7835381EE940}" srcOrd="1" destOrd="0" parTransId="{050A5E9B-7674-47B4-BD86-1D9577963693}" sibTransId="{48EF831E-7583-4E49-BC0A-54DB4ACFF487}"/>
    <dgm:cxn modelId="{6C1642A6-56BD-4E82-AAFC-C212AA3FD633}" type="presOf" srcId="{A74BA081-044A-40A4-A133-D604CDC27D6D}" destId="{41D6F241-9D46-4255-8EB3-C0D90085A743}" srcOrd="0" destOrd="0" presId="urn:microsoft.com/office/officeart/2009/3/layout/IncreasingArrowsProcess"/>
    <dgm:cxn modelId="{55FBB656-DF21-4D30-A3C6-A92EB9E25A14}" type="presOf" srcId="{1280F0D3-8CFD-433C-A881-1EEF0FD6C123}" destId="{A8B5A310-CD96-426A-A0B4-1FD58FE37798}" srcOrd="0" destOrd="0" presId="urn:microsoft.com/office/officeart/2009/3/layout/IncreasingArrowsProcess"/>
    <dgm:cxn modelId="{7253A84E-F065-433F-B6B4-DAA53173C0C2}" type="presOf" srcId="{218C1023-BE2B-4E16-8088-722148AB44AB}" destId="{7D7A2C46-A299-462F-9759-339B7841FC8E}" srcOrd="0" destOrd="0" presId="urn:microsoft.com/office/officeart/2009/3/layout/IncreasingArrowsProcess"/>
    <dgm:cxn modelId="{5E6D6D08-AB5B-4870-A380-62F205E078F8}" type="presOf" srcId="{DE9AB84C-EE10-45FD-8F5E-66A8DBC259CA}" destId="{B10F9A7D-12C0-4A33-8C67-03DD6052D7D2}" srcOrd="0" destOrd="0" presId="urn:microsoft.com/office/officeart/2009/3/layout/IncreasingArrowsProcess"/>
    <dgm:cxn modelId="{12A12BD4-56E4-4F7E-9198-CE2D218AB093}" type="presOf" srcId="{A755DD2D-E14B-4EB4-80CC-092CDCC8FD5D}" destId="{4529B5E9-B6B0-4E42-A8D2-27FFAAE1F825}" srcOrd="0" destOrd="0" presId="urn:microsoft.com/office/officeart/2009/3/layout/IncreasingArrowsProcess"/>
    <dgm:cxn modelId="{6E8BD8DA-0184-49CD-8536-907BBF106132}" type="presOf" srcId="{A75BA462-BC0F-4F98-BF5E-DB79B57FD6DA}" destId="{2598DADD-F41C-4A83-AC55-22C9303AD59A}" srcOrd="0" destOrd="1" presId="urn:microsoft.com/office/officeart/2009/3/layout/IncreasingArrowsProcess"/>
    <dgm:cxn modelId="{EFEB511D-AD46-4339-BABF-69AE4B01FE2F}" srcId="{9E383FF1-40BE-4924-B3F2-AC7060D7132F}" destId="{58EE2AC4-B041-4E12-94F9-865B9B19CA20}" srcOrd="2" destOrd="0" parTransId="{D8A35C32-626D-445E-801F-5CE5A9641B89}" sibTransId="{655EE430-FDC0-4ED1-A797-5EFB1CC775E4}"/>
    <dgm:cxn modelId="{9A8479D5-1B8F-4FFC-85CC-ADA0992B8906}" type="presOf" srcId="{7F5812E9-47C1-4B0B-B995-7835381EE940}" destId="{7D7A2C46-A299-462F-9759-339B7841FC8E}" srcOrd="0" destOrd="1" presId="urn:microsoft.com/office/officeart/2009/3/layout/IncreasingArrowsProcess"/>
    <dgm:cxn modelId="{89834682-EF1B-4277-92BB-1FFE49AE268F}" srcId="{7AA248B9-C86F-4A4B-AAE0-6A557E9EA8C4}" destId="{58A8DA95-A3D0-46DF-B2F0-4B46414E1505}" srcOrd="2" destOrd="0" parTransId="{41B20CF1-760F-4B43-A183-1F5531F4B54F}" sibTransId="{50013099-29F5-4BC1-858F-931BC58D0CAF}"/>
    <dgm:cxn modelId="{5D55D1FD-7326-4AA8-8F65-FC9EB56B83B8}" type="presOf" srcId="{052490A8-D888-45EF-89FD-324D20703E15}" destId="{2598DADD-F41C-4A83-AC55-22C9303AD59A}" srcOrd="0" destOrd="0" presId="urn:microsoft.com/office/officeart/2009/3/layout/IncreasingArrowsProcess"/>
    <dgm:cxn modelId="{2404F6E0-8D2C-493C-9EFB-534B90285CFA}" type="presOf" srcId="{D57B8A3A-BE6B-433A-A73D-E70F9B4EE161}" destId="{41D6F241-9D46-4255-8EB3-C0D90085A743}" srcOrd="0" destOrd="2" presId="urn:microsoft.com/office/officeart/2009/3/layout/IncreasingArrowsProcess"/>
    <dgm:cxn modelId="{E0EE43DC-ED76-4BE6-B724-C543A7ACB955}" type="presOf" srcId="{9C347888-DEAE-49D9-84B8-F31389F1EF12}" destId="{A8B5A310-CD96-426A-A0B4-1FD58FE37798}" srcOrd="0" destOrd="1" presId="urn:microsoft.com/office/officeart/2009/3/layout/IncreasingArrowsProcess"/>
    <dgm:cxn modelId="{E2E8EF6F-596A-4D92-8F28-0CE134A0C6E3}" srcId="{9E383FF1-40BE-4924-B3F2-AC7060D7132F}" destId="{E8965EAE-3C4B-4D1D-9901-E9E1A7887E00}" srcOrd="0" destOrd="0" parTransId="{14624D07-E193-437D-B08B-9148FACFE779}" sibTransId="{3EA9AB43-132A-469E-8CD1-B6051B1D520C}"/>
    <dgm:cxn modelId="{A3CE5F1A-F613-4049-ABB9-B4709363E221}" srcId="{A755DD2D-E14B-4EB4-80CC-092CDCC8FD5D}" destId="{A74BA081-044A-40A4-A133-D604CDC27D6D}" srcOrd="0" destOrd="0" parTransId="{01AF4A2A-37AB-4F86-BA00-13608B5D7EE0}" sibTransId="{17C3E396-BB71-4203-8F24-15539AB697C1}"/>
    <dgm:cxn modelId="{78E9EE35-43D2-40B9-A789-CD3068FB0B8A}" srcId="{E8965EAE-3C4B-4D1D-9901-E9E1A7887E00}" destId="{A75BA462-BC0F-4F98-BF5E-DB79B57FD6DA}" srcOrd="1" destOrd="0" parTransId="{8B3738E1-AC94-478E-82BC-B272CF2A9DD9}" sibTransId="{604FC521-C557-49BD-8FD6-5A6E3A94824F}"/>
    <dgm:cxn modelId="{9ECDD9BF-5C07-4F13-8250-B2157D48D92F}" srcId="{58EE2AC4-B041-4E12-94F9-865B9B19CA20}" destId="{DE9AB84C-EE10-45FD-8F5E-66A8DBC259CA}" srcOrd="0" destOrd="0" parTransId="{53EAFE3A-3B07-46FD-9490-4E1983A412BC}" sibTransId="{914CD50B-9864-4212-85F0-C7C878FD7645}"/>
    <dgm:cxn modelId="{644159B4-147B-44D9-A747-D0B529E25B31}" srcId="{A74BA081-044A-40A4-A133-D604CDC27D6D}" destId="{96482F31-9737-48E9-9D6A-3D7C4234AF33}" srcOrd="0" destOrd="0" parTransId="{C373FF81-F19B-42E1-AFC9-BAA885E9D3E4}" sibTransId="{2436286C-40F6-450F-9E5A-F36C7D2F6F67}"/>
    <dgm:cxn modelId="{67553EFF-0773-4481-8B7E-5EDDA08DC691}" type="presOf" srcId="{E8965EAE-3C4B-4D1D-9901-E9E1A7887E00}" destId="{FA48E27F-F655-433C-8768-2E53D88EDEF1}" srcOrd="0" destOrd="0" presId="urn:microsoft.com/office/officeart/2009/3/layout/IncreasingArrowsProcess"/>
    <dgm:cxn modelId="{7B776325-3D89-40CC-ADFF-9A8E3768D1CF}" srcId="{A755DD2D-E14B-4EB4-80CC-092CDCC8FD5D}" destId="{813B9FA0-04A9-47E3-8039-6EE5568E0C08}" srcOrd="1" destOrd="0" parTransId="{A6A6E9E6-5439-4920-A5A6-A9BD4066A85D}" sibTransId="{55FCFED6-565B-40F6-B0FF-1CE4EFE4B8BE}"/>
    <dgm:cxn modelId="{57958A91-149B-4752-A134-472286CB04D4}" type="presOf" srcId="{96482F31-9737-48E9-9D6A-3D7C4234AF33}" destId="{41D6F241-9D46-4255-8EB3-C0D90085A743}" srcOrd="0" destOrd="1" presId="urn:microsoft.com/office/officeart/2009/3/layout/IncreasingArrowsProcess"/>
    <dgm:cxn modelId="{96FDB483-152D-4D64-AE4D-280766F93139}" type="presParOf" srcId="{9113CAF1-1979-4412-B14E-E7C4C816E8A8}" destId="{FA48E27F-F655-433C-8768-2E53D88EDEF1}" srcOrd="0" destOrd="0" presId="urn:microsoft.com/office/officeart/2009/3/layout/IncreasingArrowsProcess"/>
    <dgm:cxn modelId="{C0BDAEC6-9D5D-42DF-8D1C-2AA78E00CBE1}" type="presParOf" srcId="{9113CAF1-1979-4412-B14E-E7C4C816E8A8}" destId="{2598DADD-F41C-4A83-AC55-22C9303AD59A}" srcOrd="1" destOrd="0" presId="urn:microsoft.com/office/officeart/2009/3/layout/IncreasingArrowsProcess"/>
    <dgm:cxn modelId="{4101166C-836E-457A-A972-DB3188B1A3E1}" type="presParOf" srcId="{9113CAF1-1979-4412-B14E-E7C4C816E8A8}" destId="{4529B5E9-B6B0-4E42-A8D2-27FFAAE1F825}" srcOrd="2" destOrd="0" presId="urn:microsoft.com/office/officeart/2009/3/layout/IncreasingArrowsProcess"/>
    <dgm:cxn modelId="{707B46B1-C62B-41AB-954A-D6864CBF187E}" type="presParOf" srcId="{9113CAF1-1979-4412-B14E-E7C4C816E8A8}" destId="{41D6F241-9D46-4255-8EB3-C0D90085A743}" srcOrd="3" destOrd="0" presId="urn:microsoft.com/office/officeart/2009/3/layout/IncreasingArrowsProcess"/>
    <dgm:cxn modelId="{63230086-F59E-4DD4-8BBD-19C2B0A3B91C}" type="presParOf" srcId="{9113CAF1-1979-4412-B14E-E7C4C816E8A8}" destId="{E2A037D2-6A2D-4686-9F18-89276F3938B6}" srcOrd="4" destOrd="0" presId="urn:microsoft.com/office/officeart/2009/3/layout/IncreasingArrowsProcess"/>
    <dgm:cxn modelId="{C8157BEE-CC4B-4127-8DAB-25A0213DC84E}" type="presParOf" srcId="{9113CAF1-1979-4412-B14E-E7C4C816E8A8}" destId="{B10F9A7D-12C0-4A33-8C67-03DD6052D7D2}" srcOrd="5" destOrd="0" presId="urn:microsoft.com/office/officeart/2009/3/layout/IncreasingArrowsProcess"/>
    <dgm:cxn modelId="{275AD55F-88BA-4043-9030-E51BA671D815}" type="presParOf" srcId="{9113CAF1-1979-4412-B14E-E7C4C816E8A8}" destId="{75B9F902-5247-4A41-842C-8B1C76986342}" srcOrd="6" destOrd="0" presId="urn:microsoft.com/office/officeart/2009/3/layout/IncreasingArrowsProcess"/>
    <dgm:cxn modelId="{258208A0-CEB2-480F-9AE8-F489B53F44B1}" type="presParOf" srcId="{9113CAF1-1979-4412-B14E-E7C4C816E8A8}" destId="{A8B5A310-CD96-426A-A0B4-1FD58FE37798}" srcOrd="7" destOrd="0" presId="urn:microsoft.com/office/officeart/2009/3/layout/IncreasingArrowsProcess"/>
    <dgm:cxn modelId="{2B4933E4-83B8-4803-80CC-C60D4875CFE5}" type="presParOf" srcId="{9113CAF1-1979-4412-B14E-E7C4C816E8A8}" destId="{92173E85-C488-4665-90D9-BF4B0FDF1494}" srcOrd="8" destOrd="0" presId="urn:microsoft.com/office/officeart/2009/3/layout/IncreasingArrowsProcess"/>
    <dgm:cxn modelId="{6901AC0D-EE3E-4DDA-A582-A35B22A2D6D0}" type="presParOf" srcId="{9113CAF1-1979-4412-B14E-E7C4C816E8A8}" destId="{7D7A2C46-A299-462F-9759-339B7841FC8E}"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CA98C-1404-4365-BE71-D8B6E9251D95}"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6CBC4A0E-C152-46FB-BF7C-DADEFF12ABDF}">
      <dgm:prSet phldrT="[Text]" custT="1"/>
      <dgm:spPr/>
      <dgm:t>
        <a:bodyPr/>
        <a:lstStyle/>
        <a:p>
          <a:r>
            <a:rPr lang="en-US" sz="1200" dirty="0" smtClean="0"/>
            <a:t>I didn’t do something</a:t>
          </a:r>
          <a:endParaRPr lang="en-US" sz="1200" dirty="0"/>
        </a:p>
      </dgm:t>
    </dgm:pt>
    <dgm:pt modelId="{A77EE499-B894-43F1-99A2-0491EF2AAEF7}" type="parTrans" cxnId="{7CD84FFF-1B04-45D7-B6B5-C2DCACB5230B}">
      <dgm:prSet/>
      <dgm:spPr/>
      <dgm:t>
        <a:bodyPr/>
        <a:lstStyle/>
        <a:p>
          <a:endParaRPr lang="en-US"/>
        </a:p>
      </dgm:t>
    </dgm:pt>
    <dgm:pt modelId="{098D4FD1-7120-4CA2-9C2F-A91AE1853A7C}" type="sibTrans" cxnId="{7CD84FFF-1B04-45D7-B6B5-C2DCACB5230B}">
      <dgm:prSet/>
      <dgm:spPr/>
      <dgm:t>
        <a:bodyPr/>
        <a:lstStyle/>
        <a:p>
          <a:endParaRPr lang="en-US"/>
        </a:p>
      </dgm:t>
    </dgm:pt>
    <dgm:pt modelId="{2662FD36-5747-43C4-A995-788A6FD57125}">
      <dgm:prSet phldrT="[Text]"/>
      <dgm:spPr/>
      <dgm:t>
        <a:bodyPr/>
        <a:lstStyle/>
        <a:p>
          <a:r>
            <a:rPr lang="en-US" dirty="0" smtClean="0"/>
            <a:t>Testify at the hearing</a:t>
          </a:r>
          <a:endParaRPr lang="en-US" dirty="0"/>
        </a:p>
      </dgm:t>
    </dgm:pt>
    <dgm:pt modelId="{0C93C035-3DA9-4CDB-B532-94DE6982722B}" type="parTrans" cxnId="{3FA8F403-3896-45D8-BFD9-9977FA76D10F}">
      <dgm:prSet/>
      <dgm:spPr/>
      <dgm:t>
        <a:bodyPr/>
        <a:lstStyle/>
        <a:p>
          <a:endParaRPr lang="en-US"/>
        </a:p>
      </dgm:t>
    </dgm:pt>
    <dgm:pt modelId="{F0ED28E2-7D64-40A3-8C67-843A8C348C62}" type="sibTrans" cxnId="{3FA8F403-3896-45D8-BFD9-9977FA76D10F}">
      <dgm:prSet/>
      <dgm:spPr/>
      <dgm:t>
        <a:bodyPr/>
        <a:lstStyle/>
        <a:p>
          <a:endParaRPr lang="en-US"/>
        </a:p>
      </dgm:t>
    </dgm:pt>
    <dgm:pt modelId="{949278C2-5553-4295-818A-695940736B3D}">
      <dgm:prSet phldrT="[Text]" custT="1"/>
      <dgm:spPr/>
      <dgm:t>
        <a:bodyPr/>
        <a:lstStyle/>
        <a:p>
          <a:r>
            <a:rPr lang="en-US" sz="1200" dirty="0" smtClean="0"/>
            <a:t>DHS didn’t do something</a:t>
          </a:r>
          <a:endParaRPr lang="en-US" sz="1200" dirty="0"/>
        </a:p>
      </dgm:t>
    </dgm:pt>
    <dgm:pt modelId="{542978D5-2950-4D24-8EF2-412AB23A5D85}" type="parTrans" cxnId="{47E8F5EA-0785-4A79-BB4B-D2676CA9E03D}">
      <dgm:prSet/>
      <dgm:spPr/>
      <dgm:t>
        <a:bodyPr/>
        <a:lstStyle/>
        <a:p>
          <a:endParaRPr lang="en-US"/>
        </a:p>
      </dgm:t>
    </dgm:pt>
    <dgm:pt modelId="{499F2BAE-C01C-4AE5-ABDF-AE62CFB2334B}" type="sibTrans" cxnId="{47E8F5EA-0785-4A79-BB4B-D2676CA9E03D}">
      <dgm:prSet/>
      <dgm:spPr/>
      <dgm:t>
        <a:bodyPr/>
        <a:lstStyle/>
        <a:p>
          <a:endParaRPr lang="en-US"/>
        </a:p>
      </dgm:t>
    </dgm:pt>
    <dgm:pt modelId="{B5DAC101-B672-47D5-A8CD-C89AD7A88904}">
      <dgm:prSet phldrT="[Text]"/>
      <dgm:spPr/>
      <dgm:t>
        <a:bodyPr/>
        <a:lstStyle/>
        <a:p>
          <a:r>
            <a:rPr lang="en-US" dirty="0" smtClean="0"/>
            <a:t>Cross-examine at the hearing: “Isn’t it true DHS didn’t issue a notice of decision in response to my April application?”</a:t>
          </a:r>
          <a:endParaRPr lang="en-US" dirty="0"/>
        </a:p>
      </dgm:t>
    </dgm:pt>
    <dgm:pt modelId="{842A9540-124D-40DB-9459-743A334145C8}" type="parTrans" cxnId="{640C4CED-941D-4D2C-B4FD-8ECADCC0D1CA}">
      <dgm:prSet/>
      <dgm:spPr/>
      <dgm:t>
        <a:bodyPr/>
        <a:lstStyle/>
        <a:p>
          <a:endParaRPr lang="en-US"/>
        </a:p>
      </dgm:t>
    </dgm:pt>
    <dgm:pt modelId="{EF26C4A1-F9C8-4CBA-8B65-F71AFF256AA1}" type="sibTrans" cxnId="{640C4CED-941D-4D2C-B4FD-8ECADCC0D1CA}">
      <dgm:prSet/>
      <dgm:spPr/>
      <dgm:t>
        <a:bodyPr/>
        <a:lstStyle/>
        <a:p>
          <a:endParaRPr lang="en-US"/>
        </a:p>
      </dgm:t>
    </dgm:pt>
    <dgm:pt modelId="{C5E2BC1C-B926-48FA-AECA-2694BC2DC484}">
      <dgm:prSet phldrT="[Text]"/>
      <dgm:spPr/>
      <dgm:t>
        <a:bodyPr/>
        <a:lstStyle/>
        <a:p>
          <a:r>
            <a:rPr lang="en-US" dirty="0" smtClean="0"/>
            <a:t>Print out from MMC</a:t>
          </a:r>
          <a:endParaRPr lang="en-US" dirty="0"/>
        </a:p>
      </dgm:t>
    </dgm:pt>
    <dgm:pt modelId="{9541F4C2-3E81-4580-9BFE-DD1FF084112E}" type="parTrans" cxnId="{FD8AA281-CCCB-4D4A-B3FD-1176AD69AC92}">
      <dgm:prSet/>
      <dgm:spPr/>
      <dgm:t>
        <a:bodyPr/>
        <a:lstStyle/>
        <a:p>
          <a:endParaRPr lang="en-US"/>
        </a:p>
      </dgm:t>
    </dgm:pt>
    <dgm:pt modelId="{F8CE0D43-8C14-4F4F-AA1B-D8CF1E50E5A9}" type="sibTrans" cxnId="{FD8AA281-CCCB-4D4A-B3FD-1176AD69AC92}">
      <dgm:prSet/>
      <dgm:spPr/>
      <dgm:t>
        <a:bodyPr/>
        <a:lstStyle/>
        <a:p>
          <a:endParaRPr lang="en-US"/>
        </a:p>
      </dgm:t>
    </dgm:pt>
    <dgm:pt modelId="{6060735E-74C1-4815-B1EE-EC0492D4D49E}">
      <dgm:prSet phldrT="[Text]"/>
      <dgm:spPr/>
      <dgm:t>
        <a:bodyPr/>
        <a:lstStyle/>
        <a:p>
          <a:r>
            <a:rPr lang="en-US" dirty="0" smtClean="0"/>
            <a:t>Affidavit</a:t>
          </a:r>
          <a:endParaRPr lang="en-US" dirty="0"/>
        </a:p>
      </dgm:t>
    </dgm:pt>
    <dgm:pt modelId="{9D5944D4-D63F-4E87-93D9-B3F240F792E4}" type="parTrans" cxnId="{68FDDA42-FA1E-4E00-A22E-A6275DB9EC79}">
      <dgm:prSet/>
      <dgm:spPr/>
      <dgm:t>
        <a:bodyPr/>
        <a:lstStyle/>
        <a:p>
          <a:endParaRPr lang="en-US"/>
        </a:p>
      </dgm:t>
    </dgm:pt>
    <dgm:pt modelId="{D5BB830E-7B94-4D6C-97A2-B954478ED8D2}" type="sibTrans" cxnId="{68FDDA42-FA1E-4E00-A22E-A6275DB9EC79}">
      <dgm:prSet/>
      <dgm:spPr/>
      <dgm:t>
        <a:bodyPr/>
        <a:lstStyle/>
        <a:p>
          <a:endParaRPr lang="en-US"/>
        </a:p>
      </dgm:t>
    </dgm:pt>
    <dgm:pt modelId="{757684B2-EEDD-4F87-9130-2CCB46DC44E8}">
      <dgm:prSet phldrT="[Text]"/>
      <dgm:spPr/>
      <dgm:t>
        <a:bodyPr/>
        <a:lstStyle/>
        <a:p>
          <a:r>
            <a:rPr lang="en-US" dirty="0" smtClean="0"/>
            <a:t>Ask DHS representative to produce it</a:t>
          </a:r>
          <a:endParaRPr lang="en-US" dirty="0"/>
        </a:p>
      </dgm:t>
    </dgm:pt>
    <dgm:pt modelId="{007FC7B0-9F3D-4C32-961D-84BA2441D5E0}" type="parTrans" cxnId="{2ADA99CA-FD3B-4BC8-A907-72027CB78AB2}">
      <dgm:prSet/>
      <dgm:spPr/>
      <dgm:t>
        <a:bodyPr/>
        <a:lstStyle/>
        <a:p>
          <a:endParaRPr lang="en-US"/>
        </a:p>
      </dgm:t>
    </dgm:pt>
    <dgm:pt modelId="{E997E671-3AA9-4297-A5E3-7F200D206B33}" type="sibTrans" cxnId="{2ADA99CA-FD3B-4BC8-A907-72027CB78AB2}">
      <dgm:prSet/>
      <dgm:spPr/>
      <dgm:t>
        <a:bodyPr/>
        <a:lstStyle/>
        <a:p>
          <a:endParaRPr lang="en-US"/>
        </a:p>
      </dgm:t>
    </dgm:pt>
    <dgm:pt modelId="{B9ECE88A-CCB1-47BE-B24F-FD76D4DA2C95}">
      <dgm:prSet phldrT="[Text]" custT="1"/>
      <dgm:spPr/>
      <dgm:t>
        <a:bodyPr/>
        <a:lstStyle/>
        <a:p>
          <a:r>
            <a:rPr lang="en-US" sz="1200" dirty="0" smtClean="0"/>
            <a:t>DHS documents</a:t>
          </a:r>
          <a:endParaRPr lang="en-US" sz="1200" dirty="0"/>
        </a:p>
      </dgm:t>
    </dgm:pt>
    <dgm:pt modelId="{C5E2283A-E8CA-4099-91FF-F3BCFBCB5A52}" type="parTrans" cxnId="{894CDB22-4CC5-44DF-AEB6-2575A62A19D5}">
      <dgm:prSet/>
      <dgm:spPr/>
      <dgm:t>
        <a:bodyPr/>
        <a:lstStyle/>
        <a:p>
          <a:endParaRPr lang="en-US"/>
        </a:p>
      </dgm:t>
    </dgm:pt>
    <dgm:pt modelId="{E48AB2B3-D858-42E1-B43E-8C4BFAF06048}" type="sibTrans" cxnId="{894CDB22-4CC5-44DF-AEB6-2575A62A19D5}">
      <dgm:prSet/>
      <dgm:spPr/>
      <dgm:t>
        <a:bodyPr/>
        <a:lstStyle/>
        <a:p>
          <a:endParaRPr lang="en-US"/>
        </a:p>
      </dgm:t>
    </dgm:pt>
    <dgm:pt modelId="{87931D41-CB64-431C-AAD8-2E0FBAC96CC8}">
      <dgm:prSet phldrT="[Text]"/>
      <dgm:spPr/>
      <dgm:t>
        <a:bodyPr/>
        <a:lstStyle/>
        <a:p>
          <a:r>
            <a:rPr lang="en-US" dirty="0" smtClean="0"/>
            <a:t>Ask Judge to ask DHS for it</a:t>
          </a:r>
          <a:endParaRPr lang="en-US" dirty="0"/>
        </a:p>
      </dgm:t>
    </dgm:pt>
    <dgm:pt modelId="{FEC83B8B-C9D1-4F1D-9D08-C34B1DE9A47C}" type="parTrans" cxnId="{369E6E11-CB78-4103-B3B5-8AA3652A7C5F}">
      <dgm:prSet/>
      <dgm:spPr/>
      <dgm:t>
        <a:bodyPr/>
        <a:lstStyle/>
        <a:p>
          <a:endParaRPr lang="en-US"/>
        </a:p>
      </dgm:t>
    </dgm:pt>
    <dgm:pt modelId="{7F2140AF-449B-4B8C-A4BE-285F7D13E3EE}" type="sibTrans" cxnId="{369E6E11-CB78-4103-B3B5-8AA3652A7C5F}">
      <dgm:prSet/>
      <dgm:spPr/>
      <dgm:t>
        <a:bodyPr/>
        <a:lstStyle/>
        <a:p>
          <a:endParaRPr lang="en-US"/>
        </a:p>
      </dgm:t>
    </dgm:pt>
    <dgm:pt modelId="{D2C4EA70-0924-48F5-AD17-F210AFC57993}">
      <dgm:prSet phldrT="[Text]"/>
      <dgm:spPr/>
      <dgm:t>
        <a:bodyPr/>
        <a:lstStyle/>
        <a:p>
          <a:r>
            <a:rPr lang="en-US" dirty="0" smtClean="0"/>
            <a:t>Ask Judge to issue a subpoena; difficult and likely only successful if you can explain what other efforts you’ve made to obtain it </a:t>
          </a:r>
          <a:endParaRPr lang="en-US" dirty="0"/>
        </a:p>
      </dgm:t>
    </dgm:pt>
    <dgm:pt modelId="{3FA73317-10E2-4033-895E-57C258A9B633}" type="parTrans" cxnId="{EDA244B5-DB4D-4F02-96C0-59654C852C75}">
      <dgm:prSet/>
      <dgm:spPr/>
      <dgm:t>
        <a:bodyPr/>
        <a:lstStyle/>
        <a:p>
          <a:endParaRPr lang="en-US"/>
        </a:p>
      </dgm:t>
    </dgm:pt>
    <dgm:pt modelId="{83C26286-24CD-4BE8-BF92-BDBEEF9E7D4C}" type="sibTrans" cxnId="{EDA244B5-DB4D-4F02-96C0-59654C852C75}">
      <dgm:prSet/>
      <dgm:spPr/>
      <dgm:t>
        <a:bodyPr/>
        <a:lstStyle/>
        <a:p>
          <a:endParaRPr lang="en-US"/>
        </a:p>
      </dgm:t>
    </dgm:pt>
    <dgm:pt modelId="{793C0029-7307-4063-A516-AAD3A5D34DAB}">
      <dgm:prSet phldrT="[Text]" custT="1"/>
      <dgm:spPr/>
      <dgm:t>
        <a:bodyPr/>
        <a:lstStyle/>
        <a:p>
          <a:r>
            <a:rPr lang="en-US" sz="1200" dirty="0" smtClean="0"/>
            <a:t>Someone else’s documents</a:t>
          </a:r>
          <a:endParaRPr lang="en-US" sz="1200" dirty="0"/>
        </a:p>
      </dgm:t>
    </dgm:pt>
    <dgm:pt modelId="{B0780BFC-FB38-41A2-AEFF-8B415C2FAE12}" type="parTrans" cxnId="{190FD7D6-374A-4B6B-BA2A-E9FBC4FE1C0F}">
      <dgm:prSet/>
      <dgm:spPr/>
      <dgm:t>
        <a:bodyPr/>
        <a:lstStyle/>
        <a:p>
          <a:endParaRPr lang="en-US"/>
        </a:p>
      </dgm:t>
    </dgm:pt>
    <dgm:pt modelId="{6CE4BAE7-7A5B-4E0C-8C5C-818A0CDD91A5}" type="sibTrans" cxnId="{190FD7D6-374A-4B6B-BA2A-E9FBC4FE1C0F}">
      <dgm:prSet/>
      <dgm:spPr/>
      <dgm:t>
        <a:bodyPr/>
        <a:lstStyle/>
        <a:p>
          <a:endParaRPr lang="en-US"/>
        </a:p>
      </dgm:t>
    </dgm:pt>
    <dgm:pt modelId="{0D657AB2-D4C3-4352-8390-E66C829CA151}">
      <dgm:prSet phldrT="[Text]"/>
      <dgm:spPr/>
      <dgm:t>
        <a:bodyPr/>
        <a:lstStyle/>
        <a:p>
          <a:r>
            <a:rPr lang="en-US" dirty="0" smtClean="0"/>
            <a:t>Ask DHS to get it</a:t>
          </a:r>
          <a:endParaRPr lang="en-US" dirty="0"/>
        </a:p>
      </dgm:t>
    </dgm:pt>
    <dgm:pt modelId="{D11E2294-FE4D-4700-8A53-D3FF4510E915}" type="parTrans" cxnId="{E97E7F36-722D-45C5-8309-76000982BE7F}">
      <dgm:prSet/>
      <dgm:spPr/>
      <dgm:t>
        <a:bodyPr/>
        <a:lstStyle/>
        <a:p>
          <a:endParaRPr lang="en-US"/>
        </a:p>
      </dgm:t>
    </dgm:pt>
    <dgm:pt modelId="{E295AFFD-3424-4415-AE3A-C4A8A8D51983}" type="sibTrans" cxnId="{E97E7F36-722D-45C5-8309-76000982BE7F}">
      <dgm:prSet/>
      <dgm:spPr/>
      <dgm:t>
        <a:bodyPr/>
        <a:lstStyle/>
        <a:p>
          <a:endParaRPr lang="en-US"/>
        </a:p>
      </dgm:t>
    </dgm:pt>
    <dgm:pt modelId="{D5364104-7C2C-491A-8ACF-896CC13FFB77}">
      <dgm:prSet phldrT="[Text]"/>
      <dgm:spPr/>
      <dgm:t>
        <a:bodyPr/>
        <a:lstStyle/>
        <a:p>
          <a:r>
            <a:rPr lang="en-US" dirty="0" smtClean="0"/>
            <a:t>Ask Judge to issue a subpoena; difficult and likely only successful if you can explain what other efforts you’ve made to obtain it and why it is critical for your case</a:t>
          </a:r>
          <a:endParaRPr lang="en-US" dirty="0"/>
        </a:p>
      </dgm:t>
    </dgm:pt>
    <dgm:pt modelId="{254EABA3-18AA-4893-8628-76D6B50FCD5B}" type="parTrans" cxnId="{FF718C1F-E764-49FC-9EC0-617D4668EA29}">
      <dgm:prSet/>
      <dgm:spPr/>
      <dgm:t>
        <a:bodyPr/>
        <a:lstStyle/>
        <a:p>
          <a:endParaRPr lang="en-US"/>
        </a:p>
      </dgm:t>
    </dgm:pt>
    <dgm:pt modelId="{70553EEC-B718-4F2B-AE38-FDD662376F9C}" type="sibTrans" cxnId="{FF718C1F-E764-49FC-9EC0-617D4668EA29}">
      <dgm:prSet/>
      <dgm:spPr/>
      <dgm:t>
        <a:bodyPr/>
        <a:lstStyle/>
        <a:p>
          <a:endParaRPr lang="en-US"/>
        </a:p>
      </dgm:t>
    </dgm:pt>
    <dgm:pt modelId="{B05923A6-5657-49CF-A329-F2B4DA78131D}">
      <dgm:prSet phldrT="[Text]"/>
      <dgm:spPr/>
      <dgm:t>
        <a:bodyPr/>
        <a:lstStyle/>
        <a:p>
          <a:r>
            <a:rPr lang="en-US" dirty="0" smtClean="0"/>
            <a:t>DHS notices</a:t>
          </a:r>
          <a:endParaRPr lang="en-US" dirty="0"/>
        </a:p>
      </dgm:t>
    </dgm:pt>
    <dgm:pt modelId="{C43F1812-F0C2-4F86-A281-E69E2034DE26}" type="parTrans" cxnId="{11AE7A16-200C-4D72-8F2F-677D0628452E}">
      <dgm:prSet/>
      <dgm:spPr/>
      <dgm:t>
        <a:bodyPr/>
        <a:lstStyle/>
        <a:p>
          <a:endParaRPr lang="en-US"/>
        </a:p>
      </dgm:t>
    </dgm:pt>
    <dgm:pt modelId="{3FE8F543-891C-47D9-9E6F-BC4F9BA042F6}" type="sibTrans" cxnId="{11AE7A16-200C-4D72-8F2F-677D0628452E}">
      <dgm:prSet/>
      <dgm:spPr/>
      <dgm:t>
        <a:bodyPr/>
        <a:lstStyle/>
        <a:p>
          <a:endParaRPr lang="en-US"/>
        </a:p>
      </dgm:t>
    </dgm:pt>
    <dgm:pt modelId="{6D4D47A0-BE9B-4E6A-8BA0-D74F07550C18}" type="pres">
      <dgm:prSet presAssocID="{725CA98C-1404-4365-BE71-D8B6E9251D95}" presName="linearFlow" presStyleCnt="0">
        <dgm:presLayoutVars>
          <dgm:dir/>
          <dgm:animLvl val="lvl"/>
          <dgm:resizeHandles val="exact"/>
        </dgm:presLayoutVars>
      </dgm:prSet>
      <dgm:spPr/>
      <dgm:t>
        <a:bodyPr/>
        <a:lstStyle/>
        <a:p>
          <a:endParaRPr lang="en-US"/>
        </a:p>
      </dgm:t>
    </dgm:pt>
    <dgm:pt modelId="{F5800503-02B5-48B8-A0A0-B26525AF6971}" type="pres">
      <dgm:prSet presAssocID="{6CBC4A0E-C152-46FB-BF7C-DADEFF12ABDF}" presName="composite" presStyleCnt="0"/>
      <dgm:spPr/>
    </dgm:pt>
    <dgm:pt modelId="{9B5B7249-5E67-40A7-80B5-11D0DAC5D4BA}" type="pres">
      <dgm:prSet presAssocID="{6CBC4A0E-C152-46FB-BF7C-DADEFF12ABDF}" presName="parentText" presStyleLbl="alignNode1" presStyleIdx="0" presStyleCnt="4">
        <dgm:presLayoutVars>
          <dgm:chMax val="1"/>
          <dgm:bulletEnabled val="1"/>
        </dgm:presLayoutVars>
      </dgm:prSet>
      <dgm:spPr/>
      <dgm:t>
        <a:bodyPr/>
        <a:lstStyle/>
        <a:p>
          <a:endParaRPr lang="en-US"/>
        </a:p>
      </dgm:t>
    </dgm:pt>
    <dgm:pt modelId="{B3A3FC15-084C-4AE6-AD28-DDD1CC21AB31}" type="pres">
      <dgm:prSet presAssocID="{6CBC4A0E-C152-46FB-BF7C-DADEFF12ABDF}" presName="descendantText" presStyleLbl="alignAcc1" presStyleIdx="0" presStyleCnt="4">
        <dgm:presLayoutVars>
          <dgm:bulletEnabled val="1"/>
        </dgm:presLayoutVars>
      </dgm:prSet>
      <dgm:spPr/>
      <dgm:t>
        <a:bodyPr/>
        <a:lstStyle/>
        <a:p>
          <a:endParaRPr lang="en-US"/>
        </a:p>
      </dgm:t>
    </dgm:pt>
    <dgm:pt modelId="{5AB439D2-6E65-404B-BE69-57B2D77BDF55}" type="pres">
      <dgm:prSet presAssocID="{098D4FD1-7120-4CA2-9C2F-A91AE1853A7C}" presName="sp" presStyleCnt="0"/>
      <dgm:spPr/>
    </dgm:pt>
    <dgm:pt modelId="{925FF20D-1D63-44B1-B3FF-54F7C1401381}" type="pres">
      <dgm:prSet presAssocID="{949278C2-5553-4295-818A-695940736B3D}" presName="composite" presStyleCnt="0"/>
      <dgm:spPr/>
    </dgm:pt>
    <dgm:pt modelId="{46ACB004-8005-42E3-BC2B-0FA6ABD395A3}" type="pres">
      <dgm:prSet presAssocID="{949278C2-5553-4295-818A-695940736B3D}" presName="parentText" presStyleLbl="alignNode1" presStyleIdx="1" presStyleCnt="4">
        <dgm:presLayoutVars>
          <dgm:chMax val="1"/>
          <dgm:bulletEnabled val="1"/>
        </dgm:presLayoutVars>
      </dgm:prSet>
      <dgm:spPr/>
      <dgm:t>
        <a:bodyPr/>
        <a:lstStyle/>
        <a:p>
          <a:endParaRPr lang="en-US"/>
        </a:p>
      </dgm:t>
    </dgm:pt>
    <dgm:pt modelId="{8F863556-3A55-4B8B-B89F-09C6F008CF60}" type="pres">
      <dgm:prSet presAssocID="{949278C2-5553-4295-818A-695940736B3D}" presName="descendantText" presStyleLbl="alignAcc1" presStyleIdx="1" presStyleCnt="4">
        <dgm:presLayoutVars>
          <dgm:bulletEnabled val="1"/>
        </dgm:presLayoutVars>
      </dgm:prSet>
      <dgm:spPr/>
      <dgm:t>
        <a:bodyPr/>
        <a:lstStyle/>
        <a:p>
          <a:endParaRPr lang="en-US"/>
        </a:p>
      </dgm:t>
    </dgm:pt>
    <dgm:pt modelId="{7D5A2610-581F-4331-84D8-C4BFD7344514}" type="pres">
      <dgm:prSet presAssocID="{499F2BAE-C01C-4AE5-ABDF-AE62CFB2334B}" presName="sp" presStyleCnt="0"/>
      <dgm:spPr/>
    </dgm:pt>
    <dgm:pt modelId="{C4038219-7530-4F6F-82BF-8D6622FE014A}" type="pres">
      <dgm:prSet presAssocID="{B9ECE88A-CCB1-47BE-B24F-FD76D4DA2C95}" presName="composite" presStyleCnt="0"/>
      <dgm:spPr/>
    </dgm:pt>
    <dgm:pt modelId="{3707E7DD-5F87-4F9E-8C4E-68D3AEB4FF7B}" type="pres">
      <dgm:prSet presAssocID="{B9ECE88A-CCB1-47BE-B24F-FD76D4DA2C95}" presName="parentText" presStyleLbl="alignNode1" presStyleIdx="2" presStyleCnt="4" custLinFactNeighborX="1561">
        <dgm:presLayoutVars>
          <dgm:chMax val="1"/>
          <dgm:bulletEnabled val="1"/>
        </dgm:presLayoutVars>
      </dgm:prSet>
      <dgm:spPr/>
      <dgm:t>
        <a:bodyPr/>
        <a:lstStyle/>
        <a:p>
          <a:endParaRPr lang="en-US"/>
        </a:p>
      </dgm:t>
    </dgm:pt>
    <dgm:pt modelId="{0FAEF41A-7997-4470-A8DD-0A14FBB0B83E}" type="pres">
      <dgm:prSet presAssocID="{B9ECE88A-CCB1-47BE-B24F-FD76D4DA2C95}" presName="descendantText" presStyleLbl="alignAcc1" presStyleIdx="2" presStyleCnt="4">
        <dgm:presLayoutVars>
          <dgm:bulletEnabled val="1"/>
        </dgm:presLayoutVars>
      </dgm:prSet>
      <dgm:spPr/>
      <dgm:t>
        <a:bodyPr/>
        <a:lstStyle/>
        <a:p>
          <a:endParaRPr lang="en-US"/>
        </a:p>
      </dgm:t>
    </dgm:pt>
    <dgm:pt modelId="{250AF5E4-FE69-4DC0-AC60-8D6820562AE3}" type="pres">
      <dgm:prSet presAssocID="{E48AB2B3-D858-42E1-B43E-8C4BFAF06048}" presName="sp" presStyleCnt="0"/>
      <dgm:spPr/>
    </dgm:pt>
    <dgm:pt modelId="{35ACFEFF-F025-4F28-B74D-42A35F0DE716}" type="pres">
      <dgm:prSet presAssocID="{793C0029-7307-4063-A516-AAD3A5D34DAB}" presName="composite" presStyleCnt="0"/>
      <dgm:spPr/>
    </dgm:pt>
    <dgm:pt modelId="{4E06532F-1F1A-411A-BAA9-28920A44F92D}" type="pres">
      <dgm:prSet presAssocID="{793C0029-7307-4063-A516-AAD3A5D34DAB}" presName="parentText" presStyleLbl="alignNode1" presStyleIdx="3" presStyleCnt="4">
        <dgm:presLayoutVars>
          <dgm:chMax val="1"/>
          <dgm:bulletEnabled val="1"/>
        </dgm:presLayoutVars>
      </dgm:prSet>
      <dgm:spPr/>
      <dgm:t>
        <a:bodyPr/>
        <a:lstStyle/>
        <a:p>
          <a:endParaRPr lang="en-US"/>
        </a:p>
      </dgm:t>
    </dgm:pt>
    <dgm:pt modelId="{8FFBFCCA-92A6-4E16-A142-375B4E96D8F9}" type="pres">
      <dgm:prSet presAssocID="{793C0029-7307-4063-A516-AAD3A5D34DAB}" presName="descendantText" presStyleLbl="alignAcc1" presStyleIdx="3" presStyleCnt="4">
        <dgm:presLayoutVars>
          <dgm:bulletEnabled val="1"/>
        </dgm:presLayoutVars>
      </dgm:prSet>
      <dgm:spPr/>
      <dgm:t>
        <a:bodyPr/>
        <a:lstStyle/>
        <a:p>
          <a:endParaRPr lang="en-US"/>
        </a:p>
      </dgm:t>
    </dgm:pt>
  </dgm:ptLst>
  <dgm:cxnLst>
    <dgm:cxn modelId="{C0D2D631-7C96-4D63-AE14-13A88D24E0FA}" type="presOf" srcId="{6060735E-74C1-4815-B1EE-EC0492D4D49E}" destId="{B3A3FC15-084C-4AE6-AD28-DDD1CC21AB31}" srcOrd="0" destOrd="1" presId="urn:microsoft.com/office/officeart/2005/8/layout/chevron2"/>
    <dgm:cxn modelId="{EDA244B5-DB4D-4F02-96C0-59654C852C75}" srcId="{B9ECE88A-CCB1-47BE-B24F-FD76D4DA2C95}" destId="{D2C4EA70-0924-48F5-AD17-F210AFC57993}" srcOrd="2" destOrd="0" parTransId="{3FA73317-10E2-4033-895E-57C258A9B633}" sibTransId="{83C26286-24CD-4BE8-BF92-BDBEEF9E7D4C}"/>
    <dgm:cxn modelId="{2ADA99CA-FD3B-4BC8-A907-72027CB78AB2}" srcId="{B9ECE88A-CCB1-47BE-B24F-FD76D4DA2C95}" destId="{757684B2-EEDD-4F87-9130-2CCB46DC44E8}" srcOrd="0" destOrd="0" parTransId="{007FC7B0-9F3D-4C32-961D-84BA2441D5E0}" sibTransId="{E997E671-3AA9-4297-A5E3-7F200D206B33}"/>
    <dgm:cxn modelId="{AAFB4C80-55E7-4F3D-ADF2-AD2FB5FED89B}" type="presOf" srcId="{725CA98C-1404-4365-BE71-D8B6E9251D95}" destId="{6D4D47A0-BE9B-4E6A-8BA0-D74F07550C18}" srcOrd="0" destOrd="0" presId="urn:microsoft.com/office/officeart/2005/8/layout/chevron2"/>
    <dgm:cxn modelId="{894CDB22-4CC5-44DF-AEB6-2575A62A19D5}" srcId="{725CA98C-1404-4365-BE71-D8B6E9251D95}" destId="{B9ECE88A-CCB1-47BE-B24F-FD76D4DA2C95}" srcOrd="2" destOrd="0" parTransId="{C5E2283A-E8CA-4099-91FF-F3BCFBCB5A52}" sibTransId="{E48AB2B3-D858-42E1-B43E-8C4BFAF06048}"/>
    <dgm:cxn modelId="{6B9CA0DA-6C89-46C7-873B-D5C15E707467}" type="presOf" srcId="{D5364104-7C2C-491A-8ACF-896CC13FFB77}" destId="{8FFBFCCA-92A6-4E16-A142-375B4E96D8F9}" srcOrd="0" destOrd="1" presId="urn:microsoft.com/office/officeart/2005/8/layout/chevron2"/>
    <dgm:cxn modelId="{FD8AA281-CCCB-4D4A-B3FD-1176AD69AC92}" srcId="{949278C2-5553-4295-818A-695940736B3D}" destId="{C5E2BC1C-B926-48FA-AECA-2694BC2DC484}" srcOrd="2" destOrd="0" parTransId="{9541F4C2-3E81-4580-9BFE-DD1FF084112E}" sibTransId="{F8CE0D43-8C14-4F4F-AA1B-D8CF1E50E5A9}"/>
    <dgm:cxn modelId="{3B84DF63-95B3-4EDD-AB2D-A1803F913C8B}" type="presOf" srcId="{2662FD36-5747-43C4-A995-788A6FD57125}" destId="{B3A3FC15-084C-4AE6-AD28-DDD1CC21AB31}" srcOrd="0" destOrd="0" presId="urn:microsoft.com/office/officeart/2005/8/layout/chevron2"/>
    <dgm:cxn modelId="{C40FEB61-879F-4A86-98FD-C0AEA1CDA59C}" type="presOf" srcId="{949278C2-5553-4295-818A-695940736B3D}" destId="{46ACB004-8005-42E3-BC2B-0FA6ABD395A3}" srcOrd="0" destOrd="0" presId="urn:microsoft.com/office/officeart/2005/8/layout/chevron2"/>
    <dgm:cxn modelId="{FF718C1F-E764-49FC-9EC0-617D4668EA29}" srcId="{793C0029-7307-4063-A516-AAD3A5D34DAB}" destId="{D5364104-7C2C-491A-8ACF-896CC13FFB77}" srcOrd="1" destOrd="0" parTransId="{254EABA3-18AA-4893-8628-76D6B50FCD5B}" sibTransId="{70553EEC-B718-4F2B-AE38-FDD662376F9C}"/>
    <dgm:cxn modelId="{7CD84FFF-1B04-45D7-B6B5-C2DCACB5230B}" srcId="{725CA98C-1404-4365-BE71-D8B6E9251D95}" destId="{6CBC4A0E-C152-46FB-BF7C-DADEFF12ABDF}" srcOrd="0" destOrd="0" parTransId="{A77EE499-B894-43F1-99A2-0491EF2AAEF7}" sibTransId="{098D4FD1-7120-4CA2-9C2F-A91AE1853A7C}"/>
    <dgm:cxn modelId="{CCDEB1A6-9A4D-46A2-A842-F79D16F3C29A}" type="presOf" srcId="{B05923A6-5657-49CF-A329-F2B4DA78131D}" destId="{8F863556-3A55-4B8B-B89F-09C6F008CF60}" srcOrd="0" destOrd="1" presId="urn:microsoft.com/office/officeart/2005/8/layout/chevron2"/>
    <dgm:cxn modelId="{02528A6B-6517-4733-988D-12635ED91F32}" type="presOf" srcId="{B9ECE88A-CCB1-47BE-B24F-FD76D4DA2C95}" destId="{3707E7DD-5F87-4F9E-8C4E-68D3AEB4FF7B}" srcOrd="0" destOrd="0" presId="urn:microsoft.com/office/officeart/2005/8/layout/chevron2"/>
    <dgm:cxn modelId="{AAFC44F7-986E-4F4B-BE7D-4D7E3F196A42}" type="presOf" srcId="{D2C4EA70-0924-48F5-AD17-F210AFC57993}" destId="{0FAEF41A-7997-4470-A8DD-0A14FBB0B83E}" srcOrd="0" destOrd="2" presId="urn:microsoft.com/office/officeart/2005/8/layout/chevron2"/>
    <dgm:cxn modelId="{47E8F5EA-0785-4A79-BB4B-D2676CA9E03D}" srcId="{725CA98C-1404-4365-BE71-D8B6E9251D95}" destId="{949278C2-5553-4295-818A-695940736B3D}" srcOrd="1" destOrd="0" parTransId="{542978D5-2950-4D24-8EF2-412AB23A5D85}" sibTransId="{499F2BAE-C01C-4AE5-ABDF-AE62CFB2334B}"/>
    <dgm:cxn modelId="{562EE957-7147-4881-BA69-AF7362735D2B}" type="presOf" srcId="{87931D41-CB64-431C-AAD8-2E0FBAC96CC8}" destId="{0FAEF41A-7997-4470-A8DD-0A14FBB0B83E}" srcOrd="0" destOrd="1" presId="urn:microsoft.com/office/officeart/2005/8/layout/chevron2"/>
    <dgm:cxn modelId="{640C4CED-941D-4D2C-B4FD-8ECADCC0D1CA}" srcId="{949278C2-5553-4295-818A-695940736B3D}" destId="{B5DAC101-B672-47D5-A8CD-C89AD7A88904}" srcOrd="0" destOrd="0" parTransId="{842A9540-124D-40DB-9459-743A334145C8}" sibTransId="{EF26C4A1-F9C8-4CBA-8B65-F71AFF256AA1}"/>
    <dgm:cxn modelId="{2A0217B6-E401-4CC6-BA78-2545DF9D41CE}" type="presOf" srcId="{0D657AB2-D4C3-4352-8390-E66C829CA151}" destId="{8FFBFCCA-92A6-4E16-A142-375B4E96D8F9}" srcOrd="0" destOrd="0" presId="urn:microsoft.com/office/officeart/2005/8/layout/chevron2"/>
    <dgm:cxn modelId="{68FDDA42-FA1E-4E00-A22E-A6275DB9EC79}" srcId="{6CBC4A0E-C152-46FB-BF7C-DADEFF12ABDF}" destId="{6060735E-74C1-4815-B1EE-EC0492D4D49E}" srcOrd="1" destOrd="0" parTransId="{9D5944D4-D63F-4E87-93D9-B3F240F792E4}" sibTransId="{D5BB830E-7B94-4D6C-97A2-B954478ED8D2}"/>
    <dgm:cxn modelId="{8780C656-7E1D-4D73-B49F-7553BD4CDC3A}" type="presOf" srcId="{B5DAC101-B672-47D5-A8CD-C89AD7A88904}" destId="{8F863556-3A55-4B8B-B89F-09C6F008CF60}" srcOrd="0" destOrd="0" presId="urn:microsoft.com/office/officeart/2005/8/layout/chevron2"/>
    <dgm:cxn modelId="{3FA8F403-3896-45D8-BFD9-9977FA76D10F}" srcId="{6CBC4A0E-C152-46FB-BF7C-DADEFF12ABDF}" destId="{2662FD36-5747-43C4-A995-788A6FD57125}" srcOrd="0" destOrd="0" parTransId="{0C93C035-3DA9-4CDB-B532-94DE6982722B}" sibTransId="{F0ED28E2-7D64-40A3-8C67-843A8C348C62}"/>
    <dgm:cxn modelId="{E97E7F36-722D-45C5-8309-76000982BE7F}" srcId="{793C0029-7307-4063-A516-AAD3A5D34DAB}" destId="{0D657AB2-D4C3-4352-8390-E66C829CA151}" srcOrd="0" destOrd="0" parTransId="{D11E2294-FE4D-4700-8A53-D3FF4510E915}" sibTransId="{E295AFFD-3424-4415-AE3A-C4A8A8D51983}"/>
    <dgm:cxn modelId="{190FD7D6-374A-4B6B-BA2A-E9FBC4FE1C0F}" srcId="{725CA98C-1404-4365-BE71-D8B6E9251D95}" destId="{793C0029-7307-4063-A516-AAD3A5D34DAB}" srcOrd="3" destOrd="0" parTransId="{B0780BFC-FB38-41A2-AEFF-8B415C2FAE12}" sibTransId="{6CE4BAE7-7A5B-4E0C-8C5C-818A0CDD91A5}"/>
    <dgm:cxn modelId="{44A054BD-E926-4275-A767-55F59D73273A}" type="presOf" srcId="{6CBC4A0E-C152-46FB-BF7C-DADEFF12ABDF}" destId="{9B5B7249-5E67-40A7-80B5-11D0DAC5D4BA}" srcOrd="0" destOrd="0" presId="urn:microsoft.com/office/officeart/2005/8/layout/chevron2"/>
    <dgm:cxn modelId="{A0CB892E-8071-4D40-B662-4CAC22F47426}" type="presOf" srcId="{C5E2BC1C-B926-48FA-AECA-2694BC2DC484}" destId="{8F863556-3A55-4B8B-B89F-09C6F008CF60}" srcOrd="0" destOrd="2" presId="urn:microsoft.com/office/officeart/2005/8/layout/chevron2"/>
    <dgm:cxn modelId="{11AE7A16-200C-4D72-8F2F-677D0628452E}" srcId="{949278C2-5553-4295-818A-695940736B3D}" destId="{B05923A6-5657-49CF-A329-F2B4DA78131D}" srcOrd="1" destOrd="0" parTransId="{C43F1812-F0C2-4F86-A281-E69E2034DE26}" sibTransId="{3FE8F543-891C-47D9-9E6F-BC4F9BA042F6}"/>
    <dgm:cxn modelId="{369E6E11-CB78-4103-B3B5-8AA3652A7C5F}" srcId="{B9ECE88A-CCB1-47BE-B24F-FD76D4DA2C95}" destId="{87931D41-CB64-431C-AAD8-2E0FBAC96CC8}" srcOrd="1" destOrd="0" parTransId="{FEC83B8B-C9D1-4F1D-9D08-C34B1DE9A47C}" sibTransId="{7F2140AF-449B-4B8C-A4BE-285F7D13E3EE}"/>
    <dgm:cxn modelId="{6A1D9378-A92B-4D16-8527-48D4DBC87F3E}" type="presOf" srcId="{793C0029-7307-4063-A516-AAD3A5D34DAB}" destId="{4E06532F-1F1A-411A-BAA9-28920A44F92D}" srcOrd="0" destOrd="0" presId="urn:microsoft.com/office/officeart/2005/8/layout/chevron2"/>
    <dgm:cxn modelId="{F65DD932-684D-411A-AEF6-5FCAB8FB6BD6}" type="presOf" srcId="{757684B2-EEDD-4F87-9130-2CCB46DC44E8}" destId="{0FAEF41A-7997-4470-A8DD-0A14FBB0B83E}" srcOrd="0" destOrd="0" presId="urn:microsoft.com/office/officeart/2005/8/layout/chevron2"/>
    <dgm:cxn modelId="{4FBA3CBF-01A8-4140-A2AE-88A0F566D41B}" type="presParOf" srcId="{6D4D47A0-BE9B-4E6A-8BA0-D74F07550C18}" destId="{F5800503-02B5-48B8-A0A0-B26525AF6971}" srcOrd="0" destOrd="0" presId="urn:microsoft.com/office/officeart/2005/8/layout/chevron2"/>
    <dgm:cxn modelId="{0D571D70-4E2D-4B48-BDCB-AAA8F9FFB04B}" type="presParOf" srcId="{F5800503-02B5-48B8-A0A0-B26525AF6971}" destId="{9B5B7249-5E67-40A7-80B5-11D0DAC5D4BA}" srcOrd="0" destOrd="0" presId="urn:microsoft.com/office/officeart/2005/8/layout/chevron2"/>
    <dgm:cxn modelId="{E3C72A15-21A8-4D9A-96B0-5786139D569D}" type="presParOf" srcId="{F5800503-02B5-48B8-A0A0-B26525AF6971}" destId="{B3A3FC15-084C-4AE6-AD28-DDD1CC21AB31}" srcOrd="1" destOrd="0" presId="urn:microsoft.com/office/officeart/2005/8/layout/chevron2"/>
    <dgm:cxn modelId="{E2BB567C-0ECD-44A3-A15C-A077C8D8583F}" type="presParOf" srcId="{6D4D47A0-BE9B-4E6A-8BA0-D74F07550C18}" destId="{5AB439D2-6E65-404B-BE69-57B2D77BDF55}" srcOrd="1" destOrd="0" presId="urn:microsoft.com/office/officeart/2005/8/layout/chevron2"/>
    <dgm:cxn modelId="{79EF561B-FB7F-4585-9EC7-FDE4A42FBD52}" type="presParOf" srcId="{6D4D47A0-BE9B-4E6A-8BA0-D74F07550C18}" destId="{925FF20D-1D63-44B1-B3FF-54F7C1401381}" srcOrd="2" destOrd="0" presId="urn:microsoft.com/office/officeart/2005/8/layout/chevron2"/>
    <dgm:cxn modelId="{51D901B3-6CB0-41D8-AD50-082BF07DEFD7}" type="presParOf" srcId="{925FF20D-1D63-44B1-B3FF-54F7C1401381}" destId="{46ACB004-8005-42E3-BC2B-0FA6ABD395A3}" srcOrd="0" destOrd="0" presId="urn:microsoft.com/office/officeart/2005/8/layout/chevron2"/>
    <dgm:cxn modelId="{D07959A7-0F90-4B6B-AB1F-2317B0338B89}" type="presParOf" srcId="{925FF20D-1D63-44B1-B3FF-54F7C1401381}" destId="{8F863556-3A55-4B8B-B89F-09C6F008CF60}" srcOrd="1" destOrd="0" presId="urn:microsoft.com/office/officeart/2005/8/layout/chevron2"/>
    <dgm:cxn modelId="{504A3BE6-AC9F-400A-A343-2E19EDCFC203}" type="presParOf" srcId="{6D4D47A0-BE9B-4E6A-8BA0-D74F07550C18}" destId="{7D5A2610-581F-4331-84D8-C4BFD7344514}" srcOrd="3" destOrd="0" presId="urn:microsoft.com/office/officeart/2005/8/layout/chevron2"/>
    <dgm:cxn modelId="{9AFE6789-FBB5-4030-B9F5-42AEF5CE8689}" type="presParOf" srcId="{6D4D47A0-BE9B-4E6A-8BA0-D74F07550C18}" destId="{C4038219-7530-4F6F-82BF-8D6622FE014A}" srcOrd="4" destOrd="0" presId="urn:microsoft.com/office/officeart/2005/8/layout/chevron2"/>
    <dgm:cxn modelId="{39FE57CD-0D8D-4C7B-A114-2005C5C0B666}" type="presParOf" srcId="{C4038219-7530-4F6F-82BF-8D6622FE014A}" destId="{3707E7DD-5F87-4F9E-8C4E-68D3AEB4FF7B}" srcOrd="0" destOrd="0" presId="urn:microsoft.com/office/officeart/2005/8/layout/chevron2"/>
    <dgm:cxn modelId="{8DD8911C-56DB-4131-8CAC-65A414459A4A}" type="presParOf" srcId="{C4038219-7530-4F6F-82BF-8D6622FE014A}" destId="{0FAEF41A-7997-4470-A8DD-0A14FBB0B83E}" srcOrd="1" destOrd="0" presId="urn:microsoft.com/office/officeart/2005/8/layout/chevron2"/>
    <dgm:cxn modelId="{39542530-F0F0-4BA2-AC4A-BB78C7C37394}" type="presParOf" srcId="{6D4D47A0-BE9B-4E6A-8BA0-D74F07550C18}" destId="{250AF5E4-FE69-4DC0-AC60-8D6820562AE3}" srcOrd="5" destOrd="0" presId="urn:microsoft.com/office/officeart/2005/8/layout/chevron2"/>
    <dgm:cxn modelId="{DEC53BF1-A607-4BC1-ACEE-CC25826831D1}" type="presParOf" srcId="{6D4D47A0-BE9B-4E6A-8BA0-D74F07550C18}" destId="{35ACFEFF-F025-4F28-B74D-42A35F0DE716}" srcOrd="6" destOrd="0" presId="urn:microsoft.com/office/officeart/2005/8/layout/chevron2"/>
    <dgm:cxn modelId="{3DD54207-451F-4B6C-B217-D4D370BA4B90}" type="presParOf" srcId="{35ACFEFF-F025-4F28-B74D-42A35F0DE716}" destId="{4E06532F-1F1A-411A-BAA9-28920A44F92D}" srcOrd="0" destOrd="0" presId="urn:microsoft.com/office/officeart/2005/8/layout/chevron2"/>
    <dgm:cxn modelId="{59B1A4D2-6097-44A8-97FF-81005FAD6EAB}" type="presParOf" srcId="{35ACFEFF-F025-4F28-B74D-42A35F0DE716}" destId="{8FFBFCCA-92A6-4E16-A142-375B4E96D8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2D20-1D05-4906-AA57-AD97C7463125}">
      <dsp:nvSpPr>
        <dsp:cNvPr id="0" name=""/>
        <dsp:cNvSpPr/>
      </dsp:nvSpPr>
      <dsp:spPr>
        <a:xfrm rot="5400000">
          <a:off x="2036876" y="-304832"/>
          <a:ext cx="1303524" cy="22440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Decision related to cash or medical</a:t>
          </a:r>
          <a:endParaRPr lang="en-US" sz="1300" kern="1200" dirty="0"/>
        </a:p>
      </dsp:txBody>
      <dsp:txXfrm rot="-5400000">
        <a:off x="1566635" y="229042"/>
        <a:ext cx="2180374" cy="1176258"/>
      </dsp:txXfrm>
    </dsp:sp>
    <dsp:sp modelId="{7E4502ED-83E8-4D76-AD9F-E3275F9FDB7B}">
      <dsp:nvSpPr>
        <dsp:cNvPr id="0" name=""/>
        <dsp:cNvSpPr/>
      </dsp:nvSpPr>
      <dsp:spPr>
        <a:xfrm>
          <a:off x="576870" y="2468"/>
          <a:ext cx="989764" cy="1629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60 days</a:t>
          </a:r>
          <a:endParaRPr lang="en-US" sz="1400" kern="1200" dirty="0"/>
        </a:p>
      </dsp:txBody>
      <dsp:txXfrm>
        <a:off x="625186" y="50784"/>
        <a:ext cx="893132" cy="1532773"/>
      </dsp:txXfrm>
    </dsp:sp>
    <dsp:sp modelId="{F8425985-EE7C-4C32-A9BC-F30C1D915FA6}">
      <dsp:nvSpPr>
        <dsp:cNvPr id="0" name=""/>
        <dsp:cNvSpPr/>
      </dsp:nvSpPr>
      <dsp:spPr>
        <a:xfrm rot="5400000">
          <a:off x="2046375" y="1396543"/>
          <a:ext cx="1303524" cy="22630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Decision related to food</a:t>
          </a:r>
          <a:endParaRPr lang="en-US" sz="1300" kern="1200" dirty="0"/>
        </a:p>
      </dsp:txBody>
      <dsp:txXfrm rot="-5400000">
        <a:off x="1566635" y="1939917"/>
        <a:ext cx="2199373" cy="1176258"/>
      </dsp:txXfrm>
    </dsp:sp>
    <dsp:sp modelId="{CBD234A6-0BB2-4CC7-8B20-0BADFC80EBCD}">
      <dsp:nvSpPr>
        <dsp:cNvPr id="0" name=""/>
        <dsp:cNvSpPr/>
      </dsp:nvSpPr>
      <dsp:spPr>
        <a:xfrm>
          <a:off x="576870" y="1713344"/>
          <a:ext cx="989764" cy="1629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90 days</a:t>
          </a:r>
          <a:endParaRPr lang="en-US" sz="1400" kern="1200" dirty="0"/>
        </a:p>
      </dsp:txBody>
      <dsp:txXfrm>
        <a:off x="625186" y="1761660"/>
        <a:ext cx="893132" cy="1532773"/>
      </dsp:txXfrm>
    </dsp:sp>
    <dsp:sp modelId="{2BDE025A-797E-4AB4-9378-D1797E1C1D00}">
      <dsp:nvSpPr>
        <dsp:cNvPr id="0" name=""/>
        <dsp:cNvSpPr/>
      </dsp:nvSpPr>
      <dsp:spPr>
        <a:xfrm rot="5400000">
          <a:off x="2066636" y="3110109"/>
          <a:ext cx="1303524" cy="22576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IDHS fails to send a required notice</a:t>
          </a:r>
          <a:endParaRPr lang="en-US" sz="1300" kern="1200" dirty="0"/>
        </a:p>
        <a:p>
          <a:pPr marL="114300" lvl="1" indent="-114300" algn="l" defTabSz="577850">
            <a:lnSpc>
              <a:spcPct val="90000"/>
            </a:lnSpc>
            <a:spcBef>
              <a:spcPct val="0"/>
            </a:spcBef>
            <a:spcAft>
              <a:spcPct val="15000"/>
            </a:spcAft>
            <a:buChar char="••"/>
          </a:pPr>
          <a:r>
            <a:rPr lang="en-US" sz="1300" kern="1200" dirty="0" smtClean="0"/>
            <a:t>IDHS fails to timely</a:t>
          </a:r>
          <a:endParaRPr lang="en-US" sz="1300" kern="1200" dirty="0"/>
        </a:p>
        <a:p>
          <a:pPr marL="114300" lvl="1" indent="-114300" algn="l" defTabSz="577850">
            <a:lnSpc>
              <a:spcPct val="90000"/>
            </a:lnSpc>
            <a:spcBef>
              <a:spcPct val="0"/>
            </a:spcBef>
            <a:spcAft>
              <a:spcPct val="15000"/>
            </a:spcAft>
            <a:buChar char="••"/>
          </a:pPr>
          <a:r>
            <a:rPr lang="en-US" sz="1300" kern="1200" dirty="0" smtClean="0"/>
            <a:t>IDHS fails to notify the client that a request was denied</a:t>
          </a:r>
          <a:endParaRPr lang="en-US" sz="1300" kern="1200" dirty="0"/>
        </a:p>
      </dsp:txBody>
      <dsp:txXfrm rot="-5400000">
        <a:off x="1589586" y="3650793"/>
        <a:ext cx="2193993" cy="1176258"/>
      </dsp:txXfrm>
    </dsp:sp>
    <dsp:sp modelId="{A637051A-FC9D-4C5E-9549-B5DC8A68E56A}">
      <dsp:nvSpPr>
        <dsp:cNvPr id="0" name=""/>
        <dsp:cNvSpPr/>
      </dsp:nvSpPr>
      <dsp:spPr>
        <a:xfrm>
          <a:off x="576870" y="3424219"/>
          <a:ext cx="1012714" cy="1629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No deadline!</a:t>
          </a:r>
          <a:endParaRPr lang="en-US" sz="1400" kern="1200" dirty="0"/>
        </a:p>
      </dsp:txBody>
      <dsp:txXfrm>
        <a:off x="626307" y="3473656"/>
        <a:ext cx="913840" cy="1530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AD81E-4130-47D8-BCDA-FDAE3C277DC3}">
      <dsp:nvSpPr>
        <dsp:cNvPr id="0" name=""/>
        <dsp:cNvSpPr/>
      </dsp:nvSpPr>
      <dsp:spPr>
        <a:xfrm>
          <a:off x="3036" y="528508"/>
          <a:ext cx="2655469" cy="1062187"/>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sz="2100" kern="1200" dirty="0" smtClean="0"/>
            <a:t>State and federal law</a:t>
          </a:r>
          <a:endParaRPr lang="en-US" sz="2100" kern="1200" dirty="0"/>
        </a:p>
      </dsp:txBody>
      <dsp:txXfrm>
        <a:off x="3036" y="528508"/>
        <a:ext cx="2389922" cy="1062187"/>
      </dsp:txXfrm>
    </dsp:sp>
    <dsp:sp modelId="{516C5D01-4DBD-453F-BD17-584FB2724101}">
      <dsp:nvSpPr>
        <dsp:cNvPr id="0" name=""/>
        <dsp:cNvSpPr/>
      </dsp:nvSpPr>
      <dsp:spPr>
        <a:xfrm>
          <a:off x="2127412" y="528508"/>
          <a:ext cx="2655469" cy="1062187"/>
        </a:xfrm>
        <a:prstGeom prst="chevron">
          <a:avLst/>
        </a:prstGeom>
        <a:solidFill>
          <a:schemeClr val="accent5">
            <a:hueOff val="-1522251"/>
            <a:satOff val="-25517"/>
            <a:lumOff val="262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smtClean="0"/>
            <a:t>State and federal regulations</a:t>
          </a:r>
          <a:endParaRPr lang="en-US" sz="2100" kern="1200" dirty="0"/>
        </a:p>
      </dsp:txBody>
      <dsp:txXfrm>
        <a:off x="2658506" y="528508"/>
        <a:ext cx="1593282" cy="1062187"/>
      </dsp:txXfrm>
    </dsp:sp>
    <dsp:sp modelId="{68F85606-A13F-4C09-9EA0-1C6E3D6EC515}">
      <dsp:nvSpPr>
        <dsp:cNvPr id="0" name=""/>
        <dsp:cNvSpPr/>
      </dsp:nvSpPr>
      <dsp:spPr>
        <a:xfrm>
          <a:off x="4251787" y="528508"/>
          <a:ext cx="2655469" cy="1062187"/>
        </a:xfrm>
        <a:prstGeom prst="chevron">
          <a:avLst/>
        </a:prstGeom>
        <a:solidFill>
          <a:schemeClr val="accent5">
            <a:hueOff val="-3044501"/>
            <a:satOff val="-51035"/>
            <a:lumOff val="525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smtClean="0"/>
            <a:t>PM/WAG</a:t>
          </a:r>
          <a:endParaRPr lang="en-US" sz="2100" kern="1200" dirty="0"/>
        </a:p>
      </dsp:txBody>
      <dsp:txXfrm>
        <a:off x="4782881" y="528508"/>
        <a:ext cx="1593282" cy="106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E27F-F655-433C-8768-2E53D88EDEF1}">
      <dsp:nvSpPr>
        <dsp:cNvPr id="0" name=""/>
        <dsp:cNvSpPr/>
      </dsp:nvSpPr>
      <dsp:spPr>
        <a:xfrm>
          <a:off x="3746285" y="61097"/>
          <a:ext cx="8179921"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Engage the FCRC</a:t>
          </a:r>
          <a:endParaRPr lang="en-US" sz="1200" kern="1200" dirty="0"/>
        </a:p>
      </dsp:txBody>
      <dsp:txXfrm>
        <a:off x="3746285" y="358495"/>
        <a:ext cx="7882524" cy="594795"/>
      </dsp:txXfrm>
    </dsp:sp>
    <dsp:sp modelId="{2598DADD-F41C-4A83-AC55-22C9303AD59A}">
      <dsp:nvSpPr>
        <dsp:cNvPr id="0" name=""/>
        <dsp:cNvSpPr/>
      </dsp:nvSpPr>
      <dsp:spPr>
        <a:xfrm>
          <a:off x="3746285" y="976907"/>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Explain why you think DHS made an error or should otherwise reopen case and ask them to do it without needing a hearing</a:t>
          </a:r>
          <a:endParaRPr lang="en-US" sz="1200" kern="1200" dirty="0"/>
        </a:p>
      </dsp:txBody>
      <dsp:txXfrm>
        <a:off x="3746285" y="976907"/>
        <a:ext cx="1511813" cy="2184278"/>
      </dsp:txXfrm>
    </dsp:sp>
    <dsp:sp modelId="{4529B5E9-B6B0-4E42-A8D2-27FFAAE1F825}">
      <dsp:nvSpPr>
        <dsp:cNvPr id="0" name=""/>
        <dsp:cNvSpPr/>
      </dsp:nvSpPr>
      <dsp:spPr>
        <a:xfrm>
          <a:off x="5257934" y="457780"/>
          <a:ext cx="6668272"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Submit all of the evidence you need to win to BAH and FCRC</a:t>
          </a:r>
          <a:endParaRPr lang="en-US" sz="1200" kern="1200" dirty="0"/>
        </a:p>
      </dsp:txBody>
      <dsp:txXfrm>
        <a:off x="5257934" y="755178"/>
        <a:ext cx="6370875" cy="594795"/>
      </dsp:txXfrm>
    </dsp:sp>
    <dsp:sp modelId="{41D6F241-9D46-4255-8EB3-C0D90085A743}">
      <dsp:nvSpPr>
        <dsp:cNvPr id="0" name=""/>
        <dsp:cNvSpPr/>
      </dsp:nvSpPr>
      <dsp:spPr>
        <a:xfrm>
          <a:off x="5257934" y="1373590"/>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Show appeal was filed on time</a:t>
          </a:r>
        </a:p>
        <a:p>
          <a:pPr lvl="0" algn="l" defTabSz="533400">
            <a:lnSpc>
              <a:spcPct val="90000"/>
            </a:lnSpc>
            <a:spcBef>
              <a:spcPct val="0"/>
            </a:spcBef>
            <a:spcAft>
              <a:spcPct val="35000"/>
            </a:spcAft>
          </a:pPr>
          <a:r>
            <a:rPr lang="en-US" sz="1200" kern="1200" dirty="0" smtClean="0"/>
            <a:t>Show that DHS made an error or otherwise should reopen case</a:t>
          </a:r>
          <a:endParaRPr lang="en-US" sz="1200" kern="1200" dirty="0"/>
        </a:p>
      </dsp:txBody>
      <dsp:txXfrm>
        <a:off x="5257934" y="1373590"/>
        <a:ext cx="1511813" cy="2184278"/>
      </dsp:txXfrm>
    </dsp:sp>
    <dsp:sp modelId="{E2A037D2-6A2D-4686-9F18-89276F3938B6}">
      <dsp:nvSpPr>
        <dsp:cNvPr id="0" name=""/>
        <dsp:cNvSpPr/>
      </dsp:nvSpPr>
      <dsp:spPr>
        <a:xfrm>
          <a:off x="6769584" y="854462"/>
          <a:ext cx="5156622"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Prepare for Hearing</a:t>
          </a:r>
          <a:endParaRPr lang="en-US" sz="1200" kern="1200" dirty="0"/>
        </a:p>
      </dsp:txBody>
      <dsp:txXfrm>
        <a:off x="6769584" y="1151860"/>
        <a:ext cx="4859225" cy="594795"/>
      </dsp:txXfrm>
    </dsp:sp>
    <dsp:sp modelId="{B10F9A7D-12C0-4A33-8C67-03DD6052D7D2}">
      <dsp:nvSpPr>
        <dsp:cNvPr id="0" name=""/>
        <dsp:cNvSpPr/>
      </dsp:nvSpPr>
      <dsp:spPr>
        <a:xfrm>
          <a:off x="6769584" y="1770272"/>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Write down your arguments and why your evidence supports them.</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Prepare any witnesses that need to testify</a:t>
          </a:r>
        </a:p>
        <a:p>
          <a:pPr lvl="0" algn="l" defTabSz="533400">
            <a:lnSpc>
              <a:spcPct val="90000"/>
            </a:lnSpc>
            <a:spcBef>
              <a:spcPct val="0"/>
            </a:spcBef>
            <a:spcAft>
              <a:spcPct val="35000"/>
            </a:spcAft>
          </a:pPr>
          <a:endParaRPr lang="en-US" sz="1200" kern="1200" dirty="0"/>
        </a:p>
      </dsp:txBody>
      <dsp:txXfrm>
        <a:off x="6769584" y="1770272"/>
        <a:ext cx="1511813" cy="2184278"/>
      </dsp:txXfrm>
    </dsp:sp>
    <dsp:sp modelId="{75B9F902-5247-4A41-842C-8B1C76986342}">
      <dsp:nvSpPr>
        <dsp:cNvPr id="0" name=""/>
        <dsp:cNvSpPr/>
      </dsp:nvSpPr>
      <dsp:spPr>
        <a:xfrm>
          <a:off x="8282051" y="1251145"/>
          <a:ext cx="3644155"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Hearing Day</a:t>
          </a:r>
          <a:endParaRPr lang="en-US" sz="1200" kern="1200" dirty="0"/>
        </a:p>
      </dsp:txBody>
      <dsp:txXfrm>
        <a:off x="8282051" y="1548543"/>
        <a:ext cx="3346758" cy="594795"/>
      </dsp:txXfrm>
    </dsp:sp>
    <dsp:sp modelId="{A8B5A310-CD96-426A-A0B4-1FD58FE37798}">
      <dsp:nvSpPr>
        <dsp:cNvPr id="0" name=""/>
        <dsp:cNvSpPr/>
      </dsp:nvSpPr>
      <dsp:spPr>
        <a:xfrm>
          <a:off x="8282051" y="2166955"/>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Pre-Hearing</a:t>
          </a:r>
          <a:endParaRPr lang="en-US" sz="1200" kern="1200" dirty="0"/>
        </a:p>
        <a:p>
          <a:pPr lvl="0" algn="l" defTabSz="533400">
            <a:lnSpc>
              <a:spcPct val="90000"/>
            </a:lnSpc>
            <a:spcBef>
              <a:spcPct val="0"/>
            </a:spcBef>
            <a:spcAft>
              <a:spcPct val="35000"/>
            </a:spcAft>
          </a:pPr>
          <a:r>
            <a:rPr lang="en-US" sz="1200" kern="1200" dirty="0" smtClean="0"/>
            <a:t>Hearing</a:t>
          </a:r>
          <a:endParaRPr lang="en-US" sz="1200" kern="1200" dirty="0"/>
        </a:p>
      </dsp:txBody>
      <dsp:txXfrm>
        <a:off x="8282051" y="2166955"/>
        <a:ext cx="1511813" cy="2184278"/>
      </dsp:txXfrm>
    </dsp:sp>
    <dsp:sp modelId="{92173E85-C488-4665-90D9-BF4B0FDF1494}">
      <dsp:nvSpPr>
        <dsp:cNvPr id="0" name=""/>
        <dsp:cNvSpPr/>
      </dsp:nvSpPr>
      <dsp:spPr>
        <a:xfrm>
          <a:off x="9793701" y="1647828"/>
          <a:ext cx="2132505"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Final Administrative Decision</a:t>
          </a:r>
          <a:endParaRPr lang="en-US" sz="1200" kern="1200" dirty="0"/>
        </a:p>
      </dsp:txBody>
      <dsp:txXfrm>
        <a:off x="9793701" y="1945226"/>
        <a:ext cx="1835108" cy="594795"/>
      </dsp:txXfrm>
    </dsp:sp>
    <dsp:sp modelId="{7D7A2C46-A299-462F-9759-339B7841FC8E}">
      <dsp:nvSpPr>
        <dsp:cNvPr id="0" name=""/>
        <dsp:cNvSpPr/>
      </dsp:nvSpPr>
      <dsp:spPr>
        <a:xfrm>
          <a:off x="9793701" y="2563638"/>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Appealing bad decisions</a:t>
          </a:r>
          <a:endParaRPr lang="en-US" sz="1200" kern="1200" dirty="0"/>
        </a:p>
        <a:p>
          <a:pPr lvl="0" algn="l" defTabSz="533400">
            <a:lnSpc>
              <a:spcPct val="90000"/>
            </a:lnSpc>
            <a:spcBef>
              <a:spcPct val="0"/>
            </a:spcBef>
            <a:spcAft>
              <a:spcPct val="35000"/>
            </a:spcAft>
          </a:pPr>
          <a:r>
            <a:rPr lang="en-US" sz="1200" kern="1200" dirty="0" smtClean="0"/>
            <a:t>Enforcing good ones</a:t>
          </a:r>
          <a:endParaRPr lang="en-US" sz="1200" kern="1200" dirty="0"/>
        </a:p>
      </dsp:txBody>
      <dsp:txXfrm>
        <a:off x="9793701" y="2563638"/>
        <a:ext cx="1511813" cy="2184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E27F-F655-433C-8768-2E53D88EDEF1}">
      <dsp:nvSpPr>
        <dsp:cNvPr id="0" name=""/>
        <dsp:cNvSpPr/>
      </dsp:nvSpPr>
      <dsp:spPr>
        <a:xfrm>
          <a:off x="3746285" y="61097"/>
          <a:ext cx="8179921"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Engage the FCRC</a:t>
          </a:r>
          <a:endParaRPr lang="en-US" sz="1200" kern="1200" dirty="0"/>
        </a:p>
      </dsp:txBody>
      <dsp:txXfrm>
        <a:off x="3746285" y="358495"/>
        <a:ext cx="7882524" cy="594795"/>
      </dsp:txXfrm>
    </dsp:sp>
    <dsp:sp modelId="{2598DADD-F41C-4A83-AC55-22C9303AD59A}">
      <dsp:nvSpPr>
        <dsp:cNvPr id="0" name=""/>
        <dsp:cNvSpPr/>
      </dsp:nvSpPr>
      <dsp:spPr>
        <a:xfrm>
          <a:off x="3746285" y="976907"/>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Explain why you think DHS made an error or should otherwise reopen case and ask them to do it without needing a hearing</a:t>
          </a:r>
          <a:endParaRPr lang="en-US" sz="1200" kern="1200" dirty="0"/>
        </a:p>
      </dsp:txBody>
      <dsp:txXfrm>
        <a:off x="3746285" y="976907"/>
        <a:ext cx="1511813" cy="2184278"/>
      </dsp:txXfrm>
    </dsp:sp>
    <dsp:sp modelId="{4529B5E9-B6B0-4E42-A8D2-27FFAAE1F825}">
      <dsp:nvSpPr>
        <dsp:cNvPr id="0" name=""/>
        <dsp:cNvSpPr/>
      </dsp:nvSpPr>
      <dsp:spPr>
        <a:xfrm>
          <a:off x="5257934" y="457780"/>
          <a:ext cx="6668272"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Submit all of the evidence you need to win to BAH and FCRC</a:t>
          </a:r>
          <a:endParaRPr lang="en-US" sz="1200" kern="1200" dirty="0"/>
        </a:p>
      </dsp:txBody>
      <dsp:txXfrm>
        <a:off x="5257934" y="755178"/>
        <a:ext cx="6370875" cy="594795"/>
      </dsp:txXfrm>
    </dsp:sp>
    <dsp:sp modelId="{41D6F241-9D46-4255-8EB3-C0D90085A743}">
      <dsp:nvSpPr>
        <dsp:cNvPr id="0" name=""/>
        <dsp:cNvSpPr/>
      </dsp:nvSpPr>
      <dsp:spPr>
        <a:xfrm>
          <a:off x="5257934" y="1373590"/>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Show appeal was filed on time</a:t>
          </a:r>
        </a:p>
        <a:p>
          <a:pPr lvl="0" algn="l" defTabSz="533400">
            <a:lnSpc>
              <a:spcPct val="90000"/>
            </a:lnSpc>
            <a:spcBef>
              <a:spcPct val="0"/>
            </a:spcBef>
            <a:spcAft>
              <a:spcPct val="35000"/>
            </a:spcAft>
          </a:pPr>
          <a:r>
            <a:rPr lang="en-US" sz="1200" kern="1200" dirty="0" smtClean="0"/>
            <a:t>Show that DHS made an error or otherwise should reopen case</a:t>
          </a:r>
          <a:endParaRPr lang="en-US" sz="1200" kern="1200" dirty="0"/>
        </a:p>
      </dsp:txBody>
      <dsp:txXfrm>
        <a:off x="5257934" y="1373590"/>
        <a:ext cx="1511813" cy="2184278"/>
      </dsp:txXfrm>
    </dsp:sp>
    <dsp:sp modelId="{E2A037D2-6A2D-4686-9F18-89276F3938B6}">
      <dsp:nvSpPr>
        <dsp:cNvPr id="0" name=""/>
        <dsp:cNvSpPr/>
      </dsp:nvSpPr>
      <dsp:spPr>
        <a:xfrm>
          <a:off x="6769584" y="854462"/>
          <a:ext cx="5156622"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Prepare for Hearing</a:t>
          </a:r>
          <a:endParaRPr lang="en-US" sz="1200" kern="1200" dirty="0"/>
        </a:p>
      </dsp:txBody>
      <dsp:txXfrm>
        <a:off x="6769584" y="1151860"/>
        <a:ext cx="4859225" cy="594795"/>
      </dsp:txXfrm>
    </dsp:sp>
    <dsp:sp modelId="{B10F9A7D-12C0-4A33-8C67-03DD6052D7D2}">
      <dsp:nvSpPr>
        <dsp:cNvPr id="0" name=""/>
        <dsp:cNvSpPr/>
      </dsp:nvSpPr>
      <dsp:spPr>
        <a:xfrm>
          <a:off x="6769584" y="1770272"/>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Write down your arguments and why your evidence supports them.</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Prepare any witnesses that need to testify</a:t>
          </a:r>
        </a:p>
        <a:p>
          <a:pPr lvl="0" algn="l" defTabSz="533400">
            <a:lnSpc>
              <a:spcPct val="90000"/>
            </a:lnSpc>
            <a:spcBef>
              <a:spcPct val="0"/>
            </a:spcBef>
            <a:spcAft>
              <a:spcPct val="35000"/>
            </a:spcAft>
          </a:pPr>
          <a:endParaRPr lang="en-US" sz="1200" kern="1200" dirty="0"/>
        </a:p>
      </dsp:txBody>
      <dsp:txXfrm>
        <a:off x="6769584" y="1770272"/>
        <a:ext cx="1511813" cy="2184278"/>
      </dsp:txXfrm>
    </dsp:sp>
    <dsp:sp modelId="{75B9F902-5247-4A41-842C-8B1C76986342}">
      <dsp:nvSpPr>
        <dsp:cNvPr id="0" name=""/>
        <dsp:cNvSpPr/>
      </dsp:nvSpPr>
      <dsp:spPr>
        <a:xfrm>
          <a:off x="8282051" y="1251145"/>
          <a:ext cx="3644155"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Hearing Day</a:t>
          </a:r>
          <a:endParaRPr lang="en-US" sz="1200" kern="1200" dirty="0"/>
        </a:p>
      </dsp:txBody>
      <dsp:txXfrm>
        <a:off x="8282051" y="1548543"/>
        <a:ext cx="3346758" cy="594795"/>
      </dsp:txXfrm>
    </dsp:sp>
    <dsp:sp modelId="{A8B5A310-CD96-426A-A0B4-1FD58FE37798}">
      <dsp:nvSpPr>
        <dsp:cNvPr id="0" name=""/>
        <dsp:cNvSpPr/>
      </dsp:nvSpPr>
      <dsp:spPr>
        <a:xfrm>
          <a:off x="8282051" y="2166955"/>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Pre-Hearing</a:t>
          </a:r>
          <a:endParaRPr lang="en-US" sz="1200" kern="1200" dirty="0"/>
        </a:p>
        <a:p>
          <a:pPr lvl="0" algn="l" defTabSz="533400">
            <a:lnSpc>
              <a:spcPct val="90000"/>
            </a:lnSpc>
            <a:spcBef>
              <a:spcPct val="0"/>
            </a:spcBef>
            <a:spcAft>
              <a:spcPct val="35000"/>
            </a:spcAft>
          </a:pPr>
          <a:r>
            <a:rPr lang="en-US" sz="1200" kern="1200" dirty="0" smtClean="0"/>
            <a:t>Hearing</a:t>
          </a:r>
          <a:endParaRPr lang="en-US" sz="1200" kern="1200" dirty="0"/>
        </a:p>
      </dsp:txBody>
      <dsp:txXfrm>
        <a:off x="8282051" y="2166955"/>
        <a:ext cx="1511813" cy="2184278"/>
      </dsp:txXfrm>
    </dsp:sp>
    <dsp:sp modelId="{92173E85-C488-4665-90D9-BF4B0FDF1494}">
      <dsp:nvSpPr>
        <dsp:cNvPr id="0" name=""/>
        <dsp:cNvSpPr/>
      </dsp:nvSpPr>
      <dsp:spPr>
        <a:xfrm>
          <a:off x="9793701" y="1647828"/>
          <a:ext cx="2132505" cy="1189590"/>
        </a:xfrm>
        <a:prstGeom prst="rightArrow">
          <a:avLst>
            <a:gd name="adj1" fmla="val 50000"/>
            <a:gd name="adj2" fmla="val 5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Final Administrative Decision</a:t>
          </a:r>
          <a:endParaRPr lang="en-US" sz="1200" kern="1200" dirty="0"/>
        </a:p>
      </dsp:txBody>
      <dsp:txXfrm>
        <a:off x="9793701" y="1945226"/>
        <a:ext cx="1835108" cy="594795"/>
      </dsp:txXfrm>
    </dsp:sp>
    <dsp:sp modelId="{7D7A2C46-A299-462F-9759-339B7841FC8E}">
      <dsp:nvSpPr>
        <dsp:cNvPr id="0" name=""/>
        <dsp:cNvSpPr/>
      </dsp:nvSpPr>
      <dsp:spPr>
        <a:xfrm>
          <a:off x="9793701" y="2563638"/>
          <a:ext cx="1511813" cy="218427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Appealing bad decisions</a:t>
          </a:r>
          <a:endParaRPr lang="en-US" sz="1200" kern="1200" dirty="0"/>
        </a:p>
        <a:p>
          <a:pPr lvl="0" algn="l" defTabSz="533400">
            <a:lnSpc>
              <a:spcPct val="90000"/>
            </a:lnSpc>
            <a:spcBef>
              <a:spcPct val="0"/>
            </a:spcBef>
            <a:spcAft>
              <a:spcPct val="35000"/>
            </a:spcAft>
          </a:pPr>
          <a:r>
            <a:rPr lang="en-US" sz="1200" kern="1200" dirty="0" smtClean="0"/>
            <a:t>Enforcing good ones</a:t>
          </a:r>
          <a:endParaRPr lang="en-US" sz="1200" kern="1200" dirty="0"/>
        </a:p>
      </dsp:txBody>
      <dsp:txXfrm>
        <a:off x="9793701" y="2563638"/>
        <a:ext cx="1511813" cy="2184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2D20-1D05-4906-AA57-AD97C7463125}">
      <dsp:nvSpPr>
        <dsp:cNvPr id="0" name=""/>
        <dsp:cNvSpPr/>
      </dsp:nvSpPr>
      <dsp:spPr>
        <a:xfrm rot="5400000">
          <a:off x="1799657" y="-372380"/>
          <a:ext cx="905323" cy="18798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Decision related to cash or medical</a:t>
          </a:r>
          <a:endParaRPr lang="en-US" sz="1000" kern="1200" dirty="0"/>
        </a:p>
      </dsp:txBody>
      <dsp:txXfrm rot="-5400000">
        <a:off x="1312397" y="159074"/>
        <a:ext cx="1835650" cy="816935"/>
      </dsp:txXfrm>
    </dsp:sp>
    <dsp:sp modelId="{7E4502ED-83E8-4D76-AD9F-E3275F9FDB7B}">
      <dsp:nvSpPr>
        <dsp:cNvPr id="0" name=""/>
        <dsp:cNvSpPr/>
      </dsp:nvSpPr>
      <dsp:spPr>
        <a:xfrm>
          <a:off x="483254" y="1714"/>
          <a:ext cx="829142" cy="113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60 days</a:t>
          </a:r>
          <a:endParaRPr lang="en-US" sz="1400" kern="1200" dirty="0"/>
        </a:p>
      </dsp:txBody>
      <dsp:txXfrm>
        <a:off x="523729" y="42189"/>
        <a:ext cx="748192" cy="1050704"/>
      </dsp:txXfrm>
    </dsp:sp>
    <dsp:sp modelId="{F8425985-EE7C-4C32-A9BC-F30C1D915FA6}">
      <dsp:nvSpPr>
        <dsp:cNvPr id="0" name=""/>
        <dsp:cNvSpPr/>
      </dsp:nvSpPr>
      <dsp:spPr>
        <a:xfrm rot="5400000">
          <a:off x="1807615" y="807898"/>
          <a:ext cx="905323" cy="18957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Decision related to food</a:t>
          </a:r>
          <a:endParaRPr lang="en-US" sz="1000" kern="1200" dirty="0"/>
        </a:p>
      </dsp:txBody>
      <dsp:txXfrm rot="-5400000">
        <a:off x="1312397" y="1347310"/>
        <a:ext cx="1851565" cy="816935"/>
      </dsp:txXfrm>
    </dsp:sp>
    <dsp:sp modelId="{CBD234A6-0BB2-4CC7-8B20-0BADFC80EBCD}">
      <dsp:nvSpPr>
        <dsp:cNvPr id="0" name=""/>
        <dsp:cNvSpPr/>
      </dsp:nvSpPr>
      <dsp:spPr>
        <a:xfrm>
          <a:off x="483254" y="1189951"/>
          <a:ext cx="829142" cy="113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90 days</a:t>
          </a:r>
          <a:endParaRPr lang="en-US" sz="1400" kern="1200" dirty="0"/>
        </a:p>
      </dsp:txBody>
      <dsp:txXfrm>
        <a:off x="523729" y="1230426"/>
        <a:ext cx="748192" cy="1050704"/>
      </dsp:txXfrm>
    </dsp:sp>
    <dsp:sp modelId="{2BDE025A-797E-4AB4-9378-D1797E1C1D00}">
      <dsp:nvSpPr>
        <dsp:cNvPr id="0" name=""/>
        <dsp:cNvSpPr/>
      </dsp:nvSpPr>
      <dsp:spPr>
        <a:xfrm rot="5400000">
          <a:off x="1824587" y="1998388"/>
          <a:ext cx="905323" cy="18912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IDHS fails to send a required notice</a:t>
          </a:r>
          <a:endParaRPr lang="en-US" sz="1000" kern="1200" dirty="0"/>
        </a:p>
        <a:p>
          <a:pPr marL="57150" lvl="1" indent="-57150" algn="l" defTabSz="444500">
            <a:lnSpc>
              <a:spcPct val="90000"/>
            </a:lnSpc>
            <a:spcBef>
              <a:spcPct val="0"/>
            </a:spcBef>
            <a:spcAft>
              <a:spcPct val="15000"/>
            </a:spcAft>
            <a:buChar char="••"/>
          </a:pPr>
          <a:r>
            <a:rPr lang="en-US" sz="1000" kern="1200" dirty="0" smtClean="0"/>
            <a:t>IDHS fails to timely</a:t>
          </a:r>
          <a:endParaRPr lang="en-US" sz="1000" kern="1200" dirty="0"/>
        </a:p>
        <a:p>
          <a:pPr marL="57150" lvl="1" indent="-57150" algn="l" defTabSz="444500">
            <a:lnSpc>
              <a:spcPct val="90000"/>
            </a:lnSpc>
            <a:spcBef>
              <a:spcPct val="0"/>
            </a:spcBef>
            <a:spcAft>
              <a:spcPct val="15000"/>
            </a:spcAft>
            <a:buChar char="••"/>
          </a:pPr>
          <a:r>
            <a:rPr lang="en-US" sz="1000" kern="1200" dirty="0" smtClean="0"/>
            <a:t>IDHS fails to notify the client that a request was denied</a:t>
          </a:r>
          <a:endParaRPr lang="en-US" sz="1000" kern="1200" dirty="0"/>
        </a:p>
      </dsp:txBody>
      <dsp:txXfrm rot="-5400000">
        <a:off x="1331623" y="2535546"/>
        <a:ext cx="1847058" cy="816935"/>
      </dsp:txXfrm>
    </dsp:sp>
    <dsp:sp modelId="{A637051A-FC9D-4C5E-9549-B5DC8A68E56A}">
      <dsp:nvSpPr>
        <dsp:cNvPr id="0" name=""/>
        <dsp:cNvSpPr/>
      </dsp:nvSpPr>
      <dsp:spPr>
        <a:xfrm>
          <a:off x="483254" y="2378188"/>
          <a:ext cx="848368" cy="113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No deadline</a:t>
          </a:r>
          <a:endParaRPr lang="en-US" sz="1400" kern="1200" dirty="0"/>
        </a:p>
      </dsp:txBody>
      <dsp:txXfrm>
        <a:off x="524668" y="2419602"/>
        <a:ext cx="765540" cy="1048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E27F-F655-433C-8768-2E53D88EDEF1}">
      <dsp:nvSpPr>
        <dsp:cNvPr id="0" name=""/>
        <dsp:cNvSpPr/>
      </dsp:nvSpPr>
      <dsp:spPr>
        <a:xfrm>
          <a:off x="3746285" y="61097"/>
          <a:ext cx="8179921" cy="11895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Engage the FCRC</a:t>
          </a:r>
          <a:endParaRPr lang="en-US" sz="1200" kern="1200" dirty="0"/>
        </a:p>
      </dsp:txBody>
      <dsp:txXfrm>
        <a:off x="3746285" y="358495"/>
        <a:ext cx="7882524" cy="594795"/>
      </dsp:txXfrm>
    </dsp:sp>
    <dsp:sp modelId="{2598DADD-F41C-4A83-AC55-22C9303AD59A}">
      <dsp:nvSpPr>
        <dsp:cNvPr id="0" name=""/>
        <dsp:cNvSpPr/>
      </dsp:nvSpPr>
      <dsp:spPr>
        <a:xfrm>
          <a:off x="3746285" y="976907"/>
          <a:ext cx="1511813" cy="218427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Contact the FCRC. Tell them what you are appealing and why. Give them any evidence. Tell them you hope to resolve this case without needing a hearing. Ask for a pre-hearing conference</a:t>
          </a:r>
          <a:endParaRPr lang="en-US" sz="1000" kern="1200" dirty="0"/>
        </a:p>
        <a:p>
          <a:pPr lvl="0" algn="l" defTabSz="444500">
            <a:lnSpc>
              <a:spcPct val="90000"/>
            </a:lnSpc>
            <a:spcBef>
              <a:spcPct val="0"/>
            </a:spcBef>
            <a:spcAft>
              <a:spcPct val="35000"/>
            </a:spcAft>
          </a:pPr>
          <a:r>
            <a:rPr lang="en-US" sz="1000" kern="1200" dirty="0" smtClean="0"/>
            <a:t>Do not withdraw until you get what you think you’re entitled to receive</a:t>
          </a:r>
          <a:endParaRPr lang="en-US" sz="1000" kern="1200" dirty="0"/>
        </a:p>
      </dsp:txBody>
      <dsp:txXfrm>
        <a:off x="3746285" y="976907"/>
        <a:ext cx="1511813" cy="2184278"/>
      </dsp:txXfrm>
    </dsp:sp>
    <dsp:sp modelId="{4529B5E9-B6B0-4E42-A8D2-27FFAAE1F825}">
      <dsp:nvSpPr>
        <dsp:cNvPr id="0" name=""/>
        <dsp:cNvSpPr/>
      </dsp:nvSpPr>
      <dsp:spPr>
        <a:xfrm>
          <a:off x="5257934" y="457780"/>
          <a:ext cx="6668272" cy="11895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Submit all of the evidence you need to win to BAH and FCRC</a:t>
          </a:r>
          <a:endParaRPr lang="en-US" sz="1200" kern="1200" dirty="0"/>
        </a:p>
      </dsp:txBody>
      <dsp:txXfrm>
        <a:off x="5257934" y="755178"/>
        <a:ext cx="6370875" cy="594795"/>
      </dsp:txXfrm>
    </dsp:sp>
    <dsp:sp modelId="{41D6F241-9D46-4255-8EB3-C0D90085A743}">
      <dsp:nvSpPr>
        <dsp:cNvPr id="0" name=""/>
        <dsp:cNvSpPr/>
      </dsp:nvSpPr>
      <dsp:spPr>
        <a:xfrm>
          <a:off x="5257934" y="1373590"/>
          <a:ext cx="1511813" cy="218427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Jurisdiction </a:t>
          </a:r>
          <a:endParaRPr lang="en-US" sz="1000" kern="1200" dirty="0"/>
        </a:p>
        <a:p>
          <a:pPr marL="57150" lvl="1" indent="-57150" algn="l" defTabSz="355600">
            <a:lnSpc>
              <a:spcPct val="90000"/>
            </a:lnSpc>
            <a:spcBef>
              <a:spcPct val="0"/>
            </a:spcBef>
            <a:spcAft>
              <a:spcPct val="15000"/>
            </a:spcAft>
            <a:buChar char="••"/>
          </a:pPr>
          <a:r>
            <a:rPr lang="en-US" sz="800" kern="1200" dirty="0" smtClean="0"/>
            <a:t>Did you file on time? </a:t>
          </a:r>
        </a:p>
        <a:p>
          <a:pPr marL="57150" lvl="1" indent="-57150" algn="l" defTabSz="355600">
            <a:lnSpc>
              <a:spcPct val="90000"/>
            </a:lnSpc>
            <a:spcBef>
              <a:spcPct val="0"/>
            </a:spcBef>
            <a:spcAft>
              <a:spcPct val="15000"/>
            </a:spcAft>
            <a:buChar char="••"/>
          </a:pPr>
          <a:r>
            <a:rPr lang="en-US" sz="800" kern="1200" dirty="0" smtClean="0"/>
            <a:t>Is this the kind of the judge has power to decide?)</a:t>
          </a:r>
        </a:p>
        <a:p>
          <a:pPr lvl="0" algn="l" defTabSz="444500">
            <a:lnSpc>
              <a:spcPct val="90000"/>
            </a:lnSpc>
            <a:spcBef>
              <a:spcPct val="0"/>
            </a:spcBef>
            <a:spcAft>
              <a:spcPct val="35000"/>
            </a:spcAft>
          </a:pPr>
          <a:r>
            <a:rPr lang="en-US" sz="1000" kern="1200" dirty="0" smtClean="0"/>
            <a:t>Substantive Arguments – </a:t>
          </a:r>
        </a:p>
        <a:p>
          <a:pPr marL="57150" lvl="1" indent="-57150" algn="l" defTabSz="355600">
            <a:lnSpc>
              <a:spcPct val="90000"/>
            </a:lnSpc>
            <a:spcBef>
              <a:spcPct val="0"/>
            </a:spcBef>
            <a:spcAft>
              <a:spcPct val="15000"/>
            </a:spcAft>
            <a:buChar char="••"/>
          </a:pPr>
          <a:r>
            <a:rPr lang="en-US" sz="800" kern="1200" dirty="0" smtClean="0"/>
            <a:t>What did DHS do wrong? </a:t>
          </a:r>
        </a:p>
        <a:p>
          <a:pPr marL="57150" lvl="1" indent="-57150" algn="l" defTabSz="355600">
            <a:lnSpc>
              <a:spcPct val="90000"/>
            </a:lnSpc>
            <a:spcBef>
              <a:spcPct val="0"/>
            </a:spcBef>
            <a:spcAft>
              <a:spcPct val="15000"/>
            </a:spcAft>
            <a:buChar char="••"/>
          </a:pPr>
          <a:r>
            <a:rPr lang="en-US" sz="800" kern="1200" dirty="0" smtClean="0"/>
            <a:t>What proof do you have?</a:t>
          </a:r>
          <a:endParaRPr lang="en-US" sz="800" kern="1200" dirty="0"/>
        </a:p>
      </dsp:txBody>
      <dsp:txXfrm>
        <a:off x="5257934" y="1373590"/>
        <a:ext cx="1511813" cy="2184278"/>
      </dsp:txXfrm>
    </dsp:sp>
    <dsp:sp modelId="{E2A037D2-6A2D-4686-9F18-89276F3938B6}">
      <dsp:nvSpPr>
        <dsp:cNvPr id="0" name=""/>
        <dsp:cNvSpPr/>
      </dsp:nvSpPr>
      <dsp:spPr>
        <a:xfrm>
          <a:off x="6769584" y="854462"/>
          <a:ext cx="5156622" cy="11895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Prepare for Hearing</a:t>
          </a:r>
          <a:endParaRPr lang="en-US" sz="1200" kern="1200" dirty="0"/>
        </a:p>
      </dsp:txBody>
      <dsp:txXfrm>
        <a:off x="6769584" y="1151860"/>
        <a:ext cx="4859225" cy="594795"/>
      </dsp:txXfrm>
    </dsp:sp>
    <dsp:sp modelId="{B10F9A7D-12C0-4A33-8C67-03DD6052D7D2}">
      <dsp:nvSpPr>
        <dsp:cNvPr id="0" name=""/>
        <dsp:cNvSpPr/>
      </dsp:nvSpPr>
      <dsp:spPr>
        <a:xfrm>
          <a:off x="6769584" y="1770272"/>
          <a:ext cx="1511813" cy="218427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Write down your arguments and why your evidence supports them.</a:t>
          </a:r>
        </a:p>
        <a:p>
          <a:pPr lvl="0" algn="l" defTabSz="444500">
            <a:lnSpc>
              <a:spcPct val="90000"/>
            </a:lnSpc>
            <a:spcBef>
              <a:spcPct val="0"/>
            </a:spcBef>
            <a:spcAft>
              <a:spcPct val="35000"/>
            </a:spcAft>
          </a:pPr>
          <a:r>
            <a:rPr lang="en-US" sz="1000" kern="1200" dirty="0" smtClean="0"/>
            <a:t>Prepare any witnesses that need to testify.</a:t>
          </a:r>
          <a:endParaRPr lang="en-US" sz="1000" kern="1200" dirty="0"/>
        </a:p>
      </dsp:txBody>
      <dsp:txXfrm>
        <a:off x="6769584" y="1770272"/>
        <a:ext cx="1511813" cy="2184278"/>
      </dsp:txXfrm>
    </dsp:sp>
    <dsp:sp modelId="{75B9F902-5247-4A41-842C-8B1C76986342}">
      <dsp:nvSpPr>
        <dsp:cNvPr id="0" name=""/>
        <dsp:cNvSpPr/>
      </dsp:nvSpPr>
      <dsp:spPr>
        <a:xfrm>
          <a:off x="8282051" y="1251145"/>
          <a:ext cx="3644155" cy="11895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Hearing Day</a:t>
          </a:r>
          <a:endParaRPr lang="en-US" sz="1200" kern="1200" dirty="0"/>
        </a:p>
      </dsp:txBody>
      <dsp:txXfrm>
        <a:off x="8282051" y="1548543"/>
        <a:ext cx="3346758" cy="594795"/>
      </dsp:txXfrm>
    </dsp:sp>
    <dsp:sp modelId="{A8B5A310-CD96-426A-A0B4-1FD58FE37798}">
      <dsp:nvSpPr>
        <dsp:cNvPr id="0" name=""/>
        <dsp:cNvSpPr/>
      </dsp:nvSpPr>
      <dsp:spPr>
        <a:xfrm>
          <a:off x="8282051" y="2166955"/>
          <a:ext cx="1511813" cy="218427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Pre-Hearing</a:t>
          </a:r>
          <a:endParaRPr lang="en-US" sz="1000" kern="1200" dirty="0"/>
        </a:p>
        <a:p>
          <a:pPr lvl="0" algn="l" defTabSz="444500">
            <a:lnSpc>
              <a:spcPct val="90000"/>
            </a:lnSpc>
            <a:spcBef>
              <a:spcPct val="0"/>
            </a:spcBef>
            <a:spcAft>
              <a:spcPct val="35000"/>
            </a:spcAft>
          </a:pPr>
          <a:r>
            <a:rPr lang="en-US" sz="1000" kern="1200" dirty="0" smtClean="0"/>
            <a:t>Continuances</a:t>
          </a:r>
          <a:endParaRPr lang="en-US" sz="1000" kern="1200" dirty="0"/>
        </a:p>
        <a:p>
          <a:pPr lvl="0" algn="l" defTabSz="444500">
            <a:lnSpc>
              <a:spcPct val="90000"/>
            </a:lnSpc>
            <a:spcBef>
              <a:spcPct val="0"/>
            </a:spcBef>
            <a:spcAft>
              <a:spcPct val="35000"/>
            </a:spcAft>
          </a:pPr>
          <a:r>
            <a:rPr lang="en-US" sz="1000" kern="1200" dirty="0" smtClean="0"/>
            <a:t>What happens in the hearing</a:t>
          </a:r>
          <a:endParaRPr lang="en-US" sz="1000" kern="1200" dirty="0"/>
        </a:p>
      </dsp:txBody>
      <dsp:txXfrm>
        <a:off x="8282051" y="2166955"/>
        <a:ext cx="1511813" cy="2184278"/>
      </dsp:txXfrm>
    </dsp:sp>
    <dsp:sp modelId="{92173E85-C488-4665-90D9-BF4B0FDF1494}">
      <dsp:nvSpPr>
        <dsp:cNvPr id="0" name=""/>
        <dsp:cNvSpPr/>
      </dsp:nvSpPr>
      <dsp:spPr>
        <a:xfrm>
          <a:off x="9793701" y="1647828"/>
          <a:ext cx="2132505" cy="11895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847" numCol="1" spcCol="1270" anchor="ctr" anchorCtr="0">
          <a:noAutofit/>
        </a:bodyPr>
        <a:lstStyle/>
        <a:p>
          <a:pPr lvl="0" algn="l" defTabSz="533400">
            <a:lnSpc>
              <a:spcPct val="90000"/>
            </a:lnSpc>
            <a:spcBef>
              <a:spcPct val="0"/>
            </a:spcBef>
            <a:spcAft>
              <a:spcPct val="35000"/>
            </a:spcAft>
          </a:pPr>
          <a:r>
            <a:rPr lang="en-US" sz="1200" kern="1200" dirty="0" smtClean="0"/>
            <a:t>Final Administrative Decision</a:t>
          </a:r>
          <a:endParaRPr lang="en-US" sz="1200" kern="1200" dirty="0"/>
        </a:p>
      </dsp:txBody>
      <dsp:txXfrm>
        <a:off x="9793701" y="1945226"/>
        <a:ext cx="1835108" cy="594795"/>
      </dsp:txXfrm>
    </dsp:sp>
    <dsp:sp modelId="{7D7A2C46-A299-462F-9759-339B7841FC8E}">
      <dsp:nvSpPr>
        <dsp:cNvPr id="0" name=""/>
        <dsp:cNvSpPr/>
      </dsp:nvSpPr>
      <dsp:spPr>
        <a:xfrm>
          <a:off x="9793701" y="2563638"/>
          <a:ext cx="1511813" cy="218427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Appealing bad decisions</a:t>
          </a:r>
          <a:endParaRPr lang="en-US" sz="1000" kern="1200" dirty="0"/>
        </a:p>
        <a:p>
          <a:pPr lvl="0" algn="l" defTabSz="444500">
            <a:lnSpc>
              <a:spcPct val="90000"/>
            </a:lnSpc>
            <a:spcBef>
              <a:spcPct val="0"/>
            </a:spcBef>
            <a:spcAft>
              <a:spcPct val="35000"/>
            </a:spcAft>
          </a:pPr>
          <a:r>
            <a:rPr lang="en-US" sz="1000" kern="1200" dirty="0" smtClean="0"/>
            <a:t>Enforcing good ones</a:t>
          </a:r>
          <a:endParaRPr lang="en-US" sz="1000" kern="1200" dirty="0"/>
        </a:p>
      </dsp:txBody>
      <dsp:txXfrm>
        <a:off x="9793701" y="2563638"/>
        <a:ext cx="1511813" cy="21842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B7249-5E67-40A7-80B5-11D0DAC5D4BA}">
      <dsp:nvSpPr>
        <dsp:cNvPr id="0" name=""/>
        <dsp:cNvSpPr/>
      </dsp:nvSpPr>
      <dsp:spPr>
        <a:xfrm rot="5400000">
          <a:off x="-174312" y="179809"/>
          <a:ext cx="1162080" cy="81345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 didn’t do something</a:t>
          </a:r>
          <a:endParaRPr lang="en-US" sz="1200" kern="1200" dirty="0"/>
        </a:p>
      </dsp:txBody>
      <dsp:txXfrm rot="-5400000">
        <a:off x="0" y="412225"/>
        <a:ext cx="813456" cy="348624"/>
      </dsp:txXfrm>
    </dsp:sp>
    <dsp:sp modelId="{B3A3FC15-084C-4AE6-AD28-DDD1CC21AB31}">
      <dsp:nvSpPr>
        <dsp:cNvPr id="0" name=""/>
        <dsp:cNvSpPr/>
      </dsp:nvSpPr>
      <dsp:spPr>
        <a:xfrm rot="5400000">
          <a:off x="5242203" y="-4423249"/>
          <a:ext cx="755749" cy="9613243"/>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Testify at the hearing</a:t>
          </a:r>
          <a:endParaRPr lang="en-US" sz="1300" kern="1200" dirty="0"/>
        </a:p>
        <a:p>
          <a:pPr marL="114300" lvl="1" indent="-114300" algn="l" defTabSz="577850">
            <a:lnSpc>
              <a:spcPct val="90000"/>
            </a:lnSpc>
            <a:spcBef>
              <a:spcPct val="0"/>
            </a:spcBef>
            <a:spcAft>
              <a:spcPct val="15000"/>
            </a:spcAft>
            <a:buChar char="••"/>
          </a:pPr>
          <a:r>
            <a:rPr lang="en-US" sz="1300" kern="1200" dirty="0" smtClean="0"/>
            <a:t>Affidavit</a:t>
          </a:r>
          <a:endParaRPr lang="en-US" sz="1300" kern="1200" dirty="0"/>
        </a:p>
      </dsp:txBody>
      <dsp:txXfrm rot="-5400000">
        <a:off x="813457" y="42390"/>
        <a:ext cx="9576350" cy="681963"/>
      </dsp:txXfrm>
    </dsp:sp>
    <dsp:sp modelId="{46ACB004-8005-42E3-BC2B-0FA6ABD395A3}">
      <dsp:nvSpPr>
        <dsp:cNvPr id="0" name=""/>
        <dsp:cNvSpPr/>
      </dsp:nvSpPr>
      <dsp:spPr>
        <a:xfrm rot="5400000">
          <a:off x="-174312" y="1194251"/>
          <a:ext cx="1162080" cy="813456"/>
        </a:xfrm>
        <a:prstGeom prst="chevron">
          <a:avLst/>
        </a:prstGeom>
        <a:solidFill>
          <a:schemeClr val="accent1">
            <a:shade val="80000"/>
            <a:hueOff val="220027"/>
            <a:satOff val="-30322"/>
            <a:lumOff val="14915"/>
            <a:alphaOff val="0"/>
          </a:schemeClr>
        </a:solidFill>
        <a:ln w="12700" cap="flat" cmpd="sng" algn="ctr">
          <a:solidFill>
            <a:schemeClr val="accent1">
              <a:shade val="80000"/>
              <a:hueOff val="220027"/>
              <a:satOff val="-30322"/>
              <a:lumOff val="14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DHS didn’t do something</a:t>
          </a:r>
          <a:endParaRPr lang="en-US" sz="1200" kern="1200" dirty="0"/>
        </a:p>
      </dsp:txBody>
      <dsp:txXfrm rot="-5400000">
        <a:off x="0" y="1426667"/>
        <a:ext cx="813456" cy="348624"/>
      </dsp:txXfrm>
    </dsp:sp>
    <dsp:sp modelId="{8F863556-3A55-4B8B-B89F-09C6F008CF60}">
      <dsp:nvSpPr>
        <dsp:cNvPr id="0" name=""/>
        <dsp:cNvSpPr/>
      </dsp:nvSpPr>
      <dsp:spPr>
        <a:xfrm rot="5400000">
          <a:off x="5242402" y="-3409006"/>
          <a:ext cx="755352" cy="9613243"/>
        </a:xfrm>
        <a:prstGeom prst="round2SameRect">
          <a:avLst/>
        </a:prstGeom>
        <a:solidFill>
          <a:schemeClr val="lt1">
            <a:alpha val="90000"/>
            <a:hueOff val="0"/>
            <a:satOff val="0"/>
            <a:lumOff val="0"/>
            <a:alphaOff val="0"/>
          </a:schemeClr>
        </a:solidFill>
        <a:ln w="12700" cap="flat" cmpd="sng" algn="ctr">
          <a:solidFill>
            <a:schemeClr val="accent1">
              <a:shade val="80000"/>
              <a:hueOff val="220027"/>
              <a:satOff val="-30322"/>
              <a:lumOff val="149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Cross-examine at the hearing: “Isn’t it true DHS didn’t issue a notice of decision in response to my April application?”</a:t>
          </a:r>
          <a:endParaRPr lang="en-US" sz="1300" kern="1200" dirty="0"/>
        </a:p>
        <a:p>
          <a:pPr marL="114300" lvl="1" indent="-114300" algn="l" defTabSz="577850">
            <a:lnSpc>
              <a:spcPct val="90000"/>
            </a:lnSpc>
            <a:spcBef>
              <a:spcPct val="0"/>
            </a:spcBef>
            <a:spcAft>
              <a:spcPct val="15000"/>
            </a:spcAft>
            <a:buChar char="••"/>
          </a:pPr>
          <a:r>
            <a:rPr lang="en-US" sz="1300" kern="1200" dirty="0" smtClean="0"/>
            <a:t>DHS notices</a:t>
          </a:r>
          <a:endParaRPr lang="en-US" sz="1300" kern="1200" dirty="0"/>
        </a:p>
        <a:p>
          <a:pPr marL="114300" lvl="1" indent="-114300" algn="l" defTabSz="577850">
            <a:lnSpc>
              <a:spcPct val="90000"/>
            </a:lnSpc>
            <a:spcBef>
              <a:spcPct val="0"/>
            </a:spcBef>
            <a:spcAft>
              <a:spcPct val="15000"/>
            </a:spcAft>
            <a:buChar char="••"/>
          </a:pPr>
          <a:r>
            <a:rPr lang="en-US" sz="1300" kern="1200" dirty="0" smtClean="0"/>
            <a:t>Print out from MMC</a:t>
          </a:r>
          <a:endParaRPr lang="en-US" sz="1300" kern="1200" dirty="0"/>
        </a:p>
      </dsp:txBody>
      <dsp:txXfrm rot="-5400000">
        <a:off x="813457" y="1056812"/>
        <a:ext cx="9576370" cy="681606"/>
      </dsp:txXfrm>
    </dsp:sp>
    <dsp:sp modelId="{3707E7DD-5F87-4F9E-8C4E-68D3AEB4FF7B}">
      <dsp:nvSpPr>
        <dsp:cNvPr id="0" name=""/>
        <dsp:cNvSpPr/>
      </dsp:nvSpPr>
      <dsp:spPr>
        <a:xfrm rot="5400000">
          <a:off x="-161613" y="2208693"/>
          <a:ext cx="1162080" cy="813456"/>
        </a:xfrm>
        <a:prstGeom prst="chevron">
          <a:avLst/>
        </a:prstGeom>
        <a:solidFill>
          <a:schemeClr val="accent1">
            <a:shade val="80000"/>
            <a:hueOff val="440053"/>
            <a:satOff val="-60644"/>
            <a:lumOff val="29829"/>
            <a:alphaOff val="0"/>
          </a:schemeClr>
        </a:solidFill>
        <a:ln w="12700" cap="flat" cmpd="sng" algn="ctr">
          <a:solidFill>
            <a:schemeClr val="accent1">
              <a:shade val="80000"/>
              <a:hueOff val="440053"/>
              <a:satOff val="-60644"/>
              <a:lumOff val="298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DHS documents</a:t>
          </a:r>
          <a:endParaRPr lang="en-US" sz="1200" kern="1200" dirty="0"/>
        </a:p>
      </dsp:txBody>
      <dsp:txXfrm rot="-5400000">
        <a:off x="12699" y="2441109"/>
        <a:ext cx="813456" cy="348624"/>
      </dsp:txXfrm>
    </dsp:sp>
    <dsp:sp modelId="{0FAEF41A-7997-4470-A8DD-0A14FBB0B83E}">
      <dsp:nvSpPr>
        <dsp:cNvPr id="0" name=""/>
        <dsp:cNvSpPr/>
      </dsp:nvSpPr>
      <dsp:spPr>
        <a:xfrm rot="5400000">
          <a:off x="5242402" y="-2394564"/>
          <a:ext cx="755352" cy="9613243"/>
        </a:xfrm>
        <a:prstGeom prst="round2SameRect">
          <a:avLst/>
        </a:prstGeom>
        <a:solidFill>
          <a:schemeClr val="lt1">
            <a:alpha val="90000"/>
            <a:hueOff val="0"/>
            <a:satOff val="0"/>
            <a:lumOff val="0"/>
            <a:alphaOff val="0"/>
          </a:schemeClr>
        </a:solidFill>
        <a:ln w="12700" cap="flat" cmpd="sng" algn="ctr">
          <a:solidFill>
            <a:schemeClr val="accent1">
              <a:shade val="80000"/>
              <a:hueOff val="440053"/>
              <a:satOff val="-60644"/>
              <a:lumOff val="298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Ask DHS representative to produce it</a:t>
          </a:r>
          <a:endParaRPr lang="en-US" sz="1300" kern="1200" dirty="0"/>
        </a:p>
        <a:p>
          <a:pPr marL="114300" lvl="1" indent="-114300" algn="l" defTabSz="577850">
            <a:lnSpc>
              <a:spcPct val="90000"/>
            </a:lnSpc>
            <a:spcBef>
              <a:spcPct val="0"/>
            </a:spcBef>
            <a:spcAft>
              <a:spcPct val="15000"/>
            </a:spcAft>
            <a:buChar char="••"/>
          </a:pPr>
          <a:r>
            <a:rPr lang="en-US" sz="1300" kern="1200" dirty="0" smtClean="0"/>
            <a:t>Ask Judge to ask DHS for it</a:t>
          </a:r>
          <a:endParaRPr lang="en-US" sz="1300" kern="1200" dirty="0"/>
        </a:p>
        <a:p>
          <a:pPr marL="114300" lvl="1" indent="-114300" algn="l" defTabSz="577850">
            <a:lnSpc>
              <a:spcPct val="90000"/>
            </a:lnSpc>
            <a:spcBef>
              <a:spcPct val="0"/>
            </a:spcBef>
            <a:spcAft>
              <a:spcPct val="15000"/>
            </a:spcAft>
            <a:buChar char="••"/>
          </a:pPr>
          <a:r>
            <a:rPr lang="en-US" sz="1300" kern="1200" dirty="0" smtClean="0"/>
            <a:t>Ask Judge to issue a subpoena; difficult and likely only successful if you can explain what other efforts you’ve made to obtain it </a:t>
          </a:r>
          <a:endParaRPr lang="en-US" sz="1300" kern="1200" dirty="0"/>
        </a:p>
      </dsp:txBody>
      <dsp:txXfrm rot="-5400000">
        <a:off x="813457" y="2071254"/>
        <a:ext cx="9576370" cy="681606"/>
      </dsp:txXfrm>
    </dsp:sp>
    <dsp:sp modelId="{4E06532F-1F1A-411A-BAA9-28920A44F92D}">
      <dsp:nvSpPr>
        <dsp:cNvPr id="0" name=""/>
        <dsp:cNvSpPr/>
      </dsp:nvSpPr>
      <dsp:spPr>
        <a:xfrm rot="5400000">
          <a:off x="-174312" y="3223134"/>
          <a:ext cx="1162080" cy="813456"/>
        </a:xfrm>
        <a:prstGeom prst="chevron">
          <a:avLst/>
        </a:prstGeom>
        <a:solidFill>
          <a:schemeClr val="accent1">
            <a:shade val="80000"/>
            <a:hueOff val="660080"/>
            <a:satOff val="-90966"/>
            <a:lumOff val="44744"/>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Someone else’s documents</a:t>
          </a:r>
          <a:endParaRPr lang="en-US" sz="1200" kern="1200" dirty="0"/>
        </a:p>
      </dsp:txBody>
      <dsp:txXfrm rot="-5400000">
        <a:off x="0" y="3455550"/>
        <a:ext cx="813456" cy="348624"/>
      </dsp:txXfrm>
    </dsp:sp>
    <dsp:sp modelId="{8FFBFCCA-92A6-4E16-A142-375B4E96D8F9}">
      <dsp:nvSpPr>
        <dsp:cNvPr id="0" name=""/>
        <dsp:cNvSpPr/>
      </dsp:nvSpPr>
      <dsp:spPr>
        <a:xfrm rot="5400000">
          <a:off x="5242402" y="-1380123"/>
          <a:ext cx="755352" cy="9613243"/>
        </a:xfrm>
        <a:prstGeom prst="round2Same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Ask DHS to get it</a:t>
          </a:r>
          <a:endParaRPr lang="en-US" sz="1300" kern="1200" dirty="0"/>
        </a:p>
        <a:p>
          <a:pPr marL="114300" lvl="1" indent="-114300" algn="l" defTabSz="577850">
            <a:lnSpc>
              <a:spcPct val="90000"/>
            </a:lnSpc>
            <a:spcBef>
              <a:spcPct val="0"/>
            </a:spcBef>
            <a:spcAft>
              <a:spcPct val="15000"/>
            </a:spcAft>
            <a:buChar char="••"/>
          </a:pPr>
          <a:r>
            <a:rPr lang="en-US" sz="1300" kern="1200" dirty="0" smtClean="0"/>
            <a:t>Ask Judge to issue a subpoena; difficult and likely only successful if you can explain what other efforts you’ve made to obtain it and why it is critical for your case</a:t>
          </a:r>
          <a:endParaRPr lang="en-US" sz="1300" kern="1200" dirty="0"/>
        </a:p>
      </dsp:txBody>
      <dsp:txXfrm rot="-5400000">
        <a:off x="813457" y="3085695"/>
        <a:ext cx="9576370" cy="6816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1D56-2DDD-4A1C-9326-D60A8065A25A}"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dirty="0"/>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900769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12/19/2024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dhs.bah.coordinator@illinois.gov"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dhs.state.il.us/page.aspx?item=13473" TargetMode="External"/><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fontScale="90000"/>
          </a:bodyPr>
          <a:lstStyle/>
          <a:p>
            <a:pPr algn="r"/>
            <a:r>
              <a:rPr lang="en-US" sz="4000" dirty="0" smtClean="0"/>
              <a:t>Appealing Illinois department of human services (IDHS) decisions</a:t>
            </a:r>
            <a:br>
              <a:rPr lang="en-US" sz="4000" dirty="0" smtClean="0"/>
            </a:br>
            <a:r>
              <a:rPr lang="en-US" sz="4000" dirty="0" smtClean="0"/>
              <a:t/>
            </a:r>
            <a:br>
              <a:rPr lang="en-US" sz="4000" dirty="0" smtClean="0"/>
            </a:br>
            <a:r>
              <a:rPr lang="en-US" sz="4000" dirty="0" smtClean="0"/>
              <a:t>part II</a:t>
            </a:r>
            <a:br>
              <a:rPr lang="en-US" sz="4000" dirty="0" smtClean="0"/>
            </a:br>
            <a:endParaRPr lang="en-US" dirty="0"/>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smtClean="0"/>
              <a:t>Gwynne Kizer Mashon</a:t>
            </a:r>
          </a:p>
          <a:p>
            <a:pPr algn="r">
              <a:lnSpc>
                <a:spcPct val="100000"/>
              </a:lnSpc>
              <a:spcBef>
                <a:spcPts val="0"/>
              </a:spcBef>
            </a:pPr>
            <a:r>
              <a:rPr lang="en-US" sz="2000" i="0" dirty="0" smtClean="0"/>
              <a:t>gmashon@legalaidchicago.org</a:t>
            </a:r>
          </a:p>
          <a:p>
            <a:pPr algn="r">
              <a:lnSpc>
                <a:spcPct val="100000"/>
              </a:lnSpc>
              <a:spcBef>
                <a:spcPts val="0"/>
              </a:spcBef>
            </a:pPr>
            <a:r>
              <a:rPr lang="en-US" sz="2000" i="0" dirty="0" smtClean="0"/>
              <a:t>10.2024</a:t>
            </a:r>
            <a:endParaRPr lang="en-US" sz="2000" i="0" dirty="0"/>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9768" y="2633845"/>
            <a:ext cx="1519968" cy="369332"/>
          </a:xfrm>
          <a:prstGeom prst="rect">
            <a:avLst/>
          </a:prstGeom>
        </p:spPr>
        <p:txBody>
          <a:bodyPr wrap="none">
            <a:spAutoFit/>
          </a:bodyPr>
          <a:lstStyle/>
          <a:p>
            <a:r>
              <a:rPr lang="en-US" dirty="0">
                <a:solidFill>
                  <a:schemeClr val="bg2">
                    <a:lumMod val="10000"/>
                  </a:schemeClr>
                </a:solidFill>
                <a:latin typeface="Segoe UI" panose="020B0502040204020203" pitchFamily="34" charset="0"/>
              </a:rPr>
              <a:t>PM 17-01-01</a:t>
            </a:r>
            <a:endParaRPr lang="en-US" b="0" i="0" dirty="0">
              <a:solidFill>
                <a:schemeClr val="bg2">
                  <a:lumMod val="10000"/>
                </a:schemeClr>
              </a:solidFill>
              <a:effectLst/>
              <a:latin typeface="Segoe UI" panose="020B0502040204020203" pitchFamily="34" charset="0"/>
            </a:endParaRPr>
          </a:p>
        </p:txBody>
      </p:sp>
      <p:sp>
        <p:nvSpPr>
          <p:cNvPr id="11" name="TextBox 10"/>
          <p:cNvSpPr txBox="1"/>
          <p:nvPr/>
        </p:nvSpPr>
        <p:spPr>
          <a:xfrm>
            <a:off x="542917" y="1852359"/>
            <a:ext cx="5421677" cy="1754326"/>
          </a:xfrm>
          <a:prstGeom prst="rect">
            <a:avLst/>
          </a:prstGeom>
          <a:noFill/>
        </p:spPr>
        <p:txBody>
          <a:bodyPr wrap="square" rtlCol="0">
            <a:spAutoFit/>
          </a:bodyPr>
          <a:lstStyle/>
          <a:p>
            <a:r>
              <a:rPr lang="en-US" dirty="0" smtClean="0"/>
              <a:t>Over 30 days past since SNAP application filed = Inaction by the Department</a:t>
            </a:r>
          </a:p>
          <a:p>
            <a:endParaRPr lang="en-US" dirty="0" smtClean="0"/>
          </a:p>
          <a:p>
            <a:endParaRPr lang="en-US" dirty="0" smtClean="0"/>
          </a:p>
          <a:p>
            <a:endParaRPr lang="en-US" dirty="0"/>
          </a:p>
          <a:p>
            <a:endParaRPr lang="en-US" dirty="0" smtClean="0"/>
          </a:p>
        </p:txBody>
      </p:sp>
      <p:grpSp>
        <p:nvGrpSpPr>
          <p:cNvPr id="9" name="Group 8"/>
          <p:cNvGrpSpPr/>
          <p:nvPr/>
        </p:nvGrpSpPr>
        <p:grpSpPr>
          <a:xfrm>
            <a:off x="705629" y="2604655"/>
            <a:ext cx="4973782" cy="3075708"/>
            <a:chOff x="3625273" y="2170545"/>
            <a:chExt cx="5520808" cy="3565236"/>
          </a:xfrm>
        </p:grpSpPr>
        <p:pic>
          <p:nvPicPr>
            <p:cNvPr id="4" name="Picture 3"/>
            <p:cNvPicPr>
              <a:picLocks noChangeAspect="1"/>
            </p:cNvPicPr>
            <p:nvPr/>
          </p:nvPicPr>
          <p:blipFill>
            <a:blip r:embed="rId2"/>
            <a:stretch>
              <a:fillRect/>
            </a:stretch>
          </p:blipFill>
          <p:spPr>
            <a:xfrm>
              <a:off x="3767247" y="2548256"/>
              <a:ext cx="4629796" cy="2991267"/>
            </a:xfrm>
            <a:prstGeom prst="rect">
              <a:avLst/>
            </a:prstGeom>
          </p:spPr>
        </p:pic>
        <p:sp>
          <p:nvSpPr>
            <p:cNvPr id="8" name="Rounded Rectangle 7"/>
            <p:cNvSpPr/>
            <p:nvPr/>
          </p:nvSpPr>
          <p:spPr>
            <a:xfrm>
              <a:off x="3625273" y="2170545"/>
              <a:ext cx="4941454" cy="35652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255124" y="4426525"/>
              <a:ext cx="850112" cy="461818"/>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6227390" y="4395588"/>
              <a:ext cx="2918691" cy="52369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18" name="Group 17"/>
          <p:cNvGrpSpPr/>
          <p:nvPr/>
        </p:nvGrpSpPr>
        <p:grpSpPr>
          <a:xfrm>
            <a:off x="6148733" y="949125"/>
            <a:ext cx="5164947" cy="2390763"/>
            <a:chOff x="1798150" y="2617029"/>
            <a:chExt cx="8595699" cy="3032106"/>
          </a:xfrm>
        </p:grpSpPr>
        <p:pic>
          <p:nvPicPr>
            <p:cNvPr id="19" name="Picture 18"/>
            <p:cNvPicPr>
              <a:picLocks noChangeAspect="1"/>
            </p:cNvPicPr>
            <p:nvPr/>
          </p:nvPicPr>
          <p:blipFill>
            <a:blip r:embed="rId3"/>
            <a:stretch>
              <a:fillRect/>
            </a:stretch>
          </p:blipFill>
          <p:spPr>
            <a:xfrm>
              <a:off x="1798150" y="2617029"/>
              <a:ext cx="8595699" cy="2840225"/>
            </a:xfrm>
            <a:prstGeom prst="rect">
              <a:avLst/>
            </a:prstGeom>
          </p:spPr>
        </p:pic>
        <p:sp>
          <p:nvSpPr>
            <p:cNvPr id="20" name="Oval 19"/>
            <p:cNvSpPr/>
            <p:nvPr/>
          </p:nvSpPr>
          <p:spPr>
            <a:xfrm>
              <a:off x="3644348" y="4893762"/>
              <a:ext cx="1961322" cy="7553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4">
            <a:clrChange>
              <a:clrFrom>
                <a:srgbClr val="FFFFFF"/>
              </a:clrFrom>
              <a:clrTo>
                <a:srgbClr val="FFFFFF">
                  <a:alpha val="0"/>
                </a:srgbClr>
              </a:clrTo>
            </a:clrChange>
          </a:blip>
          <a:stretch>
            <a:fillRect/>
          </a:stretch>
        </p:blipFill>
        <p:spPr>
          <a:xfrm>
            <a:off x="10605527" y="3571692"/>
            <a:ext cx="1586473" cy="2096971"/>
          </a:xfrm>
          <a:prstGeom prst="rect">
            <a:avLst/>
          </a:prstGeom>
        </p:spPr>
      </p:pic>
      <p:grpSp>
        <p:nvGrpSpPr>
          <p:cNvPr id="24" name="Group 23"/>
          <p:cNvGrpSpPr/>
          <p:nvPr/>
        </p:nvGrpSpPr>
        <p:grpSpPr>
          <a:xfrm>
            <a:off x="444406" y="312387"/>
            <a:ext cx="2410691" cy="1273476"/>
            <a:chOff x="3158836" y="315179"/>
            <a:chExt cx="2410691" cy="1273476"/>
          </a:xfrm>
        </p:grpSpPr>
        <p:sp>
          <p:nvSpPr>
            <p:cNvPr id="22" name="Rectangle 21"/>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a:t>
              </a:r>
            </a:p>
            <a:p>
              <a:pPr algn="ctr"/>
              <a:endParaRPr lang="en-US" dirty="0"/>
            </a:p>
            <a:p>
              <a:pPr algn="ctr"/>
              <a:endParaRPr lang="en-US" dirty="0" smtClean="0"/>
            </a:p>
            <a:p>
              <a:pPr algn="ctr"/>
              <a:endParaRPr lang="en-US" dirty="0"/>
            </a:p>
          </p:txBody>
        </p:sp>
        <p:sp>
          <p:nvSpPr>
            <p:cNvPr id="23" name="Rounded Rectangle 22"/>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File Appeal – </a:t>
              </a:r>
            </a:p>
            <a:p>
              <a:pPr algn="ctr"/>
              <a:r>
                <a:rPr lang="en-US" sz="2000" dirty="0" smtClean="0">
                  <a:solidFill>
                    <a:schemeClr val="tx1"/>
                  </a:solidFill>
                </a:rPr>
                <a:t>No Deadline!</a:t>
              </a:r>
              <a:endParaRPr lang="en-US" sz="2000" dirty="0">
                <a:solidFill>
                  <a:schemeClr val="tx1"/>
                </a:solidFill>
              </a:endParaRPr>
            </a:p>
          </p:txBody>
        </p:sp>
      </p:grpSp>
      <p:sp>
        <p:nvSpPr>
          <p:cNvPr id="25" name="TextBox 24"/>
          <p:cNvSpPr txBox="1"/>
          <p:nvPr/>
        </p:nvSpPr>
        <p:spPr>
          <a:xfrm>
            <a:off x="5964594" y="3339888"/>
            <a:ext cx="4863832" cy="1200329"/>
          </a:xfrm>
          <a:prstGeom prst="rect">
            <a:avLst/>
          </a:prstGeom>
          <a:noFill/>
        </p:spPr>
        <p:txBody>
          <a:bodyPr wrap="none" rtlCol="0">
            <a:spAutoFit/>
          </a:bodyPr>
          <a:lstStyle/>
          <a:p>
            <a:r>
              <a:rPr lang="en-US" dirty="0" smtClean="0"/>
              <a:t>After filing the appeal, you should receive</a:t>
            </a:r>
          </a:p>
          <a:p>
            <a:r>
              <a:rPr lang="en-US" dirty="0" smtClean="0"/>
              <a:t>an appeal confirmation letter in the mail.</a:t>
            </a:r>
          </a:p>
          <a:p>
            <a:r>
              <a:rPr lang="en-US" dirty="0" smtClean="0"/>
              <a:t>That letter should have the same appeal number</a:t>
            </a:r>
          </a:p>
          <a:p>
            <a:r>
              <a:rPr lang="en-US" dirty="0" smtClean="0"/>
              <a:t>as your Appeal Tracking number.</a:t>
            </a:r>
            <a:endParaRPr lang="en-US" dirty="0"/>
          </a:p>
        </p:txBody>
      </p:sp>
      <p:sp>
        <p:nvSpPr>
          <p:cNvPr id="26" name="Title 1"/>
          <p:cNvSpPr>
            <a:spLocks noGrp="1"/>
          </p:cNvSpPr>
          <p:nvPr>
            <p:ph type="title"/>
          </p:nvPr>
        </p:nvSpPr>
        <p:spPr>
          <a:xfrm>
            <a:off x="2947462" y="194303"/>
            <a:ext cx="10515600" cy="1325563"/>
          </a:xfrm>
        </p:spPr>
        <p:txBody>
          <a:bodyPr/>
          <a:lstStyle/>
          <a:p>
            <a:r>
              <a:rPr lang="en-US" dirty="0" smtClean="0"/>
              <a:t>inaction</a:t>
            </a:r>
            <a:endParaRPr lang="en-US" dirty="0"/>
          </a:p>
        </p:txBody>
      </p:sp>
    </p:spTree>
    <p:extLst>
      <p:ext uri="{BB962C8B-B14F-4D97-AF65-F5344CB8AC3E}">
        <p14:creationId xmlns:p14="http://schemas.microsoft.com/office/powerpoint/2010/main" val="100770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4406" y="2000357"/>
            <a:ext cx="5874327" cy="3046988"/>
          </a:xfrm>
          <a:prstGeom prst="rect">
            <a:avLst/>
          </a:prstGeom>
          <a:noFill/>
        </p:spPr>
        <p:txBody>
          <a:bodyPr wrap="square" rtlCol="0">
            <a:spAutoFit/>
          </a:bodyPr>
          <a:lstStyle/>
          <a:p>
            <a:r>
              <a:rPr lang="en-US" sz="1600" dirty="0" smtClean="0"/>
              <a:t>DHS “</a:t>
            </a:r>
            <a:r>
              <a:rPr lang="en-US" sz="1600" u="sng" dirty="0" smtClean="0"/>
              <a:t>must</a:t>
            </a:r>
            <a:r>
              <a:rPr lang="en-US" sz="1600" dirty="0" smtClean="0"/>
              <a:t>”  schedule a pre-appeal meeting with the client within </a:t>
            </a:r>
            <a:r>
              <a:rPr lang="en-US" sz="1600" b="1" dirty="0" smtClean="0"/>
              <a:t>10 days </a:t>
            </a:r>
            <a:r>
              <a:rPr lang="en-US" sz="1600" dirty="0" smtClean="0"/>
              <a:t>after the appeal is received (or 2 days for expedited SNAP). PM 01-07-07.  </a:t>
            </a:r>
            <a:endParaRPr lang="en-US" sz="1600" dirty="0"/>
          </a:p>
          <a:p>
            <a:endParaRPr lang="en-US" sz="1600" dirty="0" smtClean="0"/>
          </a:p>
          <a:p>
            <a:pPr marL="285750" indent="-285750">
              <a:buFont typeface="Arial" panose="020B0604020202020204" pitchFamily="34" charset="0"/>
              <a:buChar char="•"/>
            </a:pPr>
            <a:r>
              <a:rPr lang="en-US" sz="1600" dirty="0" smtClean="0"/>
              <a:t>Ask them to contact you for pre-hearing meeting.</a:t>
            </a:r>
          </a:p>
          <a:p>
            <a:pPr marL="285750" indent="-285750">
              <a:buFont typeface="Arial" panose="020B0604020202020204" pitchFamily="34" charset="0"/>
              <a:buChar char="•"/>
            </a:pPr>
            <a:r>
              <a:rPr lang="en-US" sz="1600" dirty="0" smtClean="0"/>
              <a:t>Tell them WHY you are appealing.</a:t>
            </a:r>
          </a:p>
          <a:p>
            <a:pPr marL="285750" indent="-285750">
              <a:buFont typeface="Arial" panose="020B0604020202020204" pitchFamily="34" charset="0"/>
              <a:buChar char="•"/>
            </a:pPr>
            <a:r>
              <a:rPr lang="en-US" sz="1600" dirty="0" smtClean="0"/>
              <a:t>Submit any proof you have.</a:t>
            </a:r>
          </a:p>
          <a:p>
            <a:pPr marL="285750" indent="-285750">
              <a:buFont typeface="Arial" panose="020B0604020202020204" pitchFamily="34" charset="0"/>
              <a:buChar char="•"/>
            </a:pPr>
            <a:r>
              <a:rPr lang="en-US" sz="1600" dirty="0" smtClean="0"/>
              <a:t>Ask them to send you proof if they think you are wrong.</a:t>
            </a:r>
          </a:p>
          <a:p>
            <a:pPr marL="285750" indent="-285750">
              <a:buFont typeface="Arial" panose="020B0604020202020204" pitchFamily="34" charset="0"/>
              <a:buChar char="•"/>
            </a:pPr>
            <a:r>
              <a:rPr lang="en-US" sz="1600" dirty="0" smtClean="0"/>
              <a:t>Include Authorization form for Appeals, if you are representing </a:t>
            </a:r>
            <a:r>
              <a:rPr lang="en-US" sz="1600" dirty="0"/>
              <a:t>someone else: https://www.dhs.state.il.us/onenetlibrary/12/documents/Forms/IL444-0960.pdf</a:t>
            </a:r>
            <a:endParaRPr lang="en-US" sz="1600" dirty="0" smtClean="0"/>
          </a:p>
        </p:txBody>
      </p:sp>
      <p:pic>
        <p:nvPicPr>
          <p:cNvPr id="12" name="Picture 11"/>
          <p:cNvPicPr>
            <a:picLocks noChangeAspect="1"/>
          </p:cNvPicPr>
          <p:nvPr/>
        </p:nvPicPr>
        <p:blipFill>
          <a:blip r:embed="rId2"/>
          <a:stretch>
            <a:fillRect/>
          </a:stretch>
        </p:blipFill>
        <p:spPr>
          <a:xfrm>
            <a:off x="6710331" y="675830"/>
            <a:ext cx="5056858" cy="3609843"/>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0605527" y="3571692"/>
            <a:ext cx="1586473" cy="2096971"/>
          </a:xfrm>
          <a:prstGeom prst="rect">
            <a:avLst/>
          </a:prstGeom>
        </p:spPr>
      </p:pic>
      <p:grpSp>
        <p:nvGrpSpPr>
          <p:cNvPr id="22" name="Group 21"/>
          <p:cNvGrpSpPr/>
          <p:nvPr/>
        </p:nvGrpSpPr>
        <p:grpSpPr>
          <a:xfrm>
            <a:off x="444406" y="312387"/>
            <a:ext cx="2410691" cy="1273476"/>
            <a:chOff x="3158836" y="315179"/>
            <a:chExt cx="2410691" cy="1273476"/>
          </a:xfrm>
        </p:grpSpPr>
        <p:sp>
          <p:nvSpPr>
            <p:cNvPr id="23" name="Rectangle 22"/>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24" name="Rounded Rectangle 23"/>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Engage the FCRC</a:t>
              </a:r>
              <a:endParaRPr lang="en-US" sz="2000" dirty="0">
                <a:solidFill>
                  <a:schemeClr val="tx1"/>
                </a:solidFill>
              </a:endParaRPr>
            </a:p>
          </p:txBody>
        </p:sp>
      </p:grpSp>
    </p:spTree>
    <p:extLst>
      <p:ext uri="{BB962C8B-B14F-4D97-AF65-F5344CB8AC3E}">
        <p14:creationId xmlns:p14="http://schemas.microsoft.com/office/powerpoint/2010/main" val="408775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6771" y="1786588"/>
            <a:ext cx="8708829" cy="3570208"/>
          </a:xfrm>
          <a:prstGeom prst="rect">
            <a:avLst/>
          </a:prstGeom>
          <a:noFill/>
        </p:spPr>
        <p:txBody>
          <a:bodyPr wrap="square" rtlCol="0">
            <a:spAutoFit/>
          </a:bodyPr>
          <a:lstStyle/>
          <a:p>
            <a:r>
              <a:rPr lang="en-US" sz="2800" b="1" u="sng" dirty="0" smtClean="0"/>
              <a:t>Pre-Hearing Meetings</a:t>
            </a:r>
            <a:endParaRPr lang="en-US" sz="2800" b="1" u="sng" dirty="0"/>
          </a:p>
          <a:p>
            <a:endParaRPr lang="en-US" dirty="0" smtClean="0"/>
          </a:p>
          <a:p>
            <a:pPr marL="285750" indent="-285750">
              <a:buFont typeface="Arial" panose="020B0604020202020204" pitchFamily="34" charset="0"/>
              <a:buChar char="•"/>
            </a:pPr>
            <a:r>
              <a:rPr lang="en-US" dirty="0" smtClean="0"/>
              <a:t>Usually take place over the phone, but you can ask to meet at the FCRC if that’s better for you.</a:t>
            </a:r>
          </a:p>
          <a:p>
            <a:pPr marL="285750" indent="-285750">
              <a:buFont typeface="Arial" panose="020B0604020202020204" pitchFamily="34" charset="0"/>
              <a:buChar char="•"/>
            </a:pPr>
            <a:r>
              <a:rPr lang="en-US" dirty="0" smtClean="0"/>
              <a:t>Take notes of what happens at the meeting</a:t>
            </a:r>
          </a:p>
          <a:p>
            <a:pPr marL="285750" indent="-285750">
              <a:buFont typeface="Arial" panose="020B0604020202020204" pitchFamily="34" charset="0"/>
              <a:buChar char="•"/>
            </a:pPr>
            <a:r>
              <a:rPr lang="en-US" dirty="0" smtClean="0"/>
              <a:t>Be sure to note:</a:t>
            </a:r>
          </a:p>
          <a:p>
            <a:pPr marL="742950" lvl="1" indent="-285750">
              <a:buFont typeface="Arial" panose="020B0604020202020204" pitchFamily="34" charset="0"/>
              <a:buChar char="•"/>
            </a:pPr>
            <a:r>
              <a:rPr lang="en-US" dirty="0" smtClean="0"/>
              <a:t>Date and time of meeting</a:t>
            </a:r>
          </a:p>
          <a:p>
            <a:pPr marL="742950" lvl="1" indent="-285750">
              <a:buFont typeface="Arial" panose="020B0604020202020204" pitchFamily="34" charset="0"/>
              <a:buChar char="•"/>
            </a:pPr>
            <a:r>
              <a:rPr lang="en-US" dirty="0" smtClean="0"/>
              <a:t>Name of the FCRC representative you’re talking to</a:t>
            </a:r>
          </a:p>
          <a:p>
            <a:pPr marL="742950" lvl="1" indent="-285750">
              <a:buFont typeface="Arial" panose="020B0604020202020204" pitchFamily="34" charset="0"/>
              <a:buChar char="•"/>
            </a:pPr>
            <a:r>
              <a:rPr lang="en-US" dirty="0" smtClean="0"/>
              <a:t>Contact information for the FCRC representative so you can follow-up with them later</a:t>
            </a:r>
          </a:p>
          <a:p>
            <a:pPr marL="742950" lvl="1" indent="-285750">
              <a:buFont typeface="Arial" panose="020B0604020202020204" pitchFamily="34" charset="0"/>
              <a:buChar char="•"/>
            </a:pPr>
            <a:r>
              <a:rPr lang="en-US" dirty="0" smtClean="0"/>
              <a:t>Any next steps you need to take</a:t>
            </a:r>
          </a:p>
          <a:p>
            <a:pPr marL="742950" lvl="1" indent="-285750">
              <a:buFont typeface="Arial" panose="020B0604020202020204" pitchFamily="34" charset="0"/>
              <a:buChar char="•"/>
            </a:pPr>
            <a:r>
              <a:rPr lang="en-US" dirty="0" smtClean="0"/>
              <a:t>Anything the DHS rep says they will do, and by when they will do it</a:t>
            </a:r>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10605527" y="3571692"/>
            <a:ext cx="1586473" cy="2096971"/>
          </a:xfrm>
          <a:prstGeom prst="rect">
            <a:avLst/>
          </a:prstGeom>
        </p:spPr>
      </p:pic>
      <p:grpSp>
        <p:nvGrpSpPr>
          <p:cNvPr id="22" name="Group 21"/>
          <p:cNvGrpSpPr/>
          <p:nvPr/>
        </p:nvGrpSpPr>
        <p:grpSpPr>
          <a:xfrm>
            <a:off x="444406" y="312387"/>
            <a:ext cx="2410691" cy="1273476"/>
            <a:chOff x="3158836" y="315179"/>
            <a:chExt cx="2410691" cy="1273476"/>
          </a:xfrm>
        </p:grpSpPr>
        <p:sp>
          <p:nvSpPr>
            <p:cNvPr id="23" name="Rectangle 22"/>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24" name="Rounded Rectangle 23"/>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Engage the FCRC</a:t>
              </a:r>
              <a:endParaRPr lang="en-US" sz="2000" dirty="0">
                <a:solidFill>
                  <a:schemeClr val="tx1"/>
                </a:solidFill>
              </a:endParaRPr>
            </a:p>
          </p:txBody>
        </p:sp>
      </p:grpSp>
    </p:spTree>
    <p:extLst>
      <p:ext uri="{BB962C8B-B14F-4D97-AF65-F5344CB8AC3E}">
        <p14:creationId xmlns:p14="http://schemas.microsoft.com/office/powerpoint/2010/main" val="3162545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10291490" y="2927215"/>
            <a:ext cx="1586473" cy="2096971"/>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rot="790163" flipH="1">
            <a:off x="10514813" y="3176977"/>
            <a:ext cx="251546" cy="369600"/>
          </a:xfrm>
          <a:prstGeom prst="rect">
            <a:avLst/>
          </a:prstGeom>
        </p:spPr>
      </p:pic>
      <p:pic>
        <p:nvPicPr>
          <p:cNvPr id="5" name="Picture 4"/>
          <p:cNvPicPr>
            <a:picLocks noChangeAspect="1"/>
          </p:cNvPicPr>
          <p:nvPr/>
        </p:nvPicPr>
        <p:blipFill>
          <a:blip r:embed="rId4"/>
          <a:stretch>
            <a:fillRect/>
          </a:stretch>
        </p:blipFill>
        <p:spPr>
          <a:xfrm>
            <a:off x="1098169" y="3288004"/>
            <a:ext cx="2289670" cy="137539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59871333"/>
              </p:ext>
            </p:extLst>
          </p:nvPr>
        </p:nvGraphicFramePr>
        <p:xfrm>
          <a:off x="3692533" y="1258544"/>
          <a:ext cx="6506694" cy="4058920"/>
        </p:xfrm>
        <a:graphic>
          <a:graphicData uri="http://schemas.openxmlformats.org/drawingml/2006/table">
            <a:tbl>
              <a:tblPr firstRow="1" bandRow="1">
                <a:tableStyleId>{5C22544A-7EE6-4342-B048-85BDC9FD1C3A}</a:tableStyleId>
              </a:tblPr>
              <a:tblGrid>
                <a:gridCol w="2994696">
                  <a:extLst>
                    <a:ext uri="{9D8B030D-6E8A-4147-A177-3AD203B41FA5}">
                      <a16:colId xmlns:a16="http://schemas.microsoft.com/office/drawing/2014/main" val="162316861"/>
                    </a:ext>
                  </a:extLst>
                </a:gridCol>
                <a:gridCol w="3511998">
                  <a:extLst>
                    <a:ext uri="{9D8B030D-6E8A-4147-A177-3AD203B41FA5}">
                      <a16:colId xmlns:a16="http://schemas.microsoft.com/office/drawing/2014/main" val="3367765307"/>
                    </a:ext>
                  </a:extLst>
                </a:gridCol>
              </a:tblGrid>
              <a:tr h="370840">
                <a:tc>
                  <a:txBody>
                    <a:bodyPr/>
                    <a:lstStyle/>
                    <a:p>
                      <a:r>
                        <a:rPr lang="en-US" dirty="0" smtClean="0"/>
                        <a:t>Common</a:t>
                      </a:r>
                      <a:r>
                        <a:rPr lang="en-US" baseline="0" dirty="0" smtClean="0"/>
                        <a:t> Responses</a:t>
                      </a:r>
                      <a:endParaRPr lang="en-US" dirty="0"/>
                    </a:p>
                  </a:txBody>
                  <a:tcPr/>
                </a:tc>
                <a:tc>
                  <a:txBody>
                    <a:bodyPr/>
                    <a:lstStyle/>
                    <a:p>
                      <a:r>
                        <a:rPr lang="en-US" dirty="0" smtClean="0"/>
                        <a:t>Possible</a:t>
                      </a:r>
                      <a:r>
                        <a:rPr lang="en-US" baseline="0" dirty="0" smtClean="0"/>
                        <a:t> Replies</a:t>
                      </a:r>
                      <a:endParaRPr lang="en-US" dirty="0"/>
                    </a:p>
                  </a:txBody>
                  <a:tcPr/>
                </a:tc>
                <a:extLst>
                  <a:ext uri="{0D108BD9-81ED-4DB2-BD59-A6C34878D82A}">
                    <a16:rowId xmlns:a16="http://schemas.microsoft.com/office/drawing/2014/main" val="4112031347"/>
                  </a:ext>
                </a:extLst>
              </a:tr>
              <a:tr h="370840">
                <a:tc>
                  <a:txBody>
                    <a:bodyPr/>
                    <a:lstStyle/>
                    <a:p>
                      <a:r>
                        <a:rPr lang="en-US" sz="1400" dirty="0" smtClean="0"/>
                        <a:t>“It looks like we made a mistake. We</a:t>
                      </a:r>
                      <a:r>
                        <a:rPr lang="en-US" sz="1400" baseline="0" dirty="0" smtClean="0"/>
                        <a:t> can process it this week. Do you want to withdraw the appeal?”</a:t>
                      </a:r>
                      <a:endParaRPr lang="en-US" sz="1400" dirty="0"/>
                    </a:p>
                  </a:txBody>
                  <a:tcPr/>
                </a:tc>
                <a:tc>
                  <a:txBody>
                    <a:bodyPr/>
                    <a:lstStyle/>
                    <a:p>
                      <a:r>
                        <a:rPr lang="en-US" sz="1400" dirty="0" smtClean="0"/>
                        <a:t>“No. I</a:t>
                      </a:r>
                      <a:r>
                        <a:rPr lang="en-US" sz="1400" baseline="0" dirty="0" smtClean="0"/>
                        <a:t> can withdraw the appeal after I receive the notice of decision. Do you need any additional information before you can approve my benefits?”</a:t>
                      </a:r>
                      <a:endParaRPr lang="en-US" sz="1400" dirty="0"/>
                    </a:p>
                  </a:txBody>
                  <a:tcPr/>
                </a:tc>
                <a:extLst>
                  <a:ext uri="{0D108BD9-81ED-4DB2-BD59-A6C34878D82A}">
                    <a16:rowId xmlns:a16="http://schemas.microsoft.com/office/drawing/2014/main" val="3138482960"/>
                  </a:ext>
                </a:extLst>
              </a:tr>
              <a:tr h="370840">
                <a:tc>
                  <a:txBody>
                    <a:bodyPr/>
                    <a:lstStyle/>
                    <a:p>
                      <a:r>
                        <a:rPr lang="en-US" sz="1400" dirty="0" smtClean="0"/>
                        <a:t>“We already denied your application. Do you want to withdraw</a:t>
                      </a:r>
                      <a:r>
                        <a:rPr lang="en-US" sz="1400" baseline="0" dirty="0" smtClean="0"/>
                        <a:t> your appeal?</a:t>
                      </a:r>
                      <a:r>
                        <a:rPr lang="en-US" sz="1400" dirty="0" smtClean="0"/>
                        <a:t>”</a:t>
                      </a:r>
                      <a:endParaRPr lang="en-US" sz="1400" dirty="0"/>
                    </a:p>
                  </a:txBody>
                  <a:tcPr/>
                </a:tc>
                <a:tc>
                  <a:txBody>
                    <a:bodyPr/>
                    <a:lstStyle/>
                    <a:p>
                      <a:r>
                        <a:rPr lang="en-US" sz="1400" dirty="0" smtClean="0"/>
                        <a:t>“No. Please</a:t>
                      </a:r>
                      <a:r>
                        <a:rPr lang="en-US" sz="1400" baseline="0" dirty="0" smtClean="0"/>
                        <a:t> send me a copy of the notice of decision your office sent when it denied my application. After I review it, I might withdraw my appeal. If your office didn’t issue a notice of decision, please let me know if you need any additional information before you can approve my benefits.”</a:t>
                      </a:r>
                      <a:endParaRPr lang="en-US" sz="1400" dirty="0"/>
                    </a:p>
                  </a:txBody>
                  <a:tcPr/>
                </a:tc>
                <a:extLst>
                  <a:ext uri="{0D108BD9-81ED-4DB2-BD59-A6C34878D82A}">
                    <a16:rowId xmlns:a16="http://schemas.microsoft.com/office/drawing/2014/main" val="3362127105"/>
                  </a:ext>
                </a:extLst>
              </a:tr>
              <a:tr h="370840">
                <a:tc>
                  <a:txBody>
                    <a:bodyPr/>
                    <a:lstStyle/>
                    <a:p>
                      <a:r>
                        <a:rPr lang="en-US" sz="1400" dirty="0" smtClean="0"/>
                        <a:t>“It looks</a:t>
                      </a:r>
                      <a:r>
                        <a:rPr lang="en-US" sz="1400" baseline="0" dirty="0" smtClean="0"/>
                        <a:t> like we denied your application for missed verifications. I have the notice here. I can send it to you. Do you want to withdraw your appeal?”</a:t>
                      </a:r>
                      <a:endParaRPr lang="en-US" sz="1400" dirty="0"/>
                    </a:p>
                  </a:txBody>
                  <a:tcPr/>
                </a:tc>
                <a:tc>
                  <a:txBody>
                    <a:bodyPr/>
                    <a:lstStyle/>
                    <a:p>
                      <a:r>
                        <a:rPr lang="en-US" sz="1400" dirty="0" smtClean="0"/>
                        <a:t>“No. Please send</a:t>
                      </a:r>
                      <a:r>
                        <a:rPr lang="en-US" sz="1400" baseline="0" dirty="0" smtClean="0"/>
                        <a:t> me a copy of the notice. Also, let me know what verifications your office things I did not send it.”</a:t>
                      </a:r>
                      <a:endParaRPr lang="en-US" sz="1400" dirty="0"/>
                    </a:p>
                  </a:txBody>
                  <a:tcPr/>
                </a:tc>
                <a:extLst>
                  <a:ext uri="{0D108BD9-81ED-4DB2-BD59-A6C34878D82A}">
                    <a16:rowId xmlns:a16="http://schemas.microsoft.com/office/drawing/2014/main" val="2189551535"/>
                  </a:ext>
                </a:extLst>
              </a:tr>
            </a:tbl>
          </a:graphicData>
        </a:graphic>
      </p:graphicFrame>
      <p:grpSp>
        <p:nvGrpSpPr>
          <p:cNvPr id="16" name="Group 15"/>
          <p:cNvGrpSpPr/>
          <p:nvPr/>
        </p:nvGrpSpPr>
        <p:grpSpPr>
          <a:xfrm>
            <a:off x="444406" y="312387"/>
            <a:ext cx="2410691" cy="1273476"/>
            <a:chOff x="3158836" y="315179"/>
            <a:chExt cx="2410691" cy="1273476"/>
          </a:xfrm>
        </p:grpSpPr>
        <p:sp>
          <p:nvSpPr>
            <p:cNvPr id="17" name="Rectangle 16"/>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18" name="Rounded Rectangle 17"/>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Engage the FCRC</a:t>
              </a:r>
              <a:endParaRPr lang="en-US" sz="2000" dirty="0">
                <a:solidFill>
                  <a:schemeClr val="tx1"/>
                </a:solidFill>
              </a:endParaRPr>
            </a:p>
          </p:txBody>
        </p:sp>
      </p:grpSp>
    </p:spTree>
    <p:extLst>
      <p:ext uri="{BB962C8B-B14F-4D97-AF65-F5344CB8AC3E}">
        <p14:creationId xmlns:p14="http://schemas.microsoft.com/office/powerpoint/2010/main" val="258390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grpSp>
        <p:nvGrpSpPr>
          <p:cNvPr id="11" name="Group 10"/>
          <p:cNvGrpSpPr/>
          <p:nvPr/>
        </p:nvGrpSpPr>
        <p:grpSpPr>
          <a:xfrm>
            <a:off x="444406" y="312387"/>
            <a:ext cx="2410691" cy="1273476"/>
            <a:chOff x="3158836" y="315179"/>
            <a:chExt cx="2410691" cy="1273476"/>
          </a:xfrm>
        </p:grpSpPr>
        <p:sp>
          <p:nvSpPr>
            <p:cNvPr id="12" name="Rectangle 11"/>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13" name="Rounded Rectangle 12"/>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Prepare for Hearing</a:t>
              </a:r>
              <a:endParaRPr lang="en-US" sz="2000" dirty="0">
                <a:solidFill>
                  <a:schemeClr val="tx1"/>
                </a:solidFill>
              </a:endParaRPr>
            </a:p>
          </p:txBody>
        </p:sp>
      </p:grpSp>
      <p:pic>
        <p:nvPicPr>
          <p:cNvPr id="7" name="Picture 6"/>
          <p:cNvPicPr>
            <a:picLocks noChangeAspect="1"/>
          </p:cNvPicPr>
          <p:nvPr/>
        </p:nvPicPr>
        <p:blipFill>
          <a:blip r:embed="rId2"/>
          <a:stretch>
            <a:fillRect/>
          </a:stretch>
        </p:blipFill>
        <p:spPr>
          <a:xfrm>
            <a:off x="3051103" y="1128625"/>
            <a:ext cx="8885708" cy="372277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0605527" y="3571692"/>
            <a:ext cx="1586473" cy="2096971"/>
          </a:xfrm>
          <a:prstGeom prst="rect">
            <a:avLst/>
          </a:prstGeom>
        </p:spPr>
      </p:pic>
      <p:sp>
        <p:nvSpPr>
          <p:cNvPr id="14" name="TextBox 13"/>
          <p:cNvSpPr txBox="1"/>
          <p:nvPr/>
        </p:nvSpPr>
        <p:spPr>
          <a:xfrm>
            <a:off x="250024" y="2159000"/>
            <a:ext cx="2545890" cy="3139321"/>
          </a:xfrm>
          <a:prstGeom prst="rect">
            <a:avLst/>
          </a:prstGeom>
          <a:noFill/>
        </p:spPr>
        <p:txBody>
          <a:bodyPr wrap="square" rtlCol="0">
            <a:spAutoFit/>
          </a:bodyPr>
          <a:lstStyle/>
          <a:p>
            <a:r>
              <a:rPr lang="en-US" b="1" u="sng" dirty="0" smtClean="0"/>
              <a:t>Note</a:t>
            </a:r>
            <a:r>
              <a:rPr lang="en-US" dirty="0" smtClean="0"/>
              <a:t> </a:t>
            </a:r>
          </a:p>
          <a:p>
            <a:r>
              <a:rPr lang="en-US" dirty="0" smtClean="0"/>
              <a:t>Communication and attachments sent to BAH are not easily viewable (if at all) by FCRC staff. If you submit verifications or change contact information with BAH, you still need to submit those to your FCRC.</a:t>
            </a:r>
          </a:p>
        </p:txBody>
      </p:sp>
    </p:spTree>
    <p:extLst>
      <p:ext uri="{BB962C8B-B14F-4D97-AF65-F5344CB8AC3E}">
        <p14:creationId xmlns:p14="http://schemas.microsoft.com/office/powerpoint/2010/main" val="1094467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grpSp>
        <p:nvGrpSpPr>
          <p:cNvPr id="11" name="Group 10"/>
          <p:cNvGrpSpPr/>
          <p:nvPr/>
        </p:nvGrpSpPr>
        <p:grpSpPr>
          <a:xfrm>
            <a:off x="444406" y="312387"/>
            <a:ext cx="2410691" cy="1273476"/>
            <a:chOff x="3158836" y="315179"/>
            <a:chExt cx="2410691" cy="1273476"/>
          </a:xfrm>
        </p:grpSpPr>
        <p:sp>
          <p:nvSpPr>
            <p:cNvPr id="12" name="Rectangle 11"/>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13" name="Rounded Rectangle 12"/>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Prepare for Hearing</a:t>
              </a:r>
              <a:endParaRPr lang="en-US" sz="2000" dirty="0">
                <a:solidFill>
                  <a:schemeClr val="tx1"/>
                </a:solidFill>
              </a:endParaRPr>
            </a:p>
          </p:txBody>
        </p:sp>
      </p:gr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10605527" y="3571692"/>
            <a:ext cx="1586473" cy="2096971"/>
          </a:xfrm>
          <a:prstGeom prst="rect">
            <a:avLst/>
          </a:prstGeom>
        </p:spPr>
      </p:pic>
      <p:sp>
        <p:nvSpPr>
          <p:cNvPr id="14" name="TextBox 13"/>
          <p:cNvSpPr txBox="1"/>
          <p:nvPr/>
        </p:nvSpPr>
        <p:spPr>
          <a:xfrm>
            <a:off x="863600" y="2159000"/>
            <a:ext cx="2705100" cy="2585323"/>
          </a:xfrm>
          <a:prstGeom prst="rect">
            <a:avLst/>
          </a:prstGeom>
          <a:noFill/>
        </p:spPr>
        <p:txBody>
          <a:bodyPr wrap="square" rtlCol="0">
            <a:spAutoFit/>
          </a:bodyPr>
          <a:lstStyle/>
          <a:p>
            <a:r>
              <a:rPr lang="en-US" dirty="0" smtClean="0"/>
              <a:t>Continue engaging with the FCRC as needed to resolve your appeal. </a:t>
            </a:r>
          </a:p>
          <a:p>
            <a:endParaRPr lang="en-US" dirty="0"/>
          </a:p>
          <a:p>
            <a:r>
              <a:rPr lang="en-US" dirty="0" smtClean="0"/>
              <a:t>When your hearing is scheduled, you should receive a notice of the hearing date. </a:t>
            </a:r>
            <a:endParaRPr lang="en-US" dirty="0"/>
          </a:p>
          <a:p>
            <a:endParaRPr lang="en-US" dirty="0" smtClean="0"/>
          </a:p>
        </p:txBody>
      </p:sp>
      <p:pic>
        <p:nvPicPr>
          <p:cNvPr id="2" name="Picture 1"/>
          <p:cNvPicPr>
            <a:picLocks noChangeAspect="1"/>
          </p:cNvPicPr>
          <p:nvPr/>
        </p:nvPicPr>
        <p:blipFill>
          <a:blip r:embed="rId3"/>
          <a:stretch>
            <a:fillRect/>
          </a:stretch>
        </p:blipFill>
        <p:spPr>
          <a:xfrm>
            <a:off x="3617630" y="439387"/>
            <a:ext cx="6274294" cy="5076781"/>
          </a:xfrm>
          <a:prstGeom prst="rect">
            <a:avLst/>
          </a:prstGeom>
        </p:spPr>
      </p:pic>
      <p:sp>
        <p:nvSpPr>
          <p:cNvPr id="3" name="Oval 2"/>
          <p:cNvSpPr/>
          <p:nvPr/>
        </p:nvSpPr>
        <p:spPr>
          <a:xfrm>
            <a:off x="3617630" y="3571692"/>
            <a:ext cx="2171700" cy="644708"/>
          </a:xfrm>
          <a:prstGeom prst="ellipse">
            <a:avLst/>
          </a:prstGeom>
          <a:noFill/>
          <a:ln w="5715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789330" y="4620177"/>
            <a:ext cx="2171700" cy="644708"/>
          </a:xfrm>
          <a:prstGeom prst="ellipse">
            <a:avLst/>
          </a:prstGeom>
          <a:noFill/>
          <a:ln w="5715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p:cNvSpPr/>
          <p:nvPr/>
        </p:nvSpPr>
        <p:spPr>
          <a:xfrm rot="20591118">
            <a:off x="1840843" y="4176287"/>
            <a:ext cx="1879600" cy="427267"/>
          </a:xfrm>
          <a:prstGeom prst="rightArrow">
            <a:avLst/>
          </a:prstGeom>
          <a:solidFill>
            <a:srgbClr val="91D9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21022803">
            <a:off x="4468262" y="5087347"/>
            <a:ext cx="1879600" cy="427267"/>
          </a:xfrm>
          <a:prstGeom prst="rightArrow">
            <a:avLst/>
          </a:prstGeom>
          <a:solidFill>
            <a:srgbClr val="91D9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0019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grpSp>
        <p:nvGrpSpPr>
          <p:cNvPr id="11" name="Group 10"/>
          <p:cNvGrpSpPr/>
          <p:nvPr/>
        </p:nvGrpSpPr>
        <p:grpSpPr>
          <a:xfrm>
            <a:off x="444406" y="312387"/>
            <a:ext cx="2410691" cy="1273476"/>
            <a:chOff x="3158836" y="315179"/>
            <a:chExt cx="2410691" cy="1273476"/>
          </a:xfrm>
        </p:grpSpPr>
        <p:sp>
          <p:nvSpPr>
            <p:cNvPr id="12" name="Rectangle 11"/>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endParaRPr lang="en-US" dirty="0"/>
            </a:p>
            <a:p>
              <a:pPr algn="ctr"/>
              <a:endParaRPr lang="en-US" dirty="0" smtClean="0"/>
            </a:p>
            <a:p>
              <a:pPr algn="ctr"/>
              <a:endParaRPr lang="en-US" dirty="0"/>
            </a:p>
          </p:txBody>
        </p:sp>
        <p:sp>
          <p:nvSpPr>
            <p:cNvPr id="13" name="Rounded Rectangle 12"/>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Hearing day</a:t>
              </a:r>
              <a:endParaRPr lang="en-US" sz="2000" dirty="0">
                <a:solidFill>
                  <a:schemeClr val="tx1"/>
                </a:solidFill>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992" t="8510" r="6383" b="16828"/>
          <a:stretch/>
        </p:blipFill>
        <p:spPr>
          <a:xfrm>
            <a:off x="7097816" y="1770344"/>
            <a:ext cx="4255984" cy="3892916"/>
          </a:xfrm>
          <a:prstGeom prst="rect">
            <a:avLst/>
          </a:prstGeom>
        </p:spPr>
      </p:pic>
      <p:pic>
        <p:nvPicPr>
          <p:cNvPr id="10" name="Picture 9"/>
          <p:cNvPicPr>
            <a:picLocks noChangeAspect="1"/>
          </p:cNvPicPr>
          <p:nvPr/>
        </p:nvPicPr>
        <p:blipFill>
          <a:blip r:embed="rId3"/>
          <a:stretch>
            <a:fillRect/>
          </a:stretch>
        </p:blipFill>
        <p:spPr>
          <a:xfrm>
            <a:off x="838200" y="2198639"/>
            <a:ext cx="5636798" cy="2842765"/>
          </a:xfrm>
          <a:prstGeom prst="rect">
            <a:avLst/>
          </a:prstGeom>
        </p:spPr>
      </p:pic>
      <p:sp>
        <p:nvSpPr>
          <p:cNvPr id="2" name="Freeform 1"/>
          <p:cNvSpPr/>
          <p:nvPr/>
        </p:nvSpPr>
        <p:spPr>
          <a:xfrm>
            <a:off x="9603250" y="3236474"/>
            <a:ext cx="1892108" cy="2261022"/>
          </a:xfrm>
          <a:custGeom>
            <a:avLst/>
            <a:gdLst>
              <a:gd name="connsiteX0" fmla="*/ 213850 w 1892108"/>
              <a:gd name="connsiteY0" fmla="*/ 268726 h 2261022"/>
              <a:gd name="connsiteX1" fmla="*/ 1471150 w 1892108"/>
              <a:gd name="connsiteY1" fmla="*/ 65526 h 2261022"/>
              <a:gd name="connsiteX2" fmla="*/ 1890250 w 1892108"/>
              <a:gd name="connsiteY2" fmla="*/ 1106926 h 2261022"/>
              <a:gd name="connsiteX3" fmla="*/ 1344150 w 1892108"/>
              <a:gd name="connsiteY3" fmla="*/ 2173726 h 2261022"/>
              <a:gd name="connsiteX4" fmla="*/ 404350 w 1892108"/>
              <a:gd name="connsiteY4" fmla="*/ 2135626 h 2261022"/>
              <a:gd name="connsiteX5" fmla="*/ 366250 w 1892108"/>
              <a:gd name="connsiteY5" fmla="*/ 1627626 h 2261022"/>
              <a:gd name="connsiteX6" fmla="*/ 10650 w 1892108"/>
              <a:gd name="connsiteY6" fmla="*/ 1576826 h 2261022"/>
              <a:gd name="connsiteX7" fmla="*/ 213850 w 1892108"/>
              <a:gd name="connsiteY7" fmla="*/ 268726 h 22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2108" h="2261022">
                <a:moveTo>
                  <a:pt x="213850" y="268726"/>
                </a:moveTo>
                <a:cubicBezTo>
                  <a:pt x="457267" y="16843"/>
                  <a:pt x="1191750" y="-74174"/>
                  <a:pt x="1471150" y="65526"/>
                </a:cubicBezTo>
                <a:cubicBezTo>
                  <a:pt x="1750550" y="205226"/>
                  <a:pt x="1911417" y="755559"/>
                  <a:pt x="1890250" y="1106926"/>
                </a:cubicBezTo>
                <a:cubicBezTo>
                  <a:pt x="1869083" y="1458293"/>
                  <a:pt x="1591800" y="2002276"/>
                  <a:pt x="1344150" y="2173726"/>
                </a:cubicBezTo>
                <a:cubicBezTo>
                  <a:pt x="1096500" y="2345176"/>
                  <a:pt x="567333" y="2226643"/>
                  <a:pt x="404350" y="2135626"/>
                </a:cubicBezTo>
                <a:cubicBezTo>
                  <a:pt x="241367" y="2044609"/>
                  <a:pt x="431867" y="1720759"/>
                  <a:pt x="366250" y="1627626"/>
                </a:cubicBezTo>
                <a:cubicBezTo>
                  <a:pt x="300633" y="1534493"/>
                  <a:pt x="29700" y="1801193"/>
                  <a:pt x="10650" y="1576826"/>
                </a:cubicBezTo>
                <a:cubicBezTo>
                  <a:pt x="-8400" y="1352459"/>
                  <a:pt x="-29567" y="520609"/>
                  <a:pt x="213850" y="26872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500" y="1288644"/>
            <a:ext cx="6070395" cy="4856316"/>
          </a:xfrm>
          <a:prstGeom prst="rect">
            <a:avLst/>
          </a:prstGeom>
        </p:spPr>
      </p:pic>
      <p:sp>
        <p:nvSpPr>
          <p:cNvPr id="15" name="TextBox 14"/>
          <p:cNvSpPr txBox="1"/>
          <p:nvPr/>
        </p:nvSpPr>
        <p:spPr>
          <a:xfrm>
            <a:off x="3303018" y="220822"/>
            <a:ext cx="8050782" cy="1754326"/>
          </a:xfrm>
          <a:prstGeom prst="rect">
            <a:avLst/>
          </a:prstGeom>
          <a:noFill/>
        </p:spPr>
        <p:txBody>
          <a:bodyPr wrap="square" rtlCol="0">
            <a:spAutoFit/>
          </a:bodyPr>
          <a:lstStyle/>
          <a:p>
            <a:r>
              <a:rPr lang="en-US" dirty="0" smtClean="0"/>
              <a:t>A LOT of phone calls. The FCRC rep should call you before the hearing for a final pre-hearing conference. Conversations with the judge usually will be recorded.</a:t>
            </a:r>
          </a:p>
          <a:p>
            <a:endParaRPr lang="en-US" dirty="0"/>
          </a:p>
          <a:p>
            <a:r>
              <a:rPr lang="en-US" dirty="0" smtClean="0"/>
              <a:t>If you do not get a call within 1 hour after your hearing start time, </a:t>
            </a:r>
            <a:r>
              <a:rPr lang="en-US" dirty="0"/>
              <a:t>email </a:t>
            </a:r>
            <a:r>
              <a:rPr lang="en-US" dirty="0" smtClean="0">
                <a:hlinkClick r:id="rId5"/>
              </a:rPr>
              <a:t>dhs.bah.coordinator@illinois.gov</a:t>
            </a:r>
            <a:r>
              <a:rPr lang="en-US" dirty="0" smtClean="0"/>
              <a:t> to let them know you’re ready and waiting.</a:t>
            </a:r>
            <a:endParaRPr lang="en-US" dirty="0"/>
          </a:p>
          <a:p>
            <a:endParaRPr lang="en-US" dirty="0" smtClean="0"/>
          </a:p>
        </p:txBody>
      </p:sp>
      <p:grpSp>
        <p:nvGrpSpPr>
          <p:cNvPr id="16" name="Group 15"/>
          <p:cNvGrpSpPr/>
          <p:nvPr/>
        </p:nvGrpSpPr>
        <p:grpSpPr>
          <a:xfrm>
            <a:off x="9603250" y="3441278"/>
            <a:ext cx="1586473" cy="2096971"/>
            <a:chOff x="10614763" y="3571692"/>
            <a:chExt cx="1586473" cy="2096971"/>
          </a:xfrm>
        </p:grpSpPr>
        <p:pic>
          <p:nvPicPr>
            <p:cNvPr id="17" name="Picture 16"/>
            <p:cNvPicPr>
              <a:picLocks noChangeAspect="1"/>
            </p:cNvPicPr>
            <p:nvPr/>
          </p:nvPicPr>
          <p:blipFill>
            <a:blip r:embed="rId6">
              <a:clrChange>
                <a:clrFrom>
                  <a:srgbClr val="FFFFFF"/>
                </a:clrFrom>
                <a:clrTo>
                  <a:srgbClr val="FFFFFF">
                    <a:alpha val="0"/>
                  </a:srgbClr>
                </a:clrTo>
              </a:clrChange>
            </a:blip>
            <a:stretch>
              <a:fillRect/>
            </a:stretch>
          </p:blipFill>
          <p:spPr>
            <a:xfrm>
              <a:off x="10614763" y="3571692"/>
              <a:ext cx="1586473" cy="2096971"/>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blip>
            <a:stretch>
              <a:fillRect/>
            </a:stretch>
          </p:blipFill>
          <p:spPr>
            <a:xfrm rot="790163" flipH="1">
              <a:off x="10838086" y="3821454"/>
              <a:ext cx="251546" cy="369600"/>
            </a:xfrm>
            <a:prstGeom prst="rect">
              <a:avLst/>
            </a:prstGeom>
          </p:spPr>
        </p:pic>
      </p:grpSp>
    </p:spTree>
    <p:extLst>
      <p:ext uri="{BB962C8B-B14F-4D97-AF65-F5344CB8AC3E}">
        <p14:creationId xmlns:p14="http://schemas.microsoft.com/office/powerpoint/2010/main" val="158472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More prehearing meetings – probably with someone who never looked at your case before</a:t>
            </a:r>
          </a:p>
          <a:p>
            <a:r>
              <a:rPr lang="en-US" dirty="0" smtClean="0"/>
              <a:t>Most likely, DHS will ask if YOU want a continuance…</a:t>
            </a:r>
            <a:endParaRPr lang="en-US" dirty="0"/>
          </a:p>
        </p:txBody>
      </p:sp>
      <p:grpSp>
        <p:nvGrpSpPr>
          <p:cNvPr id="4" name="Group 3"/>
          <p:cNvGrpSpPr/>
          <p:nvPr/>
        </p:nvGrpSpPr>
        <p:grpSpPr>
          <a:xfrm>
            <a:off x="444406" y="312387"/>
            <a:ext cx="2410691" cy="1273476"/>
            <a:chOff x="3158836" y="315179"/>
            <a:chExt cx="2410691" cy="1273476"/>
          </a:xfrm>
        </p:grpSpPr>
        <p:sp>
          <p:nvSpPr>
            <p:cNvPr id="5" name="Rectangle 4"/>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endParaRPr lang="en-US" dirty="0"/>
            </a:p>
            <a:p>
              <a:pPr algn="ctr"/>
              <a:endParaRPr lang="en-US" dirty="0" smtClean="0"/>
            </a:p>
            <a:p>
              <a:pPr algn="ctr"/>
              <a:endParaRPr lang="en-US" dirty="0"/>
            </a:p>
          </p:txBody>
        </p:sp>
        <p:sp>
          <p:nvSpPr>
            <p:cNvPr id="6" name="Rounded Rectangle 5"/>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Hearing day</a:t>
              </a:r>
              <a:endParaRPr lang="en-US" sz="2000" dirty="0">
                <a:solidFill>
                  <a:schemeClr val="tx1"/>
                </a:solidFill>
              </a:endParaRPr>
            </a:p>
          </p:txBody>
        </p:sp>
      </p:grpSp>
      <p:sp>
        <p:nvSpPr>
          <p:cNvPr id="7" name="Flowchart: Alternate Process 6"/>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sp>
        <p:nvSpPr>
          <p:cNvPr id="8" name="Rounded Rectangle 7"/>
          <p:cNvSpPr/>
          <p:nvPr/>
        </p:nvSpPr>
        <p:spPr>
          <a:xfrm>
            <a:off x="1282700" y="3352800"/>
            <a:ext cx="9322827" cy="123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PM 01-07-10-c: Request for Hearing Delay</a:t>
            </a:r>
          </a:p>
          <a:p>
            <a:pPr algn="ctr"/>
            <a:r>
              <a:rPr lang="en-US" dirty="0" smtClean="0"/>
              <a:t>After a hearing starts, you can request it be continued at another time. You have a right to one continuance in each appeal. After that, you need “good cause.”</a:t>
            </a:r>
            <a:endParaRPr lang="en-US" dirty="0"/>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10605527" y="3571692"/>
            <a:ext cx="1586473" cy="2096971"/>
          </a:xfrm>
          <a:prstGeom prst="rect">
            <a:avLst/>
          </a:prstGeom>
        </p:spPr>
      </p:pic>
    </p:spTree>
    <p:extLst>
      <p:ext uri="{BB962C8B-B14F-4D97-AF65-F5344CB8AC3E}">
        <p14:creationId xmlns:p14="http://schemas.microsoft.com/office/powerpoint/2010/main" val="586975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4407" y="1688385"/>
            <a:ext cx="7022778" cy="3843337"/>
          </a:xfrm>
        </p:spPr>
        <p:txBody>
          <a:bodyPr>
            <a:normAutofit/>
          </a:bodyPr>
          <a:lstStyle/>
          <a:p>
            <a:pPr marL="0" indent="0">
              <a:buNone/>
            </a:pPr>
            <a:r>
              <a:rPr lang="en-US" sz="2000" b="1" u="sng" dirty="0" smtClean="0"/>
              <a:t>General Hearing Tips</a:t>
            </a:r>
          </a:p>
          <a:p>
            <a:r>
              <a:rPr lang="en-US" sz="2000" dirty="0" smtClean="0"/>
              <a:t>Keep the emails you’ve sent handy. You’ve already written out your arguments there so you can just read them!</a:t>
            </a:r>
          </a:p>
          <a:p>
            <a:r>
              <a:rPr lang="en-US" sz="2000" dirty="0" smtClean="0"/>
              <a:t>Keep a checklist of what you need to prove so you can make sure you get all of them in</a:t>
            </a:r>
          </a:p>
          <a:p>
            <a:r>
              <a:rPr lang="en-US" sz="2000" dirty="0" smtClean="0"/>
              <a:t>Wait until it’s your turn to talk. If you feel like you need to interject, ask the judge first. Generally, direct your comments and arguments to the judge.</a:t>
            </a:r>
          </a:p>
          <a:p>
            <a:r>
              <a:rPr lang="en-US" sz="2000" dirty="0" smtClean="0"/>
              <a:t>You have a right to cross-examine the FCRC Representative. But it is best not to argue with them. </a:t>
            </a:r>
            <a:endParaRPr lang="en-US" sz="2000" dirty="0"/>
          </a:p>
          <a:p>
            <a:r>
              <a:rPr lang="en-US" sz="2000" dirty="0" smtClean="0"/>
              <a:t>You do not need to convince the FCRC Rep that you are right. It’s up to the judge now!</a:t>
            </a:r>
          </a:p>
        </p:txBody>
      </p:sp>
      <p:grpSp>
        <p:nvGrpSpPr>
          <p:cNvPr id="4" name="Group 3"/>
          <p:cNvGrpSpPr/>
          <p:nvPr/>
        </p:nvGrpSpPr>
        <p:grpSpPr>
          <a:xfrm>
            <a:off x="444406" y="312387"/>
            <a:ext cx="2410691" cy="1273476"/>
            <a:chOff x="3158836" y="315179"/>
            <a:chExt cx="2410691" cy="1273476"/>
          </a:xfrm>
        </p:grpSpPr>
        <p:sp>
          <p:nvSpPr>
            <p:cNvPr id="5" name="Rectangle 4"/>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endParaRPr lang="en-US" dirty="0"/>
            </a:p>
            <a:p>
              <a:pPr algn="ctr"/>
              <a:endParaRPr lang="en-US" dirty="0" smtClean="0"/>
            </a:p>
            <a:p>
              <a:pPr algn="ctr"/>
              <a:endParaRPr lang="en-US" dirty="0"/>
            </a:p>
          </p:txBody>
        </p:sp>
        <p:sp>
          <p:nvSpPr>
            <p:cNvPr id="6" name="Rounded Rectangle 5"/>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Hearing day</a:t>
              </a:r>
              <a:endParaRPr lang="en-US" sz="2000" dirty="0">
                <a:solidFill>
                  <a:schemeClr val="tx1"/>
                </a:solidFill>
              </a:endParaRPr>
            </a:p>
          </p:txBody>
        </p:sp>
      </p:grpSp>
      <p:sp>
        <p:nvSpPr>
          <p:cNvPr id="7" name="Flowchart: Alternate Process 6"/>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7305352" y="726881"/>
            <a:ext cx="4591691" cy="4667901"/>
          </a:xfrm>
          <a:prstGeom prst="rect">
            <a:avLst/>
          </a:prstGeom>
        </p:spPr>
      </p:pic>
      <p:sp>
        <p:nvSpPr>
          <p:cNvPr id="9" name="TextBox 8"/>
          <p:cNvSpPr txBox="1"/>
          <p:nvPr/>
        </p:nvSpPr>
        <p:spPr>
          <a:xfrm rot="21434866">
            <a:off x="8600764" y="1801813"/>
            <a:ext cx="2000869" cy="584775"/>
          </a:xfrm>
          <a:prstGeom prst="rect">
            <a:avLst/>
          </a:prstGeom>
          <a:noFill/>
        </p:spPr>
        <p:txBody>
          <a:bodyPr wrap="none" rtlCol="0">
            <a:spAutoFit/>
          </a:bodyPr>
          <a:lstStyle/>
          <a:p>
            <a:r>
              <a:rPr lang="en-US" sz="1600" dirty="0" smtClean="0"/>
              <a:t>Application for SNAP </a:t>
            </a:r>
          </a:p>
          <a:p>
            <a:r>
              <a:rPr lang="en-US" sz="1600" dirty="0" smtClean="0"/>
              <a:t>Medicaid filed 9/4/24</a:t>
            </a:r>
            <a:endParaRPr lang="en-US" sz="1600" dirty="0"/>
          </a:p>
        </p:txBody>
      </p:sp>
      <p:sp>
        <p:nvSpPr>
          <p:cNvPr id="10" name="TextBox 9"/>
          <p:cNvSpPr txBox="1"/>
          <p:nvPr/>
        </p:nvSpPr>
        <p:spPr>
          <a:xfrm rot="21434866">
            <a:off x="8595290" y="2607822"/>
            <a:ext cx="1242648" cy="338554"/>
          </a:xfrm>
          <a:prstGeom prst="rect">
            <a:avLst/>
          </a:prstGeom>
          <a:noFill/>
        </p:spPr>
        <p:txBody>
          <a:bodyPr wrap="none" rtlCol="0">
            <a:spAutoFit/>
          </a:bodyPr>
          <a:lstStyle/>
          <a:p>
            <a:r>
              <a:rPr lang="en-US" sz="1600" dirty="0" smtClean="0"/>
              <a:t>Appeal filed </a:t>
            </a:r>
            <a:endParaRPr lang="en-US" sz="1600" dirty="0"/>
          </a:p>
        </p:txBody>
      </p:sp>
      <p:sp>
        <p:nvSpPr>
          <p:cNvPr id="11" name="TextBox 10"/>
          <p:cNvSpPr txBox="1"/>
          <p:nvPr/>
        </p:nvSpPr>
        <p:spPr>
          <a:xfrm rot="21434866">
            <a:off x="8707106" y="3130419"/>
            <a:ext cx="2234907" cy="584775"/>
          </a:xfrm>
          <a:prstGeom prst="rect">
            <a:avLst/>
          </a:prstGeom>
          <a:noFill/>
        </p:spPr>
        <p:txBody>
          <a:bodyPr wrap="none" rtlCol="0">
            <a:spAutoFit/>
          </a:bodyPr>
          <a:lstStyle/>
          <a:p>
            <a:r>
              <a:rPr lang="en-US" sz="1600" dirty="0"/>
              <a:t>R</a:t>
            </a:r>
            <a:r>
              <a:rPr lang="en-US" sz="1600" dirty="0" smtClean="0"/>
              <a:t>equested verifications </a:t>
            </a:r>
          </a:p>
          <a:p>
            <a:r>
              <a:rPr lang="en-US" sz="1600" dirty="0" smtClean="0"/>
              <a:t>submitted</a:t>
            </a:r>
            <a:endParaRPr lang="en-US" sz="1600" dirty="0"/>
          </a:p>
        </p:txBody>
      </p:sp>
      <p:sp>
        <p:nvSpPr>
          <p:cNvPr id="12" name="TextBox 11"/>
          <p:cNvSpPr txBox="1"/>
          <p:nvPr/>
        </p:nvSpPr>
        <p:spPr>
          <a:xfrm rot="21434866">
            <a:off x="8732714" y="3972089"/>
            <a:ext cx="1489304" cy="584775"/>
          </a:xfrm>
          <a:prstGeom prst="rect">
            <a:avLst/>
          </a:prstGeom>
          <a:noFill/>
        </p:spPr>
        <p:txBody>
          <a:bodyPr wrap="square" rtlCol="0">
            <a:spAutoFit/>
          </a:bodyPr>
          <a:lstStyle/>
          <a:p>
            <a:r>
              <a:rPr lang="en-US" sz="1600" dirty="0" smtClean="0"/>
              <a:t>No response from DHS</a:t>
            </a:r>
            <a:endParaRPr lang="en-US" sz="1600" dirty="0"/>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0605527" y="3571692"/>
            <a:ext cx="1586473" cy="2096971"/>
          </a:xfrm>
          <a:prstGeom prst="rect">
            <a:avLst/>
          </a:prstGeom>
        </p:spPr>
      </p:pic>
      <p:sp>
        <p:nvSpPr>
          <p:cNvPr id="14" name="TextBox 13"/>
          <p:cNvSpPr txBox="1"/>
          <p:nvPr/>
        </p:nvSpPr>
        <p:spPr>
          <a:xfrm rot="20357313">
            <a:off x="6448833" y="677375"/>
            <a:ext cx="2305439" cy="707886"/>
          </a:xfrm>
          <a:prstGeom prst="rect">
            <a:avLst/>
          </a:prstGeom>
          <a:noFill/>
        </p:spPr>
        <p:txBody>
          <a:bodyPr wrap="none" rtlCol="0">
            <a:spAutoFit/>
          </a:bodyPr>
          <a:lstStyle/>
          <a:p>
            <a:r>
              <a:rPr lang="en-US" sz="4000" dirty="0" smtClean="0"/>
              <a:t>INACTION</a:t>
            </a:r>
            <a:endParaRPr lang="en-US" sz="4000" dirty="0"/>
          </a:p>
        </p:txBody>
      </p:sp>
    </p:spTree>
    <p:extLst>
      <p:ext uri="{BB962C8B-B14F-4D97-AF65-F5344CB8AC3E}">
        <p14:creationId xmlns:p14="http://schemas.microsoft.com/office/powerpoint/2010/main" val="3314366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7071" y="2622645"/>
            <a:ext cx="4815221" cy="2330450"/>
          </a:xfrm>
        </p:spPr>
        <p:txBody>
          <a:bodyPr>
            <a:noAutofit/>
          </a:bodyPr>
          <a:lstStyle/>
          <a:p>
            <a:r>
              <a:rPr lang="en-US" sz="1800" b="1" dirty="0" smtClean="0"/>
              <a:t>The final decision should be issued within 60 days (SNAP only) or 90 days (all other cases) from the date the appeal was filed, </a:t>
            </a:r>
            <a:r>
              <a:rPr lang="en-US" sz="1800" dirty="0" smtClean="0"/>
              <a:t>but extended for any hearing delays caused by the person who filed the appeal.</a:t>
            </a:r>
          </a:p>
          <a:p>
            <a:r>
              <a:rPr lang="en-US" sz="1800" dirty="0" smtClean="0"/>
              <a:t>Increase of food assistance should be issued within 10 days after the FCRC receives the hearing decision.</a:t>
            </a:r>
          </a:p>
          <a:p>
            <a:r>
              <a:rPr lang="en-US" sz="1800" dirty="0" smtClean="0"/>
              <a:t>Appeals of FAD must be filed in Circuit Court within 35 days after the date on the FAD</a:t>
            </a:r>
          </a:p>
          <a:p>
            <a:pPr marL="0" indent="0">
              <a:buNone/>
            </a:pPr>
            <a:endParaRPr lang="en-US" sz="2400" dirty="0" smtClean="0"/>
          </a:p>
        </p:txBody>
      </p:sp>
      <p:grpSp>
        <p:nvGrpSpPr>
          <p:cNvPr id="4" name="Group 3"/>
          <p:cNvGrpSpPr/>
          <p:nvPr/>
        </p:nvGrpSpPr>
        <p:grpSpPr>
          <a:xfrm>
            <a:off x="444406" y="312387"/>
            <a:ext cx="2410691" cy="1273476"/>
            <a:chOff x="3158836" y="315179"/>
            <a:chExt cx="2410691" cy="1273476"/>
          </a:xfrm>
        </p:grpSpPr>
        <p:sp>
          <p:nvSpPr>
            <p:cNvPr id="5" name="Rectangle 4"/>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4</a:t>
              </a:r>
            </a:p>
            <a:p>
              <a:pPr algn="ctr"/>
              <a:endParaRPr lang="en-US" dirty="0"/>
            </a:p>
            <a:p>
              <a:pPr algn="ctr"/>
              <a:endParaRPr lang="en-US" dirty="0" smtClean="0"/>
            </a:p>
            <a:p>
              <a:pPr algn="ctr"/>
              <a:endParaRPr lang="en-US" dirty="0"/>
            </a:p>
          </p:txBody>
        </p:sp>
        <p:sp>
          <p:nvSpPr>
            <p:cNvPr id="6" name="Rounded Rectangle 5"/>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Final Administrative Decision</a:t>
              </a:r>
              <a:endParaRPr lang="en-US" dirty="0">
                <a:solidFill>
                  <a:schemeClr val="tx1"/>
                </a:solidFill>
              </a:endParaRPr>
            </a:p>
          </p:txBody>
        </p:sp>
      </p:grpSp>
      <p:pic>
        <p:nvPicPr>
          <p:cNvPr id="2" name="Picture 1"/>
          <p:cNvPicPr>
            <a:picLocks noChangeAspect="1"/>
          </p:cNvPicPr>
          <p:nvPr/>
        </p:nvPicPr>
        <p:blipFill rotWithShape="1">
          <a:blip r:embed="rId2"/>
          <a:srcRect l="4073" r="2392"/>
          <a:stretch/>
        </p:blipFill>
        <p:spPr>
          <a:xfrm>
            <a:off x="5486400" y="2622645"/>
            <a:ext cx="6324600" cy="2749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txBox="1">
            <a:spLocks/>
          </p:cNvSpPr>
          <p:nvPr/>
        </p:nvSpPr>
        <p:spPr>
          <a:xfrm>
            <a:off x="536771" y="1801813"/>
            <a:ext cx="11134529"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If you and DHS cannot agree, and the judge holds a full hearing, the judge will issue a written decision. It usually takes at least 30 days before we receive the written decision.</a:t>
            </a:r>
            <a:endParaRPr lang="en-US" dirty="0" smtClean="0"/>
          </a:p>
        </p:txBody>
      </p:sp>
    </p:spTree>
    <p:extLst>
      <p:ext uri="{BB962C8B-B14F-4D97-AF65-F5344CB8AC3E}">
        <p14:creationId xmlns:p14="http://schemas.microsoft.com/office/powerpoint/2010/main" val="411529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appeal?</a:t>
            </a:r>
            <a:endParaRPr lang="en-US" dirty="0"/>
          </a:p>
        </p:txBody>
      </p:sp>
      <p:sp>
        <p:nvSpPr>
          <p:cNvPr id="3" name="Text Placeholder 2"/>
          <p:cNvSpPr>
            <a:spLocks noGrp="1"/>
          </p:cNvSpPr>
          <p:nvPr>
            <p:ph type="body" sz="quarter" idx="13"/>
          </p:nvPr>
        </p:nvSpPr>
        <p:spPr>
          <a:xfrm>
            <a:off x="6453554" y="704321"/>
            <a:ext cx="5263662" cy="4571064"/>
          </a:xfrm>
        </p:spPr>
        <p:txBody>
          <a:bodyPr>
            <a:normAutofit/>
          </a:bodyPr>
          <a:lstStyle/>
          <a:p>
            <a:pPr marL="0" indent="0">
              <a:buNone/>
            </a:pPr>
            <a:r>
              <a:rPr lang="en-US" sz="2400" b="1" i="1" dirty="0" smtClean="0"/>
              <a:t>Goldberg v. Kelly</a:t>
            </a:r>
            <a:r>
              <a:rPr lang="en-US" sz="2400" b="1" dirty="0" smtClean="0"/>
              <a:t>, 397 USC 254 (1970)</a:t>
            </a:r>
          </a:p>
          <a:p>
            <a:r>
              <a:rPr lang="en-US" sz="1800" dirty="0" smtClean="0"/>
              <a:t>Welfare benefits are a form of property, so are subject to Procedural Due Process (5</a:t>
            </a:r>
            <a:r>
              <a:rPr lang="en-US" sz="1800" baseline="30000" dirty="0" smtClean="0"/>
              <a:t>th</a:t>
            </a:r>
            <a:r>
              <a:rPr lang="en-US" sz="1800" dirty="0" smtClean="0"/>
              <a:t> and 14</a:t>
            </a:r>
            <a:r>
              <a:rPr lang="en-US" sz="1800" baseline="30000" dirty="0" smtClean="0"/>
              <a:t>th</a:t>
            </a:r>
            <a:r>
              <a:rPr lang="en-US" sz="1800" dirty="0" smtClean="0"/>
              <a:t> amendments to US Constitution)</a:t>
            </a:r>
          </a:p>
          <a:p>
            <a:r>
              <a:rPr lang="en-US" sz="1800" dirty="0" smtClean="0"/>
              <a:t>Interest of a recipient in obtaining benefits needed to procure the necessities of life outweighs administrative efficiency</a:t>
            </a:r>
          </a:p>
          <a:p>
            <a:r>
              <a:rPr lang="en-US" sz="1800" dirty="0" smtClean="0"/>
              <a:t>Pre-termination procedures are required before terminating benefits</a:t>
            </a:r>
          </a:p>
          <a:p>
            <a:pPr lvl="1"/>
            <a:r>
              <a:rPr lang="en-US" sz="1800" dirty="0" smtClean="0"/>
              <a:t>Notice</a:t>
            </a:r>
          </a:p>
          <a:p>
            <a:pPr lvl="1"/>
            <a:r>
              <a:rPr lang="en-US" sz="1800" dirty="0" smtClean="0"/>
              <a:t>Hearing with an impartial decision-maker</a:t>
            </a:r>
          </a:p>
          <a:p>
            <a:pPr lvl="1"/>
            <a:r>
              <a:rPr lang="en-US" sz="1800" dirty="0" smtClean="0"/>
              <a:t>Right to cross-examine witnesses</a:t>
            </a:r>
          </a:p>
          <a:p>
            <a:pPr lvl="1"/>
            <a:r>
              <a:rPr lang="en-US" sz="1800" dirty="0" smtClean="0"/>
              <a:t>Discovery (getting information)</a:t>
            </a:r>
          </a:p>
          <a:p>
            <a:pPr lvl="1"/>
            <a:r>
              <a:rPr lang="en-US" sz="1800" dirty="0" smtClean="0"/>
              <a:t>Decision on the record</a:t>
            </a:r>
          </a:p>
          <a:p>
            <a:pPr lvl="1"/>
            <a:r>
              <a:rPr lang="en-US" sz="1800" dirty="0" smtClean="0"/>
              <a:t>Right to have an attorney (but not a free or court-appointment one)</a:t>
            </a:r>
          </a:p>
          <a:p>
            <a:endParaRPr lang="en-US" sz="2400" dirty="0"/>
          </a:p>
        </p:txBody>
      </p:sp>
      <p:pic>
        <p:nvPicPr>
          <p:cNvPr id="1026" name="Picture 2" descr="https://america250.org/wp-content/uploads/2023/05/AdobeStock_193504694-scaled-1-1000x5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40" y="1909388"/>
            <a:ext cx="4752998" cy="2614149"/>
          </a:xfrm>
          <a:prstGeom prst="rect">
            <a:avLst/>
          </a:prstGeom>
          <a:noFill/>
          <a:extLst>
            <a:ext uri="{909E8E84-426E-40DD-AFC4-6F175D3DCCD1}">
              <a14:hiddenFill xmlns:a14="http://schemas.microsoft.com/office/drawing/2010/main">
                <a:solidFill>
                  <a:srgbClr val="FFFFFF"/>
                </a:solidFill>
              </a14:hiddenFill>
            </a:ext>
          </a:extLst>
        </p:spPr>
      </p:pic>
      <p:sp>
        <p:nvSpPr>
          <p:cNvPr id="4" name="Double Wave 3"/>
          <p:cNvSpPr/>
          <p:nvPr/>
        </p:nvSpPr>
        <p:spPr>
          <a:xfrm>
            <a:off x="984548" y="4702625"/>
            <a:ext cx="4675581" cy="65984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your constitutional right!</a:t>
            </a:r>
            <a:endParaRPr lang="en-US" dirty="0"/>
          </a:p>
        </p:txBody>
      </p:sp>
      <p:sp>
        <p:nvSpPr>
          <p:cNvPr id="5" name="Left Brace 4"/>
          <p:cNvSpPr/>
          <p:nvPr/>
        </p:nvSpPr>
        <p:spPr>
          <a:xfrm>
            <a:off x="6751782" y="3879273"/>
            <a:ext cx="138545" cy="105294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33639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11" name="TextBox 10"/>
          <p:cNvSpPr txBox="1"/>
          <p:nvPr/>
        </p:nvSpPr>
        <p:spPr>
          <a:xfrm>
            <a:off x="1130911" y="1778942"/>
            <a:ext cx="9930177" cy="1200329"/>
          </a:xfrm>
          <a:prstGeom prst="rect">
            <a:avLst/>
          </a:prstGeom>
          <a:noFill/>
        </p:spPr>
        <p:txBody>
          <a:bodyPr wrap="square" rtlCol="0">
            <a:spAutoFit/>
          </a:bodyPr>
          <a:lstStyle/>
          <a:p>
            <a:r>
              <a:rPr lang="en-US" dirty="0" smtClean="0"/>
              <a:t>Sam is married to Payton, who just got Legal Permanent Residency Status. They recently had a baby, Raya. Sam submitted a Change Report, asking DHS to add Raya to her SNAP case. </a:t>
            </a:r>
          </a:p>
          <a:p>
            <a:endParaRPr lang="en-US" dirty="0"/>
          </a:p>
          <a:p>
            <a:r>
              <a:rPr lang="en-US" dirty="0" smtClean="0"/>
              <a:t>In response, DHS issued this notice. What can Sam do?</a:t>
            </a:r>
          </a:p>
        </p:txBody>
      </p:sp>
      <p:pic>
        <p:nvPicPr>
          <p:cNvPr id="3" name="Picture 2"/>
          <p:cNvPicPr>
            <a:picLocks noChangeAspect="1"/>
          </p:cNvPicPr>
          <p:nvPr/>
        </p:nvPicPr>
        <p:blipFill>
          <a:blip r:embed="rId2"/>
          <a:stretch>
            <a:fillRect/>
          </a:stretch>
        </p:blipFill>
        <p:spPr>
          <a:xfrm>
            <a:off x="838200" y="2979271"/>
            <a:ext cx="5821321" cy="2627557"/>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573861" y="2596966"/>
            <a:ext cx="3248478" cy="2629267"/>
          </a:xfrm>
          <a:prstGeom prst="rect">
            <a:avLst/>
          </a:prstGeom>
        </p:spPr>
      </p:pic>
    </p:spTree>
    <p:extLst>
      <p:ext uri="{BB962C8B-B14F-4D97-AF65-F5344CB8AC3E}">
        <p14:creationId xmlns:p14="http://schemas.microsoft.com/office/powerpoint/2010/main" val="1882343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11125"/>
            <a:ext cx="10515600" cy="1325563"/>
          </a:xfrm>
        </p:spPr>
        <p:txBody>
          <a:bodyPr/>
          <a:lstStyle/>
          <a:p>
            <a:r>
              <a:rPr lang="en-US" dirty="0" smtClean="0"/>
              <a:t>File an appeal for inaction!</a:t>
            </a:r>
            <a:endParaRPr lang="en-US" dirty="0"/>
          </a:p>
        </p:txBody>
      </p:sp>
      <p:graphicFrame>
        <p:nvGraphicFramePr>
          <p:cNvPr id="4" name="Diagram 3"/>
          <p:cNvGraphicFramePr/>
          <p:nvPr>
            <p:extLst/>
          </p:nvPr>
        </p:nvGraphicFramePr>
        <p:xfrm>
          <a:off x="-2114523" y="889360"/>
          <a:ext cx="15672492" cy="480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otched Right Arrow 2"/>
          <p:cNvSpPr/>
          <p:nvPr/>
        </p:nvSpPr>
        <p:spPr>
          <a:xfrm>
            <a:off x="1196109" y="4567925"/>
            <a:ext cx="8700247" cy="80682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spTree>
    <p:extLst>
      <p:ext uri="{BB962C8B-B14F-4D97-AF65-F5344CB8AC3E}">
        <p14:creationId xmlns:p14="http://schemas.microsoft.com/office/powerpoint/2010/main" val="188897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11" name="TextBox 10"/>
          <p:cNvSpPr txBox="1"/>
          <p:nvPr/>
        </p:nvSpPr>
        <p:spPr>
          <a:xfrm>
            <a:off x="838200" y="1690688"/>
            <a:ext cx="9930177" cy="1477328"/>
          </a:xfrm>
          <a:prstGeom prst="rect">
            <a:avLst/>
          </a:prstGeom>
          <a:noFill/>
        </p:spPr>
        <p:txBody>
          <a:bodyPr wrap="square" rtlCol="0">
            <a:spAutoFit/>
          </a:bodyPr>
          <a:lstStyle/>
          <a:p>
            <a:r>
              <a:rPr lang="en-US" dirty="0" smtClean="0"/>
              <a:t>Rhondi applied for AABD Cash benefits. When she got home from visiting her family, she realized that DHS had sent her a Verification Checklist asking for proof of assets, and the deadline for responding to the Verification Checklist had passed. The next day, August 20, 2024, she got this notice.</a:t>
            </a:r>
          </a:p>
          <a:p>
            <a:endParaRPr lang="en-US" dirty="0"/>
          </a:p>
          <a:p>
            <a:r>
              <a:rPr lang="en-US" dirty="0" smtClean="0"/>
              <a:t>What can she do?</a:t>
            </a:r>
          </a:p>
        </p:txBody>
      </p:sp>
      <p:pic>
        <p:nvPicPr>
          <p:cNvPr id="4" name="Picture 3"/>
          <p:cNvPicPr>
            <a:picLocks noChangeAspect="1"/>
          </p:cNvPicPr>
          <p:nvPr/>
        </p:nvPicPr>
        <p:blipFill>
          <a:blip r:embed="rId2"/>
          <a:stretch>
            <a:fillRect/>
          </a:stretch>
        </p:blipFill>
        <p:spPr>
          <a:xfrm>
            <a:off x="10180826" y="4090980"/>
            <a:ext cx="1435207" cy="1393467"/>
          </a:xfrm>
          <a:prstGeom prst="rect">
            <a:avLst/>
          </a:prstGeom>
        </p:spPr>
      </p:pic>
      <p:pic>
        <p:nvPicPr>
          <p:cNvPr id="7" name="Picture 6"/>
          <p:cNvPicPr>
            <a:picLocks noChangeAspect="1"/>
          </p:cNvPicPr>
          <p:nvPr/>
        </p:nvPicPr>
        <p:blipFill>
          <a:blip r:embed="rId3"/>
          <a:stretch>
            <a:fillRect/>
          </a:stretch>
        </p:blipFill>
        <p:spPr>
          <a:xfrm>
            <a:off x="1318741" y="3380961"/>
            <a:ext cx="6865293" cy="1406753"/>
          </a:xfrm>
          <a:prstGeom prst="rect">
            <a:avLst/>
          </a:prstGeom>
          <a:ln w="38100">
            <a:solidFill>
              <a:srgbClr val="000000"/>
            </a:solidFill>
          </a:ln>
        </p:spPr>
      </p:pic>
    </p:spTree>
    <p:extLst>
      <p:ext uri="{BB962C8B-B14F-4D97-AF65-F5344CB8AC3E}">
        <p14:creationId xmlns:p14="http://schemas.microsoft.com/office/powerpoint/2010/main" val="674445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767733" y="3406963"/>
            <a:ext cx="5164947" cy="2390763"/>
            <a:chOff x="1798150" y="2617029"/>
            <a:chExt cx="8595699" cy="3032106"/>
          </a:xfrm>
        </p:grpSpPr>
        <p:pic>
          <p:nvPicPr>
            <p:cNvPr id="19" name="Picture 18"/>
            <p:cNvPicPr>
              <a:picLocks noChangeAspect="1"/>
            </p:cNvPicPr>
            <p:nvPr/>
          </p:nvPicPr>
          <p:blipFill>
            <a:blip r:embed="rId2"/>
            <a:stretch>
              <a:fillRect/>
            </a:stretch>
          </p:blipFill>
          <p:spPr>
            <a:xfrm>
              <a:off x="1798150" y="2617029"/>
              <a:ext cx="8595699" cy="2840225"/>
            </a:xfrm>
            <a:prstGeom prst="rect">
              <a:avLst/>
            </a:prstGeom>
          </p:spPr>
        </p:pic>
        <p:sp>
          <p:nvSpPr>
            <p:cNvPr id="20" name="Oval 19"/>
            <p:cNvSpPr/>
            <p:nvPr/>
          </p:nvSpPr>
          <p:spPr>
            <a:xfrm>
              <a:off x="3644348" y="4893762"/>
              <a:ext cx="1961322" cy="7553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444406" y="312387"/>
            <a:ext cx="2410691" cy="1273476"/>
            <a:chOff x="3158836" y="315179"/>
            <a:chExt cx="2410691" cy="1273476"/>
          </a:xfrm>
        </p:grpSpPr>
        <p:sp>
          <p:nvSpPr>
            <p:cNvPr id="22" name="Rectangle 21"/>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a:t>
              </a:r>
            </a:p>
            <a:p>
              <a:pPr algn="ctr"/>
              <a:endParaRPr lang="en-US" dirty="0"/>
            </a:p>
            <a:p>
              <a:pPr algn="ctr"/>
              <a:endParaRPr lang="en-US" dirty="0" smtClean="0"/>
            </a:p>
            <a:p>
              <a:pPr algn="ctr"/>
              <a:endParaRPr lang="en-US" dirty="0"/>
            </a:p>
          </p:txBody>
        </p:sp>
        <p:sp>
          <p:nvSpPr>
            <p:cNvPr id="23" name="Rounded Rectangle 22"/>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File Appeal – </a:t>
              </a:r>
            </a:p>
            <a:p>
              <a:pPr algn="ctr"/>
              <a:r>
                <a:rPr lang="en-US" sz="2000" dirty="0" smtClean="0">
                  <a:solidFill>
                    <a:schemeClr val="tx1"/>
                  </a:solidFill>
                </a:rPr>
                <a:t>Deadline!</a:t>
              </a:r>
              <a:endParaRPr lang="en-US" sz="2000" dirty="0">
                <a:solidFill>
                  <a:schemeClr val="tx1"/>
                </a:solidFill>
              </a:endParaRPr>
            </a:p>
          </p:txBody>
        </p:sp>
      </p:grpSp>
      <p:sp>
        <p:nvSpPr>
          <p:cNvPr id="26" name="Title 1"/>
          <p:cNvSpPr>
            <a:spLocks noGrp="1"/>
          </p:cNvSpPr>
          <p:nvPr>
            <p:ph type="title"/>
          </p:nvPr>
        </p:nvSpPr>
        <p:spPr>
          <a:xfrm>
            <a:off x="2947462" y="194303"/>
            <a:ext cx="10515600" cy="1325563"/>
          </a:xfrm>
        </p:spPr>
        <p:txBody>
          <a:bodyPr/>
          <a:lstStyle/>
          <a:p>
            <a:r>
              <a:rPr lang="en-US" dirty="0" smtClean="0"/>
              <a:t>Missed verification</a:t>
            </a:r>
            <a:endParaRPr lang="en-US" dirty="0"/>
          </a:p>
        </p:txBody>
      </p:sp>
      <p:grpSp>
        <p:nvGrpSpPr>
          <p:cNvPr id="2" name="Group 1"/>
          <p:cNvGrpSpPr/>
          <p:nvPr/>
        </p:nvGrpSpPr>
        <p:grpSpPr>
          <a:xfrm>
            <a:off x="657829" y="1934360"/>
            <a:ext cx="3706130" cy="3687577"/>
            <a:chOff x="1970770" y="1311742"/>
            <a:chExt cx="4424082" cy="5309535"/>
          </a:xfrm>
        </p:grpSpPr>
        <p:graphicFrame>
          <p:nvGraphicFramePr>
            <p:cNvPr id="27" name="Diagram 26"/>
            <p:cNvGraphicFramePr/>
            <p:nvPr>
              <p:extLst>
                <p:ext uri="{D42A27DB-BD31-4B8C-83A1-F6EECF244321}">
                  <p14:modId xmlns:p14="http://schemas.microsoft.com/office/powerpoint/2010/main" val="1637950183"/>
                </p:ext>
              </p:extLst>
            </p:nvPr>
          </p:nvGraphicFramePr>
          <p:xfrm>
            <a:off x="1970770" y="1438463"/>
            <a:ext cx="4424082" cy="505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ounded Rectangle 27"/>
            <p:cNvSpPr/>
            <p:nvPr/>
          </p:nvSpPr>
          <p:spPr>
            <a:xfrm>
              <a:off x="2293499" y="1311742"/>
              <a:ext cx="3778623" cy="53095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Left Arrow 2"/>
          <p:cNvSpPr/>
          <p:nvPr/>
        </p:nvSpPr>
        <p:spPr>
          <a:xfrm>
            <a:off x="3587431" y="2313295"/>
            <a:ext cx="1282700" cy="4898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
          <p:cNvSpPr>
            <a:spLocks noGrp="1"/>
          </p:cNvSpPr>
          <p:nvPr>
            <p:ph type="body" sz="quarter" idx="13"/>
          </p:nvPr>
        </p:nvSpPr>
        <p:spPr>
          <a:xfrm>
            <a:off x="5086031" y="1411443"/>
            <a:ext cx="6722660" cy="1221854"/>
          </a:xfrm>
        </p:spPr>
        <p:txBody>
          <a:bodyPr>
            <a:noAutofit/>
          </a:bodyPr>
          <a:lstStyle/>
          <a:p>
            <a:pPr marL="0" indent="0">
              <a:buNone/>
            </a:pPr>
            <a:r>
              <a:rPr lang="en-US" sz="2000" dirty="0" smtClean="0"/>
              <a:t>PM 01-07-08: If notice denies/terminates benefits based on a missed verifications and appeal is timely filed, IDHS must accept any information or verifications presented during the appeal process, treat that information and those verifications as if they were available at the time of the original decision, and reverse or modify their decision.</a:t>
            </a:r>
            <a:endParaRPr lang="en-US" sz="2000" dirty="0"/>
          </a:p>
        </p:txBody>
      </p:sp>
      <p:pic>
        <p:nvPicPr>
          <p:cNvPr id="30" name="Picture 29"/>
          <p:cNvPicPr>
            <a:picLocks noChangeAspect="1"/>
          </p:cNvPicPr>
          <p:nvPr/>
        </p:nvPicPr>
        <p:blipFill>
          <a:blip r:embed="rId8"/>
          <a:stretch>
            <a:fillRect/>
          </a:stretch>
        </p:blipFill>
        <p:spPr>
          <a:xfrm>
            <a:off x="10485626" y="4328611"/>
            <a:ext cx="1435207" cy="1393467"/>
          </a:xfrm>
          <a:prstGeom prst="rect">
            <a:avLst/>
          </a:prstGeom>
        </p:spPr>
      </p:pic>
    </p:spTree>
    <p:extLst>
      <p:ext uri="{BB962C8B-B14F-4D97-AF65-F5344CB8AC3E}">
        <p14:creationId xmlns:p14="http://schemas.microsoft.com/office/powerpoint/2010/main" val="10698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46061" y="977899"/>
            <a:ext cx="5024605" cy="3349737"/>
          </a:xfrm>
          <a:prstGeom prst="rect">
            <a:avLst/>
          </a:prstGeom>
        </p:spPr>
      </p:pic>
      <p:sp>
        <p:nvSpPr>
          <p:cNvPr id="11" name="TextBox 10"/>
          <p:cNvSpPr txBox="1"/>
          <p:nvPr/>
        </p:nvSpPr>
        <p:spPr>
          <a:xfrm>
            <a:off x="444406" y="2000357"/>
            <a:ext cx="5874327" cy="3046988"/>
          </a:xfrm>
          <a:prstGeom prst="rect">
            <a:avLst/>
          </a:prstGeom>
          <a:noFill/>
        </p:spPr>
        <p:txBody>
          <a:bodyPr wrap="square" rtlCol="0">
            <a:spAutoFit/>
          </a:bodyPr>
          <a:lstStyle/>
          <a:p>
            <a:r>
              <a:rPr lang="en-US" sz="1600" dirty="0" smtClean="0"/>
              <a:t>DHS “</a:t>
            </a:r>
            <a:r>
              <a:rPr lang="en-US" sz="1600" u="sng" dirty="0" smtClean="0"/>
              <a:t>must</a:t>
            </a:r>
            <a:r>
              <a:rPr lang="en-US" sz="1600" dirty="0" smtClean="0"/>
              <a:t>”  schedule a pre-appeal meeting with the client within </a:t>
            </a:r>
            <a:r>
              <a:rPr lang="en-US" sz="1600" b="1" dirty="0" smtClean="0"/>
              <a:t>10 days </a:t>
            </a:r>
            <a:r>
              <a:rPr lang="en-US" sz="1600" dirty="0" smtClean="0"/>
              <a:t>after the appeal is received (or 2 days for expedited SNAP). PM 01-07-07.  </a:t>
            </a:r>
            <a:endParaRPr lang="en-US" sz="1600" dirty="0"/>
          </a:p>
          <a:p>
            <a:endParaRPr lang="en-US" sz="1600" dirty="0" smtClean="0"/>
          </a:p>
          <a:p>
            <a:pPr marL="285750" indent="-285750">
              <a:buFont typeface="Arial" panose="020B0604020202020204" pitchFamily="34" charset="0"/>
              <a:buChar char="•"/>
            </a:pPr>
            <a:r>
              <a:rPr lang="en-US" sz="1600" dirty="0" smtClean="0"/>
              <a:t>Ask them to contact you for pre-hearing meeting.</a:t>
            </a:r>
          </a:p>
          <a:p>
            <a:pPr marL="285750" indent="-285750">
              <a:buFont typeface="Arial" panose="020B0604020202020204" pitchFamily="34" charset="0"/>
              <a:buChar char="•"/>
            </a:pPr>
            <a:r>
              <a:rPr lang="en-US" sz="1600" dirty="0" smtClean="0"/>
              <a:t>Tell them WHY you are appealing.</a:t>
            </a:r>
          </a:p>
          <a:p>
            <a:pPr marL="285750" indent="-285750">
              <a:buFont typeface="Arial" panose="020B0604020202020204" pitchFamily="34" charset="0"/>
              <a:buChar char="•"/>
            </a:pPr>
            <a:r>
              <a:rPr lang="en-US" sz="1600" dirty="0" smtClean="0"/>
              <a:t>Submit any proof you have.</a:t>
            </a:r>
          </a:p>
          <a:p>
            <a:pPr marL="285750" indent="-285750">
              <a:buFont typeface="Arial" panose="020B0604020202020204" pitchFamily="34" charset="0"/>
              <a:buChar char="•"/>
            </a:pPr>
            <a:r>
              <a:rPr lang="en-US" sz="1600" dirty="0" smtClean="0"/>
              <a:t>Ask them to send you proof if they think you are wrong.</a:t>
            </a:r>
          </a:p>
          <a:p>
            <a:pPr marL="285750" indent="-285750">
              <a:buFont typeface="Arial" panose="020B0604020202020204" pitchFamily="34" charset="0"/>
              <a:buChar char="•"/>
            </a:pPr>
            <a:r>
              <a:rPr lang="en-US" sz="1600" dirty="0" smtClean="0"/>
              <a:t>Include Authorization form for Appeals, if you are representing </a:t>
            </a:r>
            <a:r>
              <a:rPr lang="en-US" sz="1600" dirty="0"/>
              <a:t>someone else: https://www.dhs.state.il.us/onenetlibrary/12/documents/Forms/IL444-0960.pdf</a:t>
            </a:r>
            <a:endParaRPr lang="en-US" sz="1600" dirty="0" smtClean="0"/>
          </a:p>
        </p:txBody>
      </p:sp>
      <p:grpSp>
        <p:nvGrpSpPr>
          <p:cNvPr id="22" name="Group 21"/>
          <p:cNvGrpSpPr/>
          <p:nvPr/>
        </p:nvGrpSpPr>
        <p:grpSpPr>
          <a:xfrm>
            <a:off x="444406" y="312387"/>
            <a:ext cx="2410691" cy="1273476"/>
            <a:chOff x="3158836" y="315179"/>
            <a:chExt cx="2410691" cy="1273476"/>
          </a:xfrm>
        </p:grpSpPr>
        <p:sp>
          <p:nvSpPr>
            <p:cNvPr id="23" name="Rectangle 22"/>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24" name="Rounded Rectangle 23"/>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Engage the FCRC</a:t>
              </a:r>
              <a:endParaRPr lang="en-US" sz="2000" dirty="0">
                <a:solidFill>
                  <a:schemeClr val="tx1"/>
                </a:solidFill>
              </a:endParaRPr>
            </a:p>
          </p:txBody>
        </p:sp>
      </p:grpSp>
      <p:pic>
        <p:nvPicPr>
          <p:cNvPr id="8" name="Picture 7"/>
          <p:cNvPicPr>
            <a:picLocks noChangeAspect="1"/>
          </p:cNvPicPr>
          <p:nvPr/>
        </p:nvPicPr>
        <p:blipFill>
          <a:blip r:embed="rId3"/>
          <a:stretch>
            <a:fillRect/>
          </a:stretch>
        </p:blipFill>
        <p:spPr>
          <a:xfrm>
            <a:off x="10180826" y="4090980"/>
            <a:ext cx="1435207" cy="1393467"/>
          </a:xfrm>
          <a:prstGeom prst="rect">
            <a:avLst/>
          </a:prstGeom>
        </p:spPr>
      </p:pic>
    </p:spTree>
    <p:extLst>
      <p:ext uri="{BB962C8B-B14F-4D97-AF65-F5344CB8AC3E}">
        <p14:creationId xmlns:p14="http://schemas.microsoft.com/office/powerpoint/2010/main" val="127767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pic>
        <p:nvPicPr>
          <p:cNvPr id="5" name="Picture 4"/>
          <p:cNvPicPr>
            <a:picLocks noChangeAspect="1"/>
          </p:cNvPicPr>
          <p:nvPr/>
        </p:nvPicPr>
        <p:blipFill>
          <a:blip r:embed="rId2"/>
          <a:stretch>
            <a:fillRect/>
          </a:stretch>
        </p:blipFill>
        <p:spPr>
          <a:xfrm>
            <a:off x="1098169" y="3288004"/>
            <a:ext cx="2289670" cy="137539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747479531"/>
              </p:ext>
            </p:extLst>
          </p:nvPr>
        </p:nvGraphicFramePr>
        <p:xfrm>
          <a:off x="3692533" y="1258544"/>
          <a:ext cx="6506694" cy="4058920"/>
        </p:xfrm>
        <a:graphic>
          <a:graphicData uri="http://schemas.openxmlformats.org/drawingml/2006/table">
            <a:tbl>
              <a:tblPr firstRow="1" bandRow="1">
                <a:tableStyleId>{5C22544A-7EE6-4342-B048-85BDC9FD1C3A}</a:tableStyleId>
              </a:tblPr>
              <a:tblGrid>
                <a:gridCol w="2994696">
                  <a:extLst>
                    <a:ext uri="{9D8B030D-6E8A-4147-A177-3AD203B41FA5}">
                      <a16:colId xmlns:a16="http://schemas.microsoft.com/office/drawing/2014/main" val="162316861"/>
                    </a:ext>
                  </a:extLst>
                </a:gridCol>
                <a:gridCol w="3511998">
                  <a:extLst>
                    <a:ext uri="{9D8B030D-6E8A-4147-A177-3AD203B41FA5}">
                      <a16:colId xmlns:a16="http://schemas.microsoft.com/office/drawing/2014/main" val="3367765307"/>
                    </a:ext>
                  </a:extLst>
                </a:gridCol>
              </a:tblGrid>
              <a:tr h="370840">
                <a:tc>
                  <a:txBody>
                    <a:bodyPr/>
                    <a:lstStyle/>
                    <a:p>
                      <a:r>
                        <a:rPr lang="en-US" dirty="0" smtClean="0"/>
                        <a:t>Common</a:t>
                      </a:r>
                      <a:r>
                        <a:rPr lang="en-US" baseline="0" dirty="0" smtClean="0"/>
                        <a:t> Responses</a:t>
                      </a:r>
                      <a:endParaRPr lang="en-US" dirty="0"/>
                    </a:p>
                  </a:txBody>
                  <a:tcPr/>
                </a:tc>
                <a:tc>
                  <a:txBody>
                    <a:bodyPr/>
                    <a:lstStyle/>
                    <a:p>
                      <a:r>
                        <a:rPr lang="en-US" dirty="0" smtClean="0"/>
                        <a:t>Possible</a:t>
                      </a:r>
                      <a:r>
                        <a:rPr lang="en-US" baseline="0" dirty="0" smtClean="0"/>
                        <a:t> Replies</a:t>
                      </a:r>
                      <a:endParaRPr lang="en-US" dirty="0"/>
                    </a:p>
                  </a:txBody>
                  <a:tcPr/>
                </a:tc>
                <a:extLst>
                  <a:ext uri="{0D108BD9-81ED-4DB2-BD59-A6C34878D82A}">
                    <a16:rowId xmlns:a16="http://schemas.microsoft.com/office/drawing/2014/main" val="4112031347"/>
                  </a:ext>
                </a:extLst>
              </a:tr>
              <a:tr h="370840">
                <a:tc>
                  <a:txBody>
                    <a:bodyPr/>
                    <a:lstStyle/>
                    <a:p>
                      <a:r>
                        <a:rPr lang="en-US" sz="1400" dirty="0" smtClean="0"/>
                        <a:t>“You missed</a:t>
                      </a:r>
                      <a:r>
                        <a:rPr lang="en-US" sz="1400" baseline="0" dirty="0" smtClean="0"/>
                        <a:t> the deadline. We don’t have to reopen the application. You have to apply again. You should withdrawn your appeal.”</a:t>
                      </a:r>
                      <a:endParaRPr lang="en-US" sz="1400" dirty="0"/>
                    </a:p>
                  </a:txBody>
                  <a:tcPr/>
                </a:tc>
                <a:tc>
                  <a:txBody>
                    <a:bodyPr/>
                    <a:lstStyle/>
                    <a:p>
                      <a:pPr marL="0" indent="0">
                        <a:buNone/>
                      </a:pPr>
                      <a:r>
                        <a:rPr lang="en-US" sz="1400" dirty="0" smtClean="0"/>
                        <a:t>“No. PM 01-07-08</a:t>
                      </a:r>
                      <a:r>
                        <a:rPr lang="en-US" sz="1400" baseline="0" dirty="0" smtClean="0"/>
                        <a:t> says that i</a:t>
                      </a:r>
                      <a:r>
                        <a:rPr lang="en-US" sz="1400" dirty="0" smtClean="0"/>
                        <a:t>f DHS</a:t>
                      </a:r>
                      <a:r>
                        <a:rPr lang="en-US" sz="1400" baseline="0" dirty="0" smtClean="0"/>
                        <a:t> </a:t>
                      </a:r>
                      <a:r>
                        <a:rPr lang="en-US" sz="1400" dirty="0" smtClean="0"/>
                        <a:t>denies benefits based on a missed verifications and appeal is timely filed, IDHS must accept any information or verifications presented during the appeal process, treat that information and those verifications as if they were available at the time of the original decision, and reverse or modify their decision.”</a:t>
                      </a:r>
                      <a:endParaRPr lang="en-US" sz="1400" dirty="0"/>
                    </a:p>
                  </a:txBody>
                  <a:tcPr/>
                </a:tc>
                <a:extLst>
                  <a:ext uri="{0D108BD9-81ED-4DB2-BD59-A6C34878D82A}">
                    <a16:rowId xmlns:a16="http://schemas.microsoft.com/office/drawing/2014/main" val="3138482960"/>
                  </a:ext>
                </a:extLst>
              </a:tr>
              <a:tr h="370840">
                <a:tc>
                  <a:txBody>
                    <a:bodyPr/>
                    <a:lstStyle/>
                    <a:p>
                      <a:r>
                        <a:rPr lang="en-US" sz="1400" dirty="0" smtClean="0"/>
                        <a:t>“The documents</a:t>
                      </a:r>
                      <a:r>
                        <a:rPr lang="en-US" sz="1400" baseline="0" dirty="0" smtClean="0"/>
                        <a:t> you sent us aren’t what we were looking for. You need to apply again. You should withdraw your appeal.</a:t>
                      </a:r>
                      <a:r>
                        <a:rPr lang="en-US" sz="1400" dirty="0" smtClean="0"/>
                        <a:t>”</a:t>
                      </a:r>
                      <a:endParaRPr lang="en-US" sz="1400" dirty="0"/>
                    </a:p>
                  </a:txBody>
                  <a:tcPr/>
                </a:tc>
                <a:tc>
                  <a:txBody>
                    <a:bodyPr/>
                    <a:lstStyle/>
                    <a:p>
                      <a:r>
                        <a:rPr lang="en-US" sz="1400" dirty="0" smtClean="0"/>
                        <a:t>“No. Please</a:t>
                      </a:r>
                      <a:r>
                        <a:rPr lang="en-US" sz="1400" baseline="0" dirty="0" smtClean="0"/>
                        <a:t> let me know what is wrong with the documents I sent so I can try to send new ones.”</a:t>
                      </a:r>
                      <a:endParaRPr lang="en-US" sz="1400" dirty="0"/>
                    </a:p>
                  </a:txBody>
                  <a:tcPr/>
                </a:tc>
                <a:extLst>
                  <a:ext uri="{0D108BD9-81ED-4DB2-BD59-A6C34878D82A}">
                    <a16:rowId xmlns:a16="http://schemas.microsoft.com/office/drawing/2014/main" val="3362127105"/>
                  </a:ext>
                </a:extLst>
              </a:tr>
              <a:tr h="370840">
                <a:tc>
                  <a:txBody>
                    <a:bodyPr/>
                    <a:lstStyle/>
                    <a:p>
                      <a:r>
                        <a:rPr lang="en-US" sz="1400" dirty="0" smtClean="0"/>
                        <a:t>“We are</a:t>
                      </a:r>
                      <a:r>
                        <a:rPr lang="en-US" sz="1400" baseline="0" dirty="0" smtClean="0"/>
                        <a:t> still missing proof of income. You need to apply again. Do you want to withdraw your appeal?”</a:t>
                      </a:r>
                      <a:endParaRPr lang="en-US" sz="1400" dirty="0"/>
                    </a:p>
                  </a:txBody>
                  <a:tcPr/>
                </a:tc>
                <a:tc>
                  <a:txBody>
                    <a:bodyPr/>
                    <a:lstStyle/>
                    <a:p>
                      <a:r>
                        <a:rPr lang="en-US" sz="1400" dirty="0" smtClean="0"/>
                        <a:t>“No. Are</a:t>
                      </a:r>
                      <a:r>
                        <a:rPr lang="en-US" sz="1400" baseline="0" dirty="0" smtClean="0"/>
                        <a:t> there any other documents you need to prove my eligibility?”</a:t>
                      </a:r>
                      <a:endParaRPr lang="en-US" sz="1400" dirty="0"/>
                    </a:p>
                  </a:txBody>
                  <a:tcPr/>
                </a:tc>
                <a:extLst>
                  <a:ext uri="{0D108BD9-81ED-4DB2-BD59-A6C34878D82A}">
                    <a16:rowId xmlns:a16="http://schemas.microsoft.com/office/drawing/2014/main" val="2189551535"/>
                  </a:ext>
                </a:extLst>
              </a:tr>
            </a:tbl>
          </a:graphicData>
        </a:graphic>
      </p:graphicFrame>
      <p:grpSp>
        <p:nvGrpSpPr>
          <p:cNvPr id="16" name="Group 15"/>
          <p:cNvGrpSpPr/>
          <p:nvPr/>
        </p:nvGrpSpPr>
        <p:grpSpPr>
          <a:xfrm>
            <a:off x="444406" y="312387"/>
            <a:ext cx="2410691" cy="1273476"/>
            <a:chOff x="3158836" y="315179"/>
            <a:chExt cx="2410691" cy="1273476"/>
          </a:xfrm>
        </p:grpSpPr>
        <p:sp>
          <p:nvSpPr>
            <p:cNvPr id="17" name="Rectangle 16"/>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18" name="Rounded Rectangle 17"/>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Engage the FCRC</a:t>
              </a:r>
              <a:endParaRPr lang="en-US" sz="2000" dirty="0">
                <a:solidFill>
                  <a:schemeClr val="tx1"/>
                </a:solidFill>
              </a:endParaRPr>
            </a:p>
          </p:txBody>
        </p:sp>
      </p:grpSp>
      <p:pic>
        <p:nvPicPr>
          <p:cNvPr id="11" name="Picture 10"/>
          <p:cNvPicPr>
            <a:picLocks noChangeAspect="1"/>
          </p:cNvPicPr>
          <p:nvPr/>
        </p:nvPicPr>
        <p:blipFill>
          <a:blip r:embed="rId3"/>
          <a:stretch>
            <a:fillRect/>
          </a:stretch>
        </p:blipFill>
        <p:spPr>
          <a:xfrm>
            <a:off x="10319059" y="3269929"/>
            <a:ext cx="1435207" cy="1393467"/>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rot="790163" flipH="1">
            <a:off x="10441647" y="3790900"/>
            <a:ext cx="251546" cy="369600"/>
          </a:xfrm>
          <a:prstGeom prst="rect">
            <a:avLst/>
          </a:prstGeom>
        </p:spPr>
      </p:pic>
    </p:spTree>
    <p:extLst>
      <p:ext uri="{BB962C8B-B14F-4D97-AF65-F5344CB8AC3E}">
        <p14:creationId xmlns:p14="http://schemas.microsoft.com/office/powerpoint/2010/main" val="622271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grpSp>
        <p:nvGrpSpPr>
          <p:cNvPr id="11" name="Group 10"/>
          <p:cNvGrpSpPr/>
          <p:nvPr/>
        </p:nvGrpSpPr>
        <p:grpSpPr>
          <a:xfrm>
            <a:off x="444406" y="312387"/>
            <a:ext cx="2410691" cy="1273476"/>
            <a:chOff x="3158836" y="315179"/>
            <a:chExt cx="2410691" cy="1273476"/>
          </a:xfrm>
        </p:grpSpPr>
        <p:sp>
          <p:nvSpPr>
            <p:cNvPr id="12" name="Rectangle 11"/>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endParaRPr lang="en-US" dirty="0"/>
            </a:p>
            <a:p>
              <a:pPr algn="ctr"/>
              <a:endParaRPr lang="en-US" dirty="0" smtClean="0"/>
            </a:p>
            <a:p>
              <a:pPr algn="ctr"/>
              <a:endParaRPr lang="en-US" dirty="0"/>
            </a:p>
          </p:txBody>
        </p:sp>
        <p:sp>
          <p:nvSpPr>
            <p:cNvPr id="13" name="Rounded Rectangle 12"/>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Prepare for Hearing</a:t>
              </a:r>
              <a:endParaRPr lang="en-US" sz="2000" dirty="0">
                <a:solidFill>
                  <a:schemeClr val="tx1"/>
                </a:solidFill>
              </a:endParaRPr>
            </a:p>
          </p:txBody>
        </p:sp>
      </p:grpSp>
      <p:pic>
        <p:nvPicPr>
          <p:cNvPr id="2" name="Picture 1"/>
          <p:cNvPicPr>
            <a:picLocks noChangeAspect="1"/>
          </p:cNvPicPr>
          <p:nvPr/>
        </p:nvPicPr>
        <p:blipFill>
          <a:blip r:embed="rId2"/>
          <a:stretch>
            <a:fillRect/>
          </a:stretch>
        </p:blipFill>
        <p:spPr>
          <a:xfrm>
            <a:off x="536771" y="1739336"/>
            <a:ext cx="10548881" cy="4160908"/>
          </a:xfrm>
          <a:prstGeom prst="rect">
            <a:avLst/>
          </a:prstGeom>
        </p:spPr>
      </p:pic>
      <p:pic>
        <p:nvPicPr>
          <p:cNvPr id="10" name="Picture 9"/>
          <p:cNvPicPr>
            <a:picLocks noChangeAspect="1"/>
          </p:cNvPicPr>
          <p:nvPr/>
        </p:nvPicPr>
        <p:blipFill>
          <a:blip r:embed="rId3"/>
          <a:stretch>
            <a:fillRect/>
          </a:stretch>
        </p:blipFill>
        <p:spPr>
          <a:xfrm>
            <a:off x="10204759" y="590229"/>
            <a:ext cx="1435207" cy="1393467"/>
          </a:xfrm>
          <a:prstGeom prst="rect">
            <a:avLst/>
          </a:prstGeom>
        </p:spPr>
      </p:pic>
    </p:spTree>
    <p:extLst>
      <p:ext uri="{BB962C8B-B14F-4D97-AF65-F5344CB8AC3E}">
        <p14:creationId xmlns:p14="http://schemas.microsoft.com/office/powerpoint/2010/main" val="1386992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4407" y="1688385"/>
            <a:ext cx="7022778" cy="3843337"/>
          </a:xfrm>
        </p:spPr>
        <p:txBody>
          <a:bodyPr>
            <a:normAutofit/>
          </a:bodyPr>
          <a:lstStyle/>
          <a:p>
            <a:pPr marL="0" indent="0">
              <a:buNone/>
            </a:pPr>
            <a:r>
              <a:rPr lang="en-US" sz="2000" b="1" u="sng" dirty="0" smtClean="0"/>
              <a:t>General Hearing Tips</a:t>
            </a:r>
          </a:p>
          <a:p>
            <a:r>
              <a:rPr lang="en-US" sz="2000" dirty="0" smtClean="0"/>
              <a:t>Keep the emails you’ve sent handy. You’ve already written out your arguments there so you can just read them!</a:t>
            </a:r>
          </a:p>
          <a:p>
            <a:r>
              <a:rPr lang="en-US" sz="2000" dirty="0" smtClean="0"/>
              <a:t>Keep a checklist of what you need to prove so you can make sure you get all of them in</a:t>
            </a:r>
          </a:p>
          <a:p>
            <a:r>
              <a:rPr lang="en-US" sz="2000" dirty="0" smtClean="0"/>
              <a:t>Wait until it’s your turn to talk. If you feel like you need to interject, ask the judge first. Generally, direct your comments and arguments to the judge.</a:t>
            </a:r>
          </a:p>
          <a:p>
            <a:r>
              <a:rPr lang="en-US" sz="2000" dirty="0" smtClean="0"/>
              <a:t>You have a right to cross-examine the FCRC Representative. But it is best not to argue with them. </a:t>
            </a:r>
            <a:endParaRPr lang="en-US" sz="2000" dirty="0"/>
          </a:p>
          <a:p>
            <a:r>
              <a:rPr lang="en-US" sz="2000" dirty="0" smtClean="0"/>
              <a:t>You do not need to convince the FCRC Rep that you are right. It’s up to the judge now!</a:t>
            </a:r>
          </a:p>
        </p:txBody>
      </p:sp>
      <p:grpSp>
        <p:nvGrpSpPr>
          <p:cNvPr id="4" name="Group 3"/>
          <p:cNvGrpSpPr/>
          <p:nvPr/>
        </p:nvGrpSpPr>
        <p:grpSpPr>
          <a:xfrm>
            <a:off x="444406" y="312387"/>
            <a:ext cx="2410691" cy="1273476"/>
            <a:chOff x="3158836" y="315179"/>
            <a:chExt cx="2410691" cy="1273476"/>
          </a:xfrm>
        </p:grpSpPr>
        <p:sp>
          <p:nvSpPr>
            <p:cNvPr id="5" name="Rectangle 4"/>
            <p:cNvSpPr/>
            <p:nvPr/>
          </p:nvSpPr>
          <p:spPr>
            <a:xfrm>
              <a:off x="3158836" y="315179"/>
              <a:ext cx="2410691" cy="127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endParaRPr lang="en-US" dirty="0"/>
            </a:p>
            <a:p>
              <a:pPr algn="ctr"/>
              <a:endParaRPr lang="en-US" dirty="0" smtClean="0"/>
            </a:p>
            <a:p>
              <a:pPr algn="ctr"/>
              <a:endParaRPr lang="en-US" dirty="0"/>
            </a:p>
          </p:txBody>
        </p:sp>
        <p:sp>
          <p:nvSpPr>
            <p:cNvPr id="6" name="Rounded Rectangle 5"/>
            <p:cNvSpPr/>
            <p:nvPr/>
          </p:nvSpPr>
          <p:spPr>
            <a:xfrm>
              <a:off x="3251201" y="729673"/>
              <a:ext cx="2207490" cy="7943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Hearing day</a:t>
              </a:r>
              <a:endParaRPr lang="en-US" sz="2000" dirty="0">
                <a:solidFill>
                  <a:schemeClr val="tx1"/>
                </a:solidFill>
              </a:endParaRPr>
            </a:p>
          </p:txBody>
        </p:sp>
      </p:grpSp>
      <p:sp>
        <p:nvSpPr>
          <p:cNvPr id="7" name="Flowchart: Alternate Process 6"/>
          <p:cNvSpPr/>
          <p:nvPr/>
        </p:nvSpPr>
        <p:spPr>
          <a:xfrm>
            <a:off x="511463" y="6053717"/>
            <a:ext cx="8700247" cy="51333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7305352" y="726881"/>
            <a:ext cx="4591691" cy="4667901"/>
          </a:xfrm>
          <a:prstGeom prst="rect">
            <a:avLst/>
          </a:prstGeom>
        </p:spPr>
      </p:pic>
      <p:sp>
        <p:nvSpPr>
          <p:cNvPr id="12" name="TextBox 11"/>
          <p:cNvSpPr txBox="1"/>
          <p:nvPr/>
        </p:nvSpPr>
        <p:spPr>
          <a:xfrm rot="21434866">
            <a:off x="8652163" y="1860692"/>
            <a:ext cx="2148334" cy="2554545"/>
          </a:xfrm>
          <a:prstGeom prst="rect">
            <a:avLst/>
          </a:prstGeom>
          <a:noFill/>
        </p:spPr>
        <p:txBody>
          <a:bodyPr wrap="square" rtlCol="0">
            <a:spAutoFit/>
          </a:bodyPr>
          <a:lstStyle/>
          <a:p>
            <a:r>
              <a:rPr lang="en-US" sz="1600" dirty="0" smtClean="0"/>
              <a:t>Notice of Decision</a:t>
            </a:r>
          </a:p>
          <a:p>
            <a:endParaRPr lang="en-US" sz="1600" dirty="0"/>
          </a:p>
          <a:p>
            <a:r>
              <a:rPr lang="en-US" sz="1600" dirty="0" smtClean="0"/>
              <a:t>Appeal Filed</a:t>
            </a:r>
          </a:p>
          <a:p>
            <a:endParaRPr lang="en-US" sz="1600" dirty="0"/>
          </a:p>
          <a:p>
            <a:r>
              <a:rPr lang="en-US" sz="1600" dirty="0" smtClean="0"/>
              <a:t>Verification Checklist</a:t>
            </a:r>
          </a:p>
          <a:p>
            <a:endParaRPr lang="en-US" sz="1600" dirty="0" smtClean="0"/>
          </a:p>
          <a:p>
            <a:r>
              <a:rPr lang="en-US" sz="1600" dirty="0" smtClean="0"/>
              <a:t>Missing Verifications</a:t>
            </a:r>
          </a:p>
          <a:p>
            <a:endParaRPr lang="en-US" sz="1600" dirty="0"/>
          </a:p>
          <a:p>
            <a:r>
              <a:rPr lang="en-US" sz="1600" dirty="0" smtClean="0"/>
              <a:t>Never refused to submit</a:t>
            </a:r>
            <a:endParaRPr lang="en-US" sz="1600" dirty="0"/>
          </a:p>
        </p:txBody>
      </p:sp>
      <p:sp>
        <p:nvSpPr>
          <p:cNvPr id="14" name="TextBox 13"/>
          <p:cNvSpPr txBox="1"/>
          <p:nvPr/>
        </p:nvSpPr>
        <p:spPr>
          <a:xfrm rot="20357313">
            <a:off x="6042755" y="152932"/>
            <a:ext cx="2848857" cy="1323439"/>
          </a:xfrm>
          <a:prstGeom prst="rect">
            <a:avLst/>
          </a:prstGeom>
          <a:noFill/>
        </p:spPr>
        <p:txBody>
          <a:bodyPr wrap="none" rtlCol="0">
            <a:spAutoFit/>
          </a:bodyPr>
          <a:lstStyle/>
          <a:p>
            <a:r>
              <a:rPr lang="en-US" sz="4000" dirty="0" smtClean="0"/>
              <a:t>Missed</a:t>
            </a:r>
          </a:p>
          <a:p>
            <a:r>
              <a:rPr lang="en-US" sz="4000" dirty="0" smtClean="0"/>
              <a:t>Verifications</a:t>
            </a:r>
            <a:endParaRPr lang="en-US" sz="4000" dirty="0"/>
          </a:p>
        </p:txBody>
      </p:sp>
      <p:pic>
        <p:nvPicPr>
          <p:cNvPr id="15" name="Picture 14"/>
          <p:cNvPicPr>
            <a:picLocks noChangeAspect="1"/>
          </p:cNvPicPr>
          <p:nvPr/>
        </p:nvPicPr>
        <p:blipFill>
          <a:blip r:embed="rId3"/>
          <a:stretch>
            <a:fillRect/>
          </a:stretch>
        </p:blipFill>
        <p:spPr>
          <a:xfrm>
            <a:off x="10657446" y="4330782"/>
            <a:ext cx="1435207" cy="1393467"/>
          </a:xfrm>
          <a:prstGeom prst="rect">
            <a:avLst/>
          </a:prstGeom>
        </p:spPr>
      </p:pic>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rot="790163" flipH="1">
            <a:off x="10797784" y="4842715"/>
            <a:ext cx="251546" cy="369600"/>
          </a:xfrm>
          <a:prstGeom prst="rect">
            <a:avLst/>
          </a:prstGeom>
        </p:spPr>
      </p:pic>
    </p:spTree>
    <p:extLst>
      <p:ext uri="{BB962C8B-B14F-4D97-AF65-F5344CB8AC3E}">
        <p14:creationId xmlns:p14="http://schemas.microsoft.com/office/powerpoint/2010/main" val="1952574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Diagram 3"/>
          <p:cNvGraphicFramePr/>
          <p:nvPr>
            <p:extLst>
              <p:ext uri="{D42A27DB-BD31-4B8C-83A1-F6EECF244321}">
                <p14:modId xmlns:p14="http://schemas.microsoft.com/office/powerpoint/2010/main" val="2632906042"/>
              </p:ext>
            </p:extLst>
          </p:nvPr>
        </p:nvGraphicFramePr>
        <p:xfrm>
          <a:off x="-2093652" y="1027906"/>
          <a:ext cx="15672492" cy="480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176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interview</a:t>
            </a:r>
            <a:endParaRPr lang="en-US" dirty="0"/>
          </a:p>
        </p:txBody>
      </p:sp>
      <p:pic>
        <p:nvPicPr>
          <p:cNvPr id="4" name="Picture 3"/>
          <p:cNvPicPr>
            <a:picLocks noChangeAspect="1"/>
          </p:cNvPicPr>
          <p:nvPr/>
        </p:nvPicPr>
        <p:blipFill>
          <a:blip r:embed="rId2"/>
          <a:stretch>
            <a:fillRect/>
          </a:stretch>
        </p:blipFill>
        <p:spPr>
          <a:xfrm>
            <a:off x="2326966" y="1476286"/>
            <a:ext cx="7538068" cy="2585239"/>
          </a:xfrm>
          <a:prstGeom prst="rect">
            <a:avLst/>
          </a:prstGeom>
          <a:ln w="38100">
            <a:solidFill>
              <a:srgbClr val="000000"/>
            </a:solidFill>
          </a:ln>
        </p:spPr>
      </p:pic>
      <p:sp>
        <p:nvSpPr>
          <p:cNvPr id="3" name="Text Placeholder 2"/>
          <p:cNvSpPr>
            <a:spLocks noGrp="1"/>
          </p:cNvSpPr>
          <p:nvPr>
            <p:ph type="body" sz="quarter" idx="13"/>
          </p:nvPr>
        </p:nvSpPr>
        <p:spPr>
          <a:xfrm>
            <a:off x="838200" y="4316735"/>
            <a:ext cx="10518775" cy="1499870"/>
          </a:xfrm>
        </p:spPr>
        <p:txBody>
          <a:bodyPr>
            <a:noAutofit/>
          </a:bodyPr>
          <a:lstStyle/>
          <a:p>
            <a:pPr marL="0" indent="0">
              <a:buNone/>
            </a:pPr>
            <a:r>
              <a:rPr lang="en-US" sz="2000" dirty="0" smtClean="0"/>
              <a:t>PM 01-07-08: If notice denies/terminates benefits based on a missed application, and the notice is timely appealed, then IDHS must reschedule the interview. If the client appears for the interview and provides all required information, IDHS will reopen the application back to the original date and provide benefits as if all benefits were available at the time of the original decision.</a:t>
            </a:r>
            <a:endParaRPr lang="en-US" sz="2000" dirty="0"/>
          </a:p>
        </p:txBody>
      </p:sp>
      <p:sp>
        <p:nvSpPr>
          <p:cNvPr id="5" name="Rectangle 4"/>
          <p:cNvSpPr/>
          <p:nvPr/>
        </p:nvSpPr>
        <p:spPr>
          <a:xfrm>
            <a:off x="622502" y="6107277"/>
            <a:ext cx="151996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01-07-08</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36166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 of part i</a:t>
            </a:r>
            <a:endParaRPr lang="en-US" dirty="0"/>
          </a:p>
        </p:txBody>
      </p:sp>
      <p:sp>
        <p:nvSpPr>
          <p:cNvPr id="4" name="Text Placeholder 3"/>
          <p:cNvSpPr>
            <a:spLocks noGrp="1"/>
          </p:cNvSpPr>
          <p:nvPr>
            <p:ph type="body" sz="quarter" idx="13"/>
          </p:nvPr>
        </p:nvSpPr>
        <p:spPr>
          <a:xfrm>
            <a:off x="557934" y="1497013"/>
            <a:ext cx="7366868" cy="3843337"/>
          </a:xfrm>
        </p:spPr>
        <p:txBody>
          <a:bodyPr/>
          <a:lstStyle/>
          <a:p>
            <a:pPr marL="0" indent="0">
              <a:buNone/>
            </a:pPr>
            <a:r>
              <a:rPr lang="en-US" dirty="0" smtClean="0"/>
              <a:t>“Filing an appeal” is really asking for an impartial decision-maker (the administrative law judge (“ALJ”)) to step in to:</a:t>
            </a:r>
          </a:p>
        </p:txBody>
      </p:sp>
      <p:sp>
        <p:nvSpPr>
          <p:cNvPr id="9" name="Text Placeholder 3"/>
          <p:cNvSpPr txBox="1">
            <a:spLocks/>
          </p:cNvSpPr>
          <p:nvPr/>
        </p:nvSpPr>
        <p:spPr>
          <a:xfrm>
            <a:off x="557933" y="3014663"/>
            <a:ext cx="6665231"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i="0" dirty="0" smtClean="0"/>
              <a:t>Assert your due process RIGHTS</a:t>
            </a:r>
          </a:p>
          <a:p>
            <a:pPr lvl="1"/>
            <a:r>
              <a:rPr lang="en-US" i="0" dirty="0" smtClean="0"/>
              <a:t>Ensure IDHS follows federal and state laws</a:t>
            </a:r>
          </a:p>
          <a:p>
            <a:pPr lvl="1"/>
            <a:r>
              <a:rPr lang="en-US" i="0" dirty="0" smtClean="0"/>
              <a:t>Fix a mistake that IDHS made so you can get the benefits you’re entitled to receive</a:t>
            </a:r>
            <a:endParaRPr lang="en-US" dirty="0" smtClean="0"/>
          </a:p>
        </p:txBody>
      </p:sp>
      <p:grpSp>
        <p:nvGrpSpPr>
          <p:cNvPr id="3" name="Group 2"/>
          <p:cNvGrpSpPr/>
          <p:nvPr/>
        </p:nvGrpSpPr>
        <p:grpSpPr>
          <a:xfrm>
            <a:off x="8001001" y="1266031"/>
            <a:ext cx="3276600" cy="3670300"/>
            <a:chOff x="4457700" y="1498600"/>
            <a:chExt cx="3276600" cy="3670300"/>
          </a:xfrm>
        </p:grpSpPr>
        <p:sp>
          <p:nvSpPr>
            <p:cNvPr id="7" name="Rectangle 6"/>
            <p:cNvSpPr/>
            <p:nvPr/>
          </p:nvSpPr>
          <p:spPr>
            <a:xfrm>
              <a:off x="4457700" y="1498600"/>
              <a:ext cx="3276600" cy="36703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97400" y="4446588"/>
              <a:ext cx="299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Any issue of policy that a person disagrees with</a:t>
              </a:r>
              <a:endParaRPr lang="en-US" sz="1600" dirty="0"/>
            </a:p>
          </p:txBody>
        </p:sp>
        <p:sp>
          <p:nvSpPr>
            <p:cNvPr id="10" name="Rectangle 9"/>
            <p:cNvSpPr/>
            <p:nvPr/>
          </p:nvSpPr>
          <p:spPr>
            <a:xfrm>
              <a:off x="4597400" y="3895408"/>
              <a:ext cx="29972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Report to a Report Form</a:t>
              </a:r>
              <a:endParaRPr lang="en-US" sz="1600" dirty="0"/>
            </a:p>
          </p:txBody>
        </p:sp>
        <p:sp>
          <p:nvSpPr>
            <p:cNvPr id="11" name="Rectangle 10"/>
            <p:cNvSpPr/>
            <p:nvPr/>
          </p:nvSpPr>
          <p:spPr>
            <a:xfrm>
              <a:off x="4597400" y="3344228"/>
              <a:ext cx="299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Determinations</a:t>
              </a:r>
              <a:endParaRPr lang="en-US" sz="1600" dirty="0"/>
            </a:p>
          </p:txBody>
        </p:sp>
        <p:sp>
          <p:nvSpPr>
            <p:cNvPr id="12" name="Rectangle 11"/>
            <p:cNvSpPr/>
            <p:nvPr/>
          </p:nvSpPr>
          <p:spPr>
            <a:xfrm>
              <a:off x="4597400" y="2793048"/>
              <a:ext cx="29972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Decisions</a:t>
              </a:r>
              <a:endParaRPr lang="en-US" sz="1600" dirty="0"/>
            </a:p>
          </p:txBody>
        </p:sp>
        <p:sp>
          <p:nvSpPr>
            <p:cNvPr id="13" name="Rectangle 12"/>
            <p:cNvSpPr/>
            <p:nvPr/>
          </p:nvSpPr>
          <p:spPr>
            <a:xfrm>
              <a:off x="4597400" y="2241868"/>
              <a:ext cx="299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Inactions</a:t>
              </a:r>
              <a:endParaRPr lang="en-US" sz="1600" dirty="0"/>
            </a:p>
          </p:txBody>
        </p:sp>
        <p:sp>
          <p:nvSpPr>
            <p:cNvPr id="14" name="Rectangle 13"/>
            <p:cNvSpPr/>
            <p:nvPr/>
          </p:nvSpPr>
          <p:spPr>
            <a:xfrm>
              <a:off x="4597400" y="1690688"/>
              <a:ext cx="29972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Actions</a:t>
              </a:r>
              <a:endParaRPr lang="en-US" sz="1600" dirty="0"/>
            </a:p>
          </p:txBody>
        </p:sp>
      </p:grpSp>
    </p:spTree>
    <p:extLst>
      <p:ext uri="{BB962C8B-B14F-4D97-AF65-F5344CB8AC3E}">
        <p14:creationId xmlns:p14="http://schemas.microsoft.com/office/powerpoint/2010/main" val="2978203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interview</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818952" y="1590481"/>
            <a:ext cx="4591691" cy="4667901"/>
          </a:xfrm>
          <a:prstGeom prst="rect">
            <a:avLst/>
          </a:prstGeom>
        </p:spPr>
      </p:pic>
      <p:sp>
        <p:nvSpPr>
          <p:cNvPr id="8" name="TextBox 7"/>
          <p:cNvSpPr txBox="1"/>
          <p:nvPr/>
        </p:nvSpPr>
        <p:spPr>
          <a:xfrm rot="21434866">
            <a:off x="3165763" y="3216733"/>
            <a:ext cx="2148334" cy="1569660"/>
          </a:xfrm>
          <a:prstGeom prst="rect">
            <a:avLst/>
          </a:prstGeom>
          <a:noFill/>
        </p:spPr>
        <p:txBody>
          <a:bodyPr wrap="square" rtlCol="0">
            <a:spAutoFit/>
          </a:bodyPr>
          <a:lstStyle/>
          <a:p>
            <a:r>
              <a:rPr lang="en-US" sz="1600" dirty="0" smtClean="0"/>
              <a:t>Notice of Decision</a:t>
            </a:r>
          </a:p>
          <a:p>
            <a:endParaRPr lang="en-US" sz="1600" dirty="0"/>
          </a:p>
          <a:p>
            <a:r>
              <a:rPr lang="en-US" sz="1600" dirty="0" smtClean="0"/>
              <a:t>Appeal Filed</a:t>
            </a:r>
          </a:p>
          <a:p>
            <a:endParaRPr lang="en-US" sz="1600" dirty="0"/>
          </a:p>
          <a:p>
            <a:r>
              <a:rPr lang="en-US" sz="1600" dirty="0" smtClean="0"/>
              <a:t>Never refused to complete interview</a:t>
            </a:r>
            <a:endParaRPr lang="en-US" sz="1600" dirty="0"/>
          </a:p>
        </p:txBody>
      </p:sp>
      <p:sp>
        <p:nvSpPr>
          <p:cNvPr id="10" name="Line Callout 2 9"/>
          <p:cNvSpPr/>
          <p:nvPr/>
        </p:nvSpPr>
        <p:spPr>
          <a:xfrm>
            <a:off x="6794198" y="720725"/>
            <a:ext cx="4176047" cy="2339975"/>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would also submit the following or have it ready to submit:</a:t>
            </a:r>
          </a:p>
          <a:p>
            <a:pPr marL="285750" indent="-285750">
              <a:buFont typeface="Arial" panose="020B0604020202020204" pitchFamily="34" charset="0"/>
              <a:buChar char="•"/>
            </a:pPr>
            <a:r>
              <a:rPr lang="en-US" dirty="0" smtClean="0"/>
              <a:t>Proof of income</a:t>
            </a:r>
          </a:p>
          <a:p>
            <a:pPr marL="285750" indent="-285750">
              <a:buFont typeface="Arial" panose="020B0604020202020204" pitchFamily="34" charset="0"/>
              <a:buChar char="•"/>
            </a:pPr>
            <a:r>
              <a:rPr lang="en-US" dirty="0" smtClean="0"/>
              <a:t>ID</a:t>
            </a:r>
          </a:p>
          <a:p>
            <a:pPr marL="285750" indent="-285750">
              <a:buFont typeface="Arial" panose="020B0604020202020204" pitchFamily="34" charset="0"/>
              <a:buChar char="•"/>
            </a:pPr>
            <a:r>
              <a:rPr lang="en-US" dirty="0" smtClean="0"/>
              <a:t>Anything else you think, based on your experience, DHS might ask for</a:t>
            </a:r>
            <a:endParaRPr lang="en-US" dirty="0"/>
          </a:p>
        </p:txBody>
      </p:sp>
    </p:spTree>
    <p:extLst>
      <p:ext uri="{BB962C8B-B14F-4D97-AF65-F5344CB8AC3E}">
        <p14:creationId xmlns:p14="http://schemas.microsoft.com/office/powerpoint/2010/main" val="297608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Factually incorrect notices</a:t>
            </a:r>
            <a:endParaRPr lang="en-US" dirty="0"/>
          </a:p>
        </p:txBody>
      </p:sp>
      <p:pic>
        <p:nvPicPr>
          <p:cNvPr id="4" name="Picture 3"/>
          <p:cNvPicPr>
            <a:picLocks noChangeAspect="1"/>
          </p:cNvPicPr>
          <p:nvPr/>
        </p:nvPicPr>
        <p:blipFill>
          <a:blip r:embed="rId2"/>
          <a:stretch>
            <a:fillRect/>
          </a:stretch>
        </p:blipFill>
        <p:spPr>
          <a:xfrm>
            <a:off x="408192" y="1412686"/>
            <a:ext cx="3853676" cy="4896674"/>
          </a:xfrm>
          <a:prstGeom prst="rect">
            <a:avLst/>
          </a:prstGeom>
        </p:spPr>
      </p:pic>
      <p:pic>
        <p:nvPicPr>
          <p:cNvPr id="5" name="Picture 4"/>
          <p:cNvPicPr>
            <a:picLocks noChangeAspect="1"/>
          </p:cNvPicPr>
          <p:nvPr/>
        </p:nvPicPr>
        <p:blipFill>
          <a:blip r:embed="rId3"/>
          <a:stretch>
            <a:fillRect/>
          </a:stretch>
        </p:blipFill>
        <p:spPr>
          <a:xfrm>
            <a:off x="5409949" y="2334630"/>
            <a:ext cx="4058190" cy="3948112"/>
          </a:xfrm>
          <a:prstGeom prst="rect">
            <a:avLst/>
          </a:prstGeom>
        </p:spPr>
      </p:pic>
      <p:sp>
        <p:nvSpPr>
          <p:cNvPr id="10" name="Oval 9"/>
          <p:cNvSpPr/>
          <p:nvPr/>
        </p:nvSpPr>
        <p:spPr>
          <a:xfrm>
            <a:off x="408192" y="3190462"/>
            <a:ext cx="2121648" cy="10157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a:off x="2516365" y="3265039"/>
            <a:ext cx="546876" cy="3468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89803" y="3622150"/>
            <a:ext cx="2147958" cy="2224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Incorrect Income</a:t>
            </a:r>
            <a:endParaRPr lang="en-US" sz="1600" dirty="0"/>
          </a:p>
        </p:txBody>
      </p:sp>
      <p:sp>
        <p:nvSpPr>
          <p:cNvPr id="13" name="Left Arrow 12"/>
          <p:cNvSpPr/>
          <p:nvPr/>
        </p:nvSpPr>
        <p:spPr>
          <a:xfrm rot="19832574">
            <a:off x="7390578" y="4634444"/>
            <a:ext cx="1695207" cy="248527"/>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31226" y="3741029"/>
            <a:ext cx="3092714" cy="49265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Incorrect Rent</a:t>
            </a:r>
            <a:endParaRPr lang="en-US" b="1" dirty="0"/>
          </a:p>
        </p:txBody>
      </p:sp>
    </p:spTree>
    <p:extLst>
      <p:ext uri="{BB962C8B-B14F-4D97-AF65-F5344CB8AC3E}">
        <p14:creationId xmlns:p14="http://schemas.microsoft.com/office/powerpoint/2010/main" val="1910644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Factually incorrect notices</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99752" y="1399981"/>
            <a:ext cx="4591691" cy="4667901"/>
          </a:xfrm>
          <a:prstGeom prst="rect">
            <a:avLst/>
          </a:prstGeom>
        </p:spPr>
      </p:pic>
      <p:sp>
        <p:nvSpPr>
          <p:cNvPr id="8" name="TextBox 7"/>
          <p:cNvSpPr txBox="1"/>
          <p:nvPr/>
        </p:nvSpPr>
        <p:spPr>
          <a:xfrm rot="21434866">
            <a:off x="1946563" y="2903122"/>
            <a:ext cx="2148334" cy="1815882"/>
          </a:xfrm>
          <a:prstGeom prst="rect">
            <a:avLst/>
          </a:prstGeom>
          <a:noFill/>
        </p:spPr>
        <p:txBody>
          <a:bodyPr wrap="square" rtlCol="0">
            <a:spAutoFit/>
          </a:bodyPr>
          <a:lstStyle/>
          <a:p>
            <a:r>
              <a:rPr lang="en-US" sz="1600" dirty="0" smtClean="0"/>
              <a:t>Notice of Decision</a:t>
            </a:r>
          </a:p>
          <a:p>
            <a:endParaRPr lang="en-US" sz="1600" dirty="0"/>
          </a:p>
          <a:p>
            <a:r>
              <a:rPr lang="en-US" sz="1600" dirty="0" smtClean="0"/>
              <a:t>Appeal Filed</a:t>
            </a:r>
          </a:p>
          <a:p>
            <a:endParaRPr lang="en-US" sz="1600" dirty="0"/>
          </a:p>
          <a:p>
            <a:r>
              <a:rPr lang="en-US" sz="1600" dirty="0" smtClean="0"/>
              <a:t>Evidence to show DHS</a:t>
            </a:r>
          </a:p>
          <a:p>
            <a:r>
              <a:rPr lang="en-US" sz="1600" dirty="0" smtClean="0"/>
              <a:t>is wrong; e.g. Proof of</a:t>
            </a:r>
          </a:p>
          <a:p>
            <a:r>
              <a:rPr lang="en-US" sz="1600" dirty="0" smtClean="0"/>
              <a:t>Income</a:t>
            </a:r>
            <a:endParaRPr lang="en-US" sz="1600" dirty="0"/>
          </a:p>
        </p:txBody>
      </p:sp>
      <p:sp>
        <p:nvSpPr>
          <p:cNvPr id="6" name="Text Placeholder 2"/>
          <p:cNvSpPr>
            <a:spLocks noGrp="1"/>
          </p:cNvSpPr>
          <p:nvPr>
            <p:ph type="body" sz="quarter" idx="13"/>
          </p:nvPr>
        </p:nvSpPr>
        <p:spPr>
          <a:xfrm>
            <a:off x="5451634" y="1690688"/>
            <a:ext cx="5641975" cy="3843337"/>
          </a:xfrm>
        </p:spPr>
        <p:txBody>
          <a:bodyPr/>
          <a:lstStyle/>
          <a:p>
            <a:pPr marL="0" indent="0">
              <a:buNone/>
            </a:pPr>
            <a:r>
              <a:rPr lang="en-US" dirty="0" smtClean="0"/>
              <a:t>During pre-hearing meetings, if DHS still disagrees with you, ask:</a:t>
            </a:r>
          </a:p>
          <a:p>
            <a:r>
              <a:rPr lang="en-US" dirty="0" smtClean="0"/>
              <a:t>What information are they using?</a:t>
            </a:r>
          </a:p>
          <a:p>
            <a:r>
              <a:rPr lang="en-US" dirty="0" smtClean="0"/>
              <a:t>To send you copies of anything they are looking at that conflicts with the information you have</a:t>
            </a:r>
          </a:p>
        </p:txBody>
      </p:sp>
    </p:spTree>
    <p:extLst>
      <p:ext uri="{BB962C8B-B14F-4D97-AF65-F5344CB8AC3E}">
        <p14:creationId xmlns:p14="http://schemas.microsoft.com/office/powerpoint/2010/main" val="3914019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issues</a:t>
            </a:r>
            <a:endParaRPr lang="en-US" dirty="0"/>
          </a:p>
        </p:txBody>
      </p:sp>
      <p:graphicFrame>
        <p:nvGraphicFramePr>
          <p:cNvPr id="4" name="Diagram 3"/>
          <p:cNvGraphicFramePr/>
          <p:nvPr>
            <p:extLst>
              <p:ext uri="{D42A27DB-BD31-4B8C-83A1-F6EECF244321}">
                <p14:modId xmlns:p14="http://schemas.microsoft.com/office/powerpoint/2010/main" val="2428287814"/>
              </p:ext>
            </p:extLst>
          </p:nvPr>
        </p:nvGraphicFramePr>
        <p:xfrm>
          <a:off x="927100" y="1384300"/>
          <a:ext cx="10426700" cy="4216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019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4363245"/>
              </p:ext>
            </p:extLst>
          </p:nvPr>
        </p:nvGraphicFramePr>
        <p:xfrm>
          <a:off x="2413000" y="1690688"/>
          <a:ext cx="7010400" cy="3479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75945958"/>
                    </a:ext>
                  </a:extLst>
                </a:gridCol>
                <a:gridCol w="3505200">
                  <a:extLst>
                    <a:ext uri="{9D8B030D-6E8A-4147-A177-3AD203B41FA5}">
                      <a16:colId xmlns:a16="http://schemas.microsoft.com/office/drawing/2014/main" val="2120245320"/>
                    </a:ext>
                  </a:extLst>
                </a:gridCol>
              </a:tblGrid>
              <a:tr h="370840">
                <a:tc>
                  <a:txBody>
                    <a:bodyPr/>
                    <a:lstStyle/>
                    <a:p>
                      <a:r>
                        <a:rPr lang="en-US" dirty="0" smtClean="0"/>
                        <a:t>November</a:t>
                      </a:r>
                      <a:endParaRPr lang="en-US" dirty="0"/>
                    </a:p>
                  </a:txBody>
                  <a:tcPr>
                    <a:solidFill>
                      <a:schemeClr val="accent4">
                        <a:lumMod val="50000"/>
                      </a:schemeClr>
                    </a:solidFill>
                  </a:tcPr>
                </a:tc>
                <a:tc>
                  <a:txBody>
                    <a:bodyPr/>
                    <a:lstStyle/>
                    <a:p>
                      <a:r>
                        <a:rPr lang="en-US" dirty="0" smtClean="0"/>
                        <a:t>December</a:t>
                      </a:r>
                      <a:endParaRPr lang="en-US" dirty="0"/>
                    </a:p>
                  </a:txBody>
                  <a:tcPr/>
                </a:tc>
                <a:extLst>
                  <a:ext uri="{0D108BD9-81ED-4DB2-BD59-A6C34878D82A}">
                    <a16:rowId xmlns:a16="http://schemas.microsoft.com/office/drawing/2014/main" val="30755301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Healthcare options beyond Medicaid: Marketplace Health Insurance &amp; Medicare</a:t>
                      </a:r>
                    </a:p>
                    <a:p>
                      <a:endParaRPr lang="en-US" dirty="0"/>
                    </a:p>
                  </a:txBody>
                  <a:tcPr>
                    <a:solidFill>
                      <a:schemeClr val="accent2">
                        <a:lumMod val="60000"/>
                        <a:lumOff val="40000"/>
                      </a:schemeClr>
                    </a:solidFill>
                  </a:tcPr>
                </a:tc>
                <a:tc>
                  <a:txBody>
                    <a:bodyPr/>
                    <a:lstStyle/>
                    <a:p>
                      <a:r>
                        <a:rPr lang="en-US" dirty="0" smtClean="0"/>
                        <a:t>“Ask an Attorney”</a:t>
                      </a:r>
                    </a:p>
                    <a:p>
                      <a:endParaRPr lang="en-US" dirty="0" smtClean="0"/>
                    </a:p>
                    <a:p>
                      <a:r>
                        <a:rPr lang="en-US" dirty="0" smtClean="0"/>
                        <a:t>We</a:t>
                      </a:r>
                      <a:r>
                        <a:rPr lang="en-US" baseline="0" dirty="0" smtClean="0"/>
                        <a:t> will be answering your questions regarding your client’s IDHS and SSA benefits, what changes we’re expecting, how to get more help when you need it, etc.</a:t>
                      </a:r>
                    </a:p>
                    <a:p>
                      <a:endParaRPr lang="en-US" baseline="0" dirty="0" smtClean="0"/>
                    </a:p>
                    <a:p>
                      <a:r>
                        <a:rPr lang="en-US" baseline="0" dirty="0" smtClean="0"/>
                        <a:t>*NOTE: We cannot provide legal advice in this or any other training.</a:t>
                      </a:r>
                      <a:endParaRPr lang="en-US" dirty="0"/>
                    </a:p>
                  </a:txBody>
                  <a:tcPr/>
                </a:tc>
                <a:extLst>
                  <a:ext uri="{0D108BD9-81ED-4DB2-BD59-A6C34878D82A}">
                    <a16:rowId xmlns:a16="http://schemas.microsoft.com/office/drawing/2014/main" val="2387699185"/>
                  </a:ext>
                </a:extLst>
              </a:tr>
            </a:tbl>
          </a:graphicData>
        </a:graphic>
      </p:graphicFrame>
    </p:spTree>
    <p:extLst>
      <p:ext uri="{BB962C8B-B14F-4D97-AF65-F5344CB8AC3E}">
        <p14:creationId xmlns:p14="http://schemas.microsoft.com/office/powerpoint/2010/main" val="3707656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0" cy="1325563"/>
          </a:xfrm>
        </p:spPr>
        <p:txBody>
          <a:bodyPr/>
          <a:lstStyle/>
          <a:p>
            <a:pPr algn="ctr"/>
            <a:r>
              <a:rPr lang="en-US" dirty="0" smtClean="0"/>
              <a:t>questions</a:t>
            </a:r>
            <a:endParaRPr lang="en-US" dirty="0"/>
          </a:p>
        </p:txBody>
      </p:sp>
      <p:pic>
        <p:nvPicPr>
          <p:cNvPr id="5" name="Picture 4"/>
          <p:cNvPicPr>
            <a:picLocks noChangeAspect="1"/>
          </p:cNvPicPr>
          <p:nvPr/>
        </p:nvPicPr>
        <p:blipFill>
          <a:blip r:embed="rId2"/>
          <a:stretch>
            <a:fillRect/>
          </a:stretch>
        </p:blipFill>
        <p:spPr>
          <a:xfrm>
            <a:off x="5026025" y="2170545"/>
            <a:ext cx="2143125" cy="2143125"/>
          </a:xfrm>
          <a:prstGeom prst="rect">
            <a:avLst/>
          </a:prstGeom>
        </p:spPr>
      </p:pic>
      <p:sp>
        <p:nvSpPr>
          <p:cNvPr id="4" name="AutoShape 2" descr="Question mark pictures of questions marks clipart cliparting - Clipartix"/>
          <p:cNvSpPr>
            <a:spLocks noGrp="1" noChangeAspect="1" noChangeArrowheads="1"/>
          </p:cNvSpPr>
          <p:nvPr>
            <p:ph type="body" sz="quarter" idx="13"/>
          </p:nvPr>
        </p:nvSpPr>
        <p:spPr bwMode="auto">
          <a:xfrm>
            <a:off x="838200" y="1801813"/>
            <a:ext cx="10518775" cy="3843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smtClean="0"/>
              <a:t> </a:t>
            </a:r>
            <a:endParaRPr lang="en-US" dirty="0"/>
          </a:p>
        </p:txBody>
      </p:sp>
      <p:sp>
        <p:nvSpPr>
          <p:cNvPr id="6" name="TextBox 5"/>
          <p:cNvSpPr txBox="1"/>
          <p:nvPr/>
        </p:nvSpPr>
        <p:spPr>
          <a:xfrm>
            <a:off x="4011119" y="4610100"/>
            <a:ext cx="4172937" cy="830997"/>
          </a:xfrm>
          <a:prstGeom prst="rect">
            <a:avLst/>
          </a:prstGeom>
          <a:noFill/>
        </p:spPr>
        <p:txBody>
          <a:bodyPr wrap="none" rtlCol="0">
            <a:spAutoFit/>
          </a:bodyPr>
          <a:lstStyle/>
          <a:p>
            <a:pPr algn="ctr"/>
            <a:r>
              <a:rPr lang="en-US" sz="2400" dirty="0" smtClean="0"/>
              <a:t>Gwynne Kizer Mashon</a:t>
            </a:r>
          </a:p>
          <a:p>
            <a:pPr algn="ctr"/>
            <a:r>
              <a:rPr lang="en-US" sz="2400" dirty="0" smtClean="0"/>
              <a:t>gmashon@legalaidchicago.org</a:t>
            </a:r>
            <a:endParaRPr lang="en-US" sz="2400" dirty="0"/>
          </a:p>
        </p:txBody>
      </p:sp>
    </p:spTree>
    <p:extLst>
      <p:ext uri="{BB962C8B-B14F-4D97-AF65-F5344CB8AC3E}">
        <p14:creationId xmlns:p14="http://schemas.microsoft.com/office/powerpoint/2010/main" val="3880546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 of part i</a:t>
            </a:r>
            <a:endParaRPr lang="en-US" dirty="0"/>
          </a:p>
        </p:txBody>
      </p:sp>
      <p:sp>
        <p:nvSpPr>
          <p:cNvPr id="4" name="Text Placeholder 3"/>
          <p:cNvSpPr>
            <a:spLocks noGrp="1"/>
          </p:cNvSpPr>
          <p:nvPr>
            <p:ph type="body" sz="quarter" idx="13"/>
          </p:nvPr>
        </p:nvSpPr>
        <p:spPr>
          <a:xfrm>
            <a:off x="557934" y="1497013"/>
            <a:ext cx="6569007" cy="3843337"/>
          </a:xfrm>
        </p:spPr>
        <p:txBody>
          <a:bodyPr/>
          <a:lstStyle/>
          <a:p>
            <a:pPr marL="0" indent="0">
              <a:buNone/>
            </a:pPr>
            <a:r>
              <a:rPr lang="en-US" dirty="0" smtClean="0"/>
              <a:t>We discussed:</a:t>
            </a:r>
          </a:p>
          <a:p>
            <a:r>
              <a:rPr lang="en-US" sz="2000" dirty="0" smtClean="0"/>
              <a:t>What kinds of problems you can appeal</a:t>
            </a:r>
          </a:p>
          <a:p>
            <a:pPr lvl="1"/>
            <a:r>
              <a:rPr lang="en-US" sz="1800" dirty="0" smtClean="0"/>
              <a:t>Complete inaction</a:t>
            </a:r>
          </a:p>
          <a:p>
            <a:pPr lvl="1"/>
            <a:r>
              <a:rPr lang="en-US" sz="1800" dirty="0" smtClean="0"/>
              <a:t>“Partial Inaction”</a:t>
            </a:r>
          </a:p>
          <a:p>
            <a:pPr lvl="1"/>
            <a:r>
              <a:rPr lang="en-US" sz="1800" dirty="0" smtClean="0"/>
              <a:t>Decisions denying, reducing, or terminating benefits</a:t>
            </a:r>
          </a:p>
          <a:p>
            <a:pPr lvl="1"/>
            <a:r>
              <a:rPr lang="en-US" sz="1800" dirty="0" smtClean="0"/>
              <a:t>Decisions with budgeting errors</a:t>
            </a:r>
          </a:p>
          <a:p>
            <a:r>
              <a:rPr lang="en-US" sz="2000" dirty="0"/>
              <a:t>Deadlines for filing different kinds of </a:t>
            </a:r>
            <a:r>
              <a:rPr lang="en-US" sz="2000" dirty="0" smtClean="0"/>
              <a:t>appeal, including how to determine if regular deadlines apply and eligibility for continuing benefits</a:t>
            </a:r>
          </a:p>
          <a:p>
            <a:r>
              <a:rPr lang="en-US" sz="2000" dirty="0" smtClean="0"/>
              <a:t>How to review notices to determine if they are legally sufficient and correct</a:t>
            </a:r>
          </a:p>
          <a:p>
            <a:r>
              <a:rPr lang="en-US" sz="2000" dirty="0" smtClean="0"/>
              <a:t>How to file an appeal</a:t>
            </a:r>
          </a:p>
          <a:p>
            <a:endParaRPr lang="en-US" dirty="0" smtClean="0"/>
          </a:p>
          <a:p>
            <a:endParaRPr lang="en-US" dirty="0" smtClean="0"/>
          </a:p>
        </p:txBody>
      </p:sp>
      <p:graphicFrame>
        <p:nvGraphicFramePr>
          <p:cNvPr id="5" name="Diagram 4"/>
          <p:cNvGraphicFramePr/>
          <p:nvPr>
            <p:extLst>
              <p:ext uri="{D42A27DB-BD31-4B8C-83A1-F6EECF244321}">
                <p14:modId xmlns:p14="http://schemas.microsoft.com/office/powerpoint/2010/main" val="1556978791"/>
              </p:ext>
            </p:extLst>
          </p:nvPr>
        </p:nvGraphicFramePr>
        <p:xfrm>
          <a:off x="7749989" y="464951"/>
          <a:ext cx="4424082" cy="5056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otched Right Arrow 2"/>
          <p:cNvSpPr/>
          <p:nvPr/>
        </p:nvSpPr>
        <p:spPr>
          <a:xfrm>
            <a:off x="7126941" y="3751730"/>
            <a:ext cx="779930" cy="470647"/>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8072718" y="338230"/>
            <a:ext cx="3778623" cy="53095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378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 of part I</a:t>
            </a:r>
            <a:endParaRPr lang="en-US" dirty="0"/>
          </a:p>
        </p:txBody>
      </p:sp>
      <p:pic>
        <p:nvPicPr>
          <p:cNvPr id="4" name="Picture 3"/>
          <p:cNvPicPr>
            <a:picLocks noChangeAspect="1"/>
          </p:cNvPicPr>
          <p:nvPr/>
        </p:nvPicPr>
        <p:blipFill>
          <a:blip r:embed="rId2"/>
          <a:stretch>
            <a:fillRect/>
          </a:stretch>
        </p:blipFill>
        <p:spPr>
          <a:xfrm>
            <a:off x="3268589" y="1467970"/>
            <a:ext cx="8085211" cy="4089795"/>
          </a:xfrm>
          <a:prstGeom prst="rect">
            <a:avLst/>
          </a:prstGeom>
        </p:spPr>
      </p:pic>
      <p:sp>
        <p:nvSpPr>
          <p:cNvPr id="3" name="Text Placeholder 2"/>
          <p:cNvSpPr>
            <a:spLocks noGrp="1"/>
          </p:cNvSpPr>
          <p:nvPr>
            <p:ph type="body" sz="quarter" idx="13"/>
          </p:nvPr>
        </p:nvSpPr>
        <p:spPr>
          <a:xfrm>
            <a:off x="690283" y="3157061"/>
            <a:ext cx="10518775" cy="3843337"/>
          </a:xfrm>
        </p:spPr>
        <p:txBody>
          <a:bodyPr/>
          <a:lstStyle/>
          <a:p>
            <a:pPr marL="0" indent="0">
              <a:buNone/>
            </a:pPr>
            <a:r>
              <a:rPr lang="en-US" dirty="0">
                <a:hlinkClick r:id="rId3"/>
              </a:rPr>
              <a:t>https://</a:t>
            </a:r>
            <a:r>
              <a:rPr lang="en-US" dirty="0" smtClean="0">
                <a:hlinkClick r:id="rId3"/>
              </a:rPr>
              <a:t>www.dhs.state.il.us/page.aspx?item=13473</a:t>
            </a:r>
            <a:endParaRPr lang="en-US" dirty="0" smtClean="0"/>
          </a:p>
          <a:p>
            <a:pPr marL="0" indent="0">
              <a:buNone/>
            </a:pPr>
            <a:r>
              <a:rPr lang="en-US" dirty="0" smtClean="0"/>
              <a:t>Google: “Illinois DHS PM”</a:t>
            </a:r>
            <a:endParaRPr lang="en-US" dirty="0"/>
          </a:p>
        </p:txBody>
      </p:sp>
      <p:graphicFrame>
        <p:nvGraphicFramePr>
          <p:cNvPr id="5" name="Diagram 4"/>
          <p:cNvGraphicFramePr/>
          <p:nvPr>
            <p:extLst>
              <p:ext uri="{D42A27DB-BD31-4B8C-83A1-F6EECF244321}">
                <p14:modId xmlns:p14="http://schemas.microsoft.com/office/powerpoint/2010/main" val="2042969354"/>
              </p:ext>
            </p:extLst>
          </p:nvPr>
        </p:nvGraphicFramePr>
        <p:xfrm>
          <a:off x="1561353" y="3857763"/>
          <a:ext cx="6910294" cy="2119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506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 Department of human services</a:t>
            </a:r>
            <a:endParaRPr lang="en-US" dirty="0"/>
          </a:p>
        </p:txBody>
      </p:sp>
      <p:pic>
        <p:nvPicPr>
          <p:cNvPr id="3" name="Picture 2"/>
          <p:cNvPicPr>
            <a:picLocks noChangeAspect="1"/>
          </p:cNvPicPr>
          <p:nvPr/>
        </p:nvPicPr>
        <p:blipFill rotWithShape="1">
          <a:blip r:embed="rId3"/>
          <a:srcRect b="32838"/>
          <a:stretch/>
        </p:blipFill>
        <p:spPr>
          <a:xfrm>
            <a:off x="2192352" y="1257495"/>
            <a:ext cx="7807296" cy="1714306"/>
          </a:xfrm>
          <a:prstGeom prst="rect">
            <a:avLst/>
          </a:prstGeom>
        </p:spPr>
      </p:pic>
      <p:sp>
        <p:nvSpPr>
          <p:cNvPr id="7" name="Text Placeholder 2"/>
          <p:cNvSpPr>
            <a:spLocks noGrp="1"/>
          </p:cNvSpPr>
          <p:nvPr>
            <p:ph type="body" sz="quarter" idx="13"/>
          </p:nvPr>
        </p:nvSpPr>
        <p:spPr>
          <a:xfrm>
            <a:off x="3083461" y="3069772"/>
            <a:ext cx="6025078" cy="2511568"/>
          </a:xfrm>
          <a:ln w="76200">
            <a:solidFill>
              <a:schemeClr val="tx1"/>
            </a:solidFill>
          </a:ln>
        </p:spPr>
        <p:txBody>
          <a:bodyPr/>
          <a:lstStyle/>
          <a:p>
            <a:pPr marL="0" indent="0" algn="ctr">
              <a:buNone/>
            </a:pPr>
            <a:r>
              <a:rPr lang="en-US" b="1" dirty="0" smtClean="0"/>
              <a:t>AGENDA</a:t>
            </a:r>
          </a:p>
          <a:p>
            <a:pPr marL="285750" indent="-285750">
              <a:buFont typeface="Arial" panose="020B0604020202020204" pitchFamily="34" charset="0"/>
              <a:buChar char="•"/>
            </a:pPr>
            <a:r>
              <a:rPr lang="en-US" sz="2000" dirty="0"/>
              <a:t>What do I do after I file an appeal?</a:t>
            </a:r>
          </a:p>
          <a:p>
            <a:pPr marL="285750" lvl="0" indent="-285750">
              <a:buFont typeface="Arial" panose="020B0604020202020204" pitchFamily="34" charset="0"/>
              <a:buChar char="•"/>
              <a:defRPr/>
            </a:pPr>
            <a:r>
              <a:rPr lang="en-US" sz="2000" dirty="0"/>
              <a:t>Preparing for and representing yourself in others in hearings</a:t>
            </a:r>
          </a:p>
          <a:p>
            <a:pPr marL="285750" indent="-285750">
              <a:buFont typeface="Arial" panose="020B0604020202020204" pitchFamily="34" charset="0"/>
              <a:buChar char="•"/>
            </a:pPr>
            <a:r>
              <a:rPr lang="en-US" sz="2000" dirty="0"/>
              <a:t>What happens at a hearing?</a:t>
            </a:r>
          </a:p>
          <a:p>
            <a:pPr marL="285750" indent="-285750">
              <a:buFont typeface="Arial" panose="020B0604020202020204" pitchFamily="34" charset="0"/>
              <a:buChar char="•"/>
            </a:pPr>
            <a:r>
              <a:rPr lang="en-US" sz="2000" dirty="0"/>
              <a:t>Post-hearing</a:t>
            </a:r>
          </a:p>
        </p:txBody>
      </p:sp>
      <p:sp>
        <p:nvSpPr>
          <p:cNvPr id="5" name="Oval 4"/>
          <p:cNvSpPr/>
          <p:nvPr/>
        </p:nvSpPr>
        <p:spPr>
          <a:xfrm>
            <a:off x="261257" y="3385457"/>
            <a:ext cx="2438400" cy="1934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t>Note 1</a:t>
            </a:r>
          </a:p>
          <a:p>
            <a:pPr algn="ctr"/>
            <a:r>
              <a:rPr lang="en-US" sz="1200" dirty="0" smtClean="0"/>
              <a:t>In this training series, I am not teaching you exactly how attorneys approach and address these issues. I hope this is more useful to you!</a:t>
            </a:r>
            <a:endParaRPr lang="en-US" sz="1200" dirty="0"/>
          </a:p>
        </p:txBody>
      </p:sp>
      <p:sp>
        <p:nvSpPr>
          <p:cNvPr id="10" name="Oval 9"/>
          <p:cNvSpPr/>
          <p:nvPr/>
        </p:nvSpPr>
        <p:spPr>
          <a:xfrm>
            <a:off x="9339942" y="3358243"/>
            <a:ext cx="2438400" cy="1934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t>Note 2</a:t>
            </a:r>
          </a:p>
          <a:p>
            <a:pPr algn="ctr"/>
            <a:r>
              <a:rPr lang="en-US" sz="1200" b="1" dirty="0" smtClean="0"/>
              <a:t>Do not withdraw an appeal until you have evidence in writing! </a:t>
            </a:r>
            <a:r>
              <a:rPr lang="en-US" sz="1200" dirty="0" smtClean="0"/>
              <a:t>Practice telling them “no”.</a:t>
            </a:r>
            <a:endParaRPr lang="en-US" sz="1200" dirty="0"/>
          </a:p>
        </p:txBody>
      </p:sp>
    </p:spTree>
    <p:extLst>
      <p:ext uri="{BB962C8B-B14F-4D97-AF65-F5344CB8AC3E}">
        <p14:creationId xmlns:p14="http://schemas.microsoft.com/office/powerpoint/2010/main" val="5162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where we left off…</a:t>
            </a:r>
            <a:endParaRPr lang="en-US" dirty="0"/>
          </a:p>
        </p:txBody>
      </p:sp>
      <p:sp>
        <p:nvSpPr>
          <p:cNvPr id="5" name="Rounded Rectangle 4"/>
          <p:cNvSpPr/>
          <p:nvPr/>
        </p:nvSpPr>
        <p:spPr>
          <a:xfrm>
            <a:off x="477078" y="1525423"/>
            <a:ext cx="11277599" cy="8997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Whenever possible, keep a copy of the appeal you filed.</a:t>
            </a:r>
          </a:p>
          <a:p>
            <a:pPr algn="ctr"/>
            <a:r>
              <a:rPr lang="en-US" sz="1600" dirty="0" smtClean="0">
                <a:solidFill>
                  <a:schemeClr val="tx1"/>
                </a:solidFill>
              </a:rPr>
              <a:t>If you cannot keep a copy, make sure you at least keep a copy of the tracking number.</a:t>
            </a:r>
          </a:p>
        </p:txBody>
      </p:sp>
      <p:grpSp>
        <p:nvGrpSpPr>
          <p:cNvPr id="3" name="Group 2"/>
          <p:cNvGrpSpPr/>
          <p:nvPr/>
        </p:nvGrpSpPr>
        <p:grpSpPr>
          <a:xfrm>
            <a:off x="1798150" y="2617029"/>
            <a:ext cx="8595699" cy="3032106"/>
            <a:chOff x="1798150" y="2617029"/>
            <a:chExt cx="8595699" cy="3032106"/>
          </a:xfrm>
        </p:grpSpPr>
        <p:pic>
          <p:nvPicPr>
            <p:cNvPr id="4" name="Picture 3"/>
            <p:cNvPicPr>
              <a:picLocks noChangeAspect="1"/>
            </p:cNvPicPr>
            <p:nvPr/>
          </p:nvPicPr>
          <p:blipFill>
            <a:blip r:embed="rId2"/>
            <a:stretch>
              <a:fillRect/>
            </a:stretch>
          </p:blipFill>
          <p:spPr>
            <a:xfrm>
              <a:off x="1798150" y="2617029"/>
              <a:ext cx="8595699" cy="2840225"/>
            </a:xfrm>
            <a:prstGeom prst="rect">
              <a:avLst/>
            </a:prstGeom>
          </p:spPr>
        </p:pic>
        <p:sp>
          <p:nvSpPr>
            <p:cNvPr id="7" name="Oval 6"/>
            <p:cNvSpPr/>
            <p:nvPr/>
          </p:nvSpPr>
          <p:spPr>
            <a:xfrm>
              <a:off x="3644348" y="4893762"/>
              <a:ext cx="1961322" cy="7553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603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Diagram 3"/>
          <p:cNvGraphicFramePr/>
          <p:nvPr>
            <p:extLst>
              <p:ext uri="{D42A27DB-BD31-4B8C-83A1-F6EECF244321}">
                <p14:modId xmlns:p14="http://schemas.microsoft.com/office/powerpoint/2010/main" val="556810327"/>
              </p:ext>
            </p:extLst>
          </p:nvPr>
        </p:nvGraphicFramePr>
        <p:xfrm>
          <a:off x="-2114523" y="889360"/>
          <a:ext cx="15672492" cy="480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otched Right Arrow 2"/>
          <p:cNvSpPr/>
          <p:nvPr/>
        </p:nvSpPr>
        <p:spPr>
          <a:xfrm>
            <a:off x="1196109" y="4567925"/>
            <a:ext cx="8700247" cy="80682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withdraw until you get what you think you’re entitled to </a:t>
            </a:r>
            <a:r>
              <a:rPr lang="en-US" dirty="0" smtClean="0"/>
              <a:t>receive!</a:t>
            </a:r>
            <a:endParaRPr lang="en-US" dirty="0"/>
          </a:p>
        </p:txBody>
      </p:sp>
    </p:spTree>
    <p:extLst>
      <p:ext uri="{BB962C8B-B14F-4D97-AF65-F5344CB8AC3E}">
        <p14:creationId xmlns:p14="http://schemas.microsoft.com/office/powerpoint/2010/main" val="203150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pic>
        <p:nvPicPr>
          <p:cNvPr id="4" name="Picture 3"/>
          <p:cNvPicPr>
            <a:picLocks noChangeAspect="1"/>
          </p:cNvPicPr>
          <p:nvPr/>
        </p:nvPicPr>
        <p:blipFill>
          <a:blip r:embed="rId2"/>
          <a:stretch>
            <a:fillRect/>
          </a:stretch>
        </p:blipFill>
        <p:spPr>
          <a:xfrm>
            <a:off x="622265" y="1947893"/>
            <a:ext cx="4629796" cy="2991267"/>
          </a:xfrm>
          <a:prstGeom prst="rect">
            <a:avLst/>
          </a:prstGeom>
        </p:spPr>
      </p:pic>
      <p:sp>
        <p:nvSpPr>
          <p:cNvPr id="7" name="Rectangle 6"/>
          <p:cNvSpPr/>
          <p:nvPr/>
        </p:nvSpPr>
        <p:spPr>
          <a:xfrm>
            <a:off x="705629" y="1690688"/>
            <a:ext cx="1519968" cy="369332"/>
          </a:xfrm>
          <a:prstGeom prst="rect">
            <a:avLst/>
          </a:prstGeom>
        </p:spPr>
        <p:txBody>
          <a:bodyPr wrap="none">
            <a:spAutoFit/>
          </a:bodyPr>
          <a:lstStyle/>
          <a:p>
            <a:r>
              <a:rPr lang="en-US" dirty="0">
                <a:solidFill>
                  <a:schemeClr val="bg2">
                    <a:lumMod val="10000"/>
                  </a:schemeClr>
                </a:solidFill>
                <a:latin typeface="Segoe UI" panose="020B0502040204020203" pitchFamily="34" charset="0"/>
              </a:rPr>
              <a:t>PM 17-01-01</a:t>
            </a:r>
            <a:endParaRPr lang="en-US" b="0" i="0" dirty="0">
              <a:solidFill>
                <a:schemeClr val="bg2">
                  <a:lumMod val="10000"/>
                </a:schemeClr>
              </a:solidFill>
              <a:effectLst/>
              <a:latin typeface="Segoe UI" panose="020B0502040204020203" pitchFamily="34" charset="0"/>
            </a:endParaRPr>
          </a:p>
        </p:txBody>
      </p:sp>
      <p:sp>
        <p:nvSpPr>
          <p:cNvPr id="8" name="Rounded Rectangle 7"/>
          <p:cNvSpPr/>
          <p:nvPr/>
        </p:nvSpPr>
        <p:spPr>
          <a:xfrm>
            <a:off x="480291" y="1570182"/>
            <a:ext cx="4941454" cy="35652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9696604" y="2979271"/>
            <a:ext cx="1924319" cy="2543530"/>
          </a:xfrm>
          <a:prstGeom prst="rect">
            <a:avLst/>
          </a:prstGeom>
        </p:spPr>
      </p:pic>
      <p:sp>
        <p:nvSpPr>
          <p:cNvPr id="11" name="TextBox 10"/>
          <p:cNvSpPr txBox="1"/>
          <p:nvPr/>
        </p:nvSpPr>
        <p:spPr>
          <a:xfrm>
            <a:off x="6096000" y="1330036"/>
            <a:ext cx="5421677" cy="1754326"/>
          </a:xfrm>
          <a:prstGeom prst="rect">
            <a:avLst/>
          </a:prstGeom>
          <a:noFill/>
        </p:spPr>
        <p:txBody>
          <a:bodyPr wrap="square" rtlCol="0">
            <a:spAutoFit/>
          </a:bodyPr>
          <a:lstStyle/>
          <a:p>
            <a:r>
              <a:rPr lang="en-US" dirty="0" smtClean="0"/>
              <a:t>John filed an application for SNAP and Medicaid on September 4, 2024. It’s now October 15, 2024. He direly needs both food and medical but hasn’t received any response to his application. </a:t>
            </a:r>
          </a:p>
          <a:p>
            <a:endParaRPr lang="en-US" dirty="0"/>
          </a:p>
          <a:p>
            <a:r>
              <a:rPr lang="en-US" dirty="0" smtClean="0"/>
              <a:t>What can he do? </a:t>
            </a:r>
          </a:p>
        </p:txBody>
      </p:sp>
    </p:spTree>
    <p:extLst>
      <p:ext uri="{BB962C8B-B14F-4D97-AF65-F5344CB8AC3E}">
        <p14:creationId xmlns:p14="http://schemas.microsoft.com/office/powerpoint/2010/main" val="298249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NK2KVDMTXA6M-989693286-68924</_dlc_DocId>
    <_dlc_DocIdUrl xmlns="122fe50a-8461-476e-8011-41194c3d2ce6">
      <Url>https://lafpoint.lafchicago.org/externalRelations/_layouts/15/DocIdRedir.aspx?ID=NK2KVDMTXA6M-989693286-68924</Url>
      <Description>NK2KVDMTXA6M-989693286-68924</Description>
    </_dlc_DocIdUrl>
    <Links xmlns="7a847ab8-5b33-4ef9-8841-01e661e4125f">
      <Url xsi:nil="true"/>
      <Description xsi:nil="true"/>
    </Link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33D111-1A79-4189-8E2F-A8276D7C4CE4}">
  <ds:schemaRefs>
    <ds:schemaRef ds:uri="http://schemas.microsoft.com/office/2006/metadata/properties"/>
    <ds:schemaRef ds:uri="http://schemas.openxmlformats.org/package/2006/metadata/core-properties"/>
    <ds:schemaRef ds:uri="http://purl.org/dc/elements/1.1/"/>
    <ds:schemaRef ds:uri="7a847ab8-5b33-4ef9-8841-01e661e4125f"/>
    <ds:schemaRef ds:uri="http://www.w3.org/XML/1998/namespace"/>
    <ds:schemaRef ds:uri="http://schemas.microsoft.com/office/2006/documentManagement/types"/>
    <ds:schemaRef ds:uri="http://purl.org/dc/terms/"/>
    <ds:schemaRef ds:uri="122fe50a-8461-476e-8011-41194c3d2ce6"/>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3.xml><?xml version="1.0" encoding="utf-8"?>
<ds:datastoreItem xmlns:ds="http://schemas.openxmlformats.org/officeDocument/2006/customXml" ds:itemID="{4B265008-CF42-4E72-B892-CFAB5E8B9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DFD7BC9-FF05-4BBF-951B-CD1F7ECEE8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26950</TotalTime>
  <Words>2888</Words>
  <Application>Microsoft Office PowerPoint</Application>
  <PresentationFormat>Widescreen</PresentationFormat>
  <Paragraphs>347</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Wingdings</vt:lpstr>
      <vt:lpstr>Arial</vt:lpstr>
      <vt:lpstr>Segoe UI</vt:lpstr>
      <vt:lpstr>Source Sans Pro</vt:lpstr>
      <vt:lpstr>Calibri</vt:lpstr>
      <vt:lpstr>Office Theme</vt:lpstr>
      <vt:lpstr>Appealing Illinois department of human services (IDHS) decisions  part II </vt:lpstr>
      <vt:lpstr>What is an appeal?</vt:lpstr>
      <vt:lpstr>Quick recap of part i</vt:lpstr>
      <vt:lpstr>Quick recap of part i</vt:lpstr>
      <vt:lpstr>Quick recap of part I</vt:lpstr>
      <vt:lpstr>IL Department of human services</vt:lpstr>
      <vt:lpstr>Here’s where we left off…</vt:lpstr>
      <vt:lpstr>overview</vt:lpstr>
      <vt:lpstr>Example 1</vt:lpstr>
      <vt:lpstr>inaction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vt:lpstr>
      <vt:lpstr>File an appeal for inaction!</vt:lpstr>
      <vt:lpstr>Example 3</vt:lpstr>
      <vt:lpstr>Missed verification</vt:lpstr>
      <vt:lpstr>PowerPoint Presentation</vt:lpstr>
      <vt:lpstr>PowerPoint Presentation</vt:lpstr>
      <vt:lpstr>PowerPoint Presentation</vt:lpstr>
      <vt:lpstr>PowerPoint Presentation</vt:lpstr>
      <vt:lpstr>overview</vt:lpstr>
      <vt:lpstr>Missed interview</vt:lpstr>
      <vt:lpstr>Missed interview</vt:lpstr>
      <vt:lpstr>Factually incorrect notices</vt:lpstr>
      <vt:lpstr>Factually incorrect notices</vt:lpstr>
      <vt:lpstr>Evidence issues</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405</cp:revision>
  <dcterms:created xsi:type="dcterms:W3CDTF">2021-10-22T18:41:33Z</dcterms:created>
  <dcterms:modified xsi:type="dcterms:W3CDTF">2024-12-19T17:30:39Z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c41c536e-c405-4ca9-ab4d-f1d6ca2d0500</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