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43"/>
  </p:notesMasterIdLst>
  <p:handoutMasterIdLst>
    <p:handoutMasterId r:id="rId44"/>
  </p:handoutMasterIdLst>
  <p:sldIdLst>
    <p:sldId id="256" r:id="rId6"/>
    <p:sldId id="424" r:id="rId7"/>
    <p:sldId id="506" r:id="rId8"/>
    <p:sldId id="581" r:id="rId9"/>
    <p:sldId id="582" r:id="rId10"/>
    <p:sldId id="519" r:id="rId11"/>
    <p:sldId id="546" r:id="rId12"/>
    <p:sldId id="525" r:id="rId13"/>
    <p:sldId id="547" r:id="rId14"/>
    <p:sldId id="531" r:id="rId15"/>
    <p:sldId id="532" r:id="rId16"/>
    <p:sldId id="360" r:id="rId17"/>
    <p:sldId id="550" r:id="rId18"/>
    <p:sldId id="551" r:id="rId19"/>
    <p:sldId id="523" r:id="rId20"/>
    <p:sldId id="522" r:id="rId21"/>
    <p:sldId id="552" r:id="rId22"/>
    <p:sldId id="600" r:id="rId23"/>
    <p:sldId id="553" r:id="rId24"/>
    <p:sldId id="588" r:id="rId25"/>
    <p:sldId id="554" r:id="rId26"/>
    <p:sldId id="555" r:id="rId27"/>
    <p:sldId id="559" r:id="rId28"/>
    <p:sldId id="560" r:id="rId29"/>
    <p:sldId id="561" r:id="rId30"/>
    <p:sldId id="562" r:id="rId31"/>
    <p:sldId id="563" r:id="rId32"/>
    <p:sldId id="564" r:id="rId33"/>
    <p:sldId id="566" r:id="rId34"/>
    <p:sldId id="567" r:id="rId35"/>
    <p:sldId id="568" r:id="rId36"/>
    <p:sldId id="569" r:id="rId37"/>
    <p:sldId id="601" r:id="rId38"/>
    <p:sldId id="602" r:id="rId39"/>
    <p:sldId id="570" r:id="rId40"/>
    <p:sldId id="590" r:id="rId41"/>
    <p:sldId id="515" r:id="rId42"/>
  </p:sldIdLst>
  <p:sldSz cx="12192000" cy="6858000"/>
  <p:notesSz cx="6858000" cy="9144000"/>
  <p:embeddedFontLst>
    <p:embeddedFont>
      <p:font typeface="Source Sans Pro" panose="020B0503030403020204" pitchFamily="34" charset="0"/>
      <p:regular r:id="rId45"/>
      <p:bold r:id="rId46"/>
      <p:italic r:id="rId47"/>
      <p:boldItalic r:id="rId48"/>
    </p:embeddedFont>
    <p:embeddedFont>
      <p:font typeface="Segoe UI" panose="020B0502040204020203" pitchFamily="3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F78F522-E658-4DB8-9388-93BD72A0B078}">
          <p14:sldIdLst>
            <p14:sldId id="256"/>
            <p14:sldId id="424"/>
            <p14:sldId id="506"/>
          </p14:sldIdLst>
        </p14:section>
        <p14:section name="Overview of ABE" id="{1F3DF66D-EDF0-457E-88FA-1C7635F685DD}">
          <p14:sldIdLst>
            <p14:sldId id="581"/>
          </p14:sldIdLst>
        </p14:section>
        <p14:section name="Setting Up ABE Login" id="{F1C09BD9-7A30-485F-A930-2D6B9A0B5E61}">
          <p14:sldIdLst>
            <p14:sldId id="582"/>
            <p14:sldId id="519"/>
            <p14:sldId id="546"/>
          </p14:sldIdLst>
        </p14:section>
        <p14:section name="Identity Proofing" id="{8AF7B59A-E0FA-44E6-A53E-3F2D54CCABF2}">
          <p14:sldIdLst>
            <p14:sldId id="525"/>
            <p14:sldId id="547"/>
            <p14:sldId id="531"/>
            <p14:sldId id="532"/>
          </p14:sldIdLst>
        </p14:section>
        <p14:section name="Applying for DHS Benefits" id="{EDE009DE-A6BC-47AF-A0F4-0A02969C4B30}">
          <p14:sldIdLst>
            <p14:sldId id="360"/>
            <p14:sldId id="550"/>
            <p14:sldId id="551"/>
            <p14:sldId id="523"/>
            <p14:sldId id="522"/>
            <p14:sldId id="552"/>
            <p14:sldId id="600"/>
            <p14:sldId id="553"/>
            <p14:sldId id="588"/>
            <p14:sldId id="554"/>
            <p14:sldId id="555"/>
            <p14:sldId id="559"/>
            <p14:sldId id="560"/>
            <p14:sldId id="561"/>
            <p14:sldId id="562"/>
            <p14:sldId id="563"/>
            <p14:sldId id="564"/>
            <p14:sldId id="566"/>
            <p14:sldId id="567"/>
            <p14:sldId id="568"/>
            <p14:sldId id="569"/>
            <p14:sldId id="601"/>
            <p14:sldId id="602"/>
            <p14:sldId id="570"/>
            <p14:sldId id="590"/>
          </p14:sldIdLst>
        </p14:section>
        <p14:section name="Questions" id="{0CD97069-A3C6-4B81-AB1D-CF8A56C06558}">
          <p14:sldIdLst>
            <p14:sldId id="5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wynne Kizer Mashon" initials="GKM" lastIdx="1" clrIdx="0">
    <p:extLst>
      <p:ext uri="{19B8F6BF-5375-455C-9EA6-DF929625EA0E}">
        <p15:presenceInfo xmlns:p15="http://schemas.microsoft.com/office/powerpoint/2012/main" userId="S-1-5-21-2077504941-3110522328-3205064618-89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79101"/>
    <a:srgbClr val="C38C01"/>
    <a:srgbClr val="000000"/>
    <a:srgbClr val="72B7A4"/>
    <a:srgbClr val="F1EDEA"/>
    <a:srgbClr val="E7E0D8"/>
    <a:srgbClr val="F0ECE9"/>
    <a:srgbClr val="A80229"/>
    <a:srgbClr val="D29F0A"/>
    <a:srgbClr val="F3A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6" autoAdjust="0"/>
    <p:restoredTop sz="87558" autoAdjust="0"/>
  </p:normalViewPr>
  <p:slideViewPr>
    <p:cSldViewPr snapToGrid="0">
      <p:cViewPr varScale="1">
        <p:scale>
          <a:sx n="101" d="100"/>
          <a:sy n="101" d="100"/>
        </p:scale>
        <p:origin x="948" y="10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0" d="100"/>
          <a:sy n="70" d="100"/>
        </p:scale>
        <p:origin x="334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9131E6-CDB4-42F7-BF87-4C55788654F7}" type="datetimeFigureOut">
              <a:rPr lang="en-US" smtClean="0"/>
              <a:t>12/19/2024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93126A-288C-429D-94ED-32A6872496EB}" type="slidenum">
              <a:rPr lang="en-US" smtClean="0"/>
              <a:t>‹#›</a:t>
            </a:fld>
            <a:endParaRPr lang="en-US" dirty="0"/>
          </a:p>
        </p:txBody>
      </p:sp>
    </p:spTree>
    <p:extLst>
      <p:ext uri="{BB962C8B-B14F-4D97-AF65-F5344CB8AC3E}">
        <p14:creationId xmlns:p14="http://schemas.microsoft.com/office/powerpoint/2010/main" val="3509508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A50F10-F656-4C2F-9C71-2A1339FB31B7}" type="datetimeFigureOut">
              <a:rPr lang="en-US" smtClean="0"/>
              <a:t>12/19/2024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EA524-7A27-46AB-9B4A-7198D44C5B6B}" type="slidenum">
              <a:rPr lang="en-US" smtClean="0"/>
              <a:t>‹#›</a:t>
            </a:fld>
            <a:endParaRPr lang="en-US" dirty="0"/>
          </a:p>
        </p:txBody>
      </p:sp>
    </p:spTree>
    <p:extLst>
      <p:ext uri="{BB962C8B-B14F-4D97-AF65-F5344CB8AC3E}">
        <p14:creationId xmlns:p14="http://schemas.microsoft.com/office/powerpoint/2010/main" val="3290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ABE.Questions@illinois.go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hs.state.il.us/page.aspx?Item=13811"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dhs.state.il.us/page.aspx?Item=13813"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smtClean="0">
                <a:solidFill>
                  <a:schemeClr val="tx1"/>
                </a:solidFill>
                <a:effectLst/>
                <a:latin typeface="+mn-lt"/>
                <a:ea typeface="+mn-ea"/>
                <a:cs typeface="+mn-cs"/>
              </a:rPr>
              <a:t>Run of Show/Script </a:t>
            </a:r>
            <a:endParaRPr lang="en-US" sz="1200" b="1" i="0" kern="1200" dirty="0" smtClean="0">
              <a:solidFill>
                <a:schemeClr val="tx1"/>
              </a:solidFill>
              <a:effectLst/>
              <a:latin typeface="+mn-lt"/>
              <a:ea typeface="+mn-ea"/>
              <a:cs typeface="+mn-cs"/>
            </a:endParaRPr>
          </a:p>
          <a:p>
            <a:pPr rtl="0" fontAlgn="base"/>
            <a:endParaRPr lang="en-US" sz="1200" b="1" i="0" kern="1200" dirty="0" smtClean="0">
              <a:solidFill>
                <a:schemeClr val="tx1"/>
              </a:solidFill>
              <a:effectLst/>
              <a:latin typeface="+mn-lt"/>
              <a:ea typeface="+mn-ea"/>
              <a:cs typeface="+mn-cs"/>
            </a:endParaRPr>
          </a:p>
          <a:p>
            <a:pPr rtl="0" fontAlgn="base"/>
            <a:r>
              <a:rPr lang="en-US" sz="1200" b="1" i="0" kern="1200" dirty="0" smtClean="0">
                <a:solidFill>
                  <a:schemeClr val="tx1"/>
                </a:solidFill>
                <a:effectLst/>
                <a:latin typeface="+mn-lt"/>
                <a:ea typeface="+mn-ea"/>
                <a:cs typeface="+mn-cs"/>
              </a:rPr>
              <a:t>GKM Welcome and Open</a:t>
            </a:r>
            <a:r>
              <a:rPr lang="en-US" sz="1200" b="0" i="0" kern="1200" dirty="0" smtClean="0">
                <a:solidFill>
                  <a:schemeClr val="tx1"/>
                </a:solidFill>
                <a:effectLst/>
                <a:latin typeface="+mn-lt"/>
                <a:ea typeface="+mn-ea"/>
                <a:cs typeface="+mn-cs"/>
              </a:rPr>
              <a:t> </a:t>
            </a:r>
          </a:p>
          <a:p>
            <a:pPr rtl="0" fontAlgn="base"/>
            <a:r>
              <a:rPr lang="en-US" sz="1200" b="1" i="0" kern="1200" dirty="0" smtClean="0">
                <a:solidFill>
                  <a:schemeClr val="tx1"/>
                </a:solidFill>
                <a:effectLst/>
                <a:latin typeface="+mn-lt"/>
                <a:ea typeface="+mn-ea"/>
                <a:cs typeface="+mn-cs"/>
              </a:rPr>
              <a:t>Recap</a:t>
            </a:r>
            <a:r>
              <a:rPr lang="en-US" sz="1200" b="0" i="0" kern="1200" dirty="0" smtClean="0">
                <a:solidFill>
                  <a:schemeClr val="tx1"/>
                </a:solidFill>
                <a:effectLst/>
                <a:latin typeface="+mn-lt"/>
                <a:ea typeface="+mn-ea"/>
                <a:cs typeface="+mn-cs"/>
              </a:rPr>
              <a:t> </a:t>
            </a:r>
          </a:p>
          <a:p>
            <a:pPr rtl="0" fontAlgn="base"/>
            <a:r>
              <a:rPr lang="en-US" sz="1200" b="1" i="0" kern="1200" dirty="0" smtClean="0">
                <a:solidFill>
                  <a:schemeClr val="tx1"/>
                </a:solidFill>
                <a:effectLst/>
                <a:latin typeface="+mn-lt"/>
                <a:ea typeface="+mn-ea"/>
                <a:cs typeface="+mn-cs"/>
              </a:rPr>
              <a:t>Pass to SHPA</a:t>
            </a:r>
            <a:r>
              <a:rPr lang="en-US" sz="1200" b="0" i="0" kern="1200" dirty="0" smtClean="0">
                <a:solidFill>
                  <a:schemeClr val="tx1"/>
                </a:solidFill>
                <a:effectLst/>
                <a:latin typeface="+mn-lt"/>
                <a:ea typeface="+mn-ea"/>
                <a:cs typeface="+mn-cs"/>
              </a:rPr>
              <a:t> </a:t>
            </a:r>
          </a:p>
          <a:p>
            <a:pPr rtl="0" fontAlgn="base"/>
            <a:r>
              <a:rPr lang="en-US" sz="1200" b="1" i="0" kern="1200" dirty="0" smtClean="0">
                <a:solidFill>
                  <a:schemeClr val="tx1"/>
                </a:solidFill>
                <a:effectLst/>
                <a:latin typeface="+mn-lt"/>
                <a:ea typeface="+mn-ea"/>
                <a:cs typeface="+mn-cs"/>
              </a:rPr>
              <a:t>Thank </a:t>
            </a:r>
            <a:r>
              <a:rPr lang="en-US" sz="1200" b="1" i="0" kern="1200" dirty="0" err="1" smtClean="0">
                <a:solidFill>
                  <a:schemeClr val="tx1"/>
                </a:solidFill>
                <a:effectLst/>
                <a:latin typeface="+mn-lt"/>
                <a:ea typeface="+mn-ea"/>
                <a:cs typeface="+mn-cs"/>
              </a:rPr>
              <a:t>Yous</a:t>
            </a:r>
            <a:r>
              <a:rPr lang="en-US" sz="1200" b="0" i="0" kern="1200" dirty="0" smtClean="0">
                <a:solidFill>
                  <a:schemeClr val="tx1"/>
                </a:solidFill>
                <a:effectLst/>
                <a:latin typeface="+mn-lt"/>
                <a:ea typeface="+mn-ea"/>
                <a:cs typeface="+mn-cs"/>
              </a:rPr>
              <a:t> </a:t>
            </a:r>
          </a:p>
          <a:p>
            <a:pPr rtl="0" fontAlgn="base"/>
            <a:r>
              <a:rPr lang="en-US" sz="1200" b="1" i="0" kern="1200" dirty="0" smtClean="0">
                <a:solidFill>
                  <a:schemeClr val="tx1"/>
                </a:solidFill>
                <a:effectLst/>
                <a:latin typeface="+mn-lt"/>
                <a:ea typeface="+mn-ea"/>
                <a:cs typeface="+mn-cs"/>
              </a:rPr>
              <a:t>Housing keeping</a:t>
            </a:r>
            <a:r>
              <a:rPr lang="en-US" sz="1200" b="0" i="0" kern="1200" dirty="0" smtClean="0">
                <a:solidFill>
                  <a:schemeClr val="tx1"/>
                </a:solidFill>
                <a:effectLst/>
                <a:latin typeface="+mn-lt"/>
                <a:ea typeface="+mn-ea"/>
                <a:cs typeface="+mn-cs"/>
              </a:rPr>
              <a:t> </a:t>
            </a:r>
          </a:p>
          <a:p>
            <a:pPr rtl="0" fontAlgn="base"/>
            <a:r>
              <a:rPr lang="en-US" sz="1200" b="1" i="0" kern="1200" dirty="0" smtClean="0">
                <a:solidFill>
                  <a:schemeClr val="tx1"/>
                </a:solidFill>
                <a:effectLst/>
                <a:latin typeface="+mn-lt"/>
                <a:ea typeface="+mn-ea"/>
                <a:cs typeface="+mn-cs"/>
              </a:rPr>
              <a:t>Introduce BW</a:t>
            </a:r>
            <a:r>
              <a:rPr lang="en-US" sz="1200" b="0" i="0" kern="1200" dirty="0" smtClean="0">
                <a:solidFill>
                  <a:schemeClr val="tx1"/>
                </a:solidFill>
                <a:effectLst/>
                <a:latin typeface="+mn-lt"/>
                <a:ea typeface="+mn-ea"/>
                <a:cs typeface="+mn-cs"/>
              </a:rPr>
              <a:t> </a:t>
            </a:r>
          </a:p>
          <a:p>
            <a:pPr rtl="0" fontAlgn="base"/>
            <a:r>
              <a:rPr lang="en-US" sz="1200" b="0" i="0" kern="1200" dirty="0" smtClean="0">
                <a:solidFill>
                  <a:schemeClr val="tx1"/>
                </a:solidFill>
                <a:effectLst/>
                <a:latin typeface="+mn-lt"/>
                <a:ea typeface="+mn-ea"/>
                <a:cs typeface="+mn-cs"/>
              </a:rPr>
              <a:t>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Welcome</a:t>
            </a:r>
            <a:r>
              <a:rPr lang="en-US" sz="1200" b="0" i="0" kern="1200" dirty="0" smtClean="0">
                <a:solidFill>
                  <a:schemeClr val="tx1"/>
                </a:solidFill>
                <a:effectLst/>
                <a:latin typeface="+mn-lt"/>
                <a:ea typeface="+mn-ea"/>
                <a:cs typeface="+mn-cs"/>
              </a:rPr>
              <a:t> </a:t>
            </a:r>
          </a:p>
          <a:p>
            <a:pPr rtl="0" fontAlgn="base"/>
            <a:r>
              <a:rPr lang="en-US" sz="1200" b="0" i="0" kern="1200" dirty="0" smtClean="0">
                <a:solidFill>
                  <a:schemeClr val="tx1"/>
                </a:solidFill>
                <a:effectLst/>
                <a:latin typeface="+mn-lt"/>
                <a:ea typeface="+mn-ea"/>
                <a:cs typeface="+mn-cs"/>
              </a:rPr>
              <a:t>We are excited that you are joining us for the third training in our 12 part Main Stream Benefits training series, Submitting DHS benefits applications using ABE </a:t>
            </a:r>
          </a:p>
          <a:p>
            <a:pPr rtl="0" fontAlgn="base"/>
            <a:r>
              <a:rPr lang="en-US" sz="1200" b="0" i="0" kern="1200" dirty="0" smtClean="0">
                <a:solidFill>
                  <a:schemeClr val="tx1"/>
                </a:solidFill>
                <a:effectLst/>
                <a:latin typeface="+mn-lt"/>
                <a:ea typeface="+mn-ea"/>
                <a:cs typeface="+mn-cs"/>
              </a:rPr>
              <a:t> </a:t>
            </a:r>
          </a:p>
          <a:p>
            <a:pPr rtl="0" fontAlgn="base"/>
            <a:r>
              <a:rPr lang="en-US" sz="1200" b="0" i="0" kern="1200" dirty="0" smtClean="0">
                <a:solidFill>
                  <a:schemeClr val="tx1"/>
                </a:solidFill>
                <a:effectLst/>
                <a:latin typeface="+mn-lt"/>
                <a:ea typeface="+mn-ea"/>
                <a:cs typeface="+mn-cs"/>
              </a:rPr>
              <a:t>I'm Gwynne Mashon – Gwynne introduce yourself </a:t>
            </a:r>
          </a:p>
          <a:p>
            <a:pPr rtl="0" fontAlgn="base"/>
            <a:r>
              <a:rPr lang="en-US" sz="1200" b="0" i="0" kern="1200" dirty="0" smtClean="0">
                <a:solidFill>
                  <a:schemeClr val="tx1"/>
                </a:solidFill>
                <a:effectLst/>
                <a:latin typeface="+mn-lt"/>
                <a:ea typeface="+mn-ea"/>
                <a:cs typeface="+mn-cs"/>
              </a:rPr>
              <a:t> </a:t>
            </a:r>
          </a:p>
          <a:p>
            <a:pPr rtl="0" fontAlgn="base"/>
            <a:r>
              <a:rPr lang="en-US" sz="1200" b="0" i="0" kern="1200" dirty="0" smtClean="0">
                <a:solidFill>
                  <a:schemeClr val="tx1"/>
                </a:solidFill>
                <a:effectLst/>
                <a:latin typeface="+mn-lt"/>
                <a:ea typeface="+mn-ea"/>
                <a:cs typeface="+mn-cs"/>
              </a:rPr>
              <a:t>Recap on previous trainings?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pPr rtl="0" fontAlgn="base"/>
            <a:r>
              <a:rPr lang="en-US" sz="1200" b="1" i="0" kern="1200" dirty="0" smtClean="0">
                <a:solidFill>
                  <a:schemeClr val="tx1"/>
                </a:solidFill>
                <a:effectLst/>
                <a:latin typeface="+mn-lt"/>
                <a:ea typeface="+mn-ea"/>
                <a:cs typeface="+mn-cs"/>
              </a:rPr>
              <a:t>Thank </a:t>
            </a:r>
            <a:r>
              <a:rPr lang="en-US" sz="1200" b="1" i="0" kern="1200" dirty="0" err="1" smtClean="0">
                <a:solidFill>
                  <a:schemeClr val="tx1"/>
                </a:solidFill>
                <a:effectLst/>
                <a:latin typeface="+mn-lt"/>
                <a:ea typeface="+mn-ea"/>
                <a:cs typeface="+mn-cs"/>
              </a:rPr>
              <a:t>you’s</a:t>
            </a:r>
            <a:r>
              <a:rPr lang="en-US" sz="1200" b="0" i="0" kern="1200" dirty="0" smtClean="0">
                <a:solidFill>
                  <a:schemeClr val="tx1"/>
                </a:solidFill>
                <a:effectLst/>
                <a:latin typeface="+mn-lt"/>
                <a:ea typeface="+mn-ea"/>
                <a:cs typeface="+mn-cs"/>
              </a:rPr>
              <a:t> </a:t>
            </a:r>
          </a:p>
          <a:p>
            <a:pPr rtl="0" fontAlgn="base"/>
            <a:r>
              <a:rPr lang="en-US" sz="1200" b="0" i="0" kern="1200" dirty="0" smtClean="0">
                <a:solidFill>
                  <a:schemeClr val="tx1"/>
                </a:solidFill>
                <a:effectLst/>
                <a:latin typeface="+mn-lt"/>
                <a:ea typeface="+mn-ea"/>
                <a:cs typeface="+mn-cs"/>
              </a:rPr>
              <a:t>Supportive Housing Providers Association, David Esposito </a:t>
            </a:r>
          </a:p>
          <a:p>
            <a:pPr rtl="0" fontAlgn="base"/>
            <a:r>
              <a:rPr lang="en-US" sz="1200" b="0" i="0" kern="1200" dirty="0" smtClean="0">
                <a:solidFill>
                  <a:schemeClr val="tx1"/>
                </a:solidFill>
                <a:effectLst/>
                <a:latin typeface="+mn-lt"/>
                <a:ea typeface="+mn-ea"/>
                <a:cs typeface="+mn-cs"/>
              </a:rPr>
              <a:t>Illinois Office to Prevent and End Homelessness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pPr rtl="0" fontAlgn="base"/>
            <a:r>
              <a:rPr lang="en-US" sz="1200" b="1" i="0" kern="1200" dirty="0" smtClean="0">
                <a:solidFill>
                  <a:schemeClr val="tx1"/>
                </a:solidFill>
                <a:effectLst/>
                <a:latin typeface="+mn-lt"/>
                <a:ea typeface="+mn-ea"/>
                <a:cs typeface="+mn-cs"/>
              </a:rPr>
              <a:t>Housekeeping</a:t>
            </a:r>
            <a:r>
              <a:rPr lang="en-US" sz="1200" b="0" i="0" kern="1200" dirty="0" smtClean="0">
                <a:solidFill>
                  <a:schemeClr val="tx1"/>
                </a:solidFill>
                <a:effectLst/>
                <a:latin typeface="+mn-lt"/>
                <a:ea typeface="+mn-ea"/>
                <a:cs typeface="+mn-cs"/>
              </a:rPr>
              <a:t> </a:t>
            </a:r>
          </a:p>
          <a:p>
            <a:pPr rtl="0" fontAlgn="base"/>
            <a:r>
              <a:rPr lang="en-US" sz="1200" b="0" i="0" kern="1200" dirty="0" smtClean="0">
                <a:solidFill>
                  <a:schemeClr val="tx1"/>
                </a:solidFill>
                <a:effectLst/>
                <a:latin typeface="+mn-lt"/>
                <a:ea typeface="+mn-ea"/>
                <a:cs typeface="+mn-cs"/>
              </a:rPr>
              <a:t>We are recording these sessions </a:t>
            </a:r>
          </a:p>
          <a:p>
            <a:pPr rtl="0" fontAlgn="base"/>
            <a:r>
              <a:rPr lang="en-US" sz="1200" b="0" i="0" kern="1200" dirty="0" smtClean="0">
                <a:solidFill>
                  <a:schemeClr val="tx1"/>
                </a:solidFill>
                <a:effectLst/>
                <a:latin typeface="+mn-lt"/>
                <a:ea typeface="+mn-ea"/>
                <a:cs typeface="+mn-cs"/>
              </a:rPr>
              <a:t> </a:t>
            </a:r>
          </a:p>
          <a:p>
            <a:pPr rtl="0" fontAlgn="base"/>
            <a:r>
              <a:rPr lang="en-US" sz="1200" b="0" i="0" kern="1200" dirty="0" smtClean="0">
                <a:solidFill>
                  <a:schemeClr val="tx1"/>
                </a:solidFill>
                <a:effectLst/>
                <a:latin typeface="+mn-lt"/>
                <a:ea typeface="+mn-ea"/>
                <a:cs typeface="+mn-cs"/>
              </a:rPr>
              <a:t>50 minutes presentation with 10 minutes for questions </a:t>
            </a:r>
          </a:p>
          <a:p>
            <a:pPr rtl="0" fontAlgn="base"/>
            <a:r>
              <a:rPr lang="en-US" sz="1200" b="0" i="0" kern="1200" dirty="0" smtClean="0">
                <a:solidFill>
                  <a:schemeClr val="tx1"/>
                </a:solidFill>
                <a:effectLst/>
                <a:latin typeface="+mn-lt"/>
                <a:ea typeface="+mn-ea"/>
                <a:cs typeface="+mn-cs"/>
              </a:rPr>
              <a:t> </a:t>
            </a:r>
          </a:p>
          <a:p>
            <a:pPr rtl="0" fontAlgn="base"/>
            <a:r>
              <a:rPr lang="en-US" sz="1200" b="0" i="0" kern="1200" dirty="0" smtClean="0">
                <a:solidFill>
                  <a:schemeClr val="tx1"/>
                </a:solidFill>
                <a:effectLst/>
                <a:latin typeface="+mn-lt"/>
                <a:ea typeface="+mn-ea"/>
                <a:cs typeface="+mn-cs"/>
              </a:rPr>
              <a:t>Link to training will be sent out after training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pPr rtl="0" fontAlgn="base"/>
            <a:r>
              <a:rPr lang="en-US" sz="1200" b="0" i="0" kern="1200" dirty="0" smtClean="0">
                <a:solidFill>
                  <a:schemeClr val="tx1"/>
                </a:solidFill>
                <a:effectLst/>
                <a:latin typeface="+mn-lt"/>
                <a:ea typeface="+mn-ea"/>
                <a:cs typeface="+mn-cs"/>
              </a:rPr>
              <a:t>Send copy of PowerPoint at the end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pPr rtl="0" fontAlgn="base"/>
            <a:r>
              <a:rPr lang="en-US" sz="1200" b="0" i="0" kern="1200" dirty="0" smtClean="0">
                <a:solidFill>
                  <a:schemeClr val="tx1"/>
                </a:solidFill>
                <a:effectLst/>
                <a:latin typeface="+mn-lt"/>
                <a:ea typeface="+mn-ea"/>
                <a:cs typeface="+mn-cs"/>
              </a:rPr>
              <a:t>Cameras are on but participants do not have access to their microphone or a general chat </a:t>
            </a:r>
          </a:p>
          <a:p>
            <a:pPr rtl="0" fontAlgn="base"/>
            <a:r>
              <a:rPr lang="en-US" sz="1200" b="0" i="0" kern="1200" dirty="0" smtClean="0">
                <a:solidFill>
                  <a:schemeClr val="tx1"/>
                </a:solidFill>
                <a:effectLst/>
                <a:latin typeface="+mn-lt"/>
                <a:ea typeface="+mn-ea"/>
                <a:cs typeface="+mn-cs"/>
              </a:rPr>
              <a:t> </a:t>
            </a:r>
          </a:p>
          <a:p>
            <a:pPr rtl="0" fontAlgn="base"/>
            <a:r>
              <a:rPr lang="en-US" sz="1200" b="0" i="0" kern="1200" dirty="0" smtClean="0">
                <a:solidFill>
                  <a:schemeClr val="tx1"/>
                </a:solidFill>
                <a:effectLst/>
                <a:latin typeface="+mn-lt"/>
                <a:ea typeface="+mn-ea"/>
                <a:cs typeface="+mn-cs"/>
              </a:rPr>
              <a:t>All Questions can be posted in the Q&amp;A section on teams. You can locate the Q&amp;A section at the top of your teams screen on the left. Any further questions can be sent to me or Beth. I will drop our emails in the Q&amp;A section. </a:t>
            </a:r>
          </a:p>
          <a:p>
            <a:pPr rtl="0" fontAlgn="base"/>
            <a:r>
              <a:rPr lang="en-US" sz="1200" b="0" i="0" kern="1200" dirty="0" smtClean="0">
                <a:solidFill>
                  <a:schemeClr val="tx1"/>
                </a:solidFill>
                <a:effectLst/>
                <a:latin typeface="+mn-lt"/>
                <a:ea typeface="+mn-ea"/>
                <a:cs typeface="+mn-cs"/>
              </a:rPr>
              <a:t> </a:t>
            </a:r>
          </a:p>
          <a:p>
            <a:pPr rtl="0" fontAlgn="base"/>
            <a:r>
              <a:rPr lang="en-US" sz="1200" b="1" i="0" kern="1200" dirty="0" smtClean="0">
                <a:solidFill>
                  <a:schemeClr val="tx1"/>
                </a:solidFill>
                <a:effectLst/>
                <a:latin typeface="+mn-lt"/>
                <a:ea typeface="+mn-ea"/>
                <a:cs typeface="+mn-cs"/>
              </a:rPr>
              <a:t>Introduce Beth</a:t>
            </a:r>
            <a:r>
              <a:rPr lang="en-US" sz="1200" b="0" i="0" kern="1200" dirty="0" smtClean="0">
                <a:solidFill>
                  <a:schemeClr val="tx1"/>
                </a:solidFill>
                <a:effectLst/>
                <a:latin typeface="+mn-lt"/>
                <a:ea typeface="+mn-ea"/>
                <a:cs typeface="+mn-cs"/>
              </a:rPr>
              <a:t> </a:t>
            </a:r>
            <a:br>
              <a:rPr lang="en-US" sz="1200" b="0" i="0" kern="1200" dirty="0" smtClean="0">
                <a:solidFill>
                  <a:schemeClr val="tx1"/>
                </a:solidFill>
                <a:effectLst/>
                <a:latin typeface="+mn-lt"/>
                <a:ea typeface="+mn-ea"/>
                <a:cs typeface="+mn-cs"/>
              </a:rPr>
            </a:br>
            <a:r>
              <a:rPr lang="en-US" sz="1200" b="0" i="0" kern="1200" dirty="0" err="1" smtClean="0">
                <a:solidFill>
                  <a:schemeClr val="tx1"/>
                </a:solidFill>
                <a:effectLst/>
                <a:latin typeface="+mn-lt"/>
                <a:ea typeface="+mn-ea"/>
                <a:cs typeface="+mn-cs"/>
              </a:rPr>
              <a:t>Beth</a:t>
            </a:r>
            <a:r>
              <a:rPr lang="en-US" sz="1200" b="0" i="0" kern="1200" dirty="0" smtClean="0">
                <a:solidFill>
                  <a:schemeClr val="tx1"/>
                </a:solidFill>
                <a:effectLst/>
                <a:latin typeface="+mn-lt"/>
                <a:ea typeface="+mn-ea"/>
                <a:cs typeface="+mn-cs"/>
              </a:rPr>
              <a:t> Warner is a Paralegal in the Public Benefits Outreach and Enrollment project at Legal Aid Chicago. Beth’s work focuses on connecting our cities most vulnerable people to food, medical and cash benefits through the Department of Human Services. </a:t>
            </a:r>
          </a:p>
          <a:p>
            <a:pPr rtl="0" fontAlgn="base"/>
            <a:r>
              <a:rPr lang="en-US" sz="1200" b="0" i="0" kern="1200" dirty="0" smtClean="0">
                <a:solidFill>
                  <a:schemeClr val="tx1"/>
                </a:solidFill>
                <a:effectLst/>
                <a:latin typeface="+mn-lt"/>
                <a:ea typeface="+mn-ea"/>
                <a:cs typeface="+mn-cs"/>
              </a:rPr>
              <a:t>They are a survivor of homelessness and human trafficking in the City of Chicago. They utilize their experience as a survivor of homelessness and human trafficking in the City of Chicago, to inform their current work assisting people who are experiencing homelessness connect to legal services. </a:t>
            </a:r>
          </a:p>
          <a:p>
            <a:pPr rtl="0" fontAlgn="base"/>
            <a:r>
              <a:rPr lang="en-US" sz="1200" b="0" i="0" kern="1200" dirty="0" smtClean="0">
                <a:solidFill>
                  <a:schemeClr val="tx1"/>
                </a:solidFill>
                <a:effectLst/>
                <a:latin typeface="+mn-lt"/>
                <a:ea typeface="+mn-ea"/>
                <a:cs typeface="+mn-cs"/>
              </a:rPr>
              <a:t>Beth has presented at state and national conferences on the topic of Lived Experience and Legal Services.  </a:t>
            </a:r>
          </a:p>
          <a:p>
            <a:pPr rtl="0" fontAlgn="base"/>
            <a:r>
              <a:rPr lang="en-US" sz="1200" b="0" i="0" kern="1200" dirty="0" smtClean="0">
                <a:solidFill>
                  <a:schemeClr val="tx1"/>
                </a:solidFill>
                <a:effectLst/>
                <a:latin typeface="+mn-lt"/>
                <a:ea typeface="+mn-ea"/>
                <a:cs typeface="+mn-cs"/>
              </a:rPr>
              <a:t>They received their undergraduate degree in English Literature from Northwestern University.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a:t>
            </a:fld>
            <a:endParaRPr lang="en-US" dirty="0"/>
          </a:p>
        </p:txBody>
      </p:sp>
    </p:spTree>
    <p:extLst>
      <p:ext uri="{BB962C8B-B14F-4D97-AF65-F5344CB8AC3E}">
        <p14:creationId xmlns:p14="http://schemas.microsoft.com/office/powerpoint/2010/main" val="1148565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100" dirty="0" smtClean="0">
                <a:latin typeface="Source Sans Pro" panose="020B0503030403020204" pitchFamily="34" charset="0"/>
                <a:ea typeface="Source Sans Pro" panose="020B0503030403020204" pitchFamily="34" charset="0"/>
              </a:rPr>
              <a:t>Familiar screen</a:t>
            </a:r>
            <a:r>
              <a:rPr lang="en-US" sz="1100" baseline="0" dirty="0" smtClean="0">
                <a:latin typeface="Source Sans Pro" panose="020B0503030403020204" pitchFamily="34" charset="0"/>
                <a:ea typeface="Source Sans Pro" panose="020B0503030403020204" pitchFamily="34" charset="0"/>
              </a:rPr>
              <a:t> for many </a:t>
            </a:r>
            <a:r>
              <a:rPr lang="en-US" sz="1100" kern="1200" dirty="0" smtClean="0">
                <a:solidFill>
                  <a:schemeClr val="tx1"/>
                </a:solidFill>
                <a:latin typeface="Source Sans Pro" panose="020B0503030403020204" pitchFamily="34" charset="0"/>
                <a:ea typeface="Source Sans Pro" panose="020B0503030403020204" pitchFamily="34" charset="0"/>
                <a:cs typeface="+mn-cs"/>
              </a:rPr>
              <a:t>Experian is the process we have used</a:t>
            </a:r>
            <a:r>
              <a:rPr lang="en-US" sz="1100" kern="1200" baseline="0" dirty="0" smtClean="0">
                <a:solidFill>
                  <a:schemeClr val="tx1"/>
                </a:solidFill>
                <a:latin typeface="Source Sans Pro" panose="020B0503030403020204" pitchFamily="34" charset="0"/>
                <a:ea typeface="Source Sans Pro" panose="020B0503030403020204" pitchFamily="34" charset="0"/>
                <a:cs typeface="+mn-cs"/>
              </a:rPr>
              <a:t> MMC went live</a:t>
            </a:r>
            <a:r>
              <a:rPr lang="en-US" sz="1100" kern="1200" dirty="0" smtClean="0">
                <a:solidFill>
                  <a:schemeClr val="tx1"/>
                </a:solidFill>
                <a:latin typeface="Source Sans Pro" panose="020B0503030403020204" pitchFamily="34" charset="0"/>
                <a:ea typeface="Source Sans Pro" panose="020B0503030403020204" pitchFamily="34" charset="0"/>
                <a:cs typeface="+mn-cs"/>
              </a:rPr>
              <a:t>.</a:t>
            </a:r>
            <a:endParaRPr lang="en-US" sz="1100" dirty="0" smtClean="0">
              <a:latin typeface="Source Sans Pro" panose="020B0503030403020204" pitchFamily="34" charset="0"/>
              <a:ea typeface="Source Sans Pro" panose="020B0503030403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b="0" i="0" u="none" strike="noStrike" kern="1200" baseline="0" dirty="0" smtClean="0">
              <a:solidFill>
                <a:schemeClr val="tx1"/>
              </a:solidFill>
              <a:latin typeface="Source Sans Pro" panose="020B0503030403020204" pitchFamily="34" charset="0"/>
              <a:ea typeface="Source Sans Pro" panose="020B0503030403020204" pitchFamily="34" charset="0"/>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Source Sans Pro" panose="020B0503030403020204" pitchFamily="34" charset="0"/>
                <a:ea typeface="Source Sans Pro" panose="020B0503030403020204" pitchFamily="34" charset="0"/>
                <a:cs typeface="+mn-cs"/>
              </a:rPr>
              <a:t>The ID proofing process uses a person’s credit history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Source Sans Pro" panose="020B0503030403020204" pitchFamily="34" charset="0"/>
                <a:ea typeface="Source Sans Pro" panose="020B0503030403020204" pitchFamily="34" charset="0"/>
                <a:cs typeface="+mn-cs"/>
              </a:rPr>
              <a:t>You may not be able to complete the electronic ID proofing process if you do not have a credit history or if you are unable to answer to the questions:</a:t>
            </a:r>
          </a:p>
          <a:p>
            <a:pPr marL="1143000" lvl="2" indent="-228600">
              <a:buFont typeface="+mj-lt"/>
              <a:buAutoNum type="arabicPeriod"/>
            </a:pPr>
            <a:r>
              <a:rPr lang="en-US" sz="1100" b="1" i="0" u="none" strike="noStrike" kern="1200" baseline="0" dirty="0" smtClean="0">
                <a:solidFill>
                  <a:schemeClr val="tx1"/>
                </a:solidFill>
                <a:latin typeface="Source Sans Pro" panose="020B0503030403020204" pitchFamily="34" charset="0"/>
                <a:ea typeface="Source Sans Pro" panose="020B0503030403020204" pitchFamily="34" charset="0"/>
                <a:cs typeface="+mn-cs"/>
              </a:rPr>
              <a:t>Immigrants who have recently relocated to the United States </a:t>
            </a:r>
          </a:p>
          <a:p>
            <a:pPr marL="1143000" lvl="2" indent="-228600">
              <a:buFont typeface="+mj-lt"/>
              <a:buAutoNum type="arabicPeriod"/>
            </a:pPr>
            <a:r>
              <a:rPr lang="en-US" sz="1100" b="1" i="0" u="none" strike="noStrike" kern="1200" baseline="0" dirty="0" smtClean="0">
                <a:solidFill>
                  <a:schemeClr val="tx1"/>
                </a:solidFill>
                <a:latin typeface="Source Sans Pro" panose="020B0503030403020204" pitchFamily="34" charset="0"/>
                <a:ea typeface="Source Sans Pro" panose="020B0503030403020204" pitchFamily="34" charset="0"/>
                <a:cs typeface="+mn-cs"/>
              </a:rPr>
              <a:t>Children under age 18 </a:t>
            </a:r>
          </a:p>
          <a:p>
            <a:pPr marL="1143000" lvl="2" indent="-228600">
              <a:buFont typeface="+mj-lt"/>
              <a:buAutoNum type="arabicPeriod"/>
            </a:pPr>
            <a:r>
              <a:rPr lang="en-US" sz="1100" b="1" i="0" u="none" strike="noStrike" kern="1200" baseline="0" dirty="0" smtClean="0">
                <a:solidFill>
                  <a:schemeClr val="tx1"/>
                </a:solidFill>
                <a:latin typeface="Source Sans Pro" panose="020B0503030403020204" pitchFamily="34" charset="0"/>
                <a:ea typeface="Source Sans Pro" panose="020B0503030403020204" pitchFamily="34" charset="0"/>
                <a:cs typeface="+mn-cs"/>
              </a:rPr>
              <a:t>Persons who do not have bank accounts </a:t>
            </a:r>
          </a:p>
          <a:p>
            <a:pPr marL="228600" indent="-228600">
              <a:buFont typeface="+mj-lt"/>
              <a:buAutoNum type="arabicPeriod"/>
            </a:pPr>
            <a:endParaRPr lang="en-US" sz="1100" dirty="0" smtClean="0">
              <a:latin typeface="Source Sans Pro" panose="020B0503030403020204" pitchFamily="34" charset="0"/>
              <a:ea typeface="Source Sans Pro" panose="020B0503030403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Source Sans Pro" panose="020B0503030403020204" pitchFamily="34" charset="0"/>
                <a:ea typeface="Source Sans Pro" panose="020B0503030403020204" pitchFamily="34" charset="0"/>
              </a:rPr>
              <a:t>ABE will access the third-party identity proofing service, Experian, and display a set of multiple choice questions that only the applicant would know the answer to, things like past addresses, family members names, etc.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1" dirty="0" smtClean="0">
                <a:latin typeface="Source Sans Pro" panose="020B0503030403020204" pitchFamily="34" charset="0"/>
                <a:ea typeface="Source Sans Pro" panose="020B0503030403020204" pitchFamily="34" charset="0"/>
              </a:rPr>
              <a:t>*I will say, I have not</a:t>
            </a:r>
            <a:r>
              <a:rPr lang="en-US" sz="1100" b="1" baseline="0" dirty="0" smtClean="0">
                <a:latin typeface="Source Sans Pro" panose="020B0503030403020204" pitchFamily="34" charset="0"/>
                <a:ea typeface="Source Sans Pro" panose="020B0503030403020204" pitchFamily="34" charset="0"/>
              </a:rPr>
              <a:t> had luck with calling Experian, if you are not able to use this ID proofing method, move on to Manual Identity proofing*</a:t>
            </a:r>
            <a:endParaRPr lang="en-US" sz="1100" b="1" dirty="0" smtClean="0">
              <a:latin typeface="Source Sans Pro" panose="020B0503030403020204" pitchFamily="34" charset="0"/>
              <a:ea typeface="Source Sans Pro" panose="020B0503030403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dirty="0" smtClean="0">
              <a:latin typeface="Source Sans Pro" panose="020B0503030403020204" pitchFamily="34" charset="0"/>
              <a:ea typeface="Source Sans Pro" panose="020B0503030403020204" pitchFamily="34" charset="0"/>
            </a:endParaRPr>
          </a:p>
          <a:p>
            <a:pPr marL="228600" indent="-228600">
              <a:buFont typeface="+mj-lt"/>
              <a:buAutoNum type="arabicPeriod"/>
            </a:pPr>
            <a:r>
              <a:rPr lang="en-US" sz="1100" b="0" i="0" u="none" strike="noStrike" baseline="0" dirty="0" smtClean="0">
                <a:latin typeface="Source Sans Pro" panose="020B0503030403020204" pitchFamily="34" charset="0"/>
                <a:ea typeface="Source Sans Pro" panose="020B0503030403020204" pitchFamily="34" charset="0"/>
              </a:rPr>
              <a:t>Experian ID proofing is used when:</a:t>
            </a:r>
          </a:p>
          <a:p>
            <a:pPr marL="685800" lvl="1" indent="-228600">
              <a:buFont typeface="+mj-lt"/>
              <a:buAutoNum type="arabicPeriod"/>
            </a:pPr>
            <a:r>
              <a:rPr lang="en-US" sz="1100" b="0" i="0" u="none" strike="noStrike" baseline="0" dirty="0" smtClean="0">
                <a:solidFill>
                  <a:srgbClr val="1C4285"/>
                </a:solidFill>
                <a:latin typeface="Source Sans Pro" panose="020B0503030403020204" pitchFamily="34" charset="0"/>
                <a:ea typeface="Source Sans Pro" panose="020B0503030403020204" pitchFamily="34" charset="0"/>
              </a:rPr>
              <a:t>Customer does not have IL Driver’s License or </a:t>
            </a:r>
          </a:p>
          <a:p>
            <a:pPr marL="685800" lvl="1" indent="-228600">
              <a:buFont typeface="+mj-lt"/>
              <a:buAutoNum type="arabicPeriod"/>
            </a:pPr>
            <a:r>
              <a:rPr lang="en-US" sz="1100" b="0" i="0" u="none" strike="noStrike" baseline="0" dirty="0" smtClean="0">
                <a:solidFill>
                  <a:srgbClr val="1C4285"/>
                </a:solidFill>
                <a:latin typeface="Source Sans Pro" panose="020B0503030403020204" pitchFamily="34" charset="0"/>
                <a:ea typeface="Source Sans Pro" panose="020B0503030403020204" pitchFamily="34" charset="0"/>
              </a:rPr>
              <a:t>ID Identity Verification fails through SOS</a:t>
            </a:r>
            <a:endParaRPr lang="en-US" sz="1100" dirty="0" smtClean="0">
              <a:latin typeface="Source Sans Pro" panose="020B0503030403020204" pitchFamily="34" charset="0"/>
              <a:ea typeface="Source Sans Pro" panose="020B0503030403020204" pitchFamily="34" charset="0"/>
            </a:endParaRPr>
          </a:p>
          <a:p>
            <a:pPr marL="0" lvl="0" indent="0">
              <a:buFont typeface="+mj-lt"/>
              <a:buNone/>
            </a:pPr>
            <a:endParaRPr lang="en-US" sz="1100" b="1" i="0" u="none" strike="noStrike" kern="1200" baseline="0" dirty="0" smtClean="0">
              <a:solidFill>
                <a:schemeClr val="tx1"/>
              </a:solidFill>
              <a:latin typeface="Source Sans Pro" panose="020B0503030403020204" pitchFamily="34" charset="0"/>
              <a:ea typeface="Source Sans Pro" panose="020B0503030403020204" pitchFamily="34" charset="0"/>
              <a:cs typeface="+mn-cs"/>
            </a:endParaRPr>
          </a:p>
          <a:p>
            <a:pPr marL="228600" lvl="0" indent="-228600">
              <a:buFont typeface="+mj-lt"/>
              <a:buAutoNum type="arabicPeriod"/>
            </a:pPr>
            <a:r>
              <a:rPr lang="en-US" sz="1100" b="1" dirty="0" smtClean="0">
                <a:latin typeface="Source Sans Pro" panose="020B0503030403020204" pitchFamily="34" charset="0"/>
                <a:ea typeface="Source Sans Pro" panose="020B0503030403020204" pitchFamily="34" charset="0"/>
              </a:rPr>
              <a:t>If you cannot complete the ID Proofing process and choose “Verify Identity Later”, don’t worry</a:t>
            </a:r>
            <a:r>
              <a:rPr lang="en-US" sz="1100" dirty="0" smtClean="0">
                <a:latin typeface="Source Sans Pro" panose="020B0503030403020204" pitchFamily="34" charset="0"/>
                <a:ea typeface="Source Sans Pro" panose="020B0503030403020204" pitchFamily="34" charset="0"/>
              </a:rPr>
              <a:t>. You can still submit your application and it won’t affect your eligibility. ABE just won’t be able to electronically verify your information – a caseworker will do it in the office. If you receive the pop-up page below, click </a:t>
            </a:r>
            <a:r>
              <a:rPr lang="en-US" sz="1100" b="1" dirty="0" smtClean="0">
                <a:latin typeface="Source Sans Pro" panose="020B0503030403020204" pitchFamily="34" charset="0"/>
                <a:ea typeface="Source Sans Pro" panose="020B0503030403020204" pitchFamily="34" charset="0"/>
              </a:rPr>
              <a:t>[Verify Identity Later] </a:t>
            </a:r>
            <a:r>
              <a:rPr lang="en-US" sz="1100" dirty="0" smtClean="0">
                <a:latin typeface="Source Sans Pro" panose="020B0503030403020204" pitchFamily="34" charset="0"/>
                <a:ea typeface="Source Sans Pro" panose="020B0503030403020204" pitchFamily="34" charset="0"/>
              </a:rPr>
              <a:t>to continue with your application. </a:t>
            </a:r>
          </a:p>
          <a:p>
            <a:pPr marL="0" indent="0">
              <a:buFont typeface="+mj-lt"/>
              <a:buNone/>
            </a:pPr>
            <a:endParaRPr lang="en-US" sz="1100" dirty="0" smtClean="0">
              <a:latin typeface="Source Sans Pro" panose="020B0503030403020204" pitchFamily="34" charset="0"/>
              <a:ea typeface="Source Sans Pro" panose="020B0503030403020204" pitchFamily="34" charset="0"/>
            </a:endParaRPr>
          </a:p>
          <a:p>
            <a:pPr marL="228600" indent="-228600">
              <a:buFont typeface="+mj-lt"/>
              <a:buAutoNum type="arabicPeriod"/>
            </a:pPr>
            <a:endParaRPr lang="en-US" sz="1100"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10</a:t>
            </a:fld>
            <a:endParaRPr lang="en-US" dirty="0"/>
          </a:p>
        </p:txBody>
      </p:sp>
    </p:spTree>
    <p:extLst>
      <p:ext uri="{BB962C8B-B14F-4D97-AF65-F5344CB8AC3E}">
        <p14:creationId xmlns:p14="http://schemas.microsoft.com/office/powerpoint/2010/main" val="1200773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smtClean="0">
                <a:solidFill>
                  <a:schemeClr val="tx1"/>
                </a:solidFill>
                <a:latin typeface="+mn-lt"/>
                <a:ea typeface="+mn-ea"/>
                <a:cs typeface="+mn-cs"/>
              </a:rPr>
              <a:t>This is a hard stop </a:t>
            </a:r>
            <a:r>
              <a:rPr lang="en-US" sz="1200" kern="1200" dirty="0" smtClean="0">
                <a:solidFill>
                  <a:schemeClr val="tx1"/>
                </a:solidFill>
                <a:latin typeface="+mn-lt"/>
                <a:ea typeface="+mn-ea"/>
                <a:cs typeface="+mn-cs"/>
              </a:rPr>
              <a:t>– applicants will not be able to use MMC unless they go through manual identity proofing process.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smtClean="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If an applicant has tried to set up MMC, but could not pass Identity Proofing in ABE, there is a process to request manual State Identity Proofing.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u="none" strike="noStrike" kern="1200" baseline="0" dirty="0" smtClean="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smtClean="0">
                <a:solidFill>
                  <a:schemeClr val="tx1"/>
                </a:solidFill>
                <a:latin typeface="+mn-lt"/>
                <a:ea typeface="+mn-ea"/>
                <a:cs typeface="+mn-cs"/>
              </a:rPr>
              <a:t>You must have an ABE User Account before returning this form to the state. Every section of the form must be completed or it will not be processed. </a:t>
            </a:r>
            <a:r>
              <a:rPr lang="en-US" sz="1200" i="1" dirty="0" smtClean="0">
                <a:latin typeface="Calibri" panose="020F0502020204030204" pitchFamily="34" charset="0"/>
                <a:ea typeface="Calibri" panose="020F0502020204030204" pitchFamily="34" charset="0"/>
                <a:cs typeface="Times New Roman" panose="02020603050405020304" pitchFamily="18" charset="0"/>
              </a:rPr>
              <a:t/>
            </a:r>
            <a:br>
              <a:rPr lang="en-US" sz="1200" i="1" dirty="0" smtClean="0">
                <a:latin typeface="Calibri" panose="020F0502020204030204" pitchFamily="34" charset="0"/>
                <a:ea typeface="Calibri" panose="020F0502020204030204" pitchFamily="34" charset="0"/>
                <a:cs typeface="Times New Roman" panose="02020603050405020304" pitchFamily="18" charset="0"/>
              </a:rPr>
            </a:br>
            <a:endParaRPr lang="en-US" sz="1200" i="1" dirty="0" smtClean="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600"/>
              </a:spcBef>
              <a:buFont typeface="+mj-lt"/>
              <a:buNone/>
              <a:tabLst>
                <a:tab pos="1371600" algn="l"/>
              </a:tabLst>
            </a:pPr>
            <a:r>
              <a:rPr lang="en-US" sz="1200" b="1" dirty="0" smtClean="0"/>
              <a:t>Requesting Manual State Identity Proofing to Access Manage My Case</a:t>
            </a:r>
          </a:p>
          <a:p>
            <a:pPr marL="228600" indent="-228600">
              <a:buFont typeface="+mj-lt"/>
              <a:buAutoNum type="arabicPeriod"/>
            </a:pPr>
            <a:endParaRPr lang="en-US" sz="1200" dirty="0" smtClean="0"/>
          </a:p>
          <a:p>
            <a:pPr marL="228600" indent="-228600">
              <a:buFont typeface="+mj-lt"/>
              <a:buAutoNum type="arabicPeriod"/>
            </a:pPr>
            <a:r>
              <a:rPr lang="en-US" sz="1200" dirty="0" smtClean="0"/>
              <a:t>Proof documents - you will need a copy of one (1) document from Column A or two (2) documents from Column B from the list of Acceptable Identity Proofing Documents.</a:t>
            </a:r>
          </a:p>
          <a:p>
            <a:pPr marL="228600" indent="-228600">
              <a:buFont typeface="+mj-lt"/>
              <a:buAutoNum type="arabicPeriod"/>
            </a:pPr>
            <a:endParaRPr lang="en-US" sz="1200" dirty="0" smtClean="0"/>
          </a:p>
          <a:p>
            <a:pPr marL="228600" indent="-228600">
              <a:buFont typeface="+mj-lt"/>
              <a:buAutoNum type="arabicPeriod"/>
            </a:pPr>
            <a:r>
              <a:rPr lang="en-US" sz="1200" dirty="0" smtClean="0"/>
              <a:t>Return the completed form and proof documents to:</a:t>
            </a:r>
            <a:br>
              <a:rPr lang="en-US" sz="1200" dirty="0" smtClean="0"/>
            </a:br>
            <a:r>
              <a:rPr lang="en-US" sz="1200" b="1" dirty="0" smtClean="0"/>
              <a:t>Illinois Department of Human Services</a:t>
            </a:r>
            <a:br>
              <a:rPr lang="en-US" sz="1200" b="1" dirty="0" smtClean="0"/>
            </a:br>
            <a:r>
              <a:rPr lang="en-US" sz="1200" b="1" dirty="0" smtClean="0"/>
              <a:t>Attn.: ID Proofing Unit</a:t>
            </a:r>
            <a:br>
              <a:rPr lang="en-US" sz="1200" b="1" dirty="0" smtClean="0"/>
            </a:br>
            <a:r>
              <a:rPr lang="en-US" sz="1200" b="1" dirty="0" smtClean="0"/>
              <a:t>600 E. Ash, Building 500, 5th Fl.</a:t>
            </a:r>
            <a:br>
              <a:rPr lang="en-US" sz="1200" b="1" dirty="0" smtClean="0"/>
            </a:br>
            <a:r>
              <a:rPr lang="en-US" sz="1200" b="1" dirty="0" smtClean="0"/>
              <a:t>Springfield, IL 62703</a:t>
            </a:r>
            <a:br>
              <a:rPr lang="en-US" sz="1200" b="1" dirty="0" smtClean="0"/>
            </a:br>
            <a:r>
              <a:rPr lang="en-US" sz="1200" b="1" dirty="0" smtClean="0"/>
              <a:t>or</a:t>
            </a:r>
            <a:br>
              <a:rPr lang="en-US" sz="1200" b="1" dirty="0" smtClean="0"/>
            </a:br>
            <a:r>
              <a:rPr lang="en-US" sz="1200" b="1" dirty="0" smtClean="0"/>
              <a:t>Return the form to your local FCRC</a:t>
            </a:r>
          </a:p>
          <a:p>
            <a:pPr marL="228600" indent="-228600">
              <a:buFont typeface="+mj-lt"/>
              <a:buAutoNum type="arabicPeriod"/>
            </a:pPr>
            <a:r>
              <a:rPr lang="en-US" sz="1200" b="0" i="0" kern="1200" dirty="0" smtClean="0">
                <a:solidFill>
                  <a:schemeClr val="tx1"/>
                </a:solidFill>
                <a:effectLst/>
                <a:latin typeface="+mn-lt"/>
                <a:ea typeface="+mn-ea"/>
                <a:cs typeface="+mn-cs"/>
              </a:rPr>
              <a:t>Fax it to 217-557-1370</a:t>
            </a:r>
            <a:r>
              <a:rPr lang="en-US" sz="1200" b="1" dirty="0" smtClean="0"/>
              <a:t/>
            </a:r>
            <a:br>
              <a:rPr lang="en-US" sz="1200" b="1" dirty="0" smtClean="0"/>
            </a:br>
            <a:r>
              <a:rPr lang="en-US" sz="1200" dirty="0" smtClean="0"/>
              <a:t>The form cannot be emailed and should NOT be sent to Central Scanning</a:t>
            </a:r>
          </a:p>
          <a:p>
            <a:pPr marL="228600" indent="-228600">
              <a:buFont typeface="+mj-lt"/>
              <a:buAutoNum type="arabicPeriod"/>
            </a:pPr>
            <a:endParaRPr lang="en-US" sz="120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Allow 6-8 weeks to hear back from the state. </a:t>
            </a:r>
            <a:r>
              <a:rPr lang="en-US" sz="1200" b="1" kern="1200" dirty="0" smtClean="0">
                <a:solidFill>
                  <a:schemeClr val="tx1"/>
                </a:solidFill>
                <a:latin typeface="+mn-lt"/>
                <a:ea typeface="+mn-ea"/>
                <a:cs typeface="+mn-cs"/>
              </a:rPr>
              <a:t>May not take the full 6-8 weeks </a:t>
            </a:r>
            <a:r>
              <a:rPr lang="en-US" sz="1200" kern="1200" dirty="0" smtClean="0">
                <a:solidFill>
                  <a:schemeClr val="tx1"/>
                </a:solidFill>
                <a:latin typeface="+mn-lt"/>
                <a:ea typeface="+mn-ea"/>
                <a:cs typeface="+mn-cs"/>
              </a:rPr>
              <a:t>– depending on any backlog the ID proofing unit may have. Manual ID proofing numbers are down since we have been using SOS</a:t>
            </a:r>
            <a:endParaRPr lang="en-US" sz="1200" i="1" dirty="0" smtClean="0">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endParaRPr lang="en-US" sz="1200" dirty="0" smtClean="0"/>
          </a:p>
          <a:p>
            <a:pPr marL="228600" indent="-228600">
              <a:buFont typeface="+mj-lt"/>
              <a:buAutoNum type="arabicPeriod"/>
            </a:pPr>
            <a:r>
              <a:rPr lang="en-US" sz="1200" dirty="0" smtClean="0"/>
              <a:t>If there are questions, email:  </a:t>
            </a:r>
            <a:r>
              <a:rPr lang="en-US" sz="1200" dirty="0" smtClean="0">
                <a:hlinkClick r:id="rId3"/>
              </a:rPr>
              <a:t>ABE.Questions@illinois.gov</a:t>
            </a:r>
            <a:endParaRPr lang="en-US" sz="1200" dirty="0" smtClean="0"/>
          </a:p>
          <a:p>
            <a:pPr marL="228600" indent="-228600">
              <a:buFont typeface="+mj-lt"/>
              <a:buAutoNum type="arabicPeriod"/>
            </a:pPr>
            <a:endParaRPr lang="en-US" sz="1200" dirty="0" smtClean="0"/>
          </a:p>
          <a:p>
            <a:pPr marL="228600" indent="-228600">
              <a:buFont typeface="+mj-lt"/>
              <a:buAutoNum type="arabicPeriod"/>
            </a:pPr>
            <a:r>
              <a:rPr lang="en-US" sz="1200" b="0" i="0" kern="1200" dirty="0" smtClean="0">
                <a:solidFill>
                  <a:schemeClr val="tx1"/>
                </a:solidFill>
                <a:effectLst/>
                <a:latin typeface="+mn-lt"/>
                <a:ea typeface="+mn-ea"/>
                <a:cs typeface="+mn-cs"/>
              </a:rPr>
              <a:t>the State will mail you a notice to tell you if your manual Identity Verification has been approved.</a:t>
            </a:r>
            <a:endParaRPr lang="en-US" sz="1200"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11</a:t>
            </a:fld>
            <a:endParaRPr lang="en-US" dirty="0"/>
          </a:p>
        </p:txBody>
      </p:sp>
    </p:spTree>
    <p:extLst>
      <p:ext uri="{BB962C8B-B14F-4D97-AF65-F5344CB8AC3E}">
        <p14:creationId xmlns:p14="http://schemas.microsoft.com/office/powerpoint/2010/main" val="3738321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So</a:t>
            </a:r>
            <a:r>
              <a:rPr lang="en-US" baseline="0" dirty="0" smtClean="0"/>
              <a:t> let’s now review the actual application process.  The first step is to go the application portal https://abe.illinois.gov/ and click on Apply for Benefits.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u="sng"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Click on the button for “Start a new application” and hit “Next”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u="sng"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u="sng" dirty="0" smtClean="0"/>
              <a:t>What to bring</a:t>
            </a:r>
            <a:r>
              <a:rPr lang="en-US" sz="1200" dirty="0" smtClean="0"/>
              <a:t>:  ID, SSNs for all household members, proof of immigration status, proof of income for last 30 days</a:t>
            </a:r>
          </a:p>
        </p:txBody>
      </p:sp>
      <p:sp>
        <p:nvSpPr>
          <p:cNvPr id="4" name="Slide Number Placeholder 3"/>
          <p:cNvSpPr>
            <a:spLocks noGrp="1"/>
          </p:cNvSpPr>
          <p:nvPr>
            <p:ph type="sldNum" sz="quarter" idx="10"/>
          </p:nvPr>
        </p:nvSpPr>
        <p:spPr/>
        <p:txBody>
          <a:bodyPr/>
          <a:lstStyle/>
          <a:p>
            <a:fld id="{E17EA524-7A27-46AB-9B4A-7198D44C5B6B}" type="slidenum">
              <a:rPr lang="en-US" smtClean="0"/>
              <a:t>12</a:t>
            </a:fld>
            <a:endParaRPr lang="en-US" dirty="0"/>
          </a:p>
        </p:txBody>
      </p:sp>
    </p:spTree>
    <p:extLst>
      <p:ext uri="{BB962C8B-B14F-4D97-AF65-F5344CB8AC3E}">
        <p14:creationId xmlns:p14="http://schemas.microsoft.com/office/powerpoint/2010/main" val="3559590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DHS asks a variety</a:t>
            </a:r>
            <a:r>
              <a:rPr lang="en-US" baseline="0" dirty="0" smtClean="0"/>
              <a:t> of questions</a:t>
            </a: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When applying for DHS benefits, you do not determine your eligibility, DHS does. DHS determines your eligibility based on the responses you provide in this application.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600" b="0" i="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600" b="0" i="0" kern="1200" dirty="0" smtClean="0">
                <a:solidFill>
                  <a:schemeClr val="tx1"/>
                </a:solidFill>
                <a:effectLst/>
                <a:latin typeface="+mn-lt"/>
                <a:ea typeface="+mn-ea"/>
                <a:cs typeface="+mn-cs"/>
              </a:rPr>
              <a:t>ABE will ask for several categories of information.</a:t>
            </a:r>
            <a:r>
              <a:rPr lang="en-US" sz="1600" b="0" i="0" kern="1200" baseline="0" dirty="0" smtClean="0">
                <a:solidFill>
                  <a:schemeClr val="tx1"/>
                </a:solidFill>
                <a:effectLst/>
                <a:latin typeface="+mn-lt"/>
                <a:ea typeface="+mn-ea"/>
                <a:cs typeface="+mn-cs"/>
              </a:rPr>
              <a:t> </a:t>
            </a:r>
            <a:r>
              <a:rPr lang="en-US" sz="1600" b="1" dirty="0" smtClean="0"/>
              <a:t>The labels on the left navigation bar indicate the section you are visiting. A check mark will indicate the sections you have completed. A summary page displays at the end of each section you complete to allow you to review the information entered and make changes.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600" b="1" dirty="0" smtClean="0"/>
          </a:p>
          <a:p>
            <a:pPr marL="228600" indent="-228600">
              <a:buFont typeface="+mj-lt"/>
              <a:buAutoNum type="arabicPeriod"/>
            </a:pPr>
            <a:r>
              <a:rPr lang="en-US" sz="1200" b="0" i="0" kern="1200" dirty="0" smtClean="0">
                <a:solidFill>
                  <a:schemeClr val="tx1"/>
                </a:solidFill>
                <a:effectLst/>
                <a:latin typeface="+mn-lt"/>
                <a:ea typeface="+mn-ea"/>
                <a:cs typeface="+mn-cs"/>
              </a:rPr>
              <a:t>Applicants can save their data at any point and return to finish the application later. At the end of each data collection "module," the Applicant will review a summary of the information entered and have the opportunity to go back and make changes.</a:t>
            </a:r>
          </a:p>
          <a:p>
            <a:pPr marL="228600" indent="-228600">
              <a:buFont typeface="+mj-lt"/>
              <a:buAutoNum type="arabicPeriod"/>
            </a:pPr>
            <a:endParaRPr lang="en-US" sz="1200" b="0" i="0" kern="1200" dirty="0" smtClean="0">
              <a:solidFill>
                <a:schemeClr val="tx1"/>
              </a:solidFill>
              <a:effectLst/>
              <a:latin typeface="+mn-lt"/>
              <a:ea typeface="+mn-ea"/>
              <a:cs typeface="+mn-cs"/>
            </a:endParaRPr>
          </a:p>
          <a:p>
            <a:pPr marL="228600" indent="-228600">
              <a:buFont typeface="+mj-lt"/>
              <a:buAutoNum type="arabicPeriod"/>
            </a:pPr>
            <a:r>
              <a:rPr lang="en-US" sz="1200" b="1" i="0" kern="1200" dirty="0" smtClean="0">
                <a:solidFill>
                  <a:schemeClr val="tx1"/>
                </a:solidFill>
                <a:effectLst/>
                <a:latin typeface="+mn-lt"/>
                <a:ea typeface="+mn-ea"/>
                <a:cs typeface="+mn-cs"/>
              </a:rPr>
              <a:t>The following pages are just a sample of the types of questions included in ABE. We</a:t>
            </a:r>
            <a:r>
              <a:rPr lang="en-US" sz="1200" b="1" i="0" kern="1200" baseline="0" dirty="0" smtClean="0">
                <a:solidFill>
                  <a:schemeClr val="tx1"/>
                </a:solidFill>
                <a:effectLst/>
                <a:latin typeface="+mn-lt"/>
                <a:ea typeface="+mn-ea"/>
                <a:cs typeface="+mn-cs"/>
              </a:rPr>
              <a:t> are unable to present every question in ABE but we are highlighting some key tips</a:t>
            </a: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13</a:t>
            </a:fld>
            <a:endParaRPr lang="en-US" dirty="0"/>
          </a:p>
        </p:txBody>
      </p:sp>
    </p:spTree>
    <p:extLst>
      <p:ext uri="{BB962C8B-B14F-4D97-AF65-F5344CB8AC3E}">
        <p14:creationId xmlns:p14="http://schemas.microsoft.com/office/powerpoint/2010/main" val="3748717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If you are filling out the application for yourself or someone else in your family, pick Yes next to the Are you filling out this application for yourself or someone in your family? question. Click [Next]. If you are not filling out the application for yourself or someone in your family, pick NO and choose the option that best describes your role.</a:t>
            </a:r>
          </a:p>
          <a:p>
            <a:pPr marL="228600" indent="-228600">
              <a:buFont typeface="+mj-lt"/>
              <a:buAutoNum type="arabicPeriod"/>
            </a:pPr>
            <a:endParaRPr lang="en-US" sz="1200" b="1" i="0" kern="1200" dirty="0" smtClean="0">
              <a:solidFill>
                <a:schemeClr val="tx1"/>
              </a:solidFill>
              <a:effectLst/>
              <a:latin typeface="+mn-lt"/>
              <a:ea typeface="+mn-ea"/>
              <a:cs typeface="+mn-cs"/>
            </a:endParaRPr>
          </a:p>
          <a:p>
            <a:pPr marL="228600" indent="-228600">
              <a:buFont typeface="+mj-lt"/>
              <a:buAutoNum type="arabicPeriod"/>
            </a:pPr>
            <a:r>
              <a:rPr lang="en-US" sz="1200" b="1" i="0" kern="1200" dirty="0" smtClean="0">
                <a:solidFill>
                  <a:schemeClr val="tx1"/>
                </a:solidFill>
                <a:effectLst/>
                <a:latin typeface="+mn-lt"/>
                <a:ea typeface="+mn-ea"/>
                <a:cs typeface="+mn-cs"/>
              </a:rPr>
              <a:t>Assisting with an ABE application may require that Applicants share sensitive personal and health information. Before assisting someone with an ABE application, be sure to review your organization's policies and procedures related to privacy and handling of confidential information including personally identifiable information (PII) and protected health information (PHI). Community Partners are expected to uphold strict privacy and confidentiality standards.</a:t>
            </a:r>
          </a:p>
          <a:p>
            <a:endParaRPr lang="en-US" sz="3200" b="1" dirty="0" smtClean="0"/>
          </a:p>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14</a:t>
            </a:fld>
            <a:endParaRPr lang="en-US" dirty="0"/>
          </a:p>
        </p:txBody>
      </p:sp>
    </p:spTree>
    <p:extLst>
      <p:ext uri="{BB962C8B-B14F-4D97-AF65-F5344CB8AC3E}">
        <p14:creationId xmlns:p14="http://schemas.microsoft.com/office/powerpoint/2010/main" val="1861517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smtClean="0"/>
              <a:t>5. Enter the number of people in your home. Include everyone in the Household when applying for benefits.</a:t>
            </a:r>
          </a:p>
          <a:p>
            <a:pPr marL="0" indent="0">
              <a:buFont typeface="+mj-lt"/>
              <a:buNone/>
            </a:pPr>
            <a:endParaRPr lang="en-US" sz="1200" b="1" i="0" kern="1200" dirty="0" smtClean="0">
              <a:solidFill>
                <a:schemeClr val="tx1"/>
              </a:solidFill>
              <a:effectLst/>
              <a:latin typeface="+mn-lt"/>
              <a:ea typeface="+mn-ea"/>
              <a:cs typeface="+mn-cs"/>
            </a:endParaRPr>
          </a:p>
          <a:p>
            <a:pPr marL="0" indent="0">
              <a:buFont typeface="+mj-lt"/>
              <a:buNone/>
            </a:pPr>
            <a:endParaRPr lang="en-US" sz="1200" b="1" i="0" kern="1200" dirty="0" smtClean="0">
              <a:solidFill>
                <a:schemeClr val="tx1"/>
              </a:solidFill>
              <a:effectLst/>
              <a:latin typeface="+mn-lt"/>
              <a:ea typeface="+mn-ea"/>
              <a:cs typeface="+mn-cs"/>
            </a:endParaRPr>
          </a:p>
          <a:p>
            <a:pPr marL="0" indent="0">
              <a:buFont typeface="+mj-lt"/>
              <a:buNone/>
            </a:pPr>
            <a:r>
              <a:rPr lang="en-US" sz="1200" b="1" i="0" kern="1200" dirty="0" smtClean="0">
                <a:solidFill>
                  <a:schemeClr val="tx1"/>
                </a:solidFill>
                <a:effectLst/>
                <a:latin typeface="+mn-lt"/>
                <a:ea typeface="+mn-ea"/>
                <a:cs typeface="+mn-cs"/>
              </a:rPr>
              <a:t>People</a:t>
            </a:r>
            <a:r>
              <a:rPr lang="en-US" sz="1200" b="1" i="0" kern="1200" baseline="0" dirty="0" smtClean="0">
                <a:solidFill>
                  <a:schemeClr val="tx1"/>
                </a:solidFill>
                <a:effectLst/>
                <a:latin typeface="+mn-lt"/>
                <a:ea typeface="+mn-ea"/>
                <a:cs typeface="+mn-cs"/>
              </a:rPr>
              <a:t> in Your Home</a:t>
            </a:r>
            <a:endParaRPr lang="en-US" sz="1200" b="1" i="0" kern="1200" dirty="0" smtClean="0">
              <a:solidFill>
                <a:schemeClr val="tx1"/>
              </a:solidFill>
              <a:effectLst/>
              <a:latin typeface="+mn-lt"/>
              <a:ea typeface="+mn-ea"/>
              <a:cs typeface="+mn-cs"/>
            </a:endParaRPr>
          </a:p>
          <a:p>
            <a:pPr marL="228600" indent="-228600">
              <a:buFont typeface="+mj-lt"/>
              <a:buAutoNum type="arabicPeriod"/>
            </a:pPr>
            <a:r>
              <a:rPr lang="en-US" sz="1200" b="1" i="1" kern="1200" dirty="0" smtClean="0">
                <a:solidFill>
                  <a:schemeClr val="tx1"/>
                </a:solidFill>
                <a:effectLst/>
                <a:latin typeface="+mn-lt"/>
                <a:ea typeface="+mn-ea"/>
                <a:cs typeface="+mn-cs"/>
              </a:rPr>
              <a:t>How many people live in your home?</a:t>
            </a:r>
            <a:r>
              <a:rPr lang="en-US" dirty="0" smtClean="0"/>
              <a:t/>
            </a:r>
            <a:br>
              <a:rPr lang="en-US" dirty="0" smtClean="0"/>
            </a:br>
            <a:r>
              <a:rPr lang="en-US" sz="1200" b="0" i="0" kern="1200" dirty="0" smtClean="0">
                <a:solidFill>
                  <a:schemeClr val="tx1"/>
                </a:solidFill>
                <a:effectLst/>
                <a:latin typeface="+mn-lt"/>
                <a:ea typeface="+mn-ea"/>
                <a:cs typeface="+mn-cs"/>
              </a:rPr>
              <a:t>DHS asks this question to help them figure out what kinds of help each person might be able to get. In general, please count everyone who lives in your home – and don’t forget to count yourself!</a:t>
            </a:r>
            <a:endParaRPr lang="en-US" sz="1200" b="1" i="1" kern="1200" dirty="0" smtClean="0">
              <a:solidFill>
                <a:schemeClr val="tx1"/>
              </a:solidFill>
              <a:effectLst/>
              <a:latin typeface="+mn-lt"/>
              <a:ea typeface="+mn-ea"/>
              <a:cs typeface="+mn-cs"/>
            </a:endParaRPr>
          </a:p>
          <a:p>
            <a:pPr marL="0" indent="0">
              <a:buFont typeface="+mj-lt"/>
              <a:buNone/>
            </a:pPr>
            <a:endParaRPr lang="en-US" dirty="0" smtClean="0"/>
          </a:p>
          <a:p>
            <a:pPr marL="228600" indent="-228600">
              <a:buFont typeface="+mj-lt"/>
              <a:buAutoNum type="arabicPeriod"/>
            </a:pPr>
            <a:r>
              <a:rPr lang="en-US" dirty="0" smtClean="0"/>
              <a:t>If applying for Healthcare Coverage, include people that live in your household AND include anyone you claim as a dependent on your federal tax return (even if they don't live with you). </a:t>
            </a:r>
          </a:p>
          <a:p>
            <a:pPr marL="228600" indent="-228600">
              <a:buFont typeface="+mj-lt"/>
              <a:buAutoNum type="arabicPeriod"/>
            </a:pPr>
            <a:endParaRPr lang="en-US" dirty="0" smtClean="0"/>
          </a:p>
          <a:p>
            <a:pPr marL="228600" indent="-228600">
              <a:buFont typeface="+mj-lt"/>
              <a:buAutoNum type="arabicPeriod"/>
            </a:pPr>
            <a:r>
              <a:rPr lang="en-US" dirty="0" smtClean="0"/>
              <a:t>If you are age 19 or over and only applying for Healthcare Coverage, always include yourself and your spouse and children if they live with you. ONLY include your parents and others in the household IF they will claim you or you will claim them on your taxes. </a:t>
            </a: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15</a:t>
            </a:fld>
            <a:endParaRPr lang="en-US" dirty="0"/>
          </a:p>
        </p:txBody>
      </p:sp>
    </p:spTree>
    <p:extLst>
      <p:ext uri="{BB962C8B-B14F-4D97-AF65-F5344CB8AC3E}">
        <p14:creationId xmlns:p14="http://schemas.microsoft.com/office/powerpoint/2010/main" val="2794028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Select the checkbox next to all the benefits you or anyone else in your household is applying for on the Apply for Benefits page. Click [Next].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It is ok to select all of the programs if your are unsure that that you are eligible for a program.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There</a:t>
            </a:r>
            <a:r>
              <a:rPr lang="en-US" baseline="0" dirty="0" smtClean="0"/>
              <a:t> is no penalty for selecting a program for which DHS determines you ineligible. However, you must provide truthful information in the application so that DHS can calculate whether you qualify for the program.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smtClean="0">
                <a:solidFill>
                  <a:schemeClr val="tx1"/>
                </a:solidFill>
                <a:effectLst/>
                <a:latin typeface="+mn-lt"/>
                <a:ea typeface="+mn-ea"/>
                <a:cs typeface="+mn-cs"/>
              </a:rPr>
              <a:t>ABE is a "smart" application. It will dynamically "build" the application based on the benefits requested and answers to application questions.</a:t>
            </a:r>
            <a:r>
              <a:rPr lang="en-US" baseline="0" dirty="0" smtClean="0"/>
              <a:t> If you opt out of programs in the beginning of the application, questions that assess for those programs will not smart populate and you will not be able to submit answers those questions.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kern="1200" baseline="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smtClean="0">
                <a:solidFill>
                  <a:schemeClr val="tx1"/>
                </a:solidFill>
                <a:effectLst/>
                <a:latin typeface="+mn-lt"/>
                <a:ea typeface="+mn-ea"/>
                <a:cs typeface="+mn-cs"/>
              </a:rPr>
              <a:t>Applicants can save an application in process and return to it later to complete and submit it. Unfortunately, once an application is submitted changes cannot be made through ABE. Instead, applicants should communicate changes to the office that is processing the application. This information can be found on the summary page of the ABE application.</a:t>
            </a:r>
            <a:endParaRPr lang="en-US" dirty="0" smtClean="0"/>
          </a:p>
        </p:txBody>
      </p:sp>
      <p:sp>
        <p:nvSpPr>
          <p:cNvPr id="4" name="Slide Number Placeholder 3"/>
          <p:cNvSpPr>
            <a:spLocks noGrp="1"/>
          </p:cNvSpPr>
          <p:nvPr>
            <p:ph type="sldNum" sz="quarter" idx="10"/>
          </p:nvPr>
        </p:nvSpPr>
        <p:spPr/>
        <p:txBody>
          <a:bodyPr/>
          <a:lstStyle/>
          <a:p>
            <a:fld id="{E17EA524-7A27-46AB-9B4A-7198D44C5B6B}" type="slidenum">
              <a:rPr lang="en-US" smtClean="0"/>
              <a:t>16</a:t>
            </a:fld>
            <a:endParaRPr lang="en-US" dirty="0"/>
          </a:p>
        </p:txBody>
      </p:sp>
    </p:spTree>
    <p:extLst>
      <p:ext uri="{BB962C8B-B14F-4D97-AF65-F5344CB8AC3E}">
        <p14:creationId xmlns:p14="http://schemas.microsoft.com/office/powerpoint/2010/main" val="608515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smtClean="0"/>
              <a:t>To be treated as an application, all the form needs is your name and signature. </a:t>
            </a:r>
            <a:r>
              <a:rPr lang="en-US" dirty="0" smtClean="0"/>
              <a:t>You may submit an application for benefits with only your name, address and electronic signature (agreeing to benefit terms and entering your name in the signature section at the end of application). </a:t>
            </a:r>
            <a:r>
              <a:rPr lang="en-US" sz="1200" b="0" dirty="0" smtClean="0"/>
              <a:t>(Though practically, DHS also needs a way to contact you.)</a:t>
            </a: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You will be asked to provide information later so the state can process the application. Including as much information as possible when completing the ABE application will reduce the time it takes to approve your application.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smtClean="0"/>
          </a:p>
          <a:p>
            <a:pPr marL="228600" indent="-228600">
              <a:buFont typeface="+mj-lt"/>
              <a:buAutoNum type="arabicPeriod"/>
            </a:pPr>
            <a:r>
              <a:rPr lang="en-US" dirty="0" smtClean="0"/>
              <a:t>In the People in Your Home section, enter information and answer the corresponding questions for each of the individuals included in the application, starting with Head of Household/Primary Account Holder. </a:t>
            </a:r>
            <a:endParaRPr lang="en-US" sz="1200" b="0" i="0" kern="1200" dirty="0" smtClean="0">
              <a:solidFill>
                <a:schemeClr val="tx1"/>
              </a:solidFill>
              <a:effectLst/>
              <a:latin typeface="+mn-lt"/>
              <a:ea typeface="+mn-ea"/>
              <a:cs typeface="+mn-cs"/>
            </a:endParaRPr>
          </a:p>
          <a:p>
            <a:pPr marL="0" indent="0">
              <a:buFont typeface="+mj-lt"/>
              <a:buNone/>
            </a:pPr>
            <a:endParaRPr lang="en-US" sz="1200" b="1" i="0" kern="1200" dirty="0" smtClean="0">
              <a:solidFill>
                <a:schemeClr val="tx1"/>
              </a:solidFill>
              <a:effectLst/>
              <a:latin typeface="+mn-lt"/>
              <a:ea typeface="+mn-ea"/>
              <a:cs typeface="+mn-cs"/>
            </a:endParaRPr>
          </a:p>
          <a:p>
            <a:pPr marL="228600" indent="-228600">
              <a:buFont typeface="+mj-lt"/>
              <a:buAutoNum type="arabicPeriod"/>
            </a:pPr>
            <a:r>
              <a:rPr lang="en-US" sz="1200" b="1" i="0" u="none" strike="noStrike" kern="1200" baseline="0" dirty="0" smtClean="0">
                <a:solidFill>
                  <a:schemeClr val="tx1"/>
                </a:solidFill>
                <a:latin typeface="+mn-lt"/>
                <a:ea typeface="+mn-ea"/>
                <a:cs typeface="+mn-cs"/>
              </a:rPr>
              <a:t>Language </a:t>
            </a:r>
            <a:r>
              <a:rPr lang="en-US" sz="1200" b="0" i="0" u="none" strike="noStrike" kern="1200" baseline="0" dirty="0" smtClean="0">
                <a:solidFill>
                  <a:schemeClr val="tx1"/>
                </a:solidFill>
                <a:latin typeface="+mn-lt"/>
                <a:ea typeface="+mn-ea"/>
                <a:cs typeface="+mn-cs"/>
              </a:rPr>
              <a:t>The application will ask you if the State should mail notices to you in English or Spanish. English and Spanish. </a:t>
            </a:r>
          </a:p>
          <a:p>
            <a:pPr marL="685800" lvl="1" indent="-228600">
              <a:buFont typeface="+mj-lt"/>
              <a:buAutoNum type="arabicPeriod"/>
            </a:pPr>
            <a:r>
              <a:rPr lang="en-US" sz="1200" b="0" i="0" u="none" strike="noStrike" kern="1200" baseline="0" dirty="0" smtClean="0">
                <a:solidFill>
                  <a:schemeClr val="tx1"/>
                </a:solidFill>
                <a:latin typeface="+mn-lt"/>
                <a:ea typeface="+mn-ea"/>
                <a:cs typeface="+mn-cs"/>
              </a:rPr>
              <a:t>If your primary language is not English or Spanish, enter what language you prefer and </a:t>
            </a:r>
            <a:r>
              <a:rPr lang="en-US" sz="1200" b="1" i="0" u="none" strike="noStrike" kern="1200" baseline="0" dirty="0" smtClean="0">
                <a:solidFill>
                  <a:schemeClr val="tx1"/>
                </a:solidFill>
                <a:latin typeface="+mn-lt"/>
                <a:ea typeface="+mn-ea"/>
                <a:cs typeface="+mn-cs"/>
              </a:rPr>
              <a:t>indicate that you need an interpreter in the “Comments” section</a:t>
            </a:r>
            <a:r>
              <a:rPr lang="en-US" sz="1200" b="0" i="0" u="none" strike="noStrike" kern="1200" baseline="0" dirty="0" smtClean="0">
                <a:solidFill>
                  <a:schemeClr val="tx1"/>
                </a:solidFill>
                <a:latin typeface="+mn-lt"/>
                <a:ea typeface="+mn-ea"/>
                <a:cs typeface="+mn-cs"/>
              </a:rPr>
              <a:t>. </a:t>
            </a:r>
          </a:p>
          <a:p>
            <a:pPr marL="685800" lvl="1" indent="-228600">
              <a:buFont typeface="+mj-lt"/>
              <a:buAutoNum type="arabicPeriod"/>
            </a:pPr>
            <a:r>
              <a:rPr lang="en-US" sz="1200" b="0" i="0" u="none" strike="noStrike" kern="1200" baseline="0" dirty="0" smtClean="0">
                <a:solidFill>
                  <a:schemeClr val="tx1"/>
                </a:solidFill>
                <a:latin typeface="+mn-lt"/>
                <a:ea typeface="+mn-ea"/>
                <a:cs typeface="+mn-cs"/>
              </a:rPr>
              <a:t>Written notifications will be sent to you in English, but the State may be able to use an interpreter for other communications with you. </a:t>
            </a:r>
          </a:p>
          <a:p>
            <a:pPr marL="1143000" lvl="2" indent="-228600">
              <a:buFont typeface="+mj-lt"/>
              <a:buAutoNum type="arabicPeriod"/>
            </a:pPr>
            <a:r>
              <a:rPr lang="en-US" sz="1200" b="0" i="0" u="none" strike="noStrike" kern="1200" baseline="0" dirty="0" smtClean="0">
                <a:solidFill>
                  <a:schemeClr val="tx1"/>
                </a:solidFill>
                <a:latin typeface="+mn-lt"/>
                <a:ea typeface="+mn-ea"/>
                <a:cs typeface="+mn-cs"/>
              </a:rPr>
              <a:t>The process to access interpreters may vary by local office. It is best to note this as part of the application so appointments may be scheduled. </a:t>
            </a:r>
            <a:endParaRPr lang="en-US" sz="1200" b="1" i="0" u="none" strike="noStrike" kern="1200" baseline="0" dirty="0" smtClean="0">
              <a:solidFill>
                <a:schemeClr val="tx1"/>
              </a:solidFill>
              <a:latin typeface="+mn-lt"/>
              <a:ea typeface="+mn-ea"/>
              <a:cs typeface="+mn-cs"/>
            </a:endParaRPr>
          </a:p>
          <a:p>
            <a:pPr marL="228600" indent="-228600">
              <a:buFont typeface="+mj-lt"/>
              <a:buAutoNum type="arabicPeriod"/>
            </a:pPr>
            <a:endParaRPr lang="en-US" sz="1200" b="0" i="0" kern="1200" dirty="0" smtClean="0">
              <a:solidFill>
                <a:schemeClr val="tx1"/>
              </a:solidFill>
              <a:effectLst/>
              <a:latin typeface="+mn-lt"/>
              <a:ea typeface="+mn-ea"/>
              <a:cs typeface="+mn-cs"/>
            </a:endParaRPr>
          </a:p>
          <a:p>
            <a:pPr marL="228600" indent="-228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E17EA524-7A27-46AB-9B4A-7198D44C5B6B}" type="slidenum">
              <a:rPr lang="en-US" smtClean="0"/>
              <a:t>17</a:t>
            </a:fld>
            <a:endParaRPr lang="en-US" dirty="0"/>
          </a:p>
        </p:txBody>
      </p:sp>
    </p:spTree>
    <p:extLst>
      <p:ext uri="{BB962C8B-B14F-4D97-AF65-F5344CB8AC3E}">
        <p14:creationId xmlns:p14="http://schemas.microsoft.com/office/powerpoint/2010/main" val="2819160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Indicate</a:t>
            </a:r>
            <a:r>
              <a:rPr lang="en-US" baseline="0" dirty="0" smtClean="0"/>
              <a:t> you are homeless by checking this box here</a:t>
            </a:r>
            <a:endParaRPr lang="en-US" dirty="0" smtClean="0"/>
          </a:p>
          <a:p>
            <a:pPr marL="228600" indent="-228600">
              <a:buFont typeface="+mj-lt"/>
              <a:buAutoNum type="arabicPeriod"/>
            </a:pPr>
            <a:endParaRPr lang="en-US" b="1" dirty="0" smtClean="0"/>
          </a:p>
          <a:p>
            <a:pPr marL="228600" indent="-228600">
              <a:buFont typeface="+mj-lt"/>
              <a:buAutoNum type="arabicPeriod"/>
            </a:pPr>
            <a:r>
              <a:rPr lang="en-US" b="1" dirty="0" smtClean="0"/>
              <a:t>Who is homeless?</a:t>
            </a:r>
          </a:p>
          <a:p>
            <a:pPr marL="685800" lvl="1" indent="-228600">
              <a:buFont typeface="+mj-lt"/>
              <a:buAutoNum type="arabicPeriod"/>
            </a:pPr>
            <a:endParaRPr lang="en-US" b="1" dirty="0" smtClean="0"/>
          </a:p>
          <a:p>
            <a:pPr marL="685800" lvl="1" indent="-228600">
              <a:buFont typeface="+mj-lt"/>
              <a:buAutoNum type="arabicPeriod"/>
            </a:pPr>
            <a:r>
              <a:rPr lang="en-US" b="1" dirty="0" smtClean="0"/>
              <a:t>HOMELESS</a:t>
            </a:r>
            <a:r>
              <a:rPr lang="en-US" b="1" baseline="0" dirty="0" smtClean="0"/>
              <a:t> DEFINITIONS</a:t>
            </a:r>
            <a:endParaRPr lang="en-US" b="1" dirty="0" smtClean="0"/>
          </a:p>
          <a:p>
            <a:pPr marL="1143000" lvl="2" indent="-228600">
              <a:buFont typeface="+mj-lt"/>
              <a:buAutoNum type="arabicPeriod"/>
            </a:pPr>
            <a:r>
              <a:rPr lang="en-US" sz="1200" b="1" i="0" kern="1200" dirty="0" smtClean="0">
                <a:solidFill>
                  <a:schemeClr val="tx1"/>
                </a:solidFill>
                <a:effectLst/>
                <a:latin typeface="+mn-lt"/>
                <a:ea typeface="+mn-ea"/>
                <a:cs typeface="+mn-cs"/>
              </a:rPr>
              <a:t>PM 06-04-01</a:t>
            </a:r>
            <a:r>
              <a:rPr lang="en-US" sz="1200" b="0" i="0" kern="1200" dirty="0" smtClean="0">
                <a:solidFill>
                  <a:schemeClr val="tx1"/>
                </a:solidFill>
                <a:effectLst/>
                <a:latin typeface="+mn-lt"/>
                <a:ea typeface="+mn-ea"/>
                <a:cs typeface="+mn-cs"/>
              </a:rPr>
              <a:t>: Definition of Homeless </a:t>
            </a:r>
            <a:r>
              <a:rPr lang="en-US" sz="1200" b="1" i="0" kern="1200" dirty="0" smtClean="0">
                <a:solidFill>
                  <a:schemeClr val="tx1"/>
                </a:solidFill>
                <a:effectLst/>
                <a:latin typeface="+mn-lt"/>
                <a:ea typeface="+mn-ea"/>
                <a:cs typeface="+mn-cs"/>
              </a:rPr>
              <a:t>(Cash, Medical)</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hlinkClick r:id="rId3"/>
              </a:rPr>
              <a:t>WAG 06-04-01</a:t>
            </a:r>
            <a:endParaRPr lang="en-US" sz="1200" b="0" i="0" kern="1200" dirty="0" smtClean="0">
              <a:solidFill>
                <a:schemeClr val="tx1"/>
              </a:solidFill>
              <a:effectLst/>
              <a:latin typeface="+mn-lt"/>
              <a:ea typeface="+mn-ea"/>
              <a:cs typeface="+mn-cs"/>
            </a:endParaRPr>
          </a:p>
          <a:p>
            <a:pPr marL="1600200" lvl="3" indent="-228600">
              <a:buFont typeface="+mj-lt"/>
              <a:buAutoNum type="arabicPeriod"/>
            </a:pPr>
            <a:r>
              <a:rPr lang="en-US" sz="1200" b="0" i="0" kern="1200" dirty="0" smtClean="0">
                <a:solidFill>
                  <a:schemeClr val="tx1"/>
                </a:solidFill>
                <a:effectLst/>
                <a:latin typeface="+mn-lt"/>
                <a:ea typeface="+mn-ea"/>
                <a:cs typeface="+mn-cs"/>
              </a:rPr>
              <a:t>A person is considered homeless if they lack a regular and adequate nighttime residence.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 person whose residence is a public or privately operated temporary shelter is considered homeless.</a:t>
            </a:r>
          </a:p>
          <a:p>
            <a:pPr marL="228600" indent="-228600">
              <a:buFont typeface="+mj-lt"/>
              <a:buAutoNum type="arabicPeriod"/>
            </a:pPr>
            <a:endParaRPr lang="en-US" sz="1200" b="0" i="0" kern="1200" dirty="0" smtClean="0">
              <a:solidFill>
                <a:schemeClr val="tx1"/>
              </a:solidFill>
              <a:effectLst/>
              <a:latin typeface="+mn-lt"/>
              <a:ea typeface="+mn-ea"/>
              <a:cs typeface="+mn-cs"/>
            </a:endParaRPr>
          </a:p>
          <a:p>
            <a:pPr marL="1143000" lvl="2" indent="-228600">
              <a:buFont typeface="+mj-lt"/>
              <a:buAutoNum type="arabicPeriod"/>
            </a:pPr>
            <a:r>
              <a:rPr lang="en-US" sz="1200" b="1" i="0" kern="1200" dirty="0" smtClean="0">
                <a:solidFill>
                  <a:schemeClr val="tx1"/>
                </a:solidFill>
                <a:effectLst/>
                <a:latin typeface="+mn-lt"/>
                <a:ea typeface="+mn-ea"/>
                <a:cs typeface="+mn-cs"/>
              </a:rPr>
              <a:t>PM 06-04-02</a:t>
            </a:r>
            <a:r>
              <a:rPr lang="en-US" sz="1200" b="0" i="0" kern="1200" dirty="0" smtClean="0">
                <a:solidFill>
                  <a:schemeClr val="tx1"/>
                </a:solidFill>
                <a:effectLst/>
                <a:latin typeface="+mn-lt"/>
                <a:ea typeface="+mn-ea"/>
                <a:cs typeface="+mn-cs"/>
              </a:rPr>
              <a:t>: Definition of Homeless </a:t>
            </a:r>
            <a:r>
              <a:rPr lang="en-US" sz="1200" b="1" i="0" kern="1200" dirty="0" smtClean="0">
                <a:solidFill>
                  <a:schemeClr val="tx1"/>
                </a:solidFill>
                <a:effectLst/>
                <a:latin typeface="+mn-lt"/>
                <a:ea typeface="+mn-ea"/>
                <a:cs typeface="+mn-cs"/>
              </a:rPr>
              <a:t>(SNAP)</a:t>
            </a:r>
            <a:r>
              <a:rPr lang="en-US" sz="1200" b="0"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hlinkClick r:id="rId4"/>
              </a:rPr>
              <a:t>WAG 06-04-02</a:t>
            </a:r>
            <a:endParaRPr lang="en-US" sz="1200" b="0" i="0" kern="1200" dirty="0" smtClean="0">
              <a:solidFill>
                <a:schemeClr val="tx1"/>
              </a:solidFill>
              <a:effectLst/>
              <a:latin typeface="+mn-lt"/>
              <a:ea typeface="+mn-ea"/>
              <a:cs typeface="+mn-cs"/>
            </a:endParaRPr>
          </a:p>
          <a:p>
            <a:pPr marL="1600200" lvl="3" indent="-228600">
              <a:buFont typeface="+mj-lt"/>
              <a:buAutoNum type="arabicPeriod"/>
            </a:pPr>
            <a:r>
              <a:rPr lang="en-US" sz="1200" b="0" i="0" kern="1200" dirty="0" smtClean="0">
                <a:solidFill>
                  <a:schemeClr val="tx1"/>
                </a:solidFill>
                <a:effectLst/>
                <a:latin typeface="+mn-lt"/>
                <a:ea typeface="+mn-ea"/>
                <a:cs typeface="+mn-cs"/>
              </a:rPr>
              <a:t>A person is considered homeless if they lack a fixed and regular nighttime residence or if their main nighttime residence is:</a:t>
            </a:r>
          </a:p>
          <a:p>
            <a:pPr marL="2057400" lvl="4" indent="-228600">
              <a:buFont typeface="Arial" panose="020B0604020202020204" pitchFamily="34" charset="0"/>
              <a:buChar char="•"/>
            </a:pPr>
            <a:r>
              <a:rPr lang="en-US" sz="1200" b="0" i="0" kern="1200" dirty="0" smtClean="0">
                <a:solidFill>
                  <a:schemeClr val="tx1"/>
                </a:solidFill>
                <a:effectLst/>
                <a:latin typeface="+mn-lt"/>
                <a:ea typeface="+mn-ea"/>
                <a:cs typeface="+mn-cs"/>
              </a:rPr>
              <a:t>a supervised shelter that provides temporary accommodations; or</a:t>
            </a:r>
          </a:p>
          <a:p>
            <a:pPr marL="2057400" lvl="4" indent="-228600">
              <a:buFont typeface="Arial" panose="020B0604020202020204" pitchFamily="34" charset="0"/>
              <a:buChar char="•"/>
            </a:pPr>
            <a:r>
              <a:rPr lang="en-US" sz="1200" b="0" i="0" kern="1200" dirty="0" smtClean="0">
                <a:solidFill>
                  <a:schemeClr val="tx1"/>
                </a:solidFill>
                <a:effectLst/>
                <a:latin typeface="+mn-lt"/>
                <a:ea typeface="+mn-ea"/>
                <a:cs typeface="+mn-cs"/>
              </a:rPr>
              <a:t>a halfway house or similar facility that provides temporary residence for persons intended to be institutionalized; or</a:t>
            </a:r>
          </a:p>
          <a:p>
            <a:pPr marL="2057400" lvl="4" indent="-228600">
              <a:buFont typeface="Arial" panose="020B0604020202020204" pitchFamily="34" charset="0"/>
              <a:buChar char="•"/>
            </a:pPr>
            <a:r>
              <a:rPr lang="en-US" sz="1200" b="0" i="0" kern="1200" dirty="0" smtClean="0">
                <a:solidFill>
                  <a:schemeClr val="tx1"/>
                </a:solidFill>
                <a:effectLst/>
                <a:latin typeface="+mn-lt"/>
                <a:ea typeface="+mn-ea"/>
                <a:cs typeface="+mn-cs"/>
              </a:rPr>
              <a:t>a place not normally recognized as a place to sleep (a hallway, bus station, library, car, etc.); or</a:t>
            </a:r>
          </a:p>
          <a:p>
            <a:pPr marL="2057400" lvl="4" indent="-228600">
              <a:buFont typeface="Arial" panose="020B0604020202020204" pitchFamily="34" charset="0"/>
              <a:buChar char="•"/>
            </a:pPr>
            <a:r>
              <a:rPr lang="en-US" sz="1200" b="0" i="0" kern="1200" dirty="0" smtClean="0">
                <a:solidFill>
                  <a:schemeClr val="tx1"/>
                </a:solidFill>
                <a:effectLst/>
                <a:latin typeface="+mn-lt"/>
                <a:ea typeface="+mn-ea"/>
                <a:cs typeface="+mn-cs"/>
              </a:rPr>
              <a:t>a temporary stay in the residence of another person. Persons are considered homeless for no more than 90 days when they are residing temporarily in the home of another person</a:t>
            </a:r>
          </a:p>
          <a:p>
            <a:pPr marL="685800" lvl="1" indent="-22860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smtClean="0"/>
              <a:t>If you do not have a mailing address</a:t>
            </a:r>
            <a:r>
              <a:rPr lang="en-US" sz="1200" dirty="0" smtClean="0"/>
              <a:t> you can use the rule below to use your local FCRC</a:t>
            </a:r>
            <a:r>
              <a:rPr lang="en-US" sz="1200" baseline="0" dirty="0" smtClean="0"/>
              <a:t> as your mailing address. Your DHS mail will be kept at your local FCRC. If you are using your local FCRC for your mailing address, you can also get new link cards issued on the spot.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baseline="0" dirty="0" smtClean="0">
                <a:solidFill>
                  <a:schemeClr val="tx1"/>
                </a:solidFill>
                <a:effectLst/>
                <a:latin typeface="+mn-lt"/>
                <a:ea typeface="+mn-ea"/>
                <a:cs typeface="+mn-cs"/>
              </a:rPr>
              <a:t/>
            </a:r>
            <a:br>
              <a:rPr lang="en-US" b="0" i="0" kern="1200" baseline="0" dirty="0" smtClean="0">
                <a:solidFill>
                  <a:schemeClr val="tx1"/>
                </a:solidFill>
                <a:effectLst/>
                <a:latin typeface="+mn-lt"/>
                <a:ea typeface="+mn-ea"/>
                <a:cs typeface="+mn-cs"/>
              </a:rPr>
            </a:br>
            <a:r>
              <a:rPr lang="en-US" sz="1200" b="1" u="sng" dirty="0" smtClean="0"/>
              <a:t>WAG 06-04-03: Homeless Benefits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t>[Enter the address of your local FCRC in the Mailing address space</a:t>
            </a:r>
          </a:p>
          <a:p>
            <a:pPr marL="0" lvl="0" indent="0">
              <a:buFont typeface="Arial" panose="020B0604020202020204" pitchFamily="34" charset="0"/>
              <a:buNone/>
            </a:pPr>
            <a:r>
              <a:rPr lang="en-US" dirty="0" smtClean="0"/>
              <a:t/>
            </a:r>
            <a:br>
              <a:rPr lang="en-US" dirty="0" smtClean="0"/>
            </a:b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17EA524-7A27-46AB-9B4A-7198D44C5B6B}" type="slidenum">
              <a:rPr lang="en-US" smtClean="0"/>
              <a:t>18</a:t>
            </a:fld>
            <a:endParaRPr lang="en-US" dirty="0"/>
          </a:p>
        </p:txBody>
      </p:sp>
    </p:spTree>
    <p:extLst>
      <p:ext uri="{BB962C8B-B14F-4D97-AF65-F5344CB8AC3E}">
        <p14:creationId xmlns:p14="http://schemas.microsoft.com/office/powerpoint/2010/main" val="1406876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It is important to provide accurate</a:t>
            </a:r>
            <a:r>
              <a:rPr lang="en-US" baseline="0" dirty="0" smtClean="0"/>
              <a:t> contact information so that DHS can reach you.</a:t>
            </a:r>
          </a:p>
          <a:p>
            <a:pPr marL="228600" indent="-228600">
              <a:buFont typeface="+mj-lt"/>
              <a:buAutoNum type="arabicPeriod"/>
            </a:pPr>
            <a:endParaRPr lang="en-US" baseline="0" dirty="0" smtClean="0"/>
          </a:p>
          <a:p>
            <a:pPr marL="228600" indent="-228600">
              <a:buFont typeface="+mj-lt"/>
              <a:buAutoNum type="arabicPeriod"/>
            </a:pPr>
            <a:r>
              <a:rPr lang="en-US" baseline="0" dirty="0" smtClean="0"/>
              <a:t>If DHS cannot reach you to complete your interview, you made be denied benefits.</a:t>
            </a:r>
          </a:p>
          <a:p>
            <a:pPr marL="228600" indent="-228600">
              <a:buFont typeface="+mj-lt"/>
              <a:buAutoNum type="arabicPeriod"/>
            </a:pPr>
            <a:endParaRPr lang="en-US" baseline="0" dirty="0" smtClean="0"/>
          </a:p>
          <a:p>
            <a:pPr marL="228600" indent="-228600">
              <a:buFont typeface="+mj-lt"/>
              <a:buAutoNum type="arabicPeriod"/>
            </a:pPr>
            <a:r>
              <a:rPr lang="en-US" baseline="0" dirty="0" smtClean="0"/>
              <a:t>If you do not have a phone, applicants can go into their local FCRC and request their interview on the spot</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19</a:t>
            </a:fld>
            <a:endParaRPr lang="en-US" dirty="0"/>
          </a:p>
        </p:txBody>
      </p:sp>
    </p:spTree>
    <p:extLst>
      <p:ext uri="{BB962C8B-B14F-4D97-AF65-F5344CB8AC3E}">
        <p14:creationId xmlns:p14="http://schemas.microsoft.com/office/powerpoint/2010/main" val="339855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GWYNNE</a:t>
            </a:r>
            <a:r>
              <a:rPr lang="en-US" baseline="0" dirty="0" smtClean="0"/>
              <a:t> can you add description?</a:t>
            </a:r>
            <a:endParaRPr lang="en-US" dirty="0"/>
          </a:p>
        </p:txBody>
      </p:sp>
      <p:sp>
        <p:nvSpPr>
          <p:cNvPr id="4" name="Slide Number Placeholder 3"/>
          <p:cNvSpPr>
            <a:spLocks noGrp="1"/>
          </p:cNvSpPr>
          <p:nvPr>
            <p:ph type="sldNum" sz="quarter" idx="10"/>
          </p:nvPr>
        </p:nvSpPr>
        <p:spPr/>
        <p:txBody>
          <a:bodyPr/>
          <a:lstStyle/>
          <a:p>
            <a:fld id="{923EC77A-B71F-42C6-828E-2ECC22475577}" type="slidenum">
              <a:rPr lang="en-US" smtClean="0"/>
              <a:t>2</a:t>
            </a:fld>
            <a:endParaRPr lang="en-US" dirty="0"/>
          </a:p>
        </p:txBody>
      </p:sp>
    </p:spTree>
    <p:extLst>
      <p:ext uri="{BB962C8B-B14F-4D97-AF65-F5344CB8AC3E}">
        <p14:creationId xmlns:p14="http://schemas.microsoft.com/office/powerpoint/2010/main" val="2501576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complete the People section of the application, you will be asked for the Social Security Number (SSN) and Citizenship status for each person. </a:t>
            </a:r>
          </a:p>
          <a:p>
            <a:endParaRPr lang="en-US" dirty="0" smtClean="0"/>
          </a:p>
          <a:p>
            <a:r>
              <a:rPr lang="en-US" dirty="0" smtClean="0"/>
              <a:t>While you are not required to give an SSN on ABE when you apply, most applicants will need to provide the SSN or proof that they applied for an SSN to receive benefits. Supplying a SSN with the application can reduce the time it takes to approve your application. </a:t>
            </a:r>
          </a:p>
          <a:p>
            <a:endParaRPr lang="en-US" dirty="0" smtClean="0"/>
          </a:p>
          <a:p>
            <a:pPr marL="171450" indent="-171450">
              <a:buFont typeface="Arial" panose="020B0604020202020204" pitchFamily="34" charset="0"/>
              <a:buChar char="•"/>
            </a:pPr>
            <a:r>
              <a:rPr lang="en-US" dirty="0" smtClean="0"/>
              <a:t>If you are a U.S Citizen select YES </a:t>
            </a:r>
          </a:p>
          <a:p>
            <a:pPr marL="171450" indent="-171450">
              <a:buFont typeface="Arial" panose="020B0604020202020204" pitchFamily="34" charset="0"/>
              <a:buChar char="•"/>
            </a:pPr>
            <a:r>
              <a:rPr lang="en-US" dirty="0" smtClean="0"/>
              <a:t>If you are not a U.S Citizen select NO</a:t>
            </a:r>
          </a:p>
          <a:p>
            <a:pPr marL="628650" lvl="1" indent="-171450">
              <a:buFont typeface="Arial" panose="020B0604020202020204" pitchFamily="34" charset="0"/>
              <a:buChar char="•"/>
            </a:pPr>
            <a:r>
              <a:rPr lang="en-US" dirty="0" smtClean="0"/>
              <a:t>If you are a documented non-citizen select YES, if you are undocumented select NO (selecting NO does not automatically disqualify you from receiving services). </a:t>
            </a:r>
          </a:p>
          <a:p>
            <a:pPr marL="1085850" lvl="2" indent="-171450">
              <a:buFont typeface="Arial" panose="020B0604020202020204" pitchFamily="34" charset="0"/>
              <a:buChar char="•"/>
            </a:pPr>
            <a:r>
              <a:rPr lang="en-US" dirty="0" smtClean="0"/>
              <a:t>Select document type, ex: Permanent Resident (I-551), Arrival/Departure record (I-94) • For document number – enter the full number on the documentation you have, ex: Alien number, certificate of naturalization number, etc. 14 </a:t>
            </a:r>
          </a:p>
          <a:p>
            <a:pPr marL="171450" indent="-171450">
              <a:buFont typeface="Arial" panose="020B0604020202020204" pitchFamily="34" charset="0"/>
              <a:buChar char="•"/>
            </a:pPr>
            <a:r>
              <a:rPr lang="en-US" dirty="0" smtClean="0"/>
              <a:t>Upload the document at the end of the application when it asks for documentation under the citizenship tab if you are able to – this will speed up processing your application.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If you have a lawful immigration status or are a documented noncitizen, enter your USICS number (or A#) and document number. </a:t>
            </a:r>
          </a:p>
        </p:txBody>
      </p:sp>
      <p:sp>
        <p:nvSpPr>
          <p:cNvPr id="4" name="Slide Number Placeholder 3"/>
          <p:cNvSpPr>
            <a:spLocks noGrp="1"/>
          </p:cNvSpPr>
          <p:nvPr>
            <p:ph type="sldNum" sz="quarter" idx="10"/>
          </p:nvPr>
        </p:nvSpPr>
        <p:spPr/>
        <p:txBody>
          <a:bodyPr/>
          <a:lstStyle/>
          <a:p>
            <a:fld id="{E17EA524-7A27-46AB-9B4A-7198D44C5B6B}" type="slidenum">
              <a:rPr lang="en-US" smtClean="0"/>
              <a:t>20</a:t>
            </a:fld>
            <a:endParaRPr lang="en-US" dirty="0"/>
          </a:p>
        </p:txBody>
      </p:sp>
    </p:spTree>
    <p:extLst>
      <p:ext uri="{BB962C8B-B14F-4D97-AF65-F5344CB8AC3E}">
        <p14:creationId xmlns:p14="http://schemas.microsoft.com/office/powerpoint/2010/main" val="3398021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page shows a question regarding AABD</a:t>
            </a:r>
            <a:r>
              <a:rPr lang="en-US" sz="1200" b="0" i="0" kern="1200" baseline="0" dirty="0" smtClean="0">
                <a:solidFill>
                  <a:schemeClr val="tx1"/>
                </a:solidFill>
                <a:effectLst/>
                <a:latin typeface="+mn-lt"/>
                <a:ea typeface="+mn-ea"/>
                <a:cs typeface="+mn-cs"/>
              </a:rPr>
              <a:t> cash eligibility.</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Out of state food stamps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To receive AABD cash benefits, </a:t>
            </a:r>
            <a:r>
              <a:rPr lang="en-US" sz="1200" b="1" i="0" kern="1200" dirty="0" smtClean="0">
                <a:solidFill>
                  <a:schemeClr val="tx1"/>
                </a:solidFill>
                <a:effectLst/>
                <a:latin typeface="+mn-lt"/>
                <a:ea typeface="+mn-ea"/>
                <a:cs typeface="+mn-cs"/>
              </a:rPr>
              <a:t>a person who is </a:t>
            </a:r>
            <a:r>
              <a:rPr lang="en-US" sz="1200" b="1" i="1" kern="1200" dirty="0" smtClean="0">
                <a:solidFill>
                  <a:schemeClr val="tx1"/>
                </a:solidFill>
                <a:effectLst/>
                <a:latin typeface="+mn-lt"/>
                <a:ea typeface="+mn-ea"/>
                <a:cs typeface="+mn-cs"/>
              </a:rPr>
              <a:t>age 65 or older</a:t>
            </a:r>
            <a:r>
              <a:rPr lang="en-US" sz="1200" b="0" i="0" kern="1200" dirty="0" smtClean="0">
                <a:solidFill>
                  <a:schemeClr val="tx1"/>
                </a:solidFill>
                <a:effectLst/>
                <a:latin typeface="+mn-lt"/>
                <a:ea typeface="+mn-ea"/>
                <a:cs typeface="+mn-cs"/>
              </a:rPr>
              <a:t> must meet one of the following criteria:</a:t>
            </a:r>
          </a:p>
          <a:p>
            <a:r>
              <a:rPr lang="en-US" sz="1200" b="0" i="0" kern="1200" dirty="0" smtClean="0">
                <a:solidFill>
                  <a:schemeClr val="tx1"/>
                </a:solidFill>
                <a:effectLst/>
                <a:latin typeface="+mn-lt"/>
                <a:ea typeface="+mn-ea"/>
                <a:cs typeface="+mn-cs"/>
              </a:rPr>
              <a:t>receive SSI; </a:t>
            </a:r>
            <a:r>
              <a:rPr lang="en-US" sz="1200" b="1" i="0" kern="1200" dirty="0" smtClean="0">
                <a:solidFill>
                  <a:schemeClr val="tx1"/>
                </a:solidFill>
                <a:effectLst/>
                <a:latin typeface="+mn-lt"/>
                <a:ea typeface="+mn-ea"/>
                <a:cs typeface="+mn-cs"/>
              </a:rPr>
              <a:t>or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be ineligible for SSI due to income; </a:t>
            </a:r>
            <a:r>
              <a:rPr lang="en-US" sz="1200" b="1" i="0" kern="1200" dirty="0" smtClean="0">
                <a:solidFill>
                  <a:schemeClr val="tx1"/>
                </a:solidFill>
                <a:effectLst/>
                <a:latin typeface="+mn-lt"/>
                <a:ea typeface="+mn-ea"/>
                <a:cs typeface="+mn-cs"/>
              </a:rPr>
              <a:t>or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be a noncitizen who was legally residing in the U.S. on 08/22/96, and who was denied SSI due to a finding of "not disabled," and who meets the immigration requirements for medical assistance; </a:t>
            </a:r>
            <a:r>
              <a:rPr lang="en-US" sz="1200" b="1" i="0" kern="1200" dirty="0" smtClean="0">
                <a:solidFill>
                  <a:schemeClr val="tx1"/>
                </a:solidFill>
                <a:effectLst/>
                <a:latin typeface="+mn-lt"/>
                <a:ea typeface="+mn-ea"/>
                <a:cs typeface="+mn-cs"/>
              </a:rPr>
              <a:t>or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be a noncitizen ineligible for SSI due to expiration of the federal 7-year limit.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To receive AABD cash benefits, </a:t>
            </a:r>
            <a:r>
              <a:rPr lang="en-US" sz="1200" b="1" i="0" kern="1200" dirty="0" smtClean="0">
                <a:solidFill>
                  <a:schemeClr val="tx1"/>
                </a:solidFill>
                <a:effectLst/>
                <a:latin typeface="+mn-lt"/>
                <a:ea typeface="+mn-ea"/>
                <a:cs typeface="+mn-cs"/>
              </a:rPr>
              <a:t>a person who is </a:t>
            </a:r>
            <a:r>
              <a:rPr lang="en-US" sz="1200" b="1" i="1" kern="1200" dirty="0" smtClean="0">
                <a:solidFill>
                  <a:schemeClr val="tx1"/>
                </a:solidFill>
                <a:effectLst/>
                <a:latin typeface="+mn-lt"/>
                <a:ea typeface="+mn-ea"/>
                <a:cs typeface="+mn-cs"/>
              </a:rPr>
              <a:t>under age 65</a:t>
            </a:r>
            <a:r>
              <a:rPr lang="en-US" sz="1200" b="0" i="0" kern="1200" dirty="0" smtClean="0">
                <a:solidFill>
                  <a:schemeClr val="tx1"/>
                </a:solidFill>
                <a:effectLst/>
                <a:latin typeface="+mn-lt"/>
                <a:ea typeface="+mn-ea"/>
                <a:cs typeface="+mn-cs"/>
              </a:rPr>
              <a:t> must meet one of the following criteria:</a:t>
            </a:r>
          </a:p>
          <a:p>
            <a:r>
              <a:rPr lang="en-US" sz="1200" b="0" i="0" kern="1200" dirty="0" smtClean="0">
                <a:solidFill>
                  <a:schemeClr val="tx1"/>
                </a:solidFill>
                <a:effectLst/>
                <a:latin typeface="+mn-lt"/>
                <a:ea typeface="+mn-ea"/>
                <a:cs typeface="+mn-cs"/>
              </a:rPr>
              <a:t>receive SSI </a:t>
            </a:r>
            <a:r>
              <a:rPr lang="en-US" sz="1200" b="1" i="0" kern="1200" dirty="0" smtClean="0">
                <a:solidFill>
                  <a:schemeClr val="tx1"/>
                </a:solidFill>
                <a:effectLst/>
                <a:latin typeface="+mn-lt"/>
                <a:ea typeface="+mn-ea"/>
                <a:cs typeface="+mn-cs"/>
              </a:rPr>
              <a:t>or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be ineligible for SSI due to income and was found disabled; </a:t>
            </a:r>
            <a:r>
              <a:rPr lang="en-US" sz="1200" b="1" i="0" kern="1200" dirty="0" smtClean="0">
                <a:solidFill>
                  <a:schemeClr val="tx1"/>
                </a:solidFill>
                <a:effectLst/>
                <a:latin typeface="+mn-lt"/>
                <a:ea typeface="+mn-ea"/>
                <a:cs typeface="+mn-cs"/>
              </a:rPr>
              <a:t>or</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be a noncitizen ineligible for SSI due to expiration of the federal 7-year limit.</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21</a:t>
            </a:fld>
            <a:endParaRPr lang="en-US" dirty="0"/>
          </a:p>
        </p:txBody>
      </p:sp>
    </p:spTree>
    <p:extLst>
      <p:ext uri="{BB962C8B-B14F-4D97-AF65-F5344CB8AC3E}">
        <p14:creationId xmlns:p14="http://schemas.microsoft.com/office/powerpoint/2010/main" val="62974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7. Once you have answered the questions for all of the household members, click [Next] and the Household Summary page comes up. Review the information, check if it is correct, and make any changes. Once all information is correct, click [Next].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22</a:t>
            </a:fld>
            <a:endParaRPr lang="en-US" dirty="0"/>
          </a:p>
        </p:txBody>
      </p:sp>
    </p:spTree>
    <p:extLst>
      <p:ext uri="{BB962C8B-B14F-4D97-AF65-F5344CB8AC3E}">
        <p14:creationId xmlns:p14="http://schemas.microsoft.com/office/powerpoint/2010/main" val="127278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E17EA524-7A27-46AB-9B4A-7198D44C5B6B}" type="slidenum">
              <a:rPr lang="en-US" smtClean="0"/>
              <a:t>23</a:t>
            </a:fld>
            <a:endParaRPr lang="en-US" dirty="0"/>
          </a:p>
        </p:txBody>
      </p:sp>
    </p:spTree>
    <p:extLst>
      <p:ext uri="{BB962C8B-B14F-4D97-AF65-F5344CB8AC3E}">
        <p14:creationId xmlns:p14="http://schemas.microsoft.com/office/powerpoint/2010/main" val="3016496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Here is</a:t>
            </a:r>
            <a:r>
              <a:rPr lang="en-US" baseline="0" dirty="0" smtClean="0"/>
              <a:t> an example of the expanded questions if you select that you have a vehicle.</a:t>
            </a: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If you own more than one car or other vehicle, you should count any extra vehicles as assets. The cash value of the vehicle is the amount of money you would get if you sold it. If you owe money on the vehicle, you should only count any profit you would make from selling the vehicle. </a:t>
            </a:r>
            <a:br>
              <a:rPr lang="en-US" dirty="0" smtClean="0"/>
            </a:br>
            <a:endParaRPr lang="en-US" b="1" dirty="0" smtClean="0"/>
          </a:p>
          <a:p>
            <a:pPr marL="228600" indent="-228600">
              <a:buFont typeface="+mj-lt"/>
              <a:buAutoNum type="arabicPeriod"/>
            </a:pPr>
            <a:r>
              <a:rPr lang="en-US" b="1" dirty="0" smtClean="0"/>
              <a:t>(Also</a:t>
            </a:r>
            <a:r>
              <a:rPr lang="en-US" b="1" baseline="0" dirty="0" smtClean="0"/>
              <a:t> but not shown here) an important note about </a:t>
            </a:r>
            <a:r>
              <a:rPr lang="en-US" b="1" dirty="0" smtClean="0"/>
              <a:t>Life Insurance </a:t>
            </a:r>
          </a:p>
          <a:p>
            <a:pPr marL="685800" lvl="1" indent="-228600">
              <a:buFont typeface="+mj-lt"/>
              <a:buAutoNum type="arabicPeriod"/>
            </a:pPr>
            <a:r>
              <a:rPr lang="en-US" b="1" dirty="0" smtClean="0"/>
              <a:t>S</a:t>
            </a:r>
            <a:r>
              <a:rPr lang="en-US" dirty="0" smtClean="0"/>
              <a:t>ome kinds of life insurance may affect whether the elderly (65 or older), blind or disabled people in your home can get low- or no-cost health care.</a:t>
            </a:r>
          </a:p>
          <a:p>
            <a:pPr marL="1143000" lvl="2" indent="-228600">
              <a:buFont typeface="+mj-lt"/>
              <a:buAutoNum type="arabicPeriod"/>
            </a:pPr>
            <a:r>
              <a:rPr lang="en-US" dirty="0" smtClean="0"/>
              <a:t>If your life insurance is "term" insurance, it does not have a cash value. It will not affect whether you can get low- or no-cost health care. If your life insurance does NOT have a cash value, you don’t need to check the box.</a:t>
            </a:r>
          </a:p>
          <a:p>
            <a:pPr marL="1143000" lvl="2" indent="-228600">
              <a:buFont typeface="+mj-lt"/>
              <a:buAutoNum type="arabicPeriod"/>
            </a:pPr>
            <a:endParaRPr lang="en-US" dirty="0" smtClean="0"/>
          </a:p>
          <a:p>
            <a:pPr marL="1143000" lvl="2" indent="-228600">
              <a:buFont typeface="+mj-lt"/>
              <a:buAutoNum type="arabicPeriod"/>
            </a:pPr>
            <a:r>
              <a:rPr lang="en-US" dirty="0" smtClean="0"/>
              <a:t>If your life insurance is "whole life" insurance, it does have a cash value. This may affect whether you can get low- or no-cost health care. Keep in mind that there are many special rules about life insurance with a cash value. Even if you do have life insurance with a cash value, you may still be able to get Medicaid.</a:t>
            </a: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24</a:t>
            </a:fld>
            <a:endParaRPr lang="en-US" dirty="0"/>
          </a:p>
        </p:txBody>
      </p:sp>
    </p:spTree>
    <p:extLst>
      <p:ext uri="{BB962C8B-B14F-4D97-AF65-F5344CB8AC3E}">
        <p14:creationId xmlns:p14="http://schemas.microsoft.com/office/powerpoint/2010/main" val="2483745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i="0" kern="1200" dirty="0" smtClean="0">
                <a:solidFill>
                  <a:schemeClr val="tx1"/>
                </a:solidFill>
                <a:effectLst/>
                <a:latin typeface="+mn-lt"/>
                <a:ea typeface="+mn-ea"/>
                <a:cs typeface="+mn-cs"/>
              </a:rPr>
              <a:t>The most important thing to keep in mind is that DHS</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needs to know the amount each person earns before any taxes or other deductions are taken out of their paycheck.</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This amount is called "gross pay"</a:t>
            </a:r>
            <a:r>
              <a:rPr lang="en-US" sz="1200" b="0" i="0" kern="1200" dirty="0" smtClean="0">
                <a:solidFill>
                  <a:schemeClr val="tx1"/>
                </a:solidFill>
                <a:effectLst/>
                <a:latin typeface="+mn-lt"/>
                <a:ea typeface="+mn-ea"/>
                <a:cs typeface="+mn-cs"/>
              </a:rPr>
              <a:t>.</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When you take the next step and apply for benefits, you may need to provide proof of your income. If you don’t know the exact answer to a money question, give the best answer you can. Keep in mind that by giving us more accurate information, we can give you a more accurate answer.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i="0" kern="1200" dirty="0" smtClean="0">
                <a:solidFill>
                  <a:schemeClr val="tx1"/>
                </a:solidFill>
                <a:effectLst/>
                <a:latin typeface="+mn-lt"/>
                <a:ea typeface="+mn-ea"/>
                <a:cs typeface="+mn-cs"/>
              </a:rPr>
              <a:t>If no one in your home gets money from a job right now, check the box for "No one."</a:t>
            </a:r>
            <a:endParaRPr lang="en-US" b="1" dirty="0" smtClean="0"/>
          </a:p>
          <a:p>
            <a:pPr marL="228600" indent="-228600">
              <a:buFont typeface="+mj-lt"/>
              <a:buAutoNum type="arabicPeriod"/>
            </a:pPr>
            <a:endParaRPr lang="en-US" sz="1200" b="1" i="0" kern="1200" dirty="0" smtClean="0">
              <a:solidFill>
                <a:schemeClr val="tx1"/>
              </a:solidFill>
              <a:effectLst/>
              <a:latin typeface="+mn-lt"/>
              <a:ea typeface="+mn-ea"/>
              <a:cs typeface="+mn-cs"/>
            </a:endParaRPr>
          </a:p>
          <a:p>
            <a:pPr marL="228600" indent="-228600">
              <a:buFont typeface="+mj-lt"/>
              <a:buAutoNum type="arabicPeriod"/>
            </a:pPr>
            <a:r>
              <a:rPr lang="en-US" sz="1200" b="0" i="0" kern="1200" dirty="0" smtClean="0">
                <a:solidFill>
                  <a:schemeClr val="tx1"/>
                </a:solidFill>
                <a:effectLst/>
                <a:latin typeface="+mn-lt"/>
                <a:ea typeface="+mn-ea"/>
                <a:cs typeface="+mn-cs"/>
              </a:rPr>
              <a:t>Be sure to check the box if someone is self-employed. Self-employment is money you earn directly from your own business, rather than getting money by working for an employer.</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A few notes for people who are self-employed:</a:t>
            </a:r>
          </a:p>
          <a:p>
            <a:pPr marL="228600" indent="-228600">
              <a:buFont typeface="+mj-lt"/>
              <a:buAutoNum type="arabicPeriod"/>
            </a:pPr>
            <a:r>
              <a:rPr lang="en-US" sz="1200" b="0" i="0" kern="1200" dirty="0" smtClean="0">
                <a:solidFill>
                  <a:schemeClr val="tx1"/>
                </a:solidFill>
                <a:effectLst/>
                <a:latin typeface="+mn-lt"/>
                <a:ea typeface="+mn-ea"/>
                <a:cs typeface="+mn-cs"/>
              </a:rPr>
              <a:t>If you have more than one kind of business, use different job lines to tell us about each business.</a:t>
            </a:r>
          </a:p>
          <a:p>
            <a:pPr marL="228600" indent="-228600">
              <a:buFont typeface="+mj-lt"/>
              <a:buAutoNum type="arabicPeriod"/>
            </a:pPr>
            <a:endParaRPr lang="en-US" sz="1200" b="0" i="0" kern="1200" dirty="0" smtClean="0">
              <a:solidFill>
                <a:schemeClr val="tx1"/>
              </a:solidFill>
              <a:effectLst/>
              <a:latin typeface="+mn-lt"/>
              <a:ea typeface="+mn-ea"/>
              <a:cs typeface="+mn-cs"/>
            </a:endParaRPr>
          </a:p>
          <a:p>
            <a:pPr marL="228600" indent="-228600">
              <a:buFont typeface="+mj-lt"/>
              <a:buAutoNum type="arabicPeriod"/>
            </a:pPr>
            <a:r>
              <a:rPr lang="en-US" sz="1200" b="1" i="0" kern="1200" dirty="0" smtClean="0">
                <a:solidFill>
                  <a:schemeClr val="tx1"/>
                </a:solidFill>
                <a:effectLst/>
                <a:latin typeface="+mn-lt"/>
                <a:ea typeface="+mn-ea"/>
                <a:cs typeface="+mn-cs"/>
              </a:rPr>
              <a:t>No matter how you report your self-employment income, enter the amount of income you will earn after subtracting business expenses but before taking out taxes, social security or other deductions.</a:t>
            </a:r>
          </a:p>
        </p:txBody>
      </p:sp>
      <p:sp>
        <p:nvSpPr>
          <p:cNvPr id="4" name="Slide Number Placeholder 3"/>
          <p:cNvSpPr>
            <a:spLocks noGrp="1"/>
          </p:cNvSpPr>
          <p:nvPr>
            <p:ph type="sldNum" sz="quarter" idx="10"/>
          </p:nvPr>
        </p:nvSpPr>
        <p:spPr/>
        <p:txBody>
          <a:bodyPr/>
          <a:lstStyle/>
          <a:p>
            <a:fld id="{E17EA524-7A27-46AB-9B4A-7198D44C5B6B}" type="slidenum">
              <a:rPr lang="en-US" smtClean="0"/>
              <a:t>25</a:t>
            </a:fld>
            <a:endParaRPr lang="en-US" dirty="0"/>
          </a:p>
        </p:txBody>
      </p:sp>
    </p:spTree>
    <p:extLst>
      <p:ext uri="{BB962C8B-B14F-4D97-AF65-F5344CB8AC3E}">
        <p14:creationId xmlns:p14="http://schemas.microsoft.com/office/powerpoint/2010/main" val="3570444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b="1" i="0" kern="1200" dirty="0" smtClean="0">
                <a:solidFill>
                  <a:schemeClr val="tx1"/>
                </a:solidFill>
                <a:effectLst/>
                <a:latin typeface="+mn-lt"/>
                <a:ea typeface="+mn-ea"/>
                <a:cs typeface="+mn-cs"/>
              </a:rPr>
              <a:t>Supplemental Security Income (SSI)</a:t>
            </a:r>
            <a:r>
              <a:rPr lang="en-US" sz="1200" b="0" i="0" kern="1200" dirty="0" smtClean="0">
                <a:solidFill>
                  <a:schemeClr val="tx1"/>
                </a:solidFill>
                <a:effectLst/>
                <a:latin typeface="+mn-lt"/>
                <a:ea typeface="+mn-ea"/>
                <a:cs typeface="+mn-cs"/>
              </a:rPr>
              <a:t> - SSI is a monthly payment for people with very low incomes who are at least 65 or blind or disabled. SSI is not a retirement benefit and it is not the same as Social Security.</a:t>
            </a:r>
          </a:p>
          <a:p>
            <a:pPr marL="228600" indent="-228600">
              <a:buFont typeface="+mj-lt"/>
              <a:buAutoNum type="arabicPeriod"/>
            </a:pPr>
            <a:endParaRPr lang="en-US" sz="1200" b="0" i="0" kern="1200" dirty="0" smtClean="0">
              <a:solidFill>
                <a:schemeClr val="tx1"/>
              </a:solidFill>
              <a:effectLst/>
              <a:latin typeface="+mn-lt"/>
              <a:ea typeface="+mn-ea"/>
              <a:cs typeface="+mn-cs"/>
            </a:endParaRPr>
          </a:p>
          <a:p>
            <a:pPr marL="228600" indent="-228600">
              <a:buFont typeface="+mj-lt"/>
              <a:buAutoNum type="arabicPeriod"/>
            </a:pPr>
            <a:r>
              <a:rPr lang="en-US" sz="1200" b="1" i="0" kern="1200" dirty="0" smtClean="0">
                <a:solidFill>
                  <a:schemeClr val="tx1"/>
                </a:solidFill>
                <a:effectLst/>
                <a:latin typeface="+mn-lt"/>
                <a:ea typeface="+mn-ea"/>
                <a:cs typeface="+mn-cs"/>
              </a:rPr>
              <a:t>Social Security</a:t>
            </a:r>
            <a:r>
              <a:rPr lang="en-US" sz="1200" b="0" i="0" kern="1200" dirty="0" smtClean="0">
                <a:solidFill>
                  <a:schemeClr val="tx1"/>
                </a:solidFill>
                <a:effectLst/>
                <a:latin typeface="+mn-lt"/>
                <a:ea typeface="+mn-ea"/>
                <a:cs typeface="+mn-cs"/>
              </a:rPr>
              <a:t> - By Social Security, we mean retirement payments and some disability payments. Don’t include SSI income in this box.</a:t>
            </a:r>
          </a:p>
          <a:p>
            <a:pPr marL="228600" indent="-228600">
              <a:buFont typeface="+mj-lt"/>
              <a:buAutoNum type="arabicPeriod"/>
            </a:pPr>
            <a:endParaRPr lang="en-US" sz="1200" b="0" i="0" kern="1200" dirty="0" smtClean="0">
              <a:solidFill>
                <a:schemeClr val="tx1"/>
              </a:solidFill>
              <a:effectLst/>
              <a:latin typeface="+mn-lt"/>
              <a:ea typeface="+mn-ea"/>
              <a:cs typeface="+mn-cs"/>
            </a:endParaRPr>
          </a:p>
          <a:p>
            <a:pPr marL="228600" indent="-228600">
              <a:buFont typeface="+mj-lt"/>
              <a:buAutoNum type="arabicPeriod"/>
            </a:pPr>
            <a:r>
              <a:rPr lang="en-US" sz="1200" b="1" i="0" kern="1200" dirty="0" smtClean="0">
                <a:solidFill>
                  <a:schemeClr val="tx1"/>
                </a:solidFill>
                <a:effectLst/>
                <a:latin typeface="+mn-lt"/>
                <a:ea typeface="+mn-ea"/>
                <a:cs typeface="+mn-cs"/>
              </a:rPr>
              <a:t>Child Support</a:t>
            </a:r>
            <a:r>
              <a:rPr lang="en-US" sz="1200" b="0" i="0" kern="1200" dirty="0" smtClean="0">
                <a:solidFill>
                  <a:schemeClr val="tx1"/>
                </a:solidFill>
                <a:effectLst/>
                <a:latin typeface="+mn-lt"/>
                <a:ea typeface="+mn-ea"/>
                <a:cs typeface="+mn-cs"/>
              </a:rPr>
              <a:t> - Child support is the money that you or your children receive from a parent who is not living in your home.</a:t>
            </a:r>
          </a:p>
          <a:p>
            <a:pPr marL="228600" indent="-228600">
              <a:buFont typeface="+mj-lt"/>
              <a:buAutoNum type="arabicPeriod"/>
            </a:pPr>
            <a:endParaRPr lang="en-US" sz="1200" b="0" i="0" kern="1200" dirty="0" smtClean="0">
              <a:solidFill>
                <a:schemeClr val="tx1"/>
              </a:solidFill>
              <a:effectLst/>
              <a:latin typeface="+mn-lt"/>
              <a:ea typeface="+mn-ea"/>
              <a:cs typeface="+mn-cs"/>
            </a:endParaRPr>
          </a:p>
          <a:p>
            <a:pPr marL="228600" indent="-228600">
              <a:buFont typeface="+mj-lt"/>
              <a:buAutoNum type="arabicPeriod"/>
            </a:pPr>
            <a:r>
              <a:rPr lang="en-US" sz="1200" b="1" i="0" kern="1200" dirty="0" smtClean="0">
                <a:solidFill>
                  <a:schemeClr val="tx1"/>
                </a:solidFill>
                <a:effectLst/>
                <a:latin typeface="+mn-lt"/>
                <a:ea typeface="+mn-ea"/>
                <a:cs typeface="+mn-cs"/>
              </a:rPr>
              <a:t>Unemployment payments</a:t>
            </a:r>
            <a:r>
              <a:rPr lang="en-US" sz="1200" b="0" i="0" kern="1200" dirty="0" smtClean="0">
                <a:solidFill>
                  <a:schemeClr val="tx1"/>
                </a:solidFill>
                <a:effectLst/>
                <a:latin typeface="+mn-lt"/>
                <a:ea typeface="+mn-ea"/>
                <a:cs typeface="+mn-cs"/>
              </a:rPr>
              <a:t> - Unemployment payments are payments you may receive from the state if you have recently lost your job.</a:t>
            </a:r>
          </a:p>
          <a:p>
            <a:pPr marL="228600" indent="-228600">
              <a:buFont typeface="+mj-lt"/>
              <a:buAutoNum type="arabicPeriod"/>
            </a:pPr>
            <a:endParaRPr lang="en-US" sz="1200" b="0" i="0" kern="1200" dirty="0" smtClean="0">
              <a:solidFill>
                <a:schemeClr val="tx1"/>
              </a:solidFill>
              <a:effectLst/>
              <a:latin typeface="+mn-lt"/>
              <a:ea typeface="+mn-ea"/>
              <a:cs typeface="+mn-cs"/>
            </a:endParaRPr>
          </a:p>
          <a:p>
            <a:pPr marL="228600" indent="-228600">
              <a:buFont typeface="+mj-lt"/>
              <a:buAutoNum type="arabicPeriod"/>
            </a:pPr>
            <a:r>
              <a:rPr lang="en-US" sz="1200" b="1" i="0" kern="1200" dirty="0" smtClean="0">
                <a:solidFill>
                  <a:schemeClr val="tx1"/>
                </a:solidFill>
                <a:effectLst/>
                <a:latin typeface="+mn-lt"/>
                <a:ea typeface="+mn-ea"/>
                <a:cs typeface="+mn-cs"/>
              </a:rPr>
              <a:t>Other sources</a:t>
            </a:r>
            <a:r>
              <a:rPr lang="en-US" sz="1200" b="0" i="0" kern="1200" dirty="0" smtClean="0">
                <a:solidFill>
                  <a:schemeClr val="tx1"/>
                </a:solidFill>
                <a:effectLst/>
                <a:latin typeface="+mn-lt"/>
                <a:ea typeface="+mn-ea"/>
                <a:cs typeface="+mn-cs"/>
              </a:rPr>
              <a:t> - Some examples are worker’s compensation, veteran’s benefits, pensions, tribal per capita payments. Some sources of money don’t count at all. </a:t>
            </a:r>
          </a:p>
          <a:p>
            <a:pPr marL="228600" indent="-228600">
              <a:buFont typeface="+mj-lt"/>
              <a:buAutoNum type="arabicPeriod"/>
            </a:pPr>
            <a:endParaRPr lang="en-US" sz="1200" b="0" i="0" kern="1200" dirty="0" smtClean="0">
              <a:solidFill>
                <a:schemeClr val="tx1"/>
              </a:solidFill>
              <a:effectLst/>
              <a:latin typeface="+mn-lt"/>
              <a:ea typeface="+mn-ea"/>
              <a:cs typeface="+mn-cs"/>
            </a:endParaRPr>
          </a:p>
          <a:p>
            <a:pPr marL="228600" indent="-228600">
              <a:buFont typeface="+mj-lt"/>
              <a:buAutoNum type="arabicPeriod"/>
            </a:pPr>
            <a:r>
              <a:rPr lang="en-US" sz="1200" b="0" i="0" kern="1200" dirty="0" smtClean="0">
                <a:solidFill>
                  <a:schemeClr val="tx1"/>
                </a:solidFill>
                <a:effectLst/>
                <a:latin typeface="+mn-lt"/>
                <a:ea typeface="+mn-ea"/>
                <a:cs typeface="+mn-cs"/>
              </a:rPr>
              <a:t>If someone receives income from one of these sources, you don’t have to tell us about it: Income from a loan.</a:t>
            </a:r>
          </a:p>
          <a:p>
            <a:pPr marL="685800" lvl="1" indent="-228600">
              <a:buFont typeface="+mj-lt"/>
              <a:buAutoNum type="arabicPeriod"/>
            </a:pPr>
            <a:r>
              <a:rPr lang="en-US" sz="1200" b="0" i="0" kern="1200" dirty="0" smtClean="0">
                <a:solidFill>
                  <a:schemeClr val="tx1"/>
                </a:solidFill>
                <a:effectLst/>
                <a:latin typeface="+mn-lt"/>
                <a:ea typeface="+mn-ea"/>
                <a:cs typeface="+mn-cs"/>
              </a:rPr>
              <a:t>One-time payments such as an income tax refund, </a:t>
            </a:r>
          </a:p>
          <a:p>
            <a:pPr marL="685800" lvl="1" indent="-228600">
              <a:buFont typeface="+mj-lt"/>
              <a:buAutoNum type="arabicPeriod"/>
            </a:pPr>
            <a:r>
              <a:rPr lang="en-US" sz="1200" b="0" i="0" kern="1200" dirty="0" smtClean="0">
                <a:solidFill>
                  <a:schemeClr val="tx1"/>
                </a:solidFill>
                <a:effectLst/>
                <a:latin typeface="+mn-lt"/>
                <a:ea typeface="+mn-ea"/>
                <a:cs typeface="+mn-cs"/>
              </a:rPr>
              <a:t>a one-time insurance settlement, </a:t>
            </a:r>
          </a:p>
          <a:p>
            <a:pPr marL="685800" lvl="1" indent="-228600">
              <a:buFont typeface="+mj-lt"/>
              <a:buAutoNum type="arabicPeriod"/>
            </a:pPr>
            <a:r>
              <a:rPr lang="en-US" sz="1200" b="0" i="0" kern="1200" dirty="0" smtClean="0">
                <a:solidFill>
                  <a:schemeClr val="tx1"/>
                </a:solidFill>
                <a:effectLst/>
                <a:latin typeface="+mn-lt"/>
                <a:ea typeface="+mn-ea"/>
                <a:cs typeface="+mn-cs"/>
              </a:rPr>
              <a:t>a security deposit refund, or </a:t>
            </a:r>
          </a:p>
          <a:p>
            <a:pPr marL="685800" lvl="1" indent="-228600">
              <a:buFont typeface="+mj-lt"/>
              <a:buAutoNum type="arabicPeriod"/>
            </a:pPr>
            <a:r>
              <a:rPr lang="en-US" sz="1200" b="0" i="0" kern="1200" dirty="0" smtClean="0">
                <a:solidFill>
                  <a:schemeClr val="tx1"/>
                </a:solidFill>
                <a:effectLst/>
                <a:latin typeface="+mn-lt"/>
                <a:ea typeface="+mn-ea"/>
                <a:cs typeface="+mn-cs"/>
              </a:rPr>
              <a:t>an emergency assistance payment.</a:t>
            </a:r>
          </a:p>
          <a:p>
            <a:pPr marL="228600" indent="-228600">
              <a:buFont typeface="+mj-lt"/>
              <a:buAutoNum type="arabicPeriod"/>
            </a:pPr>
            <a:endParaRPr lang="en-US" sz="1200" b="0" i="0" kern="1200" dirty="0" smtClean="0">
              <a:solidFill>
                <a:schemeClr val="tx1"/>
              </a:solidFill>
              <a:effectLst/>
              <a:latin typeface="+mn-lt"/>
              <a:ea typeface="+mn-ea"/>
              <a:cs typeface="+mn-cs"/>
            </a:endParaRPr>
          </a:p>
          <a:p>
            <a:pPr marL="228600" indent="-228600">
              <a:buFont typeface="+mj-lt"/>
              <a:buAutoNum type="arabicPeriod"/>
            </a:pPr>
            <a:r>
              <a:rPr lang="en-US" sz="1200" b="0" i="0" kern="1200" dirty="0" smtClean="0">
                <a:solidFill>
                  <a:schemeClr val="tx1"/>
                </a:solidFill>
                <a:effectLst/>
                <a:latin typeface="+mn-lt"/>
                <a:ea typeface="+mn-ea"/>
                <a:cs typeface="+mn-cs"/>
              </a:rPr>
              <a:t>Keep in mind that there are many other kinds of income that may not count. If you receive a type of income that isn’t listed here, it’s a good idea to ask your caseworker about it when you apply for benefits.</a:t>
            </a: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26</a:t>
            </a:fld>
            <a:endParaRPr lang="en-US" dirty="0"/>
          </a:p>
        </p:txBody>
      </p:sp>
    </p:spTree>
    <p:extLst>
      <p:ext uri="{BB962C8B-B14F-4D97-AF65-F5344CB8AC3E}">
        <p14:creationId xmlns:p14="http://schemas.microsoft.com/office/powerpoint/2010/main" val="598214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b="1" i="0" kern="1200" dirty="0" smtClean="0">
                <a:solidFill>
                  <a:schemeClr val="tx1"/>
                </a:solidFill>
                <a:effectLst/>
                <a:latin typeface="+mn-lt"/>
                <a:ea typeface="+mn-ea"/>
                <a:cs typeface="+mn-cs"/>
              </a:rPr>
              <a:t>Housing</a:t>
            </a:r>
            <a:endParaRPr lang="en-US" sz="1200" b="0" i="0" kern="1200" dirty="0" smtClean="0">
              <a:solidFill>
                <a:schemeClr val="tx1"/>
              </a:solidFill>
              <a:effectLst/>
              <a:latin typeface="+mn-lt"/>
              <a:ea typeface="+mn-ea"/>
              <a:cs typeface="+mn-cs"/>
            </a:endParaRPr>
          </a:p>
          <a:p>
            <a:pPr marL="228600" indent="-228600">
              <a:buFont typeface="+mj-lt"/>
              <a:buAutoNum type="arabicPeriod"/>
            </a:pPr>
            <a:r>
              <a:rPr lang="en-US" sz="1200" b="0" i="0" kern="1200" dirty="0" smtClean="0">
                <a:solidFill>
                  <a:schemeClr val="tx1"/>
                </a:solidFill>
                <a:effectLst/>
                <a:latin typeface="+mn-lt"/>
                <a:ea typeface="+mn-ea"/>
                <a:cs typeface="+mn-cs"/>
              </a:rPr>
              <a:t>If you are renting your home, answer the question by typing in the amount you and other adults in your home pay each month in rent.</a:t>
            </a:r>
            <a:r>
              <a:rPr lang="en-US" dirty="0" smtClean="0"/>
              <a:t/>
            </a:r>
            <a:br>
              <a:rPr lang="en-US" dirty="0" smtClean="0"/>
            </a:br>
            <a:endParaRPr lang="en-US" dirty="0" smtClean="0"/>
          </a:p>
          <a:p>
            <a:pPr marL="228600" indent="-228600">
              <a:buFont typeface="+mj-lt"/>
              <a:buAutoNum type="arabicPeriod"/>
            </a:pPr>
            <a:r>
              <a:rPr lang="en-US" sz="1200" b="0" i="0" kern="1200" dirty="0" smtClean="0">
                <a:solidFill>
                  <a:schemeClr val="tx1"/>
                </a:solidFill>
                <a:effectLst/>
                <a:latin typeface="+mn-lt"/>
                <a:ea typeface="+mn-ea"/>
                <a:cs typeface="+mn-cs"/>
              </a:rPr>
              <a:t>If you live in a trailer, you should include lot rent as well as any rent or mortgage payment you make on your trailer.</a:t>
            </a:r>
            <a:r>
              <a:rPr lang="en-US" dirty="0" smtClean="0"/>
              <a:t/>
            </a:r>
            <a:br>
              <a:rPr lang="en-US" dirty="0" smtClean="0"/>
            </a:br>
            <a:endParaRPr lang="en-US" dirty="0" smtClean="0"/>
          </a:p>
          <a:p>
            <a:pPr marL="228600" indent="-228600">
              <a:buFont typeface="+mj-lt"/>
              <a:buAutoNum type="arabicPeriod"/>
            </a:pPr>
            <a:r>
              <a:rPr lang="en-US" sz="1200" b="0" i="0" kern="1200" dirty="0" smtClean="0">
                <a:solidFill>
                  <a:schemeClr val="tx1"/>
                </a:solidFill>
                <a:effectLst/>
                <a:latin typeface="+mn-lt"/>
                <a:ea typeface="+mn-ea"/>
                <a:cs typeface="+mn-cs"/>
              </a:rPr>
              <a:t>If you own your home, answer the question by typing in the total amount you and other adults in your home pay each month for mortgage, property taxes, and home insurance. If you only pay property taxes and/or insurance, just include that amount.</a:t>
            </a:r>
          </a:p>
          <a:p>
            <a:pPr marL="228600" indent="-228600">
              <a:buFont typeface="+mj-lt"/>
              <a:buAutoNum type="arabicPeriod"/>
            </a:pPr>
            <a:endParaRPr lang="en-US" sz="1200" b="0" i="0" kern="1200" dirty="0" smtClean="0">
              <a:solidFill>
                <a:schemeClr val="tx1"/>
              </a:solidFill>
              <a:effectLst/>
              <a:latin typeface="+mn-lt"/>
              <a:ea typeface="+mn-ea"/>
              <a:cs typeface="+mn-cs"/>
            </a:endParaRPr>
          </a:p>
          <a:p>
            <a:pPr marL="228600" indent="-228600">
              <a:buFont typeface="+mj-lt"/>
              <a:buAutoNum type="arabicPeriod"/>
            </a:pPr>
            <a:r>
              <a:rPr lang="en-US" sz="1200" b="0" i="0" kern="1200" dirty="0" smtClean="0">
                <a:solidFill>
                  <a:schemeClr val="tx1"/>
                </a:solidFill>
                <a:effectLst/>
                <a:latin typeface="+mn-lt"/>
                <a:ea typeface="+mn-ea"/>
                <a:cs typeface="+mn-cs"/>
              </a:rPr>
              <a:t>Be sure to only count the amount that you actually pay for housing. </a:t>
            </a:r>
          </a:p>
          <a:p>
            <a:pPr marL="685800" lvl="1" indent="-228600">
              <a:buFont typeface="+mj-lt"/>
              <a:buAutoNum type="arabicPeriod"/>
            </a:pPr>
            <a:r>
              <a:rPr lang="en-US" sz="1200" b="0" i="0" kern="1200" dirty="0" smtClean="0">
                <a:solidFill>
                  <a:schemeClr val="tx1"/>
                </a:solidFill>
                <a:effectLst/>
                <a:latin typeface="+mn-lt"/>
                <a:ea typeface="+mn-ea"/>
                <a:cs typeface="+mn-cs"/>
              </a:rPr>
              <a:t>For example, if your rent amount is $600 but you get $400 in rental assistance, you should type in $200.</a:t>
            </a:r>
            <a:r>
              <a:rPr lang="en-US" dirty="0" smtClean="0"/>
              <a:t/>
            </a:r>
            <a:br>
              <a:rPr lang="en-US" dirty="0" smtClean="0"/>
            </a:b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27</a:t>
            </a:fld>
            <a:endParaRPr lang="en-US" dirty="0"/>
          </a:p>
        </p:txBody>
      </p:sp>
    </p:spTree>
    <p:extLst>
      <p:ext uri="{BB962C8B-B14F-4D97-AF65-F5344CB8AC3E}">
        <p14:creationId xmlns:p14="http://schemas.microsoft.com/office/powerpoint/2010/main" val="1395951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1" dirty="0" smtClean="0"/>
              <a:t>Child Support  </a:t>
            </a:r>
            <a:r>
              <a:rPr lang="en-US" dirty="0" smtClean="0"/>
              <a:t>Child support is money that a court has ordered you to pay to children who don’t live with you.</a:t>
            </a:r>
            <a:r>
              <a:rPr lang="en-US" baseline="0" dirty="0" smtClean="0"/>
              <a:t> </a:t>
            </a:r>
          </a:p>
          <a:p>
            <a:pPr marL="685800" lvl="1" indent="-228600">
              <a:buFont typeface="+mj-lt"/>
              <a:buAutoNum type="arabicPeriod"/>
            </a:pPr>
            <a:r>
              <a:rPr lang="en-US" dirty="0" smtClean="0"/>
              <a:t>If your child support payments are taken out of your paycheck, tell us how much is taken out of your check each month. </a:t>
            </a:r>
          </a:p>
          <a:p>
            <a:pPr marL="685800" lvl="1" indent="-228600">
              <a:buFont typeface="+mj-lt"/>
              <a:buAutoNum type="arabicPeriod"/>
            </a:pPr>
            <a:r>
              <a:rPr lang="en-US" dirty="0" smtClean="0"/>
              <a:t>If you give money to your children but it’s not ordered by a court, please don’t include it. </a:t>
            </a:r>
          </a:p>
          <a:p>
            <a:pPr marL="685800" lvl="1" indent="-228600">
              <a:buFont typeface="+mj-lt"/>
              <a:buAutoNum type="arabicPeriod"/>
            </a:pPr>
            <a:r>
              <a:rPr lang="en-US" dirty="0" smtClean="0"/>
              <a:t>Keep in mind that we’re asking about child support that the adults in your home pay, NOT child support that you or your children receive from someone outside of your home.</a:t>
            </a:r>
          </a:p>
          <a:p>
            <a:pPr marL="228600" indent="-228600">
              <a:buFont typeface="+mj-lt"/>
              <a:buAutoNum type="arabicPeriod"/>
            </a:pPr>
            <a:endParaRPr lang="en-US" baseline="0" dirty="0" smtClean="0"/>
          </a:p>
          <a:p>
            <a:pPr marL="228600" indent="-228600">
              <a:buFont typeface="+mj-lt"/>
              <a:buAutoNum type="arabicPeriod"/>
            </a:pPr>
            <a:r>
              <a:rPr lang="en-US" b="1" baseline="0" dirty="0" smtClean="0"/>
              <a:t>Medicare Part A and Part B</a:t>
            </a:r>
          </a:p>
          <a:p>
            <a:pPr marL="685800" lvl="1" indent="-228600">
              <a:buFont typeface="+mj-lt"/>
              <a:buAutoNum type="arabicPeriod"/>
            </a:pPr>
            <a:r>
              <a:rPr lang="en-US" b="1" baseline="0" dirty="0" smtClean="0"/>
              <a:t>for programs like MSP</a:t>
            </a:r>
            <a:endParaRPr lang="en-US" b="1" dirty="0" smtClean="0"/>
          </a:p>
        </p:txBody>
      </p:sp>
      <p:sp>
        <p:nvSpPr>
          <p:cNvPr id="4" name="Slide Number Placeholder 3"/>
          <p:cNvSpPr>
            <a:spLocks noGrp="1"/>
          </p:cNvSpPr>
          <p:nvPr>
            <p:ph type="sldNum" sz="quarter" idx="10"/>
          </p:nvPr>
        </p:nvSpPr>
        <p:spPr/>
        <p:txBody>
          <a:bodyPr/>
          <a:lstStyle/>
          <a:p>
            <a:fld id="{E17EA524-7A27-46AB-9B4A-7198D44C5B6B}" type="slidenum">
              <a:rPr lang="en-US" smtClean="0"/>
              <a:t>28</a:t>
            </a:fld>
            <a:endParaRPr lang="en-US" dirty="0"/>
          </a:p>
        </p:txBody>
      </p:sp>
    </p:spTree>
    <p:extLst>
      <p:ext uri="{BB962C8B-B14F-4D97-AF65-F5344CB8AC3E}">
        <p14:creationId xmlns:p14="http://schemas.microsoft.com/office/powerpoint/2010/main" val="947794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If you are applying for SNAP or Cash Benefits, you will be asked about your availability to come into a local Family Community Resource Center (FCRC) to be interviewed or you may request a SNAP interview by phone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What are these blank white boxes for?</a:t>
            </a:r>
            <a:r>
              <a:rPr lang="en-US" dirty="0" smtClean="0"/>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Here is an opportunity for you to add comments you would like the caseworker reviewing your application to see. What kind of things can</a:t>
            </a:r>
            <a:r>
              <a:rPr lang="en-US" baseline="0" dirty="0" smtClean="0"/>
              <a:t> you </a:t>
            </a:r>
            <a:endParaRPr lang="en-US" dirty="0" smtClean="0"/>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That</a:t>
            </a:r>
            <a:r>
              <a:rPr lang="en-US" baseline="0" dirty="0" smtClean="0"/>
              <a:t> someone is homeless, and needing to use FCRC as address</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if you need language assistance</a:t>
            </a: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p>
          <a:p>
            <a:r>
              <a:rPr lang="en-US" dirty="0" smtClean="0"/>
              <a:t>. </a:t>
            </a:r>
          </a:p>
        </p:txBody>
      </p:sp>
      <p:sp>
        <p:nvSpPr>
          <p:cNvPr id="4" name="Slide Number Placeholder 3"/>
          <p:cNvSpPr>
            <a:spLocks noGrp="1"/>
          </p:cNvSpPr>
          <p:nvPr>
            <p:ph type="sldNum" sz="quarter" idx="10"/>
          </p:nvPr>
        </p:nvSpPr>
        <p:spPr/>
        <p:txBody>
          <a:bodyPr/>
          <a:lstStyle/>
          <a:p>
            <a:fld id="{E17EA524-7A27-46AB-9B4A-7198D44C5B6B}" type="slidenum">
              <a:rPr lang="en-US" smtClean="0"/>
              <a:t>29</a:t>
            </a:fld>
            <a:endParaRPr lang="en-US" dirty="0"/>
          </a:p>
        </p:txBody>
      </p:sp>
    </p:spTree>
    <p:extLst>
      <p:ext uri="{BB962C8B-B14F-4D97-AF65-F5344CB8AC3E}">
        <p14:creationId xmlns:p14="http://schemas.microsoft.com/office/powerpoint/2010/main" val="417071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Our goal is to help applicants and providers working with applicants submit applications that will help them maximize their access to the public benefits they qualify for and are entitled to receive.</a:t>
            </a:r>
            <a:r>
              <a:rPr lang="en-US" dirty="0" smtClean="0"/>
              <a:t> The purpose</a:t>
            </a:r>
            <a:r>
              <a:rPr lang="en-US" baseline="0" dirty="0" smtClean="0"/>
              <a:t> of this training is to provide tips and information when using ABE to apply for public benefits.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smtClean="0"/>
              <a:t>Provide Key Information to unlock services and maximize DHS benefits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smtClean="0">
                <a:solidFill>
                  <a:schemeClr val="tx1"/>
                </a:solidFill>
                <a:effectLst/>
                <a:latin typeface="+mn-lt"/>
                <a:ea typeface="+mn-ea"/>
                <a:cs typeface="+mn-cs"/>
              </a:rPr>
              <a:t>What does this mean?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smtClean="0">
                <a:solidFill>
                  <a:schemeClr val="tx1"/>
                </a:solidFill>
                <a:effectLst/>
                <a:latin typeface="+mn-lt"/>
                <a:ea typeface="+mn-ea"/>
                <a:cs typeface="+mn-cs"/>
              </a:rPr>
              <a:t>Things that can affect</a:t>
            </a:r>
            <a:r>
              <a:rPr lang="en-US" sz="1200" b="1" kern="1200" baseline="0" dirty="0" smtClean="0">
                <a:solidFill>
                  <a:schemeClr val="tx1"/>
                </a:solidFill>
                <a:effectLst/>
                <a:latin typeface="+mn-lt"/>
                <a:ea typeface="+mn-ea"/>
                <a:cs typeface="+mn-cs"/>
              </a:rPr>
              <a:t> the outcome of an application</a:t>
            </a:r>
            <a:r>
              <a:rPr lang="en-US" sz="1200" b="1"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Not selecting all programs clients are eligible for.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Incomplete applications.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Not submitting required docs, incorrect names, how to fill out applications SSN not required but it speeds up the process.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AND MORE IMPORTANTLY DOB AND SSN LINK TO YOUR CURRENT CASE.</a:t>
            </a:r>
          </a:p>
          <a:p>
            <a:pPr marL="228600" indent="-228600">
              <a:buFont typeface="+mj-lt"/>
              <a:buAutoNum type="arabicPeriod"/>
            </a:pPr>
            <a:r>
              <a:rPr lang="en-US" baseline="0" dirty="0" smtClean="0"/>
              <a:t/>
            </a:r>
            <a:br>
              <a:rPr lang="en-US" baseline="0" dirty="0" smtClean="0"/>
            </a:br>
            <a:r>
              <a:rPr lang="en-US" b="1" baseline="0" dirty="0" smtClean="0"/>
              <a:t>We will discuss:</a:t>
            </a:r>
          </a:p>
          <a:p>
            <a:pPr marL="228600" indent="-228600">
              <a:buFont typeface="+mj-lt"/>
              <a:buAutoNum type="arabicPeriod"/>
            </a:pPr>
            <a:r>
              <a:rPr lang="en-US" sz="1200" dirty="0" smtClean="0"/>
              <a:t>What ABE can and cannot</a:t>
            </a:r>
            <a:r>
              <a:rPr lang="en-US" sz="1200" baseline="0" dirty="0" smtClean="0"/>
              <a:t> do</a:t>
            </a:r>
            <a:endParaRPr lang="en-US" sz="1200" dirty="0" smtClean="0"/>
          </a:p>
          <a:p>
            <a:pPr marL="228600" indent="-228600">
              <a:buFont typeface="+mj-lt"/>
              <a:buAutoNum type="arabicPeriod"/>
            </a:pPr>
            <a:r>
              <a:rPr lang="en-US" sz="1200" dirty="0" smtClean="0"/>
              <a:t>Create ABE User ID and Password </a:t>
            </a:r>
          </a:p>
          <a:p>
            <a:pPr marL="228600" indent="-228600">
              <a:buFont typeface="+mj-lt"/>
              <a:buAutoNum type="arabicPeriod"/>
            </a:pPr>
            <a:r>
              <a:rPr lang="en-US" sz="1200" dirty="0" smtClean="0"/>
              <a:t>Link User ID and Password login information to case information</a:t>
            </a:r>
          </a:p>
          <a:p>
            <a:pPr marL="228600" indent="-228600">
              <a:buFont typeface="+mj-lt"/>
              <a:buAutoNum type="arabicPeriod"/>
            </a:pPr>
            <a:r>
              <a:rPr lang="en-US" sz="1200" dirty="0" smtClean="0"/>
              <a:t>Complete Identity Proofing (federal requirement)</a:t>
            </a:r>
          </a:p>
          <a:p>
            <a:pPr marL="228600" indent="-228600">
              <a:buFont typeface="+mj-lt"/>
              <a:buAutoNum type="arabicPeriod"/>
            </a:pPr>
            <a:r>
              <a:rPr lang="en-US" sz="1200" dirty="0" smtClean="0"/>
              <a:t>Submitting an application</a:t>
            </a:r>
          </a:p>
          <a:p>
            <a:pPr marL="228600" indent="-228600">
              <a:buFont typeface="+mj-lt"/>
              <a:buAutoNum type="arabicPeriod"/>
            </a:pPr>
            <a:r>
              <a:rPr lang="en-US" sz="1200" dirty="0" smtClean="0"/>
              <a:t>Using ABE</a:t>
            </a:r>
          </a:p>
          <a:p>
            <a:pPr marL="228600" indent="-228600">
              <a:buFont typeface="+mj-lt"/>
              <a:buAutoNum type="arabicPeriod"/>
            </a:pPr>
            <a:r>
              <a:rPr lang="en-US" sz="1200" dirty="0" smtClean="0"/>
              <a:t>Submitting an appeal</a:t>
            </a:r>
          </a:p>
          <a:p>
            <a:pPr marL="228600" indent="-228600">
              <a:buFont typeface="+mj-lt"/>
              <a:buAutoNum type="arabicPeriod"/>
            </a:pPr>
            <a:endParaRPr lang="en-US" baseline="0" dirty="0" smtClean="0"/>
          </a:p>
          <a:p>
            <a:pPr marL="228600" indent="-228600">
              <a:buFont typeface="+mj-lt"/>
              <a:buAutoNum type="arabicPeriod"/>
            </a:pPr>
            <a:r>
              <a:rPr lang="en-US" b="1" baseline="0" dirty="0" smtClean="0"/>
              <a:t>We will not discuss:</a:t>
            </a:r>
          </a:p>
          <a:p>
            <a:pPr marL="228600" indent="-228600">
              <a:buFont typeface="+mj-lt"/>
              <a:buAutoNum type="arabicPeriod"/>
            </a:pPr>
            <a:r>
              <a:rPr lang="en-US" baseline="0" dirty="0" smtClean="0"/>
              <a:t>VTTC applications</a:t>
            </a:r>
            <a:br>
              <a:rPr lang="en-US" baseline="0" dirty="0" smtClean="0"/>
            </a:br>
            <a:r>
              <a:rPr lang="en-US" baseline="0" dirty="0" smtClean="0"/>
              <a:t>Specific questions related to program eligibility</a:t>
            </a:r>
          </a:p>
          <a:p>
            <a:pPr marL="228600" indent="-228600">
              <a:buFont typeface="+mj-lt"/>
              <a:buAutoNum type="arabicPeriod"/>
            </a:pPr>
            <a:r>
              <a:rPr lang="en-US" baseline="0" dirty="0" smtClean="0"/>
              <a:t>Technical questions related to the functioning of ABE</a:t>
            </a: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a:t>
            </a:fld>
            <a:endParaRPr lang="en-US" dirty="0"/>
          </a:p>
        </p:txBody>
      </p:sp>
    </p:spTree>
    <p:extLst>
      <p:ext uri="{BB962C8B-B14F-4D97-AF65-F5344CB8AC3E}">
        <p14:creationId xmlns:p14="http://schemas.microsoft.com/office/powerpoint/2010/main" val="2313310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If it looks like you may be eligible for Expedited SNAP benefits, you will be asked a few more questions.</a:t>
            </a:r>
          </a:p>
          <a:p>
            <a:endParaRPr lang="en-US" dirty="0" smtClean="0"/>
          </a:p>
          <a:p>
            <a:r>
              <a:rPr lang="en-US" b="1" dirty="0" smtClean="0">
                <a:solidFill>
                  <a:srgbClr val="000000"/>
                </a:solidFill>
                <a:latin typeface="Segoe UI" panose="020B0502040204020203" pitchFamily="34" charset="0"/>
              </a:rPr>
              <a:t>PM 02-08-01: Who Can Get Expedited Service</a:t>
            </a:r>
          </a:p>
          <a:p>
            <a:r>
              <a:rPr lang="en-US" dirty="0" smtClean="0">
                <a:solidFill>
                  <a:srgbClr val="000000"/>
                </a:solidFill>
                <a:latin typeface="Segoe UI" panose="020B0502040204020203" pitchFamily="34" charset="0"/>
              </a:rPr>
              <a:t>Give SNAP applicants expedited service when:</a:t>
            </a:r>
          </a:p>
          <a:p>
            <a:pPr>
              <a:buFont typeface="Arial" panose="020B0604020202020204" pitchFamily="34" charset="0"/>
              <a:buChar char="•"/>
            </a:pPr>
            <a:r>
              <a:rPr lang="en-US" dirty="0" smtClean="0">
                <a:solidFill>
                  <a:srgbClr val="000000"/>
                </a:solidFill>
                <a:latin typeface="Segoe UI" panose="020B0502040204020203" pitchFamily="34" charset="0"/>
              </a:rPr>
              <a:t>the SNAP household's gross nonexempt income and liquid assets are less than their monthly rent or their mortgage payment and the appropriate utility standard; </a:t>
            </a:r>
            <a:r>
              <a:rPr lang="en-US" b="1" dirty="0" smtClean="0">
                <a:solidFill>
                  <a:srgbClr val="000000"/>
                </a:solidFill>
                <a:latin typeface="Segoe UI" panose="020B0502040204020203" pitchFamily="34" charset="0"/>
              </a:rPr>
              <a:t>or</a:t>
            </a:r>
            <a:endParaRPr lang="en-US" dirty="0" smtClean="0">
              <a:solidFill>
                <a:srgbClr val="000000"/>
              </a:solidFill>
              <a:latin typeface="Segoe UI" panose="020B0502040204020203" pitchFamily="34" charset="0"/>
            </a:endParaRPr>
          </a:p>
          <a:p>
            <a:pPr>
              <a:buFont typeface="Arial" panose="020B0604020202020204" pitchFamily="34" charset="0"/>
              <a:buChar char="•"/>
            </a:pPr>
            <a:r>
              <a:rPr lang="en-US" dirty="0" smtClean="0">
                <a:solidFill>
                  <a:srgbClr val="000000"/>
                </a:solidFill>
                <a:latin typeface="Segoe UI" panose="020B0502040204020203" pitchFamily="34" charset="0"/>
              </a:rPr>
              <a:t>the SNAP household has liquid assets of $100 or less and gross monthly income for the month of application is less than $150; </a:t>
            </a:r>
            <a:r>
              <a:rPr lang="en-US" b="1" dirty="0" smtClean="0">
                <a:solidFill>
                  <a:srgbClr val="000000"/>
                </a:solidFill>
                <a:latin typeface="Segoe UI" panose="020B0502040204020203" pitchFamily="34" charset="0"/>
              </a:rPr>
              <a:t>or</a:t>
            </a:r>
            <a:endParaRPr lang="en-US" dirty="0" smtClean="0">
              <a:solidFill>
                <a:srgbClr val="000000"/>
              </a:solidFill>
              <a:latin typeface="Segoe UI" panose="020B0502040204020203" pitchFamily="34" charset="0"/>
            </a:endParaRPr>
          </a:p>
          <a:p>
            <a:pPr>
              <a:buFont typeface="Arial" panose="020B0604020202020204" pitchFamily="34" charset="0"/>
              <a:buChar char="•"/>
            </a:pPr>
            <a:r>
              <a:rPr lang="en-US" dirty="0" smtClean="0">
                <a:solidFill>
                  <a:srgbClr val="000000"/>
                </a:solidFill>
                <a:latin typeface="Segoe UI" panose="020B0502040204020203" pitchFamily="34" charset="0"/>
              </a:rPr>
              <a:t>the SNAP household has liquid assets of $100 or less and at least one person applying is a migrant who is "out of funds.“</a:t>
            </a:r>
          </a:p>
          <a:p>
            <a:pPr>
              <a:buFont typeface="Arial" panose="020B0604020202020204" pitchFamily="34" charset="0"/>
              <a:buChar char="•"/>
            </a:pPr>
            <a:endParaRPr lang="en-US" b="0" i="0" dirty="0" smtClean="0">
              <a:solidFill>
                <a:srgbClr val="000000"/>
              </a:solidFill>
              <a:effectLst/>
              <a:latin typeface="Segoe UI" panose="020B0502040204020203" pitchFamily="34" charset="0"/>
            </a:endParaRPr>
          </a:p>
          <a:p>
            <a:pPr>
              <a:buFont typeface="Arial" panose="020B0604020202020204" pitchFamily="34" charset="0"/>
              <a:buChar char="•"/>
            </a:pPr>
            <a:endParaRPr lang="en-US" b="0" i="0" dirty="0" smtClean="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30</a:t>
            </a:fld>
            <a:endParaRPr lang="en-US" dirty="0"/>
          </a:p>
        </p:txBody>
      </p:sp>
    </p:spTree>
    <p:extLst>
      <p:ext uri="{BB962C8B-B14F-4D97-AF65-F5344CB8AC3E}">
        <p14:creationId xmlns:p14="http://schemas.microsoft.com/office/powerpoint/2010/main" val="3790288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31</a:t>
            </a:fld>
            <a:endParaRPr lang="en-US" dirty="0"/>
          </a:p>
        </p:txBody>
      </p:sp>
    </p:spTree>
    <p:extLst>
      <p:ext uri="{BB962C8B-B14F-4D97-AF65-F5344CB8AC3E}">
        <p14:creationId xmlns:p14="http://schemas.microsoft.com/office/powerpoint/2010/main" val="1654850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you’ve finished answering all of the questions, the Signing Your Application page displays. Take time to review the Rights and Responsibilities section. The office that will process your application will also show on this page This assignment is made based on your zip code and sometimes program requests. Unless the application is being sent to a special program office, you have the option to choose any office in the State using the Service Office drop-down list. If you apply for healthcare coverage only and are approved, your application will be sent to a different (central) office to maintain the case after it’s processed.</a:t>
            </a:r>
          </a:p>
        </p:txBody>
      </p:sp>
      <p:sp>
        <p:nvSpPr>
          <p:cNvPr id="4" name="Slide Number Placeholder 3"/>
          <p:cNvSpPr>
            <a:spLocks noGrp="1"/>
          </p:cNvSpPr>
          <p:nvPr>
            <p:ph type="sldNum" sz="quarter" idx="10"/>
          </p:nvPr>
        </p:nvSpPr>
        <p:spPr/>
        <p:txBody>
          <a:bodyPr/>
          <a:lstStyle/>
          <a:p>
            <a:fld id="{E17EA524-7A27-46AB-9B4A-7198D44C5B6B}" type="slidenum">
              <a:rPr lang="en-US" smtClean="0"/>
              <a:t>32</a:t>
            </a:fld>
            <a:endParaRPr lang="en-US" dirty="0"/>
          </a:p>
        </p:txBody>
      </p:sp>
    </p:spTree>
    <p:extLst>
      <p:ext uri="{BB962C8B-B14F-4D97-AF65-F5344CB8AC3E}">
        <p14:creationId xmlns:p14="http://schemas.microsoft.com/office/powerpoint/2010/main" val="4045713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17EA524-7A27-46AB-9B4A-7198D44C5B6B}" type="slidenum">
              <a:rPr lang="en-US" smtClean="0"/>
              <a:t>33</a:t>
            </a:fld>
            <a:endParaRPr lang="en-US" dirty="0"/>
          </a:p>
        </p:txBody>
      </p:sp>
    </p:spTree>
    <p:extLst>
      <p:ext uri="{BB962C8B-B14F-4D97-AF65-F5344CB8AC3E}">
        <p14:creationId xmlns:p14="http://schemas.microsoft.com/office/powerpoint/2010/main" val="231216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At the bottom of the Signing Your Application page, read the Fraud Penalty Affidavit and acknowledge by selecting the checkbox. 13. Enter your First Name and Last Name in the fields and acknowledge the Electronic Attestation as your electronic signature by clicking the checkbox. Click [Submit]. 14. The submission of your application may take a few moments. Do not click the [Back] button or leave the page before your</a:t>
            </a:r>
          </a:p>
          <a:p>
            <a:endParaRPr lang="en-US" b="1" dirty="0" smtClean="0"/>
          </a:p>
          <a:p>
            <a:r>
              <a:rPr lang="en-US" sz="1200" b="1" i="0" kern="1200" dirty="0" smtClean="0">
                <a:solidFill>
                  <a:schemeClr val="tx1"/>
                </a:solidFill>
                <a:effectLst/>
                <a:latin typeface="+mn-lt"/>
                <a:ea typeface="+mn-ea"/>
                <a:cs typeface="+mn-cs"/>
              </a:rPr>
              <a:t>The Applicant, not someone assisting with the application, should read and indicate understanding and acceptance of the Fraud Penalty Affidavit.</a:t>
            </a:r>
            <a:r>
              <a:rPr lang="en-US" b="1" dirty="0" smtClean="0"/>
              <a:t> receive a confirmation. </a:t>
            </a:r>
            <a:endParaRPr lang="en-US" b="1" dirty="0"/>
          </a:p>
        </p:txBody>
      </p:sp>
      <p:sp>
        <p:nvSpPr>
          <p:cNvPr id="4" name="Slide Number Placeholder 3"/>
          <p:cNvSpPr>
            <a:spLocks noGrp="1"/>
          </p:cNvSpPr>
          <p:nvPr>
            <p:ph type="sldNum" sz="quarter" idx="10"/>
          </p:nvPr>
        </p:nvSpPr>
        <p:spPr/>
        <p:txBody>
          <a:bodyPr/>
          <a:lstStyle/>
          <a:p>
            <a:fld id="{E17EA524-7A27-46AB-9B4A-7198D44C5B6B}" type="slidenum">
              <a:rPr lang="en-US" smtClean="0"/>
              <a:t>34</a:t>
            </a:fld>
            <a:endParaRPr lang="en-US" dirty="0"/>
          </a:p>
        </p:txBody>
      </p:sp>
    </p:spTree>
    <p:extLst>
      <p:ext uri="{BB962C8B-B14F-4D97-AF65-F5344CB8AC3E}">
        <p14:creationId xmlns:p14="http://schemas.microsoft.com/office/powerpoint/2010/main" val="3681774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When the application has been successfully submitted, an Application Summary page comes up with your Application Number. You may also print a copy of the application by clicking the [Print My Application] button. 16. Review the What’s Next Guide for helpful information, including communication time frames, and how to access new benefits. We recommend that you print this guide. 17. If you have “Proof” documents to submit with your application, click [Next]. Otherwise, click [Logout] to end your session.</a:t>
            </a:r>
          </a:p>
          <a:p>
            <a:endParaRPr lang="en-US" dirty="0" smtClean="0"/>
          </a:p>
          <a:p>
            <a:r>
              <a:rPr lang="en-US" sz="1200" b="0" i="0" kern="1200" dirty="0" smtClean="0">
                <a:solidFill>
                  <a:schemeClr val="tx1"/>
                </a:solidFill>
                <a:effectLst/>
                <a:latin typeface="+mn-lt"/>
                <a:ea typeface="+mn-ea"/>
                <a:cs typeface="+mn-cs"/>
              </a:rPr>
              <a:t>After clicking "Submit," the Applicant will be given a tracking number and the option of printing a copy of the application. The Applicant can log out or upload verification documents by clicking "Next" from this page.</a:t>
            </a:r>
          </a:p>
          <a:p>
            <a:r>
              <a:rPr lang="en-US" sz="1200" b="0" i="0" kern="1200" dirty="0" smtClean="0">
                <a:solidFill>
                  <a:schemeClr val="tx1"/>
                </a:solidFill>
                <a:effectLst/>
                <a:latin typeface="+mn-lt"/>
                <a:ea typeface="+mn-ea"/>
                <a:cs typeface="+mn-cs"/>
              </a:rPr>
              <a:t>If an Applicant needs time to gather proof documents, he or she can log back into ABE to upload documents up until a caseworker begins processing the application. See page 32 of this Guide for instructions.</a:t>
            </a:r>
          </a:p>
          <a:p>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After completing questions and entering any changes </a:t>
            </a:r>
            <a:r>
              <a:rPr lang="en-US" sz="1200" b="0" i="0" u="none" strike="noStrike" kern="1200" baseline="0" dirty="0" err="1" smtClean="0">
                <a:solidFill>
                  <a:schemeClr val="tx1"/>
                </a:solidFill>
                <a:latin typeface="+mn-lt"/>
                <a:ea typeface="+mn-ea"/>
                <a:cs typeface="+mn-cs"/>
              </a:rPr>
              <a:t>orcomments</a:t>
            </a:r>
            <a:r>
              <a:rPr lang="en-US" sz="1200" b="0" i="0" u="none" strike="noStrike" kern="1200" baseline="0" dirty="0" smtClean="0">
                <a:solidFill>
                  <a:schemeClr val="tx1"/>
                </a:solidFill>
                <a:latin typeface="+mn-lt"/>
                <a:ea typeface="+mn-ea"/>
                <a:cs typeface="+mn-cs"/>
              </a:rPr>
              <a:t>, the customer clicks </a:t>
            </a:r>
            <a:r>
              <a:rPr lang="en-US" sz="1200" b="1" i="0" u="none" strike="noStrike" kern="1200" baseline="0" dirty="0" smtClean="0">
                <a:solidFill>
                  <a:schemeClr val="tx1"/>
                </a:solidFill>
                <a:latin typeface="+mn-lt"/>
                <a:ea typeface="+mn-ea"/>
                <a:cs typeface="+mn-cs"/>
              </a:rPr>
              <a:t>[Next]</a:t>
            </a:r>
            <a:r>
              <a:rPr lang="en-US" sz="1200" b="0" i="0" u="none" strike="noStrike" kern="1200" baseline="0" dirty="0" smtClean="0">
                <a:solidFill>
                  <a:schemeClr val="tx1"/>
                </a:solidFill>
                <a:latin typeface="+mn-lt"/>
                <a:ea typeface="+mn-ea"/>
                <a:cs typeface="+mn-cs"/>
              </a:rPr>
              <a:t>and the </a:t>
            </a:r>
            <a:r>
              <a:rPr lang="en-US" sz="1200" b="1" i="0" u="none" strike="noStrike" kern="1200" baseline="0" dirty="0" smtClean="0">
                <a:solidFill>
                  <a:schemeClr val="tx1"/>
                </a:solidFill>
                <a:latin typeface="+mn-lt"/>
                <a:ea typeface="+mn-ea"/>
                <a:cs typeface="+mn-cs"/>
              </a:rPr>
              <a:t>Final </a:t>
            </a:r>
            <a:r>
              <a:rPr lang="en-US" sz="1200" b="1" i="0" u="none" strike="noStrike" kern="1200" baseline="0" dirty="0" err="1" smtClean="0">
                <a:solidFill>
                  <a:schemeClr val="tx1"/>
                </a:solidFill>
                <a:latin typeface="+mn-lt"/>
                <a:ea typeface="+mn-ea"/>
                <a:cs typeface="+mn-cs"/>
              </a:rPr>
              <a:t>Steps</a:t>
            </a:r>
            <a:r>
              <a:rPr lang="en-US" sz="1200" b="0" i="0" u="none" strike="noStrike" kern="1200" baseline="0" dirty="0" err="1" smtClean="0">
                <a:solidFill>
                  <a:schemeClr val="tx1"/>
                </a:solidFill>
                <a:latin typeface="+mn-lt"/>
                <a:ea typeface="+mn-ea"/>
                <a:cs typeface="+mn-cs"/>
              </a:rPr>
              <a:t>page</a:t>
            </a:r>
            <a:r>
              <a:rPr lang="en-US" sz="1200" b="0" i="0" u="none" strike="noStrike" kern="1200" baseline="0" dirty="0" smtClean="0">
                <a:solidFill>
                  <a:schemeClr val="tx1"/>
                </a:solidFill>
                <a:latin typeface="+mn-lt"/>
                <a:ea typeface="+mn-ea"/>
                <a:cs typeface="+mn-cs"/>
              </a:rPr>
              <a:t> displays.</a:t>
            </a:r>
          </a:p>
          <a:p>
            <a:r>
              <a:rPr lang="en-US" sz="1200" b="0" i="0" u="none" strike="noStrike" kern="1200" baseline="0" dirty="0" smtClean="0">
                <a:solidFill>
                  <a:schemeClr val="tx1"/>
                </a:solidFill>
                <a:latin typeface="+mn-lt"/>
                <a:ea typeface="+mn-ea"/>
                <a:cs typeface="+mn-cs"/>
              </a:rPr>
              <a:t>The customer should keep the tracking number in case they need to speak with a Caseworker.</a:t>
            </a:r>
          </a:p>
          <a:p>
            <a:r>
              <a:rPr lang="en-US" sz="1200" b="1" i="0" u="none" strike="noStrike" kern="1200" baseline="0" dirty="0" smtClean="0">
                <a:solidFill>
                  <a:schemeClr val="tx1"/>
                </a:solidFill>
                <a:latin typeface="+mn-lt"/>
                <a:ea typeface="+mn-ea"/>
                <a:cs typeface="+mn-cs"/>
              </a:rPr>
              <a:t>The customer should upload supporting documents.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Not uploading supporting documents could lead to delay or denial of benefits. </a:t>
            </a: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35</a:t>
            </a:fld>
            <a:endParaRPr lang="en-US" dirty="0"/>
          </a:p>
        </p:txBody>
      </p:sp>
    </p:spTree>
    <p:extLst>
      <p:ext uri="{BB962C8B-B14F-4D97-AF65-F5344CB8AC3E}">
        <p14:creationId xmlns:p14="http://schemas.microsoft.com/office/powerpoint/2010/main" val="1572745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If you were able to complete the Identity Proofing process, after you submit your application, a page will display listing what was checked electronically and the documentation you may still need to provide. </a:t>
            </a:r>
          </a:p>
          <a:p>
            <a:pPr marL="228600" indent="-228600">
              <a:buFont typeface="+mj-lt"/>
              <a:buAutoNum type="arabicPeriod"/>
            </a:pPr>
            <a:endParaRPr lang="en-US" dirty="0" smtClean="0"/>
          </a:p>
          <a:p>
            <a:pPr marL="228600" indent="-228600">
              <a:buFont typeface="+mj-lt"/>
              <a:buAutoNum type="arabicPeriod"/>
            </a:pPr>
            <a:r>
              <a:rPr lang="en-US" dirty="0" smtClean="0"/>
              <a:t>Uploading Documents What documents do you need to upload with your application?</a:t>
            </a:r>
          </a:p>
          <a:p>
            <a:pPr marL="685800" lvl="1" indent="-228600">
              <a:buFont typeface="+mj-lt"/>
              <a:buAutoNum type="arabicPeriod"/>
            </a:pPr>
            <a:r>
              <a:rPr lang="en-US" dirty="0" smtClean="0"/>
              <a:t>If you entered a valid Social Security Number (SSN) or immigration information, a lot of the information you entered in the application will be verified electronically. </a:t>
            </a:r>
          </a:p>
          <a:p>
            <a:pPr marL="228600" indent="-228600">
              <a:buFont typeface="+mj-lt"/>
              <a:buAutoNum type="arabicPeriod"/>
            </a:pPr>
            <a:endParaRPr lang="en-US" dirty="0" smtClean="0"/>
          </a:p>
          <a:p>
            <a:pPr marL="228600" indent="-228600">
              <a:buFont typeface="+mj-lt"/>
              <a:buAutoNum type="arabicPeriod"/>
            </a:pPr>
            <a:r>
              <a:rPr lang="en-US" dirty="0" smtClean="0"/>
              <a:t>If you did not complete the Identity Proofing process, a caseworker will verify your information using the same electronic data sources. We recommend uploading proof of expenses and recent paystubs showing the past 30 days, especially if you recently changed jobs. </a:t>
            </a:r>
          </a:p>
          <a:p>
            <a:pPr marL="228600" indent="-228600">
              <a:buFont typeface="+mj-lt"/>
              <a:buAutoNum type="arabicPeriod"/>
            </a:pPr>
            <a:endParaRPr lang="en-US" dirty="0" smtClean="0"/>
          </a:p>
          <a:p>
            <a:pPr marL="685800" lvl="1" indent="-228600">
              <a:buAutoNum type="arabicPeriod"/>
            </a:pPr>
            <a:r>
              <a:rPr lang="en-US" dirty="0" smtClean="0"/>
              <a:t>From the Application Summary page, click [Next ] and the Submit Your Documents page displays.</a:t>
            </a:r>
          </a:p>
          <a:p>
            <a:pPr marL="685800" lvl="1" indent="-228600">
              <a:buAutoNum type="arabicPeriod"/>
            </a:pPr>
            <a:endParaRPr lang="en-US" dirty="0" smtClean="0"/>
          </a:p>
          <a:p>
            <a:pPr marL="685800" lvl="1" indent="-228600">
              <a:buAutoNum type="arabicPeriod"/>
            </a:pPr>
            <a:r>
              <a:rPr lang="en-US" dirty="0" smtClean="0"/>
              <a:t>Review the categories and types of proof documentation available. Be sure to label the documents correctly so they will not be missed by the Caseworker. Click [Next]</a:t>
            </a:r>
          </a:p>
          <a:p>
            <a:pPr marL="685800" lvl="1" indent="-228600">
              <a:buAutoNum type="arabicPeriod"/>
            </a:pPr>
            <a:endParaRPr lang="en-US" dirty="0" smtClean="0"/>
          </a:p>
          <a:p>
            <a:pPr marL="685800" lvl="1" indent="-228600">
              <a:buAutoNum type="arabicPeriod"/>
            </a:pPr>
            <a:r>
              <a:rPr lang="en-US" dirty="0" smtClean="0"/>
              <a:t>Select category(s) of documents you would like to submit. Click [Next].</a:t>
            </a:r>
          </a:p>
          <a:p>
            <a:pPr marL="685800" lvl="1" indent="-228600">
              <a:buAutoNum type="arabicPeriod"/>
            </a:pPr>
            <a:endParaRPr lang="en-US" dirty="0" smtClean="0"/>
          </a:p>
          <a:p>
            <a:pPr marL="685800" lvl="1" indent="-228600">
              <a:buAutoNum type="arabicPeriod"/>
            </a:pPr>
            <a:r>
              <a:rPr lang="en-US" dirty="0" smtClean="0"/>
              <a:t>Indicate the type of document you have, in this example, the category is Proof of Relationship and the document is an Adoption Record.</a:t>
            </a:r>
          </a:p>
          <a:p>
            <a:pPr marL="685800" lvl="1" indent="-228600">
              <a:buAutoNum type="arabicPeriod"/>
            </a:pPr>
            <a:endParaRPr lang="en-US" dirty="0" smtClean="0"/>
          </a:p>
          <a:p>
            <a:pPr marL="685800" lvl="1" indent="-228600">
              <a:buAutoNum type="arabicPeriod"/>
            </a:pPr>
            <a:r>
              <a:rPr lang="en-US" dirty="0" smtClean="0"/>
              <a:t>Choose the file from your computer using the [Browse] button. Indicate whether you have additional documents for this person in this category. Click [Next].</a:t>
            </a:r>
          </a:p>
          <a:p>
            <a:pPr marL="685800" lvl="1" indent="-228600">
              <a:buAutoNum type="arabicPeriod"/>
            </a:pPr>
            <a:endParaRPr lang="en-US" dirty="0" smtClean="0"/>
          </a:p>
          <a:p>
            <a:pPr marL="685800" lvl="1" indent="-228600">
              <a:buFont typeface="+mj-lt"/>
              <a:buAutoNum type="arabicPeriod"/>
            </a:pPr>
            <a:r>
              <a:rPr lang="en-US" dirty="0" smtClean="0"/>
              <a:t>TIP: If you are planning to upload proof documents, upload them to the computer prior to beginning your Application</a:t>
            </a:r>
          </a:p>
          <a:p>
            <a:pPr marL="228600" indent="-228600">
              <a:buFont typeface="+mj-lt"/>
              <a:buAutoNum type="arabicPeriod"/>
            </a:pPr>
            <a:endParaRPr lang="en-US" dirty="0" smtClean="0"/>
          </a:p>
          <a:p>
            <a:pPr marL="228600" indent="-228600">
              <a:buFont typeface="+mj-lt"/>
              <a:buAutoNum type="arabicPeriod"/>
            </a:pPr>
            <a:endParaRPr lang="en-US" dirty="0" smtClean="0"/>
          </a:p>
          <a:p>
            <a:pPr marL="228600" indent="-228600">
              <a:buFont typeface="+mj-lt"/>
              <a:buAutoNum type="arabicPeriod"/>
            </a:pPr>
            <a:r>
              <a:rPr lang="en-US" dirty="0" smtClean="0"/>
              <a:t>You can add up to 10 documents at a time. The largest possible size of each document is 2MB. Select the person on the application the document is associated with and the document category from the drop downs. Click [Add].</a:t>
            </a:r>
          </a:p>
          <a:p>
            <a:pPr marL="228600" indent="-228600">
              <a:buFont typeface="+mj-lt"/>
              <a:buAutoNum type="arabicPeriod"/>
            </a:pPr>
            <a:endParaRPr lang="en-US" dirty="0" smtClean="0"/>
          </a:p>
          <a:p>
            <a:pPr marL="228600" indent="-228600">
              <a:buFont typeface="+mj-lt"/>
              <a:buAutoNum type="arabicPeriod"/>
            </a:pPr>
            <a:r>
              <a:rPr lang="en-US" dirty="0" smtClean="0"/>
              <a:t>Once all of your documents are uploaded, click [Submit]. The documents are now available for caseworkers to review along with your application. 8. Be sure to Logout of ABE if you have finished. Once you have submitted an Application you can set up a Manage My Case Account in ABE. Refer to the Manage My Case Guide for more information</a:t>
            </a:r>
          </a:p>
          <a:p>
            <a:endParaRPr lang="en-US" sz="1200" b="1"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36</a:t>
            </a:fld>
            <a:endParaRPr lang="en-US" dirty="0"/>
          </a:p>
        </p:txBody>
      </p:sp>
    </p:spTree>
    <p:extLst>
      <p:ext uri="{BB962C8B-B14F-4D97-AF65-F5344CB8AC3E}">
        <p14:creationId xmlns:p14="http://schemas.microsoft.com/office/powerpoint/2010/main" val="291813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Source Sans Pro" panose="020B0503030403020204" pitchFamily="34" charset="0"/>
                <a:ea typeface="Source Sans Pro" panose="020B0503030403020204" pitchFamily="34" charset="0"/>
                <a:cs typeface="+mn-cs"/>
              </a:rPr>
              <a:t>ABE Born 2013/4,</a:t>
            </a:r>
            <a:r>
              <a:rPr lang="en-US" sz="1200" kern="1200" baseline="0" dirty="0" smtClean="0">
                <a:solidFill>
                  <a:schemeClr val="tx1"/>
                </a:solidFill>
                <a:effectLst/>
                <a:latin typeface="Source Sans Pro" panose="020B0503030403020204" pitchFamily="34" charset="0"/>
                <a:ea typeface="Source Sans Pro" panose="020B0503030403020204" pitchFamily="34" charset="0"/>
                <a:cs typeface="+mn-cs"/>
              </a:rPr>
              <a:t> </a:t>
            </a:r>
            <a:r>
              <a:rPr lang="en-US" dirty="0" smtClean="0">
                <a:latin typeface="Source Sans Pro" panose="020B0503030403020204" pitchFamily="34" charset="0"/>
                <a:ea typeface="Source Sans Pro" panose="020B0503030403020204" pitchFamily="34" charset="0"/>
              </a:rPr>
              <a:t>ABE</a:t>
            </a:r>
            <a:r>
              <a:rPr lang="en-US" baseline="0" dirty="0" smtClean="0">
                <a:latin typeface="Source Sans Pro" panose="020B0503030403020204" pitchFamily="34" charset="0"/>
                <a:ea typeface="Source Sans Pro" panose="020B0503030403020204" pitchFamily="34" charset="0"/>
              </a:rPr>
              <a:t> stands for</a:t>
            </a:r>
            <a:r>
              <a:rPr lang="en-US" dirty="0" smtClean="0">
                <a:latin typeface="Source Sans Pro" panose="020B0503030403020204" pitchFamily="34" charset="0"/>
                <a:ea typeface="Source Sans Pro" panose="020B0503030403020204" pitchFamily="34" charset="0"/>
              </a:rPr>
              <a:t> the Application for Benefits Eligibility. ABE is the State of Illinois’ web-based application portal for Medicaid, SNAP and cash benefits. </a:t>
            </a:r>
            <a:r>
              <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rPr>
              <a:t>Anyone can apply for Medicaid, SNAP, cash benefits and the Medicare Savings Program through ABE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rPr>
              <a:t>We strongly encourage to apply for Medicaid, SNAP, cash assistance and the Medicare Savings Program online through ABE for the fastest service. </a:t>
            </a:r>
          </a:p>
          <a:p>
            <a:pPr marL="228600" indent="-228600">
              <a:buFont typeface="+mj-lt"/>
              <a:buAutoNum type="arabicPeriod"/>
            </a:pPr>
            <a:endParaRPr lang="en-US" dirty="0" smtClean="0">
              <a:latin typeface="Source Sans Pro" panose="020B0503030403020204" pitchFamily="34" charset="0"/>
              <a:ea typeface="Source Sans Pro" panose="020B0503030403020204" pitchFamily="34" charset="0"/>
            </a:endParaRPr>
          </a:p>
          <a:p>
            <a:pPr marL="228600" indent="-228600">
              <a:buFont typeface="+mj-lt"/>
              <a:buAutoNum type="arabicPeriod"/>
            </a:pPr>
            <a:r>
              <a:rPr lang="en-US" dirty="0" smtClean="0">
                <a:latin typeface="Source Sans Pro" panose="020B0503030403020204" pitchFamily="34" charset="0"/>
                <a:ea typeface="Source Sans Pro" panose="020B0503030403020204" pitchFamily="34" charset="0"/>
              </a:rPr>
              <a:t>This overview will familiarize you with some of ABE’s features and explain how to set up your user account and submit an application.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endParaRPr>
          </a:p>
          <a:p>
            <a:pPr marL="228600" indent="-228600">
              <a:buFont typeface="+mj-lt"/>
              <a:buAutoNum type="arabicPeriod"/>
            </a:pPr>
            <a:r>
              <a:rPr lang="en-US" sz="1200" b="1" i="0" kern="1200" dirty="0" smtClean="0">
                <a:solidFill>
                  <a:schemeClr val="tx1"/>
                </a:solidFill>
                <a:effectLst/>
                <a:latin typeface="Source Sans Pro" panose="020B0503030403020204" pitchFamily="34" charset="0"/>
                <a:ea typeface="Source Sans Pro" panose="020B0503030403020204" pitchFamily="34" charset="0"/>
                <a:cs typeface="+mn-cs"/>
              </a:rPr>
              <a:t>ABE does not replace the need for caseworker interviews for SNAP and cash benefits; Applicants will be contacted within 14 days for this interview. In most cases, interviews can be completed over the phone.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endParaRPr>
          </a:p>
          <a:p>
            <a:pPr marL="228600" indent="-228600">
              <a:buFont typeface="+mj-lt"/>
              <a:buAutoNum type="arabicPeriod"/>
            </a:pPr>
            <a:r>
              <a:rPr lang="en-US" sz="1200" b="1" i="0" kern="1200" dirty="0" smtClean="0">
                <a:solidFill>
                  <a:schemeClr val="tx1"/>
                </a:solidFill>
                <a:effectLst/>
                <a:latin typeface="Source Sans Pro" panose="020B0503030403020204" pitchFamily="34" charset="0"/>
                <a:ea typeface="Source Sans Pro" panose="020B0503030403020204" pitchFamily="34" charset="0"/>
                <a:cs typeface="+mn-cs"/>
              </a:rPr>
              <a:t>ABE &amp; the Integrated Eligibility System (IES)</a:t>
            </a:r>
          </a:p>
          <a:p>
            <a:pPr marL="685800" lvl="1" indent="-228600">
              <a:buFont typeface="Arial" panose="020B0604020202020204" pitchFamily="34" charset="0"/>
              <a:buChar char="•"/>
            </a:pPr>
            <a:r>
              <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rPr>
              <a:t>The Integrated Eligibility System (IES) is the caseworker portal for eligibility determination and case management.</a:t>
            </a:r>
          </a:p>
          <a:p>
            <a:pPr marL="228600" indent="-228600">
              <a:buFont typeface="Arial" panose="020B0604020202020204" pitchFamily="34" charset="0"/>
              <a:buChar char="•"/>
            </a:pPr>
            <a:endPar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endParaRPr>
          </a:p>
          <a:p>
            <a:pPr marL="685800" lvl="1" indent="-228600">
              <a:buFont typeface="Arial" panose="020B0604020202020204" pitchFamily="34" charset="0"/>
              <a:buChar char="•"/>
            </a:pPr>
            <a:r>
              <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rPr>
              <a:t>Once you submit an application in ABE, you can no longer make changes to it in ABE, but you are able to view the application as it was submitted. Applicants should contact the office where the application was sent for processing to report any changes. </a:t>
            </a:r>
          </a:p>
          <a:p>
            <a:pPr marL="228600" indent="-228600">
              <a:buFont typeface="Arial" panose="020B0604020202020204" pitchFamily="34" charset="0"/>
              <a:buChar char="•"/>
            </a:pPr>
            <a:endPar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endParaRPr>
          </a:p>
          <a:p>
            <a:pPr marL="685800" lvl="1" indent="-228600">
              <a:buFont typeface="Arial" panose="020B0604020202020204" pitchFamily="34" charset="0"/>
              <a:buChar char="•"/>
            </a:pPr>
            <a:r>
              <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rPr>
              <a:t>The new application will appear in an electronic inbox where a caseworker will take it from the queue and register it.</a:t>
            </a:r>
            <a:r>
              <a:rPr lang="en-US" sz="1200" b="0" i="0" kern="1200" baseline="0" dirty="0" smtClean="0">
                <a:solidFill>
                  <a:schemeClr val="tx1"/>
                </a:solidFill>
                <a:effectLst/>
                <a:latin typeface="Source Sans Pro" panose="020B0503030403020204" pitchFamily="34" charset="0"/>
                <a:ea typeface="Source Sans Pro" panose="020B0503030403020204" pitchFamily="34" charset="0"/>
                <a:cs typeface="+mn-cs"/>
              </a:rPr>
              <a:t> </a:t>
            </a:r>
          </a:p>
          <a:p>
            <a:pPr marL="0" indent="0">
              <a:buFont typeface="Arial" panose="020B0604020202020204" pitchFamily="34" charset="0"/>
              <a:buNone/>
            </a:pPr>
            <a:endParaRPr lang="en-US" sz="1200" b="0" i="0" kern="1200" baseline="0" dirty="0" smtClean="0">
              <a:solidFill>
                <a:schemeClr val="tx1"/>
              </a:solidFill>
              <a:effectLst/>
              <a:latin typeface="Source Sans Pro" panose="020B0503030403020204" pitchFamily="34" charset="0"/>
              <a:ea typeface="Source Sans Pro" panose="020B0503030403020204" pitchFamily="34" charset="0"/>
              <a:cs typeface="+mn-cs"/>
            </a:endParaRPr>
          </a:p>
          <a:p>
            <a:pPr marL="685800" lvl="1" indent="-228600">
              <a:buFont typeface="Arial" panose="020B0604020202020204" pitchFamily="34" charset="0"/>
              <a:buChar char="•"/>
            </a:pPr>
            <a:r>
              <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rPr>
              <a:t>The caseworker will schedule an interview with the customer, if necessary, and complete the data collection process. Interviews are required for SNAP and Cash Assistance.</a:t>
            </a:r>
          </a:p>
          <a:p>
            <a:pPr marL="228600" indent="-228600">
              <a:buFont typeface="Arial" panose="020B0604020202020204" pitchFamily="34" charset="0"/>
              <a:buChar char="•"/>
            </a:pPr>
            <a:endPar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endParaRPr>
          </a:p>
          <a:p>
            <a:pPr marL="685800" lvl="1" indent="-228600">
              <a:buFont typeface="Arial" panose="020B0604020202020204" pitchFamily="34" charset="0"/>
              <a:buChar char="•"/>
            </a:pPr>
            <a:r>
              <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rPr>
              <a:t>IES includes electronic tools that interface with State and Federal data sources to verify information provided in the ABE Application. Applicants will be asked to provide required documentation for any information that cannot be verified electronically</a:t>
            </a:r>
          </a:p>
          <a:p>
            <a:pPr marL="685800" lvl="1" indent="-228600">
              <a:buFont typeface="Arial" panose="020B0604020202020204" pitchFamily="34" charset="0"/>
              <a:buChar char="•"/>
            </a:pPr>
            <a:endPar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endParaRPr>
          </a:p>
          <a:p>
            <a:pPr marL="685800" lvl="1" indent="-228600">
              <a:buFont typeface="Arial" panose="020B0604020202020204" pitchFamily="34" charset="0"/>
              <a:buChar char="•"/>
            </a:pPr>
            <a:r>
              <a:rPr lang="en-US" sz="1200" b="0" i="0" kern="1200" dirty="0" smtClean="0">
                <a:solidFill>
                  <a:schemeClr val="tx1"/>
                </a:solidFill>
                <a:effectLst/>
                <a:latin typeface="Source Sans Pro" panose="020B0503030403020204" pitchFamily="34" charset="0"/>
                <a:ea typeface="Source Sans Pro" panose="020B0503030403020204" pitchFamily="34" charset="0"/>
                <a:cs typeface="+mn-cs"/>
              </a:rPr>
              <a:t>The caseworker will then complete the determination of eligibility and the Applicant will receive a written notice of the decision in the mail. </a:t>
            </a:r>
            <a:endParaRPr lang="en-US"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4</a:t>
            </a:fld>
            <a:endParaRPr lang="en-US" dirty="0"/>
          </a:p>
        </p:txBody>
      </p:sp>
    </p:spTree>
    <p:extLst>
      <p:ext uri="{BB962C8B-B14F-4D97-AF65-F5344CB8AC3E}">
        <p14:creationId xmlns:p14="http://schemas.microsoft.com/office/powerpoint/2010/main" val="215071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smtClean="0">
                <a:solidFill>
                  <a:schemeClr val="tx1"/>
                </a:solidFill>
                <a:effectLst/>
                <a:latin typeface="+mn-lt"/>
                <a:ea typeface="+mn-ea"/>
                <a:cs typeface="+mn-cs"/>
              </a:rPr>
              <a:t>After an Applicant clicks "Apply for Benefits" they will be brought to this screen. To start a new application or to go on to create a User ID or password, click "Start a New Application" option.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smtClean="0">
                <a:solidFill>
                  <a:schemeClr val="tx1"/>
                </a:solidFill>
                <a:effectLst/>
                <a:latin typeface="+mn-lt"/>
                <a:ea typeface="+mn-ea"/>
                <a:cs typeface="+mn-cs"/>
              </a:rPr>
              <a:t>For the purpose</a:t>
            </a:r>
            <a:r>
              <a:rPr lang="en-US" sz="1200" b="0" i="0" kern="1200" baseline="0" dirty="0" smtClean="0">
                <a:solidFill>
                  <a:schemeClr val="tx1"/>
                </a:solidFill>
                <a:effectLst/>
                <a:latin typeface="+mn-lt"/>
                <a:ea typeface="+mn-ea"/>
                <a:cs typeface="+mn-cs"/>
              </a:rPr>
              <a:t> of this training we are working with a first time applicant of DHS benefits and a first time user of ABE. In our next training, we will learn more about using Manage My Case when applicants do have existing cases.</a:t>
            </a:r>
            <a:endParaRPr lang="en-US" b="1" dirty="0" smtClean="0"/>
          </a:p>
          <a:p>
            <a:pPr marL="228600" indent="-228600">
              <a:buFont typeface="+mj-lt"/>
              <a:buAutoNum type="arabicPeriod"/>
            </a:pPr>
            <a:endParaRPr lang="en-US" sz="1200" b="1" u="sng" kern="1200" dirty="0" smtClean="0">
              <a:solidFill>
                <a:schemeClr val="tx1"/>
              </a:solidFill>
              <a:latin typeface="+mn-lt"/>
              <a:ea typeface="+mn-ea"/>
              <a:cs typeface="+mn-cs"/>
            </a:endParaRPr>
          </a:p>
          <a:p>
            <a:pPr marL="228600" indent="-228600">
              <a:buFont typeface="+mj-lt"/>
              <a:buAutoNum type="arabicPeriod"/>
            </a:pPr>
            <a:r>
              <a:rPr lang="en-US" sz="1200" b="1" u="sng" kern="1200" dirty="0" smtClean="0">
                <a:solidFill>
                  <a:schemeClr val="tx1"/>
                </a:solidFill>
                <a:latin typeface="+mn-lt"/>
                <a:ea typeface="+mn-ea"/>
                <a:cs typeface="+mn-cs"/>
              </a:rPr>
              <a:t>If this is your first visit to ABE, you will need to create an ABE User Account.</a:t>
            </a:r>
          </a:p>
          <a:p>
            <a:pPr marL="228600" indent="-228600">
              <a:buFont typeface="+mj-lt"/>
              <a:buAutoNum type="arabicPeriod"/>
            </a:pPr>
            <a:endParaRPr lang="en-US" sz="1200" b="1" u="sng" kern="1200" dirty="0" smtClean="0">
              <a:solidFill>
                <a:schemeClr val="tx1"/>
              </a:solidFill>
              <a:latin typeface="+mn-lt"/>
              <a:ea typeface="+mn-ea"/>
              <a:cs typeface="+mn-cs"/>
            </a:endParaRPr>
          </a:p>
          <a:p>
            <a:pPr marL="685800" lvl="1" indent="-228600">
              <a:buFont typeface="+mj-lt"/>
              <a:buAutoNum type="arabicPeriod"/>
            </a:pPr>
            <a:r>
              <a:rPr lang="en-US" sz="1200" kern="1200" dirty="0" smtClean="0">
                <a:solidFill>
                  <a:schemeClr val="tx1"/>
                </a:solidFill>
                <a:latin typeface="+mn-lt"/>
                <a:ea typeface="+mn-ea"/>
                <a:cs typeface="+mn-cs"/>
              </a:rPr>
              <a:t>From the </a:t>
            </a:r>
            <a:r>
              <a:rPr lang="en-US" sz="1200" b="1" kern="1200" dirty="0" smtClean="0">
                <a:solidFill>
                  <a:schemeClr val="tx1"/>
                </a:solidFill>
                <a:latin typeface="+mn-lt"/>
                <a:ea typeface="+mn-ea"/>
                <a:cs typeface="+mn-cs"/>
              </a:rPr>
              <a:t>ABE Homepage</a:t>
            </a:r>
            <a:r>
              <a:rPr lang="en-US" sz="1200" kern="1200" dirty="0" smtClean="0">
                <a:solidFill>
                  <a:schemeClr val="tx1"/>
                </a:solidFill>
                <a:latin typeface="+mn-lt"/>
                <a:ea typeface="+mn-ea"/>
                <a:cs typeface="+mn-cs"/>
              </a:rPr>
              <a:t>, click the </a:t>
            </a:r>
            <a:r>
              <a:rPr lang="en-US" sz="1200" b="1" kern="1200" dirty="0" smtClean="0">
                <a:solidFill>
                  <a:schemeClr val="tx1"/>
                </a:solidFill>
                <a:latin typeface="+mn-lt"/>
                <a:ea typeface="+mn-ea"/>
                <a:cs typeface="+mn-cs"/>
              </a:rPr>
              <a:t>Apply for Benefits </a:t>
            </a:r>
            <a:r>
              <a:rPr lang="en-US" sz="1200" kern="1200" dirty="0" smtClean="0">
                <a:solidFill>
                  <a:schemeClr val="tx1"/>
                </a:solidFill>
                <a:latin typeface="+mn-lt"/>
                <a:ea typeface="+mn-ea"/>
                <a:cs typeface="+mn-cs"/>
              </a:rPr>
              <a:t>button in the middle of the page.</a:t>
            </a:r>
            <a:endParaRPr lang="en-US" sz="1200" b="1" u="sng" dirty="0" smtClean="0"/>
          </a:p>
          <a:p>
            <a:pPr marL="685800" lvl="1" indent="-228600">
              <a:buFont typeface="+mj-lt"/>
              <a:buAutoNum type="arabicPeriod"/>
            </a:pPr>
            <a:r>
              <a:rPr lang="en-US" sz="1200" dirty="0" smtClean="0"/>
              <a:t>Next Choose </a:t>
            </a:r>
            <a:r>
              <a:rPr lang="en-US" sz="1200" b="1" dirty="0" smtClean="0"/>
              <a:t>[Start a new application for Health care coverage, SNAP, Cash Assistance, and/or Medicare Savings Program.] </a:t>
            </a:r>
            <a:endParaRPr lang="en-US" sz="1200" dirty="0" smtClean="0"/>
          </a:p>
          <a:p>
            <a:pPr marL="685800" lvl="1" indent="-228600">
              <a:buFont typeface="+mj-lt"/>
              <a:buAutoNum type="arabicPeriod"/>
            </a:pPr>
            <a:r>
              <a:rPr lang="en-US" sz="1200" dirty="0" smtClean="0"/>
              <a:t>On the next screen choose </a:t>
            </a:r>
            <a:r>
              <a:rPr lang="en-US" sz="1200" b="1" dirty="0" smtClean="0"/>
              <a:t>[Create Account]. </a:t>
            </a:r>
            <a:endParaRPr lang="en-US" sz="1200" dirty="0" smtClean="0"/>
          </a:p>
          <a:p>
            <a:pPr marL="228600" indent="-228600">
              <a:buFont typeface="+mj-lt"/>
              <a:buAutoNum type="arabicPeriod"/>
            </a:pPr>
            <a:endParaRPr lang="en-US" dirty="0" smtClean="0"/>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If client has a User ID and Password, they will be prompted to update the PW and secret questions to meet new security requirements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If client doesn’t have a User ID and PW, they will need to create one.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Link their User ID and Password login information to their case information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Go through Identity Proofing (federal requirement). The service is through Experian. Clients can submit applications without completing identity proofing, but will not be able to see electronic verification results or access MMC without successfully going through Identity Proofing. </a:t>
            </a:r>
            <a:endParaRPr lang="en-US" b="1"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1"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smtClean="0"/>
              <a:t>Only</a:t>
            </a:r>
            <a:r>
              <a:rPr lang="en-US" b="1" baseline="0" dirty="0" smtClean="0"/>
              <a:t> the HOH can use MMC</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1"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smtClean="0"/>
              <a:t>You can repeat this process if you lose your login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5</a:t>
            </a:fld>
            <a:endParaRPr lang="en-US" dirty="0"/>
          </a:p>
        </p:txBody>
      </p:sp>
    </p:spTree>
    <p:extLst>
      <p:ext uri="{BB962C8B-B14F-4D97-AF65-F5344CB8AC3E}">
        <p14:creationId xmlns:p14="http://schemas.microsoft.com/office/powerpoint/2010/main" val="26331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first time Applicants enter ABE, they will need to create an account so they can come back to ABE later to check their application status or save their information and return to the application later.</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Enter your name, and then choose an ABE User ID and Password. </a:t>
            </a:r>
            <a:r>
              <a:rPr lang="en-US" sz="1200" b="1" kern="1200" dirty="0" smtClean="0">
                <a:solidFill>
                  <a:schemeClr val="tx1"/>
                </a:solidFill>
                <a:latin typeface="+mn-lt"/>
                <a:ea typeface="+mn-ea"/>
                <a:cs typeface="+mn-cs"/>
              </a:rPr>
              <a:t>The state will not be able to recover your User ID if you forget it – pick an ID you will remember, save it and keep in a secure location. </a:t>
            </a:r>
          </a:p>
          <a:p>
            <a:pPr marL="228600" indent="-228600">
              <a:buFont typeface="+mj-lt"/>
              <a:buAutoNum type="arabicPeriod"/>
            </a:pP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Select Secret Questions and enter your answers to those secret questions. If you forget your password you will be asked to answer your Secret Questions to reset it. Don’t forget the answers to your Secret Questions! You will need them to reset your password every 6 months. </a:t>
            </a:r>
          </a:p>
          <a:p>
            <a:pPr marL="228600" indent="-228600">
              <a:buFont typeface="+mj-lt"/>
              <a:buAutoNum type="arabicPeriod"/>
            </a:pP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Click [Create Account]. A Congratulations! message displays.</a:t>
            </a:r>
          </a:p>
          <a:p>
            <a:pPr marL="228600" indent="-228600">
              <a:buFont typeface="+mj-lt"/>
              <a:buAutoNum type="arabicPeriod"/>
            </a:pP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Click on the </a:t>
            </a:r>
            <a:r>
              <a:rPr lang="en-US" sz="1200" b="1" kern="1200" dirty="0" smtClean="0">
                <a:solidFill>
                  <a:schemeClr val="tx1"/>
                </a:solidFill>
                <a:latin typeface="+mn-lt"/>
                <a:ea typeface="+mn-ea"/>
                <a:cs typeface="+mn-cs"/>
              </a:rPr>
              <a:t>Log in to the ABE System </a:t>
            </a:r>
            <a:r>
              <a:rPr lang="en-US" sz="1200" kern="1200" dirty="0" smtClean="0">
                <a:solidFill>
                  <a:schemeClr val="tx1"/>
                </a:solidFill>
                <a:latin typeface="+mn-lt"/>
                <a:ea typeface="+mn-ea"/>
                <a:cs typeface="+mn-cs"/>
              </a:rPr>
              <a:t>link on the confirmation page to return to the Login page.</a:t>
            </a:r>
          </a:p>
          <a:p>
            <a:pPr marL="228600" indent="-228600">
              <a:buFont typeface="+mj-lt"/>
              <a:buAutoNum type="arabicPeriod"/>
            </a:pP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Enter your </a:t>
            </a:r>
            <a:r>
              <a:rPr lang="en-US" sz="1200" b="1" kern="1200" dirty="0" smtClean="0">
                <a:solidFill>
                  <a:schemeClr val="tx1"/>
                </a:solidFill>
                <a:latin typeface="+mn-lt"/>
                <a:ea typeface="+mn-ea"/>
                <a:cs typeface="+mn-cs"/>
              </a:rPr>
              <a:t>User ID </a:t>
            </a:r>
            <a:r>
              <a:rPr lang="en-US" sz="1200" kern="1200" dirty="0" smtClean="0">
                <a:solidFill>
                  <a:schemeClr val="tx1"/>
                </a:solidFill>
                <a:latin typeface="+mn-lt"/>
                <a:ea typeface="+mn-ea"/>
                <a:cs typeface="+mn-cs"/>
              </a:rPr>
              <a:t>and </a:t>
            </a:r>
            <a:r>
              <a:rPr lang="en-US" sz="1200" b="1" kern="1200" dirty="0" smtClean="0">
                <a:solidFill>
                  <a:schemeClr val="tx1"/>
                </a:solidFill>
                <a:latin typeface="+mn-lt"/>
                <a:ea typeface="+mn-ea"/>
                <a:cs typeface="+mn-cs"/>
              </a:rPr>
              <a:t>Password.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[Login]</a:t>
            </a:r>
          </a:p>
          <a:p>
            <a:pPr marL="228600" indent="-228600">
              <a:buFont typeface="+mj-lt"/>
              <a:buAutoNum type="arabicPeriod"/>
            </a:pP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Answers to secret questions are needed for password reset and are case sensitive. If customer does not know User ID or cannot remember answers to secret question the only solution is to create a new account. I recommend writing down User ID, password and answers to secret questions, being sure to indicate upper or lower case, but also to store securely as access to this information potentially exposes the customer’s PII and PHI. </a:t>
            </a:r>
            <a:r>
              <a:rPr lang="en-US" sz="1200" b="0" i="0" u="none" strike="noStrike" kern="1200" baseline="0" dirty="0" smtClean="0">
                <a:solidFill>
                  <a:schemeClr val="tx1"/>
                </a:solidFill>
                <a:latin typeface="+mn-lt"/>
                <a:ea typeface="+mn-ea"/>
                <a:cs typeface="+mn-cs"/>
              </a:rPr>
              <a:t>If you use a date or phone number for an answer to one of the questions, make sure you remember how you enter the number.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6</a:t>
            </a:fld>
            <a:endParaRPr lang="en-US" dirty="0"/>
          </a:p>
        </p:txBody>
      </p:sp>
    </p:spTree>
    <p:extLst>
      <p:ext uri="{BB962C8B-B14F-4D97-AF65-F5344CB8AC3E}">
        <p14:creationId xmlns:p14="http://schemas.microsoft.com/office/powerpoint/2010/main" val="2961012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Enter your </a:t>
            </a:r>
            <a:r>
              <a:rPr lang="en-US" sz="1200" b="1" dirty="0" smtClean="0"/>
              <a:t>User ID </a:t>
            </a:r>
            <a:r>
              <a:rPr lang="en-US" sz="1200" dirty="0" smtClean="0"/>
              <a:t>and </a:t>
            </a:r>
            <a:r>
              <a:rPr lang="en-US" sz="1200" b="1" dirty="0" smtClean="0"/>
              <a:t>Password. </a:t>
            </a:r>
            <a:r>
              <a:rPr lang="en-US" sz="1200" dirty="0" smtClean="0"/>
              <a:t>Click </a:t>
            </a:r>
            <a:r>
              <a:rPr lang="en-US" sz="1200" b="1" dirty="0" smtClean="0"/>
              <a:t>[Login] </a:t>
            </a:r>
            <a:endParaRPr lang="en-US" sz="1200" b="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kern="1200" dirty="0" smtClean="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You will see a screen with</a:t>
            </a:r>
            <a:r>
              <a:rPr lang="en-US" sz="1200" kern="1200" baseline="0" dirty="0" smtClean="0">
                <a:solidFill>
                  <a:schemeClr val="tx1"/>
                </a:solidFill>
                <a:latin typeface="+mn-lt"/>
                <a:ea typeface="+mn-ea"/>
                <a:cs typeface="+mn-cs"/>
              </a:rPr>
              <a:t> two options here, Apply for benefits or link your account. For the purpose of this training, we are working on an application for someone who have never applied for DHS benefits and does not have any existed cases. For our next training we will be covering the capability's of MMC in depth).</a:t>
            </a:r>
          </a:p>
          <a:p>
            <a:pPr marL="228600" indent="-228600">
              <a:buFont typeface="+mj-lt"/>
              <a:buAutoNum type="arabicPeriod"/>
            </a:pPr>
            <a:endParaRPr lang="en-US" sz="1200" kern="1200" baseline="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If you enter the wrong User ID and/or password 3 times you will be locked out of your ABE account for sixty minutes. If you forget your User ID, or cannot reset your password you will need to create an all new ABE account.</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7</a:t>
            </a:fld>
            <a:endParaRPr lang="en-US" dirty="0"/>
          </a:p>
        </p:txBody>
      </p:sp>
    </p:spTree>
    <p:extLst>
      <p:ext uri="{BB962C8B-B14F-4D97-AF65-F5344CB8AC3E}">
        <p14:creationId xmlns:p14="http://schemas.microsoft.com/office/powerpoint/2010/main" val="1699974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smtClean="0"/>
              <a:t>I wanted to cover identity proofing before we move on. When submitting an application</a:t>
            </a:r>
            <a:r>
              <a:rPr lang="en-US" b="1" baseline="0" dirty="0" smtClean="0"/>
              <a:t> for the first time you will be asked to complete ID proofing. It usually occurs towards the end of the application.</a:t>
            </a:r>
            <a:endParaRPr lang="en-US" b="1"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1"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smtClean="0"/>
              <a:t>ID proofing</a:t>
            </a:r>
            <a:r>
              <a:rPr lang="en-US" b="1" baseline="0" dirty="0" smtClean="0"/>
              <a:t> </a:t>
            </a:r>
            <a:r>
              <a:rPr lang="en-US" baseline="0" dirty="0" smtClean="0"/>
              <a:t>= There are </a:t>
            </a:r>
            <a:r>
              <a:rPr lang="en-US" sz="1200" b="1" dirty="0" smtClean="0"/>
              <a:t>Three (3) ID Proofing services.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smtClean="0"/>
              <a:t>Drivers</a:t>
            </a:r>
            <a:r>
              <a:rPr lang="en-US" sz="1200" b="1" baseline="0" dirty="0" smtClean="0"/>
              <a:t> </a:t>
            </a:r>
            <a:r>
              <a:rPr lang="en-US" sz="1200" b="1" baseline="0" dirty="0" err="1" smtClean="0"/>
              <a:t>Lisence</a:t>
            </a:r>
            <a:r>
              <a:rPr lang="en-US" sz="1200" b="1" baseline="0" dirty="0" smtClean="0"/>
              <a:t>/state ID</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baseline="0" dirty="0" smtClean="0"/>
              <a:t>Experian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baseline="0" dirty="0" smtClean="0"/>
              <a:t>Manual ID proofing</a:t>
            </a:r>
            <a:endParaRPr lang="en-US" sz="1200" b="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i="0" u="none" strike="noStrike" kern="1200" baseline="0" dirty="0" smtClean="0">
                <a:solidFill>
                  <a:schemeClr val="tx1"/>
                </a:solidFill>
                <a:latin typeface="Source Sans Pro" panose="020B0503030403020204" pitchFamily="34" charset="0"/>
                <a:ea typeface="Source Sans Pro" panose="020B0503030403020204" pitchFamily="34" charset="0"/>
                <a:cs typeface="+mn-cs"/>
              </a:rPr>
              <a:t>ID proofing must be completed successfully in order for you to use ‘</a:t>
            </a:r>
            <a:r>
              <a:rPr lang="en-US" sz="1200" b="1" i="1" u="none" strike="noStrike" kern="1200" baseline="0" dirty="0" smtClean="0">
                <a:solidFill>
                  <a:schemeClr val="tx1"/>
                </a:solidFill>
                <a:latin typeface="Source Sans Pro" panose="020B0503030403020204" pitchFamily="34" charset="0"/>
                <a:ea typeface="Source Sans Pro" panose="020B0503030403020204" pitchFamily="34" charset="0"/>
                <a:cs typeface="+mn-cs"/>
              </a:rPr>
              <a:t>Manage My Case’</a:t>
            </a:r>
            <a:r>
              <a:rPr lang="en-US" sz="1200" b="1" i="0" u="none" strike="noStrike" kern="1200" baseline="0" dirty="0" smtClean="0">
                <a:solidFill>
                  <a:schemeClr val="tx1"/>
                </a:solidFill>
                <a:latin typeface="Source Sans Pro" panose="020B0503030403020204" pitchFamily="34" charset="0"/>
                <a:ea typeface="Source Sans Pro" panose="020B0503030403020204" pitchFamily="34" charset="0"/>
                <a:cs typeface="+mn-cs"/>
              </a:rPr>
              <a:t>. </a:t>
            </a:r>
            <a:endParaRPr lang="en-US" dirty="0" smtClean="0"/>
          </a:p>
          <a:p>
            <a:pPr marL="228600" indent="-228600">
              <a:buFont typeface="+mj-lt"/>
              <a:buAutoNum type="arabicPeriod"/>
            </a:pPr>
            <a:endParaRPr lang="en-US" dirty="0" smtClean="0"/>
          </a:p>
          <a:p>
            <a:pPr marL="228600" indent="-228600">
              <a:buFont typeface="+mj-lt"/>
              <a:buAutoNum type="arabicPeriod"/>
            </a:pPr>
            <a:r>
              <a:rPr lang="en-US" dirty="0" smtClean="0"/>
              <a:t>If the identify proofing is successful, once the application is submitted, ABE will list what information could be verified electronically and what documents are still needed that can be uploaded with the application.</a:t>
            </a:r>
          </a:p>
          <a:p>
            <a:pPr marL="228600" indent="-228600">
              <a:buFont typeface="+mj-lt"/>
              <a:buAutoNum type="arabicPeriod"/>
            </a:pPr>
            <a:endParaRPr lang="en-US" dirty="0" smtClean="0"/>
          </a:p>
          <a:p>
            <a:pPr marL="228600" indent="-228600">
              <a:buFont typeface="+mj-lt"/>
              <a:buAutoNum type="arabicPeriod"/>
            </a:pPr>
            <a:r>
              <a:rPr lang="en-US" dirty="0" smtClean="0"/>
              <a:t>If you cannot complete the ID Proofing process and choose “Verify Identity Later”, don’t worry. You can still submit your application and it won’t affect your eligibility. ABE just won’t be able to electronically verify your information – a caseworker will do it in the office. If you receive the pop-up page below, click [Verify Identity Later] to continue with your application</a:t>
            </a:r>
            <a:r>
              <a:rPr lang="en-US" baseline="0" dirty="0" smtClean="0"/>
              <a:t/>
            </a:r>
            <a:br>
              <a:rPr lang="en-US" baseline="0" dirty="0" smtClean="0"/>
            </a:br>
            <a:endParaRPr lang="en-US" sz="1200" kern="1200" baseline="0" dirty="0" smtClean="0">
              <a:solidFill>
                <a:schemeClr val="tx1"/>
              </a:solidFill>
              <a:latin typeface="+mn-lt"/>
              <a:ea typeface="+mn-ea"/>
              <a:cs typeface="+mn-cs"/>
            </a:endParaRPr>
          </a:p>
          <a:p>
            <a:pPr marL="228600" indent="-228600">
              <a:buFont typeface="+mj-lt"/>
              <a:buAutoNum type="arabicPeriod"/>
            </a:pPr>
            <a:r>
              <a:rPr lang="en-US" dirty="0" smtClean="0"/>
              <a:t>Identity proofing is NOT required, the applicant can still submit an application by clicking the box that says “Verify Identity Later” at the bottom of the page.</a:t>
            </a:r>
            <a:r>
              <a:rPr lang="en-US" sz="1200" kern="1200" dirty="0" smtClean="0">
                <a:solidFill>
                  <a:schemeClr val="tx1"/>
                </a:solidFill>
                <a:latin typeface="+mn-lt"/>
                <a:ea typeface="+mn-ea"/>
                <a:cs typeface="+mn-cs"/>
              </a:rPr>
              <a:t> If someone cannot go through ID proofing to set up MMC, they can log back into their ABE Account and check the status of their application.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7EA524-7A27-46AB-9B4A-7198D44C5B6B}" type="slidenum">
              <a:rPr lang="en-US" smtClean="0"/>
              <a:t>8</a:t>
            </a:fld>
            <a:endParaRPr lang="en-US" dirty="0"/>
          </a:p>
        </p:txBody>
      </p:sp>
    </p:spTree>
    <p:extLst>
      <p:ext uri="{BB962C8B-B14F-4D97-AF65-F5344CB8AC3E}">
        <p14:creationId xmlns:p14="http://schemas.microsoft.com/office/powerpoint/2010/main" val="2044013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Beginning in March 2023, the IL Secretary of State process became available</a:t>
            </a:r>
            <a:endParaRPr lang="en-US" dirty="0" smtClean="0"/>
          </a:p>
          <a:p>
            <a:pPr marL="228600" indent="-228600">
              <a:buFont typeface="+mj-lt"/>
              <a:buAutoNum type="arabicPeriod"/>
            </a:pP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Must be exact down to height and weight! If information is not exact will not match what</a:t>
            </a:r>
            <a:r>
              <a:rPr lang="en-US" sz="1200" kern="1200" baseline="0" dirty="0" smtClean="0">
                <a:solidFill>
                  <a:schemeClr val="tx1"/>
                </a:solidFill>
                <a:latin typeface="+mn-lt"/>
                <a:ea typeface="+mn-ea"/>
                <a:cs typeface="+mn-cs"/>
              </a:rPr>
              <a:t> the </a:t>
            </a:r>
            <a:r>
              <a:rPr lang="en-US" sz="1200" kern="1200" baseline="0" dirty="0" err="1" smtClean="0">
                <a:solidFill>
                  <a:schemeClr val="tx1"/>
                </a:solidFill>
                <a:latin typeface="+mn-lt"/>
                <a:ea typeface="+mn-ea"/>
                <a:cs typeface="+mn-cs"/>
              </a:rPr>
              <a:t>SoS</a:t>
            </a:r>
            <a:r>
              <a:rPr lang="en-US" sz="1200" kern="1200" baseline="0" dirty="0" smtClean="0">
                <a:solidFill>
                  <a:schemeClr val="tx1"/>
                </a:solidFill>
                <a:latin typeface="+mn-lt"/>
                <a:ea typeface="+mn-ea"/>
                <a:cs typeface="+mn-cs"/>
              </a:rPr>
              <a:t> has</a:t>
            </a:r>
            <a:r>
              <a:rPr lang="en-US" sz="1200" kern="1200" dirty="0" smtClean="0">
                <a:solidFill>
                  <a:schemeClr val="tx1"/>
                </a:solidFill>
                <a:latin typeface="+mn-lt"/>
                <a:ea typeface="+mn-ea"/>
                <a:cs typeface="+mn-cs"/>
              </a:rPr>
              <a:t>. Only middle name if on ID. No “.” period after middle initial</a:t>
            </a:r>
            <a:endParaRPr lang="en-US" dirty="0"/>
          </a:p>
        </p:txBody>
      </p:sp>
      <p:sp>
        <p:nvSpPr>
          <p:cNvPr id="4" name="Slide Number Placeholder 3"/>
          <p:cNvSpPr>
            <a:spLocks noGrp="1"/>
          </p:cNvSpPr>
          <p:nvPr>
            <p:ph type="sldNum" sz="quarter" idx="10"/>
          </p:nvPr>
        </p:nvSpPr>
        <p:spPr/>
        <p:txBody>
          <a:bodyPr/>
          <a:lstStyle/>
          <a:p>
            <a:fld id="{E17EA524-7A27-46AB-9B4A-7198D44C5B6B}" type="slidenum">
              <a:rPr lang="en-US" smtClean="0"/>
              <a:t>9</a:t>
            </a:fld>
            <a:endParaRPr lang="en-US" dirty="0"/>
          </a:p>
        </p:txBody>
      </p:sp>
    </p:spTree>
    <p:extLst>
      <p:ext uri="{BB962C8B-B14F-4D97-AF65-F5344CB8AC3E}">
        <p14:creationId xmlns:p14="http://schemas.microsoft.com/office/powerpoint/2010/main" val="4183879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1"/>
            <a:ext cx="3975100" cy="6858000"/>
          </a:xfrm>
          <a:prstGeom prst="rect">
            <a:avLst/>
          </a:prstGeom>
          <a:solidFill>
            <a:srgbClr val="001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543" y="2314965"/>
            <a:ext cx="2636014" cy="3256588"/>
          </a:xfrm>
          <a:prstGeom prst="rect">
            <a:avLst/>
          </a:prstGeom>
        </p:spPr>
      </p:pic>
      <p:sp>
        <p:nvSpPr>
          <p:cNvPr id="2" name="Title 1"/>
          <p:cNvSpPr>
            <a:spLocks noGrp="1"/>
          </p:cNvSpPr>
          <p:nvPr>
            <p:ph type="ctrTitle"/>
          </p:nvPr>
        </p:nvSpPr>
        <p:spPr>
          <a:xfrm>
            <a:off x="4625008" y="638659"/>
            <a:ext cx="6586330" cy="2387600"/>
          </a:xfrm>
        </p:spPr>
        <p:txBody>
          <a:bodyPr anchor="b">
            <a:normAutofit/>
          </a:bodyPr>
          <a:lstStyle>
            <a:lvl1pPr algn="l">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4625008" y="3230978"/>
            <a:ext cx="6586330" cy="1655762"/>
          </a:xfrm>
        </p:spPr>
        <p:txBody>
          <a:bodyPr>
            <a:normAutofit/>
          </a:bodyPr>
          <a:lstStyle>
            <a:lvl1pPr marL="0" indent="0" algn="l">
              <a:buNone/>
              <a:defRPr sz="36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2" name="Text Placeholder 21"/>
          <p:cNvSpPr>
            <a:spLocks noGrp="1"/>
          </p:cNvSpPr>
          <p:nvPr>
            <p:ph type="body" sz="quarter" idx="10"/>
          </p:nvPr>
        </p:nvSpPr>
        <p:spPr>
          <a:xfrm>
            <a:off x="4624388" y="5351907"/>
            <a:ext cx="6586537" cy="439293"/>
          </a:xfrm>
        </p:spPr>
        <p:txBody>
          <a:bodyPr>
            <a:normAutofit/>
          </a:bodyPr>
          <a:lstStyle>
            <a:lvl1pPr marL="0" indent="0">
              <a:buFontTx/>
              <a:buNone/>
              <a:defRPr sz="2400" b="1" i="1" cap="all" baseline="0">
                <a:solidFill>
                  <a:srgbClr val="0E1D61"/>
                </a:solidFill>
              </a:defRPr>
            </a:lvl1pPr>
          </a:lstStyle>
          <a:p>
            <a:pPr lvl="0"/>
            <a:r>
              <a:rPr lang="en-US" smtClean="0"/>
              <a:t>Edit Master text styles</a:t>
            </a:r>
          </a:p>
        </p:txBody>
      </p:sp>
      <p:sp>
        <p:nvSpPr>
          <p:cNvPr id="23" name="Text Placeholder 21"/>
          <p:cNvSpPr>
            <a:spLocks noGrp="1"/>
          </p:cNvSpPr>
          <p:nvPr>
            <p:ph type="body" sz="quarter" idx="11" hasCustomPrompt="1"/>
          </p:nvPr>
        </p:nvSpPr>
        <p:spPr>
          <a:xfrm>
            <a:off x="4624388" y="5925313"/>
            <a:ext cx="6586537" cy="438912"/>
          </a:xfrm>
        </p:spPr>
        <p:txBody>
          <a:bodyPr>
            <a:normAutofit/>
          </a:bodyPr>
          <a:lstStyle>
            <a:lvl1pPr marL="0" indent="0">
              <a:buFontTx/>
              <a:buNone/>
              <a:defRPr sz="2400" b="0" i="1">
                <a:solidFill>
                  <a:srgbClr val="0E1D61"/>
                </a:solidFill>
              </a:defRPr>
            </a:lvl1pPr>
          </a:lstStyle>
          <a:p>
            <a:pPr lvl="0"/>
            <a:r>
              <a:rPr lang="en-US" dirty="0" smtClean="0"/>
              <a:t>9.16.2019</a:t>
            </a:r>
          </a:p>
        </p:txBody>
      </p:sp>
      <p:cxnSp>
        <p:nvCxnSpPr>
          <p:cNvPr id="26" name="Straight Connector 25"/>
          <p:cNvCxnSpPr/>
          <p:nvPr userDrawn="1"/>
        </p:nvCxnSpPr>
        <p:spPr>
          <a:xfrm>
            <a:off x="4624388" y="5096256"/>
            <a:ext cx="658653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425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FEA3BD-B67B-4A94-8A63-109203D608A6}"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8E3FAB-F2B0-4DCD-99C2-E6FAF15501EF}" type="slidenum">
              <a:rPr lang="en-US" smtClean="0"/>
              <a:t>‹#›</a:t>
            </a:fld>
            <a:endParaRPr lang="en-US" dirty="0"/>
          </a:p>
        </p:txBody>
      </p:sp>
    </p:spTree>
    <p:extLst>
      <p:ext uri="{BB962C8B-B14F-4D97-AF65-F5344CB8AC3E}">
        <p14:creationId xmlns:p14="http://schemas.microsoft.com/office/powerpoint/2010/main" val="119914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cap="all" baseline="0"/>
            </a:lvl1pPr>
          </a:lstStyle>
          <a:p>
            <a:r>
              <a:rPr lang="en-US" smtClean="0"/>
              <a:t>Click to edit Master 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12/19/2024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
        <p:nvSpPr>
          <p:cNvPr id="8" name="Text Placeholder 7"/>
          <p:cNvSpPr>
            <a:spLocks noGrp="1"/>
          </p:cNvSpPr>
          <p:nvPr>
            <p:ph type="body" sz="quarter" idx="13"/>
          </p:nvPr>
        </p:nvSpPr>
        <p:spPr>
          <a:xfrm>
            <a:off x="838200" y="1801813"/>
            <a:ext cx="10518775" cy="384333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baseline="0"/>
            </a:lvl2pPr>
            <a:lvl3pPr marL="1143000" indent="-228600">
              <a:buFont typeface="Wingdings" panose="05000000000000000000" pitchFamily="2" charset="2"/>
              <a:buChar char="§"/>
              <a:defRPr b="0" i="1"/>
            </a:lvl3pPr>
            <a:lvl4pPr marL="1600200" indent="-228600">
              <a:buFont typeface="Wingdings" panose="05000000000000000000" pitchFamily="2" charset="2"/>
              <a:buChar char="§"/>
              <a:defRPr sz="1600" b="1" cap="all" baseline="0"/>
            </a:lvl4pPr>
            <a:lvl5pPr marL="2057400" indent="-228600">
              <a:buFont typeface="Wingdings" panose="05000000000000000000" pitchFamily="2" charset="2"/>
              <a:buChar char="§"/>
              <a:defRPr sz="1500" b="0" i="1" u="none" cap="all"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2625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a:off x="0" y="5799221"/>
            <a:ext cx="12192000" cy="1058779"/>
          </a:xfrm>
          <a:prstGeom prst="rect">
            <a:avLst/>
          </a:prstGeom>
          <a:solidFill>
            <a:srgbClr val="001E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1"/>
          <p:cNvSpPr>
            <a:spLocks noGrp="1"/>
          </p:cNvSpPr>
          <p:nvPr>
            <p:ph type="title"/>
          </p:nvPr>
        </p:nvSpPr>
        <p:spPr>
          <a:xfrm>
            <a:off x="831850" y="1020625"/>
            <a:ext cx="10515600" cy="2852737"/>
          </a:xfrm>
        </p:spPr>
        <p:txBody>
          <a:bodyPr anchor="b"/>
          <a:lstStyle>
            <a:lvl1pPr>
              <a:defRPr sz="6000" b="1"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31850" y="3900350"/>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12/19/2024</a:t>
            </a:fld>
            <a:endParaRPr lang="en-US" dirty="0"/>
          </a:p>
        </p:txBody>
      </p:sp>
      <p:sp>
        <p:nvSpPr>
          <p:cNvPr id="8"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1556449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0" y="5799221"/>
            <a:ext cx="12192000" cy="1058779"/>
          </a:xfrm>
          <a:prstGeom prst="rect">
            <a:avLst/>
          </a:prstGeom>
          <a:solidFill>
            <a:srgbClr val="001E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1"/>
          <p:cNvSpPr>
            <a:spLocks noGrp="1"/>
          </p:cNvSpPr>
          <p:nvPr>
            <p:ph type="title"/>
          </p:nvPr>
        </p:nvSpPr>
        <p:spPr/>
        <p:txBody>
          <a:bodyPr/>
          <a:lstStyle>
            <a:lvl1pPr>
              <a:defRPr b="1" i="0" cap="all" baseline="0"/>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3833053"/>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a:lvl2pPr>
            <a:lvl3pPr marL="1143000" indent="-228600">
              <a:buFont typeface="Wingdings" panose="05000000000000000000" pitchFamily="2" charset="2"/>
              <a:buChar char="§"/>
              <a:defRPr b="0" i="1" baseline="0"/>
            </a:lvl3pPr>
            <a:lvl4pPr marL="1600200" indent="-228600">
              <a:buFont typeface="Wingdings" panose="05000000000000000000" pitchFamily="2" charset="2"/>
              <a:buChar char="§"/>
              <a:defRPr sz="1600" b="1" cap="all" baseline="0"/>
            </a:lvl4pPr>
            <a:lvl5pPr marL="2057400" indent="-228600">
              <a:buFont typeface="Wingdings" panose="05000000000000000000" pitchFamily="2" charset="2"/>
              <a:buChar char="§"/>
              <a:defRPr sz="1500" i="1" cap="all" baseline="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12/19/2024</a:t>
            </a:fld>
            <a:endParaRPr lang="en-US" dirty="0"/>
          </a:p>
        </p:txBody>
      </p:sp>
      <p:sp>
        <p:nvSpPr>
          <p:cNvPr id="9"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10"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
        <p:nvSpPr>
          <p:cNvPr id="11" name="Content Placeholder 2"/>
          <p:cNvSpPr>
            <a:spLocks noGrp="1"/>
          </p:cNvSpPr>
          <p:nvPr>
            <p:ph sz="half" idx="13"/>
          </p:nvPr>
        </p:nvSpPr>
        <p:spPr>
          <a:xfrm>
            <a:off x="6172200" y="1825625"/>
            <a:ext cx="5181600" cy="3833053"/>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a:lvl2pPr>
            <a:lvl3pPr marL="1143000" indent="-228600">
              <a:buFont typeface="Wingdings" panose="05000000000000000000" pitchFamily="2" charset="2"/>
              <a:buChar char="§"/>
              <a:defRPr b="0" i="1" baseline="0"/>
            </a:lvl3pPr>
            <a:lvl4pPr marL="1600200" indent="-228600">
              <a:buFont typeface="Wingdings" panose="05000000000000000000" pitchFamily="2" charset="2"/>
              <a:buChar char="§"/>
              <a:defRPr sz="1600" b="1" cap="all" baseline="0"/>
            </a:lvl4pPr>
            <a:lvl5pPr marL="2057400" indent="-228600">
              <a:buFont typeface="Wingdings" panose="05000000000000000000" pitchFamily="2" charset="2"/>
              <a:buChar char="§"/>
              <a:defRPr sz="1500" i="1" cap="all"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6647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p:cNvSpPr/>
          <p:nvPr userDrawn="1"/>
        </p:nvSpPr>
        <p:spPr>
          <a:xfrm>
            <a:off x="0" y="5799221"/>
            <a:ext cx="12192000" cy="1058779"/>
          </a:xfrm>
          <a:prstGeom prst="rect">
            <a:avLst/>
          </a:prstGeom>
          <a:solidFill>
            <a:srgbClr val="001E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1"/>
          <p:cNvSpPr>
            <a:spLocks noGrp="1"/>
          </p:cNvSpPr>
          <p:nvPr>
            <p:ph type="title"/>
          </p:nvPr>
        </p:nvSpPr>
        <p:spPr>
          <a:xfrm>
            <a:off x="839788" y="365125"/>
            <a:ext cx="10515600" cy="1325563"/>
          </a:xfrm>
        </p:spPr>
        <p:txBody>
          <a:bodyPr/>
          <a:lstStyle>
            <a:lvl1pPr>
              <a:defRPr b="1"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166855"/>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a:lvl2pPr>
            <a:lvl3pPr marL="1143000" indent="-228600">
              <a:buFont typeface="Wingdings" panose="05000000000000000000" pitchFamily="2" charset="2"/>
              <a:buChar char="§"/>
              <a:defRPr b="0" i="1" baseline="0"/>
            </a:lvl3pPr>
            <a:lvl4pPr marL="1600200" indent="-228600">
              <a:buFont typeface="Wingdings" panose="05000000000000000000" pitchFamily="2" charset="2"/>
              <a:buChar char="§"/>
              <a:defRPr sz="1600" b="1" i="0" cap="all" baseline="0"/>
            </a:lvl4pPr>
            <a:lvl5pPr>
              <a:defRPr sz="1500" b="0" i="1" cap="all"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12/19/2024</a:t>
            </a:fld>
            <a:endParaRPr lang="en-US" dirty="0"/>
          </a:p>
        </p:txBody>
      </p:sp>
      <p:sp>
        <p:nvSpPr>
          <p:cNvPr id="11"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12"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
        <p:nvSpPr>
          <p:cNvPr id="13" name="Content Placeholder 3"/>
          <p:cNvSpPr>
            <a:spLocks noGrp="1"/>
          </p:cNvSpPr>
          <p:nvPr>
            <p:ph sz="half" idx="13"/>
          </p:nvPr>
        </p:nvSpPr>
        <p:spPr>
          <a:xfrm>
            <a:off x="6172200" y="2531579"/>
            <a:ext cx="5157787" cy="3166855"/>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b="1" i="1"/>
            </a:lvl2pPr>
            <a:lvl3pPr marL="1143000" indent="-228600">
              <a:buFont typeface="Wingdings" panose="05000000000000000000" pitchFamily="2" charset="2"/>
              <a:buChar char="§"/>
              <a:defRPr b="0" i="1" baseline="0"/>
            </a:lvl3pPr>
            <a:lvl4pPr marL="1600200" indent="-228600">
              <a:buFont typeface="Wingdings" panose="05000000000000000000" pitchFamily="2" charset="2"/>
              <a:buChar char="§"/>
              <a:defRPr sz="1600" b="1" i="0" cap="all" baseline="0"/>
            </a:lvl4pPr>
            <a:lvl5pPr>
              <a:defRPr sz="1500" b="0" i="1" cap="all"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075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p:cNvSpPr/>
          <p:nvPr userDrawn="1"/>
        </p:nvSpPr>
        <p:spPr>
          <a:xfrm>
            <a:off x="0" y="5799221"/>
            <a:ext cx="12192000" cy="1058779"/>
          </a:xfrm>
          <a:prstGeom prst="rect">
            <a:avLst/>
          </a:prstGeom>
          <a:solidFill>
            <a:srgbClr val="001E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1"/>
          <p:cNvSpPr>
            <a:spLocks noGrp="1"/>
          </p:cNvSpPr>
          <p:nvPr>
            <p:ph type="title"/>
          </p:nvPr>
        </p:nvSpPr>
        <p:spPr/>
        <p:txBody>
          <a:bodyPr/>
          <a:lstStyle>
            <a:lvl1pPr>
              <a:defRPr b="1" i="0" cap="all" baseline="0"/>
            </a:lvl1pPr>
          </a:lstStyle>
          <a:p>
            <a:r>
              <a:rPr lang="en-US" smtClean="0"/>
              <a:t>Click to edit Master title style</a:t>
            </a:r>
            <a:endParaRPr lang="en-US" dirty="0"/>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12/19/2024</a:t>
            </a:fld>
            <a:endParaRPr lang="en-US" dirty="0"/>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8"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2278384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i="0" cap="all" baseline="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724261"/>
          </a:xfrm>
        </p:spPr>
        <p:txBody>
          <a:bodyPr/>
          <a:lstStyle>
            <a:lvl1pPr marL="228600" indent="-228600">
              <a:buFont typeface="Wingdings" panose="05000000000000000000" pitchFamily="2" charset="2"/>
              <a:buChar char="§"/>
              <a:defRPr sz="3200"/>
            </a:lvl1pPr>
            <a:lvl2pPr marL="685800" indent="-228600">
              <a:buFont typeface="Wingdings" panose="05000000000000000000" pitchFamily="2" charset="2"/>
              <a:buChar char="§"/>
              <a:defRPr sz="2800" b="1" i="1"/>
            </a:lvl2pPr>
            <a:lvl3pPr marL="1143000" indent="-228600">
              <a:buFont typeface="Wingdings" panose="05000000000000000000" pitchFamily="2" charset="2"/>
              <a:buChar char="§"/>
              <a:defRPr sz="2400" i="1"/>
            </a:lvl3pPr>
            <a:lvl4pPr marL="1600200" indent="-228600">
              <a:buFont typeface="Wingdings" panose="05000000000000000000" pitchFamily="2" charset="2"/>
              <a:buChar char="§"/>
              <a:defRPr sz="1600" b="1" cap="all" baseline="0"/>
            </a:lvl4pPr>
            <a:lvl5pPr>
              <a:defRPr sz="1500" i="1" cap="all" baseline="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399"/>
            <a:ext cx="3932237" cy="3654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12/19/2024</a:t>
            </a:fld>
            <a:endParaRPr lang="en-US" dirty="0"/>
          </a:p>
        </p:txBody>
      </p:sp>
      <p:sp>
        <p:nvSpPr>
          <p:cNvPr id="9"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10"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358312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i="0" cap="all"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5183188" y="987425"/>
            <a:ext cx="6172200" cy="46977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399"/>
            <a:ext cx="3932237" cy="3627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12/19/2024</a:t>
            </a:fld>
            <a:endParaRPr lang="en-US" dirty="0"/>
          </a:p>
        </p:txBody>
      </p:sp>
      <p:sp>
        <p:nvSpPr>
          <p:cNvPr id="9"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10"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133183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solidFill>
                  <a:schemeClr val="tx1"/>
                </a:solidFill>
              </a:defRPr>
            </a:lvl1pPr>
          </a:lstStyle>
          <a:p>
            <a:fld id="{6DD503B0-FD62-4970-9B27-D1260B4DC56B}" type="datetimeFigureOut">
              <a:rPr lang="en-US" smtClean="0"/>
              <a:pPr/>
              <a:t>12/19/2024</a:t>
            </a:fld>
            <a:endParaRPr lang="en-US" dirty="0"/>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endParaRPr lang="en-US" dirty="0"/>
          </a:p>
        </p:txBody>
      </p:sp>
      <p:sp>
        <p:nvSpPr>
          <p:cNvPr id="7" name="Slide Number Placeholder 5"/>
          <p:cNvSpPr>
            <a:spLocks noGrp="1"/>
          </p:cNvSpPr>
          <p:nvPr>
            <p:ph type="sldNum" sz="quarter" idx="12"/>
          </p:nvPr>
        </p:nvSpPr>
        <p:spPr>
          <a:xfrm>
            <a:off x="9220202" y="6356350"/>
            <a:ext cx="2743200" cy="365125"/>
          </a:xfrm>
          <a:prstGeom prst="rect">
            <a:avLst/>
          </a:prstGeom>
        </p:spPr>
        <p:txBody>
          <a:bodyPr/>
          <a:lstStyle>
            <a:lvl1pPr>
              <a:defRPr baseline="0">
                <a:solidFill>
                  <a:schemeClr val="tx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1620923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5799221"/>
            <a:ext cx="12192000" cy="1058779"/>
          </a:xfrm>
          <a:prstGeom prst="rect">
            <a:avLst/>
          </a:prstGeom>
          <a:solidFill>
            <a:srgbClr val="001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595209" y="6110368"/>
            <a:ext cx="1758591" cy="39984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393907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a:lstStyle>
            <a:lvl1pPr>
              <a:defRPr>
                <a:solidFill>
                  <a:schemeClr val="bg1"/>
                </a:solidFill>
              </a:defRPr>
            </a:lvl1pPr>
          </a:lstStyle>
          <a:p>
            <a:fld id="{6DD503B0-FD62-4970-9B27-D1260B4DC56B}" type="datetimeFigureOut">
              <a:rPr lang="en-US" smtClean="0"/>
              <a:pPr/>
              <a:t>12/19/2024</a:t>
            </a:fld>
            <a:endParaRPr lang="en-US" dirty="0"/>
          </a:p>
        </p:txBody>
      </p:sp>
      <p:sp>
        <p:nvSpPr>
          <p:cNvPr id="8" name="Footer Placeholder 4"/>
          <p:cNvSpPr>
            <a:spLocks noGrp="1"/>
          </p:cNvSpPr>
          <p:nvPr>
            <p:ph type="ftr" sz="quarter" idx="3"/>
          </p:nvPr>
        </p:nvSpPr>
        <p:spPr>
          <a:xfrm>
            <a:off x="4038600" y="6356350"/>
            <a:ext cx="4114800" cy="365125"/>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4"/>
          </p:nvPr>
        </p:nvSpPr>
        <p:spPr>
          <a:xfrm>
            <a:off x="9220202" y="6356350"/>
            <a:ext cx="2743200" cy="365125"/>
          </a:xfrm>
          <a:prstGeom prst="rect">
            <a:avLst/>
          </a:prstGeom>
        </p:spPr>
        <p:txBody>
          <a:bodyPr/>
          <a:lstStyle>
            <a:lvl1pPr>
              <a:defRPr baseline="0">
                <a:solidFill>
                  <a:schemeClr val="bg1"/>
                </a:solidFill>
              </a:defRPr>
            </a:lvl1pPr>
          </a:lstStyle>
          <a:p>
            <a:fld id="{8256F0AD-730D-41E8-92CC-2BD90D82BA85}" type="slidenum">
              <a:rPr lang="en-US" smtClean="0"/>
              <a:pPr/>
              <a:t>‹#›</a:t>
            </a:fld>
            <a:endParaRPr lang="en-US" dirty="0"/>
          </a:p>
        </p:txBody>
      </p:sp>
    </p:spTree>
    <p:extLst>
      <p:ext uri="{BB962C8B-B14F-4D97-AF65-F5344CB8AC3E}">
        <p14:creationId xmlns:p14="http://schemas.microsoft.com/office/powerpoint/2010/main" val="2399136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 id="2147483658" r:id="rId10"/>
  </p:sldLayoutIdLst>
  <p:txStyles>
    <p:title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i="1"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mailto:ABE.Questions@illinois.gov" TargetMode="External"/><Relationship Id="rId4" Type="http://schemas.openxmlformats.org/officeDocument/2006/relationships/hyperlink" Target="https://www.dhs.state.il.us/page.aspx?item=11593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png"/><Relationship Id="rId18" Type="http://schemas.openxmlformats.org/officeDocument/2006/relationships/image" Target="../media/image10.png"/><Relationship Id="rId3" Type="http://schemas.openxmlformats.org/officeDocument/2006/relationships/image" Target="../media/image3.png"/><Relationship Id="rId12" Type="http://schemas.openxmlformats.org/officeDocument/2006/relationships/image" Target="../media/image4.svg"/><Relationship Id="rId17"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9.png"/><Relationship Id="rId1" Type="http://schemas.openxmlformats.org/officeDocument/2006/relationships/slideLayout" Target="../slideLayouts/slideLayout10.xml"/><Relationship Id="rId11" Type="http://schemas.openxmlformats.org/officeDocument/2006/relationships/image" Target="../media/image6.png"/><Relationship Id="rId6"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hyperlink" Target="mailto:bwarner@legalaidchicago.org" TargetMode="External"/><Relationship Id="rId2" Type="http://schemas.openxmlformats.org/officeDocument/2006/relationships/hyperlink" Target="mailto:gmashon@legalaidchicago.org" TargetMode="External"/><Relationship Id="rId1" Type="http://schemas.openxmlformats.org/officeDocument/2006/relationships/slideLayout" Target="../slideLayouts/slideLayout10.xml"/><Relationship Id="rId4" Type="http://schemas.openxmlformats.org/officeDocument/2006/relationships/hyperlink" Target="mailto:abe.questions@illinois.gov"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be.illinois.gov/abe/access/appeal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abe.illinois.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4624388" y="5204849"/>
            <a:ext cx="6586537" cy="924646"/>
          </a:xfrm>
        </p:spPr>
        <p:txBody>
          <a:bodyPr>
            <a:noAutofit/>
          </a:bodyPr>
          <a:lstStyle/>
          <a:p>
            <a:r>
              <a:rPr lang="en-US" sz="1500" dirty="0" smtClean="0"/>
              <a:t>Beth warner</a:t>
            </a:r>
          </a:p>
          <a:p>
            <a:pPr>
              <a:lnSpc>
                <a:spcPct val="100000"/>
              </a:lnSpc>
              <a:spcBef>
                <a:spcPts val="0"/>
              </a:spcBef>
            </a:pPr>
            <a:r>
              <a:rPr lang="en-US" sz="1500" dirty="0" smtClean="0"/>
              <a:t>Paralegal, Public Benefits Outreach and Enrollment</a:t>
            </a:r>
          </a:p>
          <a:p>
            <a:pPr>
              <a:lnSpc>
                <a:spcPct val="100000"/>
              </a:lnSpc>
              <a:spcBef>
                <a:spcPts val="0"/>
              </a:spcBef>
            </a:pPr>
            <a:r>
              <a:rPr lang="en-US" sz="1500" dirty="0" smtClean="0"/>
              <a:t>bwarner@legalaidchicago.org</a:t>
            </a:r>
          </a:p>
          <a:p>
            <a:pPr>
              <a:lnSpc>
                <a:spcPct val="100000"/>
              </a:lnSpc>
              <a:spcBef>
                <a:spcPts val="0"/>
              </a:spcBef>
            </a:pPr>
            <a:r>
              <a:rPr lang="en-US" sz="1500" dirty="0" smtClean="0"/>
              <a:t>January 2024</a:t>
            </a:r>
          </a:p>
        </p:txBody>
      </p:sp>
      <p:sp>
        <p:nvSpPr>
          <p:cNvPr id="8" name="Rectangle 7"/>
          <p:cNvSpPr/>
          <p:nvPr/>
        </p:nvSpPr>
        <p:spPr>
          <a:xfrm>
            <a:off x="10731500" y="219456"/>
            <a:ext cx="1041400" cy="4390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499697" y="2772632"/>
            <a:ext cx="5496357" cy="1323439"/>
          </a:xfrm>
          <a:prstGeom prst="rect">
            <a:avLst/>
          </a:prstGeom>
        </p:spPr>
        <p:txBody>
          <a:bodyPr wrap="square">
            <a:spAutoFit/>
          </a:bodyPr>
          <a:lstStyle/>
          <a:p>
            <a:pPr lvl="0"/>
            <a:r>
              <a:rPr lang="en-US" sz="4000" b="1" dirty="0" smtClean="0">
                <a:solidFill>
                  <a:srgbClr val="001E61"/>
                </a:solidFill>
              </a:rPr>
              <a:t>Submitting DHS Benefit Applications using ABE</a:t>
            </a:r>
            <a:endParaRPr lang="en-US" sz="4000" b="1" dirty="0">
              <a:solidFill>
                <a:srgbClr val="001E61"/>
              </a:solidFill>
            </a:endParaRPr>
          </a:p>
        </p:txBody>
      </p:sp>
    </p:spTree>
    <p:extLst>
      <p:ext uri="{BB962C8B-B14F-4D97-AF65-F5344CB8AC3E}">
        <p14:creationId xmlns:p14="http://schemas.microsoft.com/office/powerpoint/2010/main" val="928688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400538" cy="624689"/>
          </a:xfrm>
        </p:spPr>
        <p:txBody>
          <a:bodyPr>
            <a:normAutofit fontScale="90000"/>
          </a:bodyPr>
          <a:lstStyle/>
          <a:p>
            <a:r>
              <a:rPr lang="en-US" dirty="0" smtClean="0"/>
              <a:t>Identity proofing - Experian</a:t>
            </a:r>
            <a:endParaRPr lang="en-US" dirty="0"/>
          </a:p>
        </p:txBody>
      </p:sp>
      <p:pic>
        <p:nvPicPr>
          <p:cNvPr id="3" name="Picture 2"/>
          <p:cNvPicPr>
            <a:picLocks noChangeAspect="1"/>
          </p:cNvPicPr>
          <p:nvPr/>
        </p:nvPicPr>
        <p:blipFill rotWithShape="1">
          <a:blip r:embed="rId3"/>
          <a:srcRect l="3397" t="12618" r="24373" b="48524"/>
          <a:stretch/>
        </p:blipFill>
        <p:spPr>
          <a:xfrm>
            <a:off x="6830961" y="1157574"/>
            <a:ext cx="4580105" cy="2694580"/>
          </a:xfrm>
          <a:prstGeom prst="rect">
            <a:avLst/>
          </a:prstGeom>
          <a:ln w="19050"/>
          <a:effectLst/>
        </p:spPr>
        <p:style>
          <a:lnRef idx="2">
            <a:schemeClr val="dk1"/>
          </a:lnRef>
          <a:fillRef idx="1">
            <a:schemeClr val="lt1"/>
          </a:fillRef>
          <a:effectRef idx="0">
            <a:schemeClr val="dk1"/>
          </a:effectRef>
          <a:fontRef idx="minor">
            <a:schemeClr val="dk1"/>
          </a:fontRef>
        </p:style>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663" y="3602349"/>
            <a:ext cx="3581604" cy="3089687"/>
          </a:xfrm>
          <a:prstGeom prst="rect">
            <a:avLst/>
          </a:prstGeom>
          <a:ln>
            <a:solidFill>
              <a:schemeClr val="accent1"/>
            </a:solidFill>
          </a:ln>
          <a:effectLst/>
        </p:spPr>
      </p:pic>
      <p:sp>
        <p:nvSpPr>
          <p:cNvPr id="6" name="Rectangle 5"/>
          <p:cNvSpPr/>
          <p:nvPr/>
        </p:nvSpPr>
        <p:spPr>
          <a:xfrm>
            <a:off x="518945" y="2584775"/>
            <a:ext cx="5272392" cy="1631216"/>
          </a:xfrm>
          <a:prstGeom prst="rect">
            <a:avLst/>
          </a:prstGeom>
          <a:solidFill>
            <a:schemeClr val="accent2"/>
          </a:solidFill>
          <a:ln>
            <a:solidFill>
              <a:schemeClr val="accent1"/>
            </a:solidFill>
          </a:ln>
          <a:effectLst>
            <a:glow rad="228600">
              <a:srgbClr val="C38C01">
                <a:alpha val="40000"/>
              </a:srgbClr>
            </a:glow>
          </a:effectLst>
        </p:spPr>
        <p:txBody>
          <a:bodyPr wrap="square">
            <a:spAutoFit/>
          </a:bodyPr>
          <a:lstStyle/>
          <a:p>
            <a:r>
              <a:rPr lang="en-US" sz="2000" dirty="0" smtClean="0">
                <a:latin typeface="+mj-lt"/>
                <a:ea typeface="Source Sans Pro" panose="020B0503030403020204" pitchFamily="34" charset="0"/>
              </a:rPr>
              <a:t>If </a:t>
            </a:r>
            <a:r>
              <a:rPr lang="en-US" sz="2000" dirty="0">
                <a:latin typeface="+mj-lt"/>
                <a:ea typeface="Source Sans Pro" panose="020B0503030403020204" pitchFamily="34" charset="0"/>
              </a:rPr>
              <a:t>the ID Proofing service is </a:t>
            </a:r>
            <a:r>
              <a:rPr lang="en-US" sz="2000" b="1" dirty="0" smtClean="0">
                <a:latin typeface="+mj-lt"/>
                <a:ea typeface="Source Sans Pro" panose="020B0503030403020204" pitchFamily="34" charset="0"/>
              </a:rPr>
              <a:t>ABLE</a:t>
            </a:r>
            <a:r>
              <a:rPr lang="en-US" sz="2000" dirty="0" smtClean="0">
                <a:latin typeface="+mj-lt"/>
                <a:ea typeface="Source Sans Pro" panose="020B0503030403020204" pitchFamily="34" charset="0"/>
              </a:rPr>
              <a:t> </a:t>
            </a:r>
            <a:r>
              <a:rPr lang="en-US" sz="2000" dirty="0">
                <a:latin typeface="+mj-lt"/>
                <a:ea typeface="Source Sans Pro" panose="020B0503030403020204" pitchFamily="34" charset="0"/>
              </a:rPr>
              <a:t>to use the customer’s answers to verify identity, applicants see the information that ABE was able to verify electronically, or their case will be linked and they will see the MMC homepage. </a:t>
            </a:r>
          </a:p>
        </p:txBody>
      </p:sp>
      <p:sp>
        <p:nvSpPr>
          <p:cNvPr id="7" name="Rectangle 6"/>
          <p:cNvSpPr/>
          <p:nvPr/>
        </p:nvSpPr>
        <p:spPr>
          <a:xfrm>
            <a:off x="560962" y="1239478"/>
            <a:ext cx="5272392" cy="1015663"/>
          </a:xfrm>
          <a:prstGeom prst="rect">
            <a:avLst/>
          </a:prstGeom>
          <a:solidFill>
            <a:schemeClr val="accent2"/>
          </a:solidFill>
          <a:ln>
            <a:solidFill>
              <a:schemeClr val="accent1"/>
            </a:solidFill>
          </a:ln>
        </p:spPr>
        <p:txBody>
          <a:bodyPr wrap="square">
            <a:spAutoFit/>
          </a:bodyPr>
          <a:lstStyle/>
          <a:p>
            <a:pPr marR="111860"/>
            <a:r>
              <a:rPr lang="en-US" sz="2000" dirty="0" smtClean="0">
                <a:latin typeface="+mj-lt"/>
              </a:rPr>
              <a:t>Multiple-choice </a:t>
            </a:r>
            <a:r>
              <a:rPr lang="en-US" sz="2000" dirty="0">
                <a:latin typeface="+mj-lt"/>
              </a:rPr>
              <a:t>questions will display that only the </a:t>
            </a:r>
            <a:r>
              <a:rPr lang="en-US" sz="2000" dirty="0" smtClean="0">
                <a:latin typeface="+mj-lt"/>
              </a:rPr>
              <a:t>applicant would </a:t>
            </a:r>
            <a:r>
              <a:rPr lang="en-US" sz="2000" dirty="0">
                <a:latin typeface="+mj-lt"/>
              </a:rPr>
              <a:t>know the answer to, thus “proving” the customer identity</a:t>
            </a:r>
            <a:r>
              <a:rPr lang="en-US" sz="2000" dirty="0" smtClean="0">
                <a:latin typeface="+mj-lt"/>
              </a:rPr>
              <a:t>.</a:t>
            </a:r>
          </a:p>
        </p:txBody>
      </p:sp>
      <p:sp>
        <p:nvSpPr>
          <p:cNvPr id="8" name="Rectangle 7"/>
          <p:cNvSpPr/>
          <p:nvPr/>
        </p:nvSpPr>
        <p:spPr>
          <a:xfrm>
            <a:off x="528537" y="4620038"/>
            <a:ext cx="5272392" cy="1938992"/>
          </a:xfrm>
          <a:prstGeom prst="rect">
            <a:avLst/>
          </a:prstGeom>
          <a:solidFill>
            <a:schemeClr val="accent2"/>
          </a:solidFill>
          <a:ln>
            <a:solidFill>
              <a:schemeClr val="accent1"/>
            </a:solidFill>
          </a:ln>
        </p:spPr>
        <p:txBody>
          <a:bodyPr wrap="square">
            <a:spAutoFit/>
          </a:bodyPr>
          <a:lstStyle/>
          <a:p>
            <a:pPr lvl="0">
              <a:defRPr/>
            </a:pPr>
            <a:r>
              <a:rPr lang="en-US" sz="2000" dirty="0" smtClean="0">
                <a:latin typeface="+mj-lt"/>
                <a:ea typeface="Source Sans Pro" panose="020B0503030403020204" pitchFamily="34" charset="0"/>
              </a:rPr>
              <a:t>If </a:t>
            </a:r>
            <a:r>
              <a:rPr lang="en-US" sz="2000" dirty="0">
                <a:latin typeface="+mj-lt"/>
                <a:ea typeface="Source Sans Pro" panose="020B0503030403020204" pitchFamily="34" charset="0"/>
              </a:rPr>
              <a:t>the customer is </a:t>
            </a:r>
            <a:r>
              <a:rPr lang="en-US" sz="2000" b="1" dirty="0" smtClean="0">
                <a:latin typeface="+mj-lt"/>
                <a:ea typeface="Source Sans Pro" panose="020B0503030403020204" pitchFamily="34" charset="0"/>
              </a:rPr>
              <a:t>UNABLE</a:t>
            </a:r>
            <a:r>
              <a:rPr lang="en-US" sz="2000" dirty="0" smtClean="0">
                <a:latin typeface="+mj-lt"/>
                <a:ea typeface="Source Sans Pro" panose="020B0503030403020204" pitchFamily="34" charset="0"/>
              </a:rPr>
              <a:t> </a:t>
            </a:r>
            <a:r>
              <a:rPr lang="en-US" sz="2000" dirty="0">
                <a:latin typeface="+mj-lt"/>
                <a:ea typeface="Source Sans Pro" panose="020B0503030403020204" pitchFamily="34" charset="0"/>
              </a:rPr>
              <a:t>to answer the questions correctly or if the service does not have enough information to offer questions, the customer will be asked to contact the </a:t>
            </a:r>
            <a:r>
              <a:rPr lang="en-US" sz="2000" b="1" u="sng" dirty="0">
                <a:latin typeface="+mj-lt"/>
                <a:ea typeface="Source Sans Pro" panose="020B0503030403020204" pitchFamily="34" charset="0"/>
              </a:rPr>
              <a:t>Experian Help Desk</a:t>
            </a:r>
            <a:r>
              <a:rPr lang="en-US" sz="2000" dirty="0">
                <a:latin typeface="+mj-lt"/>
                <a:ea typeface="Source Sans Pro" panose="020B0503030403020204" pitchFamily="34" charset="0"/>
              </a:rPr>
              <a:t> with a reference number for additional questions to answer. </a:t>
            </a:r>
          </a:p>
        </p:txBody>
      </p:sp>
      <p:sp>
        <p:nvSpPr>
          <p:cNvPr id="12" name="Right Arrow 11"/>
          <p:cNvSpPr/>
          <p:nvPr/>
        </p:nvSpPr>
        <p:spPr>
          <a:xfrm>
            <a:off x="5704365" y="1411178"/>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04365" y="1525150"/>
            <a:ext cx="290606" cy="369332"/>
          </a:xfrm>
          <a:prstGeom prst="rect">
            <a:avLst/>
          </a:prstGeom>
        </p:spPr>
        <p:txBody>
          <a:bodyPr wrap="square">
            <a:spAutoFit/>
          </a:bodyPr>
          <a:lstStyle/>
          <a:p>
            <a:r>
              <a:rPr lang="en-US" b="1" dirty="0"/>
              <a:t>2</a:t>
            </a:r>
          </a:p>
        </p:txBody>
      </p:sp>
      <p:sp>
        <p:nvSpPr>
          <p:cNvPr id="14" name="Right Arrow 13"/>
          <p:cNvSpPr/>
          <p:nvPr/>
        </p:nvSpPr>
        <p:spPr>
          <a:xfrm>
            <a:off x="5415454" y="5895339"/>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415454" y="6009311"/>
            <a:ext cx="290606" cy="369332"/>
          </a:xfrm>
          <a:prstGeom prst="rect">
            <a:avLst/>
          </a:prstGeom>
        </p:spPr>
        <p:txBody>
          <a:bodyPr wrap="square">
            <a:spAutoFit/>
          </a:bodyPr>
          <a:lstStyle/>
          <a:p>
            <a:r>
              <a:rPr lang="en-US" dirty="0"/>
              <a:t>2</a:t>
            </a:r>
          </a:p>
        </p:txBody>
      </p:sp>
    </p:spTree>
    <p:extLst>
      <p:ext uri="{BB962C8B-B14F-4D97-AF65-F5344CB8AC3E}">
        <p14:creationId xmlns:p14="http://schemas.microsoft.com/office/powerpoint/2010/main" val="2583190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22639"/>
          <a:stretch/>
        </p:blipFill>
        <p:spPr>
          <a:xfrm>
            <a:off x="5540307" y="1327730"/>
            <a:ext cx="6483626" cy="4743785"/>
          </a:xfrm>
          <a:prstGeom prst="rect">
            <a:avLst/>
          </a:prstGeom>
          <a:ln>
            <a:solidFill>
              <a:schemeClr val="accent1"/>
            </a:solidFill>
          </a:ln>
        </p:spPr>
      </p:pic>
      <p:sp>
        <p:nvSpPr>
          <p:cNvPr id="2" name="Title 1"/>
          <p:cNvSpPr>
            <a:spLocks noGrp="1"/>
          </p:cNvSpPr>
          <p:nvPr>
            <p:ph type="title"/>
          </p:nvPr>
        </p:nvSpPr>
        <p:spPr>
          <a:xfrm>
            <a:off x="819731" y="533941"/>
            <a:ext cx="7400538" cy="624689"/>
          </a:xfrm>
        </p:spPr>
        <p:txBody>
          <a:bodyPr>
            <a:normAutofit fontScale="90000"/>
          </a:bodyPr>
          <a:lstStyle/>
          <a:p>
            <a:r>
              <a:rPr lang="en-US" dirty="0" smtClean="0"/>
              <a:t>Identity proofing - Manual</a:t>
            </a:r>
            <a:endParaRPr lang="en-US" dirty="0"/>
          </a:p>
        </p:txBody>
      </p:sp>
      <p:sp>
        <p:nvSpPr>
          <p:cNvPr id="7" name="Rectangle 6"/>
          <p:cNvSpPr/>
          <p:nvPr/>
        </p:nvSpPr>
        <p:spPr>
          <a:xfrm>
            <a:off x="260839" y="1158630"/>
            <a:ext cx="4901274" cy="1200329"/>
          </a:xfrm>
          <a:prstGeom prst="rect">
            <a:avLst/>
          </a:prstGeom>
          <a:solidFill>
            <a:schemeClr val="accent2"/>
          </a:solidFill>
          <a:ln>
            <a:solidFill>
              <a:schemeClr val="accent1"/>
            </a:solidFill>
          </a:ln>
        </p:spPr>
        <p:txBody>
          <a:bodyPr wrap="square">
            <a:spAutoFit/>
          </a:bodyPr>
          <a:lstStyle/>
          <a:p>
            <a:r>
              <a:rPr lang="en-US" dirty="0" smtClean="0"/>
              <a:t>1. To </a:t>
            </a:r>
            <a:r>
              <a:rPr lang="en-US" dirty="0"/>
              <a:t>request State Identity Proofing, fill out, sign, and return the </a:t>
            </a:r>
            <a:r>
              <a:rPr lang="en-US" b="1" dirty="0" smtClean="0">
                <a:hlinkClick r:id="rId4"/>
              </a:rPr>
              <a:t>State </a:t>
            </a:r>
            <a:r>
              <a:rPr lang="en-US" b="1" dirty="0">
                <a:hlinkClick r:id="rId4"/>
              </a:rPr>
              <a:t>Identity Proofing Request Form (pdf)</a:t>
            </a:r>
            <a:r>
              <a:rPr lang="en-US" b="1" dirty="0"/>
              <a:t>,</a:t>
            </a:r>
            <a:r>
              <a:rPr lang="en-US" dirty="0"/>
              <a:t> </a:t>
            </a:r>
            <a:r>
              <a:rPr lang="en-US" dirty="0" smtClean="0"/>
              <a:t>and </a:t>
            </a:r>
            <a:r>
              <a:rPr lang="en-US" dirty="0"/>
              <a:t>proof documents (listed on page 3 of the form</a:t>
            </a:r>
            <a:r>
              <a:rPr lang="en-US" dirty="0" smtClean="0"/>
              <a:t>).</a:t>
            </a:r>
          </a:p>
        </p:txBody>
      </p:sp>
      <p:sp>
        <p:nvSpPr>
          <p:cNvPr id="9" name="Rectangle 8"/>
          <p:cNvSpPr/>
          <p:nvPr/>
        </p:nvSpPr>
        <p:spPr>
          <a:xfrm>
            <a:off x="260839" y="3925750"/>
            <a:ext cx="5782152" cy="2585323"/>
          </a:xfrm>
          <a:prstGeom prst="rect">
            <a:avLst/>
          </a:prstGeom>
          <a:solidFill>
            <a:schemeClr val="accent2"/>
          </a:solidFill>
          <a:ln>
            <a:solidFill>
              <a:schemeClr val="accent1"/>
            </a:solidFill>
          </a:ln>
        </p:spPr>
        <p:txBody>
          <a:bodyPr wrap="square">
            <a:spAutoFit/>
          </a:bodyPr>
          <a:lstStyle/>
          <a:p>
            <a:r>
              <a:rPr lang="en-US" dirty="0" smtClean="0"/>
              <a:t>3. Return </a:t>
            </a:r>
            <a:r>
              <a:rPr lang="en-US" dirty="0"/>
              <a:t>the completed form and proof documents to:</a:t>
            </a:r>
            <a:br>
              <a:rPr lang="en-US" dirty="0"/>
            </a:br>
            <a:r>
              <a:rPr lang="en-US" b="1" dirty="0"/>
              <a:t>Illinois Department of Human Services</a:t>
            </a:r>
            <a:br>
              <a:rPr lang="en-US" b="1" dirty="0"/>
            </a:br>
            <a:r>
              <a:rPr lang="en-US" b="1" dirty="0"/>
              <a:t>Attn.: ID Proofing Unit</a:t>
            </a:r>
            <a:br>
              <a:rPr lang="en-US" b="1" dirty="0"/>
            </a:br>
            <a:r>
              <a:rPr lang="en-US" b="1" dirty="0"/>
              <a:t>600 E. Ash, Building 500, 5th Fl.</a:t>
            </a:r>
            <a:br>
              <a:rPr lang="en-US" b="1" dirty="0"/>
            </a:br>
            <a:r>
              <a:rPr lang="en-US" b="1" dirty="0"/>
              <a:t>Springfield, IL 62703</a:t>
            </a:r>
            <a:br>
              <a:rPr lang="en-US" b="1" dirty="0"/>
            </a:br>
            <a:r>
              <a:rPr lang="en-US" b="1" dirty="0"/>
              <a:t>or</a:t>
            </a:r>
            <a:br>
              <a:rPr lang="en-US" b="1" dirty="0"/>
            </a:br>
            <a:r>
              <a:rPr lang="en-US" b="1" dirty="0"/>
              <a:t>Return the form to your local FCRC</a:t>
            </a:r>
            <a:br>
              <a:rPr lang="en-US" b="1" dirty="0"/>
            </a:br>
            <a:r>
              <a:rPr lang="en-US" dirty="0" smtClean="0"/>
              <a:t>Allow </a:t>
            </a:r>
            <a:r>
              <a:rPr lang="en-US" dirty="0"/>
              <a:t>6-8 weeks to hear back from the state.</a:t>
            </a:r>
          </a:p>
          <a:p>
            <a:r>
              <a:rPr lang="en-US" dirty="0"/>
              <a:t>If there are questions, email:  </a:t>
            </a:r>
            <a:r>
              <a:rPr lang="en-US" dirty="0" smtClean="0">
                <a:hlinkClick r:id="rId5"/>
              </a:rPr>
              <a:t>ABE.Questions@illinois.gov</a:t>
            </a:r>
            <a:endParaRPr lang="en-US" dirty="0"/>
          </a:p>
        </p:txBody>
      </p:sp>
      <p:pic>
        <p:nvPicPr>
          <p:cNvPr id="5" name="Picture 4"/>
          <p:cNvPicPr>
            <a:picLocks noChangeAspect="1"/>
          </p:cNvPicPr>
          <p:nvPr/>
        </p:nvPicPr>
        <p:blipFill>
          <a:blip r:embed="rId6"/>
          <a:stretch>
            <a:fillRect/>
          </a:stretch>
        </p:blipFill>
        <p:spPr>
          <a:xfrm>
            <a:off x="9018661" y="3213670"/>
            <a:ext cx="3005272" cy="3469108"/>
          </a:xfrm>
          <a:prstGeom prst="rect">
            <a:avLst/>
          </a:prstGeom>
          <a:ln>
            <a:solidFill>
              <a:schemeClr val="accent1"/>
            </a:solidFill>
          </a:ln>
        </p:spPr>
      </p:pic>
      <p:cxnSp>
        <p:nvCxnSpPr>
          <p:cNvPr id="10" name="Straight Arrow Connector 9"/>
          <p:cNvCxnSpPr/>
          <p:nvPr/>
        </p:nvCxnSpPr>
        <p:spPr>
          <a:xfrm>
            <a:off x="5278858" y="3142354"/>
            <a:ext cx="4183194" cy="1230863"/>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60839" y="2542190"/>
            <a:ext cx="5199961" cy="1200329"/>
          </a:xfrm>
          <a:prstGeom prst="rect">
            <a:avLst/>
          </a:prstGeom>
          <a:solidFill>
            <a:schemeClr val="accent2"/>
          </a:solidFill>
          <a:ln>
            <a:solidFill>
              <a:schemeClr val="accent1"/>
            </a:solidFill>
          </a:ln>
        </p:spPr>
        <p:txBody>
          <a:bodyPr wrap="square">
            <a:spAutoFit/>
          </a:bodyPr>
          <a:lstStyle/>
          <a:p>
            <a:r>
              <a:rPr lang="en-US" dirty="0" smtClean="0"/>
              <a:t>2. Proof </a:t>
            </a:r>
            <a:r>
              <a:rPr lang="en-US" dirty="0"/>
              <a:t>documents - you will need a copy </a:t>
            </a:r>
            <a:r>
              <a:rPr lang="en-US" dirty="0" smtClean="0"/>
              <a:t>of: </a:t>
            </a:r>
            <a:br>
              <a:rPr lang="en-US" dirty="0" smtClean="0"/>
            </a:br>
            <a:r>
              <a:rPr lang="en-US" dirty="0" smtClean="0"/>
              <a:t>one </a:t>
            </a:r>
            <a:r>
              <a:rPr lang="en-US" dirty="0"/>
              <a:t>(1) document from Column A </a:t>
            </a:r>
            <a:r>
              <a:rPr lang="en-US" b="1" dirty="0"/>
              <a:t>or</a:t>
            </a:r>
            <a:r>
              <a:rPr lang="en-US" dirty="0"/>
              <a:t> </a:t>
            </a:r>
            <a:r>
              <a:rPr lang="en-US" dirty="0" smtClean="0"/>
              <a:t/>
            </a:r>
            <a:br>
              <a:rPr lang="en-US" dirty="0" smtClean="0"/>
            </a:br>
            <a:r>
              <a:rPr lang="en-US" dirty="0" smtClean="0"/>
              <a:t>two </a:t>
            </a:r>
            <a:r>
              <a:rPr lang="en-US" dirty="0"/>
              <a:t>(2) documents from Column B from the list of Acceptable Identity Proofing Documents</a:t>
            </a:r>
            <a:r>
              <a:rPr lang="en-US" dirty="0" smtClean="0"/>
              <a:t>.</a:t>
            </a:r>
            <a:endParaRPr lang="en-US" dirty="0"/>
          </a:p>
        </p:txBody>
      </p:sp>
    </p:spTree>
    <p:extLst>
      <p:ext uri="{BB962C8B-B14F-4D97-AF65-F5344CB8AC3E}">
        <p14:creationId xmlns:p14="http://schemas.microsoft.com/office/powerpoint/2010/main" val="4049700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34" b="57057"/>
          <a:stretch/>
        </p:blipFill>
        <p:spPr>
          <a:xfrm>
            <a:off x="183449" y="1403445"/>
            <a:ext cx="4573526" cy="3295930"/>
          </a:xfrm>
          <a:prstGeom prst="rect">
            <a:avLst/>
          </a:prstGeom>
          <a:ln>
            <a:solidFill>
              <a:schemeClr val="accent1"/>
            </a:solidFill>
          </a:ln>
          <a:effectLst/>
        </p:spPr>
      </p:pic>
      <p:sp>
        <p:nvSpPr>
          <p:cNvPr id="2" name="Title 1"/>
          <p:cNvSpPr>
            <a:spLocks noGrp="1"/>
          </p:cNvSpPr>
          <p:nvPr>
            <p:ph type="title"/>
          </p:nvPr>
        </p:nvSpPr>
        <p:spPr/>
        <p:txBody>
          <a:bodyPr/>
          <a:lstStyle/>
          <a:p>
            <a:r>
              <a:rPr lang="en-US" dirty="0" smtClean="0"/>
              <a:t>DHS programs – how to apply</a:t>
            </a:r>
            <a:endParaRPr lang="en-US" dirty="0"/>
          </a:p>
        </p:txBody>
      </p:sp>
      <p:sp>
        <p:nvSpPr>
          <p:cNvPr id="5" name="Right Arrow 4"/>
          <p:cNvSpPr/>
          <p:nvPr/>
        </p:nvSpPr>
        <p:spPr>
          <a:xfrm rot="16200000">
            <a:off x="2029198" y="4951131"/>
            <a:ext cx="1007740" cy="45794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05" t="25745" r="3545" b="30198"/>
          <a:stretch/>
        </p:blipFill>
        <p:spPr>
          <a:xfrm>
            <a:off x="4840646" y="3090427"/>
            <a:ext cx="7261933" cy="2593547"/>
          </a:xfrm>
          <a:prstGeom prst="rect">
            <a:avLst/>
          </a:prstGeom>
          <a:ln>
            <a:solidFill>
              <a:schemeClr val="accent1"/>
            </a:solidFill>
          </a:ln>
        </p:spPr>
      </p:pic>
      <p:sp>
        <p:nvSpPr>
          <p:cNvPr id="10" name="Right Arrow 9"/>
          <p:cNvSpPr/>
          <p:nvPr/>
        </p:nvSpPr>
        <p:spPr>
          <a:xfrm>
            <a:off x="4046086" y="3596944"/>
            <a:ext cx="959507" cy="5005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Rectangle 3"/>
          <p:cNvSpPr/>
          <p:nvPr/>
        </p:nvSpPr>
        <p:spPr>
          <a:xfrm>
            <a:off x="2387765" y="5314642"/>
            <a:ext cx="290606" cy="369332"/>
          </a:xfrm>
          <a:prstGeom prst="rect">
            <a:avLst/>
          </a:prstGeom>
        </p:spPr>
        <p:txBody>
          <a:bodyPr wrap="square">
            <a:spAutoFit/>
          </a:bodyPr>
          <a:lstStyle/>
          <a:p>
            <a:r>
              <a:rPr lang="en-US" b="1" dirty="0" smtClean="0"/>
              <a:t>1</a:t>
            </a:r>
            <a:endParaRPr lang="en-US" b="1" dirty="0"/>
          </a:p>
        </p:txBody>
      </p:sp>
      <p:sp>
        <p:nvSpPr>
          <p:cNvPr id="11" name="Rectangle 10"/>
          <p:cNvSpPr/>
          <p:nvPr/>
        </p:nvSpPr>
        <p:spPr>
          <a:xfrm>
            <a:off x="4038646" y="3662570"/>
            <a:ext cx="175363" cy="369332"/>
          </a:xfrm>
          <a:prstGeom prst="rect">
            <a:avLst/>
          </a:prstGeom>
        </p:spPr>
        <p:txBody>
          <a:bodyPr wrap="square">
            <a:spAutoFit/>
          </a:bodyPr>
          <a:lstStyle/>
          <a:p>
            <a:r>
              <a:rPr lang="en-US" b="1" dirty="0"/>
              <a:t>2</a:t>
            </a:r>
          </a:p>
        </p:txBody>
      </p:sp>
    </p:spTree>
    <p:extLst>
      <p:ext uri="{BB962C8B-B14F-4D97-AF65-F5344CB8AC3E}">
        <p14:creationId xmlns:p14="http://schemas.microsoft.com/office/powerpoint/2010/main" val="24233417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a:xfrm>
            <a:off x="4271731" y="2005664"/>
            <a:ext cx="1064281"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4042394" y="3278978"/>
            <a:ext cx="1158403" cy="424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9731" y="533941"/>
            <a:ext cx="7400538" cy="624689"/>
          </a:xfrm>
        </p:spPr>
        <p:txBody>
          <a:bodyPr>
            <a:normAutofit fontScale="90000"/>
          </a:bodyPr>
          <a:lstStyle/>
          <a:p>
            <a:r>
              <a:rPr lang="en-US" dirty="0" smtClean="0"/>
              <a:t>OVERVIEW OF APPLICATION</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0" t="11157" r="75948" b="27129"/>
          <a:stretch/>
        </p:blipFill>
        <p:spPr>
          <a:xfrm>
            <a:off x="5385997" y="1165489"/>
            <a:ext cx="1486352" cy="4549511"/>
          </a:xfrm>
          <a:prstGeom prst="rect">
            <a:avLst/>
          </a:prstGeom>
          <a:ln>
            <a:solidFill>
              <a:schemeClr val="accent1"/>
            </a:solidFill>
          </a:ln>
          <a:effectLst>
            <a:glow rad="139700">
              <a:srgbClr val="FFC000">
                <a:alpha val="40000"/>
              </a:srgbClr>
            </a:glow>
          </a:effectLst>
        </p:spPr>
      </p:pic>
      <p:sp>
        <p:nvSpPr>
          <p:cNvPr id="6" name="Right Arrow 5"/>
          <p:cNvSpPr/>
          <p:nvPr/>
        </p:nvSpPr>
        <p:spPr>
          <a:xfrm rot="10035677">
            <a:off x="6753810" y="1361849"/>
            <a:ext cx="1515088"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373955" y="1212778"/>
            <a:ext cx="1064281"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49896" y="1092074"/>
            <a:ext cx="2964918" cy="707886"/>
          </a:xfrm>
          <a:prstGeom prst="rect">
            <a:avLst/>
          </a:prstGeom>
          <a:solidFill>
            <a:schemeClr val="bg2"/>
          </a:solidFill>
          <a:ln>
            <a:solidFill>
              <a:schemeClr val="accent1"/>
            </a:solidFill>
          </a:ln>
        </p:spPr>
        <p:txBody>
          <a:bodyPr wrap="square">
            <a:spAutoFit/>
          </a:bodyPr>
          <a:lstStyle/>
          <a:p>
            <a:pPr algn="r"/>
            <a:r>
              <a:rPr lang="en-US" sz="2000" dirty="0" smtClean="0"/>
              <a:t>Shows the percentage of the application complete</a:t>
            </a:r>
            <a:endParaRPr lang="en-US" sz="2000" dirty="0"/>
          </a:p>
        </p:txBody>
      </p:sp>
      <p:sp>
        <p:nvSpPr>
          <p:cNvPr id="9" name="Rectangle 8"/>
          <p:cNvSpPr/>
          <p:nvPr/>
        </p:nvSpPr>
        <p:spPr>
          <a:xfrm>
            <a:off x="7977816" y="1108888"/>
            <a:ext cx="3352460" cy="707886"/>
          </a:xfrm>
          <a:prstGeom prst="rect">
            <a:avLst/>
          </a:prstGeom>
          <a:solidFill>
            <a:schemeClr val="bg2"/>
          </a:solidFill>
          <a:ln>
            <a:solidFill>
              <a:schemeClr val="accent1"/>
            </a:solidFill>
          </a:ln>
        </p:spPr>
        <p:txBody>
          <a:bodyPr wrap="square">
            <a:spAutoFit/>
          </a:bodyPr>
          <a:lstStyle/>
          <a:p>
            <a:r>
              <a:rPr lang="en-US" sz="2000" dirty="0" smtClean="0"/>
              <a:t>These are the sections of the applications</a:t>
            </a:r>
            <a:endParaRPr lang="en-US" sz="2000" dirty="0"/>
          </a:p>
        </p:txBody>
      </p:sp>
      <p:sp>
        <p:nvSpPr>
          <p:cNvPr id="10" name="Rectangle 9"/>
          <p:cNvSpPr/>
          <p:nvPr/>
        </p:nvSpPr>
        <p:spPr>
          <a:xfrm>
            <a:off x="675861" y="1951516"/>
            <a:ext cx="3938953" cy="1015663"/>
          </a:xfrm>
          <a:prstGeom prst="rect">
            <a:avLst/>
          </a:prstGeom>
          <a:solidFill>
            <a:schemeClr val="accent2"/>
          </a:solidFill>
          <a:ln>
            <a:solidFill>
              <a:schemeClr val="accent1"/>
            </a:solidFill>
          </a:ln>
        </p:spPr>
        <p:txBody>
          <a:bodyPr wrap="square">
            <a:spAutoFit/>
          </a:bodyPr>
          <a:lstStyle/>
          <a:p>
            <a:r>
              <a:rPr lang="en-US" sz="2000" dirty="0" smtClean="0"/>
              <a:t>How many people in the household, </a:t>
            </a:r>
            <a:r>
              <a:rPr lang="en-US" sz="2000" dirty="0"/>
              <a:t>r</a:t>
            </a:r>
            <a:r>
              <a:rPr lang="en-US" sz="2000" dirty="0" smtClean="0"/>
              <a:t>eview </a:t>
            </a:r>
            <a:r>
              <a:rPr lang="en-US" sz="2000" dirty="0"/>
              <a:t>of </a:t>
            </a:r>
            <a:r>
              <a:rPr lang="en-US" sz="2000" dirty="0" smtClean="0"/>
              <a:t>rights, who </a:t>
            </a:r>
            <a:r>
              <a:rPr lang="en-US" sz="2000" dirty="0"/>
              <a:t>is filing </a:t>
            </a:r>
            <a:r>
              <a:rPr lang="en-US" sz="2000" dirty="0" smtClean="0"/>
              <a:t>app?</a:t>
            </a:r>
            <a:endParaRPr lang="en-US" sz="2000" dirty="0"/>
          </a:p>
        </p:txBody>
      </p:sp>
      <p:sp>
        <p:nvSpPr>
          <p:cNvPr id="12" name="Right Arrow 11"/>
          <p:cNvSpPr/>
          <p:nvPr/>
        </p:nvSpPr>
        <p:spPr>
          <a:xfrm rot="10800000">
            <a:off x="7299009" y="4147582"/>
            <a:ext cx="1362612"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972515" y="4184788"/>
            <a:ext cx="1232665" cy="400110"/>
          </a:xfrm>
          <a:prstGeom prst="rect">
            <a:avLst/>
          </a:prstGeom>
          <a:solidFill>
            <a:schemeClr val="accent2"/>
          </a:solidFill>
          <a:ln>
            <a:solidFill>
              <a:schemeClr val="accent1"/>
            </a:solidFill>
          </a:ln>
        </p:spPr>
        <p:txBody>
          <a:bodyPr wrap="square">
            <a:spAutoFit/>
          </a:bodyPr>
          <a:lstStyle/>
          <a:p>
            <a:r>
              <a:rPr lang="en-US" sz="2000" dirty="0" smtClean="0"/>
              <a:t>Expenses</a:t>
            </a:r>
            <a:endParaRPr lang="en-US" sz="2000" dirty="0"/>
          </a:p>
        </p:txBody>
      </p:sp>
      <p:sp>
        <p:nvSpPr>
          <p:cNvPr id="18" name="Right Bracket 17"/>
          <p:cNvSpPr/>
          <p:nvPr/>
        </p:nvSpPr>
        <p:spPr>
          <a:xfrm>
            <a:off x="6981326" y="4173445"/>
            <a:ext cx="235763" cy="422796"/>
          </a:xfrm>
          <a:prstGeom prst="righ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1600078" y="3278978"/>
            <a:ext cx="3014736" cy="400110"/>
          </a:xfrm>
          <a:prstGeom prst="rect">
            <a:avLst/>
          </a:prstGeom>
          <a:solidFill>
            <a:schemeClr val="accent2"/>
          </a:solidFill>
          <a:ln>
            <a:solidFill>
              <a:schemeClr val="accent1"/>
            </a:solidFill>
          </a:ln>
        </p:spPr>
        <p:txBody>
          <a:bodyPr wrap="square">
            <a:spAutoFit/>
          </a:bodyPr>
          <a:lstStyle/>
          <a:p>
            <a:r>
              <a:rPr lang="en-US" sz="2000" dirty="0" smtClean="0"/>
              <a:t>Assists, income recourses</a:t>
            </a:r>
            <a:endParaRPr lang="en-US" sz="2000" dirty="0"/>
          </a:p>
        </p:txBody>
      </p:sp>
      <p:sp>
        <p:nvSpPr>
          <p:cNvPr id="22" name="Right Arrow 21"/>
          <p:cNvSpPr/>
          <p:nvPr/>
        </p:nvSpPr>
        <p:spPr>
          <a:xfrm rot="10800000">
            <a:off x="6722602" y="2355698"/>
            <a:ext cx="1362612"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972515" y="2411369"/>
            <a:ext cx="2339322" cy="408161"/>
          </a:xfrm>
          <a:prstGeom prst="rect">
            <a:avLst/>
          </a:prstGeom>
          <a:solidFill>
            <a:schemeClr val="accent2"/>
          </a:solidFill>
          <a:ln>
            <a:solidFill>
              <a:schemeClr val="accent1"/>
            </a:solidFill>
          </a:ln>
        </p:spPr>
        <p:txBody>
          <a:bodyPr wrap="square">
            <a:spAutoFit/>
          </a:bodyPr>
          <a:lstStyle/>
          <a:p>
            <a:r>
              <a:rPr lang="en-US" sz="2000" dirty="0" smtClean="0"/>
              <a:t>Who is in the home?</a:t>
            </a:r>
            <a:endParaRPr lang="en-US" sz="2000" dirty="0"/>
          </a:p>
        </p:txBody>
      </p:sp>
      <p:sp>
        <p:nvSpPr>
          <p:cNvPr id="24" name="Right Arrow 23"/>
          <p:cNvSpPr/>
          <p:nvPr/>
        </p:nvSpPr>
        <p:spPr>
          <a:xfrm rot="10800000">
            <a:off x="6568348" y="5268653"/>
            <a:ext cx="1362612"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300766" y="4942978"/>
            <a:ext cx="2314048" cy="400110"/>
          </a:xfrm>
          <a:prstGeom prst="rect">
            <a:avLst/>
          </a:prstGeom>
          <a:solidFill>
            <a:schemeClr val="accent2"/>
          </a:solidFill>
          <a:ln>
            <a:solidFill>
              <a:schemeClr val="accent1"/>
            </a:solidFill>
          </a:ln>
        </p:spPr>
        <p:txBody>
          <a:bodyPr wrap="square">
            <a:spAutoFit/>
          </a:bodyPr>
          <a:lstStyle/>
          <a:p>
            <a:r>
              <a:rPr lang="en-US" sz="2000" dirty="0" smtClean="0"/>
              <a:t>Review of answers </a:t>
            </a:r>
            <a:endParaRPr lang="en-US" sz="2000" dirty="0"/>
          </a:p>
        </p:txBody>
      </p:sp>
      <p:sp>
        <p:nvSpPr>
          <p:cNvPr id="26" name="Left Bracket 25"/>
          <p:cNvSpPr/>
          <p:nvPr/>
        </p:nvSpPr>
        <p:spPr>
          <a:xfrm>
            <a:off x="5282716" y="2853253"/>
            <a:ext cx="269949" cy="1173982"/>
          </a:xfrm>
          <a:prstGeom prst="lef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7912627" y="5288003"/>
            <a:ext cx="2338884" cy="400110"/>
          </a:xfrm>
          <a:prstGeom prst="rect">
            <a:avLst/>
          </a:prstGeom>
          <a:solidFill>
            <a:schemeClr val="accent2"/>
          </a:solidFill>
          <a:ln>
            <a:solidFill>
              <a:schemeClr val="accent1"/>
            </a:solidFill>
          </a:ln>
        </p:spPr>
        <p:txBody>
          <a:bodyPr wrap="square">
            <a:spAutoFit/>
          </a:bodyPr>
          <a:lstStyle/>
          <a:p>
            <a:r>
              <a:rPr lang="en-US" sz="2000" dirty="0" smtClean="0"/>
              <a:t>Submit application</a:t>
            </a:r>
            <a:endParaRPr lang="en-US" sz="2000" dirty="0"/>
          </a:p>
        </p:txBody>
      </p:sp>
      <p:sp>
        <p:nvSpPr>
          <p:cNvPr id="27" name="Right Arrow 26"/>
          <p:cNvSpPr/>
          <p:nvPr/>
        </p:nvSpPr>
        <p:spPr>
          <a:xfrm>
            <a:off x="4321716" y="4919111"/>
            <a:ext cx="1064281" cy="452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24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9715747" cy="624689"/>
          </a:xfrm>
        </p:spPr>
        <p:txBody>
          <a:bodyPr>
            <a:normAutofit fontScale="90000"/>
          </a:bodyPr>
          <a:lstStyle/>
          <a:p>
            <a:r>
              <a:rPr lang="en-US" dirty="0" smtClean="0"/>
              <a:t>Who is submitting this application?</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05" t="14864" r="2633" b="5944"/>
          <a:stretch/>
        </p:blipFill>
        <p:spPr>
          <a:xfrm>
            <a:off x="251289" y="1174256"/>
            <a:ext cx="4922436" cy="5518373"/>
          </a:xfrm>
          <a:prstGeom prst="rect">
            <a:avLst/>
          </a:prstGeom>
          <a:ln>
            <a:solidFill>
              <a:schemeClr val="accent1"/>
            </a:solidFill>
          </a:ln>
        </p:spPr>
      </p:pic>
      <p:pic>
        <p:nvPicPr>
          <p:cNvPr id="6" name="Picture 5"/>
          <p:cNvPicPr>
            <a:picLocks noChangeAspect="1"/>
          </p:cNvPicPr>
          <p:nvPr/>
        </p:nvPicPr>
        <p:blipFill rotWithShape="1">
          <a:blip r:embed="rId4"/>
          <a:srcRect t="5720" r="2792" b="56003"/>
          <a:stretch/>
        </p:blipFill>
        <p:spPr>
          <a:xfrm>
            <a:off x="5332674" y="2490281"/>
            <a:ext cx="6738783" cy="2334638"/>
          </a:xfrm>
          <a:prstGeom prst="rect">
            <a:avLst/>
          </a:prstGeom>
          <a:ln>
            <a:solidFill>
              <a:schemeClr val="accent1"/>
            </a:solidFill>
          </a:ln>
        </p:spPr>
      </p:pic>
      <p:sp>
        <p:nvSpPr>
          <p:cNvPr id="3" name="Rectangle 2"/>
          <p:cNvSpPr/>
          <p:nvPr/>
        </p:nvSpPr>
        <p:spPr>
          <a:xfrm>
            <a:off x="5677604" y="1659284"/>
            <a:ext cx="6096000" cy="830997"/>
          </a:xfrm>
          <a:prstGeom prst="rect">
            <a:avLst/>
          </a:prstGeom>
          <a:solidFill>
            <a:schemeClr val="accent2"/>
          </a:solidFill>
          <a:ln>
            <a:solidFill>
              <a:schemeClr val="accent1"/>
            </a:solidFill>
          </a:ln>
        </p:spPr>
        <p:txBody>
          <a:bodyPr>
            <a:spAutoFit/>
          </a:bodyPr>
          <a:lstStyle/>
          <a:p>
            <a:r>
              <a:rPr lang="en-US" sz="2400" dirty="0"/>
              <a:t>Indicate if someone is assisting with the application. If not, simply click "Next".</a:t>
            </a:r>
          </a:p>
        </p:txBody>
      </p:sp>
    </p:spTree>
    <p:extLst>
      <p:ext uri="{BB962C8B-B14F-4D97-AF65-F5344CB8AC3E}">
        <p14:creationId xmlns:p14="http://schemas.microsoft.com/office/powerpoint/2010/main" val="1032332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9560216" cy="624689"/>
          </a:xfrm>
        </p:spPr>
        <p:txBody>
          <a:bodyPr>
            <a:normAutofit fontScale="90000"/>
          </a:bodyPr>
          <a:lstStyle/>
          <a:p>
            <a:r>
              <a:rPr lang="en-US" dirty="0" smtClean="0"/>
              <a:t>People in the home</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018" t="20751" r="2017" b="66563"/>
          <a:stretch/>
        </p:blipFill>
        <p:spPr>
          <a:xfrm>
            <a:off x="372533" y="1926800"/>
            <a:ext cx="11430000" cy="2142331"/>
          </a:xfrm>
          <a:prstGeom prst="rect">
            <a:avLst/>
          </a:prstGeom>
          <a:ln>
            <a:solidFill>
              <a:schemeClr val="accent1"/>
            </a:solidFill>
          </a:ln>
        </p:spPr>
      </p:pic>
      <p:sp>
        <p:nvSpPr>
          <p:cNvPr id="3" name="Rectangle 2"/>
          <p:cNvSpPr/>
          <p:nvPr/>
        </p:nvSpPr>
        <p:spPr>
          <a:xfrm>
            <a:off x="1231394" y="4575691"/>
            <a:ext cx="9482989" cy="523220"/>
          </a:xfrm>
          <a:prstGeom prst="rect">
            <a:avLst/>
          </a:prstGeom>
          <a:solidFill>
            <a:schemeClr val="accent2"/>
          </a:solidFill>
          <a:ln>
            <a:solidFill>
              <a:schemeClr val="accent1"/>
            </a:solidFill>
          </a:ln>
        </p:spPr>
        <p:txBody>
          <a:bodyPr wrap="square">
            <a:spAutoFit/>
          </a:bodyPr>
          <a:lstStyle/>
          <a:p>
            <a:r>
              <a:rPr lang="en-US" sz="2800" dirty="0"/>
              <a:t>Include everyone in the Household when applying for benefits.</a:t>
            </a:r>
          </a:p>
        </p:txBody>
      </p:sp>
    </p:spTree>
    <p:extLst>
      <p:ext uri="{BB962C8B-B14F-4D97-AF65-F5344CB8AC3E}">
        <p14:creationId xmlns:p14="http://schemas.microsoft.com/office/powerpoint/2010/main" val="2935184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0" y="533941"/>
            <a:ext cx="9188427" cy="624689"/>
          </a:xfrm>
        </p:spPr>
        <p:txBody>
          <a:bodyPr>
            <a:normAutofit fontScale="90000"/>
          </a:bodyPr>
          <a:lstStyle/>
          <a:p>
            <a:r>
              <a:rPr lang="en-US" dirty="0" smtClean="0"/>
              <a:t>Selecting programs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803" t="18260" r="5164" b="21672"/>
          <a:stretch/>
        </p:blipFill>
        <p:spPr>
          <a:xfrm>
            <a:off x="583659" y="1225685"/>
            <a:ext cx="5466945" cy="5466945"/>
          </a:xfrm>
          <a:prstGeom prst="rect">
            <a:avLst/>
          </a:prstGeom>
          <a:ln>
            <a:solidFill>
              <a:schemeClr val="accent1"/>
            </a:solidFill>
          </a:ln>
        </p:spPr>
      </p:pic>
      <p:sp>
        <p:nvSpPr>
          <p:cNvPr id="5" name="TextBox 4"/>
          <p:cNvSpPr txBox="1"/>
          <p:nvPr/>
        </p:nvSpPr>
        <p:spPr>
          <a:xfrm>
            <a:off x="6811141" y="2798969"/>
            <a:ext cx="4254304" cy="461665"/>
          </a:xfrm>
          <a:prstGeom prst="rect">
            <a:avLst/>
          </a:prstGeom>
          <a:solidFill>
            <a:schemeClr val="accent2"/>
          </a:solidFill>
          <a:ln>
            <a:solidFill>
              <a:schemeClr val="accent1"/>
            </a:solidFill>
          </a:ln>
        </p:spPr>
        <p:txBody>
          <a:bodyPr wrap="square" rtlCol="0">
            <a:spAutoFit/>
          </a:bodyPr>
          <a:lstStyle/>
          <a:p>
            <a:r>
              <a:rPr lang="en-US" sz="2400" b="1" dirty="0"/>
              <a:t>S</a:t>
            </a:r>
            <a:r>
              <a:rPr lang="en-US" sz="2400" b="1" dirty="0" smtClean="0"/>
              <a:t>elect yes for every program*</a:t>
            </a:r>
          </a:p>
        </p:txBody>
      </p:sp>
      <p:sp>
        <p:nvSpPr>
          <p:cNvPr id="4" name="Rectangle 3"/>
          <p:cNvSpPr/>
          <p:nvPr/>
        </p:nvSpPr>
        <p:spPr>
          <a:xfrm>
            <a:off x="6375393" y="3497492"/>
            <a:ext cx="5125800" cy="1631216"/>
          </a:xfrm>
          <a:prstGeom prst="rect">
            <a:avLst/>
          </a:prstGeom>
          <a:solidFill>
            <a:schemeClr val="accent2"/>
          </a:solidFill>
          <a:ln>
            <a:solidFill>
              <a:schemeClr val="accent1"/>
            </a:solidFill>
          </a:ln>
        </p:spPr>
        <p:txBody>
          <a:bodyPr wrap="square">
            <a:spAutoFit/>
          </a:bodyPr>
          <a:lstStyle/>
          <a:p>
            <a:r>
              <a:rPr lang="en-US" sz="2400" b="1" dirty="0" smtClean="0"/>
              <a:t>*Unless you do not want to apply or know you are ineligible. </a:t>
            </a:r>
            <a:r>
              <a:rPr lang="en-US" sz="2400" b="1" dirty="0"/>
              <a:t>Y</a:t>
            </a:r>
            <a:r>
              <a:rPr lang="en-US" sz="2400" b="1" dirty="0" smtClean="0"/>
              <a:t>ou can always cancel DHS benefits you do not want</a:t>
            </a:r>
            <a:endParaRPr lang="en-US" sz="2400" b="1" dirty="0"/>
          </a:p>
        </p:txBody>
      </p:sp>
      <p:grpSp>
        <p:nvGrpSpPr>
          <p:cNvPr id="7" name="Group 6"/>
          <p:cNvGrpSpPr/>
          <p:nvPr/>
        </p:nvGrpSpPr>
        <p:grpSpPr>
          <a:xfrm>
            <a:off x="8938293" y="333918"/>
            <a:ext cx="2680855" cy="2030097"/>
            <a:chOff x="9118621" y="2838820"/>
            <a:chExt cx="2680855" cy="2030097"/>
          </a:xfrm>
        </p:grpSpPr>
        <p:pic>
          <p:nvPicPr>
            <p:cNvPr id="8" name="Picture 7"/>
            <p:cNvPicPr>
              <a:picLocks noChangeAspect="1"/>
            </p:cNvPicPr>
            <p:nvPr/>
          </p:nvPicPr>
          <p:blipFill>
            <a:blip r:embed="rId4"/>
            <a:stretch>
              <a:fillRect/>
            </a:stretch>
          </p:blipFill>
          <p:spPr>
            <a:xfrm>
              <a:off x="9305428" y="2838820"/>
              <a:ext cx="2307243" cy="2030097"/>
            </a:xfrm>
            <a:prstGeom prst="rect">
              <a:avLst/>
            </a:prstGeom>
            <a:effectLst>
              <a:glow rad="228600">
                <a:srgbClr val="FFC000">
                  <a:alpha val="40000"/>
                </a:srgbClr>
              </a:glow>
            </a:effectLst>
          </p:spPr>
        </p:pic>
        <p:pic>
          <p:nvPicPr>
            <p:cNvPr id="10" name="Picture 9"/>
            <p:cNvPicPr>
              <a:picLocks noChangeAspect="1"/>
            </p:cNvPicPr>
            <p:nvPr/>
          </p:nvPicPr>
          <p:blipFill>
            <a:blip r:embed="rId5"/>
            <a:stretch>
              <a:fillRect/>
            </a:stretch>
          </p:blipFill>
          <p:spPr>
            <a:xfrm>
              <a:off x="9118621" y="3280071"/>
              <a:ext cx="2680855" cy="791318"/>
            </a:xfrm>
            <a:prstGeom prst="rect">
              <a:avLst/>
            </a:prstGeom>
            <a:effectLst>
              <a:glow rad="228600">
                <a:srgbClr val="C79101">
                  <a:alpha val="40000"/>
                </a:srgbClr>
              </a:glow>
            </a:effectLst>
          </p:spPr>
        </p:pic>
      </p:grpSp>
    </p:spTree>
    <p:extLst>
      <p:ext uri="{BB962C8B-B14F-4D97-AF65-F5344CB8AC3E}">
        <p14:creationId xmlns:p14="http://schemas.microsoft.com/office/powerpoint/2010/main" val="3258952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Personal information</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3990" t="32712" r="1320" b="29791"/>
          <a:stretch/>
        </p:blipFill>
        <p:spPr>
          <a:xfrm>
            <a:off x="732510" y="1158630"/>
            <a:ext cx="8168938" cy="5406779"/>
          </a:xfrm>
          <a:prstGeom prst="rect">
            <a:avLst/>
          </a:prstGeom>
          <a:ln>
            <a:solidFill>
              <a:schemeClr val="accent1"/>
            </a:solidFill>
          </a:ln>
        </p:spPr>
      </p:pic>
      <p:sp>
        <p:nvSpPr>
          <p:cNvPr id="3" name="Rectangle 2"/>
          <p:cNvSpPr/>
          <p:nvPr/>
        </p:nvSpPr>
        <p:spPr>
          <a:xfrm>
            <a:off x="7087376" y="832363"/>
            <a:ext cx="4143841" cy="1015663"/>
          </a:xfrm>
          <a:prstGeom prst="rect">
            <a:avLst/>
          </a:prstGeom>
          <a:solidFill>
            <a:schemeClr val="accent2"/>
          </a:solidFill>
          <a:ln>
            <a:solidFill>
              <a:schemeClr val="accent1"/>
            </a:solidFill>
          </a:ln>
        </p:spPr>
        <p:txBody>
          <a:bodyPr wrap="square">
            <a:spAutoFit/>
          </a:bodyPr>
          <a:lstStyle/>
          <a:p>
            <a:r>
              <a:rPr lang="en-US" sz="2000" dirty="0">
                <a:latin typeface="Segoe UI" panose="020B0502040204020203" pitchFamily="34" charset="0"/>
              </a:rPr>
              <a:t>Applicants will be asked identifying information. </a:t>
            </a:r>
            <a:r>
              <a:rPr lang="en-US" sz="2000" b="1" dirty="0">
                <a:latin typeface="Segoe UI" panose="020B0502040204020203" pitchFamily="34" charset="0"/>
              </a:rPr>
              <a:t>The red asterisks (*) indicate required information.</a:t>
            </a:r>
            <a:endParaRPr lang="en-US" sz="2000" b="1" dirty="0"/>
          </a:p>
        </p:txBody>
      </p:sp>
    </p:spTree>
    <p:extLst>
      <p:ext uri="{BB962C8B-B14F-4D97-AF65-F5344CB8AC3E}">
        <p14:creationId xmlns:p14="http://schemas.microsoft.com/office/powerpoint/2010/main" val="3372867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address</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672" t="5568" r="2820" b="51850"/>
          <a:stretch/>
        </p:blipFill>
        <p:spPr>
          <a:xfrm>
            <a:off x="4165968" y="265465"/>
            <a:ext cx="6895893" cy="5554116"/>
          </a:xfrm>
          <a:prstGeom prst="rect">
            <a:avLst/>
          </a:prstGeom>
          <a:ln>
            <a:solidFill>
              <a:schemeClr val="accent1"/>
            </a:solidFill>
          </a:ln>
        </p:spPr>
      </p:pic>
      <p:sp>
        <p:nvSpPr>
          <p:cNvPr id="3" name="Rectangle 2"/>
          <p:cNvSpPr/>
          <p:nvPr/>
        </p:nvSpPr>
        <p:spPr>
          <a:xfrm>
            <a:off x="301593" y="1205816"/>
            <a:ext cx="3282170" cy="923330"/>
          </a:xfrm>
          <a:prstGeom prst="rect">
            <a:avLst/>
          </a:prstGeom>
          <a:solidFill>
            <a:schemeClr val="accent2"/>
          </a:solidFill>
          <a:ln>
            <a:solidFill>
              <a:schemeClr val="accent1"/>
            </a:solidFill>
          </a:ln>
        </p:spPr>
        <p:txBody>
          <a:bodyPr wrap="square">
            <a:spAutoFit/>
          </a:bodyPr>
          <a:lstStyle/>
          <a:p>
            <a:r>
              <a:rPr lang="en-US" dirty="0" smtClean="0"/>
              <a:t>Check this box to indicate whether you are homeless and leave the address blank.</a:t>
            </a:r>
            <a:endParaRPr lang="en-US" dirty="0"/>
          </a:p>
        </p:txBody>
      </p:sp>
      <p:sp>
        <p:nvSpPr>
          <p:cNvPr id="8" name="Rectangle 7"/>
          <p:cNvSpPr/>
          <p:nvPr/>
        </p:nvSpPr>
        <p:spPr>
          <a:xfrm>
            <a:off x="301593" y="3642775"/>
            <a:ext cx="3282170" cy="1569660"/>
          </a:xfrm>
          <a:prstGeom prst="rect">
            <a:avLst/>
          </a:prstGeom>
          <a:solidFill>
            <a:schemeClr val="accent2"/>
          </a:solidFill>
          <a:ln>
            <a:solidFill>
              <a:schemeClr val="accent1"/>
            </a:solidFill>
          </a:ln>
          <a:effectLst>
            <a:glow rad="228600">
              <a:srgbClr val="C79101">
                <a:alpha val="40000"/>
              </a:srgbClr>
            </a:glow>
          </a:effectLst>
        </p:spPr>
        <p:txBody>
          <a:bodyPr wrap="square">
            <a:spAutoFit/>
          </a:bodyPr>
          <a:lstStyle/>
          <a:p>
            <a:r>
              <a:rPr lang="en-US" sz="1600" b="1" u="sng" dirty="0"/>
              <a:t>WAG 06-04-03: Homeless Benefits</a:t>
            </a:r>
          </a:p>
          <a:p>
            <a:r>
              <a:rPr lang="en-US" sz="1600" b="1" dirty="0" smtClean="0"/>
              <a:t>Mailing </a:t>
            </a:r>
            <a:r>
              <a:rPr lang="en-US" sz="1600" b="1" dirty="0"/>
              <a:t>Address</a:t>
            </a:r>
          </a:p>
          <a:p>
            <a:r>
              <a:rPr lang="en-US" sz="1600" dirty="0"/>
              <a:t>Obtain approval of the LOA to use the Family Community Resource Center address for a customer with no permanent address</a:t>
            </a:r>
            <a:r>
              <a:rPr lang="en-US" sz="1600" dirty="0" smtClean="0"/>
              <a:t>.</a:t>
            </a:r>
            <a:endParaRPr lang="en-US" sz="1600"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3830" t="71074" r="2224" b="21246"/>
          <a:stretch/>
        </p:blipFill>
        <p:spPr>
          <a:xfrm>
            <a:off x="3868220" y="5829314"/>
            <a:ext cx="7491388" cy="882454"/>
          </a:xfrm>
          <a:prstGeom prst="rect">
            <a:avLst/>
          </a:prstGeom>
          <a:ln>
            <a:solidFill>
              <a:schemeClr val="accent1"/>
            </a:solidFill>
          </a:ln>
        </p:spPr>
      </p:pic>
      <p:pic>
        <p:nvPicPr>
          <p:cNvPr id="11" name="Picture 10"/>
          <p:cNvPicPr>
            <a:picLocks noChangeAspect="1"/>
          </p:cNvPicPr>
          <p:nvPr/>
        </p:nvPicPr>
        <p:blipFill>
          <a:blip r:embed="rId5"/>
          <a:stretch>
            <a:fillRect/>
          </a:stretch>
        </p:blipFill>
        <p:spPr>
          <a:xfrm rot="16200000">
            <a:off x="1248978" y="4565318"/>
            <a:ext cx="1058106" cy="2764030"/>
          </a:xfrm>
          <a:prstGeom prst="rect">
            <a:avLst/>
          </a:prstGeom>
          <a:effectLst>
            <a:glow rad="228600">
              <a:srgbClr val="FFC000">
                <a:alpha val="40000"/>
              </a:srgbClr>
            </a:glow>
          </a:effectLst>
        </p:spPr>
      </p:pic>
      <p:sp>
        <p:nvSpPr>
          <p:cNvPr id="12" name="Right Arrow 11"/>
          <p:cNvSpPr/>
          <p:nvPr/>
        </p:nvSpPr>
        <p:spPr>
          <a:xfrm>
            <a:off x="3583763" y="1427106"/>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83763" y="1521747"/>
            <a:ext cx="290606" cy="369332"/>
          </a:xfrm>
          <a:prstGeom prst="rect">
            <a:avLst/>
          </a:prstGeom>
        </p:spPr>
        <p:txBody>
          <a:bodyPr wrap="square">
            <a:spAutoFit/>
          </a:bodyPr>
          <a:lstStyle/>
          <a:p>
            <a:r>
              <a:rPr lang="en-US" b="1" dirty="0" smtClean="0"/>
              <a:t>3</a:t>
            </a:r>
            <a:endParaRPr lang="en-US" b="1" dirty="0"/>
          </a:p>
        </p:txBody>
      </p:sp>
      <p:cxnSp>
        <p:nvCxnSpPr>
          <p:cNvPr id="6" name="Straight Arrow Connector 5"/>
          <p:cNvCxnSpPr>
            <a:stCxn id="3" idx="2"/>
            <a:endCxn id="3" idx="2"/>
          </p:cNvCxnSpPr>
          <p:nvPr/>
        </p:nvCxnSpPr>
        <p:spPr>
          <a:xfrm>
            <a:off x="1942678" y="2129146"/>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4" idx="2"/>
            <a:endCxn id="8" idx="0"/>
          </p:cNvCxnSpPr>
          <p:nvPr/>
        </p:nvCxnSpPr>
        <p:spPr>
          <a:xfrm>
            <a:off x="1942678" y="3209212"/>
            <a:ext cx="0" cy="433563"/>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20" name="Right Arrow 19"/>
          <p:cNvSpPr/>
          <p:nvPr/>
        </p:nvSpPr>
        <p:spPr>
          <a:xfrm rot="2323723">
            <a:off x="3222238" y="3115603"/>
            <a:ext cx="1449440" cy="53592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01593" y="2378215"/>
            <a:ext cx="3282170" cy="830997"/>
          </a:xfrm>
          <a:prstGeom prst="rect">
            <a:avLst/>
          </a:prstGeom>
          <a:solidFill>
            <a:schemeClr val="accent2"/>
          </a:solidFill>
          <a:ln>
            <a:solidFill>
              <a:schemeClr val="accent1"/>
            </a:solidFill>
          </a:ln>
          <a:effectLst>
            <a:glow rad="228600">
              <a:srgbClr val="C79101">
                <a:alpha val="40000"/>
              </a:srgbClr>
            </a:glow>
          </a:effectLst>
        </p:spPr>
        <p:txBody>
          <a:bodyPr wrap="square">
            <a:spAutoFit/>
          </a:bodyPr>
          <a:lstStyle/>
          <a:p>
            <a:r>
              <a:rPr lang="en-US" sz="1600" b="1" u="sng" dirty="0" smtClean="0"/>
              <a:t>If you do not have a mailing address</a:t>
            </a:r>
            <a:r>
              <a:rPr lang="en-US" sz="1600" dirty="0" smtClean="0"/>
              <a:t> you can use the rule below to use your local FCRC. </a:t>
            </a:r>
            <a:endParaRPr lang="en-US" sz="1600" dirty="0"/>
          </a:p>
        </p:txBody>
      </p:sp>
    </p:spTree>
    <p:extLst>
      <p:ext uri="{BB962C8B-B14F-4D97-AF65-F5344CB8AC3E}">
        <p14:creationId xmlns:p14="http://schemas.microsoft.com/office/powerpoint/2010/main" val="3255353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Contact information</a:t>
            </a:r>
            <a:endParaRPr lang="en-US" dirty="0"/>
          </a:p>
        </p:txBody>
      </p:sp>
      <p:pic>
        <p:nvPicPr>
          <p:cNvPr id="5" name="Picture 4"/>
          <p:cNvPicPr>
            <a:picLocks noChangeAspect="1"/>
          </p:cNvPicPr>
          <p:nvPr/>
        </p:nvPicPr>
        <p:blipFill>
          <a:blip r:embed="rId3"/>
          <a:stretch>
            <a:fillRect/>
          </a:stretch>
        </p:blipFill>
        <p:spPr>
          <a:xfrm>
            <a:off x="330740" y="1180880"/>
            <a:ext cx="6112337" cy="507652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3599" t="40166" r="2141" b="24707"/>
          <a:stretch/>
        </p:blipFill>
        <p:spPr>
          <a:xfrm>
            <a:off x="6694507" y="2494506"/>
            <a:ext cx="5020999" cy="2449269"/>
          </a:xfrm>
          <a:prstGeom prst="rect">
            <a:avLst/>
          </a:prstGeom>
        </p:spPr>
      </p:pic>
    </p:spTree>
    <p:extLst>
      <p:ext uri="{BB962C8B-B14F-4D97-AF65-F5344CB8AC3E}">
        <p14:creationId xmlns:p14="http://schemas.microsoft.com/office/powerpoint/2010/main" val="2205079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61" y="189872"/>
            <a:ext cx="4781799" cy="1452820"/>
          </a:xfrm>
          <a:prstGeom prst="rect">
            <a:avLst/>
          </a:prstGeom>
        </p:spPr>
      </p:pic>
      <p:sp>
        <p:nvSpPr>
          <p:cNvPr id="6" name="Rectangle 5"/>
          <p:cNvSpPr/>
          <p:nvPr/>
        </p:nvSpPr>
        <p:spPr>
          <a:xfrm>
            <a:off x="311387" y="1874852"/>
            <a:ext cx="5579732" cy="3539430"/>
          </a:xfrm>
          <a:prstGeom prst="rect">
            <a:avLst/>
          </a:prstGeom>
        </p:spPr>
        <p:txBody>
          <a:bodyPr wrap="square">
            <a:spAutoFit/>
          </a:bodyPr>
          <a:lstStyle/>
          <a:p>
            <a:r>
              <a:rPr lang="en-US" sz="2800" dirty="0">
                <a:solidFill>
                  <a:srgbClr val="001E61"/>
                </a:solidFill>
              </a:rPr>
              <a:t>Legal Aid Chicago is a private non-profit that provides </a:t>
            </a:r>
            <a:r>
              <a:rPr lang="en-US" sz="2800" b="1" dirty="0">
                <a:solidFill>
                  <a:srgbClr val="001E61"/>
                </a:solidFill>
              </a:rPr>
              <a:t>free </a:t>
            </a:r>
            <a:r>
              <a:rPr lang="en-US" sz="2800" dirty="0">
                <a:solidFill>
                  <a:srgbClr val="001E61"/>
                </a:solidFill>
              </a:rPr>
              <a:t>civil legal services to people with limited </a:t>
            </a:r>
            <a:r>
              <a:rPr lang="en-US" sz="2800" dirty="0" smtClean="0">
                <a:solidFill>
                  <a:srgbClr val="001E61"/>
                </a:solidFill>
              </a:rPr>
              <a:t>income </a:t>
            </a:r>
            <a:r>
              <a:rPr lang="en-US" sz="2800" dirty="0">
                <a:solidFill>
                  <a:srgbClr val="001E61"/>
                </a:solidFill>
              </a:rPr>
              <a:t>in Cook County, securing their rights to economic stability, affordable housing, personal safety, fair working conditions, and basic healthcare</a:t>
            </a:r>
            <a:r>
              <a:rPr lang="en-US" sz="2800" dirty="0" smtClean="0">
                <a:solidFill>
                  <a:srgbClr val="001E61"/>
                </a:solidFill>
              </a:rPr>
              <a:t>.</a:t>
            </a:r>
            <a:endParaRPr lang="en-US" sz="2800" dirty="0">
              <a:solidFill>
                <a:srgbClr val="001E61"/>
              </a:solidFill>
            </a:endParaRPr>
          </a:p>
        </p:txBody>
      </p:sp>
      <p:sp>
        <p:nvSpPr>
          <p:cNvPr id="59" name="AutoShape 2" descr="data:image/png;base64,iVBORw0KGgoAAAANSUhEUgAABZ0AAAWeCAYAAAAL3YudAAAACXBIWXMAAC4jAAAuIwF4pT92AAAgAElEQVR4nOzdf7BfdX0n/nc7Hbu0uElFVoX2JMa47QmYZOniNEG8tzUZBruS69LCIBxzgdpi49dcwBaxjkkcFekPSCwoW4vc+NE6Wq0XbHUZ6HgDC7i6i0mEfLaVRvJpsfoFbG6ly3z9h++8w7l4Cflxf3w+5+fjMZOB7czOnM/r9fkcw/O8zuv9E88880wAAIA2S9JsaQhhaZ9KsLvX7Rz0hQIAoK2EzgAAVEaSZqtDCIsPu54j/d+i4WNcdwyQl9Sks3tCCEcLqR/N/xxu9xH+/wi7AQCoBKEzAAB9laTZzDD48MD48KB4SPUHZioPp6cdHmDPDK4P9rqd3cVcFgAATSd0BgDgmGaEyIvzEPlI/75KFRtl14wPM3mEfxdSAwBwVEJnAICWmhEmT08jzwyV4z8X+W4wC9PrQQ7OmKyenqIWTgMAtJDQGQCggY4QKE//s067jmmW6enp6UB6et3Ho71u50h7qwEAqCmhMwBADc0IlQ//px3J1NXUjED6ef80LQ0AUC9CZwCACkrSbGk+lTz9Z3pSWahMWx2YOR09I5Ce9I0AAKgWoTMAQEmSNJteezEdLA87lA/mZXpKemYg/agJaQCAcgidAQAGLEmz6Snl4RkBs4llKMaBmUF0/s/dvW7noPoDAAyG0BkAoE/ycHl6Fcb0v5tahmo6fDp60qGGAAD9IXQGAJijfN/yauEyNNJ0GG0yGgBgnoTOAADHkKTZ8IxgebW1GNBaB2ZMRNsZDQBwDEJnAIDnH+o3PGOCeYnaAMexa+ZUdK/bmVQwAKDthM4AQOscth5jOmRe5JsA9MmeGSs6BNEAQOsInQGARjtsglnADJRFEA0AtIbQGQBolHwHsxUZQB3smbEjercd0QBAUwidAYDaytdkDM+YZF6lm0CNTeUB9OR0GN3rdg5qKABQN0JnAKA2DptiHrYmA2iBPTOCaNPQAEAtCJ0BgErKdzEPz/hjihng2Wno6ZUck3ZDAwBVJHQGACphxqqM6T92MQPMzq7DgmgrOQCAUgmdAYBSJGm2ekbA7MA/gP7ZM2MvtBAaACic0BkAKMRhIbN9zADFEUIDAIUSOgMAA2FdBkBlCaEBgIESOgMAfZEf/DciZAaonV0zAmgHEwIACyZ0BgDmLUmzmSHzKpUEaITbZ4TQu7UUAJgroTMAMGsz9jLHsHlI5QAa78CMVRwTVnEAALMhdAYAjsrKDAAOE/dBT1jFAQAci9AZAHiefJp5JP9jZQYARzM1PQGdh9CPqhQAEITOAEA+zTw8I2he1PqiADAf01PQE3ZBA0C7CZ0BoIWSNFs6I2S2mxmAfpuaDqDzKWi7oAGgRYTOANASSZrNnGa2mxmAIt0+4zBCazgAoOGEzgDQUNZmAFBRe/IAetwaDgBoJqEzADRIHjRPh8wb9BaAijswYwXHhGYBQDMInQGg5mbsZx4NIazSTwBqamrGQYQCaACoMaEzANSQoBmAFrh9RgjtIEIAqBGhMwDURJJmq/OQeVjQDEDLCKABoEaEzgBQYTOC5jjVvESvAEAADQBVJ3QGgIrJV2eMCZoB4LgE0ABQQUJnAKgAO5oBYMEE0ABQEUJnACiJoBkABmJqRvg8ocQAUDyhMwAUKEmzxTOC5iG1B4CBmg6gx3vdzqRSA0AxhM4AUIAkzaaD5g3qDQClODAjgN6tBQAwOEJnABiQJM2G86A5Bs6L1BkAKmNPDJ/zFRyPagsA9JfQGQD6KN/TPJYHzUvUFgAqzwGEANBnQmcAWKAZe5rHHAgIALVl/zMA9InQGQDmKd/THP9sVEMAaJQD+fqNces3AGDuhM4AMAfWZwBA6+yasf/Z+g0AmAWhMwAcx4z1GfFQwCH1AoBWml6/sb3X7ez2FQCAoxM6A8BRJGm2esZU8yJ1AgBycf3G9nz9hulnADiM0BkAZsinmkfzPw4FBACOZ2e+emNCpQDgWUJnAHg2bB7Og2aHAgIA8+HwQQDICZ0BaK0ZU81jDgUEAPro9jx8Nv0MQCsJnQFonRm7mk01AwCDZPczAK0kdAagFfKp5pE8bLarGQAo2s48fJ5UeQCaTugMQKMlabY0hLA1D5wX6TYAULID+d9NJkw/A9BUQmcAGilJs+mp5iEdBgAqaCoGzzGAdvAgAE0jdAagMfIVGmP54YAOBgQA6mJX3P3s4EEAmkLoDEDtORgQAGgIBw8C0AhCZwBqK0mz0Xyq2QoNAKBJrN4AoNaEzgDUihUaAEDLWL0BQO0InQGohSTNluYnvccDAhfpGgDQMgfyvwtNWL0BQNUJnQGotCTNhvPJ5g06BQBwaPXG9N5nqzcAqCShMwCVlO9rjmHzKh0CADiinfnqjd3KA0CVCJ0BqAz7mgEA5mVXfujgpPIBUAVCZwBKl+9rng6b7WsGAJifA3n4PK5+AJRJ6AxAaWYcDrhRFwAA+ubAjL3PDh0EoHBCZwAKlx8OGMPmIdUHABiY6UMHtwufASiS0BmAwiRpNpKv0RA2AwAUa2e+euNRdQdg0ITOAAxckmaj+WSzwwEBAMolfAZg4ITOAAyMsBkAoLJ25eHzpBYB0G9CZwD6KkmzxfkKjVFhMwBA5QmfAeg7oTMAfTEjbI5/FqkqAECtCJ8B6BuhMwALImwGAGiUGD6P97qdcW0FYL6EzgDMi7AZAKDRDuSTz8JnAOZM6AzAnAibAQBaRfgMwJwJnQGYFWEzAECrCZ8BmDWhMwDHJGwGAGAG4TMAxyV0BuCIhM0AAByD8BmAoxI6A/A8wmYAAOZgVx4+TyoaANOEzgAcImwGAGABhM8APEfoDEAMnGPQvFXYDADAAgmfARA6A7RZkmajedi8xBcBAIA+iuHzWK/b2a2oAO0jdAZoIWEzAAAF2ZlPPj+q4ADtIXQGaJEkzYbzsHlI3wEAKJDwGaBFhM4ALSBsBgCgAqZCCNvjn163c1BDAJpL6AzQYEmaLc3D5o36DABARUzlwfNWDQFoJqEzQAMlabY4nyIRNgMAUFUH8pUb4zoE0CxCZ4AGycPmsfzPIr0FAKAG9sS/v/a6nUnNAmgGoTNAQyRpNppPNwubAQCoo115+Lxb9wDqTegMUHP5IYHxlcQlegkAQAPszNduPKqZAPUkdAaoqSTNVueTzUN6CABAw0zlf9eNBw4e1FyAehE6A9SMQwIBAGiRqXzlhsMGAWpE6AxQEw4JBACgxRw2CFAjQmeAGsgPCdxqbzMAAC13ex4+2/cMUGFCZ4AKyw8J3GpvMwAAPM+O/LBB+54BKkjoDFBB9jYDAMBx2fcMUFFCZ4CKSdJsq73NAAAwa/Y9A1SM0BmgIpI0G8mnm+1tBgCAubPvGaAihM4AJUvSbGkIYdzeZgAAWLC4cmN7r9vZqpQA5RE6A5Qk39sc12hs0QMAAOirA/nU84SyAhRP6AxQgiTNRuNp21ZpAADAQO0KIYxauQFQLKEzQIGSNFud7222SgMAAIqzLV+7cVDNAQZP6AxQgHyVRpxs3qzeAABQCis3AAoidAYYsCTNRvKDAhepNQAAlM7KDYABEzoDDEiSZkvzsNkqDQAAqJ5tvW5nq74A9J/QGaDP8lUaYyGELWoLAACVdiCfep7UJoD+EToD9FGSZsP5dPMSdQUAgNq4PQ+fHTQI0AdCZ4A+yKebY9i8QT0BAKCWpuLh371uZ7v2ASyM0BlggZI0i6s0tjooEAAAGiEeNDjW63Z2ayfA/AidAeYpSbPVIYTtDgoEAIBG2hb/vm/lBsDcCZ0B5shBgQAA0BoOGgSYB6EzwBw4KBAAAFrJQYMAcyB0BpiFfLo5rtLYqF4AANBKU/mu53HtBzg2oTPAcSRpNpJPNzsoEAAA2JVPPT/a+koAHIXQGeAokjRbmk83b1AjAABghjj1vLXX7WxXFIAXEjoDHEGSZvGgwK2mmwEAgGPYk08971YkgB8TOgPMkE83x1UaQ+oCAADM0rZet7NVsQCeJXQGyJluBgAAFsDUM0BO6Ay0nulmAACgj0w9A60ndAZazXQzAAAwAKaegVYTOgOtZLoZAAAogKlnoJWEzkDrmG4GAAAKZOoZaB2hM9AappsBAIASmXoGWkPoDLSC6WYAAKACTD0DrSB0BhrNdDMAAFBBpp6BRhM6A42VpNloCGG76WYAAKCCduVTz49qDtA0QmegcZI0W5xPN2/QXQAAoMKm4hrAXrezXZOAJhE6A42SpNlIHjibbgYAAOoiTj2P9LqdgzoGNIHQGWiEfLo57kTbrKMAAEANTeXrNiY0D6g7oTNQe0marQ4hxL+YLdFNAACg5naGEMZMPQN19pO6B9RZkmZxuvmbAmcAAKAhNoYQdidpNqyhQF2ZdAZqKUmzpfl08yodBAAAGmpbr9vZqrlA3QidgdpJ0mw0hLDdYYEAAEAL7MkPGXxUs4G6EDoDtZEfFjgeQtigawAAQItM5XuexzUdqAOhM1AL+T6zcbubAQCAFrs9hDDqkEGg6hwkCFRefljgVwXOAABAy21wyCBQByadgcrKDwuM081DugQAAPA8DhkEKkvoDFRSkmYjeeDssEAAAIAj25Wv23DIIFApQmegUvLDAuPT+s06AwAAcFxTefA8oVRAVQidgcpI0mx1Pt28SlcAAADmZEev2xlTMqAKhM5AJSRpNhpC2G6dBgAAwLztCSGMWLcBlE3oDJQqX6cRw+aNOgEAALBgcd3GWK/bGVdKoCxCZ6A01mkAAAAMzM48fD6oxEDRflLFgTLk6zQmBc4AAAADEd8mncyHfQAKZdIZKJR1GgAAAIWybgMonNAZKIx1GgAAAKXZ0et2xpQfKILQGShEvk4jTjgvUnEAAIBS7AkhjPS6nUeVHxgkO52BgUvSLE433yZwBgAAKFV863R3kmYj2gAMkklnYGCSNFsaQpiwTgMAAKByrNsABkboDAxE/uR83HQzAABAZe3K120c1CKgn6zXAPouSbOtIYQvCpwBAAAqbSiE8Gh+6DtA35h0BvomSbPF+TqNIVUFAAColSt73c52LQP6QegM9EX+ZDwGzktUFAAAoJZ2hhDGrNsAFkroDCxYkmajIYTbVBIAAKD29uR7nh/VSmC+7HQGFiRJs3GBMwAAQGOsCiHszg+HB5gXk87AvOT7myfzv5AAAADQPNt63c5WfQXmSugMzFm+vzkGzotUDwAAoNFuDyGM2vMMzIX1GsCc5PubvylwBgAAaIUNcegoHz4CmBWhMzBr9jcDAAC00qo8eLbnGZgV6zWA47K/GQAAgJw9z8BxCZ2BY7K/GQAAgMPsDCGM2fMMHI31GsBR5fubBc4AAADMtDFft7FUVYAjMekMHFGSZttDCJtVBwAAgKOYCiEM97qd3QoEzCR0Bp4n3988np9QDAAAAMdzaa/bGVclYJr1GsBzZuxvFjgDAAAwW7claSZ0Bp5j0hk4JEmz4RDChP3NAAAAzNOuEMKIAwYBk87A9IGBXxU4AwAAsABD+QGDqxUR2s2kM7Rc/grUxrbXAQAAgL6ZyieeJ5UU2knoDC3lwEAAAAAGzAGD0FLWa0ALJWm21IGBAAAADFg8YHC7IkP7mHSGlsl3a03a3wwAAEBBbg8hjDpgENrDpDO0SH5goMAZAACAIm3IDxhcrOrQDkJnaIkkzcbiq00CZwAAAEqwKoTwaP72LdBwQmdogSTN4sENN+o1AAAAJVqUTzyPaAI0m53O0GD5q0sTIYQhfQYAAKBCLu11O+MaAs1k0hkaKkmzpfn+ZoEzAAAAVXNb/lYu0EAmnaGB8h1ZDgwEAACg6naGEMZ63c5BnYLmEDpDw+S7scYFzgAAANTEnhDCsOAZmsN6DWiQJM1GQwhfFDgDAABQI6vyAwZXaxo0g0lnaIgkzbaHEDbrJwAAADU1lU8879ZAqDeTztAA+eELAmcAAADqbFE+8Tyii1BvJp2hxpI0WxxCmAghDOkjAAAADXJpr9sZ11CoJ5POUFN54DwpcAYAAKCBbkvSbKvGQj0JnaGG8sMVJvPDFgAAAKCJtuTrJIGasV4DamZG4LxI7wAAAGiBnSGEsV63c1CzoR6EzlAjSZoN5zucBc4AAAC0yZ4QwrDgGerBeg2oiSTNRkMIXxU4AwAA0EJxveRkfr4RUHFCZ6iBPHC+Ta8AAABosRg8P5qvnQQqTOgMFZek2XaBMwAAAByyKJ94FjxDhQmdocLyU3o36xEAAAA8Zzp4HlYSqCahM1RUHjhv1B8AAAB4gRg8fzVfRwlUzE8888wzegIVkh+KMBFCGNIXAAAAOK5Le93OuDJBdQidoULywHkyPxwBAAAAmB3BM1SI9RpQEQJnAAAAmLfb8jWVQAUInaECkjRbKnAGAACABdkoeIZqsF4DSpak2eo8cF6kFwAAALBgO3vdjgMGoUQmnaFEAmcAAADoOxPPUDKTzlASgTMAAAAM1J4QwnCv2zmozFAsk85QAoEzAAAADFw8N2kyP7gfKJDQGQqWpNmowBkAAAAKIXiGElivAQXKA+fb1BwAAAAKZdUGFMikMxRE4AwAAAClMfEMBRI6QwEEzgAAAFA6wTMUROgMAyZwBgAAgMqIwfPu/IB/YEDsdIYBEjgDAABAJU3lO553aw/0n0lnGBCBMwAAAFTWonzVholnGAChMwyAwBkAAAAqT/AMAyJ0hj4TOAMAAEBtCJ5hAITO0EcCZwAAAKgdwTP0mdAZ+kTgDAAAALUleIY+EjpDHwicAQAAoPYEz9AnQmdYIIEzAAAANIbgGfpA6AwLIHAGAACAxhE8wwIJnWGeBM4AAADQWIJnWAChM8yDwBkAAAAaT/AM8yR0hjkSOAMAAEBrCJ5hHn7imWeeUTeYJYEzAABVsOzUk8KJJ/x0eNnJi8PLTv65Q1eUpq8Mixa/+LmrO29k7ZyudN/DvfDIt//puf/3Px745/DYdx8/9O97933n0D/3P/ZEeOrpH/kOAG00FUIY7nU7u3Ufjk/oDLMkcAZop5XLTzn0uWcGO6eecnL4hSWveF49Tjrp34ezzj79iDV64vGpcP99Dz/v/zZ18Ieh2302xHnq354O+w9879C/733ku75pwCEnnvCisOzUl4aVK14ZXvzinwmnnb48LH/1z4cVpyWlF+i+ex8KTz75r+FrD+wN33/8X8L3Hz/o/gW0wZ48eD6o23BsQmeYBYEzQLPFYHk6VJ6eFJzrhGC/3TFx/3PBtEAHmi8GzK959c+HVy19RfiVNSvD2rNOCy89eVHtPncMo3c/+Hfh777dO/QwzX0LaCDBM8yC0BmOQ+AM0BwzpwZjuPzLZ6aVmBicC4EONMPLX3JieM0vJuGMVf8x/Oq6M2t3L5qL+BAtTkTHFR3uWUBDCJ7hOITOcAwCZ4B6a0uoI9CBelizcllY/ZpXhdcPnXHUdTxtEO9Zd9/9P8Pe/3Mg7H/sSd9eoK4Ez3AMQmc4ivxk2m+qD0B9xEnmNauXt2Jy8FgEOlAN0/ek4defEc799V+p5bqMQYuHF97+xcmw+1v/EB7Yu7/ZHxZoIsEzHIXQGY4gD5wnQwj+ywCg4padelJY+UtLwoUXrm/15ODRTAc6d04+KICGAswMmrPRc5R8DuKhq5/9i7vDV+7+urc2gDoRPMMRCJ3hMAJngOqLQfM5w2eEDW8ebu0083wIoGFw4oGk5657bbjwLetMNPfB9P3qi195IHzvB0/V/vMAjber1+0MazP8mNAZZhA4A1RXnB5ct/Z0E819EgOdT33yy+Hu/7FHoAPzFPfGr3vdqnDJW9/oAdgAxZVBt9+xK9z1wL7GfkagEXb2up1RrYRnCZ0hJ3AGqKZ48NZ/OXet19QHqDN+Z5i850GBDszS9FTzps3nK1mB4vqNG/74Mx6WAVUmeIac0BmeDZwXhxB2hxCWqAdA+aanmq94+/mmBws0Pf08cdc3wlNP/6g1nxtma/2aFWHDeUPhvJG1alaym3d8Ifzll+61KgioIsEzrReEzvBc4BwnnFcpB0C54qvqbz53TXjb72ywE7VkMdDZ+bm7TRNCHjZfffXFHoJVUFy98We33u7gQaBqdvS6nTFdoc2EzrSawBmgGmLYvPGCdV5Vr6AYPn/l7q8LdGglYXN9CJ+BCrq01+2MawxtJXSmtQTOAOUTNteHQIc2ETbXl3sVUDGCZ1pL6ExrJWkWb/wbfQMAihd3No+sPzN86PorVL9m4qGDf/rxCWs3aKR4QOC1v5+Fs84+XYNrzr0KqBDBM60kdKaVBM4A5Rl5wxnhfVsus7O55ux8pkniWxfv/b3MAYENdN0HPhk6f7XL4ahA2f5Tr9vZrQu0idCZ1hE4A5QjThD+4Yc3eV29QZ54fCrc8MefCRN3fUOgQy1566Id4r3qmms+Gu56YF/bSwGUZyqEMCx4pk2EzrRKkmajIYTbdB2gODHUufadF4Rs9BxVb6h9D/fCtvffGh7Yu7/tpaBG1qxcFra873IPwlok7nu+4abPhf2PPdn2UgDlEDzTKkJnWkPgDFC8GOrcfNNVVmm0RAx0PvBHHSs3qDQPwnjPNbeET91xX+vrAJTiQAhhda/bOaj8NJ3QmVYQOAMUS6jTXvE19vdv+0SY+NsH214KKsiDMKbdd+9D4Q+2/bmpZ6AMe/KJZ8EzjSZ0pvGSNFsdQpgMIfivC4ACCHUIAh0qxoMwjsbUM1ASwTONJ3Sm0QTOAMV6+8Xrw7Xvfauq85x3vuNGU8+UyoMwjsdqIKAkO3vdzqji01RCZxorSbPFIYRHBc4Ag/fyl5wYbvzwpnDW2aerNi8g0KEMcbo5+69DHoQxK3E10KZ33OBAVKBogmcaS+hMI+WBc5xwXqXDAINlipDZEOhQpGWnnhQ+uOW3PAhjzq77wCfDxz59l8IBRdrW63a2qjhNI3SmkZI02y1wBhi8kTecET5y05UqzawJdBi09WtWhOuv/10Pwpi3uJP+bZtvDE89/SNFBIpyaa/bGVdtmkToTOMkaRZv1Bt1FmCwrrliJGzafL4qM2cx0Lny3Tdbt0HfuS/RL/HtjN+4aIvDUIEivbnX7UyoOE0hdKZRBM4Agxf3pH58x5VeW2dBYqAzetmHwt5HvquQLJj7EoMQ71PXXPPRcNcD+9QXKMJUCGG41+3sVm2aQOhMYyRpFpfv36ajAIMj2KHfLr/sOoEOCxL3N3/+M9us02Bg3nPNLeFTd9ynwEARBM80htCZRhA4AwxeDHY+uuOqsOK0RLXpq5t3fCFcf4u3SZk7+5spivsUUKA9efB8UNGpM6EztZek2eoQwmQIwX9tAAyISUIG7Y6J+8O733+rg7uYtUvOOyt86PorFIzCxOD55p1fdp8CiiB4pvaEztSawBlg8ATOFCUeMPi2zTcKdDguBwZSFvcpoEA7e93OqIJTV0JnaitJs8V54LxKFwEGQ+BM0fY93Au/u/mGsP+xJ9WeF4h75TdtfKPAmVIJnoEC7eh1O2MKTh0JnaklgTPA4AmcKcsTj0+F37hoi+CZ53GQKVUieAYKdGmv2xlXcOrmJ3WMmtoucAYYnBjuxEMDBc6UIX7v4gOP+OADgsCZCorfxfidjN9NgAG7LUmzEUWmboTO1E6SZjFw3qhzAIMxHe6sOC1RYUojeGaawJmqEjwDBRrPz7SC2rBeg1pJ0iwu0b9N1wAG5zN/do1wh8qwaqPdBM7UgVUbQEGmQghLe93OQQWnDkw6UxtJmg0LnAEG65orRoQ7VIqJ5/YSOFMX8Tt67Tsv0C9g0OLeu8n8jCuoPKEztZC/RjKhWwCDM/KGM8KmzeerMJUjeG4fgTN1k42ec+jBLcCAxbOtHCpILQidqbz8Kd54/lQPgAFYs3JZ+MhNVyotlSV4bpc4NSpwpm7ig1vBM1CADflZV1BpQmfqYDJ/mgfAALz8JSeGm2+6SmmpvOng2aFdzRZDuzg1CnUUg+f1a1boHTBom/Mzr6CyhM5UWpJm4wJngMGJ4d2NH950KMyDOojf1bh2QfDcTJecd5Y1P9TerZ+4VvAMFOG2fBUpVJLQmcpK0mwshLBRhwAGZ9PGN3qFndqJ39kPv+9yjWuYGNJ96Por2l4GGuL663/XOiCgCJOCZ6pK6EwlJWkWl6HdqDsAgxP3OJsopK7OG1lrd2qDxHAuhnTQFNYBAQWJryuO52dhQaUInamc/Cmd01gBBsgeZ5ogPjQZecMZellzMZT76I6rrPmhcabXAQEMWFxJOqHIVI3QmUrJn85N5E/rABiQ9/5eJuChET5y05Vh5fJTNLPG4qqUFaclbS8DDRXXAXkrAyjAUJJm2xWaKhE6UzWTIYQlugIwOHEyNK4mgKYY/8R7Dk3vUz/x4ED3I5ouvpXhYEGgAJuTNBtVaKpC6ExlJGk2nr8WAsCAxGDufVsuU14aJU7t3/jhTXan1kycUHdwIG3hYEGgILc5WJCqEDpTCfnTuI26ATBY1mrQVPEV9k0b36i/NREfEPzhhze1vQy0SPzf3g9u+S0Px4AiTCZptlSlKZvQmdIlaTYcn8bpBMBgxVd7vcZOk3mFvT6ufecF9jjTOh6OAQWJEyYT+ZlZUBqhM6XKn745ZRVgwOJkVXy1F5oufs/td662NSuXhWz0nLaXgZaKD8fibwBgwOLqUgcLUiqhM6XJn7pN5E/hABigOFllrQZtML3fmWqKD8Buvukq3aHV4m/Amg2gABuTNBtTaMoidKZM2x0cCDB48eCiOFkFbRFfYb/kvLP0u4LiWg0PwGi7+BuIvwWAAtyYpNmIQlMGoTOlSNJsq4MDAYpx1Tv8hy3t86Hrrzj0wIXqWLn8FGs1IBd/C9ZsAAUZT9JstWJTNKEzhcufsm1ReYDBi/9B6/BA2uqjO6xxqJI/tPYEnseaDaAgi/Lg2cGCFEroTKHygwPHVR2gGFved7lK01orTkus2aiI2IfYD+DHrNkACrRKFkPRhM4UxsGBAMVav2aFkIfWs2ajfHGS801K8EkAACAASURBVKp3XdT2MsARxTUbcfUMQAE25KtOoRBCZ4rk4ECAgsSQ5+qrL1ZuCCF8cMtvKUOJsv865PBAOAarZ4ACbUnSbFjBKYLQmUIkaTbm4ECA4oysP9OUM+TOOvv0MPKGM5SjBC9/yYnh2ve+tXWfG+bCKiCgYBP56lMYKKEzA5c/RbtRpQGK4VV2eKH3bbnMgV0l2HjButZ9ZpiP+L/b7lFAQRblwbODBRkooTMDlT89m1BlgOKsWb3cq+xwmPib2LTxjcpSoDjlvGnz+a35vLAQ7lFAwVblK1BhYITODJqDAwEKZpczHFkMQB0qWBxTzjA38R4VH9YAFGRjkmajis2gCJ0ZmCTNxh0cCFCs9WtW2OUMx3DVOy5QngKYcob5ee/vZSoHFOm2JM1WqziDIHRmIPKnZQ4OBCiYKWc4tvNG1oY1K5ep0oC9+dw1jf58MCjxHrVy+SnqCxRp0n5nBkHoTN/lT8nsBgIoWPyPVFPOcHxb3ne5Kg1QPAztbb+zobGfDwbtty/3+wEKtchZXAyC0Jm+yp+OjdvjDFC8C8//NVWHWYgPZ+IqGgZj3drTHWYKC2DaGSjBUJJmWxWefhI602/2OAOUIO5PzUbPUXqYJatoBueKt9vlDAtl2hkowZYkzUYUnn4ROtM3SZqNhRD87QigBPanwtyYdh4Ma36gP+K087JTT1JNoGjjSZotVXX6QehMX+R7nG9UTYBy2J8Kc2fauf/OXffapn0kKM1vvulsxQeKZr8zfSN0ZsHyPc5uSgAlidOa9qfC3Jl27q94gOCFb1nXpI8Epdq0+fxD67MACrYqSbPtis5CCZ3phxg4L1FJgHIMv/4MlYd5Mu3cP2tWL/cADPps3esclwOUYrP9ziyU0JkFyU83HVJFgHI4QBAWJk47r1m5TBX7wAMw6L+r3nWRqgJlsd+ZBRE6M29Jmg3H001VEKA8v/Kf/qPqwwJdfJEHNwsVV2t4AAb9F98esAYIKIn9ziyI0Jl5sccZoBquePv5OgELdN7I2rDs1JOUcQHiag1gMDac58VSoDT2OzNvQmfmayJ/6gVASWJIFlcDAAv3m286WxUXwGoNGJz4YMyBgkCJ7HdmXoTOzFmSZmP2OAOU75xhIQ/0y6bN5x9aEcH8WK0Bg+VAQaBk9jszZ0Jn5iRJs9UhhBtVDaB8G948rAvQR+vWnq6c8+AgRhi8S976RlUGymS/M3MmdGbW7HEGqA6rNaD/7Eifn9WveVUdLxtqJf5vvt3zQMnsd2ZOhM7MxXgIYYmKAZRv7S//ki5An8VQZ+XyU5R1jl4/ZNUPFMFaLaAC7Hdm1oTOzEq+x3mDagFUw6//l9fpBAzAueteq6xzEPdgn3W2tSRQBGu1gIoYz9+Eh2MSOnNc+R7nrSoFUA3xBHshDwzGhW9Z50DBOXjNq3++NtcKdWfFBlAR9jszK0Jnjil/ejWe31QAqIDX/KJdzjAoLz15UVizern6zpJ9zlAs67WAihhK0sxwIsckdOZ44k1klSoBVMfw6+10hEHyG5u9004X0EORrNcCKmRL/mY8HNFPPPPMMyrDEeXL4b+oOgDV8uA9Nx2axgQGZ8UZl4ennv6RCh9Hr9up9PVBE7k/ARVyIL741Ot2DmoKhzPpzBElabY0X6sBQIWsXH6KwBkKYMXG8dktC+WwSx2okCUhhO0awpEInTkae5wBKmjlildqCxTAio3je1XysqpfIjTS69eu1FigSjYmaTaqIxxO6MwL5Mvgh1QGoHp+ZY3/0IQiZKPnqPNxvOzkn6v09UFT/eq6M/UWqJrt+Rvz8ByhM8+TL4HfoioA1XTeyFqdgYKsWblMqY/BQzAox4rTknDiCS9SfaBKFlnRyuGEzjwnSbPFbhIA1RX3OQPF8Qr7sS23VxZKY68zUEFD+ZvzcIjQmZnizWGVigBUk33OUCyvsB9bnLYEyvGqpa9QeaCKtuRv0IPQmWclaTYSQtisHADV5VV2KFYMVZedepKqH4E3L6Bc/k4AVNhE/iY9LSd0xloNgJqwzxmKt/KXlqg6UDlrzzpNU4CqWpK/SU/LCZ0JeeC8SCUAqsu0JZTjzP+8QuWPwLofKNdLT14UXv6SE3UBqKrN+Rv1tJjQueWSNBsLIWxoex0Aqs60JZTj3F//FZUHKuk/vOTfawxQZePWbLSb0LnFkjRb6pUHgHr4xVc7sAvKEKcJvWnwQvbJQvm8cQBU3CKrXNtN6Nxu1moA1MTqM35Rq6Ak3jQAqujUU07WF6DqNuRv2NNCQueWStIsTjgPtb0OAHVx1tmn6xWUxF7nFzrpJK/1Q9l+Yckr9ACog635m/a0jNC5hZI0Wx1C2NL2OgDUxcrlp+gVlOiXz0yV/zAehEH51p51mi4AdWDNRksJndvJjx2gRl52svM3oEwrTkvCiSe8SA+ASok75wFqYsiajfYROrdMvlZjVdvrAFAny5edql9QsmWnvlQLgMrxNhRQI1vzN+9pCaFzi1irAVBPp52+XOegZCtXvFILcstOPakS1wEA1Io1Gy0jdG6JJM0W+3ED1JOdjVC+NBU6TzvxhJ+uxoUAVnABdbMqfwOfFhA6t4e1GgA1ZWcjlM9hgkAVvezkn9MXoG62WLPRDkLnFkjSbDiEsLntdQCoI7saoRriYYIAAPSFN/FbQOjccNZqANSb12ahOjwEAqrm1FNO1hOgjqzZaAGhc/PFH/GSthcBoK68NgvV8bM/8+90A6iUX1jyCg0B6sqajYYTOjeYtRoA9efwMqiOVy0V7gAA9JE38xtM6NxQ1moANMOixS/WSagIr7EDAPSVNRsNJnRuLms1ABpg7VmnaSNUhNfYAQD6zpqNhhI6N1D+Y7VWA6ABXnryIm2Eilj+6p/XCgCA/vOmfgMJnZvJjxWgAZadepI2QoWsOC3RDqBSzhtZqyFAE1iz0UBC54bJf6Sr2l4HgCY48YSf1kcAAKANxpI0W6rTzSF0bpB8rcaWttcBoCmWLXm5XkLFrFx+ipYAAPTfIm/uN4vQuVn8OAEa5MSfPUE7AQCAthhK0mxMt5tB6NwQ1moANM+LX/wzugoAHNW+h3uKAzTNVms2mkHo3AD5j9GTIICGOe305VoKFWPtDVAlj3z7n/QDaBprNhpC6NwM4/mPEgCAAbL2JoT9jz1RgasAABosrtkY0eB6EzrXXJJmo/HH2PY6ADTR8lf/vL4ClfPU0z/SFABg0MaTNFusyvUldK6x/Me3ve11AGiqFaclegsAALTRIplXvQmd681aDQAAAACaaGOSZsM6W09C55rKf3Qb2l4HgKY68YQX6S1QWffd+5DmQAX844F/1gag6RwqWFNC5xrK12r40QE02LJTX6q9QGU9+eS/ag5UwGPffVwbgKZbkqTZVl2uH6FzPY3FH13biwAAAABA421J0my1NteL0Llm8h/ZlrbXAQCA8jz80COqDxXw1L89rQ1AWzhUsGaEzvXjRwbQAj/7M/9Om4HK+uEP/6/mQAXsP/A9bQDaYihJs1Hdrg+hc40kaRbXagy1vQ4AbfCqpa/QZ6CyTFcCACXYnp9zRg0InWsi/1FZnA4AQOlMV0I17H/sCZ0A2mSRDQD1IXSuj+35jwsAAADCU0//SBGAttmYpNmwrlef0LkG8h/TxrbXAQCAatj7yHd1Akp2370PaQHQVuM6X31C53rwYwIAqIC9+76jDUAlPPnkv2oE0FZLkjSzgrbihM4Vl/+IlrS9DgBt8+IX/4yeA5V2x8T9GgQl+toDe5UfaLOxJM2W+gZUl9C5wvIfz1jb6wDQRqedvlzfgUqbOvhDDYISPfVvTys/0GYOFaw4oXO1OTwQAKBC7DL+sW7XqhEo0/4D31N/oO02OFSwuoTOFZX/aDa0vQ4AAFTT9x//F52BEu1/7AnlB3AOWmUJnavLjwYAoEL2PdzTjhm+//jBylwLtM0Tj0+Fp57+kb4DOFSwsoTOFeTwQACA6nnk2/+kKzOYsoTy3H/fw6oP8GMOFawgoXPFODwQAKCaHn7oEZ2ZIU5ZxmlLoHhfe2CvqgP8mEMFK0joXD0ODwQAqKAf/vD/asthTFtCOexUB3gBhwpWjNC5QhweCABQXXv3fUd3DmP6G8rxD73vqzzACzkfrUKEztXixwEAUFH/7w/+VWsO88/fe7JS1wNtENfa7H/Mbw/gCBwqWCFC54pI0mzM4YEAANX1vR88pTuH2X/ge5W6HmgDa20AjikeKrhYicondK6A/MfgSQwAQEXdMXG/1hzB/seeqNw1QdM5RBDgmBwqWBFC52pweCAAQIXZXXxkTz39o7Dv4V4VLw0ay355gOPa6FDB8gmdS5ak2er4Y2h1EQAAKu6R/Y9p0VH87290K3ld0FTeMACYFRsFSiZ0Lp+RfwCAivvW35nmPZpu19QlFOW+ex869IYBAMc1lKTZqDKVR+hcovzLP9TaAgAA1MATj085RPAYvOoPxbln14OqDTB72x0qWB6hc0kcHggAUA9f+Zuv6dQxeNUfirP7W/+g2gCzF89PG1OvcgidyxO/9Eva+uEBODYn00N1fON/7dONY3CYIBTngb37VRtgbrYkabZUzYondC5B/mX3pAUAoAa+9s2/16bjcJggDN4dE/erMsD8OE+tBELncmzNR/wBAKiwOMFrn/PxOUwQBu/uu/+nKgPMz4YkzYbVrlhC54IlabY6hLCxVR8aAKCmbv/ipNbNgsMEYfD2/p8Dqgwwf85VK5jQuXhG+gEAasKhXbOz95Hv1uEyobbiWxf7H3tSAwHmbyhJs1H1K47QuUBJmo3EL3lrPjAAQI098fiUQ7vm4L57H6rNtULdeOsCoC+2Jmm2WCmLIXQulilnAGbl+4//i0JByT77F3drwRzcs+vB2lwr1I23LgD6YkkIYUwpiyF0LkiSZmP5lxsAjuv7jx9UJCjZPffv1YI5EIrBYHjrAqCvxkw7F0PoXID8y2xhOQBATQh55u5b3/6nul0y1IK3LgD6apFNBMUQOhdjLP9SAwBQA0KeuXvq6R8dOuwM6C9vXQD03cYkzZYq62AJnQcs/xJvafSHBKDvnnr6/1NUKNFffule5Z+Hr979jdpdM1SZty4ABmZcaQdL6Dx41moAMGf7H3tS0aAkcVrXb3B+Htzz93W8bKgsb10ADMxQkmbDyjs4QucBStJsdRzZb+wHBABooFs+9gVtnadv/Z31GtBPVmsADJRB0QESOg+WxeQAADVz9/0Padk8fe8HT9nrDH1itQbAwMVp51FlHgyh84DkI/pDjfxwABQi/scmUKybd3zh0IF4zN/tX5xUPeiDj/+325URYPBMOw+I0HlwTDkDMC8nnvCi8MFrLgkvPXmRAkLBdn7O/tSF2v2tf6j3B4CKuHPyQa0AGLwlpp0HQ+g8APmXdVXjPhgAA7fs1JPC5ztbQjZ6jmJDwe6YuP/QeggW5lvf/icVhAVyoClAobYnabZYyftL6DwYRvMBmJM43fz2i9eHybu3hxWnJYoHJfizW73K3g9xPcl999qLDQvhQFOAQsVXTMeUvL+Ezn2WTzkvadSHAmBgYth8yXlnhXvuvCFc+963KjSUJE45733ku8rfJ3/z1/+jEZ8DyuJAU4DCjZl27q+fatKHKVv+5bTLGYDjimHzyPozw1XvusjuZqgAU879tXffd5r0caBQDjQFKMWifHOBiec+ETr311j+JQWAI3r5S04MGy9YFy58yzphM1SEKef+i/V84vEp9zmYh6/c/XVlAyjH5iTNtve6nUfVf+GEzn2STzl7GgLAEa1cfko4d91rw6bN5ysQVIwp58H4yt98zaGoMEfxAEEPwQBKFaedR7Vg4ex07h9TzgC8wPo1K8Jn/uya8Ndful7gDBVkynlwJu95sKkfDQbGAYIApduYpNlSbVg4k859kH8ZTTkDcEhcobHudavsa4YauOGmz2nTgHzr73qN/FwwKHEljQMEASrBtHMfmHTuj62mnAFYdupJ4ZorRsLX7/tY+ND1VwicoeLiYV37H3tSmwbkez94Ktx3rwANZuuzf3G3AwQBqiFOOw/rxcKYdF6gfMp5Y60/BAALEldobDhvKJw3slYhoSbiROHNO7+sXQN2z64Hw1lnn97ozwj98pdfulctAaojDpgKnhfApPPCba37BwBg7k484UWHwub//vkPhls/ca3AGWrm/ds+YaKwAHdO2usMsxH3y3vzAqBShkw7L4xJ5wUw5QzQPjFsHll/pn3NUGNx5cPE3wpDixBDtDhV7n4Jx/bpz9ypQgDVY9p5AUw6L4wpZ4CWiIcDxn3N99x5g33NUHPX/WFHCwsU99QCR7fv4V54YO9+FQKoHtPOCyB0nidTzgDtMB02x8MBN20+X9gMNXfdBz4Z9j7yXW0s0D33723NZ4X5+JM/+bS6AVSXgdN5sl5j/nzpABoshs0bL1h3KGgGmiFOE3b+apduFswEJxxdvC/d9cA+FQKorkPTzr1uZ1KP5sak8zwkabbalDNAMx0+2Qw0x++/+2aHB5akM25fLRzJpz75ZXUBqD6Dp/MgdJ6f7XW8aACOTtgMzWatRrkm73FwIxwuHrI5cdc31AWg+ux2ngfrNeYo/5IN1eqiATgqazSg+e6796HwsU/fpdMlemD3I6397HA0N/zxZ7x9AVAfcdpZ8DwHJp3nzkg9QAOYbIZ2iJOEf7Dtz3W7ZDFYs2IDfsyUM0DtmHaeI6HzHJhyBqi/E094kbAZWuSaaz4a9j/2pJZXwDf+l8PSYJopZ4BaMog6B0LnufHlAqipGDZfct5Z4Z47bxA2Q0vcvOML4a4HBJ1V8bVv/n3bSwCHmHIGqC3TznNgp/MsmXIGqK+RN5wR3rflsvDSkxfpIrRE3ON8/S0T2l0h3/vBU4f6ctbZp7e9FLScKWeAWrPbeZZMOs/eWF0uFIBnrVm5LPz3z38wfOSmKwXO0CJxivDKd9+s5RX02c860JF2M+UMUHumnWfJpPMsJGm2NISwofIXCsAhK5efEn778g3hvJG1CgIt9BsXbTk0VUv1WLFB25lyBmgE086zYNJ5duxyBqiBl7/kxEOHBP71l64XOENLXX7ZdQ4OrLDpFRvQRqacARrDtPMsCJ2PI59y3ljpiwTg0CGBX574sEMCocWu+8AnHRxYA1Zs0FamnAEaxYDqcQidj8+XCKDCpvc2f+j6K+xthha7eccXwsc+Lcysg7vvN+lM++x7uBc+dcd9Og/QHKadj0PofAymnAGqK67SuOm6t4fPfnZbWHFaolPQYndM3B+uv2XCV6Am4qRn7Bm0yZ/8yaf1G6B5DKoeg9D52Hx5ACrmxBNedGiVxtfv+5i9zcCh/cDvfv+tClET69esOPR2ivs3bRKnnK3+AWgk087H8FOVvbKSmXIGqJ6Vy08Jf/jhTSabgUNi4Py2zTfakVpx8WHhyPozw1XvusgaJFrp9999s8YDNFccWBU8H4HQ+ehMOQNURFyl8f+8bSRko+doCXCIwLn6lp16UvjNN53tgFdaLa6S2fvId9teBoAmi9POS3vdzqO6/HxC5yNI0myxKWeAahh5wxnhfVsuMx0HPEfgXG3xgNeLLzrHCg0IIXz6M3cqA0DzxcHVUX1+vp945plnqnQ9lZCkWfyybGl7HQDKFCfkrnrHBUIL4HkEztUUV2isW3t6uOLt51uBBIe57gOfDJ2/2uW+BdBsrzTt/HxC58PkU87xS2KkDqAk8aDAD11/hfIDzyNwrp64/ujN564Jb/udDd5IgWN44vGpsOkdN4QH9u5XJoBm2tnrdkw7zyB0PowpZ4DyxOnmD275rXDW2afrAvA8AudqiQe7nrvutfY1wxzFHc8f+KNO+N4PnlI6gOYx7TyD0PkwSZodNOUMUDzTzcDRxJDm3e+/VeBcAevXrAiXXfomDwdhgd5zzS1h4q5vuK8BNMuOXrczpqfPEjrPkKRZHIO/rTIXBNACppuBY7l5xxfC9bdMqFGJ4r7mkfVnhkve+kb7mqGP9j3cC9vef6uVGwDNMRVCWNrrduJAa+sJnWdI0iyOwC+pzAUBNJzpZuBY4uFbH/v0XWpUkriveeMF66zQgAGzcgOgUbb1up24urf1hM45U84AxYlBxo0f3mS6GTiqyy+7Ltz1wD4FKkHc1/zbl28I542sbd1nhzLFlRufuuM+PQCot6let7NYD4XOz0nSbHcIYVVFLgegsUbecEZ435bLwktPtj4feKEnHp8Ko5d9KOx95LuqU6C4QmPN6uXh6qsvtkIDShRXbvz+u292DwSot0t73c5423sodH42cB4OIXy1ApcC0Fgx0Lj2nReEbPQcTQaO6L57Hwp/sO3Pw/7HnlSggsQ3T9a9blW46l0XeRgIFdIZvzP86ccnrNwAqKcDvW5nadt7J3R+NnSeDCEMVeBSABopvqo9/on3CDSAo4oBy3Uf+Vx46ukfKVIB4n353HWvta8ZKiy++XHDH3/Gyg2Aemr9tHPrQ+ckzeKTh+9U4FIAGslhgcDxvPMdN4aJv31QnQqwfs2KsOG8IfuaoUas3ACopV29bme4za0TOqdZfOqwsQKXAtAo8ZXt9/5eJtgAjsr+5mLE9UYj688Ml7z1jfY1Q41ZuQFQO7/a63Ym29q2VofOppwBBmPNymXh5puusk4DOKo7Ju4P737/rdZpDFB8+LfxgnXhwrescz+GhogP696/7RPeDgGoh9t73c5IW3vV9tB5awhhSwUuBaAxrNMAjsc6jcGK+5ovPP/XHNwKDRYf3H3gjzqmngGq75W9bufRNvaptaFzkmaLQwix6cY+APogvr794fddbp0GcFT33ftQ+INtfx72P/akIg1A3Nd89dUXW6EBLeIhHkDl7ex1O6NtbFObQ+exEMKNFbgUgNpbdupJ4fOf2eb1beCorvvAJ0Pnr3ZZp9Fn0/uar3rXRe7B0FKmngEqbSqEsLTX7RxsW5vaHDrHKeclFbgUgFqLk3W3fuJaTQSOaN/DvfD7777ZYYF9Fh/2/eabzg6bNp/fqM8FzE/c9XzNNR8Ndz2wTwUBqmdbr9vZ2ra+tDJ0TtIsjrXfVoFLAai1a64YEXgAR2W6uf/iQa0XX3SOVUbAEXXG7wzXfeRz7rsA1TLV63YWt60nbQ2dJ0MIQxW4FIBaiq9zf3zHleGss0/XQOAF7G7ur3jPXbN6uX3NwKzEN0x+d/MN7sEA1XJpr9sZb1NPWhc6J2m2OoTwzQpcCkAt2d8MHE18vfv92z7hUKs+eflLTgxvPndNeNvvbHDPBebs8suus24DoDr29Lqd1W3qRxtD5/hUYWMFLgWgduxvBo4mvtL9px+fcJBVH6xcfko4d91rrS8CFuzmHV8IN+/8snUbANXwq71uZ7ItvWhV6Jyk2dIQwncqcCkAtfP2i9eHa9/7Vo0DnsdBgf0TH+xddumbrC4C+iquPHrb5hsFzwDlu73X7Yy0pQ9tC53jSZFbKnApALURd4lu2vhGE3fA81il0R/xHjuy/sxwyVvfaF8zMDDxnv0bF22x5xmgfK/sdTuPtqEPbQudD4YQLMQDmCUHBgJH8p5rbgkTd33D1NwCxH3NGy9YFy58yzr7moHC2PMMULodvW5nrA1taE3onKTZaAjhtgpcCkAtxAMDP7rjKpN3wHPibtCdn7vb3uYFiPuaf/vyDeG8kbW1/QxAvb3zHTd6SwWgPFMhhKW9budg03vwUxW4hqK04ikCQD/EwPnzn9lm+g44RNi8MPGtkTWrl4err77YgzygdB+56crwizu+EK6/ZUIzAIoX/yM77nUeb3rtWxE6J2k2HEJYVYFLAai8eJDVrZ+4VqOAcMfE/eGGmz5nB+g8xRUa6163Klz1ros8xAMqZfqsDsEzQCm2tiF0bsV6jSTNYiM3VuBSACpN4AyEfLL5K3d/Pex95LvqMQ/xbZHffNPZDmAFKu++ex8Kb9t8ox39AMX71V63M9nkujc+dE7SbGkI4TsVuBSASnv7xevDte99qyZBi1mjsTDxwd2G84bsawZqRfAMUIrbe93OSJNL34bQOY6sb6nApQBU1jVXjJjIg5Z64vGp8PH/dnv44lceEDbPQ9zXvG7t6eGKt59vXzNQW4JngFK8stftPNrU0rchdD6YL+kG4AgEztBO+x7uhU998sth4q5vCBnmIe5r3njBunDhW9bZ1ww0guAZoHA7et3OWFPL3ujQOUmz0RDCbRW4FIDKidN5177zgpCNnqM50CLxcMDb79gV7npgn7bPw8rlp4QLz/81906gkQTPAIWa6nU7i5ta8qaHznEh91AFLgWgUmLg/PEdV4azzj5dY6AF4gqNz/7F3eEvv3Rv2P/Yk1o+D3Ff82WXvsl9E2g8wTNAoS7tdTvjTSx5Y0PnJM1WhxC+WYFLAagUgTO0RwwOPnHbl8IDux8RHsxDvF+OrD8zXPWui6zQAFolvhXzjms/pukAg7en1+2sbmKdf6oC1zAojd2JAjBfAmdoPlPNCze9r9m+e6CtzhtZG/7xwD+H62+Z8B0AGKxVcXC21+3sblqdGxk6J2kW96GMVOBSACpD4AzN1hm/M0ze86BdzQuwZuWycPFF5xwKWwDabvrBm+AZYODi4Oxo08rcyPUaDhAEeD6BMzST9RkLF++Pa1YvD1dffXFYcVpS948D0HeXX3adB5oAgzUVQlja63YONqnOTQ2d40j6qgpcyv/P3t0HWVXd+cJfN5UyQRtBEEEwjbatSXdjS5hxYkNE8gSK8Q3a6EgRbXVkzGBwQsQ4iFLykDJqZ2b0mkeiN4leE0wspswVydu1IDcEA5gxIdgKGIOoTDBmUG9ISJzxn3lqHWmGt4Y+3fucs18+nyqqEoTutX/rcLr7u3/7twBqTuAM+RKD5mXLVoanf/FieP2t3Xa3j+IIjYvPawvX/u1085oBjmDGjEVhfdc2ZQKonBu2b1n6h/WrIwAAIABJREFU3/NU39yFzvVNHZNCCD9KwVIAak7gDPkgaE5e+8fHhS/dd0PeLgugIuJ5AZfOXOSsAIDKeXX7lqUn56m+eQydHw4hXJWCpQDUlMAZsiv+cP+D7z1dmtFsdEZlxE7nf1l7fx4vDaAi4g3Qa+fe42sSQOV8bPuWpavzUt9cHSS45wBBgTNQeAJnyJ7Nm7aHJx5fHTY+95JHmKsgdozHmpvjDNA78fvKBZ+5LNza+YiKAVRGPKNO6JxSuTvpEaAv4g8EAmdIt+5u5md+ttnYjBqJIX9zy5WFvHaAvui4emrYsuXl8MiKteoHkLyr6ps6PpuXAwXzFjp/NgVrAKip+bPbSz8QAOmzYvm68PT6rrDu5y+Yi5kCsascgPLc0Tk7dG1+OXRtfU3lAJIXG2pzcaBgbmY6O0AQ4N3Aec7cS1QCUmLpw0+WOsL8cJ5e27csLXoJAMoWn9aZOHWe+c4AycvNgYLvScEakmK0BlBo110+ReAMKbPs2/+n9AiywDm94o0BAMpz/LBBpXFuACRu9J7G2szLRei85wDB9hQsBaAmprQ1hwULzSWFtFnw9x32JOVWr9lQ9BIA9Ekc59b+8XGKB5C8XDTW5qXTOQbOg1KwDoCqi4Hzgw8tUHhIoXigZ/w3Sno998vtdgegj25bdE0YMaRO+QCS1b6nwTbT8hI6O0AQKKSGUUMFzpBynZ2fDnUDjrJNKfX6W7vD2qeeL3oZAPokjtlYeJOnegASNigPEx0yHzrXN3WMDSGcmYKlAFRVDJwfe3SxokPKxR/I26ecZZtS7Hvf/UnRSwDQZ9PaxxuzAZC8zDfY5qHTWZczUDixa/LL984rhVlA+t3ROdvjxym27ucvFL0EAP1izAZA4s7c02ibWXkInR0gCBRKDJy/eu8Nobml3sZDhlx12WTblVLbdrwZNm8y2xmgr4zZAKiITB8omOnQub6p42oHCAJFM+eq80uHkwHZMmfuJaG1caRdS6knHl9d9BIA9Escs9HW2qCIAMkROteQLmegUK6YNqEUXAHZ9KlZ0+1cSm187qWilwCg3xbdNsvhuQDJGbSn4TaTMhs61zd1nBxC8JMbUBhT2ppLc2GB7IpdYPHfMumzvmtbeGPnLjsD0A9x/JvDcwESldmG2yx3Ome6xRygHA2jhobOzk+rGeTAjTdebhtTatm3VhW9BAD9Nu9zMx0qCJCc6XsabzNH6AyQcvERxS/fO690QAuQfbELLI7KIX3WrOuyKwD9FL9ndXguQKIy2e2cydC5vqljUghhdAqWAlBxd902qxRSAfkRu8DMvEyf537166KXACAR8QwS3c4AiflsFkuZ1U5nXc5AIVx3+ZTSDFggX2IX2JyrzrerKbP77XfC0oefLHoZABKh2xkgMaPrmzrGZq2cWQ2dMztEG6C34mFjCxZeqV6QU7rA0mn1mg1FLwFAInydA0hU5rqdMxc61zd1xC5ng02BXHNwIBTDwps67HTKrN+4teglAEiMbmeAxGSuATeLnc66nIFci3Nev7DobxwcCAUQx+e0No601SkSR2ysWL6u6GUASIRuZ4DEDKpv6shUJpqp0Lm+qePkEML0FCwFoGLinNcJ54xRYCiIL941x1anzKpVPy16CQASo9sZIDGZOuMua53OupyBXItznGNHCFAczS31pX/7pMfTv3jRbgAkRLczQGKm1zd1DM5KObMWOmcq0QcohznOUFzx334crUM6vP7W7rD2qeftBkBCJn/0TKUESEZmGnIzEzrXN3WMDSH4SgXkkjnOUGzx3377lLOKXoZU+d53f1L0EgAkZt7nZrq5CpCMz2aljlnqdNblDORWxyfONccZCi7+QO7x4/RY9/MXil4CgMTEm6ttYxsVFKD/ztxz5l3qZSl0Ns8ZyKW21oawYOGVNhcKLv5A7rCl9Ni2482wedP2opcBIDHX/PVFigmQjEw05mYidK5v6pgUQhidgqUAJCo+ZrjkvnmKCpTEw5bifHfS4YnHV9sJgITEp/p8jQNIRCZC5/emYA29YbQGkEt33TbLHGdgP/Ouvyxcv+B+RUmBjc+9VPQSQGqtWL4u/Ourvwk7XttZWmLX5pf3W2rD6BGh7pgBYeDAo0PLmMbQeNpJobml3obW2F9ddE7ofGB5oWsAkIDR8ey77VuWbkxzMf/bf/7nf6ZgGYdX39TxuxCCVAbIlfaPjwtfuu8Gmwoc5MKL5oeura8pTApsWHOfm4OQAmufer50wGcMl/v6/hifMGsYdXxobT4lXHDhR52nUQNv7NwVxk28vnDXDVAB927fsjTVhwqmPnSub+qIs5wfT8FSABITDwv7/vK7BBnAIcVZwn956a2KkwLzZ7eXxp4A1RcDyq/+jyfC4z9YH15/a3finz+G0PFwu+nTzg3T2sfb4SqZMWNRWN+1rRDXClBBr27fsjTVBwpmYaazAwSB3LnnrjkCZ6BH8RHwKW3NCpQCG559seglgKqLYfMt8x8IE6fOC/d/c2VFAudo99vvhJXrN5dGGv3FhOtKnzN+bipr4vhWFQbov9F7GnVTK9WdzvVNHYNDCK8YrQHkyRXTJoQ7OmfbU+CwYvARA5cYilA7sRNy84YH7QBUyZJ7vx2WfP37NXvv6+5+7uz8tAaBCmoeN8vXN4D++/r2LUtTew5e2jud2wXOQJ7EE7sFzkBvxLCjfcpZalVjMRSJB5YBlRVvtMWxC/GQuVqGkd3dz/Gmn87nyjnjtJPyemkA1ZTqTucshM4AuTHv+stsJtBr8z43szQDntpateqndgAqKB4SeH77zama8xvD50dWrC2ty42n5BmxAZCIQWkesZHa0HnPaI3pKVgKQCLaPz7OITVAWWK381WXTVa0Gut64dVCXz9UUgycr517T8XmNvdXXFec+Ry7nknOjE/62gaQEKFzH+hyBnIjdiretugaGwqUbc7cS0qjeaidbTveDJs3bbcDkLDuwDkLs31j13Mc/2HcRjLiTdXWxpF5uBSAWhM694HQGciNhTd1OIwG6DOjeWrvicdXF70EkKgY3mYlcO4Wx39cOlPwnJQJH2nJx4UA1FZqR2ykMnQ2WgPIk7bWBmM1gH6J7yE6wmpr43MvFfnyIXExvM1S4NwtPvkgeE7GxHPH5eEyANJA6FwGXc5ALtQNOCosuW+ezQT6bcHfdyhiDT33q18X9tohaXE+cgxvsyqu/epr7vC66KcJ54wpfa8MQL8JncsgdAZyoeMT5xqrASQi/nA+pa1ZMWskdmSuWL6ukNcOSYrz0eN85Kzr2vpa+Mz193ht9NMZp52U6fUDpEQqR2ykLnQ2WgPIi3jw14KFV9pPIDE33ni5rrAaenp9V2GvHZLyT//0zdzUcvkPN7gZ1U9jzzg10+sHSBGhcy/ocgZywcFfQNKaW+pD+5Sz1LVG1v38hUJeNyQldjmvXL85V/W8/R+Wmu/cDy1jGjO7doCUETr3gtAZyLz4CLzDA4FKmPe5mbqdayTOcRUuQd/lqcu52+tv7Q53/+Oj6VhMBvl+GSAxqRuxkarQ2WgNIA9iGNTZ+Wl7CVREnBM/56rzFbdGfvC9pwt53dBf8YbN+o1bc1nH5SufcUOqH1obR2Z27QApI3Q+DF3OQOY5PBCotDlzLwkjhtSpcw0887N8jQaAaln2rVWlAznzKF6Xbue+axg9IqtLB0gbofNhCJ2BTIshkMMDgWpYeFOHOtdA1wuvFu6aIQkbnn0x13Vc9ZNnU7CKbDpxxNCilwAgKakasZGa0NloDSAPhEBAtcQ5mB5Jrj5znaFv8jpao1uc7bz04SfTsZiMcZggQKKEzoegyxnItBj+OAwFqKYFf+9GVy2Y6wzl2bxpe25Ha+xr9ZoN6VlMhvj+GSBRQudDmJSitQCUTfgDVNuEc8aEKW3N6l5lW7a8XKjrhf76+TNbClHD5365PQWryCbnFAAkJjUjNnQ6AyQghj4x/AGothtvvDzUDThK3auoa7PQGcpRlBs1ccRG7OqmfCcMOVbVAJIjdO62J4EflIa1APRFDH0AaqG5pT60TzlL7auoa+trhblWSMJvd/7fwtSxKF3dSWsYPSJfFwRQW6mYJpGWTmddzkBmXTFtQin0AaiVeZ+bqdu5ytY+9Xyhrhf647c7f1eY+hm/0zd1xwzI4rIB0mp0fVPH2FqvTegM0A8x5IlhD0AtHT9sUJhz1fn2oIo2bvhlYa4V+mv32/9RmBq+9MpvUrCK7GlqOqXoJQBI2tW1rmjNQ+c9ybvRGkAmxUfaY9gDUGtz5l7iIKYq+uWvzG2F3tq2483C1OqPf/r3FKwiewYNHlj0EgAkreYNvmnodK558g7QF7qcgbT5u2s9PFYt2159vRgXCv30xs5dhSphkbq6k9R42kn5uRiAdIgjNk6u5UrSEDr76QjIJF3OQNp0XD01tDaOtC9V4DBB6J11azcVqlJF6upOkvNRACqipplrTUPnPYn76FquAaAvdDkDafWpWdPtTZU4TBCO7F9fNeMYAGqkptMlat3prMsZyCRdzkBaTWsfH6a0NdufKtj20o7cXyP0147XdqohvRKbOgBI1Jn1TR2Da1XSWofO5jkDmaPLGUi7G2+83A/vVbBly8u5v0bor67N/p3QOw2jjlcpgOTVrOG3ZqHznqT9zFp9foC+0uUMpF2cjRnfq6isl14xNgCO5N/e+n2hajRiSF0KVgEAexUvdDZaA8giXc5AVsT3Kt3OlfXbN3fl+fIgEa+/tbtQhTxhyLEpWAUA7DWpVqUQOgOUQZczkBXxvWrOVefbrwratuPN3F4bJGHF8nXqCAC1Nai+qaMmGWwtQ+eaJe0AfaHLGciaOXMv8ah3hW3etD3X1wf9sen5rYWrX8PoESlYBQDspyYZbE1C5z0Ju1ZBIFPaxjbqcgYyZ+FNHTatgrb+6te5vTbor63bdhSuhnXHDEjBKrJp+LDBRS8BQKUUqtNZlzOQOTfeeLlNAzJnWvv40No40sZVSBE7OaG3Xtr+28LV6uy21hSsIpuGDzuu6CUAqJTR9U0dY6td3VqFzuY5A5kypa05NLfU2zQgkxb8vW7nSiliJyf0xhs7dxVy7nnjaSelYBUAcJCqNwBXPXSub+o4OSbs1f68AP0xfdq56gdk1oRzxpRunpG83+78narCIfzge08Xrizx/A9NCgCkVNUbgGvR6azLGciU+Fh6fDwdIMviiKAYiJCsrq2vqSgcwjM/21y4sjSMOj4Fq8iul175TdFLAFBJ59Y3dVR1eH4tQmfznIFMOW/yX9gwIPNi9137lLNsZAWsfer53F0T9FfXC68WroatzaekYBXZ9cc//XvRSwBQaVXNZGsROk+vwecE6JMRQ+rCnLmXKB6QC/M+N7P0vkayNm74pYrCPoo6z9khggCkXFWnT1Q1dK5v6jBaA8iUyR8904YBuXH8sEHhqssm29CEbXj2xVxdD/RXEec5R8axAZByue50NloDyJTYFQiQJ/HpjYZRQ+1pgp775fbcXAskYfWaDYWrY1trQwpWAQCHNbq+qWNstUpU7dBZpzOQGVPamktdgQB5M+/6y+xpgl5/a3fYvEnwDN2KeCNm7BmnpmAVAHBEVWsIrlroXN/UcXJM1Kv1+QD6a/q0c9UQyKX4CLiuvGT9aNUzeboc6LN4sGa8EVM0E88d50XTT//21u8zvX6AjKhaQ3A1O511OQOZER89N5cPyLNFt82yvwky1xnetWzZysJVom7AUWHCOWNSsJJsK+LNCoAaqFp3XTVDZ/Ocgcz4q4vOsVlArjW31Icrpk2wyQlZv3FrLq4D+uvpXxTvBkzb2MYUrAIAeqe+qaMqjcFCZ4ADxG6VGZ+crCxA7sXDUuN7Hv23++13SmMFoMiKOlpj3Jmnp2AV2WYuPkBVVSWjrUroXN/UES/GaVxAJsRuFQcIAkUQ3+s6PmF+fVKKOFYA9lXUfwOaFfpv669+nfVLAMiSXHU663IGMsMBgkCRLFh4ZRgxpM6eJ6CIYwVgX0X8NxDPAdGsAEDGjK5v6ji50kuuVujsEEEgE2Lw4gBBoGgW3tRhzxMQxwoYsUFRLX34yUKO1mj90OgUrCL7nl7fVfQSAFRbxRuEKx461zd1DA4hnFnpzwOQhIvPa1NHoHDizbbWxpE2PgFGbFBU3/3BukJe+eTJH0nBKgCgbNkPnY3WALJk+sXesoBi+uJdc+x8AozYoIjiIXDru7YV7srjQayekEtG1+aX83AZAFlS8akUQmeAPWKXX3NLvXIAhRTf/9o/Ps7m91McLxDHDECRPHD/twu532ecdlIKVpEPu9/+j6KXAKDaBtU3dYyt5OesRuhsnjOQCedN/gsbBRTabYuuKXXu0T9FHTNAMb2xc1dYta6Ys8wnjm9NwSryYduON4teAoBaqGijcEVD5z0nITpZAciEGZ+cbKOAQjt+2KDQ8Ylzi16GfotjBuK4ASiCu//x0bD77XcKude+d0yG90uAmslu6Gy0BpAVba0NpbAFoOgWLLwyjBhSV/Qy9FtRxw1QLLHLefnKZwq56w2jhvreMSFbf/XrXFwHQAZNr+SShc4AIYQLz3MIDEC3hTd1qEU/xXEDMZCDPCtyl/P4P/tQClaRD0+v7yp6CQBqpr6po2LZrdAZKLw4v7Tj6qlFLwPAXtPax5eeAKHvYhAXAznIqyJ3OUcXXPjRFKwiH1565TdFLwFALWUvdDbPGciKtrGN9grgAItum6Uk/RQDOd3O5FWRu5zjCKIJ54xJwUry4bdvep8EqKFMdjrrcgYyYdLEcTYK4ADNLfXhimkTlKUfdDuTV/HgtyJ3OZ/xwfoUrCI/tu14s+glAKilip0iLnQGCs1oDYCezfvczNL7JH2n25k8Wvz5Bwvb5Rw0LCRqxfJ1OboagGyq1FxnoTNQaEZrAPTs+GGDwpyrzlehfojB3OcXP5TZ9cOBYki4vmtboeuiYSE5DhEESIXshM71TR1jzXMGskCnCsDhzZl7SWhtHKlK/bD8hxtK4wgg62LX/u3/sLTQ++iQ1WQ5RBAgFTLV6azLGciE8y4420YBHMGnZk1Xon76+5uXZHr9EMWu/dff2l3oWkwc35qCVeTHc7/6ddFLAJAGFZnrXKnQeWyFPi5AYmKnSnx0HIDDm9Y+Pkxpa1alfuja+lpYcu+3M7t+iGM1Ytd+0X1s8llFL0Fi4hMgRZ4NDpAmlZjrrNMZKCydKgC919n5aYcK9tOSr3/foYJkUnzd3vz5Bwu/eQ2jhobmlvoUrCQffrTqmaKXACBN0h861zd1nGyeM5AFOlUAei8+GdI+xftmf8SOvquvuSO7F0BhxdetjtQQpk5yFkiSNjz7Yn4uBiD7MtHprMsZSD2dKgDlu6NzdhgxpE7l+iGO2bjz9m9kdv0Uzy3zHyi9bglh4rlC5yQ990sHrAKkSOJznYXOQCGN/7MP2XiAPlh4U4ey9dP931wZ1j71fKavgWKIc8gfWbHWbodQuuE24ZwxKVhJPsT3wKIfSgmQNknPdRY6A4V0wYUftfEAfRAPFYwHsdI/N9y8xHxnUi2GgnEOOe86+8Onq0SC1vzYoZQAKZTe0Nk8ZyAL4kFYOlUA+m7RbbMcKthPscPv0pmLMn0N5FcMnK+de485zvuYPPkjqVlLHmx87qWilwAgjcYmuaakO50TXRxAJbSNbVRXgH6IM/EdKth/23a8GWZdc2fWL4OcETgfLN5ki095kJznfvVr1QRIn1SP1zBaA0i9cWd6PBKgvxwqmIyV6zcLnkkNgfOhaVhIVnydeY0BpNKg+qaOxBqKhc5A4Xxssu48gCT83bXt6piAGDzHA9uglgTOPZs0cVxal5ZJ3/vuT4peAoA0SyzbTSx0rm/qGBxCODOpjwdQCQ2jhpYeCweg/zqunhpaG0eqZAI6H1gueKZmBM6HF9/rSE7X5pdVEyC9UtnpbJ4zkHqtH3LWKUCSvnjXHPVMSAyeP3P9Pbm4FrIj3uwQOPesrbUhrUvLrK6trxW9BABplr5OZ6M1gCw468+b7RNAguLTI1dMm6CkCVn+ww1mPFM1t8x/oHSzQ+Dcs4njW9O6tExa+vCTRS8BQNqNrm/qODmJNQqdgUI574KzbThAwhwqmKw443nGjEXhjZ278nRZpEh8bV140fzwyIq1tuUIZnxycqrXlzXP/Gxz0UsAkAWJTLMwXgMojDjP+fhhg2w4QAUsvKlDWRO0vmtbuHTmotKsXUjSiuXrwsSp84w46AXfOyav64VX83ZJAHmUSGNxIqFzfVNHDJx9NQZSzTxngMqZ1j7e7NOEbdvxZmnWrgMGSULsbo4zw69fcL9xGr00ddK4TKwzKzZv2l56XwMg9VLV6Wy0BpB65jkDVNai22aFugFHqXKCYjgYZ+7GOc/GbdBXsbv5/PabSzPD6b3pF/sxN0k/WvVMfi4GIN/OTeLqkgqdjdYAUs88Z4DKiocKtk85S5UrIM55jqFhDA+ht2JnaZwPHrubX39rt7qVIY7WiO9pJGfDsy+qJkBG1Dd19PvOq9AZKAQz+QCqIx4qGN9zSV4MDWN46JBBjqR7lMZfXnpraT445TOWLXnrN27N2yUB5Fm/s95+h871TR2DQwhnepkBaXZq/XD7A1Al866/TKkrKIaI8SC4W+Y/kNtrpG9i2BxfF/H1YZRG/8yYMSXLy0+deCiqWeIAmZKKTmddzkDqjTvzdJsEUCXxUMEpbeboV1IMbx5ZsTb8xYTrHDRIaYxGnPs9buL1pdeFcK9/RgypCxPOGZPlS0idNT92EwQgY2rf6ewQQSALxo77oH0CqKLOzk87VLAK4siNeNCg8LmYlj78ZLjwovmlMRpx7jfJOPvDmhWStvanm/J1QQD5N7q+qePk/lyl0BnIvRh66FYBqK44R3/OVeerepV0h8/N42aVxivEzlfyKY4piPOa417f2vlI6Nr6mp1O2Fl/7kmNpHmdAmRSv7qd35vAFRuvAaRaw6jjbRBADcyZe0n4wap/ETZUUffYjfirrbUhXHje+NBx9dTCXH9exaB52bKV4elfvFi6wUDlxGYF/2aSFTvyAcikmPku7+vC+xU672mzHuR1A6RZa/Mp9gegRr5415zSo/9UXzxwMP6680v/HNrGNoZJE8cJ0zIidqr/aNUzYcOzL4b1G7ea0VxF8d8KyXrmZ0a/AGRUv6Zb9LfTWZczkHpNTUJngFppbqkPV0ybUOq8pTZiYBnn/cZf3QF0PGD3Y5PPKu0Ptbdi+bqw6fmtYeu2HeG5X27XzVxDDp9OXuzQByCT+pX7/rf//M//7PNfrm/q+O8hhLleN0CabVhzX2m2KAC1Ew+6E6Slz4ghdeGMD9aXgrZ46K4zECorjsnY9tKOsGXLy+G3O/9veGn7b8O2HW/m+ZIzx/eNyYpd+552Aci0D2/fsnRjXy5ApzOQa/GHaT84ANTewps6wvUL7rcTKRNvBLy+pwu6W2vjyDB82OAwfNhxpaeFBg0eGBpPO6nqXdGx+/dAu373h1Jg2xfd19Jt6NBjEwnZ39i5K6xbu2nv/48dy3/4w59K/7tr87tr3bbjDSMyMiDOQfd9Y7KeeHx1ni4HoIhi9luT0PlcLzcgzU4Ycqz9AUiBae3jwxMrfrxfuEk6lQ5+7D788RBjURpGDQ11A9633+91h9Q9eemV34Q//unfD/lf/+2t31enC96IF45g7BmnKlHCNj73Uq6uB6CA+txw3OfQub6pQ5czkHoOEQRIj87OT4f1U+fp+My4Q46D6A6pIcOmX9yv85I4hHiYKQCZ1uf89z39uGqhM5B6DhEESI/42PqCz1xmR4DUiR38DtZM1tKHn8zT5QAUVZ+nXAidgVz7s7OabDBAinRcPbU0MxggTcb/2YfsR8Ke+ZlxSgB50NdpF0JnINd0rACkzxfvmhPqBhxlZ4DUuODCj9qMhD39ixdzdT0ABVb10NkhgkCq6aQDSKd4Q7DjE76VBNJhxJC6MOGcMXYjQZs3ba/OAaEAVEP1QmeHCAJZ0DB6hH0CSKkFC690cxBIhTM+6Mm4pD3x+Op8XRBAsVW101noDKTeiSOG2iSAFFvw9x22B6i5SRPH2YSEbXzupVxdD0DB9ekRxb6GzicXvdpA+rWMabRLACkWH2e/YtoEWwTUVDzglGSt79qmogA50pepF30NnSd54QBpN35Ciz0CSLk7OmeHhlGeTAFqo621QeUTtvThJ3N1PQCUlN2AbLwGkFvHDxtkcwEy4AuL/sY2ATUxcXyrwifsmZ9tztX1AFBS+U7n+qaOmGxLcoBUczgVQHYYswHUyoxPTlb7hD39ixdzdT0AlJQ99aIvnc66nIHUGz5ssE0CyBBjNoBqi+85noxL1uZN28Prb+3O0yUB8K6qzHQWOgOpN3zYcTYJIGOM2QCqaeqkceqdsCceX52r6wFgr0H1TR1ldfcJnYFcamo6xcYCZIwxG0A1Tb/Y+fhJW/vTTfm6IAD2VVYmLHQGcmnQ4IE2FiCDjNkAqiG+zzS31Kt1gt7YuSt0bX0tN9cDwEHKulvbl9B5tJoDaTetfbw9AsgoYzaAShv/Zx9S44T94HtP5+p6ADjIyeWUpKzQub6pw/NHQOrVDTjKJgFkWByzMX92uy0EKuaCCz+quAlbvWZDrq4HgINUdLyG0RpA6jWMOt4mAWTcnLmXhCltzbYRSNyIIXWlm1ska/3GrSoKkG9nlnN15YbOZbVRA9TCMUe/X90BcuDBhxYInoHEnf3h0xU1YWufej7sfvudXF0TAAerb+rodUOyTmcgd049+USbCpATgmcgaTNmTFHThC1btjJX1wNAj4TOQHENHHi03QfIEcEzkBSjNSqj64VX83hZABys11Mweh061zd1DA4hDFJsIO1axjTaI4CcicHzFdMm2FagX4zWSN7mTdvDth1v5u2yADi0Sb2tSzmdzrqcAQComTsY0vK4AAAgAElEQVQ6Z4f5s9tD3YCjbALQJ0ZrJO9Hq57J2yUB0LNedzq/t4wi9jrJBqilae3j1R+q5I2du8K6tZv2frLG004KzS31yk/FzJl7SRg77oPh1sVf01kHlKVh1FCjNSpgzbqu3F0TAD0a3dvSlBM69zrJBgDyJ55Mv+bHG8LWbTvCS9t/e9jAL87MPOWkE0oHe15w4Uf9kE+i4uvpsUcXh88vfigs/+EGxQV6ZeqkcQpVAeu7tuXumgDoWX1Tx6TtW5auPlKJhM5ArsQOFiA5cU7jA/d/Ozz9ixfD62/t7vXHjX82/oo/iD6yYm0phI5zNGdfd4lOaBJx/LBB4Uv33RAmL18Xbv+HpWW9PoFimn6xh3eTtvThJ/N1QQD0Rq8y4nJC53OVHUi7ugHvs0eQgBXL14WvPPhE6Nr6WiIfLwaCsSM1/mptHBk+NWu6UTgkIr6Oxk9o0fUMHFZba4ObnhWweo33XYAC6lXo3KuDBOubOgZ7BQFZcMzR77dP0A8xbL7wovnh+gX3JxY4Hyh+3PjxZ8xYVOqkhv7q7np+9CvzSzc1AA40cXyrmlTAc7/0dRyggHr16FCvQucQwlivICAL4vxYoHwx/I0hcCXD5gPF0Rt/eemt4Zb5D9gxEhFnPX/3O51h/uz2UDfgKEUFSuL7QTyElGTFsx6MNgIopOQ6nYXOAJBfd97+jXBpx+KaHQQUZz5PmvxZXc8kJoZLa568O1wxbYLwGQiTxzvMthK+992f5O+iAOiN0b35Q70NnR0iCGTCqJHDbBT0Ugx54yiN+7+5Mux++52alm3bjjdLwbcDiUhKHLlxR+fsUvg8pa1ZXaHA4iG2JG/dz19QVYCCqm/qOOKIDZ3OQK58YLTxGtAbMdyNIW+1Rmn0Rgy+b+18JCy599v2kMTE8PnBhxaE//3YF4TPUEBxzrsDBJMXb1zHG8YAFNYRz/8TOgNAwcQZyjHcrXV3c086H1geZl1zZ7E2hYqLoZPwGYrnU7Om2/UK+NGqZ3J3TQCU5YhZcW9D50HqDmRB42kn2Sc4jBjmxhnKabdy/WbBMxUhfIbiGDGkLkxrH2/HK2DNuq7cXRMAZel/6NybGR0AaeHxSTi0N3buKoW4MczNCsEzlSR8hvy76rLJdrkC4vcUtTp8GIDUSGS8hkMEASDjLp25KFOBc7e45jgOBCpF+Az5FLuc58x1gGAl/OB7T+fvogAo17lH+vNCZwDIudgtnOXDfuI4EIcLUmnCZ8gXXc6Vs3rNhrxeGgBlqG/qOGxm3JvQ2SGCQCbE08mB/WVtpEZP4uGCK5avS+fiyJV9w+e21gabCxkUvyfU5Vw56zduzeulAVCefofOR5zRAQCkT+wOzkPg3O3mzz8Y1j71fDoWQ+7F8HnZssXhvjuvc1MTMuZTs6bbsgqJX4d3v/1OLq8NgLIdtlG5N6HzEWd0AADpEn8oXPL17+dqV+IPubcu/lrpACOolmnt48N3v9MpfIaMaP/4uNK/Wypj2bKVKgtAt8M2Kh82dK5v6tDlDAAZFMPZPHYixdnUV19zRwpWQtF0h8/zZ7eXDigD0if+27xt0TV2poK6Xng1t9cGQNkmHe4vHKnT2TxnIDNam0+xWRBCuPP2b2T64MAj6dr6WmlWNdRCnBP7L2vvD1dMmxDqBhxlDyBFFt7UEY4fNsiWVMjmTdtz/f0FAGXre6fzkQZCAwDpEkdPLP1fP879rsRZ1XFmNdTKHZ2zw2NLFzlsEFIi3ggyVqOynnh8dZ4vD4DynXm4vyF0BoAcufsfHy3MAT+dDywPSx9+MgUroaj2PWzQyA2onSltzaUbQVTW2p9uUmEA9lPf1NFjdmy8BgDkROxyXr7ymUJt551f+ufSoYlQS7G78vvL7yodYAZUV8OooaGz89OqXmHxe4w43goADtDn0NlBggCQEV/9H08Upsu5W7zeG25eUvphGGopzpH90n036HqGKoqB82OPLjbHuQqWfWtV7q8RgD7psWH5SKHzueoNZMWokcPsFYX25OoNhbz819/aHS6duSgFK4H/6npubRypGlBBcaSGwLl61qzrKsqlAlCeHhuWewyd65s6dDkDmfKB0SfaMAqr6CfKx2ufdc2dKVgJvNv1/N3vdJZCMSB58dDABx9aIHCuoud+9evCXCsAZZnU0x8+XKezec4AkBFOlA9h5frN4Zb5D6RgJfCuGIrNn92uGpCQOLomjrBxaGB1xUN7iza+C4D+e+9hPoJOZwDIiI3PvWSrQgiPrFhbGrUzZ+4lKVgNhL2vxc4HlqsG9FHdgKNC+5SzhM018szPNhfyugHolR5HM+t0BoAcePnX/2Yb91jy9e+HtU89n4q1QNgTPOt4hvLFsDmO0ljz5N0C5xp6+hcvFvbaATiynkY0Hy501ukMABkRD9PjXfER4Gvn3hPe2LlLRUiNGDyb8Qy90zBqaOlGTXfYbHZz7cSbuL7HAOAIDtm4fLjxGjqdgUwZOvRYG0YhxUME2V8Mni+duSg89uhiYQWpEWc8X3jR/NC19TWbAgdobRwZJnykJUy/eFJobqlXnpT43nd/UvQSAHBkh2xcNtMZyI0J54yxmRTSVifKH9K2HW+G+fO/XAr6IC0efuiWcH77zToHKbQ4NqNh1PGhtfmUcHZba5jWPr7oJUmtdT9/oeglAODIYuPyQQeYHC50PlNRAYAsW7l+c7jz9m+EBQuvtI+kQuy8X3hTR7h+wf02hNzrDpeHDxschg87rhQwN552kk7mjIhPUsUbuABwBL3vdO5pADQAQNbc/82V4aSThoeOq6faO1IhdnU+vb4rPLJirQ0h0+JIjKg7VB448OjQMqax9Hu6l7PvicdXF70EAPROWTOdzXMGgIwYP6HFVh3BnV/659Bw6ihjeEiNeZ+bGVb95FljNkiFeHBf3YD37V1Kw+gRoe6YAaX/vW+QHITJhbLxuZeKXgIAeqesmc46nQEgIxyUd2TxYMFbF3/NwYKkRnwd/t217eHWzkdsCn0yYkhdOGHIwYcoxznJB4pjLfZlxAVH8sbOXWF91zZ1AqA3DjmiWaczAORA7FIzd/HwYn3mXH93WLZscZqXSYHEkS/Lvv1/QtfW12x7Dh3YPRz2GUNxoFEjh4UPjD7xkEXQWUwt/OB7T6s7AP2i0xnIhfiDHRTZqfXDhc69ELu2bpn/QLijc3bq10oxzLjk/wldup1Ta99u4gMD4327h4cOPdb4HnJl9ZoNNhSAXqtv6pi0fcvS/Q4D0OkM5MKBnURQNI0No8LK9Zvtey/Ew9uamk5xsCCpEF+H/99Xl5vtXGV1A44KDaOOL33S7nEU8X1h0OCBAmSIN2k3blUGAPqlp9AZAMiQ6RdPCvd/c6Ut6yUHC5Imkz96ZulmCMlrbRy591C82JksUIYjW7F8XeksBAAow6T4oMy+f7yn0PlcVQWA7IgHQpnr3HsOFiRNLrjwo0LnhLS1NoSxZ5waJp47TrgMfbRq1U+VDoB+0+kMADkxddI43c5liAH9/PlfDg8+tCAzayafYjgaxz3oLOybGDRPHN8aZnxysptIkICnf/GiMgJQroNGNR8UOtc3dZjnDAAZdO3fThc6lynOwb7z9m+EBQuvzNS6yZ84X7hr62t2tpdiSN8+5axwxZXnl570AJKx9qnnzZgPIUxpaw7jzjw97HhtZ3jpld+EP/7p371HAxze4AP/66E6nQ/6QwBA+sUOv/hDkgMFyxODeo/iU2tx7rBA48i6w+Z5n5upqxkqYM2PNyhrCOGav77ooO8LYiA/81OdNVsTQMqdfODy3nOI9R70hwDSrvvkeSi6G2+8vOgl6JMbbl4S3ti5K4MrJy/iQXccXvvHx4U1T94d7uicLXCGCnlytdB5xJC6Q96IdnMa4LBGH/gfhc4AkCPxMfMYzFCe+CjxnOvvVjVIoXhI6qNfmR++dN8NwmaooM2btjuQOIRw9odP7/G/xUAagN45VOgMAGTYbYuuKT2CTnnWd20LS+79tqpRE01Nntg5lDgy6LFHF+swhCr40apnlDmEcNafN/f4304YcmxV1wKQJfVNHZP2Xe6hQudJdhQAsit2Ai74zGV2sA+WfP37pZmNUG2DBg9U8wPMn90eHnxoge5mqJI167oKX+p4077j6qk9/vfhwxyBBdBbOp0BIIfiD0xtrQ22tky7334n3Lr4a5laM+RRDJznzL3E3kIVxSd+iq5tbONhKzB82HFFLxHA4Yzd978dKnQeq3wAkH1L7ptn9mAfxHmWn7n+nsytm2wbOtQj290EzlB9Sx9+UtXjY98TD38uxqiRw6q2FoAM2u9xkEOFzp5fA4AciI+k33PXHFvZB8t/uCGsWL4uc+smu8wsfpfAGWpj9ZoNha/8kUZrRB8YfWLV1gOQQUcMnQEyR9cBHFoMsmKIQ/lu/4el4Y2du1QOquSKaRMEzlAj6zduLXzpjzRaIxo/oaUqawHIqJ7Haxx4yiBAVug6gJ7FEKf944d/XJSDvf7W7vD5xQ+pDFRBa+PIcEfnbKWGGogH6MYzDYruSKM1wp6nyADoHZ3OAFAAX7rvhlKoQ3mM2aCaijqDPT7S/vBDt6RgJVBMy5attPN7DmHujYZRQ2u9VIC0OuxBgifbNgDIpxjqOFiwfMZsUC0nDCnmYYJzrjpf9yDUUNcLrxa+/G2tDb3+s3UD3lfRtQBk2H7f0AmdAaAgug8WjF2F9J4xG1A58QkMc5yhdjZv2h627Xiz8DswcXxrr/9sw+gRFV0LQF4YrwEABRIPFoxdhZQnjtmIMy+BZH1q1nQVhRp64vHVyh9CmPHJyb3+s3XHDKjoWgCybN/zAg8MncfaWQDINwcL9s2ti7+WxWWTIccc/f5CbVecizqtfXwKVgLFtfG5lwq/+3G0Rjkjfs5u631XNECRHRg6D/ZqAID8c7Bg+eLjx3fe/o2sLZsMOfXkEwu1XX910TkpWAUUVzyvYH3XtsK/AsoZrQFA7xmvAeRC42kn2UgoUzxY0Hzn8iz9Xz92qCAkIL73lPM4O5C8Zd9apapljtaIPKEBcFg9jtc4V92ALGpuqbdvUKb4KOldt81StjLsfvudMH/+lzOzXkirtrGNZT3ODiRvw7MvFr6q8akv70UAlaHTGQAKLHbrXHf5FC+BMqxcvzmsWL4uM+uFNBp35un2BWps/cathd+CCR9p6dPfM6IMoEd7RzcLnQGg4BYsvLJ0iA69d/s/LFUtEjdw4NGFKarRGlBb8eZpfHqn6KZfPKnoJQBI2tjuj7c3dK5v6vBuCwAFteS+eWHEkDrb30uvv7U73DL/gUyslexoGdNYiN1qGDXU4+xQY6tW/bTwWxDfi/o6oq+1+ZTE1wOQNzqdAYBSAHTPXXMUogyPrFgb1j71fGbWC2lxav1wewE19vQvzHOeOmlcn/9ukZ5MAegroTMAUDLhnDHmO5fp1sVfy9R6IQ2GDzvOPkANbd60vfTETtH1Z7RGUZ5MAeiDc7v/yr6h81iVBIBiM9+5PNt2vGnMBpSpqclj6VBLTzy+uvD1789ojWjo0GMTXQ9AHu0bOg+2wwCA+c7lMWYDyjNo8EAVgxpa+9NNhS9/64dG9+vvx6fDADg84zWAzIudCkByzHcu3w03Lwlv7NyVtWWTMuMntBRiS3QIQu3Er1VdW18r/A7MmNH/cWJu0AMcWn1TR2mahk5nIPPqBrzPJkLCzHcuT5yNOef6u7O0ZFIo3vApAh2CUDvLvrWq8NWPYXES70MnDHEDDaAHpYzZTGcA4JDMdy7P+q5t4c7bv5GlJQNQMBuefbHwW372h09P5OMMH6ZvD+BwjNcAAHoU5zvXDThKgXrp/m+uNN8ZgNRav3Fr4TfnrD9vTuTjDB92XCIfByCHDup0BgDYT3zc/67bZilKGcx3BiCN4k3R3W+/U+i9iTfSO66emsjHGjVyWCIfByCHDprpbLwGAHCQae3jwxXTJihML8X5zpfOXJSJtUItbN60Xd2hBpYtW1n4sreNbUzsY31g9ImJfSyAPNo3dC7GySUAQNnu6JwdWhtHKlwvbdvxZph1zZ2ZWCtU29Zf/VrNoQa6Xni18GWfNHFcYh9r/ISWxD4WQB4ZrwEA9MoX75pjvnMZVq7f7GBByubmDlAJ8QmDeEO06M674OzEKhBHkAFwSCcHoTMA0FvNLfVhwWcuU68yxIMFl9z77cysF6rhX1/9jTpDlf1o1TOFL3lba0PiQXHDqKGJfjyAnPiv0Lm+qWOSXQWy6pij32/voEri4TvtH0/u0dQi6HxgeVixfF3RywB77Xhtp2JAla1Z11X4ko8949TEP2bdgPcl/jEB8kKnM5B5p57sEA+optsWXaOzp0w3f/7BsPap5zO1ZqiUl17R6QzVtr5rW+FrPv3i5HvtGkaPSPxjAuSF0BkAKEt8NPULi/7GfOcy7H77nXDt3HsEzxBC+O2bu5QBqmjpw08WvtwjhtSVxoQlre6YAbW+NIA0MtMZAOibCeeMCR2fOFf1yiB4hnfFw8ze2Cl4hmpZvWZD4Wt99odPr8zHbWutyMcFyLjRYZ/QeazdBADKsWDhlaVDeeg9wTO8a93aTSoBVRBv8KzfuLXwpZ48+SMpWAVAsXSHzoPtOwBQriX3zSs9skrvCZ4hhFWrfqoKUAXLvrWq9HWnyOI4sGnt4ytSgUp9XIA8MF4DAOizON954U0dClgmwTM9KcqhVF0vvJqCVUD+/WDVvxR+l8847aQUrAKgeITOAEC/xC6fK6ZNUMQyxeB55qc6w5J7v52pdVNZRTmUKs513rxpewpWAvkV/411bX2t8Ds8cXxl5y63No6s6McHyKL6po5JQmcAoN/u6JwdGkYNVcg+6HxgueCZQnri8dU2Hiron/7pm8obQvjY5LMq+vGPOfr9Ff34AFnVHTpPsoMAQH98+d55pbmJlC8Gz7OuuVPlKJTHf7DehkOFOEDwXfGGeHNLfUU/x6knn1jRjw+QVTqdAYBExB/qFnzmMsXso5XrN4cLL5pfCgqgCF5/a3dYsXydvYYKuPsfHy38AYJR64dGV/xzDBx4dMU/B0AWCZ2BzGtqOsUmQkp0XD01TGlrth19FGdvnt9+swMGKYyvPPiEzYaExZuXy1c+o6whhMmTP1Lxz9EyprHinwMgi4TOQOYNGjzQJkKKdHZ+2nznfojdn9fOvcecZwoh3mjR7QzJ0uX8rjjyKx52XGlDhx5b82sFSKGxQmcAIFHHDxsUvrDobxS1H2JY0D3n2bgN8k63MyRn86btupz3aBtbnQ7kCeeMqcrnAciYwd2h82A7BwAkJf4Adt3lU9Szn+KcZ+M2yLvY7ayzH5LxT//0TV3Oe0yaOK5qn2vEkLqqfS6ArOgOnc+0YwBAkhYsvDK0tTaoaT/FcRszP9UZbpn/QKavAw5nyde/r6sf+imOqok3K3l3tEY8Z6JaThhixAbAgYzXAAAqZsl983T/JOSRFWvDpMmf1fWcc6NGDivkdcfOzKuvuSMFK4Fsijdtbv+HpXZvj2qN1ug2fJiHxwEOJHQGAComzndeeFOHAidk2443S13Pn7n+Hl2hOfWB0ScW9trjmA0d/dA3n1/8UOnJGN5VzdEaoRQ6H6fyAAcQOgMAFRVPjr9i2gRFTtDyH24ozXpe+vCTubkmCHs6+s13hvLEsRrx6wLvqvZojVDgp1QADmOs0BkAqLg7OmeH1saRCp2g2NF2a+cj4cKL5ofNm7bn5rqg84HlbqhAL8X3/5s//6By7aPaozVCwZ9SAejBYKEzAFAVDz90S6n7iGTFkQR/eemtRm6QK/GGio5nOLz4nv/puXeXZqLzX6o9WiMaP6HFDgAc4D31TR0nKwoAUGlxvvNdt81S5wqJj1ZPnDqvNBNX+EwexI5nwTP0bP78L5dm/fNf4uHF1R6tEfZ8jwPA/mKns9AZAKgK850rK3a7xZm4wmfyIgbPs66502sZDhD/Xaxcv1lZDnD2h0+v2eduGDW0Zp8bII2M1wAyr/G0k2wiZIj5zpUnfCZPYrB26cxFYe1Tz9tXEDgf1owZU2r2uesGvK9mnxsgjYTOQOY1t9TbRMgY852r48Dw2YGDZFUcITDzU51ml1N4AueexU7jCeeMqdnnb20+pWafGyCNhM4AQNWZ71xd3eFzPHAwBhY6Rskqs8spqvh6v/Ci+QLnw/iri85J7doAikjoDADUhPnOtREDi9gxGsMLh7SRRft28MfOZx385F28URhHzHRtfc1e9yA+PTXjk5Nruoaz21pr+vkBUubk99oRAKBW4nznrs0v+0G6BmLNu7YuD0u+/v0wefyY0hzMWj6WDOWK4XPsfI6/4pz48yb/RfjY5LOM3SJX4s3B+D4dX+/0rG1sY+kpKgBSY/R/+8CHrpgUQviRPQGyavuWpfYOMiw+Mnx++83h9bd228Yai/Mwp04aF6792+l+eK+R2LUbx6DQd/F13Pqh0eGsP28O511wttcymRTfCxZ//sGwvmubDeyFR78yPxU3TuubOmq+BoC0EDoDmSd0huyLjw7HkQ+kR1trQ5g4vrX0uLLQrrqEFsmKj903jDo+NIweEeqOGRCamk4JgwYP3Ps54qgfSJM4s3z5ymd0N/dSfNLhu99Jx/cQzeNm2TeAPYTOQOYJnSEf4iPEnQ8st5spJICuLqFz7cVu6boB79tvHcOHDQ7Dhx130NoONce18bSTjPmgbPHr4Nf/eZUnf8o0f3Z7mDP3klSsJZ6XYGQYwLti6PzZEMI96gFkldAZ8mPWNXc6mT/lYkfZhI+0hOkXTxKqVYjQOZ+6O64P1N2BfSBhdjHEEVPLvrVK2NxHI4bUhX9Ze39q1jNjxiIjUQD2iAcJDlYMACANHnxoQZg0+bNh24437UdKvXsA4Wvh/m+uLP2wf/aHTy/Nzu24emrRSwOHFR+5P1QHZE9dkY+sWNvrgh6qMztqbT7loN8bOPDo0DKm8aDfF2hXVxwr9dD//E5Yv3GrcQz9MPmjZ6ZqPaeefKLQGWCP9yoEAJAmX753Xri0Y7EfwjMgduUt/+GG0q9bOx/Z2wU98dxxqTjQCYqipxt1PT/mv7LXlYk3l04YcuxBv9/TuJEDZ2Z3E2qHsGL5urBq1U/D0794UVdzAuLTA/M+NzNVa4o3dQB4l9AZAEiVGErcdduscP2C9DwuS+/s2wUdw4AzTjspjD3jVCE0ZFgMRw8ZkPYUaJfRoR0OE2ofc/T7S12jB+qpUzuk7FDIzZu2h58/syVs2fJy6Nr8sjm/FdA+5azUnTPw7muz9zd1APIsznT+f0MIi+wykFVmOkM+OVgwf2IndHzcP86qHT+hxaGEPTDTGZLV0/iRnoLt0MNM7UN5en3X3t+N4fLut//DiKgq+d+PfSF13fPxZsNfXnprClYCUHtCZyDzhM6QXw4WzLcYBJ1aPzyMO/P0MHbcB3VD7yF0Bji8KW3NpXMg0sh7OMC7jNcAAFLLwYL5Fvc1/tr3xkLshm4YPSJ88LR6QTQAh3TjjZentjBxZIyZ3QBCZyDjYpcckG+PPbo4nN9+sx/gCqJ7LnT44Ya9FyyIBqBb7HJO86GUcUa571kAhM5Axh1qPh+QL3Hu7z13zQnXzr0n7H77HbtbQEcKoj8w+sRUHSAGQOWkucs5Gj5scM8HbQIUiNAZAEi92Nm64DOXhVs7H7FZlBwYRF+/4P69M6IbG0aFljGNmT2sMF6HkTIAB2v/+LhUdzmHUuh8XApWAVB7QmcAIBM6rp4afr9rd+h8YLkN45D2nxG9svRH4mzNU046IZx68onh7LbWTATRnuIBOFjdgKPCbYuuSX1lmppOCWHF2hSsBKC2hM4AQGbMmXtJ2PDsi/sdPAeHE+dqxl/ru7aFR/aEADG4aBh1fGhtPqUUDpx3wdmZ7IgGKJL2KWdl4r160OCBKVgFQO0JnQGATHnwoQVhxoxFpRAR+iLOBt87nmPF2tLYlix2RAMURbxZOO9zMzNxtfHrBwBCZwAgg5bcNy9cOnORubck5lAd0d0zosedeXr42OSzUj9HFCCv5lx1fmZuBLphCfAuoTMAkDnxB7rHHl0czm+/uRQUQiXsOyM6zhKPnXZnnHZSGHvGqWHiueNKB1wCUFnxBmAcr5UlDoQFEDoDABkVg+d77poTrp17T2lcAlRafJ3FTuj46/5vrhRCA1TBvOsvy1yZHQgLIHQGADIshnxfvfcGwTM1cWAIHedCn/HB+tI4jhmfnOwRa4B+mtLWHKa1j89cGeNBtaVzAwAK7D02HwDIshg833XbLHtIzcVRL92jOMZNvD5ceNH8cOft3wibN223OQBlik+TdHZ+WtkAMkroDABkXuyCmj+73UaSKrHLLXZA/+Wlt4ZJkz8bPnP9PWHtU8/bJIBeyNLhgQc6u601XQsCqAHjNQCAXOg+ZCh2mULadB9KuPyHG0pjOCZ/9MxwxZXnh+aW+oNWOnzY4BA8lg0UWGvjyMwdHgjA/nQ6AwC5EX9A1fFM2sUxHI+sWLu3A3rJvd8Ob+zctXfVw4cdZw+BwopjNb5415xMX34W51ADJE2nMwCQKzqeyZLY/Rxfq/FXPDBr+rRz7R9QaB2fOPeQT4FkTQzPHXIMFJnQGQDInRg8//4PfyzN04WsiIcQxl8ARRXHaixYeGUurr5h1PGl2f4ARWW8BgCQS/GH1tg5CgCkX+wMfvihW3KzU8cc/f4UrAKgdoTOAEBuPfjQgtD+8XE2GABSbsFnLgvHDxuUm2069eQTU7AKgNoROgMAufal+25wuCAApFi8Qdxx9dRcbdGokcNSsAqA2hE6A5k2fNhgGwgcUZzxLHgGgPRpGDW0dIM4bz4wWqczUGxCZyDThg87zgYCvSJ4BoB0iXOcv3zvvFzuSuNpJ6VgFQC1E0Pn1eoPABSB4BkA0uOu22aF5pb6XO5IXq8LoLd0OgMAhSeZXQsAACAASURBVBKD5y/Mv6LUXQUA1MZ1l08J09rH57r6I4bUpWAVALUhdAYACiceVvTVe28QPANADUxpaw4LFl6Z+9KfMOTYFKwCoDaEzgBAIU04Z0wpeI4HGAEA1RG/7j740IJCVLth9IgUrAKgNoTOAEBhxeD5sUcXC54BoAri19v4dbco6o4Z4GUFFNUuoTMAUGjHDxsUVq/676VHfQGAyogjrb5877zS192iaGo6xasJKKqNQmcAgBBKj/peMW2CUgBAwmLgHEdaNbfUF6q0gwYPTMEqAGpD6AwAsMcdnbPDF+Zf4YBBAEhId+AcR1oVzfgJLV5GQGEJnQEA9tFx9VQHDAJAAoocOIc9I7wAiiqGzr+z+wAA/6X7gMG21gZVAYA+KHrg3K21cWQ6FgJQZe/ZvmXpRkUHANhf7E5atmxxuO7yKSoDAGUQOANgvAYAwGEsWHhlePQr88OIIXXKBABHIHDeX2vzKWlaDkDVCJ0BAI4g/uD8/eV3GbcBAIcRb9AKnAEIQmcAgN7pHrcxf3Z7qYsLAPgv8QDeeINW4Ly/s9ta07QcgGpZLXQGACjDnLmXhMeWLnIwEADsEZ8Eigfwxhu07G/o0GNVBCgkoTMAQJmaW+rDd7/TWTpkUNczAEXW/vFxpSeBBM6HpvMbKKru0PlVrwAAgPLEQwZ1PQNQRPGmaxw59aX7brD/R+AGNVBE3aHzK3YfAKB83V3PX5h/hR8qASiE7gMD48gpjqxh1PGqBBSO8RoAAAnouHpqWPPk3aXHjAEgr+L8ZgcGlueYo9+fpeUCJELoDACQkDjPMj5m/OhX5hu5AUCudI/TML+5fKeefGLWlgzQX6uFzgAACYvdX3Hkxn13Xld6BBkAsizeSI1nGBin0TejRg7L4rIB+kXoDABQIdPax4d/WXt/qTNM+AxA1sTu5usun1K6kRrPMKBvPjBapzNQPN2h82p7DwBQGbEzLM6/vGLaBIcNApAJ3d3NCxZeacP6qfG0kzK9foC+0OkMAFAFcf7lHZ2zS4cNCp8BSKvu2c26m5OjjkARCZ0BAKqoO3zevOFBYzcASJV4UzTeHDW7OXm+3gMFs1HoDABQI/GH+u6Zz/ExZgCohSltzeF/P/aF0k3ReHOU5J0w5FhVBQpj+5alv3vvnov9nW0HAKiNGD7HX2ufej489D+/E1au32wnAKi4eMPzU7Omlw6+pbKGDxscwtbXVBkojO7QeaMtBwCorQnnjCn9emPnrvDV//FEeHL1hrBtx5t2BYBECZurb/iw44p2yUDBvbfoBQAASJv4aPOChVeWfsXu52XLVoZV654Pu99+x14B0GdxjMb0aecKm2ugqemUEFasLdx1A4W0KwidAQDSrbv7OVr68JNh9ZoNYf3GrQJoAHqlbsBRYfL4MWH2dZeE5pZ6RauRQYMHFvK6gUIqTdQQOgMAZETH1VNLv8KeAPqZn20OT//ixfD6W7ttIQD7aRg1NPzVReeEGZ+c7HDAFBg/oaXoJQAKxkxnINNGjRxmA4FC2jeAjiM41vx4Q1j7002hyyFFAIUVu5rbxjaGa/76or1PyZAOgn+gaEqh8/YtS39X39Rh84HM+cDoE20aUHj7juCIVixfF55e3xW6Nr8shAYogLbWhnDheeP33owknWL3uQOCgQL4XTBeAwAgf+IBUfseEtXdCb11247w0vbf+oEXIOO6O5rHnXm68RkZUjfgfUUvAVAMZjoDABTBgZ3QYU8QvXHDL8OO13bqiKawWhtH7r304cMGh+HDjutTKXb/8e2w7dXXD/tn/u2t35u/Tr/ELtnWD40Okyd/ZL8bi2RHa/Mpvt4ChbFv6PzjEMK5th4AIP8ODKLf2Lkr3P2Pj4ZHVqy1++TGiCF14YQhx5aCnoEDjw4tYxrD0KHHpm7W7eZN28PWX/36oN/f9bs/hC1bXj7o91965Tfhj3/69/1+T6idP/H1e8YH60vdzB+bfFZobqkvekkAyBCdzgAAlB7NvqNzdrjgwo+GWxd/zQgOMil2LseA+ey21jB+QktmRg7EMLESgeKhwuxNz28Nf/jDn/b7vfi0w752v/0f3gOqLI7LaBh1fOn129R0SjjvgrONzMih+N7k5i5QAK8EoTMAAPuKHaCPPbo4zLn+7rC+a5vakGrGDRzeocLsvtYpjuR5883f7/3/h+rCPrADW3h9aPHmSPc4lxhCNp52ki5mAPLkoND5FeM1AACI3XXLli0Os665M6xcv7nw9SBd4siBi89rC9MvniSoq6KkRpL0tvs6yyNE4s2QeGBcd7A8auSw8IHRJwqXKd30uX7B/QoBFMKBoTMAAJQ8+NCCcOFF8x16RM3F0QNtYxvDNX99UermMVOeJLuvu61Yvu6Qv//0+q4e/86BI0UOp6dDJmOXcjeBMgDsz3gNAAB69PBDt4RLZy7yiDw10d3VfO3fTjfflh71FFobuUIaxfEqbuYCebZ9y9LVQegMAMDhxKDvC4v+Jlw7956w++131IqqiGHzVZdNDnPmXqLgQK4cc/T7bShQCO/Z5yJX23IAAA4UxxnMuep8daHi4hiNK6ZNCN9ffpfAGcilU08+0cYChaDTGQCAI4oB4Jp1XWF91zbFoiLaWhvCkvvmGaMB5NrAgUfbYCDPnu2+tvfYZgAAemPRbbNKnaiQpPiauu/O68KyZYsFzkDutYxptMlAnv2u+9r2DZ032nIAAHrS3FIf2qecpT4kJnY3r3nybge+AYUxdOixNhsohL2h8/YtS39nywEAOJx5n5up25lEXHf5FN3NQOHEcxIAcuyV7kszXgMAgF6LAaFuZ/oj3rR49Cvzw4KFV6ojUEgjhtTZeCCvegydn7XlAAAcTux2hr5oGDU0fPXeG3T6AYV2whAjNoD8OzB0NmIDAIDDit3OcRYvlCMGzo89uljgDBTe8GGDi14CIL/2nhlovAYAAGWbOL5V0ei17sDZ/GaAGDofpwpAXu1taD4wdF5tywEAOJKPTTbXmd4ROAPsb9TIYSoC5J5OZwAAytbcUq9oHFE8NPALi/5G4Aywjw+MPlE5gLzqcbyGmc4AAPSK0/c5EocGAhys8bSTVAXIpe1blvY4XmOjLQcAoDecvs/hzJ/dLnAGOARPCwE5tWvfyzJeAwAASNSUtuYwZ+4ligrQA08LATm0XzOzTmcAACAxMUjp7Py0ggIchqeFgLzbL3Ted+4GAABAuRbe1OHgQIAjaBg9QomAvHll3+sxXgMAAEhE+8fHhWnt4xUT4AjqjhmgREDeHDF0/rEtBwAAylE34Khw26Jr1AygF5qaTlEmINd0OgMAAP0256rzjdUA6KVBgwcqFZA3q/e9nkOFzg4TBAAAeq1h1NAwZ+4lCgbQS+MntCgVkGuHCp0dJggAAPTavOsvUyyAMngyBMih/RqZhc4AAECftTaOdHggQB/Ep0QA8mL7lqX7ZcrGawAAAH123uS/UDyAPqgb8D5lA/Ji14HX4SBBAACgT0YMqTPLGaCPWptPUTogLw5qYj4odN6+Zelq2w0AABzJxee1qREAAAfR6QwAAPTJtX87XeEA+ujstlalA/LioCbmnkLnZ205AMD/z979x/hR3/nhf98puiaEXwEcAiQLIebaBerwzfebrwKIxJUSpd/qLudrU6G02mISXdUf9OJcqyNpKmGfToeQrondloKuvTtvJrkTkfLt2lVzQiaNN9Q2Kj3q3dieS1iW3Qk2BmOfFy/4wj9UsxkTA17vZz+fmc+8Z+bxkBDJH6zn83qN1rvPec3rDSznU7feGK5Yc4n6AADwNsuFzieVCgAAWM76j39EbQAG8JkNtykf0BYr73QuzGk5AABwLhe+65fC2MZPqw0AAOFcA8xCZwAAYFVuvWWtggGUYN3aq5URaAOTzgAAwGCs1gAA4IwsTUw6AwAAg7FaA6Ac6278oEoCTTd/rusXOgMAAD3zKjgAAGc5Z458ztA5SxOhMwAA8Dam8gDK87Fb16km0HS9h86Fc45GAwAA3SUgASjP5ZdfrJpA0606dDbtDAAAvMlnNtymIAAluf2Om5USaDqhMwAA0D/7nAHKd+G7fklVgSYTOgMAAP27/tr3qR5Aya6/5golBZpM6AwAQHkEkN3z128Y6XoJAEr37gveqahAY2VpInQGAKA8F777XarZMR+49qqulwCgdB+6zvdWoLGmlrtwoTMAANAThwgClO+iiy5QVaCpTi533cuGzsuNRgMAAN3joCuAatx081qVBZpq/3LXfb5J53C+EWkAAKA7HHQFUI3LL79YZYGmWv2kc2HZ/xAAAOiOK9dcqtsAFbj9jpuVFWiq3ctd90qh87L/IQAA0B1XrnmPbgNUxAojoKFMOgMAAP1z0BVAdawwApooS5O+dzov+x8CAADd4aArgOq8+4J3qi7QNPPnu96VQuc57QZi9pP55/UHAABotA9dd5UGAk1z3tz4vKFzliZCZyBqh48c0yAAGILLL79YmQEqcs3Va5QWaJrzbshYadI5N6XlAADQbbffcXPXSwBQmQ9ca9IZaJzzngXYS+jsMEEAAACAiqy94f1KCzTN7vNdby+h83m/AAAAAAD9u/GmEdUDmsakMwAAAEDM3nfZhfoDNEaWJgPvdD7vFwAAAABgMO+9zIGtQGOseAag0BkAAACgZleuuVQLgKZYcTPGiqFzlibWawAAAABU6Mo171FeoClWPAOwl0nn3KSWAwBAN11/zeU6D1Cxa65eo8RAU8ytdJ29hs4rfiEAAKCdLnzXX9NZgIp94NqrlBhoCqEzAAAAQOzW3vB+PQKaYsUzAHsNnVfc0wEAAABAf268aUTlgCZY6OUMQJPOAAAAABF432UXagMQuxWnnEOvoXOWJkJnAAAAgAq997KLlReIXXmhc2FKywEAAACqceWaS1UWiF1Pw8mrCZ1NOwMAAABU5Mo171FaIHalTzr39AUBAAAAWL1rrl6jakDshM4AAAAATfGBa6/SKyBmC1manOzl+oTOAAAAABFYe8P7tQGIWc/5cM+hc5YmdjoDAAAAVOTGm0aUFohZ+aFzYVLbAQAAAKrxvssuVFkgVj0PJa82dDbtDAAAAFCR9152sdICsaps0lnoDAAAAFCRK9dcqrRAlLI02d3rda02dO75CwMAAACwOleueY+KATGaX801rTZ07nmEGgAAAIDVuebqNSoGxGhVufCqQucsTU6GEBa0HQAAAKB8H7j2KlUFYlRd6Fww7QwAAABQgbU3vF9ZgRhVHjrb6wwAAABQgRtvGlFWIEaVh85z2g4AAABQjfdddqHKAlHJ0mRVmbD1GgAAAAARee9lF2sHEJPJ1V7LqkPnLE2EzgAAAAAVuXLNpUoLxGTVeXA/k86hn3QbAAAAgJVdueY9qgTEZGihs2lnAAAAgApcc/UaZQVisuoz/voNnR0mCAAAAFCBD1x7lbIC0cjSZPdqr8WkMwAAffnYresUDgAqsPaG9ysrEIupfq6jr9C5n3QbAAAAgJXdeNOIKgGx6Gv4uN9J59Bvyg0AAAAAQCMMPXS2YgMAAACgAuvWXq2sQAyEzgAAAAAAlKPfNctCZwAAAAAA3qrv9cp9h84OEwQAgG6Ynjmi0wAA3dP30PEgk87BYYIAAAAAAK1UW+hsxQZQq8VXTmsAAAAAQPlqC52t2ABqNTt/VAMAAAAASjbIemWTzgAAAAAAnG1ykGoMFDpnaSJ0BgCADjh0MNNmgCFyiCtQs4Fy30EnncOgqTcAABC/maef0yUAgO6oPXQ27QwAAC23cPKUFgMMyc6JvUoN1K320NlhggAA0HJp+qwWAwzJT+afV2qgTguDrlU26QwAAKzomTkBCMCw/Ohpe/SBWg2c9w4cOmdpMhdCmHcfAABAez373Iu6CzAk038hZgFqNfBmizImnYNpZwAAaLejJxbDoYMm7wCq9tKxhTB7+Lg6A3USOgMAAMPx/ceeVGmAij3yJ48pMVC3+tdrFBwmCAAALfeDvdNaDFAx32uBmk1laXJy0EsoJXTO0kToDAAALbdvenbptW8AqpGvMcq/1wLUqJSNFmVNOucmS/xaAABAhLz2DVCdb37ju6oL1K2U4eIyQ2d7nQEAoOXGvy10BqhC/ibJxC6784HaRTfpbMUGAAC03NETi2HnxF5tBijZ137/T8Pi6deUFajTQpYm0YXOJp0BAKAD/uAPd2gzQInyXc6mnIEIlDZUXFronKXJXAhhvqyvBwAAxGl65kh4cNt3dAegJL/95QdNOQMxKG2ouMxJ52DFBgAAdMOD499d2j8KwGDu/91vLD3MA4hAfJPOBaEzAAB0QD6Rt/Hzv6fVAAPId+Q/9K1dSghEIUuTaENne50BAKAj8sm837zn69oN0Ic9jx8IX/6dP1Q6IBaTZV5HqaFzcbqhd+wAAKAjJr73lP3OAKuUB86/8cWv2+MMxKTUDRZlTzoHKzYAAKBbHnh4YmknKQAryx/UCZyBCJW6wULoDAAADCzfSfqFz9/vcEGA88hXEuUP6gTOQIRMOgMAAPHZte9Q+Ozn7lt6bRyAn8sPDFz/yU1LK4kAIjSVpcnJMi+r9NDZXmcAAOiu2cPHw+f+8QNL03ymnoGuO3QwC3feeV+45ysPLX1/BIhU6UPE76joc+YX+msVfW0AACBy+TTfY3sPhFtvWRv+5b/8h+HGm0a0DOiMZPuj4ZHv/PcwPXNE04EmEDoDAADNkO8szVdu7PrsV8P111wePr3+I+Hjn/hIuP2Om3UQaJV8ovn7jz0Znpr6cdi3f8bOZqBpGhM6l3raIQAA0Gz5a+X5YYP5Pxe+65fC9ddcEdbd+MFwzdVrwgeuvWrps6294f0mooHo5Hvqjx9/+U2XdfDATDh16tUwfejZ8OKJl8PRE4saBzRV6fucQ1Whc5Ymu0dGx6r40gAAQMPlE4D5K+dte+38TJgODGbx9E/tPwYYntKnnEOFk865HVZsAAAAXXEmTAcAaJBKQudfrPDzV3LBAGebPfySegAAAAD0R+gM8FYO6AAAAADoSyX7nEOVoXOWJvlhggtVfX0AAAAAAPpW2dBwlZPOwbQzAAAAAECUhM4AAAAAAJRG6AwAAAAAQCkq2+ccqg6d7XUGAAAAAIjORJUXVPWkc6j6AwAAAAAAsCqVbqgYRuhsxQYAAAAAQCSyNBE6AwAAAABQih1Vl7Hy0DlLk7kQwnzVfw4AAAAAACuqfEh4GJPOwV5nAAAAAIAotCZ0tmIDAAAAAKBeC1ma7K/6CoTOAAAAAADdMJSNFEMJnbM0ORlCmBzGnwUAAAAAwDkNZTh4WJPOwbQzAAAAAECt2jPpXHCYIAAAAABAPaaKjRSVG1roXCyoXnBDAQAAAAAM3dA2UQxz0jmYdgYAAAAAqMXQstlhh872OgMAAAAADNdCliYmnQEAAAAAKMVQh4GHGjoXi6qnhvlnAgAAAAB03FCHgYc96RxMOwMAAAAADFV7J50LQmcAAAAAgOGYytJkbpi1HnronKXJ/nxx9bD/XAAAAACADhrqlHOoadI5mHYGAAAAABiKoWexdYXOQ0/XAQAAAAA6ZiFLE5POAAAAAACUopYctpbQOUuTkyGEyTr+bKB9Dh3MdBUAAADg7WrZOFHXpHMw7QyUZebp59QSAAAA4O26M+lcEDoDAAAAAFRjstg4MXS1hc5ZmsyFEObdUAAAAAAApatt6LfOSedg2hkAAAAAoBKdDZ231/znAwAAAAC0zXyxaaIWtYbOWZrsDyEstK2jAAAAAAA1qnXDRN2TzsGKDQAAAACAUtW6YULoDAAAAADQHgvFhona1B46Z2kidAYAAAAAKEfteWsMk865HRFcAwAAAABA0wmdC6adAQAAAAAGsxDDZgmhMwAAAABAO0SRs0YROmdpctKKDQAAAACAgeyOoXyxTDqHWAoCAAAAANBQJp3fwooNAAAAAID+7Cg2StQumtA5S5O5EMJUBJcCAAAAANA00Qz1xjTpnNsewTUAAAAAADSN0HkZVmwAAAAAAKxONKs1QmyhsxUbAAAAAACrFtUwb2yTzsGKDQAAAACAVRE6r8CKDQAAAACA3kS1WiPEGDpbsQEAAAAA0LPohnhjnHQOVmwAAAAAAPRE6NwjKzYAAAAAAM4vutUaIdbQ2YoNAAAAAIAVRTm8G+ukc7BiAwAAAADgvITOq2TFBgAAAADAuUW5WiPEHDpbsQEAAAAAsKxoh3ZjnnQOVmwAvTh4YEadAAAAgK4ROvfJig1gRadOvapIAAAAQJdEu1ojxB46Fys2dkRwKQAAAAAAsYh6WDf2Sedg2hkAAAAA4A0LQufBCZ0BAAAAAH5mIubVGqEJoXNRQCs2AAAAAAAaMKT7jgiuoRd5IX8t/ssEAADKsG7t1WHdjR9US6AW04eeDdMzRxQfiNFCliZC5zJkabJ9ZHRsawjhkiZcLwAAMJg8cP69B/6JKgK1+Nf3Pix0BmLViFXETdjpfIbdzgAAAEDlRke9aQFEa2sTWiN0BgAAADjLJZdepBxAjOazNNnfhM40JnQudpXMR3ApAAAAQIvddvtN2gvEaHtTutKkSedg2hkAAACo2hVrHCkFREnoXJHGFBYAAABornVrr9Y9ICZTWZrMNaUjjQqdi50lUxFcCgAAANBi777gndoLxKQRBwie0bRJ52DaGQAAAKjah667So2BmDRq7bDQGQAAAOAtLrroAiUBYrEjS5OTTepG40LnosA7IrgUAAAAoKVuunmt1gKxaNwQbhMnnUPTxskBAACAZll7w/t1DIjBQpYmjctCGxk6Z2mSp/sLEVwKAAAA0EI33jSirUAMGrlquKmTzsG0MwAAAFCl9112ofoCdRM6D9nWBl87AAAAELn3XnaxFgF1msrSZH8TO9DY0Lko+FQElwIAAAC00LsveKe2AnVq5JRzaPikc2hy4QEAAIC4fei6q3QIqJPQuSZCZwAAAACgbcazNDnZ1M/U6NC5KPx4BJcCAAAAtMxFF12gpUBdJppc+aZPOoemNwAAAACI0003r9UZoA7zWZoInetUNGC+6Z8DAAAAAKANK4XbMOkc7HYGAAAAAFpC6BwJoTMAAAAA0HQ7sjSZa/qHaEXoXDRiRwSXAgAAAADQr1acX9eWSefgQEEAAAAAoMEWsjRpxUaH1oTORUMWIrgUAAAAAIDVas0K4TZNOge7nQEAAACAhtralsa1LXRuTWMAAAAAgM6YbMMBgme0KnQuGjMZwaUAQ/TM3PPKDQAAADRZqzY4tG3SOVixAd3zyqt/pesAAABAU7XmAMEzWhc6Fw2aj+BSAAAAAABW0roh2jZOOgfTzgAAAABAQ7TunDqhMwAAAABAPXa06QDBM1oZOheN2hHBpQAAAAAALKeVw7NtnXQOpp0BAAAAgIjNZ2ky0cYGtTZ0LhrmQEEAAAAAIEatHZpt86RzaOMSbgAAAACgFVqbXbY9dLZiAwAAAACIzXiWJifb2pVWh85F48YjuBQAAAAAgDNaPSzb9knnYMUGAAAAABCRqSxNdre5Ia0PnbM02R9CmIzgUgAAAIAGue32m7QLqELrh2S7MOkc7HYGAAAAVuuKNZeoGVC2hSxNWp9VdiJ0Lho5H8GlAAAAAADd1YlVwF2ZdA6mnQEAAACAmnUio+xS6OxAQQAAAACgLuNZmsx1ofqdCZ2zNDmZNzaCSwEAAAAAuqczmxi6NOkcTDsDAAAAADWYytJkd1cK36nQOUuT/SGEyQguBQAAAADojk4Nw3Zt0jmYdgYAAAAAhmg+S5POrNYIXQydszSZyBsdwaUAAAAAAO3XqcA5dHTSOZh2BgAAAACGpHNZZFdD5/zpwkIE1wEAAAAAtNd4liYnu9bfTobORaM7N9YOAAAAAAzV5i6Wu6uTzsGKDQAAAACgQpNZmsx1scDviOAaapE3fGR0bDyEcFcHPz4AAEAr7ZzYG34y/3w4fORYmD707Dk/4pVrLg1XrnlP+Nit68JnNtzmRgCgKp2ccg5dDp0LW4XOAAAAzZVsfzQ8+b8Ohem/mA+zh4/39jlmjiz965s794R7vvJQuHXd9eHjt60L//yLf8+dAEBZprI02d3VanY6dM7SZP/I6NhkCOETEVwOAAAAPXhw23fCD/ZOh33Ts6WUK/86+T8Pjn83bPjUR8Nv/avPhSvWXKIVAAyi06t9uz7pHIox9+9HcB0AAAAs49DBLHzzG98NE7ueDIunX6ukTPnXzaefH/sfU+Ff/MaGMLbx09oBQD/mszTZ3uXKdfkgwSXFmPt8BJcCAADAW7x0bCF84fP3h7/92a8uBcJVBc5nO3piMXz1gW+GO++8b+nPB4BV6vSUcxA6v6GzS70BAABidf/vfiN8/NO/FXbtO1TLFeYrNz77ufvCnscPuEcA6FX+tLLTU85B6Pwzxbi7aWcAAIAI5Ks0fuVX7w0PfWvXUCabzyc/nPA3vvh1wTMAvdqapcnJrldL6PxznX8CAQAAULedE3vDZ8e2hOmZI9H0Ig++Bc8A9KjzqzWC0PlNthbj7wAAANTgwW3fCfd85aHap5vPRfAMQA/GTTn/jNC5UNwQnkQAAADUIA+cH3h4IurS58HzV7f8Z4cLArAc58YVhM5vJnQGAAAYsiYEzmfkO57/+T1fi+NiAIhJPuU8pyM/I3Q+SzHtPB7NBQEAALRcvq6iKYHzGfumZ5eCcgA4i/PiziJ0fjtj8AAAAEOQr6nI9yQ30YPj37VmA4AzJrM02a0aPyd0fotiDN60MwAAQMXyNRUxHhrYi/y67733P8Z/oQAMgyHWtxA6n5sbBQAAoELJ9keX1lQ02a59h8LOib1uE4BuM+V8DkLncyimnSejuzAAAIAWyNdS/Pv/1Kw9zsv5gz/cEeeFATAshlfPQei8PDcMAABABb72+38ajp5YbEVpp2eOmHYG6K55U87nJnReRnHDmHYGAAAoUT7lS1LNTQAAIABJREFUPLHryVaV1LQzQGcZWl2G0Pn83DgAAAAleuRPHmvs4YHLyaedDx3M4rw4AKqSTzlvV91zEzqfh2lnAACAco1/+7FWVvThh74TwVUAMESGVc9D6LwyNxAAAEAJ9jx+oDW7nN/qsb0H4rogAKpkynkFQucVmHYGAAAoxyOP7GptJfOVIcn2RyO4EgCGwJDqCoTOvXEjAQAADOiJ//3jVpdw9w+eiuAqAKiYKeceCJ17UEw7T0V/oQAAAJFq82qNM/btn4njQgCokuHUHgide7e1KRcKAAAQmx9Mtn8K2IoNgNYz5dwjoXOPihtqvhEXCwAAEJn9P3ymEy158n8diuAqAKiIKeceCZ1Xx40FAADQhx8+/Vwnyjb9F2aVAFrKlPMqCJ1XwbQzxOnFEy/rDABAxA4dzJZWT3TB7OHj4aVjC25HgPYxjLoKQufVc4NBZNp+IA0AQNP9+ZNpp3r4Z//tiQiuAoASmXJeJaHzKpl2BgAAWJ00fbZTFeva5wXoAEOoqyR07s+mJl40tJlXGAGGb+HkKVUHevLM3POdKtT0IaEzQIuYcu6D0LkPWZpMhBAmG3fh0GJ79xzUXoAhM8kH9OqVV/+qU7WaPfxSBFcBQElMOfdB6Nw/NxxE5Cfz3ZqeAQBokq6FsPmhid7EA2gFU859Ejr3KUuT3aadIR6HjxzTDQCASOUhbNd4Ew+gFQyd9knoPBg3HkTC3jyA4fO9F+hFVyd+Dx6YieAqABiAKecBCJ0HYNoZ4mFvHgBAnLo68Xvq1KsRXAUAAzBsOgCh8+DcgBCB/JXNQwczrQAYoumZI8oNsIxn5pw5AtBgppwHJHQekGlniMf3H3tSNwCGZM/jB5Qa4DxeefWvlAeguQyZDkjoXA43IkTgB3untQFgSPY/9SOlplIXXXSBAtNoL554WQMBmmnSlPPghM4lKKadxxv/QaDh9k3PdvagGoBhe2rqx2pOpW66ea0Ct8QT+7o5GHD0xGIEVwFAHwyXlkDoXB43JETgkT95TBsAhuCHP7JHHwCA1pkshksZkNC5JFmazJl2hvr92WP/UxcAKpbvczbBBwBACxkqLYnQuVxuTKjZ9MyRcOig6TuAKv3RH/9X9QXowc6JvcoE0BymnEskdC5RMe28pTUfCBrq3/7bb2kdQEXy3fn79s8oLwAAbbNRR8sjdC7f1hCCk8ygRrv2HTLtDFCRfHf+4unXlBcAgDYZL4ZJKYnQuWRZmpwsgmegRr/95QeVH6AC4992YCsAAK1jZW7JhM7VMO0MNct3OyfbH9UGgBL963sfdoAgAABts8WUc/mEzhUopp03te6DQcPc/+++vbR7FIDB5WuLJnY9qZIAALTJgo0F1RA6VyRLk+0hhPlWfjhoiHzn6MbP/552AZQgX1tklzMAAC2ztRgepWRC52qZdoaa5Ws2vvD5+7UBYAC/ec/Xl76fAvTjY7euUzcAYjRvyrk6QucKZWkyEUKYbO0HhIbYte/Q0h5SAFbvwW3fCRPfe0rlAABom82mnKsjdK6e0y8hAt/cuUfwDLBKeeD8wMMTygYAQNvMF6txqYjQuWJZmuwOIexo9YeEhsiDZ6s2AHpz/+9+Q+AMAEBbbdTZagmdh8NuZ4hEvmpj/Sc3hUMHMy0BOIeXji0sPaB76Fu7lAcAgDaaLIZEqZDQeQiyNJkLIWxr/QeFhpg9fDx8dmzL0hQfAD+3c2Jv+Dsbvrz0gA4AAFrKcOgQCJ2HJ9/tvNCVDwuxWzz92tIUXz71nIcsAF2Wv/1x5533hXu+8lA4emLRvQBQkoMHZpQSIC7jWZrs15PqCZ2HpDgNc2snPiw0SD71nIcsv/Kr94Zk+6NaB3RK/tAtX6Xxtz/71bBvelbzAUp26tSrSgoQj4ViKJQheIciD0+WJptHRsfyReXXduUzQ1NMzxwJ0w98M/z7/zQRPvZ//XK4885PhdvvuFn/gNbZ8/iB8Mgju8IT//vHppoBAOiSrcUKXIZA6Dx8+d6Y/9K1Dw1NkQcwE997aumf9112Yfibf30kfOTDvxz+1ic/Gm68aUQfgUbJ12bMPP1ceGLfdHhm7vnww6efW1ovBAAAHTNvA8FwCZ2HLEuTiZHRsckQwic69cGhgfIA+ui+Q0sHaj3w8MTSB1i39urw7gveGT503VVL//9jt67T2j7cdvtN4Yo1l9R+HS8dWwh79xys/TqISx7QNtHiK6fD7PzRpStfPP3TpfVBAADAks3F6luGROhcj3x/zPe7+MGh6fI1HLkzu0+/uXOPngIAAEC8prI02a4/w+UgwRpkabI7Py2zcx8cAAAAAIZrk3oPn9C5PpuLUzMBAAAAgPLtKIY/GTKhc02K0zItMAcAAACAaphyronQuV5bi9MzAQAAAIDybCmGPqmB0LlGxamZnrgAAAAAQHnmbRiol9C5ZlmaTIQQJjtdBAAAAAAoz+Zi2JOaCJ3jYNoZAAAAAAY3maXJdnWsl9A5Alma7A8hbOt6HQAAgPa5/PKLdRWAYTLcGQGhczw2hxAWul4EAACgXW6/42YdBWBYxovhTmomdI5EsWdmc9frAAAAuYMHZtQBAFiNBVPO8RA6RyRLk/xUzamu1wEAAE6derXzNQAAVsXhgREROsfHExkAAAAA6N1UMcxJJITOkcnSZHe+f6brdQAAAACAHhnijIzQOU6bHCoIAAAAACsaL4Y4iYjQOUIOFQQAAACAFTk8MFJC50g5VBAAAAAAzsvhgZESOsfNkxoAAAAAeDuHB0ZM6BwxhwoCAAAAwDkZ1oyY0Dl+DhUEAAAAgJ9zeGDkhM6Rc6ggAAAAALzB4YENIHRugGI/zWTX6wAAAABA5zk8sAGEzs3hCQ4AAAAAXTbp8MBmEDo3RJYm+0MI27peBwAAAAA6y1BmQwidmyXf7Tzf9SIAAAAA0DlbiqFMGkDo3CDFvhpPdAAAAADoknwI01qNBhE6N0yWJhMhhB1drwMAAAAAnbHJ4YHNInRupnzaeaHrRQAAAACg9XYUQ5g0iNC5gbI0mSv2OwMAAABAW+VDlxt1t3mEzg2VpUm+x2aq63UAAAAAoLU2W6vRTELnZvOkBwAAAIA2miyGLmkgoXODZWmyP4Swpet1AAAAAKB1Nmlpcwmdmy9/4jPf9SIAAAAA0BpbimFLGkro3HDFXhtrNgAAAABog/ksTTbrZLMJnVsgS5PdIYTxrtcBAAAAgMYzXNkCQuf2yPfcLHS9CAAAAAA01rZiuJKGEzq3hDUbAAAAADRYfmaZtRotIXRukSxNJkIIO7peBwAAAAAaZ2MxVEkLCJ3bZ6M1GwAAAAA0yA5rNdpF6Nwy1mwAAAAA0CALsqz2ETq3ULFmY7LrdQAAAAAgetZqtJDQub2s2QAAAAAgZjuK4UlaRujcUlmazDnxEwAAAIBIWavRYkLnFsvSZKs1GwAAAABEyFqNFhM6t581GwAAAADExFqNlhM6t5w1GwAAAABExFqNDhA6d4A1GwAAAABEwlqNDhA6d4c1GwAAAADUyVqNjhA6d0SxZmNT1+sAAAAAQC2s1egQoXOHZGmyPX+i1PU6AAAAADB01mp0iNC5e6zZAAAAAGCYtlmr0S1C544pnih5lQEAAACAYZgPIWxW6W4ROndQ8WTJmg0AAAAAqmatRgcJnbtrY/GkCQAAAACqkK/V2K2y3SN07ihrNgAAAACo0JS1Gt0ldO6w4knTtq7XAQAAAIDSWavRYUJnNhdPngAAAACgDFuyNNmvkt0ldO44azYAAAAAKNFklibWanSc0JlQPHnaohIAAAAADGDBcCNB6MwZxROoSQUBAAAAoE+bsjSZUzyEzpxtY/FECgAAAABWY0eWJttVjCB05mzFkyivQAAAULvFV05rAgA0x7xMibMJnXmTLE0m8idTqgIAQJ1m54+qPwA0x8YsTU7qF2cInTmXjcUTKgAAAAA4n21ZmuxWIc72DtXgrfInUyOjY3nw/H3FAWLyH+7/p/pBJ3zrTx8N+6ZnNRsAgNhNZWmySZd4K6Ez55Q/oRoZHdsSQrhPhYCYfGbDbfpB6x08MCN0BgAgdgshhA26xLlYr8GysjTZHEKYVCEAGK6Pf+IjKg4AQOw2ZWkyp0uci9CZlWwsnlwB1C6f/oQuuP2Om/UZAICY7cjSZLsOsRyhM+dVPLHaqEpADE6delUf6Ix1a6/WbAAAYjQvK2IlQmdWlKXJRH4SqUoBdXvh2F/qAZ2x7sYPajYAADHakKXJSZ3hfITO9Crf7zylWkCdXjjm5xq6Y3RU6AwAQHS2ZGmyX1tYidCZnhRPsOx3Bmq1ePqnGkBnXHLpRZoNAEBMJrM02awj9ELoTM+KJ1mbVAyoy+zh42pPZ/xk/nnNBgAgFvkQ4gbdoFdCZ1alOJl0XNWAurx0zAsXdMPhI8d0GgCAWNjjzKoInenHpuKkUoCh27vnoKLTCdOHntVoAABikO9x3q0TrIbQmVUrnmx5pQIAKvTiiZeVFwCAutnjTF+EzvSl2O/8JdUDhu2JfdNqTiccPbGo0QAA1MkeZ/omdKZvWZpsDSHsUEEAKNfOib0qCgBA3exxpm9CZwa10X5nYJiemXtevWm9gwdmNBkAgDrZ48xAhM4M5Kz9zgsqCQzDK6/+lTrTes8fPa7JAADUxR5nBiZ0ZmDFfudNKgkMw+zhl9SZ1pudP6rJAADUwR5nSiF0phRZmmwPIYyrJlC1xdOvqTGt9+KJlzUZAIA62ONMKYTOlCmfdp5SUaBqhw5makyrHT2xqMEAAAybPc6URuhMaYonYRvtdwaqNvP0c2pMa+2c2Ku5AAAM2w57nCmT0JlSFfudN6oqUKWFk6fUl9b6yfzzmgshhOmZI8oAAMMxL8uhbEJnSpelyUQIYZvKAlVJ02fVltY6fOSY5gIAMEz2OFM6oTOVyNLEfmegMouvnFZcWmv6kIcqAAAMzd3FW+tQKqEzVVpvvzNQhdn5o+pKay2e/qnmAgAwDONZmmxXaaogdKYyxasZG1QYAHo3e/i4agEAULWpLE3scaYyQmcqlaXJ7hDCl1QZKJPDpWirPY8f0FsAAKq2YEiQqgmdqVyWJlvzVzZUGgDO7/jxl1UIAICq5QcHzqkyVRI6MywOFgRKtXNir4LSOk/sm9ZUAACq9KXirXSolNCZoThrv7ODBQFgGYuvnFYaAACqsqN4Gx0qJ3RmaIpXNyypB0px8MCMQtI6s/NHNRUAgCpMyWQYJqEzQ5WlyUQIYYuqA4M6depVNaR1Zg+/pKkAAJQtf+t8Y/EWOgyF0Jmhy9Jks4MFgUG9cOwv1ZDWWTz9mqYCAFC2PHDer6oMk9CZujhYEBjIC8c8pKddHI4JAEAFthRvncNQCZ2phYMFgUEtnv6pGtIqCydPaSgAAGUaL942h6ETOlOb4mDBDToA9GP28HF1o1XS9FkNBQCgLFPFW+ZQC6EztcrSZHcI4Uu6AEDX2VMOAEBJ8rfKNzg4kDoJnaldliZbHSwI9MMOXNrEnnJ4uz2PH1AVAFi9DcXb5VAboTNRyNJko4MFAeiy2cMv6T+8xfHjLysJjTZ9yOokYOjuLt4qh1oJnYnJegcLAqtx8MCMetEai6df00wAAAaRHxy4XQWJgdCZaBS7hgTPQM9OnXpVsWgFq2IAABjQZPEWOURB6ExUsjTZ73RVoFcOXqMtFk6e0ksAAPo1n+9xVj1iInQmOsWrIFt0BliJg9doizS18xMAgL4sFAcH+uWIqAidiVKWJpvzXUS6A5zP4umfqg+tYGofAIA+bSzeGoeoCJ2JWb5mY0qHgOXMHj6uNrSCqX2AdnrxxMs6C1Tp7ixNJlSYGAmdiZaDBQHoitnDL+k1QAsdPbGorUBVxov1pBAloTNREzwDK9k5sVeNaLzF069pIgAAvZrM0mSjahEzoTPRK3YT+WYKQCt5cAIAwCrka0g3KBixEzrTCMWOoi/pFvBWP5l/Xk1oNPcwQLsdOpjpMFCWheLgQAeCED2hM42RpcnWfGeRjgFnO3zkmHrQaO5hgHabefo5HW4wDw2IzPribXCIntCZRil2Fk3qGgBt8cycSWdYzsEDM2oD1MpDAyJyt8CZJhE600Qbih1GAGH60LOKQKO9cNxZubCcU6deVRsazxoloARbsjTZrpA0idCZxil2F20odhkBQKPNHj6ugQAtZo0SMKDxLE02KyJNI3SmkbI0mct3GQmegRdPvNz5GtBc9kQCAHAek8WaUWgcoTONVewy8s0XOu7oicWul4AG+/MnU+0DaDmrwIA+TRVveUMjCZ1ptCxNJvJl+roIQBOlqSACAIC3yd/q3lCsF4VGEjrTeMUy/W06Cd215/EDuk8jPTPncCmAtpueOaLHDfbEvumul4DhywPn9cVaUWgsoTOtkKXJpny5vm5CNx0/bq8zzfTCcUcTAHSBHf7AKmws1olCowmdaY1iuf6UjkL3HDwwo+s00uzh4xoH57H4ymnloRVmnn5OI4Fe3F2sEYXGEzrTNusFz9A9p069qus0zs6JvZoGK5idP6pEtIIVDc31wrG/7HoJGJ4txfpQaAWhM61SLNlfX+xAAjrCqfA0kQl9WNns4ZdUiVYQXDbXC8ec48ZQjGdpslmpaROhM60jeIbuEUrQRDOzh/UNVrB4+jWHxdIKP/yRnc5NtXj6p10vAdXbUawLhVYROtNKxdL99boL3ZCHEg7ooWkEENCbP/rj/6pSNN7RE4vhpWNmYprI+QtULF8PKnCmlYTOtFYRPN+tw9AN33/sSZ2mMfKHJHkAAaxs3/4ZYR2t8MifPKaRDWOogYrlgfP64m1taB2hM61WLOEXPEMHPDX1Y22mMTwkgd7lb7N87ff/VMUazMGpP+NnleaZefq5rpeA6uRPUzcInGkzoTOtVwTP23Qa2i2fhIOmEDzA6kzsetK0M43nZ5XmcegvFVkoJpznFJg2EzrTCVmabMpPg9VtaK98Ei7Z/qgO0wiCB1gd0860gZ9Vmsehv1TgTOC8X3FpO6EznVGcBit4hhbb/YOntJfo7Xn8wFLwAKxOPu1svypN52eVZnHoLxXYJHCmK4TOdEoRPE/pOrSTw6Zogkce2aVP0If8Yc1vf/lBpaPR/KzSHA79pQJ3F+s/oROEznTResEztFMeSDgZntg9tveAHkGfpmeOhPt/9xvKR2NZFdMcDv2lZAJnOkfoTOcUp8MKnqGlxr8tdCZeD277jtUaMKDk/59cWlMDTeVgzGb4wd7prpeA8owLnOkioTOdVATPG4ol/kCL5K9B5sEexOjPHvuf+gIDyh/cfHXLfxba0VimneOXf3/ZNz3b9TJQjvFizSd0jtCZzsrSZK6YePYbC7TMg+PfFUYQnZ0Te5dWAwCDmz18PNx7739USRrrmzv3mNiPmIcClETgTKcJnem04tRYwTO0TD5B9Dtb/khbicof/OEODYES7dp3KPzmPV9XUhrLxH6c8p7kK1BgQJMCZ7pO6EznCZ6hnSa+91RItj+qu0QhP/jMlDOUL/9eb6USTWViP075lLPzFxjQVLHOEzpN6Aw/D543qQW0y/3/7tteXaV2hw5mSwefAdV44OEJwTONlU/sf+Hz92tgJPK/s005M6A8cF5fnCMFnSZ0hkJxmuzd6gHt4bAp6pbfe//si18zMQUVEzzTZILnePg7mwEJnOEsQmc4i+AZ2id/dfWzn7tP8MzQ5fdcfu/l9yBQvTx4zlfZQBPlwfP6T25amrSlHnnw7+9sBjAvcIY3EzrDWwieoX3OBM9WbTAsAmeox0Pf2mVilMZa+nllbIuHJzXIv2/kwT/0KZ9u2SBwhjcTOsM5CJ6hffJf5H7ji193uCCV2zmxN/ydDV8WOENNTIzSZPlqh/zhSX4P53+fUK38IfGv/Oq9AmcGsVBMOO9XRXizX3j99deVBJYxMjqWh893qQ+0y63rrg8P/offClesuURnKU3+i+vvbPmjMPG9pxQVInDhu34pjP3dT4Sv/Jt/pB01y8PTe77yUKdr0K/rr7k8/P1fvSPc+Q8+6eeWkuV74B8c/64dzgxC4AznIXSGFQieoZ3yMGLDpz4afutffc4vcQwkn6Z8+KHvhMf2HvCLK0Ro3dqrwz/+wq+Fz2y4TXtqInQux6duvTF85MO/LIAeUB42j3/7sXD0xGKjPwe1EzjDCoTO0APBM7RXHj5/8rabwz/5p38v3HjTiE7Tkzxo3vFfdodHdz9ljQY0RB4+/3+f/H/D3/rkR32/HzKhc/nyCeh1f+Pa8NH/58bwf3901D29gny92u4fPBX27Z/xgJgyCJyhB0Jn6JHgGdov/wXu0+s/Ej7+iY+E2++4Wcd5Qx6YHDwwE2ZmD4cf/igzHQUNlz9wvP6aK5Y+xLobP7j074suuiDcdPPapf99+eUX+3ugRELn4cgfrFy55tJw5Zr3hGuuXhM+cO1VnbyX8wfDf/5kGtL02TB96NkwPXMkgquiRQTO0COhM6yC4Bm640wgkYcRZ35xW3vD+00StUz+i+nM08+98aGe2De99O8Xjv1leOHYyTB7+CUTUcDSQ8kL3/XX3ijE9de+L1z47ne9qTBnh9bnU/bfJXsePxCOH3+57/8+f6B26tSrA1/Hme+b57J4+qfeConAW+/jMw9czvaxW9f1fKHDWllzrgMVfzL/fDh85NjS/z5z77nPGJJfz9JkQrFhZUJnWCXBM3DG2b+8vXjiZdOvyzh7orBOJp0AABjA3VmabFdA6I3QGfogeAYAAIDOEDjDKv2igsHqZWmyMYQwrnQAAADQagJn6IPQGfokeAYAAIBWEzhDn4TOMADBMwAAALSSwBkGIHSGAQmeAQAAoFUEzjAgoTOUQPAMAAAArSBwhhIInaEkgmcAAABoNIEzlEToDCUSPAMAAEAjCZyhREJnKJngGQAAABpF4AwlEzpDBQTPAAAA0AgCZ6iA0BkqIngGAACAqAmcoSJCZ6iQ4BkAAACisyBwhmr9wuuvv67EULGR0bH8L7K71BkAAABqlQfO67M02a8NUB2TzjAEJp4BAACgdgJnGBKhMwyJ4BkAAABqI3CGIRI6wxAJngEAAGDoBM4wZEJnGLIieL5b3QEAAKByAmeogdAZalCckCt4BgAAgOoInKEmQmeoieAZAAAAKjMVQrhF4Az1+IXXX39d6aFGI6Nj+bqNP9YDAAAAKMVUMeF8UjmhHiadoWbFxPOvF6/9AAAAAP0TOEMETDpDJEZGx24JIewOIVyiJwAAALBqAmeIhElniESxZ2q9iWcAAABYtXGBM8TDpDNExsQzAAAArMp4liYblQziYdIZIlNMPF9XvBYEAAAALE/gDBESOkOEiteB1gueAQAAYFlbBM4QJ+s1IGIjo2OXFqs2PqxPAAAA8Ia7szTZrhwQJ6EzNMDI6Fj+F+ldegUAAAACZ4id0BkaQvAMAABAxy2EEDZkabK764WA2NnpDA1R7Knaol8AAAB0UB44rxc4QzMInaFBsjTZnL9GpGcAAAB0yFQROO/XdGgG6zWggUZGx/Kp560hhEv0DwAAgBY7Ezif1GRoDqEzNNTI6NgtIYTdgmcAAABaarLY4SxwhoYROkODCZ4BAABoqfHibCOggex0hgYr9lldV7xuBAAAAG2wTeAMzWbSGVpgZHTs0mLi+cP6CQAAQIPdnaXJdg2EZhM6Q4uMjI7lfzHfpacAAAA0zEIIYZPAGdpB6AwtMzI6tjWE8EV9BQAAoCHywHl9sUISaAE7naFlsjTZlL+OpK8AAAA0wJTAGdrHpDO01Mjo2IYQQv5a0iV6DAAAQITOBM4nNQfaxaQztFSWJhP5X97Fa0oAAAAQk3GBM7SXSWdouZHRsUtDCLtDCB/WawAAACKwrVgNCbSUSWdoueKpcT7xvEOvAQAAqNndAmdoP5PO0CEjo2P5jue79BwAAIAhy1c/bsjSZLfCQ/uZdIYOydJkY/5UWc8BAAAYovlif7PAGTrCpDN00Mjo2IYQQj71fIn+AwAAUKEpBwZC9widoaNGRsduCSFMhBCudQ8AAABQgfHijVugY6zXgI7K0mR/COGW4qkzAAAAlGmLwBm6S+gMHVa83rQ+f/rsPgAAAKAE+YGBd2dpslkxobus1wCWjIyO5T8Q3KcaAAAA9Gmh2N+8XwGh24TOwBtGRsfyV5+2OmAQAACAVXJgIPAG6zWAN2Rpsr1YtzGvKgAAAPRoXOAMnM2kM/A2I6Njl4YQdocQPqw6AAAAnMeXsjTZqkDA2YTOwLJGRsfyyee7VAgAAIC3yPc3b8zSZEJhgLeyXgNYVpYm+Y7nu1UIAACAs5zZ3yxwBs7JpDOwopHRsXzP84QDBgEAADpvMoSwwf5m4HyEzkBPRkbHriuCZ3ueAQAAumlbliab9B5YifUaQE+yNJnLX58qTiUGAACgO/L9zXcLnIFemXQGVm1kdCz/QePrKgcAANB688U6jf1aDfRK6Az0xZ5nAACA1rO/GeiL0Bnomz3PAAAArWV/M9A3O52BvtnzDAAA0Dr5/uZfFzgDgzDpDJTCnmcAAIDGmwohbLS/GRiU0Bkozcjo2C0hhN32PAMAADTOjiJwtr8ZGJjQGSjVyOjYpcWe50+oLAAAQCN8KUuTrVoFlEXoDFRiZHQs/4Hli6oLAAAQrXx/84YsTXZrEVAmoTNQmZHRsQ0hhO3WbQAAAEQn39+83joNoApCZ6BSI6Nj1xXrNj6s0gAAAFHYlqXJJq0AqvKLKgtUKUuTufzpeQhhXKEBAABqla/T+HWBM1A1k87A0IyMjm0MIWy1bgMAAGDopor9zXNKD1RN6AwM1cjo2C3FnmfrNgAAAIZjPEuTjWoNDIv1GsBQZWmy37oNAACAocjXadwtcAaGzaQzUBvrNgAAACqTr9PYWAz+AAyVSWegNlmabC+mnqd0AQAAoDT5m6XrBc5AXUw6A7UbGR27tJiywoAmAAANIElEQVR4vks3AAAA+rZQTDdPKCFQJ6EzEA3rNgAAAPqWv0G6IUuTOSUE6iZ0BqIyMjp2SwghX7vxYZ0BAADoybYsTTYpFRALoTMQpZHRsXzi+Yu6AwAAsCzrNIAoCZ2BaI2Mjm0opp6t2wAAAHizyWKdxkl1AWIjdAaiVhwymD+1/4ROAQAALNmSpclmpQBiJXQGGmFkdCz/geo+3QIAADpsvphu3u8mAGImdAYaozhkMJ96vlbXAACAjhkPIWyyTgNoAqEz0CjFuo38kMG7dA4AAOgAhwUCjSN0BhrJIYMAAEAHTBaB85xmA00idAYaa2R07LoieHbIIAAA0DYOCwQaS+gMNN7I6NimEMLXdRIAAGiBqWK62WGBQGP9otbB/2nvbo7iWLIAjGaMA2BBiW2t4FkAY4FwoAI8EB48xgOeB020A40HtAew6i3dFoAHEznvtqZeC8RP/1VlnRPRIYVCG2WyQF9cbtJ3i9k473j+I745AwAA6Ku/UkpngjPQdyadgaJUdZMD9A+3CgAA9Eh+LPB8MRvfuzSgBCadgaIsZuO8auPfKaW5mwUAAHrgLqV0JDgDJTHpDBSpqpvDlFKeer5wwwAAQAe9xO7micsBSiM6A0Wr6uY8pTRKKR24aQAAoCOmsU7j2YUAJRKdgeLF1HMOz9/dNgAAsEd5uvk6HkMHKJboDAyGqWcAAGCPprFO48klAKUTnYFBMfUMAADsmOlmYHBEZ2CQTD0DAAA7YLoZGCTRGRgsU88AAMCWmG4GBk10BgbP1DMAALBBppuBwROdAUw9AwAA6zPdDBBEZ4AWU88AAMAXmG4GaBGdAVaYegYAAD7IdDPAK0RngDfE1HP+5vGbMwIAAFbcpZSuTDcD/Ep0BviNmHq+Tin9cE4AAEBMN+dVGhOHAfA60RngA6q6OYuVG6aeAQBguG5juvnZ1wDA20RngE+o6iZPPf/pzAAAYFDmMd1879oB3vcvZwTwcYvZOEfnP+J1agAAoHz/SSmdCM4AH2fSGeCLqrq5in3PB84QAACKM41VGg+uFuBzRGeANcRDg3nX83fnCAAARcgPBV4vZuMb1wnwNaIzwAZ4aBAAAIpwF7ubPRQIsAbRGWBDYur5ykODAADQOx4KBNgg0Rlgw6q6OUkp5R/FO3W2AADQefmhwBvTzQCbIzoDbElVN5cRnz00CAAA3TON6eYndwOwWaIzwBbFyo3rlNIP5wwAAJ2QHwq8WszGI9cBsB2iM8AOxEODeer52HkDAMDe/JWHQqzSANgu0Rlgh6q6uYrJZys3AABgd6Yx3fzgzAG2T3QG2LFYuZGnni+cPQAAbJVVGgB7IDoD7ElVNycRn0/dAQAAbJxVGgB7IjoD7FlVN5cRn63cAACA9eVVGpeL2fjJWQLsh+gM0AGxciPvev7hPgAA4EvmsUpj4vgA9kt0BuiQqm6OUkojKzcAAODDXuInB2+s0gDoBtEZoIOqujmL+PzN/QAAwJtuY2+zVRoAHSI6A3RYVTd55caVfc8AAPAPj7FK496xAHSP6AzQcbHvOf+44IW7AgBg4OYx2Twa+kEAdJnoDNATVd2cRHy27xkAgKGxtxmgR0RngJ6x7xkAgIGxtxmgZ0RngJ6q6ibver627xkAgEJNIzbb2wzQM6IzQI/Fvuccn/90jwAAFGIejwROXChAP4nOAAWo6uYopp49NggAQF+9xGTzjRsE6DfRGaAgse/52mODAAD0iEcCAQojOgMUyGODAAD0hEcCAQokOgMUrKqby5h8Fp8BAOiS/EjgpdgMUCbRGWAAqrq5jgcHD9w3AAB7NI3J5nuXAFAu0RlgIKq6OYzwLD4DALBr8/x96GI2njh5gPKJzgADE/E5P9Ry4e4BANiyeUw2jxw0wHCIzgADVdXNUex7Fp8BANi0l4jNN04WYHhEZ4CBi/ic/zPwfehnAQDA2l7ie8ubxWz87DgBhkl0BuB/qro5i8nnUycCAMAnic0A/CQ6A/AP4jMAAJ8gNgPwC9EZgFeJzwAAvOM2pXQlNgOwSnQG4LfEZwAAVtzGI4FPDgaA14jOAHyI+AwAMHhiMwAfIjoD8CniMwDA4IjNAHyK6AzAl4jPAADFE5sB+BLRGYC1iM8AAEV5SSlNxGYA1iE6A7AR4jMAQK/l2HyTP4vZ+NlVArAO0RmAjRKfAQB6RWwGYONEZwC2oqqbo4jPF04YAKBzxGYAtkZ0BmCrxGcAgE6Zx/dmE7EZgG0RnQHYiYjPVymly5TSgVMHANipeTwOOHLsAGyb6AzATlV1cxjx+Up8BgDYumms0Jg4agB2RXQGYC8iPp/Hj3d+cwsAABt1F7H53rECsGuiMwB7V9XNZUw+H7sNAIC13MYajSfHCMC+iM4AdEZVN2cx+XzqVgAAPuwlTzWnlEZiMwBdIDoD0Dnx6GCOzxduBwDgTfNWbH52TAB0hegMQGd5dBAA4FXTCM0jxwNAF4nOAPRC7H326CAAMGS3EZs9DghAp4nOAPSKvc8AwMDkfc15ovnGvmYA+kJ0BqCXWnufz63eAAAKNI/vdSb2NQPQN6IzAL0We58vY++z1RsAQN/dxVSzFRoA9JboDEAxqro5j/hs9QYA0CdWaABQFNEZgOLE6o2rmIC2egMA6CorNAAokugMQLFi9cZ5/GfO6g0AoCtu82SzFRoAlEp0BmAQqro5i8nnCzcOAOzBPFZojKzQAKB0ojMAg+LhQQBgx+4iNE8cPABDIToDMFjx8GAO0N99FQAAG+RhQAAGTXQGYPDi4cHL+Jh+BgC+ahpTzSMnCMCQic4A0GL6GQD4JLuaAWCF6AwAr7D7GQB4h13NAPAG0RkA3lHVzVkE6DwFfeC8AGCw8lTzTUppYqoZAN4mOgPAB8X083lMPx87NwAYhPwo4CSmmu9dOQC8T3QGgC+IxwevIkJbvwEA5ZnGruY81fzsfgHg40RnAFhTPD6YPxfOEgB6zaOAALABojMAbIj1GwDQS9ZnAMCGic4AsAWxfuMyPtZvAED33MXqjJG7AYDNEp0BYMuqujlpBegD5w0Ae/PYWp9hTzMAbInoDAA71Nr/fC5AA8BO2NMMADsmOgPAHrT2P+fPd3cAABs1b+1pfnC0ALBbojMA7JkADQAb4UFAAOgI0RkAOqQVoK9SSsfuBgB+axma84OAE0cFAN0gOgNAR1V1cxQB+lKABoCfhGYA6DjRGQB6QIAGYOCEZgDoEdEZAHrGDmgABkJoBoCeEp0BoMcEaAAKM2+FZo8BAkBPic4AUIgI0GetCH3gbgHogceUUg7Mo8Vs/ODCAKD/RGcAKFRVN+etCP3NPQPQITk0j2Ki+cnFAEBZRGcAGICqbk5aE9AeIgRg115imnm5OuPZDQBAuURnABiYqm6OWhPQ9kADsC3L/cz3HgIEgGERnQFg4KzhAGCDpq3QbD8zAAyU6AwA/BRrOJYB+tTJAPCOl2VktjYDAFgSnQGAV1V1c9gK0GemoAEI01ZkNs0MAPxCdAYAPiR2QS8DtF3QAMMxbz0CeG+aGQB4j+gMAHxJVTftKehjpwhQjJeIzMtp5idXCwB8hugMAKzNKg6A3luuzMiTzPeuEwBYh+gMAGxcrOI4a31EaIBueWxF5om7AQA2SXQGALZuZR90/hw4dYCdemytzLCXGQDYKtEZANi5qm5OViahRWiAzRKZAYC9EZ0BgL2zjgNgbXkn84PIDAB0gegMAHROK0IvJ6KP3RLATy8rgdnDfwBAp4jOAEDnVXVz2ArQyxhtJQcwFPMIzA8RmR/cPADQZaIzANBLsRf6pBWhTUMDpZiuRGarMgCAXhGdAYAimIYGeuox4rIpZgCgGKIzAFCs2A3dnog+ddvAHs3bgTn/aooZACiR6AwADEprLcfyI0QD2yAwAwCDJToDAIMXIfpoZUe01RzAR+UVGU8CMwDA30RnAIBXxGqOo1aEPvJYIRCP/D0sI/NiNr53KAAA/yQ6AwB8QlU3Z62p6BNT0VCs9vTyQwTmJ9cNAPA+0RkAYE1V3Ry2AvSRGA29Mo+4fN+aXn5whQAAXyc6AwBsyUqMPoxVHTlKf3PmsHOrk8tP4jIAwHaIzgAAexBrOg5b09H5c+ouYC3zVlh+asVlazEAAHZIdAYA6JDWdPTRyse6DvhbOyw/x1qMZ1PLAADdIToDAPRITEinWNXR/tWUNKV4aQXl9q8mlgEAekJ0BgAoyCtR+qS1xsOkNF3wGCH5aeVjWhkAoBCiMwDAgFR1s1zbkV4J0/lz7OuBL1pOKKfWhPJySjktZuN7BwsAMAyiMwAAv6jqZhmiUytOLyemk0A9KNP4xz63onL79w+L2fh56IcEAMD/ic4AAKyl9fjh0lnr9+14neye3qvlA3xLy2nktBKRTSUDALAW0RkAgL1p7aBeWo3U6Y0/SwMJ2KuheKkdjN/6Mw/vAQCwF6IzAADFWdld/RGf/fu/81oQ/u3ft54CAIBipJT+C8uFJfgkIdpuAAAAAElFTkSuQmCC"/>
          <p:cNvSpPr>
            <a:spLocks noChangeAspect="1" noChangeArrowheads="1"/>
          </p:cNvSpPr>
          <p:nvPr/>
        </p:nvSpPr>
        <p:spPr bwMode="auto">
          <a:xfrm>
            <a:off x="5649772" y="462467"/>
            <a:ext cx="202409" cy="2024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91" name="Group 90"/>
          <p:cNvGrpSpPr/>
          <p:nvPr/>
        </p:nvGrpSpPr>
        <p:grpSpPr>
          <a:xfrm>
            <a:off x="6757836" y="362532"/>
            <a:ext cx="4109528" cy="1491000"/>
            <a:chOff x="6481015" y="788725"/>
            <a:chExt cx="4109528" cy="1491000"/>
          </a:xfrm>
        </p:grpSpPr>
        <p:grpSp>
          <p:nvGrpSpPr>
            <p:cNvPr id="89" name="Group 88"/>
            <p:cNvGrpSpPr/>
            <p:nvPr/>
          </p:nvGrpSpPr>
          <p:grpSpPr>
            <a:xfrm>
              <a:off x="7081534" y="788725"/>
              <a:ext cx="3464374" cy="1280160"/>
              <a:chOff x="5987185" y="788725"/>
              <a:chExt cx="3464374" cy="1280160"/>
            </a:xfrm>
          </p:grpSpPr>
          <p:grpSp>
            <p:nvGrpSpPr>
              <p:cNvPr id="70" name="Group 69">
                <a:extLst>
                  <a:ext uri="{FF2B5EF4-FFF2-40B4-BE49-F238E27FC236}">
                    <a16:creationId xmlns:a16="http://schemas.microsoft.com/office/drawing/2014/main" id="{6C25DA76-23F2-CA40-817E-3ACFEC371F11}"/>
                  </a:ext>
                </a:extLst>
              </p:cNvPr>
              <p:cNvGrpSpPr/>
              <p:nvPr/>
            </p:nvGrpSpPr>
            <p:grpSpPr>
              <a:xfrm>
                <a:off x="5987185" y="788725"/>
                <a:ext cx="1280160" cy="1280160"/>
                <a:chOff x="327546" y="3773285"/>
                <a:chExt cx="1378424" cy="1371921"/>
              </a:xfrm>
            </p:grpSpPr>
            <p:sp>
              <p:nvSpPr>
                <p:cNvPr id="71" name="Oval 70">
                  <a:extLst>
                    <a:ext uri="{FF2B5EF4-FFF2-40B4-BE49-F238E27FC236}">
                      <a16:creationId xmlns:a16="http://schemas.microsoft.com/office/drawing/2014/main" id="{0962C64A-477C-6A44-BC72-4D7F81DF5F6B}"/>
                    </a:ext>
                  </a:extLst>
                </p:cNvPr>
                <p:cNvSpPr/>
                <p:nvPr/>
              </p:nvSpPr>
              <p:spPr>
                <a:xfrm>
                  <a:off x="327546" y="3773285"/>
                  <a:ext cx="1378424" cy="137192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72" name="Graphic 27" descr="Woman with kid">
                  <a:extLst>
                    <a:ext uri="{FF2B5EF4-FFF2-40B4-BE49-F238E27FC236}">
                      <a16:creationId xmlns:a16="http://schemas.microsoft.com/office/drawing/2014/main" id="{F95D1894-AE02-0640-838E-CB39F968E6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563245" y="4002045"/>
                  <a:ext cx="914400" cy="914400"/>
                </a:xfrm>
                <a:prstGeom prst="rect">
                  <a:avLst/>
                </a:prstGeom>
              </p:spPr>
            </p:pic>
          </p:grpSp>
          <p:grpSp>
            <p:nvGrpSpPr>
              <p:cNvPr id="73" name="Group 72">
                <a:extLst>
                  <a:ext uri="{FF2B5EF4-FFF2-40B4-BE49-F238E27FC236}">
                    <a16:creationId xmlns:a16="http://schemas.microsoft.com/office/drawing/2014/main" id="{713852FA-2795-0549-8525-3148D0B6C94B}"/>
                  </a:ext>
                </a:extLst>
              </p:cNvPr>
              <p:cNvGrpSpPr/>
              <p:nvPr/>
            </p:nvGrpSpPr>
            <p:grpSpPr>
              <a:xfrm>
                <a:off x="8171399" y="788725"/>
                <a:ext cx="1280160" cy="1280160"/>
                <a:chOff x="2079653" y="3645740"/>
                <a:chExt cx="1378424" cy="1371921"/>
              </a:xfrm>
            </p:grpSpPr>
            <p:sp>
              <p:nvSpPr>
                <p:cNvPr id="74" name="Oval 73">
                  <a:extLst>
                    <a:ext uri="{FF2B5EF4-FFF2-40B4-BE49-F238E27FC236}">
                      <a16:creationId xmlns:a16="http://schemas.microsoft.com/office/drawing/2014/main" id="{EE5ED495-D35D-E94D-BCD7-F8A7B942B8AE}"/>
                    </a:ext>
                  </a:extLst>
                </p:cNvPr>
                <p:cNvSpPr/>
                <p:nvPr/>
              </p:nvSpPr>
              <p:spPr>
                <a:xfrm>
                  <a:off x="2079653" y="3645740"/>
                  <a:ext cx="1378424" cy="137192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75" name="Graphic 29" descr="Money">
                  <a:extLst>
                    <a:ext uri="{FF2B5EF4-FFF2-40B4-BE49-F238E27FC236}">
                      <a16:creationId xmlns:a16="http://schemas.microsoft.com/office/drawing/2014/main" id="{01762F0D-E2D5-7149-B9FB-D7DEC2660F9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306823" y="3874500"/>
                  <a:ext cx="914400" cy="914400"/>
                </a:xfrm>
                <a:prstGeom prst="rect">
                  <a:avLst/>
                </a:prstGeom>
              </p:spPr>
            </p:pic>
          </p:grpSp>
        </p:grpSp>
        <p:sp>
          <p:nvSpPr>
            <p:cNvPr id="79" name="TextBox 78">
              <a:extLst>
                <a:ext uri="{FF2B5EF4-FFF2-40B4-BE49-F238E27FC236}">
                  <a16:creationId xmlns:a16="http://schemas.microsoft.com/office/drawing/2014/main" id="{2BF231BA-6B02-494D-B778-D7AE0C571CF1}"/>
                </a:ext>
              </a:extLst>
            </p:cNvPr>
            <p:cNvSpPr txBox="1"/>
            <p:nvPr/>
          </p:nvSpPr>
          <p:spPr>
            <a:xfrm>
              <a:off x="6481015" y="1879615"/>
              <a:ext cx="2472746" cy="400110"/>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Children &amp; </a:t>
              </a:r>
              <a:r>
                <a:rPr lang="en-US" sz="2000" b="1" dirty="0" smtClean="0">
                  <a:solidFill>
                    <a:srgbClr val="001E61"/>
                  </a:solidFill>
                  <a:latin typeface="Source Sans Pro" panose="020B0503030403020204" pitchFamily="34" charset="0"/>
                  <a:ea typeface="Source Sans Pro" panose="020B0503030403020204" pitchFamily="34" charset="0"/>
                </a:rPr>
                <a:t>Families</a:t>
              </a:r>
              <a:endParaRPr lang="en-US" sz="2000" b="1" dirty="0">
                <a:solidFill>
                  <a:srgbClr val="001E61"/>
                </a:solidFill>
                <a:latin typeface="Source Sans Pro" panose="020B0503030403020204" pitchFamily="34" charset="0"/>
                <a:ea typeface="Source Sans Pro" panose="020B0503030403020204" pitchFamily="34" charset="0"/>
              </a:endParaRPr>
            </a:p>
          </p:txBody>
        </p:sp>
        <p:sp>
          <p:nvSpPr>
            <p:cNvPr id="80" name="TextBox 79">
              <a:extLst>
                <a:ext uri="{FF2B5EF4-FFF2-40B4-BE49-F238E27FC236}">
                  <a16:creationId xmlns:a16="http://schemas.microsoft.com/office/drawing/2014/main" id="{B6E48CA5-42DF-D649-83C1-512F14A0F656}"/>
                </a:ext>
              </a:extLst>
            </p:cNvPr>
            <p:cNvSpPr txBox="1"/>
            <p:nvPr/>
          </p:nvSpPr>
          <p:spPr>
            <a:xfrm>
              <a:off x="9212119" y="1879615"/>
              <a:ext cx="1378424" cy="400110"/>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Consumer</a:t>
              </a:r>
            </a:p>
          </p:txBody>
        </p:sp>
      </p:grpSp>
      <p:grpSp>
        <p:nvGrpSpPr>
          <p:cNvPr id="93" name="Group 92"/>
          <p:cNvGrpSpPr/>
          <p:nvPr/>
        </p:nvGrpSpPr>
        <p:grpSpPr>
          <a:xfrm>
            <a:off x="6235860" y="3971108"/>
            <a:ext cx="5153481" cy="1872371"/>
            <a:chOff x="5897190" y="3971108"/>
            <a:chExt cx="5153481" cy="1872371"/>
          </a:xfrm>
        </p:grpSpPr>
        <p:grpSp>
          <p:nvGrpSpPr>
            <p:cNvPr id="88" name="Group 87"/>
            <p:cNvGrpSpPr/>
            <p:nvPr/>
          </p:nvGrpSpPr>
          <p:grpSpPr>
            <a:xfrm>
              <a:off x="7081534" y="3971108"/>
              <a:ext cx="3464374" cy="1280160"/>
              <a:chOff x="5987185" y="4571792"/>
              <a:chExt cx="3464374" cy="1280160"/>
            </a:xfrm>
          </p:grpSpPr>
          <p:grpSp>
            <p:nvGrpSpPr>
              <p:cNvPr id="64" name="Group 63">
                <a:extLst>
                  <a:ext uri="{FF2B5EF4-FFF2-40B4-BE49-F238E27FC236}">
                    <a16:creationId xmlns:a16="http://schemas.microsoft.com/office/drawing/2014/main" id="{7184584F-BE34-C947-908D-0A923676D70A}"/>
                  </a:ext>
                </a:extLst>
              </p:cNvPr>
              <p:cNvGrpSpPr/>
              <p:nvPr/>
            </p:nvGrpSpPr>
            <p:grpSpPr>
              <a:xfrm>
                <a:off x="8171399" y="4571792"/>
                <a:ext cx="1280160" cy="1280160"/>
                <a:chOff x="3505826" y="3655324"/>
                <a:chExt cx="1378424" cy="1371921"/>
              </a:xfrm>
            </p:grpSpPr>
            <p:sp>
              <p:nvSpPr>
                <p:cNvPr id="65" name="Oval 64">
                  <a:extLst>
                    <a:ext uri="{FF2B5EF4-FFF2-40B4-BE49-F238E27FC236}">
                      <a16:creationId xmlns:a16="http://schemas.microsoft.com/office/drawing/2014/main" id="{B227CDF8-7C4C-3A40-A852-6CFDE48024A8}"/>
                    </a:ext>
                  </a:extLst>
                </p:cNvPr>
                <p:cNvSpPr/>
                <p:nvPr/>
              </p:nvSpPr>
              <p:spPr>
                <a:xfrm>
                  <a:off x="3505826" y="3655324"/>
                  <a:ext cx="1378424" cy="137192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66" name="Graphic 18" descr="Home">
                  <a:extLst>
                    <a:ext uri="{FF2B5EF4-FFF2-40B4-BE49-F238E27FC236}">
                      <a16:creationId xmlns:a16="http://schemas.microsoft.com/office/drawing/2014/main" id="{7DCF947E-E6B2-B447-9CE6-EFC331E2428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623626" y="3715296"/>
                  <a:ext cx="1142824" cy="1142824"/>
                </a:xfrm>
                <a:prstGeom prst="rect">
                  <a:avLst/>
                </a:prstGeom>
              </p:spPr>
            </p:pic>
          </p:grpSp>
          <p:grpSp>
            <p:nvGrpSpPr>
              <p:cNvPr id="67" name="Group 66">
                <a:extLst>
                  <a:ext uri="{FF2B5EF4-FFF2-40B4-BE49-F238E27FC236}">
                    <a16:creationId xmlns:a16="http://schemas.microsoft.com/office/drawing/2014/main" id="{5D743517-F4DB-3948-920F-7B9F75C848F0}"/>
                  </a:ext>
                </a:extLst>
              </p:cNvPr>
              <p:cNvGrpSpPr/>
              <p:nvPr/>
            </p:nvGrpSpPr>
            <p:grpSpPr>
              <a:xfrm>
                <a:off x="5987185" y="4571792"/>
                <a:ext cx="1280160" cy="1280160"/>
                <a:chOff x="3940250" y="2711079"/>
                <a:chExt cx="1378424" cy="1371921"/>
              </a:xfrm>
            </p:grpSpPr>
            <p:sp>
              <p:nvSpPr>
                <p:cNvPr id="68" name="Oval 67">
                  <a:extLst>
                    <a:ext uri="{FF2B5EF4-FFF2-40B4-BE49-F238E27FC236}">
                      <a16:creationId xmlns:a16="http://schemas.microsoft.com/office/drawing/2014/main" id="{D5EAC462-838F-F54A-8F7F-7EBD0B83FE10}"/>
                    </a:ext>
                  </a:extLst>
                </p:cNvPr>
                <p:cNvSpPr/>
                <p:nvPr/>
              </p:nvSpPr>
              <p:spPr>
                <a:xfrm>
                  <a:off x="3940250" y="2711079"/>
                  <a:ext cx="1378424" cy="1371921"/>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69" name="Graphic 25" descr="Construction worker">
                  <a:extLst>
                    <a:ext uri="{FF2B5EF4-FFF2-40B4-BE49-F238E27FC236}">
                      <a16:creationId xmlns:a16="http://schemas.microsoft.com/office/drawing/2014/main" id="{20479829-A0CC-E74D-B156-C93CB6BE97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074381" y="2841958"/>
                  <a:ext cx="1110161" cy="1110161"/>
                </a:xfrm>
                <a:prstGeom prst="rect">
                  <a:avLst/>
                </a:prstGeom>
              </p:spPr>
            </p:pic>
          </p:grpSp>
        </p:grpSp>
        <p:sp>
          <p:nvSpPr>
            <p:cNvPr id="81" name="TextBox 80">
              <a:extLst>
                <a:ext uri="{FF2B5EF4-FFF2-40B4-BE49-F238E27FC236}">
                  <a16:creationId xmlns:a16="http://schemas.microsoft.com/office/drawing/2014/main" id="{CD1D2A81-7083-414B-91E0-499A6C44C012}"/>
                </a:ext>
              </a:extLst>
            </p:cNvPr>
            <p:cNvSpPr txBox="1"/>
            <p:nvPr/>
          </p:nvSpPr>
          <p:spPr>
            <a:xfrm>
              <a:off x="8760983" y="5289481"/>
              <a:ext cx="2289688" cy="400110"/>
            </a:xfrm>
            <a:prstGeom prst="rect">
              <a:avLst/>
            </a:prstGeom>
            <a:noFill/>
          </p:spPr>
          <p:txBody>
            <a:bodyPr wrap="square" rtlCol="0">
              <a:spAutoFit/>
            </a:bodyPr>
            <a:lstStyle/>
            <a:p>
              <a:pPr algn="ctr"/>
              <a:r>
                <a:rPr lang="en-US" sz="2000" b="1" dirty="0" smtClean="0">
                  <a:solidFill>
                    <a:srgbClr val="001E61"/>
                  </a:solidFill>
                  <a:latin typeface="Source Sans Pro" panose="020B0503030403020204" pitchFamily="34" charset="0"/>
                  <a:ea typeface="Source Sans Pro" panose="020B0503030403020204" pitchFamily="34" charset="0"/>
                </a:rPr>
                <a:t>Housing</a:t>
              </a:r>
              <a:endParaRPr lang="en-US" sz="2000" b="1" dirty="0">
                <a:solidFill>
                  <a:srgbClr val="001E61"/>
                </a:solidFill>
                <a:latin typeface="Source Sans Pro" panose="020B0503030403020204" pitchFamily="34" charset="0"/>
                <a:ea typeface="Source Sans Pro" panose="020B0503030403020204" pitchFamily="34" charset="0"/>
              </a:endParaRPr>
            </a:p>
          </p:txBody>
        </p:sp>
        <p:sp>
          <p:nvSpPr>
            <p:cNvPr id="82" name="TextBox 81">
              <a:extLst>
                <a:ext uri="{FF2B5EF4-FFF2-40B4-BE49-F238E27FC236}">
                  <a16:creationId xmlns:a16="http://schemas.microsoft.com/office/drawing/2014/main" id="{E09636BC-0DB6-1944-A08E-922427495583}"/>
                </a:ext>
              </a:extLst>
            </p:cNvPr>
            <p:cNvSpPr txBox="1"/>
            <p:nvPr/>
          </p:nvSpPr>
          <p:spPr>
            <a:xfrm>
              <a:off x="5897190" y="5135593"/>
              <a:ext cx="3744463" cy="707886"/>
            </a:xfrm>
            <a:prstGeom prst="rect">
              <a:avLst/>
            </a:prstGeom>
            <a:noFill/>
          </p:spPr>
          <p:txBody>
            <a:bodyPr wrap="square" rtlCol="0">
              <a:spAutoFit/>
            </a:bodyPr>
            <a:lstStyle/>
            <a:p>
              <a:pPr algn="ctr"/>
              <a:r>
                <a:rPr lang="en-US" sz="2000" b="1" dirty="0" smtClean="0">
                  <a:solidFill>
                    <a:srgbClr val="001E61"/>
                  </a:solidFill>
                  <a:latin typeface="Source Sans Pro" panose="020B0503030403020204" pitchFamily="34" charset="0"/>
                  <a:ea typeface="Source Sans Pro" panose="020B0503030403020204" pitchFamily="34" charset="0"/>
                </a:rPr>
                <a:t>Immigrants &amp; </a:t>
              </a:r>
              <a:r>
                <a:rPr lang="en-US" sz="2000" b="1" dirty="0">
                  <a:solidFill>
                    <a:srgbClr val="001E61"/>
                  </a:solidFill>
                  <a:latin typeface="Source Sans Pro" panose="020B0503030403020204" pitchFamily="34" charset="0"/>
                  <a:ea typeface="Source Sans Pro" panose="020B0503030403020204" pitchFamily="34" charset="0"/>
                </a:rPr>
                <a:t>Workers’ </a:t>
              </a:r>
              <a:endParaRPr lang="en-US" sz="2000" b="1" dirty="0" smtClean="0">
                <a:solidFill>
                  <a:srgbClr val="001E61"/>
                </a:solidFill>
                <a:latin typeface="Source Sans Pro" panose="020B0503030403020204" pitchFamily="34" charset="0"/>
                <a:ea typeface="Source Sans Pro" panose="020B0503030403020204" pitchFamily="34" charset="0"/>
              </a:endParaRPr>
            </a:p>
            <a:p>
              <a:pPr algn="ctr"/>
              <a:r>
                <a:rPr lang="en-US" sz="2000" b="1" dirty="0" smtClean="0">
                  <a:solidFill>
                    <a:srgbClr val="001E61"/>
                  </a:solidFill>
                  <a:latin typeface="Source Sans Pro" panose="020B0503030403020204" pitchFamily="34" charset="0"/>
                  <a:ea typeface="Source Sans Pro" panose="020B0503030403020204" pitchFamily="34" charset="0"/>
                </a:rPr>
                <a:t>Rights</a:t>
              </a:r>
              <a:endParaRPr lang="en-US" sz="2000" b="1" dirty="0">
                <a:solidFill>
                  <a:srgbClr val="001E61"/>
                </a:solidFill>
                <a:latin typeface="Source Sans Pro" panose="020B0503030403020204" pitchFamily="34" charset="0"/>
                <a:ea typeface="Source Sans Pro" panose="020B0503030403020204" pitchFamily="34" charset="0"/>
              </a:endParaRPr>
            </a:p>
          </p:txBody>
        </p:sp>
      </p:grpSp>
      <p:grpSp>
        <p:nvGrpSpPr>
          <p:cNvPr id="92" name="Group 91"/>
          <p:cNvGrpSpPr/>
          <p:nvPr/>
        </p:nvGrpSpPr>
        <p:grpSpPr>
          <a:xfrm>
            <a:off x="5479734" y="2026185"/>
            <a:ext cx="6665733" cy="1772270"/>
            <a:chOff x="5479734" y="2379917"/>
            <a:chExt cx="6665733" cy="1772270"/>
          </a:xfrm>
        </p:grpSpPr>
        <p:grpSp>
          <p:nvGrpSpPr>
            <p:cNvPr id="90" name="Group 89"/>
            <p:cNvGrpSpPr/>
            <p:nvPr/>
          </p:nvGrpSpPr>
          <p:grpSpPr>
            <a:xfrm>
              <a:off x="5987185" y="2379917"/>
              <a:ext cx="5653073" cy="1280160"/>
              <a:chOff x="5987185" y="2239478"/>
              <a:chExt cx="5653073" cy="1280160"/>
            </a:xfrm>
          </p:grpSpPr>
          <p:grpSp>
            <p:nvGrpSpPr>
              <p:cNvPr id="76" name="Group 75">
                <a:extLst>
                  <a:ext uri="{FF2B5EF4-FFF2-40B4-BE49-F238E27FC236}">
                    <a16:creationId xmlns:a16="http://schemas.microsoft.com/office/drawing/2014/main" id="{FF6810AA-8472-2A48-86F9-71D9871BF838}"/>
                  </a:ext>
                </a:extLst>
              </p:cNvPr>
              <p:cNvGrpSpPr/>
              <p:nvPr/>
            </p:nvGrpSpPr>
            <p:grpSpPr>
              <a:xfrm>
                <a:off x="8171399" y="2239478"/>
                <a:ext cx="1280160" cy="1280160"/>
                <a:chOff x="9091684" y="3626090"/>
                <a:chExt cx="1378424" cy="1371921"/>
              </a:xfrm>
            </p:grpSpPr>
            <p:sp>
              <p:nvSpPr>
                <p:cNvPr id="77" name="Oval 76">
                  <a:extLst>
                    <a:ext uri="{FF2B5EF4-FFF2-40B4-BE49-F238E27FC236}">
                      <a16:creationId xmlns:a16="http://schemas.microsoft.com/office/drawing/2014/main" id="{CE496AE7-27F6-1A47-AA30-F7167025FA89}"/>
                    </a:ext>
                  </a:extLst>
                </p:cNvPr>
                <p:cNvSpPr/>
                <p:nvPr/>
              </p:nvSpPr>
              <p:spPr>
                <a:xfrm>
                  <a:off x="9091684" y="3626090"/>
                  <a:ext cx="1378424" cy="137192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78" name="Graphic 33" descr="Gavel">
                  <a:extLst>
                    <a:ext uri="{FF2B5EF4-FFF2-40B4-BE49-F238E27FC236}">
                      <a16:creationId xmlns:a16="http://schemas.microsoft.com/office/drawing/2014/main" id="{58BE78A5-6133-CE42-87F0-1A38A52A976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9306230" y="3737610"/>
                  <a:ext cx="1029158" cy="1029158"/>
                </a:xfrm>
                <a:prstGeom prst="rect">
                  <a:avLst/>
                </a:prstGeom>
              </p:spPr>
            </p:pic>
          </p:grpSp>
          <p:pic>
            <p:nvPicPr>
              <p:cNvPr id="86" name="Picture 85"/>
              <p:cNvPicPr>
                <a:picLocks noChangeAspect="1"/>
              </p:cNvPicPr>
              <p:nvPr/>
            </p:nvPicPr>
            <p:blipFill>
              <a:blip r:embed="rId16" cstate="print">
                <a:duotone>
                  <a:schemeClr val="accent2">
                    <a:shade val="45000"/>
                    <a:satMod val="135000"/>
                  </a:schemeClr>
                  <a:prstClr val="white"/>
                </a:duotone>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tretch>
                <a:fillRect/>
              </a:stretch>
            </p:blipFill>
            <p:spPr>
              <a:xfrm>
                <a:off x="10360988" y="2239478"/>
                <a:ext cx="1279270" cy="1280160"/>
              </a:xfrm>
              <a:prstGeom prst="rect">
                <a:avLst/>
              </a:prstGeom>
            </p:spPr>
          </p:pic>
          <p:pic>
            <p:nvPicPr>
              <p:cNvPr id="87" name="Picture 86"/>
              <p:cNvPicPr>
                <a:picLocks noChangeAspect="1"/>
              </p:cNvPicPr>
              <p:nvPr/>
            </p:nvPicPr>
            <p:blipFill>
              <a:blip r:embed="rId1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87185" y="2239478"/>
                <a:ext cx="1274786" cy="1280160"/>
              </a:xfrm>
              <a:prstGeom prst="rect">
                <a:avLst/>
              </a:prstGeom>
            </p:spPr>
          </p:pic>
        </p:grpSp>
        <p:sp>
          <p:nvSpPr>
            <p:cNvPr id="84" name="TextBox 83">
              <a:extLst>
                <a:ext uri="{FF2B5EF4-FFF2-40B4-BE49-F238E27FC236}">
                  <a16:creationId xmlns:a16="http://schemas.microsoft.com/office/drawing/2014/main" id="{18C1346E-E1A2-544C-A9D7-DD6E68805499}"/>
                </a:ext>
              </a:extLst>
            </p:cNvPr>
            <p:cNvSpPr txBox="1"/>
            <p:nvPr/>
          </p:nvSpPr>
          <p:spPr>
            <a:xfrm>
              <a:off x="7378818" y="3444301"/>
              <a:ext cx="2939458" cy="707886"/>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Criminal Records </a:t>
              </a:r>
              <a:endParaRPr lang="en-US" sz="2000" b="1" dirty="0" smtClean="0">
                <a:solidFill>
                  <a:srgbClr val="001E61"/>
                </a:solidFill>
                <a:latin typeface="Source Sans Pro" panose="020B0503030403020204" pitchFamily="34" charset="0"/>
                <a:ea typeface="Source Sans Pro" panose="020B0503030403020204" pitchFamily="34" charset="0"/>
              </a:endParaRPr>
            </a:p>
            <a:p>
              <a:pPr algn="ctr"/>
              <a:r>
                <a:rPr lang="en-US" sz="2000" b="1" dirty="0" smtClean="0">
                  <a:solidFill>
                    <a:srgbClr val="001E61"/>
                  </a:solidFill>
                  <a:latin typeface="Source Sans Pro" panose="020B0503030403020204" pitchFamily="34" charset="0"/>
                  <a:ea typeface="Source Sans Pro" panose="020B0503030403020204" pitchFamily="34" charset="0"/>
                </a:rPr>
                <a:t>Relief</a:t>
              </a:r>
              <a:endParaRPr lang="en-US" sz="2000" b="1" dirty="0">
                <a:solidFill>
                  <a:srgbClr val="001E61"/>
                </a:solidFill>
                <a:latin typeface="Source Sans Pro" panose="020B0503030403020204" pitchFamily="34" charset="0"/>
                <a:ea typeface="Source Sans Pro" panose="020B0503030403020204" pitchFamily="34" charset="0"/>
              </a:endParaRPr>
            </a:p>
          </p:txBody>
        </p:sp>
        <p:sp>
          <p:nvSpPr>
            <p:cNvPr id="83" name="TextBox 82">
              <a:extLst>
                <a:ext uri="{FF2B5EF4-FFF2-40B4-BE49-F238E27FC236}">
                  <a16:creationId xmlns:a16="http://schemas.microsoft.com/office/drawing/2014/main" id="{24A75195-B7B7-EE4C-9C0C-B4FAD4E3AABA}"/>
                </a:ext>
              </a:extLst>
            </p:cNvPr>
            <p:cNvSpPr txBox="1"/>
            <p:nvPr/>
          </p:nvSpPr>
          <p:spPr>
            <a:xfrm>
              <a:off x="5479734" y="3598189"/>
              <a:ext cx="2289688" cy="400110"/>
            </a:xfrm>
            <a:prstGeom prst="rect">
              <a:avLst/>
            </a:prstGeom>
            <a:noFill/>
          </p:spPr>
          <p:txBody>
            <a:bodyPr wrap="square" rtlCol="0">
              <a:spAutoFit/>
            </a:bodyPr>
            <a:lstStyle/>
            <a:p>
              <a:pPr algn="ctr"/>
              <a:r>
                <a:rPr lang="en-US" sz="2000" b="1" dirty="0">
                  <a:solidFill>
                    <a:srgbClr val="001E61"/>
                  </a:solidFill>
                  <a:latin typeface="Source Sans Pro" panose="020B0503030403020204" pitchFamily="34" charset="0"/>
                  <a:ea typeface="Source Sans Pro" panose="020B0503030403020204" pitchFamily="34" charset="0"/>
                </a:rPr>
                <a:t>Public Benefits</a:t>
              </a:r>
            </a:p>
          </p:txBody>
        </p:sp>
        <p:sp>
          <p:nvSpPr>
            <p:cNvPr id="85" name="TextBox 84">
              <a:extLst>
                <a:ext uri="{FF2B5EF4-FFF2-40B4-BE49-F238E27FC236}">
                  <a16:creationId xmlns:a16="http://schemas.microsoft.com/office/drawing/2014/main" id="{24A75195-B7B7-EE4C-9C0C-B4FAD4E3AABA}"/>
                </a:ext>
              </a:extLst>
            </p:cNvPr>
            <p:cNvSpPr txBox="1"/>
            <p:nvPr/>
          </p:nvSpPr>
          <p:spPr>
            <a:xfrm>
              <a:off x="9855779" y="3598189"/>
              <a:ext cx="2289688" cy="400110"/>
            </a:xfrm>
            <a:prstGeom prst="rect">
              <a:avLst/>
            </a:prstGeom>
            <a:noFill/>
          </p:spPr>
          <p:txBody>
            <a:bodyPr wrap="square" rtlCol="0">
              <a:spAutoFit/>
            </a:bodyPr>
            <a:lstStyle/>
            <a:p>
              <a:pPr algn="ctr"/>
              <a:r>
                <a:rPr lang="en-US" sz="2000" b="1" dirty="0" smtClean="0">
                  <a:solidFill>
                    <a:srgbClr val="001E61"/>
                  </a:solidFill>
                  <a:latin typeface="Source Sans Pro" panose="020B0503030403020204" pitchFamily="34" charset="0"/>
                  <a:ea typeface="Source Sans Pro" panose="020B0503030403020204" pitchFamily="34" charset="0"/>
                </a:rPr>
                <a:t>Long-Term Care</a:t>
              </a:r>
              <a:endParaRPr lang="en-US" sz="2000" b="1" dirty="0">
                <a:solidFill>
                  <a:srgbClr val="001E61"/>
                </a:solidFill>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2136123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619991" y="369867"/>
            <a:ext cx="5407415" cy="6247864"/>
          </a:xfrm>
          <a:prstGeom prst="rect">
            <a:avLst/>
          </a:prstGeom>
          <a:solidFill>
            <a:schemeClr val="accent2"/>
          </a:solidFill>
          <a:ln>
            <a:solidFill>
              <a:schemeClr val="accent1"/>
            </a:solidFill>
          </a:ln>
        </p:spPr>
        <p:txBody>
          <a:bodyPr wrap="square">
            <a:spAutoFit/>
          </a:bodyPr>
          <a:lstStyle/>
          <a:p>
            <a:pPr marL="285750" indent="-285750">
              <a:buFont typeface="Arial" panose="020B0604020202020204" pitchFamily="34" charset="0"/>
              <a:buChar char="•"/>
            </a:pPr>
            <a:r>
              <a:rPr lang="en-US" sz="2000" dirty="0"/>
              <a:t>If you are not a U.S Citizen: Select NO </a:t>
            </a:r>
          </a:p>
          <a:p>
            <a:r>
              <a:rPr lang="en-US" sz="2000" dirty="0" smtClean="0"/>
              <a:t>---</a:t>
            </a:r>
          </a:p>
          <a:p>
            <a:pPr marL="285750" indent="-285750">
              <a:buFont typeface="Arial" panose="020B0604020202020204" pitchFamily="34" charset="0"/>
              <a:buChar char="•"/>
            </a:pPr>
            <a:r>
              <a:rPr lang="en-US" sz="2000" dirty="0" smtClean="0"/>
              <a:t>If </a:t>
            </a:r>
            <a:r>
              <a:rPr lang="en-US" sz="2000" dirty="0"/>
              <a:t>you are a documented </a:t>
            </a:r>
            <a:r>
              <a:rPr lang="en-US" sz="2000" dirty="0" smtClean="0"/>
              <a:t>non-citizen, </a:t>
            </a:r>
            <a:r>
              <a:rPr lang="en-US" sz="2000" dirty="0"/>
              <a:t>select </a:t>
            </a:r>
            <a:r>
              <a:rPr lang="en-US" sz="2000" dirty="0" smtClean="0"/>
              <a:t>YES </a:t>
            </a:r>
          </a:p>
          <a:p>
            <a:pPr marL="285750" indent="-285750">
              <a:buFont typeface="Arial" panose="020B0604020202020204" pitchFamily="34" charset="0"/>
              <a:buChar char="•"/>
            </a:pPr>
            <a:r>
              <a:rPr lang="en-US" sz="2000" dirty="0" smtClean="0"/>
              <a:t>If </a:t>
            </a:r>
            <a:r>
              <a:rPr lang="en-US" sz="2000" dirty="0"/>
              <a:t>you are undocumented select NO </a:t>
            </a:r>
            <a:r>
              <a:rPr lang="en-US" sz="2000" dirty="0" smtClean="0"/>
              <a:t/>
            </a:r>
            <a:br>
              <a:rPr lang="en-US" sz="2000" dirty="0" smtClean="0"/>
            </a:br>
            <a:r>
              <a:rPr lang="en-US" sz="2000" dirty="0" smtClean="0"/>
              <a:t>(</a:t>
            </a:r>
            <a:r>
              <a:rPr lang="en-US" sz="2000" dirty="0"/>
              <a:t>selecting NO does not automatically disqualify you from receiving </a:t>
            </a:r>
            <a:r>
              <a:rPr lang="en-US" sz="2000" dirty="0" smtClean="0"/>
              <a:t>benefits).</a:t>
            </a:r>
          </a:p>
          <a:p>
            <a:r>
              <a:rPr lang="en-US" sz="2000" dirty="0" smtClean="0"/>
              <a:t>--- </a:t>
            </a:r>
            <a:endParaRPr lang="en-US" sz="2000" dirty="0"/>
          </a:p>
          <a:p>
            <a:pPr marL="285750" indent="-285750">
              <a:buFont typeface="Arial" panose="020B0604020202020204" pitchFamily="34" charset="0"/>
              <a:buChar char="•"/>
            </a:pPr>
            <a:r>
              <a:rPr lang="en-US" sz="2000" dirty="0"/>
              <a:t>Select document type, ex: </a:t>
            </a:r>
            <a:endParaRPr lang="en-US" sz="2000" dirty="0" smtClean="0"/>
          </a:p>
          <a:p>
            <a:pPr marL="742950" lvl="1" indent="-285750">
              <a:buFont typeface="Arial" panose="020B0604020202020204" pitchFamily="34" charset="0"/>
              <a:buChar char="•"/>
            </a:pPr>
            <a:r>
              <a:rPr lang="en-US" sz="2000" dirty="0" smtClean="0"/>
              <a:t>Permanent </a:t>
            </a:r>
            <a:r>
              <a:rPr lang="en-US" sz="2000" dirty="0"/>
              <a:t>Resident (</a:t>
            </a:r>
            <a:r>
              <a:rPr lang="en-US" sz="2000" dirty="0" smtClean="0"/>
              <a:t>I-551)</a:t>
            </a:r>
          </a:p>
          <a:p>
            <a:pPr marL="742950" lvl="1" indent="-285750">
              <a:buFont typeface="Arial" panose="020B0604020202020204" pitchFamily="34" charset="0"/>
              <a:buChar char="•"/>
            </a:pPr>
            <a:r>
              <a:rPr lang="en-US" sz="2000" dirty="0" smtClean="0"/>
              <a:t>Arrival/Departure </a:t>
            </a:r>
            <a:r>
              <a:rPr lang="en-US" sz="2000" dirty="0"/>
              <a:t>record (I-94) </a:t>
            </a:r>
            <a:endParaRPr lang="en-US" sz="2000" dirty="0" smtClean="0"/>
          </a:p>
          <a:p>
            <a:pPr marL="285750" indent="-285750">
              <a:buFont typeface="Arial" panose="020B0604020202020204" pitchFamily="34" charset="0"/>
              <a:buChar char="•"/>
            </a:pPr>
            <a:r>
              <a:rPr lang="en-US" sz="2000" dirty="0" smtClean="0"/>
              <a:t>For </a:t>
            </a:r>
            <a:r>
              <a:rPr lang="en-US" sz="2000" dirty="0"/>
              <a:t>document number – enter the full number on the documentation you have, ex: Alien number, certificate of naturalization number, etc</a:t>
            </a:r>
            <a:r>
              <a:rPr lang="en-US" sz="2000" dirty="0" smtClean="0"/>
              <a:t>.</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Upload </a:t>
            </a:r>
            <a:r>
              <a:rPr lang="en-US" sz="2000" dirty="0"/>
              <a:t>the document at the end of the application when it asks for documentation under the citizenship tab if you are able to – this will speed up processing your application.</a:t>
            </a:r>
          </a:p>
        </p:txBody>
      </p:sp>
      <p:sp>
        <p:nvSpPr>
          <p:cNvPr id="2" name="Title 1"/>
          <p:cNvSpPr>
            <a:spLocks noGrp="1"/>
          </p:cNvSpPr>
          <p:nvPr>
            <p:ph type="title"/>
          </p:nvPr>
        </p:nvSpPr>
        <p:spPr>
          <a:xfrm>
            <a:off x="819732" y="533941"/>
            <a:ext cx="3096286" cy="624689"/>
          </a:xfrm>
        </p:spPr>
        <p:txBody>
          <a:bodyPr>
            <a:normAutofit fontScale="90000"/>
          </a:bodyPr>
          <a:lstStyle/>
          <a:p>
            <a:r>
              <a:rPr lang="en-US" dirty="0" smtClean="0"/>
              <a:t>Citizenship</a:t>
            </a:r>
            <a:endParaRPr lang="en-US" dirty="0"/>
          </a:p>
        </p:txBody>
      </p:sp>
      <p:pic>
        <p:nvPicPr>
          <p:cNvPr id="10" name="Picture 9"/>
          <p:cNvPicPr>
            <a:picLocks noChangeAspect="1"/>
          </p:cNvPicPr>
          <p:nvPr/>
        </p:nvPicPr>
        <p:blipFill>
          <a:blip r:embed="rId3"/>
          <a:stretch>
            <a:fillRect/>
          </a:stretch>
        </p:blipFill>
        <p:spPr>
          <a:xfrm>
            <a:off x="139148" y="5447958"/>
            <a:ext cx="6262180" cy="1091500"/>
          </a:xfrm>
          <a:prstGeom prst="rect">
            <a:avLst/>
          </a:prstGeom>
          <a:ln>
            <a:solidFill>
              <a:schemeClr val="accent1"/>
            </a:solidFill>
          </a:ln>
        </p:spPr>
      </p:pic>
      <p:pic>
        <p:nvPicPr>
          <p:cNvPr id="8" name="Picture 7"/>
          <p:cNvPicPr>
            <a:picLocks noChangeAspect="1"/>
          </p:cNvPicPr>
          <p:nvPr/>
        </p:nvPicPr>
        <p:blipFill rotWithShape="1">
          <a:blip r:embed="rId4"/>
          <a:srcRect t="1491"/>
          <a:stretch/>
        </p:blipFill>
        <p:spPr>
          <a:xfrm>
            <a:off x="319254" y="1158630"/>
            <a:ext cx="5982154" cy="4289328"/>
          </a:xfrm>
          <a:prstGeom prst="rect">
            <a:avLst/>
          </a:prstGeom>
          <a:ln>
            <a:solidFill>
              <a:schemeClr val="accent1"/>
            </a:solidFill>
          </a:ln>
        </p:spPr>
      </p:pic>
      <p:sp>
        <p:nvSpPr>
          <p:cNvPr id="6" name="Rectangle 5"/>
          <p:cNvSpPr/>
          <p:nvPr/>
        </p:nvSpPr>
        <p:spPr>
          <a:xfrm>
            <a:off x="2318548" y="1050034"/>
            <a:ext cx="3764200" cy="400110"/>
          </a:xfrm>
          <a:prstGeom prst="rect">
            <a:avLst/>
          </a:prstGeom>
          <a:solidFill>
            <a:schemeClr val="accent2"/>
          </a:solidFill>
          <a:ln>
            <a:solidFill>
              <a:schemeClr val="accent1"/>
            </a:solidFill>
          </a:ln>
        </p:spPr>
        <p:txBody>
          <a:bodyPr wrap="square">
            <a:spAutoFit/>
          </a:bodyPr>
          <a:lstStyle/>
          <a:p>
            <a:r>
              <a:rPr lang="en-US" sz="2000" dirty="0"/>
              <a:t>If you are a U.S </a:t>
            </a:r>
            <a:r>
              <a:rPr lang="en-US" sz="2000" dirty="0" smtClean="0"/>
              <a:t>Citizen: Select </a:t>
            </a:r>
            <a:r>
              <a:rPr lang="en-US" sz="2000" dirty="0"/>
              <a:t>YES </a:t>
            </a:r>
          </a:p>
        </p:txBody>
      </p:sp>
    </p:spTree>
    <p:extLst>
      <p:ext uri="{BB962C8B-B14F-4D97-AF65-F5344CB8AC3E}">
        <p14:creationId xmlns:p14="http://schemas.microsoft.com/office/powerpoint/2010/main" val="3133148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8503173" cy="624689"/>
          </a:xfrm>
        </p:spPr>
        <p:txBody>
          <a:bodyPr>
            <a:normAutofit fontScale="90000"/>
          </a:bodyPr>
          <a:lstStyle/>
          <a:p>
            <a:r>
              <a:rPr lang="en-US" dirty="0" smtClean="0"/>
              <a:t>More about your household</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853" t="20485" r="2825" b="37036"/>
          <a:stretch/>
        </p:blipFill>
        <p:spPr>
          <a:xfrm>
            <a:off x="541434" y="1158630"/>
            <a:ext cx="8602565" cy="5441894"/>
          </a:xfrm>
          <a:prstGeom prst="rect">
            <a:avLst/>
          </a:prstGeom>
          <a:ln>
            <a:solidFill>
              <a:schemeClr val="accent1"/>
            </a:solidFill>
          </a:ln>
        </p:spPr>
      </p:pic>
    </p:spTree>
    <p:extLst>
      <p:ext uri="{BB962C8B-B14F-4D97-AF65-F5344CB8AC3E}">
        <p14:creationId xmlns:p14="http://schemas.microsoft.com/office/powerpoint/2010/main" val="862611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9221084" cy="624689"/>
          </a:xfrm>
        </p:spPr>
        <p:txBody>
          <a:bodyPr>
            <a:normAutofit fontScale="90000"/>
          </a:bodyPr>
          <a:lstStyle/>
          <a:p>
            <a:r>
              <a:rPr lang="en-US" dirty="0" err="1" smtClean="0"/>
              <a:t>SUMmARY</a:t>
            </a:r>
            <a:r>
              <a:rPr lang="en-US" dirty="0" smtClean="0"/>
              <a:t> Review</a:t>
            </a:r>
            <a:endParaRPr lang="en-US" dirty="0"/>
          </a:p>
        </p:txBody>
      </p:sp>
      <p:pic>
        <p:nvPicPr>
          <p:cNvPr id="6" name="Picture 5"/>
          <p:cNvPicPr>
            <a:picLocks noChangeAspect="1"/>
          </p:cNvPicPr>
          <p:nvPr/>
        </p:nvPicPr>
        <p:blipFill rotWithShape="1">
          <a:blip r:embed="rId3"/>
          <a:srcRect l="25258" t="18665" b="17964"/>
          <a:stretch/>
        </p:blipFill>
        <p:spPr>
          <a:xfrm>
            <a:off x="6897757" y="1212574"/>
            <a:ext cx="4950532" cy="5466224"/>
          </a:xfrm>
          <a:prstGeom prst="rect">
            <a:avLst/>
          </a:prstGeom>
          <a:ln>
            <a:solidFill>
              <a:schemeClr val="accent1"/>
            </a:solidFill>
          </a:ln>
        </p:spPr>
      </p:pic>
      <p:sp>
        <p:nvSpPr>
          <p:cNvPr id="4" name="Rectangle 3"/>
          <p:cNvSpPr/>
          <p:nvPr/>
        </p:nvSpPr>
        <p:spPr>
          <a:xfrm>
            <a:off x="224879" y="1493499"/>
            <a:ext cx="6404522" cy="3108543"/>
          </a:xfrm>
          <a:prstGeom prst="rect">
            <a:avLst/>
          </a:prstGeom>
          <a:solidFill>
            <a:schemeClr val="accent2"/>
          </a:solidFill>
          <a:ln>
            <a:solidFill>
              <a:schemeClr val="accent1"/>
            </a:solidFill>
          </a:ln>
        </p:spPr>
        <p:txBody>
          <a:bodyPr wrap="square">
            <a:spAutoFit/>
          </a:bodyPr>
          <a:lstStyle/>
          <a:p>
            <a:r>
              <a:rPr lang="en-US" sz="2800" dirty="0" smtClean="0"/>
              <a:t>At the end of each section, DHS gives you the opportunity review your answers.</a:t>
            </a:r>
          </a:p>
          <a:p>
            <a:endParaRPr lang="en-US" sz="2800" dirty="0"/>
          </a:p>
          <a:p>
            <a:r>
              <a:rPr lang="en-US" sz="2800" dirty="0" smtClean="0"/>
              <a:t>If </a:t>
            </a:r>
            <a:r>
              <a:rPr lang="en-US" sz="2800" dirty="0"/>
              <a:t>anything is wrong, click the button on the right side of the screen to fix it. Keep in mind that if you change an answer, </a:t>
            </a:r>
            <a:r>
              <a:rPr lang="en-US" sz="2800" dirty="0" smtClean="0"/>
              <a:t>you may be asked another question </a:t>
            </a:r>
            <a:r>
              <a:rPr lang="en-US" sz="2800" dirty="0"/>
              <a:t>or two.</a:t>
            </a:r>
          </a:p>
        </p:txBody>
      </p:sp>
    </p:spTree>
    <p:extLst>
      <p:ext uri="{BB962C8B-B14F-4D97-AF65-F5344CB8AC3E}">
        <p14:creationId xmlns:p14="http://schemas.microsoft.com/office/powerpoint/2010/main" val="1704772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Liquid Resources</a:t>
            </a:r>
            <a:endParaRPr lang="en-US" dirty="0"/>
          </a:p>
        </p:txBody>
      </p:sp>
      <p:pic>
        <p:nvPicPr>
          <p:cNvPr id="4" name="Picture 3"/>
          <p:cNvPicPr>
            <a:picLocks noChangeAspect="1"/>
          </p:cNvPicPr>
          <p:nvPr/>
        </p:nvPicPr>
        <p:blipFill rotWithShape="1">
          <a:blip r:embed="rId3"/>
          <a:srcRect l="25436" t="20942" b="22335"/>
          <a:stretch/>
        </p:blipFill>
        <p:spPr>
          <a:xfrm>
            <a:off x="5642043" y="1007200"/>
            <a:ext cx="6402849" cy="5601353"/>
          </a:xfrm>
          <a:prstGeom prst="rect">
            <a:avLst/>
          </a:prstGeom>
          <a:ln>
            <a:solidFill>
              <a:schemeClr val="accent1"/>
            </a:solidFill>
          </a:ln>
        </p:spPr>
      </p:pic>
      <p:sp>
        <p:nvSpPr>
          <p:cNvPr id="3" name="Rectangle 2"/>
          <p:cNvSpPr/>
          <p:nvPr/>
        </p:nvSpPr>
        <p:spPr>
          <a:xfrm>
            <a:off x="427892" y="1332530"/>
            <a:ext cx="5058508" cy="3170099"/>
          </a:xfrm>
          <a:prstGeom prst="rect">
            <a:avLst/>
          </a:prstGeom>
          <a:solidFill>
            <a:schemeClr val="accent2"/>
          </a:solidFill>
          <a:ln>
            <a:solidFill>
              <a:schemeClr val="accent1"/>
            </a:solidFill>
          </a:ln>
        </p:spPr>
        <p:txBody>
          <a:bodyPr wrap="square">
            <a:spAutoFit/>
          </a:bodyPr>
          <a:lstStyle/>
          <a:p>
            <a:r>
              <a:rPr lang="en-US" sz="2000" dirty="0"/>
              <a:t>Depending on the benefits you applied for and your responses to earlier questions, you will be asked for information about </a:t>
            </a:r>
            <a:r>
              <a:rPr lang="en-US" sz="2000" dirty="0" smtClean="0"/>
              <a:t>your</a:t>
            </a:r>
          </a:p>
          <a:p>
            <a:r>
              <a:rPr lang="en-US" sz="2000" dirty="0" smtClean="0"/>
              <a:t>resources </a:t>
            </a:r>
            <a:r>
              <a:rPr lang="en-US" sz="2000" dirty="0"/>
              <a:t>(</a:t>
            </a:r>
            <a:r>
              <a:rPr lang="en-US" sz="2000" dirty="0" smtClean="0"/>
              <a:t>assets)</a:t>
            </a:r>
          </a:p>
          <a:p>
            <a:endParaRPr lang="en-US" sz="2000" dirty="0" smtClean="0"/>
          </a:p>
          <a:p>
            <a:r>
              <a:rPr lang="en-US" sz="2000" dirty="0" smtClean="0"/>
              <a:t>Be </a:t>
            </a:r>
            <a:r>
              <a:rPr lang="en-US" sz="2000" dirty="0"/>
              <a:t>sure to include ALL income on the form. If you are applying for medical benefits only, for most people all that is considered is your monthly income. Assets are considered for some groups such as Seniors</a:t>
            </a:r>
            <a:r>
              <a:rPr lang="en-US" sz="2000" dirty="0" smtClean="0"/>
              <a:t>.</a:t>
            </a:r>
          </a:p>
        </p:txBody>
      </p:sp>
      <p:sp>
        <p:nvSpPr>
          <p:cNvPr id="5" name="Rectangle 4"/>
          <p:cNvSpPr/>
          <p:nvPr/>
        </p:nvSpPr>
        <p:spPr>
          <a:xfrm>
            <a:off x="443384" y="4676529"/>
            <a:ext cx="5043016" cy="1323439"/>
          </a:xfrm>
          <a:prstGeom prst="rect">
            <a:avLst/>
          </a:prstGeom>
          <a:solidFill>
            <a:schemeClr val="accent2"/>
          </a:solidFill>
          <a:ln>
            <a:solidFill>
              <a:schemeClr val="accent1"/>
            </a:solidFill>
          </a:ln>
        </p:spPr>
        <p:txBody>
          <a:bodyPr wrap="square">
            <a:spAutoFit/>
          </a:bodyPr>
          <a:lstStyle/>
          <a:p>
            <a:r>
              <a:rPr lang="en-US" sz="2000" dirty="0" smtClean="0"/>
              <a:t>** For some programs, like SNAP, you must report resources but DHS doesn’t actually consider them when they determine whether you’re eligible.</a:t>
            </a:r>
            <a:endParaRPr lang="en-US" sz="2000" dirty="0"/>
          </a:p>
        </p:txBody>
      </p:sp>
    </p:spTree>
    <p:extLst>
      <p:ext uri="{BB962C8B-B14F-4D97-AF65-F5344CB8AC3E}">
        <p14:creationId xmlns:p14="http://schemas.microsoft.com/office/powerpoint/2010/main" val="2929953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Other Resources</a:t>
            </a:r>
            <a:endParaRPr lang="en-US" dirty="0"/>
          </a:p>
        </p:txBody>
      </p:sp>
      <p:pic>
        <p:nvPicPr>
          <p:cNvPr id="3" name="Picture 2"/>
          <p:cNvPicPr>
            <a:picLocks noChangeAspect="1"/>
          </p:cNvPicPr>
          <p:nvPr/>
        </p:nvPicPr>
        <p:blipFill rotWithShape="1">
          <a:blip r:embed="rId3"/>
          <a:srcRect l="25230" t="33029" b="47920"/>
          <a:stretch/>
        </p:blipFill>
        <p:spPr>
          <a:xfrm>
            <a:off x="336004" y="1371488"/>
            <a:ext cx="5140785" cy="1696779"/>
          </a:xfrm>
          <a:prstGeom prst="rect">
            <a:avLst/>
          </a:prstGeom>
          <a:ln>
            <a:solidFill>
              <a:schemeClr val="accent1"/>
            </a:solidFill>
          </a:ln>
        </p:spPr>
      </p:pic>
      <p:pic>
        <p:nvPicPr>
          <p:cNvPr id="6" name="Picture 5"/>
          <p:cNvPicPr>
            <a:picLocks noChangeAspect="1"/>
          </p:cNvPicPr>
          <p:nvPr/>
        </p:nvPicPr>
        <p:blipFill rotWithShape="1">
          <a:blip r:embed="rId4"/>
          <a:srcRect l="24742" t="24559" b="43055"/>
          <a:stretch/>
        </p:blipFill>
        <p:spPr>
          <a:xfrm>
            <a:off x="336004" y="3856317"/>
            <a:ext cx="5070883" cy="2099307"/>
          </a:xfrm>
          <a:prstGeom prst="rect">
            <a:avLst/>
          </a:prstGeom>
          <a:ln>
            <a:solidFill>
              <a:schemeClr val="accent1"/>
            </a:solidFill>
          </a:ln>
        </p:spPr>
      </p:pic>
      <p:pic>
        <p:nvPicPr>
          <p:cNvPr id="7" name="Picture 6"/>
          <p:cNvPicPr>
            <a:picLocks noChangeAspect="1"/>
          </p:cNvPicPr>
          <p:nvPr/>
        </p:nvPicPr>
        <p:blipFill rotWithShape="1">
          <a:blip r:embed="rId5"/>
          <a:srcRect l="22968" t="18214" r="7104" b="28512"/>
          <a:stretch/>
        </p:blipFill>
        <p:spPr>
          <a:xfrm>
            <a:off x="5883965" y="752072"/>
            <a:ext cx="6023114" cy="5922611"/>
          </a:xfrm>
          <a:prstGeom prst="rect">
            <a:avLst/>
          </a:prstGeom>
          <a:ln>
            <a:solidFill>
              <a:schemeClr val="accent1"/>
            </a:solidFill>
          </a:ln>
        </p:spPr>
      </p:pic>
      <p:sp>
        <p:nvSpPr>
          <p:cNvPr id="4" name="Down Arrow 3"/>
          <p:cNvSpPr/>
          <p:nvPr/>
        </p:nvSpPr>
        <p:spPr>
          <a:xfrm>
            <a:off x="2735622" y="2644513"/>
            <a:ext cx="616226" cy="1272143"/>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3664320">
            <a:off x="5337313" y="3077304"/>
            <a:ext cx="616226" cy="1272143"/>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1606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Income from employment</a:t>
            </a:r>
            <a:endParaRPr lang="en-US" dirty="0"/>
          </a:p>
        </p:txBody>
      </p:sp>
      <p:pic>
        <p:nvPicPr>
          <p:cNvPr id="3" name="Picture 2"/>
          <p:cNvPicPr>
            <a:picLocks noChangeAspect="1"/>
          </p:cNvPicPr>
          <p:nvPr/>
        </p:nvPicPr>
        <p:blipFill rotWithShape="1">
          <a:blip r:embed="rId3"/>
          <a:srcRect l="23994" t="15126" r="944" b="3800"/>
          <a:stretch/>
        </p:blipFill>
        <p:spPr>
          <a:xfrm>
            <a:off x="437322" y="1158631"/>
            <a:ext cx="5140810" cy="4168744"/>
          </a:xfrm>
          <a:prstGeom prst="rect">
            <a:avLst/>
          </a:prstGeom>
          <a:ln>
            <a:solidFill>
              <a:schemeClr val="accent1"/>
            </a:solidFill>
          </a:ln>
          <a:effectLst/>
        </p:spPr>
      </p:pic>
      <p:pic>
        <p:nvPicPr>
          <p:cNvPr id="6" name="Picture 5"/>
          <p:cNvPicPr>
            <a:picLocks noChangeAspect="1"/>
          </p:cNvPicPr>
          <p:nvPr/>
        </p:nvPicPr>
        <p:blipFill rotWithShape="1">
          <a:blip r:embed="rId4"/>
          <a:srcRect l="27151" t="11973" r="1620" b="17048"/>
          <a:stretch/>
        </p:blipFill>
        <p:spPr>
          <a:xfrm>
            <a:off x="5695520" y="1108521"/>
            <a:ext cx="6215127" cy="5550187"/>
          </a:xfrm>
          <a:prstGeom prst="rect">
            <a:avLst/>
          </a:prstGeom>
          <a:ln>
            <a:solidFill>
              <a:schemeClr val="accent1"/>
            </a:solidFill>
          </a:ln>
        </p:spPr>
      </p:pic>
    </p:spTree>
    <p:extLst>
      <p:ext uri="{BB962C8B-B14F-4D97-AF65-F5344CB8AC3E}">
        <p14:creationId xmlns:p14="http://schemas.microsoft.com/office/powerpoint/2010/main" val="3771946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Other income</a:t>
            </a:r>
            <a:endParaRPr lang="en-US" dirty="0"/>
          </a:p>
        </p:txBody>
      </p:sp>
      <p:pic>
        <p:nvPicPr>
          <p:cNvPr id="3" name="Picture 2"/>
          <p:cNvPicPr>
            <a:picLocks noChangeAspect="1"/>
          </p:cNvPicPr>
          <p:nvPr/>
        </p:nvPicPr>
        <p:blipFill rotWithShape="1">
          <a:blip r:embed="rId3"/>
          <a:srcRect l="25167" t="18234" r="-107" b="13934"/>
          <a:stretch/>
        </p:blipFill>
        <p:spPr>
          <a:xfrm>
            <a:off x="6520069" y="198783"/>
            <a:ext cx="5486400" cy="6400800"/>
          </a:xfrm>
          <a:prstGeom prst="rect">
            <a:avLst/>
          </a:prstGeom>
          <a:ln>
            <a:solidFill>
              <a:schemeClr val="accent1"/>
            </a:solidFill>
          </a:ln>
        </p:spPr>
      </p:pic>
      <p:sp>
        <p:nvSpPr>
          <p:cNvPr id="4" name="Rectangle 3"/>
          <p:cNvSpPr/>
          <p:nvPr/>
        </p:nvSpPr>
        <p:spPr>
          <a:xfrm>
            <a:off x="181606" y="1339950"/>
            <a:ext cx="6159560" cy="5078313"/>
          </a:xfrm>
          <a:prstGeom prst="rect">
            <a:avLst/>
          </a:prstGeom>
          <a:solidFill>
            <a:schemeClr val="accent2"/>
          </a:solidFill>
          <a:ln>
            <a:solidFill>
              <a:schemeClr val="accent1"/>
            </a:solidFill>
          </a:ln>
        </p:spPr>
        <p:txBody>
          <a:bodyPr wrap="square">
            <a:spAutoFit/>
          </a:bodyPr>
          <a:lstStyle/>
          <a:p>
            <a:r>
              <a:rPr lang="en-US" b="1" dirty="0" smtClean="0"/>
              <a:t>Supplemental </a:t>
            </a:r>
            <a:r>
              <a:rPr lang="en-US" b="1" dirty="0"/>
              <a:t>Security Income (SSI)</a:t>
            </a:r>
            <a:r>
              <a:rPr lang="en-US" dirty="0"/>
              <a:t> - SSI is a monthly payment for people with very low incomes who are at least 65 or blind or disabled. SSI is not a retirement benefit and it is not the same as Social Security.</a:t>
            </a:r>
            <a:br>
              <a:rPr lang="en-US" dirty="0"/>
            </a:br>
            <a:r>
              <a:rPr lang="en-US" dirty="0"/>
              <a:t/>
            </a:r>
            <a:br>
              <a:rPr lang="en-US" dirty="0"/>
            </a:br>
            <a:r>
              <a:rPr lang="en-US" b="1" dirty="0"/>
              <a:t>Social Security</a:t>
            </a:r>
            <a:r>
              <a:rPr lang="en-US" dirty="0"/>
              <a:t> - By Social Security, we mean retirement payments and some disability payments. Don’t include SSI income in this box.</a:t>
            </a:r>
            <a:br>
              <a:rPr lang="en-US" dirty="0"/>
            </a:br>
            <a:r>
              <a:rPr lang="en-US" dirty="0"/>
              <a:t/>
            </a:r>
            <a:br>
              <a:rPr lang="en-US" dirty="0"/>
            </a:br>
            <a:r>
              <a:rPr lang="en-US" b="1" dirty="0"/>
              <a:t>Child Support</a:t>
            </a:r>
            <a:r>
              <a:rPr lang="en-US" dirty="0"/>
              <a:t> - Child support is the money that you or your children receive from a parent who is not living in your home.</a:t>
            </a:r>
            <a:br>
              <a:rPr lang="en-US" dirty="0"/>
            </a:br>
            <a:r>
              <a:rPr lang="en-US" dirty="0"/>
              <a:t/>
            </a:r>
            <a:br>
              <a:rPr lang="en-US" dirty="0"/>
            </a:br>
            <a:r>
              <a:rPr lang="en-US" b="1" dirty="0"/>
              <a:t>Unemployment payments</a:t>
            </a:r>
            <a:r>
              <a:rPr lang="en-US" dirty="0"/>
              <a:t> - Unemployment payments are payments you may receive from the state if you have recently lost your job.</a:t>
            </a:r>
            <a:br>
              <a:rPr lang="en-US" dirty="0"/>
            </a:br>
            <a:r>
              <a:rPr lang="en-US" dirty="0"/>
              <a:t/>
            </a:r>
            <a:br>
              <a:rPr lang="en-US" dirty="0"/>
            </a:br>
            <a:r>
              <a:rPr lang="en-US" b="1" dirty="0"/>
              <a:t>Other sources</a:t>
            </a:r>
            <a:r>
              <a:rPr lang="en-US" dirty="0"/>
              <a:t> - Some examples are worker’s compensation, veteran’s benefits, pensions, tribal per capita payments. </a:t>
            </a:r>
          </a:p>
        </p:txBody>
      </p:sp>
    </p:spTree>
    <p:extLst>
      <p:ext uri="{BB962C8B-B14F-4D97-AF65-F5344CB8AC3E}">
        <p14:creationId xmlns:p14="http://schemas.microsoft.com/office/powerpoint/2010/main" val="6447314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223257" cy="624689"/>
          </a:xfrm>
        </p:spPr>
        <p:txBody>
          <a:bodyPr>
            <a:normAutofit fontScale="90000"/>
          </a:bodyPr>
          <a:lstStyle/>
          <a:p>
            <a:r>
              <a:rPr lang="en-US" dirty="0" smtClean="0"/>
              <a:t>Housing bills</a:t>
            </a:r>
            <a:endParaRPr lang="en-US" dirty="0"/>
          </a:p>
        </p:txBody>
      </p:sp>
      <p:pic>
        <p:nvPicPr>
          <p:cNvPr id="4" name="Picture 3"/>
          <p:cNvPicPr>
            <a:picLocks noChangeAspect="1"/>
          </p:cNvPicPr>
          <p:nvPr/>
        </p:nvPicPr>
        <p:blipFill rotWithShape="1">
          <a:blip r:embed="rId3"/>
          <a:srcRect l="24839" t="20417" b="7161"/>
          <a:stretch/>
        </p:blipFill>
        <p:spPr>
          <a:xfrm>
            <a:off x="481800" y="1158630"/>
            <a:ext cx="4841954" cy="5425712"/>
          </a:xfrm>
          <a:prstGeom prst="rect">
            <a:avLst/>
          </a:prstGeom>
          <a:ln w="19050">
            <a:solidFill>
              <a:schemeClr val="accent1"/>
            </a:solidFill>
          </a:ln>
        </p:spPr>
      </p:pic>
      <p:pic>
        <p:nvPicPr>
          <p:cNvPr id="5" name="Picture 4"/>
          <p:cNvPicPr>
            <a:picLocks noChangeAspect="1"/>
          </p:cNvPicPr>
          <p:nvPr/>
        </p:nvPicPr>
        <p:blipFill rotWithShape="1">
          <a:blip r:embed="rId4"/>
          <a:srcRect l="22764" t="24759" r="6960" b="41825"/>
          <a:stretch/>
        </p:blipFill>
        <p:spPr>
          <a:xfrm>
            <a:off x="5661685" y="1158630"/>
            <a:ext cx="6344574" cy="2902226"/>
          </a:xfrm>
          <a:prstGeom prst="rect">
            <a:avLst/>
          </a:prstGeom>
          <a:ln w="19050">
            <a:solidFill>
              <a:schemeClr val="accent1"/>
            </a:solidFill>
          </a:ln>
        </p:spPr>
      </p:pic>
      <p:pic>
        <p:nvPicPr>
          <p:cNvPr id="7" name="Picture 6"/>
          <p:cNvPicPr>
            <a:picLocks noChangeAspect="1"/>
          </p:cNvPicPr>
          <p:nvPr/>
        </p:nvPicPr>
        <p:blipFill rotWithShape="1">
          <a:blip r:embed="rId5"/>
          <a:srcRect l="24993" t="20999" r="2282" b="53906"/>
          <a:stretch/>
        </p:blipFill>
        <p:spPr>
          <a:xfrm>
            <a:off x="5673856" y="4127506"/>
            <a:ext cx="6344574" cy="2456836"/>
          </a:xfrm>
          <a:prstGeom prst="rect">
            <a:avLst/>
          </a:prstGeom>
          <a:ln w="19050">
            <a:solidFill>
              <a:schemeClr val="accent1"/>
            </a:solidFill>
          </a:ln>
        </p:spPr>
      </p:pic>
    </p:spTree>
    <p:extLst>
      <p:ext uri="{BB962C8B-B14F-4D97-AF65-F5344CB8AC3E}">
        <p14:creationId xmlns:p14="http://schemas.microsoft.com/office/powerpoint/2010/main" val="26131643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5622" t="49439" r="362" b="8284"/>
          <a:stretch/>
        </p:blipFill>
        <p:spPr>
          <a:xfrm>
            <a:off x="198783" y="1158630"/>
            <a:ext cx="6635152" cy="4600373"/>
          </a:xfrm>
          <a:prstGeom prst="rect">
            <a:avLst/>
          </a:prstGeom>
          <a:ln>
            <a:solidFill>
              <a:schemeClr val="accent1"/>
            </a:solidFill>
          </a:ln>
        </p:spPr>
      </p:pic>
      <p:sp>
        <p:nvSpPr>
          <p:cNvPr id="2" name="Title 1"/>
          <p:cNvSpPr>
            <a:spLocks noGrp="1"/>
          </p:cNvSpPr>
          <p:nvPr>
            <p:ph type="title"/>
          </p:nvPr>
        </p:nvSpPr>
        <p:spPr>
          <a:xfrm>
            <a:off x="819731" y="533941"/>
            <a:ext cx="7223257" cy="624689"/>
          </a:xfrm>
        </p:spPr>
        <p:txBody>
          <a:bodyPr>
            <a:normAutofit fontScale="90000"/>
          </a:bodyPr>
          <a:lstStyle/>
          <a:p>
            <a:r>
              <a:rPr lang="en-US" dirty="0" smtClean="0"/>
              <a:t>Other Bills</a:t>
            </a:r>
            <a:endParaRPr lang="en-US" dirty="0"/>
          </a:p>
        </p:txBody>
      </p:sp>
      <p:pic>
        <p:nvPicPr>
          <p:cNvPr id="3" name="Picture 2"/>
          <p:cNvPicPr>
            <a:picLocks noChangeAspect="1"/>
          </p:cNvPicPr>
          <p:nvPr/>
        </p:nvPicPr>
        <p:blipFill rotWithShape="1">
          <a:blip r:embed="rId3"/>
          <a:srcRect l="24920" t="19978" b="53160"/>
          <a:stretch/>
        </p:blipFill>
        <p:spPr>
          <a:xfrm>
            <a:off x="6003730" y="4018179"/>
            <a:ext cx="5950081" cy="2584174"/>
          </a:xfrm>
          <a:prstGeom prst="rect">
            <a:avLst/>
          </a:prstGeom>
          <a:ln>
            <a:solidFill>
              <a:schemeClr val="accent1"/>
            </a:solidFill>
          </a:ln>
        </p:spPr>
      </p:pic>
    </p:spTree>
    <p:extLst>
      <p:ext uri="{BB962C8B-B14F-4D97-AF65-F5344CB8AC3E}">
        <p14:creationId xmlns:p14="http://schemas.microsoft.com/office/powerpoint/2010/main" val="5602959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0" y="533941"/>
            <a:ext cx="8786493" cy="624689"/>
          </a:xfrm>
        </p:spPr>
        <p:txBody>
          <a:bodyPr>
            <a:normAutofit fontScale="90000"/>
          </a:bodyPr>
          <a:lstStyle/>
          <a:p>
            <a:r>
              <a:rPr lang="en-US" dirty="0" smtClean="0"/>
              <a:t>interview information</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626" t="20847" r="1716" b="9696"/>
          <a:stretch/>
        </p:blipFill>
        <p:spPr>
          <a:xfrm>
            <a:off x="598273" y="1158630"/>
            <a:ext cx="5242421" cy="5467714"/>
          </a:xfrm>
          <a:prstGeom prst="rect">
            <a:avLst/>
          </a:prstGeom>
          <a:ln>
            <a:solidFill>
              <a:schemeClr val="accent1"/>
            </a:solidFill>
          </a:ln>
        </p:spPr>
      </p:pic>
      <p:sp>
        <p:nvSpPr>
          <p:cNvPr id="5" name="Rectangle 4"/>
          <p:cNvSpPr/>
          <p:nvPr/>
        </p:nvSpPr>
        <p:spPr>
          <a:xfrm>
            <a:off x="5973301" y="4182561"/>
            <a:ext cx="5880579" cy="523220"/>
          </a:xfrm>
          <a:prstGeom prst="rect">
            <a:avLst/>
          </a:prstGeom>
          <a:solidFill>
            <a:schemeClr val="accent2"/>
          </a:solidFill>
          <a:ln>
            <a:solidFill>
              <a:schemeClr val="accent1"/>
            </a:solidFill>
          </a:ln>
        </p:spPr>
        <p:txBody>
          <a:bodyPr wrap="square">
            <a:spAutoFit/>
          </a:bodyPr>
          <a:lstStyle/>
          <a:p>
            <a:r>
              <a:rPr lang="en-US" sz="2800" dirty="0"/>
              <a:t>What are these blank white boxes for?</a:t>
            </a:r>
          </a:p>
        </p:txBody>
      </p:sp>
      <p:pic>
        <p:nvPicPr>
          <p:cNvPr id="8" name="Picture 7"/>
          <p:cNvPicPr>
            <a:picLocks noChangeAspect="1"/>
          </p:cNvPicPr>
          <p:nvPr/>
        </p:nvPicPr>
        <p:blipFill>
          <a:blip r:embed="rId4"/>
          <a:stretch>
            <a:fillRect/>
          </a:stretch>
        </p:blipFill>
        <p:spPr>
          <a:xfrm rot="16200000">
            <a:off x="9887950" y="-731946"/>
            <a:ext cx="1208699" cy="3157417"/>
          </a:xfrm>
          <a:prstGeom prst="rect">
            <a:avLst/>
          </a:prstGeom>
          <a:effectLst>
            <a:glow rad="228600">
              <a:srgbClr val="FFC000">
                <a:alpha val="40000"/>
              </a:srgbClr>
            </a:glow>
          </a:effectLst>
        </p:spPr>
      </p:pic>
      <p:sp>
        <p:nvSpPr>
          <p:cNvPr id="6" name="Left Arrow 5"/>
          <p:cNvSpPr/>
          <p:nvPr/>
        </p:nvSpPr>
        <p:spPr>
          <a:xfrm rot="19410345">
            <a:off x="4561945" y="4705781"/>
            <a:ext cx="1640073" cy="795130"/>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47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hope you’ll learn</a:t>
            </a:r>
            <a:endParaRPr lang="en-US" dirty="0"/>
          </a:p>
        </p:txBody>
      </p:sp>
      <p:sp>
        <p:nvSpPr>
          <p:cNvPr id="3" name="Text Placeholder 2"/>
          <p:cNvSpPr>
            <a:spLocks noGrp="1"/>
          </p:cNvSpPr>
          <p:nvPr>
            <p:ph type="body" sz="quarter" idx="13"/>
          </p:nvPr>
        </p:nvSpPr>
        <p:spPr>
          <a:xfrm>
            <a:off x="418038" y="1513257"/>
            <a:ext cx="10330475" cy="4766773"/>
          </a:xfrm>
        </p:spPr>
        <p:txBody>
          <a:bodyPr>
            <a:noAutofit/>
          </a:bodyPr>
          <a:lstStyle/>
          <a:p>
            <a:r>
              <a:rPr lang="en-US" dirty="0" smtClean="0"/>
              <a:t>Overview of what ABE can do</a:t>
            </a:r>
          </a:p>
          <a:p>
            <a:r>
              <a:rPr lang="en-US" dirty="0" smtClean="0"/>
              <a:t>How to create an ABE </a:t>
            </a:r>
            <a:r>
              <a:rPr lang="en-US" dirty="0"/>
              <a:t>User ID and Password </a:t>
            </a:r>
          </a:p>
          <a:p>
            <a:r>
              <a:rPr lang="en-US" dirty="0" smtClean="0"/>
              <a:t>How to submit an application via ABE</a:t>
            </a:r>
            <a:endParaRPr lang="en-US" dirty="0"/>
          </a:p>
          <a:p>
            <a:r>
              <a:rPr lang="en-US" dirty="0" smtClean="0"/>
              <a:t>Complete </a:t>
            </a:r>
            <a:r>
              <a:rPr lang="en-US" dirty="0"/>
              <a:t>Identity </a:t>
            </a:r>
            <a:r>
              <a:rPr lang="en-US" dirty="0" smtClean="0"/>
              <a:t>Proofing</a:t>
            </a:r>
          </a:p>
          <a:p>
            <a:pPr marL="0" indent="0">
              <a:buNone/>
            </a:pPr>
            <a:endParaRPr lang="en-US" sz="1800" dirty="0"/>
          </a:p>
          <a:p>
            <a:pPr lvl="1"/>
            <a:endParaRPr lang="en-US" sz="1800" dirty="0"/>
          </a:p>
        </p:txBody>
      </p:sp>
      <p:pic>
        <p:nvPicPr>
          <p:cNvPr id="4" name="Picture 3"/>
          <p:cNvPicPr>
            <a:picLocks noChangeAspect="1"/>
          </p:cNvPicPr>
          <p:nvPr/>
        </p:nvPicPr>
        <p:blipFill>
          <a:blip r:embed="rId3"/>
          <a:stretch>
            <a:fillRect/>
          </a:stretch>
        </p:blipFill>
        <p:spPr>
          <a:xfrm rot="16200000">
            <a:off x="7090420" y="2934119"/>
            <a:ext cx="1071244" cy="2798351"/>
          </a:xfrm>
          <a:prstGeom prst="rect">
            <a:avLst/>
          </a:prstGeom>
          <a:effectLst>
            <a:glow rad="228600">
              <a:srgbClr val="FFC000">
                <a:alpha val="40000"/>
              </a:srgbClr>
            </a:glow>
          </a:effectLst>
        </p:spPr>
      </p:pic>
      <p:sp>
        <p:nvSpPr>
          <p:cNvPr id="6" name="Text Placeholder 2"/>
          <p:cNvSpPr txBox="1">
            <a:spLocks/>
          </p:cNvSpPr>
          <p:nvPr/>
        </p:nvSpPr>
        <p:spPr>
          <a:xfrm>
            <a:off x="5003322" y="5041114"/>
            <a:ext cx="6987396" cy="448802"/>
          </a:xfrm>
          <a:prstGeom prst="rect">
            <a:avLst/>
          </a:prstGeom>
          <a:solidFill>
            <a:schemeClr val="accent2"/>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baseline="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b="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500" b="0" i="1" u="none"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t>Provide Key Information to</a:t>
            </a:r>
            <a:r>
              <a:rPr lang="en-US" sz="1800" dirty="0"/>
              <a:t> </a:t>
            </a:r>
            <a:r>
              <a:rPr lang="en-US" sz="1800" dirty="0" smtClean="0"/>
              <a:t>unlock services and maximize DHS benefits</a:t>
            </a:r>
          </a:p>
          <a:p>
            <a:endParaRPr lang="en-US" sz="1800" dirty="0" smtClean="0"/>
          </a:p>
          <a:p>
            <a:pPr lvl="1"/>
            <a:endParaRPr lang="en-US" sz="1800" dirty="0"/>
          </a:p>
        </p:txBody>
      </p:sp>
      <p:grpSp>
        <p:nvGrpSpPr>
          <p:cNvPr id="8" name="Group 7"/>
          <p:cNvGrpSpPr/>
          <p:nvPr/>
        </p:nvGrpSpPr>
        <p:grpSpPr>
          <a:xfrm>
            <a:off x="9118621" y="2838820"/>
            <a:ext cx="2680855" cy="2030097"/>
            <a:chOff x="9118621" y="2838820"/>
            <a:chExt cx="2680855" cy="2030097"/>
          </a:xfrm>
        </p:grpSpPr>
        <p:pic>
          <p:nvPicPr>
            <p:cNvPr id="5" name="Picture 4"/>
            <p:cNvPicPr>
              <a:picLocks noChangeAspect="1"/>
            </p:cNvPicPr>
            <p:nvPr/>
          </p:nvPicPr>
          <p:blipFill>
            <a:blip r:embed="rId4"/>
            <a:stretch>
              <a:fillRect/>
            </a:stretch>
          </p:blipFill>
          <p:spPr>
            <a:xfrm>
              <a:off x="9305428" y="2838820"/>
              <a:ext cx="2307243" cy="2030097"/>
            </a:xfrm>
            <a:prstGeom prst="rect">
              <a:avLst/>
            </a:prstGeom>
            <a:effectLst>
              <a:glow rad="228600">
                <a:srgbClr val="FFC000">
                  <a:alpha val="40000"/>
                </a:srgbClr>
              </a:glow>
            </a:effectLst>
          </p:spPr>
        </p:pic>
        <p:pic>
          <p:nvPicPr>
            <p:cNvPr id="7" name="Picture 6"/>
            <p:cNvPicPr>
              <a:picLocks noChangeAspect="1"/>
            </p:cNvPicPr>
            <p:nvPr/>
          </p:nvPicPr>
          <p:blipFill>
            <a:blip r:embed="rId5"/>
            <a:stretch>
              <a:fillRect/>
            </a:stretch>
          </p:blipFill>
          <p:spPr>
            <a:xfrm>
              <a:off x="9118621" y="3280071"/>
              <a:ext cx="2680855" cy="791318"/>
            </a:xfrm>
            <a:prstGeom prst="rect">
              <a:avLst/>
            </a:prstGeom>
            <a:effectLst>
              <a:glow rad="228600">
                <a:srgbClr val="C79101">
                  <a:alpha val="40000"/>
                </a:srgbClr>
              </a:glow>
            </a:effectLst>
          </p:spPr>
        </p:pic>
      </p:grpSp>
    </p:spTree>
    <p:extLst>
      <p:ext uri="{BB962C8B-B14F-4D97-AF65-F5344CB8AC3E}">
        <p14:creationId xmlns:p14="http://schemas.microsoft.com/office/powerpoint/2010/main" val="2595250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0" y="533941"/>
            <a:ext cx="8786493" cy="624689"/>
          </a:xfrm>
        </p:spPr>
        <p:txBody>
          <a:bodyPr>
            <a:normAutofit fontScale="90000"/>
          </a:bodyPr>
          <a:lstStyle/>
          <a:p>
            <a:r>
              <a:rPr lang="en-US" dirty="0" smtClean="0"/>
              <a:t>Getting Faster Services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208" t="20372" r="2517"/>
          <a:stretch/>
        </p:blipFill>
        <p:spPr>
          <a:xfrm>
            <a:off x="235438" y="1236545"/>
            <a:ext cx="4373442" cy="5132468"/>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rot="16200000">
            <a:off x="9933360" y="-622680"/>
            <a:ext cx="948055" cy="2476551"/>
          </a:xfrm>
          <a:prstGeom prst="rect">
            <a:avLst/>
          </a:prstGeom>
          <a:effectLst>
            <a:glow rad="228600">
              <a:srgbClr val="FFC000">
                <a:alpha val="40000"/>
              </a:srgbClr>
            </a:glow>
          </a:effectLst>
        </p:spPr>
      </p:pic>
      <p:sp>
        <p:nvSpPr>
          <p:cNvPr id="4" name="Rectangle 3"/>
          <p:cNvSpPr/>
          <p:nvPr/>
        </p:nvSpPr>
        <p:spPr>
          <a:xfrm>
            <a:off x="4826751" y="2226553"/>
            <a:ext cx="7060448" cy="3416320"/>
          </a:xfrm>
          <a:prstGeom prst="rect">
            <a:avLst/>
          </a:prstGeom>
          <a:solidFill>
            <a:schemeClr val="accent2"/>
          </a:solidFill>
          <a:ln>
            <a:solidFill>
              <a:schemeClr val="accent1"/>
            </a:solidFill>
          </a:ln>
        </p:spPr>
        <p:txBody>
          <a:bodyPr wrap="square">
            <a:spAutoFit/>
          </a:bodyPr>
          <a:lstStyle/>
          <a:p>
            <a:r>
              <a:rPr lang="en-US" b="1" dirty="0">
                <a:latin typeface="Segoe UI" panose="020B0502040204020203" pitchFamily="34" charset="0"/>
              </a:rPr>
              <a:t>PM 02-08-01: Who Can Get Expedited </a:t>
            </a:r>
            <a:r>
              <a:rPr lang="en-US" b="1" dirty="0" smtClean="0">
                <a:latin typeface="Segoe UI" panose="020B0502040204020203" pitchFamily="34" charset="0"/>
              </a:rPr>
              <a:t>Service</a:t>
            </a:r>
          </a:p>
          <a:p>
            <a:endParaRPr lang="en-US" b="1" dirty="0" smtClean="0">
              <a:latin typeface="Segoe UI" panose="020B0502040204020203" pitchFamily="34" charset="0"/>
            </a:endParaRPr>
          </a:p>
          <a:p>
            <a:r>
              <a:rPr lang="en-US" dirty="0" smtClean="0">
                <a:latin typeface="Segoe UI" panose="020B0502040204020203" pitchFamily="34" charset="0"/>
              </a:rPr>
              <a:t>Give </a:t>
            </a:r>
            <a:r>
              <a:rPr lang="en-US" dirty="0">
                <a:latin typeface="Segoe UI" panose="020B0502040204020203" pitchFamily="34" charset="0"/>
              </a:rPr>
              <a:t>SNAP applicants expedited service </a:t>
            </a:r>
            <a:r>
              <a:rPr lang="en-US" dirty="0" smtClean="0">
                <a:latin typeface="Segoe UI" panose="020B0502040204020203" pitchFamily="34" charset="0"/>
              </a:rPr>
              <a:t>when:</a:t>
            </a:r>
          </a:p>
          <a:p>
            <a:pPr marL="285750" indent="-285750">
              <a:buFont typeface="Arial" panose="020B0604020202020204" pitchFamily="34" charset="0"/>
              <a:buChar char="•"/>
            </a:pPr>
            <a:r>
              <a:rPr lang="en-US" dirty="0" smtClean="0">
                <a:latin typeface="Segoe UI" panose="020B0502040204020203" pitchFamily="34" charset="0"/>
              </a:rPr>
              <a:t>the </a:t>
            </a:r>
            <a:r>
              <a:rPr lang="en-US" dirty="0">
                <a:latin typeface="Segoe UI" panose="020B0502040204020203" pitchFamily="34" charset="0"/>
              </a:rPr>
              <a:t>SNAP household's gross nonexempt income and liquid assets are less than their monthly rent or their mortgage payment and the appropriate utility standard; </a:t>
            </a:r>
            <a:r>
              <a:rPr lang="en-US" b="1" dirty="0" smtClean="0">
                <a:latin typeface="Segoe UI" panose="020B0502040204020203" pitchFamily="34" charset="0"/>
              </a:rPr>
              <a:t>or</a:t>
            </a:r>
          </a:p>
          <a:p>
            <a:pPr marL="285750" indent="-285750">
              <a:buFont typeface="Arial" panose="020B0604020202020204" pitchFamily="34" charset="0"/>
              <a:buChar char="•"/>
            </a:pPr>
            <a:endParaRPr lang="en-US" dirty="0">
              <a:latin typeface="Segoe UI" panose="020B0502040204020203" pitchFamily="34" charset="0"/>
            </a:endParaRPr>
          </a:p>
          <a:p>
            <a:pPr marL="285750" indent="-285750">
              <a:buFont typeface="Arial" panose="020B0604020202020204" pitchFamily="34" charset="0"/>
              <a:buChar char="•"/>
            </a:pPr>
            <a:r>
              <a:rPr lang="en-US" dirty="0" smtClean="0">
                <a:latin typeface="Segoe UI" panose="020B0502040204020203" pitchFamily="34" charset="0"/>
              </a:rPr>
              <a:t>the </a:t>
            </a:r>
            <a:r>
              <a:rPr lang="en-US" dirty="0">
                <a:latin typeface="Segoe UI" panose="020B0502040204020203" pitchFamily="34" charset="0"/>
              </a:rPr>
              <a:t>SNAP household has liquid assets of $100 or less and gross monthly income for the month of application is less than $150; </a:t>
            </a:r>
            <a:r>
              <a:rPr lang="en-US" b="1" dirty="0" smtClean="0">
                <a:latin typeface="Segoe UI" panose="020B0502040204020203" pitchFamily="34" charset="0"/>
              </a:rPr>
              <a:t>or</a:t>
            </a:r>
          </a:p>
          <a:p>
            <a:pPr marL="285750" indent="-285750">
              <a:buFont typeface="Arial" panose="020B0604020202020204" pitchFamily="34" charset="0"/>
              <a:buChar char="•"/>
            </a:pPr>
            <a:endParaRPr lang="en-US" dirty="0">
              <a:latin typeface="Segoe UI" panose="020B0502040204020203" pitchFamily="34" charset="0"/>
            </a:endParaRPr>
          </a:p>
          <a:p>
            <a:pPr marL="285750" indent="-285750">
              <a:buFont typeface="Arial" panose="020B0604020202020204" pitchFamily="34" charset="0"/>
              <a:buChar char="•"/>
            </a:pPr>
            <a:r>
              <a:rPr lang="en-US" dirty="0" smtClean="0">
                <a:latin typeface="Segoe UI" panose="020B0502040204020203" pitchFamily="34" charset="0"/>
              </a:rPr>
              <a:t>the </a:t>
            </a:r>
            <a:r>
              <a:rPr lang="en-US" dirty="0">
                <a:latin typeface="Segoe UI" panose="020B0502040204020203" pitchFamily="34" charset="0"/>
              </a:rPr>
              <a:t>SNAP household has liquid assets of $100 or less and at least one person applying is a migrant who is "out of funds."</a:t>
            </a:r>
            <a:endParaRPr lang="en-US" b="0" i="0" dirty="0">
              <a:effectLst/>
              <a:latin typeface="Segoe UI" panose="020B0502040204020203" pitchFamily="34" charset="0"/>
            </a:endParaRPr>
          </a:p>
        </p:txBody>
      </p:sp>
    </p:spTree>
    <p:extLst>
      <p:ext uri="{BB962C8B-B14F-4D97-AF65-F5344CB8AC3E}">
        <p14:creationId xmlns:p14="http://schemas.microsoft.com/office/powerpoint/2010/main" val="16041043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11372270" cy="624689"/>
          </a:xfrm>
        </p:spPr>
        <p:txBody>
          <a:bodyPr>
            <a:normAutofit fontScale="90000"/>
          </a:bodyPr>
          <a:lstStyle/>
          <a:p>
            <a:r>
              <a:rPr lang="en-US" dirty="0" smtClean="0"/>
              <a:t>Before you submit your application</a:t>
            </a:r>
            <a:endParaRPr lang="en-US" dirty="0"/>
          </a:p>
        </p:txBody>
      </p:sp>
      <p:pic>
        <p:nvPicPr>
          <p:cNvPr id="4" name="Picture 3"/>
          <p:cNvPicPr>
            <a:picLocks noChangeAspect="1"/>
          </p:cNvPicPr>
          <p:nvPr/>
        </p:nvPicPr>
        <p:blipFill rotWithShape="1">
          <a:blip r:embed="rId3"/>
          <a:srcRect l="25192" t="18762" r="330" b="58505"/>
          <a:stretch/>
        </p:blipFill>
        <p:spPr>
          <a:xfrm>
            <a:off x="1652002" y="1709530"/>
            <a:ext cx="8883476" cy="3482402"/>
          </a:xfrm>
          <a:prstGeom prst="rect">
            <a:avLst/>
          </a:prstGeom>
          <a:ln>
            <a:solidFill>
              <a:schemeClr val="accent1"/>
            </a:solidFill>
          </a:ln>
        </p:spPr>
      </p:pic>
    </p:spTree>
    <p:extLst>
      <p:ext uri="{BB962C8B-B14F-4D97-AF65-F5344CB8AC3E}">
        <p14:creationId xmlns:p14="http://schemas.microsoft.com/office/powerpoint/2010/main" val="8243979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11372270" cy="624689"/>
          </a:xfrm>
        </p:spPr>
        <p:txBody>
          <a:bodyPr>
            <a:normAutofit fontScale="90000"/>
          </a:bodyPr>
          <a:lstStyle/>
          <a:p>
            <a:r>
              <a:rPr lang="en-US" dirty="0" smtClean="0"/>
              <a:t>Submit</a:t>
            </a:r>
            <a:endParaRPr lang="en-US" dirty="0"/>
          </a:p>
        </p:txBody>
      </p:sp>
      <p:pic>
        <p:nvPicPr>
          <p:cNvPr id="3" name="Picture 2"/>
          <p:cNvPicPr>
            <a:picLocks noChangeAspect="1"/>
          </p:cNvPicPr>
          <p:nvPr/>
        </p:nvPicPr>
        <p:blipFill rotWithShape="1">
          <a:blip r:embed="rId3"/>
          <a:srcRect l="26683" t="7543" b="60657"/>
          <a:stretch/>
        </p:blipFill>
        <p:spPr>
          <a:xfrm>
            <a:off x="621101" y="1431554"/>
            <a:ext cx="6041677" cy="3399238"/>
          </a:xfrm>
          <a:prstGeom prst="rect">
            <a:avLst/>
          </a:prstGeom>
        </p:spPr>
      </p:pic>
      <p:pic>
        <p:nvPicPr>
          <p:cNvPr id="4" name="Picture 3"/>
          <p:cNvPicPr>
            <a:picLocks noChangeAspect="1"/>
          </p:cNvPicPr>
          <p:nvPr/>
        </p:nvPicPr>
        <p:blipFill rotWithShape="1">
          <a:blip r:embed="rId3"/>
          <a:srcRect l="26588" t="41458" r="776" b="6371"/>
          <a:stretch/>
        </p:blipFill>
        <p:spPr>
          <a:xfrm>
            <a:off x="6662778" y="846285"/>
            <a:ext cx="4948378" cy="4610556"/>
          </a:xfrm>
          <a:prstGeom prst="rect">
            <a:avLst/>
          </a:prstGeom>
        </p:spPr>
      </p:pic>
    </p:spTree>
    <p:extLst>
      <p:ext uri="{BB962C8B-B14F-4D97-AF65-F5344CB8AC3E}">
        <p14:creationId xmlns:p14="http://schemas.microsoft.com/office/powerpoint/2010/main" val="19865675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11372270" cy="624689"/>
          </a:xfrm>
        </p:spPr>
        <p:txBody>
          <a:bodyPr>
            <a:normAutofit fontScale="90000"/>
          </a:bodyPr>
          <a:lstStyle/>
          <a:p>
            <a:r>
              <a:rPr lang="en-US" dirty="0" smtClean="0"/>
              <a:t>Submit</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298" t="7332" r="856" b="23765"/>
          <a:stretch/>
        </p:blipFill>
        <p:spPr>
          <a:xfrm>
            <a:off x="3225077" y="533941"/>
            <a:ext cx="5382274" cy="5953123"/>
          </a:xfrm>
          <a:prstGeom prst="rect">
            <a:avLst/>
          </a:prstGeom>
          <a:ln>
            <a:solidFill>
              <a:schemeClr val="accent1"/>
            </a:solidFill>
          </a:ln>
        </p:spPr>
      </p:pic>
      <p:pic>
        <p:nvPicPr>
          <p:cNvPr id="6" name="Picture 5"/>
          <p:cNvPicPr>
            <a:picLocks noChangeAspect="1"/>
          </p:cNvPicPr>
          <p:nvPr/>
        </p:nvPicPr>
        <p:blipFill>
          <a:blip r:embed="rId4"/>
          <a:stretch>
            <a:fillRect/>
          </a:stretch>
        </p:blipFill>
        <p:spPr>
          <a:xfrm rot="16200000">
            <a:off x="9834787" y="-368144"/>
            <a:ext cx="1006742" cy="2629856"/>
          </a:xfrm>
          <a:prstGeom prst="rect">
            <a:avLst/>
          </a:prstGeom>
          <a:effectLst>
            <a:glow rad="228600">
              <a:srgbClr val="FFC000">
                <a:alpha val="40000"/>
              </a:srgbClr>
            </a:glow>
          </a:effectLst>
        </p:spPr>
      </p:pic>
    </p:spTree>
    <p:extLst>
      <p:ext uri="{BB962C8B-B14F-4D97-AF65-F5344CB8AC3E}">
        <p14:creationId xmlns:p14="http://schemas.microsoft.com/office/powerpoint/2010/main" val="20765922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11372270" cy="624689"/>
          </a:xfrm>
        </p:spPr>
        <p:txBody>
          <a:bodyPr>
            <a:normAutofit fontScale="90000"/>
          </a:bodyPr>
          <a:lstStyle/>
          <a:p>
            <a:r>
              <a:rPr lang="en-US" dirty="0" smtClean="0"/>
              <a:t>Submit</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5079" t="12953" b="7810"/>
          <a:stretch/>
        </p:blipFill>
        <p:spPr>
          <a:xfrm>
            <a:off x="3144645" y="210498"/>
            <a:ext cx="6056294" cy="6419727"/>
          </a:xfrm>
          <a:prstGeom prst="rect">
            <a:avLst/>
          </a:prstGeom>
          <a:ln>
            <a:solidFill>
              <a:schemeClr val="accent1"/>
            </a:solidFill>
          </a:ln>
        </p:spPr>
      </p:pic>
    </p:spTree>
    <p:extLst>
      <p:ext uri="{BB962C8B-B14F-4D97-AF65-F5344CB8AC3E}">
        <p14:creationId xmlns:p14="http://schemas.microsoft.com/office/powerpoint/2010/main" val="12880089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459" b="10935"/>
          <a:stretch/>
        </p:blipFill>
        <p:spPr>
          <a:xfrm>
            <a:off x="316845" y="1554448"/>
            <a:ext cx="7853120" cy="3989087"/>
          </a:xfrm>
          <a:prstGeom prst="rect">
            <a:avLst/>
          </a:prstGeom>
          <a:ln>
            <a:solidFill>
              <a:schemeClr val="accent1"/>
            </a:solidFill>
          </a:ln>
        </p:spPr>
      </p:pic>
      <p:sp>
        <p:nvSpPr>
          <p:cNvPr id="3" name="Rectangle 2"/>
          <p:cNvSpPr/>
          <p:nvPr/>
        </p:nvSpPr>
        <p:spPr>
          <a:xfrm>
            <a:off x="7315201" y="376013"/>
            <a:ext cx="4518991" cy="3416320"/>
          </a:xfrm>
          <a:prstGeom prst="rect">
            <a:avLst/>
          </a:prstGeom>
          <a:solidFill>
            <a:schemeClr val="accent2"/>
          </a:solidFill>
          <a:ln>
            <a:solidFill>
              <a:schemeClr val="accent1"/>
            </a:solidFill>
          </a:ln>
          <a:effectLst>
            <a:glow rad="228600">
              <a:srgbClr val="C79101">
                <a:alpha val="40000"/>
              </a:srgbClr>
            </a:glow>
          </a:effectLst>
        </p:spPr>
        <p:txBody>
          <a:bodyPr wrap="square">
            <a:spAutoFit/>
          </a:bodyPr>
          <a:lstStyle/>
          <a:p>
            <a:r>
              <a:rPr lang="en-US" sz="2400" dirty="0" smtClean="0"/>
              <a:t>When </a:t>
            </a:r>
            <a:r>
              <a:rPr lang="en-US" sz="2400" dirty="0"/>
              <a:t>the application has been successfully submitted, an Application Summary page comes up with your Application Number. </a:t>
            </a:r>
            <a:endParaRPr lang="en-US" sz="2400" dirty="0" smtClean="0"/>
          </a:p>
          <a:p>
            <a:endParaRPr lang="en-US" sz="2400" dirty="0"/>
          </a:p>
          <a:p>
            <a:r>
              <a:rPr lang="en-US" sz="2400" dirty="0" smtClean="0"/>
              <a:t>You </a:t>
            </a:r>
            <a:r>
              <a:rPr lang="en-US" sz="2400" dirty="0"/>
              <a:t>may also print a copy of the application by clicking the [Print My Application] </a:t>
            </a:r>
            <a:r>
              <a:rPr lang="en-US" sz="2400" dirty="0" smtClean="0"/>
              <a:t>button. </a:t>
            </a:r>
            <a:endParaRPr lang="en-US" sz="2400" dirty="0"/>
          </a:p>
        </p:txBody>
      </p:sp>
      <p:sp>
        <p:nvSpPr>
          <p:cNvPr id="2" name="Title 1"/>
          <p:cNvSpPr>
            <a:spLocks noGrp="1"/>
          </p:cNvSpPr>
          <p:nvPr>
            <p:ph type="title"/>
          </p:nvPr>
        </p:nvSpPr>
        <p:spPr>
          <a:xfrm>
            <a:off x="819731" y="533941"/>
            <a:ext cx="5751891" cy="624689"/>
          </a:xfrm>
        </p:spPr>
        <p:txBody>
          <a:bodyPr>
            <a:normAutofit fontScale="90000"/>
          </a:bodyPr>
          <a:lstStyle/>
          <a:p>
            <a:r>
              <a:rPr lang="en-US" dirty="0" smtClean="0"/>
              <a:t>Print submitted page</a:t>
            </a:r>
            <a:endParaRPr lang="en-US" dirty="0"/>
          </a:p>
        </p:txBody>
      </p:sp>
      <p:grpSp>
        <p:nvGrpSpPr>
          <p:cNvPr id="6" name="Group 5"/>
          <p:cNvGrpSpPr/>
          <p:nvPr/>
        </p:nvGrpSpPr>
        <p:grpSpPr>
          <a:xfrm>
            <a:off x="8999351" y="4114799"/>
            <a:ext cx="2172231" cy="1583558"/>
            <a:chOff x="9118621" y="2838820"/>
            <a:chExt cx="2680855" cy="2030097"/>
          </a:xfrm>
        </p:grpSpPr>
        <p:pic>
          <p:nvPicPr>
            <p:cNvPr id="7" name="Picture 6"/>
            <p:cNvPicPr>
              <a:picLocks noChangeAspect="1"/>
            </p:cNvPicPr>
            <p:nvPr/>
          </p:nvPicPr>
          <p:blipFill>
            <a:blip r:embed="rId4"/>
            <a:stretch>
              <a:fillRect/>
            </a:stretch>
          </p:blipFill>
          <p:spPr>
            <a:xfrm>
              <a:off x="9305428" y="2838820"/>
              <a:ext cx="2307243" cy="2030097"/>
            </a:xfrm>
            <a:prstGeom prst="rect">
              <a:avLst/>
            </a:prstGeom>
            <a:effectLst>
              <a:glow rad="228600">
                <a:srgbClr val="FFC000">
                  <a:alpha val="40000"/>
                </a:srgbClr>
              </a:glow>
            </a:effectLst>
          </p:spPr>
        </p:pic>
        <p:pic>
          <p:nvPicPr>
            <p:cNvPr id="8" name="Picture 7"/>
            <p:cNvPicPr>
              <a:picLocks noChangeAspect="1"/>
            </p:cNvPicPr>
            <p:nvPr/>
          </p:nvPicPr>
          <p:blipFill>
            <a:blip r:embed="rId5"/>
            <a:stretch>
              <a:fillRect/>
            </a:stretch>
          </p:blipFill>
          <p:spPr>
            <a:xfrm>
              <a:off x="9118621" y="3280071"/>
              <a:ext cx="2680855" cy="791318"/>
            </a:xfrm>
            <a:prstGeom prst="rect">
              <a:avLst/>
            </a:prstGeom>
            <a:effectLst>
              <a:glow rad="228600">
                <a:srgbClr val="C79101">
                  <a:alpha val="40000"/>
                </a:srgbClr>
              </a:glow>
            </a:effectLst>
          </p:spPr>
        </p:pic>
      </p:grpSp>
      <p:cxnSp>
        <p:nvCxnSpPr>
          <p:cNvPr id="10" name="Straight Arrow Connector 9"/>
          <p:cNvCxnSpPr/>
          <p:nvPr/>
        </p:nvCxnSpPr>
        <p:spPr>
          <a:xfrm flipH="1">
            <a:off x="6301410" y="2084173"/>
            <a:ext cx="1013791" cy="89756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7572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400538" cy="624689"/>
          </a:xfrm>
        </p:spPr>
        <p:txBody>
          <a:bodyPr>
            <a:normAutofit fontScale="90000"/>
          </a:bodyPr>
          <a:lstStyle/>
          <a:p>
            <a:r>
              <a:rPr lang="en-US" dirty="0" smtClean="0"/>
              <a:t>Upload required docs</a:t>
            </a:r>
            <a:endParaRPr lang="en-US" dirty="0"/>
          </a:p>
        </p:txBody>
      </p:sp>
      <p:pic>
        <p:nvPicPr>
          <p:cNvPr id="5" name="Picture 4"/>
          <p:cNvPicPr>
            <a:picLocks noChangeAspect="1"/>
          </p:cNvPicPr>
          <p:nvPr/>
        </p:nvPicPr>
        <p:blipFill rotWithShape="1">
          <a:blip r:embed="rId3"/>
          <a:srcRect l="2660" t="23559" r="2270" b="9109"/>
          <a:stretch/>
        </p:blipFill>
        <p:spPr>
          <a:xfrm>
            <a:off x="327802" y="1073067"/>
            <a:ext cx="6262779" cy="4088921"/>
          </a:xfrm>
          <a:prstGeom prst="rect">
            <a:avLst/>
          </a:prstGeom>
          <a:ln>
            <a:solidFill>
              <a:schemeClr val="accent1"/>
            </a:solidFill>
          </a:ln>
        </p:spPr>
      </p:pic>
      <p:pic>
        <p:nvPicPr>
          <p:cNvPr id="4" name="Picture 3"/>
          <p:cNvPicPr>
            <a:picLocks noChangeAspect="1"/>
          </p:cNvPicPr>
          <p:nvPr/>
        </p:nvPicPr>
        <p:blipFill rotWithShape="1">
          <a:blip r:embed="rId4"/>
          <a:srcRect l="1511" t="1654" r="7193" b="18512"/>
          <a:stretch/>
        </p:blipFill>
        <p:spPr>
          <a:xfrm>
            <a:off x="6236195" y="3117527"/>
            <a:ext cx="5796972" cy="3607031"/>
          </a:xfrm>
          <a:prstGeom prst="rect">
            <a:avLst/>
          </a:prstGeom>
          <a:ln>
            <a:solidFill>
              <a:schemeClr val="accent1"/>
            </a:solidFill>
          </a:ln>
        </p:spPr>
      </p:pic>
      <p:sp>
        <p:nvSpPr>
          <p:cNvPr id="6" name="Rectangle 5"/>
          <p:cNvSpPr/>
          <p:nvPr/>
        </p:nvSpPr>
        <p:spPr>
          <a:xfrm>
            <a:off x="8065007" y="4961933"/>
            <a:ext cx="3674852" cy="707886"/>
          </a:xfrm>
          <a:prstGeom prst="rect">
            <a:avLst/>
          </a:prstGeom>
          <a:solidFill>
            <a:schemeClr val="accent2"/>
          </a:solidFill>
          <a:ln>
            <a:solidFill>
              <a:schemeClr val="accent1"/>
            </a:solidFill>
          </a:ln>
          <a:effectLst>
            <a:glow rad="228600">
              <a:srgbClr val="C79101">
                <a:alpha val="40000"/>
              </a:srgbClr>
            </a:glow>
          </a:effectLst>
        </p:spPr>
        <p:txBody>
          <a:bodyPr wrap="square">
            <a:spAutoFit/>
          </a:bodyPr>
          <a:lstStyle/>
          <a:p>
            <a:r>
              <a:rPr lang="en-US" sz="2000" dirty="0" smtClean="0">
                <a:latin typeface="+mj-lt"/>
              </a:rPr>
              <a:t>Be </a:t>
            </a:r>
            <a:r>
              <a:rPr lang="en-US" sz="2000" dirty="0">
                <a:latin typeface="+mj-lt"/>
              </a:rPr>
              <a:t>sure to click the </a:t>
            </a:r>
            <a:r>
              <a:rPr lang="en-US" sz="2000" b="1" dirty="0">
                <a:latin typeface="+mj-lt"/>
              </a:rPr>
              <a:t>[</a:t>
            </a:r>
            <a:r>
              <a:rPr lang="en-US" sz="2000" b="1" dirty="0" smtClean="0">
                <a:latin typeface="+mj-lt"/>
              </a:rPr>
              <a:t>Add] </a:t>
            </a:r>
            <a:r>
              <a:rPr lang="en-US" sz="2000" dirty="0" smtClean="0">
                <a:latin typeface="+mj-lt"/>
              </a:rPr>
              <a:t>button and the </a:t>
            </a:r>
            <a:r>
              <a:rPr lang="en-US" sz="2000" b="1" dirty="0" smtClean="0">
                <a:latin typeface="+mj-lt"/>
              </a:rPr>
              <a:t>[submit] </a:t>
            </a:r>
            <a:r>
              <a:rPr lang="en-US" sz="2000" dirty="0" smtClean="0">
                <a:latin typeface="+mj-lt"/>
              </a:rPr>
              <a:t>button</a:t>
            </a:r>
          </a:p>
        </p:txBody>
      </p:sp>
      <p:grpSp>
        <p:nvGrpSpPr>
          <p:cNvPr id="7" name="Group 6"/>
          <p:cNvGrpSpPr/>
          <p:nvPr/>
        </p:nvGrpSpPr>
        <p:grpSpPr>
          <a:xfrm>
            <a:off x="8065007" y="846285"/>
            <a:ext cx="2680855" cy="2030097"/>
            <a:chOff x="9118621" y="2838820"/>
            <a:chExt cx="2680855" cy="2030097"/>
          </a:xfrm>
        </p:grpSpPr>
        <p:pic>
          <p:nvPicPr>
            <p:cNvPr id="8" name="Picture 7"/>
            <p:cNvPicPr>
              <a:picLocks noChangeAspect="1"/>
            </p:cNvPicPr>
            <p:nvPr/>
          </p:nvPicPr>
          <p:blipFill>
            <a:blip r:embed="rId5"/>
            <a:stretch>
              <a:fillRect/>
            </a:stretch>
          </p:blipFill>
          <p:spPr>
            <a:xfrm>
              <a:off x="9305428" y="2838820"/>
              <a:ext cx="2307243" cy="2030097"/>
            </a:xfrm>
            <a:prstGeom prst="rect">
              <a:avLst/>
            </a:prstGeom>
            <a:effectLst>
              <a:glow rad="228600">
                <a:srgbClr val="FFC000">
                  <a:alpha val="40000"/>
                </a:srgbClr>
              </a:glow>
            </a:effectLst>
          </p:spPr>
        </p:pic>
        <p:pic>
          <p:nvPicPr>
            <p:cNvPr id="9" name="Picture 8"/>
            <p:cNvPicPr>
              <a:picLocks noChangeAspect="1"/>
            </p:cNvPicPr>
            <p:nvPr/>
          </p:nvPicPr>
          <p:blipFill>
            <a:blip r:embed="rId6"/>
            <a:stretch>
              <a:fillRect/>
            </a:stretch>
          </p:blipFill>
          <p:spPr>
            <a:xfrm>
              <a:off x="9118621" y="3280071"/>
              <a:ext cx="2680855" cy="791318"/>
            </a:xfrm>
            <a:prstGeom prst="rect">
              <a:avLst/>
            </a:prstGeom>
            <a:effectLst>
              <a:glow rad="228600">
                <a:srgbClr val="C79101">
                  <a:alpha val="40000"/>
                </a:srgbClr>
              </a:glow>
            </a:effectLst>
          </p:spPr>
        </p:pic>
      </p:grpSp>
    </p:spTree>
    <p:extLst>
      <p:ext uri="{BB962C8B-B14F-4D97-AF65-F5344CB8AC3E}">
        <p14:creationId xmlns:p14="http://schemas.microsoft.com/office/powerpoint/2010/main" val="25618950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0" indent="0" algn="ctr">
              <a:buNone/>
            </a:pPr>
            <a:r>
              <a:rPr lang="en-US" dirty="0" smtClean="0"/>
              <a:t>Gwynne Mashon</a:t>
            </a:r>
          </a:p>
          <a:p>
            <a:pPr marL="0" indent="0" algn="ctr">
              <a:buNone/>
            </a:pPr>
            <a:r>
              <a:rPr lang="en-US" dirty="0" smtClean="0">
                <a:hlinkClick r:id="rId2"/>
              </a:rPr>
              <a:t>gmashon@legalaidchicago.org</a:t>
            </a:r>
            <a:endParaRPr lang="en-US" dirty="0" smtClean="0"/>
          </a:p>
          <a:p>
            <a:pPr marL="0" indent="0" algn="ctr">
              <a:buNone/>
            </a:pPr>
            <a:endParaRPr lang="en-US" dirty="0"/>
          </a:p>
          <a:p>
            <a:pPr marL="0" indent="0" algn="ctr">
              <a:buNone/>
            </a:pPr>
            <a:r>
              <a:rPr lang="en-US" dirty="0" smtClean="0"/>
              <a:t>Beth Warner</a:t>
            </a:r>
          </a:p>
          <a:p>
            <a:pPr marL="0" indent="0" algn="ctr">
              <a:buNone/>
            </a:pPr>
            <a:r>
              <a:rPr lang="en-US" dirty="0" smtClean="0">
                <a:hlinkClick r:id="rId3"/>
              </a:rPr>
              <a:t>bwarner@legalaidchicago.org</a:t>
            </a:r>
            <a:endParaRPr lang="en-US" dirty="0" smtClean="0"/>
          </a:p>
          <a:p>
            <a:pPr marL="0" indent="0" algn="ctr">
              <a:buNone/>
            </a:pPr>
            <a:r>
              <a:rPr lang="en-US" dirty="0"/>
              <a:t/>
            </a:r>
            <a:br>
              <a:rPr lang="en-US" dirty="0"/>
            </a:br>
            <a:r>
              <a:rPr lang="en-US" dirty="0" smtClean="0"/>
              <a:t>For technical assistance reach out to DHS</a:t>
            </a:r>
          </a:p>
          <a:p>
            <a:pPr marL="0" indent="0" algn="ctr">
              <a:buNone/>
            </a:pPr>
            <a:r>
              <a:rPr lang="en-US" dirty="0" smtClean="0">
                <a:hlinkClick r:id="rId4"/>
              </a:rPr>
              <a:t>abe.questions@illinois.gov</a:t>
            </a:r>
            <a:endParaRPr lang="en-US" dirty="0"/>
          </a:p>
          <a:p>
            <a:pPr marL="0" indent="0" algn="ctr">
              <a:buNone/>
            </a:pPr>
            <a:endParaRPr lang="en-US" dirty="0" smtClean="0"/>
          </a:p>
        </p:txBody>
      </p:sp>
    </p:spTree>
    <p:extLst>
      <p:ext uri="{BB962C8B-B14F-4D97-AF65-F5344CB8AC3E}">
        <p14:creationId xmlns:p14="http://schemas.microsoft.com/office/powerpoint/2010/main" val="388379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518401" y="3470001"/>
            <a:ext cx="4323643" cy="1734178"/>
          </a:xfrm>
          <a:solidFill>
            <a:schemeClr val="accent2"/>
          </a:solidFill>
          <a:ln>
            <a:solidFill>
              <a:schemeClr val="accent1"/>
            </a:solidFill>
          </a:ln>
        </p:spPr>
        <p:txBody>
          <a:bodyPr>
            <a:noAutofit/>
          </a:bodyPr>
          <a:lstStyle/>
          <a:p>
            <a:pPr marL="0" indent="0" algn="ctr">
              <a:buNone/>
            </a:pPr>
            <a:r>
              <a:rPr lang="en-US" sz="1800" b="1" dirty="0" smtClean="0"/>
              <a:t>Appeals</a:t>
            </a:r>
          </a:p>
          <a:p>
            <a:pPr marL="0" indent="0" algn="ctr">
              <a:buNone/>
            </a:pPr>
            <a:r>
              <a:rPr lang="en-US" sz="1800" dirty="0" smtClean="0"/>
              <a:t>The </a:t>
            </a:r>
            <a:r>
              <a:rPr lang="en-US" sz="1800" dirty="0"/>
              <a:t>ABE Appeals </a:t>
            </a:r>
            <a:r>
              <a:rPr lang="en-US" sz="1800" dirty="0" smtClean="0"/>
              <a:t>portal </a:t>
            </a:r>
            <a:r>
              <a:rPr lang="en-US" sz="1800" dirty="0"/>
              <a:t>allow users to file and manage appeals via the </a:t>
            </a:r>
            <a:r>
              <a:rPr lang="en-US" sz="1800" dirty="0" smtClean="0"/>
              <a:t>web based portal. </a:t>
            </a:r>
            <a:r>
              <a:rPr lang="en-US" sz="1800" dirty="0"/>
              <a:t>The Appeals portal can be accessed through MMC or </a:t>
            </a:r>
            <a:r>
              <a:rPr lang="en-US" sz="1800" dirty="0" smtClean="0"/>
              <a:t>directly:</a:t>
            </a:r>
            <a:r>
              <a:rPr lang="en-US" sz="1800" dirty="0"/>
              <a:t/>
            </a:r>
            <a:br>
              <a:rPr lang="en-US" sz="1800" dirty="0"/>
            </a:br>
            <a:r>
              <a:rPr lang="en-US" sz="1800" dirty="0" smtClean="0">
                <a:hlinkClick r:id="rId3"/>
              </a:rPr>
              <a:t>https</a:t>
            </a:r>
            <a:r>
              <a:rPr lang="en-US" sz="1800" dirty="0">
                <a:hlinkClick r:id="rId3"/>
              </a:rPr>
              <a:t>://</a:t>
            </a:r>
            <a:r>
              <a:rPr lang="en-US" sz="1800" dirty="0" smtClean="0">
                <a:hlinkClick r:id="rId3"/>
              </a:rPr>
              <a:t>abe.illinois.gov/abe/access/appeals</a:t>
            </a:r>
            <a:endParaRPr lang="en-US" sz="1800" dirty="0"/>
          </a:p>
        </p:txBody>
      </p:sp>
      <p:sp>
        <p:nvSpPr>
          <p:cNvPr id="5" name="Text Placeholder 3"/>
          <p:cNvSpPr txBox="1">
            <a:spLocks/>
          </p:cNvSpPr>
          <p:nvPr/>
        </p:nvSpPr>
        <p:spPr>
          <a:xfrm>
            <a:off x="3646311" y="3470000"/>
            <a:ext cx="3793067" cy="1734179"/>
          </a:xfrm>
          <a:prstGeom prst="rect">
            <a:avLst/>
          </a:prstGeom>
          <a:solidFill>
            <a:schemeClr val="accent2"/>
          </a:solidFill>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baseline="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b="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500" b="0" i="1" u="none"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smtClean="0"/>
              <a:t>Manage My Case (MMC)</a:t>
            </a:r>
          </a:p>
          <a:p>
            <a:pPr marL="0" indent="0" algn="ctr">
              <a:buNone/>
            </a:pPr>
            <a:r>
              <a:rPr lang="en-US" sz="1800" dirty="0" smtClean="0"/>
              <a:t>MMC is a section on the </a:t>
            </a:r>
            <a:r>
              <a:rPr lang="en-US" sz="1800" dirty="0" smtClean="0">
                <a:hlinkClick r:id="rId4"/>
              </a:rPr>
              <a:t>Application for Benefits Eligibility (ABE)</a:t>
            </a:r>
            <a:r>
              <a:rPr lang="en-US" sz="1800" dirty="0" smtClean="0"/>
              <a:t> website that lets you check on, change, and renew your Medica</a:t>
            </a:r>
            <a:r>
              <a:rPr lang="en-US" sz="1800" dirty="0"/>
              <a:t>l</a:t>
            </a:r>
            <a:r>
              <a:rPr lang="en-US" sz="1800" dirty="0" smtClean="0"/>
              <a:t>, SNAP, and case benefits online, anytime. </a:t>
            </a:r>
          </a:p>
        </p:txBody>
      </p:sp>
      <p:sp>
        <p:nvSpPr>
          <p:cNvPr id="6" name="Text Placeholder 3"/>
          <p:cNvSpPr txBox="1">
            <a:spLocks/>
          </p:cNvSpPr>
          <p:nvPr/>
        </p:nvSpPr>
        <p:spPr>
          <a:xfrm>
            <a:off x="391596" y="3470001"/>
            <a:ext cx="3175693" cy="1734178"/>
          </a:xfrm>
          <a:prstGeom prst="rect">
            <a:avLst/>
          </a:prstGeom>
          <a:solidFill>
            <a:schemeClr val="accent2"/>
          </a:solidFill>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baseline="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b="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500" b="0" i="1" u="none"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smtClean="0"/>
              <a:t>Apply for Benefits</a:t>
            </a:r>
          </a:p>
          <a:p>
            <a:pPr marL="0" indent="0" algn="ctr">
              <a:buNone/>
            </a:pPr>
            <a:r>
              <a:rPr lang="en-US" sz="1800" dirty="0" smtClean="0"/>
              <a:t>ABE is the State of Illinois’ web based portal for applying for and managing health coverage, SNAP and cash benefits online, anytime</a:t>
            </a:r>
            <a:r>
              <a:rPr lang="en-US" sz="1800" dirty="0"/>
              <a:t>.</a:t>
            </a:r>
            <a:endParaRPr lang="en-US" sz="1800" dirty="0" smtClean="0"/>
          </a:p>
        </p:txBody>
      </p:sp>
      <p:sp>
        <p:nvSpPr>
          <p:cNvPr id="7" name="Text Placeholder 3"/>
          <p:cNvSpPr txBox="1">
            <a:spLocks/>
          </p:cNvSpPr>
          <p:nvPr/>
        </p:nvSpPr>
        <p:spPr>
          <a:xfrm>
            <a:off x="836611" y="1968512"/>
            <a:ext cx="10518775" cy="94445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b="1" i="1" kern="1200" baseline="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b="0" i="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b="1" i="0" kern="1200" cap="all" baseline="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500" b="0" i="1" u="none" kern="1200" cap="all"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dirty="0" smtClean="0"/>
              <a:t>Illinois' </a:t>
            </a:r>
            <a:r>
              <a:rPr lang="en-US" b="1" dirty="0" smtClean="0"/>
              <a:t>Application for Benefits Eligibility (ABE)</a:t>
            </a:r>
            <a:r>
              <a:rPr lang="en-US" dirty="0" smtClean="0"/>
              <a:t> has </a:t>
            </a:r>
            <a:r>
              <a:rPr lang="en-US" b="1" dirty="0" smtClean="0"/>
              <a:t>three portals </a:t>
            </a:r>
            <a:r>
              <a:rPr lang="en-US" dirty="0" smtClean="0"/>
              <a:t>to support applicants with their benefits:</a:t>
            </a:r>
          </a:p>
        </p:txBody>
      </p:sp>
      <p:pic>
        <p:nvPicPr>
          <p:cNvPr id="3" name="Picture 2"/>
          <p:cNvPicPr>
            <a:picLocks noChangeAspect="1"/>
          </p:cNvPicPr>
          <p:nvPr/>
        </p:nvPicPr>
        <p:blipFill>
          <a:blip r:embed="rId5"/>
          <a:stretch>
            <a:fillRect/>
          </a:stretch>
        </p:blipFill>
        <p:spPr>
          <a:xfrm>
            <a:off x="3379996" y="365125"/>
            <a:ext cx="5432007" cy="1603387"/>
          </a:xfrm>
          <a:prstGeom prst="rect">
            <a:avLst/>
          </a:prstGeom>
        </p:spPr>
      </p:pic>
    </p:spTree>
    <p:extLst>
      <p:ext uri="{BB962C8B-B14F-4D97-AF65-F5344CB8AC3E}">
        <p14:creationId xmlns:p14="http://schemas.microsoft.com/office/powerpoint/2010/main" val="1039836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srcRect l="1182" t="22140" r="5242" b="33790"/>
          <a:stretch/>
        </p:blipFill>
        <p:spPr>
          <a:xfrm>
            <a:off x="5150613" y="1396846"/>
            <a:ext cx="6865587" cy="2478112"/>
          </a:xfrm>
          <a:prstGeom prst="rect">
            <a:avLst/>
          </a:prstGeom>
        </p:spPr>
      </p:pic>
      <p:sp>
        <p:nvSpPr>
          <p:cNvPr id="2" name="Title 1"/>
          <p:cNvSpPr>
            <a:spLocks noGrp="1"/>
          </p:cNvSpPr>
          <p:nvPr>
            <p:ph type="title"/>
          </p:nvPr>
        </p:nvSpPr>
        <p:spPr>
          <a:xfrm>
            <a:off x="819731" y="533941"/>
            <a:ext cx="5739689" cy="624689"/>
          </a:xfrm>
        </p:spPr>
        <p:txBody>
          <a:bodyPr>
            <a:normAutofit fontScale="90000"/>
          </a:bodyPr>
          <a:lstStyle/>
          <a:p>
            <a:r>
              <a:rPr lang="en-US" dirty="0" smtClean="0"/>
              <a:t>SETTING UP ABE </a:t>
            </a:r>
            <a:r>
              <a:rPr lang="en-US" dirty="0" err="1" smtClean="0"/>
              <a:t>LOgIn</a:t>
            </a:r>
            <a:endParaRPr lang="en-US" dirty="0"/>
          </a:p>
        </p:txBody>
      </p:sp>
      <p:pic>
        <p:nvPicPr>
          <p:cNvPr id="27" name="Picture 26"/>
          <p:cNvPicPr>
            <a:picLocks noChangeAspect="1"/>
          </p:cNvPicPr>
          <p:nvPr/>
        </p:nvPicPr>
        <p:blipFill rotWithShape="1">
          <a:blip r:embed="rId4"/>
          <a:srcRect l="2357" t="22655" r="3104" b="33334"/>
          <a:stretch/>
        </p:blipFill>
        <p:spPr>
          <a:xfrm>
            <a:off x="5150613" y="4198265"/>
            <a:ext cx="6865587" cy="2414160"/>
          </a:xfrm>
          <a:prstGeom prst="rect">
            <a:avLst/>
          </a:prstGeom>
        </p:spPr>
      </p:pic>
      <p:pic>
        <p:nvPicPr>
          <p:cNvPr id="19" name="Picture 18"/>
          <p:cNvPicPr>
            <a:picLocks noChangeAspect="1"/>
          </p:cNvPicPr>
          <p:nvPr/>
        </p:nvPicPr>
        <p:blipFill>
          <a:blip r:embed="rId5"/>
          <a:stretch>
            <a:fillRect/>
          </a:stretch>
        </p:blipFill>
        <p:spPr>
          <a:xfrm>
            <a:off x="603125" y="1396846"/>
            <a:ext cx="3730561" cy="2674741"/>
          </a:xfrm>
          <a:prstGeom prst="rect">
            <a:avLst/>
          </a:prstGeom>
          <a:no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13" name="Right Arrow 12"/>
          <p:cNvSpPr/>
          <p:nvPr/>
        </p:nvSpPr>
        <p:spPr>
          <a:xfrm rot="16200000">
            <a:off x="1858545" y="4354876"/>
            <a:ext cx="1219720" cy="65314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5066522" y="2492496"/>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066522" y="3792280"/>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rot="16200000">
            <a:off x="10564494" y="-231220"/>
            <a:ext cx="596585" cy="1558425"/>
          </a:xfrm>
          <a:prstGeom prst="rect">
            <a:avLst/>
          </a:prstGeom>
          <a:effectLst>
            <a:glow rad="228600">
              <a:srgbClr val="FFC000">
                <a:alpha val="40000"/>
              </a:srgbClr>
            </a:glow>
          </a:effectLst>
        </p:spPr>
      </p:pic>
      <p:sp>
        <p:nvSpPr>
          <p:cNvPr id="21" name="Rectangle 20"/>
          <p:cNvSpPr/>
          <p:nvPr/>
        </p:nvSpPr>
        <p:spPr>
          <a:xfrm>
            <a:off x="2323101" y="4921975"/>
            <a:ext cx="290606" cy="369332"/>
          </a:xfrm>
          <a:prstGeom prst="rect">
            <a:avLst/>
          </a:prstGeom>
        </p:spPr>
        <p:txBody>
          <a:bodyPr wrap="square">
            <a:spAutoFit/>
          </a:bodyPr>
          <a:lstStyle/>
          <a:p>
            <a:r>
              <a:rPr lang="en-US" b="1" dirty="0" smtClean="0"/>
              <a:t>1</a:t>
            </a:r>
            <a:endParaRPr lang="en-US" b="1" dirty="0"/>
          </a:p>
        </p:txBody>
      </p:sp>
      <p:sp>
        <p:nvSpPr>
          <p:cNvPr id="22" name="Rectangle 21"/>
          <p:cNvSpPr/>
          <p:nvPr/>
        </p:nvSpPr>
        <p:spPr>
          <a:xfrm>
            <a:off x="5066522" y="2606468"/>
            <a:ext cx="290606" cy="369332"/>
          </a:xfrm>
          <a:prstGeom prst="rect">
            <a:avLst/>
          </a:prstGeom>
        </p:spPr>
        <p:txBody>
          <a:bodyPr wrap="square">
            <a:spAutoFit/>
          </a:bodyPr>
          <a:lstStyle/>
          <a:p>
            <a:r>
              <a:rPr lang="en-US" b="1" dirty="0"/>
              <a:t>2</a:t>
            </a:r>
          </a:p>
        </p:txBody>
      </p:sp>
      <p:sp>
        <p:nvSpPr>
          <p:cNvPr id="23" name="Rectangle 22"/>
          <p:cNvSpPr/>
          <p:nvPr/>
        </p:nvSpPr>
        <p:spPr>
          <a:xfrm>
            <a:off x="5066522" y="3886921"/>
            <a:ext cx="290606" cy="369332"/>
          </a:xfrm>
          <a:prstGeom prst="rect">
            <a:avLst/>
          </a:prstGeom>
        </p:spPr>
        <p:txBody>
          <a:bodyPr wrap="square">
            <a:spAutoFit/>
          </a:bodyPr>
          <a:lstStyle/>
          <a:p>
            <a:r>
              <a:rPr lang="en-US" b="1" dirty="0" smtClean="0"/>
              <a:t>3</a:t>
            </a:r>
            <a:endParaRPr lang="en-US" b="1" dirty="0"/>
          </a:p>
        </p:txBody>
      </p:sp>
    </p:spTree>
    <p:extLst>
      <p:ext uri="{BB962C8B-B14F-4D97-AF65-F5344CB8AC3E}">
        <p14:creationId xmlns:p14="http://schemas.microsoft.com/office/powerpoint/2010/main" val="1146408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5600947" cy="624689"/>
          </a:xfrm>
        </p:spPr>
        <p:txBody>
          <a:bodyPr>
            <a:normAutofit fontScale="90000"/>
          </a:bodyPr>
          <a:lstStyle/>
          <a:p>
            <a:r>
              <a:rPr lang="en-US" dirty="0" smtClean="0"/>
              <a:t>SETTING UP ABE login</a:t>
            </a:r>
            <a:endParaRPr lang="en-US" dirty="0"/>
          </a:p>
        </p:txBody>
      </p:sp>
      <p:pic>
        <p:nvPicPr>
          <p:cNvPr id="8" name="Picture 7"/>
          <p:cNvPicPr>
            <a:picLocks noChangeAspect="1"/>
          </p:cNvPicPr>
          <p:nvPr/>
        </p:nvPicPr>
        <p:blipFill rotWithShape="1">
          <a:blip r:embed="rId3"/>
          <a:srcRect t="12554" b="25510"/>
          <a:stretch/>
        </p:blipFill>
        <p:spPr>
          <a:xfrm>
            <a:off x="146056" y="1158630"/>
            <a:ext cx="5379256" cy="5512959"/>
          </a:xfrm>
          <a:prstGeom prst="rect">
            <a:avLst/>
          </a:prstGeom>
        </p:spPr>
      </p:pic>
      <p:pic>
        <p:nvPicPr>
          <p:cNvPr id="5" name="Picture 4"/>
          <p:cNvPicPr>
            <a:picLocks noChangeAspect="1"/>
          </p:cNvPicPr>
          <p:nvPr/>
        </p:nvPicPr>
        <p:blipFill rotWithShape="1">
          <a:blip r:embed="rId4"/>
          <a:srcRect r="2278"/>
          <a:stretch/>
        </p:blipFill>
        <p:spPr>
          <a:xfrm>
            <a:off x="4922891" y="4491091"/>
            <a:ext cx="7068825" cy="1507007"/>
          </a:xfrm>
          <a:prstGeom prst="rect">
            <a:avLst/>
          </a:prstGeom>
          <a:effectLst>
            <a:glow rad="228600">
              <a:srgbClr val="FFFF00">
                <a:alpha val="40000"/>
              </a:srgbClr>
            </a:glow>
          </a:effectLst>
        </p:spPr>
      </p:pic>
      <p:pic>
        <p:nvPicPr>
          <p:cNvPr id="3" name="Picture 2"/>
          <p:cNvPicPr>
            <a:picLocks noChangeAspect="1"/>
          </p:cNvPicPr>
          <p:nvPr/>
        </p:nvPicPr>
        <p:blipFill rotWithShape="1">
          <a:blip r:embed="rId3"/>
          <a:srcRect t="75055"/>
          <a:stretch/>
        </p:blipFill>
        <p:spPr>
          <a:xfrm>
            <a:off x="5836487" y="1767357"/>
            <a:ext cx="5756178" cy="2375848"/>
          </a:xfrm>
          <a:prstGeom prst="rect">
            <a:avLst/>
          </a:prstGeom>
        </p:spPr>
      </p:pic>
      <p:grpSp>
        <p:nvGrpSpPr>
          <p:cNvPr id="7" name="Group 6"/>
          <p:cNvGrpSpPr/>
          <p:nvPr/>
        </p:nvGrpSpPr>
        <p:grpSpPr>
          <a:xfrm>
            <a:off x="9640957" y="671893"/>
            <a:ext cx="1401449" cy="973473"/>
            <a:chOff x="9118621" y="2838820"/>
            <a:chExt cx="2680855" cy="2030097"/>
          </a:xfrm>
        </p:grpSpPr>
        <p:pic>
          <p:nvPicPr>
            <p:cNvPr id="9" name="Picture 8"/>
            <p:cNvPicPr>
              <a:picLocks noChangeAspect="1"/>
            </p:cNvPicPr>
            <p:nvPr/>
          </p:nvPicPr>
          <p:blipFill>
            <a:blip r:embed="rId5"/>
            <a:stretch>
              <a:fillRect/>
            </a:stretch>
          </p:blipFill>
          <p:spPr>
            <a:xfrm>
              <a:off x="9305428" y="2838820"/>
              <a:ext cx="2307243" cy="2030097"/>
            </a:xfrm>
            <a:prstGeom prst="rect">
              <a:avLst/>
            </a:prstGeom>
            <a:effectLst>
              <a:glow rad="228600">
                <a:srgbClr val="FFC000">
                  <a:alpha val="40000"/>
                </a:srgbClr>
              </a:glow>
            </a:effectLst>
          </p:spPr>
        </p:pic>
        <p:pic>
          <p:nvPicPr>
            <p:cNvPr id="10" name="Picture 9"/>
            <p:cNvPicPr>
              <a:picLocks noChangeAspect="1"/>
            </p:cNvPicPr>
            <p:nvPr/>
          </p:nvPicPr>
          <p:blipFill>
            <a:blip r:embed="rId6"/>
            <a:stretch>
              <a:fillRect/>
            </a:stretch>
          </p:blipFill>
          <p:spPr>
            <a:xfrm>
              <a:off x="9118621" y="3280071"/>
              <a:ext cx="2680855" cy="791318"/>
            </a:xfrm>
            <a:prstGeom prst="rect">
              <a:avLst/>
            </a:prstGeom>
            <a:effectLst>
              <a:glow rad="228600">
                <a:srgbClr val="C79101">
                  <a:alpha val="40000"/>
                </a:srgbClr>
              </a:glow>
            </a:effectLst>
          </p:spPr>
        </p:pic>
      </p:grpSp>
    </p:spTree>
    <p:extLst>
      <p:ext uri="{BB962C8B-B14F-4D97-AF65-F5344CB8AC3E}">
        <p14:creationId xmlns:p14="http://schemas.microsoft.com/office/powerpoint/2010/main" val="474199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6982"/>
          <a:stretch/>
        </p:blipFill>
        <p:spPr>
          <a:xfrm>
            <a:off x="393575" y="3568928"/>
            <a:ext cx="11571799" cy="3057537"/>
          </a:xfrm>
          <a:prstGeom prst="rect">
            <a:avLst/>
          </a:prstGeom>
          <a:ln>
            <a:solidFill>
              <a:schemeClr val="accent1"/>
            </a:solidFill>
          </a:ln>
          <a:effectLst/>
        </p:spPr>
      </p:pic>
      <p:pic>
        <p:nvPicPr>
          <p:cNvPr id="4" name="Picture 3"/>
          <p:cNvPicPr>
            <a:picLocks noChangeAspect="1"/>
          </p:cNvPicPr>
          <p:nvPr/>
        </p:nvPicPr>
        <p:blipFill rotWithShape="1">
          <a:blip r:embed="rId4"/>
          <a:srcRect t="46730" b="12133"/>
          <a:stretch/>
        </p:blipFill>
        <p:spPr>
          <a:xfrm>
            <a:off x="4710795" y="959729"/>
            <a:ext cx="6009086" cy="1898177"/>
          </a:xfrm>
          <a:prstGeom prst="rect">
            <a:avLst/>
          </a:prstGeom>
          <a:ln w="22225">
            <a:solidFill>
              <a:schemeClr val="accent1"/>
            </a:solidFill>
          </a:ln>
        </p:spPr>
      </p:pic>
      <p:sp>
        <p:nvSpPr>
          <p:cNvPr id="2" name="Title 1"/>
          <p:cNvSpPr>
            <a:spLocks noGrp="1"/>
          </p:cNvSpPr>
          <p:nvPr>
            <p:ph type="title"/>
          </p:nvPr>
        </p:nvSpPr>
        <p:spPr>
          <a:xfrm>
            <a:off x="819731" y="533941"/>
            <a:ext cx="4261701" cy="624689"/>
          </a:xfrm>
        </p:spPr>
        <p:txBody>
          <a:bodyPr>
            <a:normAutofit fontScale="90000"/>
          </a:bodyPr>
          <a:lstStyle/>
          <a:p>
            <a:r>
              <a:rPr lang="en-US" dirty="0" smtClean="0"/>
              <a:t>Logging in</a:t>
            </a:r>
            <a:endParaRPr lang="en-US" dirty="0"/>
          </a:p>
        </p:txBody>
      </p:sp>
      <p:sp>
        <p:nvSpPr>
          <p:cNvPr id="9" name="Rectangle 8"/>
          <p:cNvSpPr/>
          <p:nvPr/>
        </p:nvSpPr>
        <p:spPr>
          <a:xfrm>
            <a:off x="4263892" y="3288334"/>
            <a:ext cx="7432254" cy="461665"/>
          </a:xfrm>
          <a:prstGeom prst="rect">
            <a:avLst/>
          </a:prstGeom>
          <a:solidFill>
            <a:schemeClr val="accent2"/>
          </a:solidFill>
          <a:ln>
            <a:solidFill>
              <a:schemeClr val="accent1"/>
            </a:solidFill>
          </a:ln>
        </p:spPr>
        <p:txBody>
          <a:bodyPr wrap="square">
            <a:spAutoFit/>
          </a:bodyPr>
          <a:lstStyle/>
          <a:p>
            <a:r>
              <a:rPr lang="en-US" sz="2400" dirty="0" smtClean="0"/>
              <a:t>Once logged in for the first time, you will see this screen:</a:t>
            </a:r>
            <a:endParaRPr lang="en-US" sz="2400" dirty="0"/>
          </a:p>
        </p:txBody>
      </p:sp>
      <p:sp>
        <p:nvSpPr>
          <p:cNvPr id="7" name="Right Arrow 6"/>
          <p:cNvSpPr/>
          <p:nvPr/>
        </p:nvSpPr>
        <p:spPr>
          <a:xfrm>
            <a:off x="5569548" y="1944175"/>
            <a:ext cx="1126596" cy="5586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69548" y="2058147"/>
            <a:ext cx="290606" cy="369332"/>
          </a:xfrm>
          <a:prstGeom prst="rect">
            <a:avLst/>
          </a:prstGeom>
        </p:spPr>
        <p:txBody>
          <a:bodyPr wrap="square">
            <a:spAutoFit/>
          </a:bodyPr>
          <a:lstStyle/>
          <a:p>
            <a:r>
              <a:rPr lang="en-US" b="1" dirty="0"/>
              <a:t>2</a:t>
            </a:r>
          </a:p>
        </p:txBody>
      </p:sp>
    </p:spTree>
    <p:extLst>
      <p:ext uri="{BB962C8B-B14F-4D97-AF65-F5344CB8AC3E}">
        <p14:creationId xmlns:p14="http://schemas.microsoft.com/office/powerpoint/2010/main" val="34145145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1" y="533941"/>
            <a:ext cx="7400538" cy="624689"/>
          </a:xfrm>
        </p:spPr>
        <p:txBody>
          <a:bodyPr>
            <a:normAutofit fontScale="90000"/>
          </a:bodyPr>
          <a:lstStyle/>
          <a:p>
            <a:r>
              <a:rPr lang="en-US" dirty="0" smtClean="0"/>
              <a:t>Identity Verification</a:t>
            </a:r>
            <a:endParaRPr lang="en-US" dirty="0"/>
          </a:p>
        </p:txBody>
      </p:sp>
      <p:sp>
        <p:nvSpPr>
          <p:cNvPr id="3" name="Rectangle 2"/>
          <p:cNvSpPr/>
          <p:nvPr/>
        </p:nvSpPr>
        <p:spPr>
          <a:xfrm>
            <a:off x="335141" y="3346114"/>
            <a:ext cx="11595887" cy="3108543"/>
          </a:xfrm>
          <a:prstGeom prst="rect">
            <a:avLst/>
          </a:prstGeom>
          <a:solidFill>
            <a:schemeClr val="accent2"/>
          </a:solidFill>
          <a:ln>
            <a:solidFill>
              <a:schemeClr val="accent1"/>
            </a:solidFill>
          </a:ln>
        </p:spPr>
        <p:txBody>
          <a:bodyPr wrap="square">
            <a:spAutoFit/>
          </a:bodyPr>
          <a:lstStyle/>
          <a:p>
            <a:r>
              <a:rPr lang="en-US" sz="2800" dirty="0" smtClean="0"/>
              <a:t>They appear </a:t>
            </a:r>
            <a:r>
              <a:rPr lang="en-US" sz="2800" dirty="0"/>
              <a:t>in the following </a:t>
            </a:r>
            <a:r>
              <a:rPr lang="en-US" sz="2800" dirty="0" smtClean="0"/>
              <a:t>order:</a:t>
            </a:r>
          </a:p>
          <a:p>
            <a:r>
              <a:rPr lang="en-US" sz="2800" dirty="0" smtClean="0"/>
              <a:t/>
            </a:r>
            <a:br>
              <a:rPr lang="en-US" sz="2800" dirty="0" smtClean="0"/>
            </a:br>
            <a:r>
              <a:rPr lang="en-US" sz="2800" dirty="0" smtClean="0"/>
              <a:t>1. </a:t>
            </a:r>
            <a:r>
              <a:rPr lang="en-US" sz="2800" b="1" dirty="0"/>
              <a:t>Secretary of State (</a:t>
            </a:r>
            <a:r>
              <a:rPr lang="en-US" sz="2800" b="1" dirty="0" err="1"/>
              <a:t>SoS</a:t>
            </a:r>
            <a:r>
              <a:rPr lang="en-US" sz="2800" b="1" dirty="0"/>
              <a:t>) </a:t>
            </a:r>
            <a:r>
              <a:rPr lang="en-US" sz="2800" dirty="0"/>
              <a:t>– Verifies a </a:t>
            </a:r>
            <a:r>
              <a:rPr lang="en-US" sz="2800" dirty="0" err="1" smtClean="0"/>
              <a:t>SoS</a:t>
            </a:r>
            <a:r>
              <a:rPr lang="en-US" sz="2800" dirty="0" smtClean="0"/>
              <a:t> IL </a:t>
            </a:r>
            <a:r>
              <a:rPr lang="en-US" sz="2800" dirty="0"/>
              <a:t>Driver’s License or State ID information</a:t>
            </a:r>
            <a:r>
              <a:rPr lang="en-US" sz="2800" dirty="0" smtClean="0"/>
              <a:t>.</a:t>
            </a:r>
            <a:br>
              <a:rPr lang="en-US" sz="2800" dirty="0" smtClean="0"/>
            </a:br>
            <a:r>
              <a:rPr lang="en-US" sz="2800" dirty="0" smtClean="0"/>
              <a:t>2</a:t>
            </a:r>
            <a:r>
              <a:rPr lang="en-US" sz="2800" dirty="0"/>
              <a:t>. </a:t>
            </a:r>
            <a:r>
              <a:rPr lang="en-US" sz="2800" b="1" dirty="0"/>
              <a:t>Experian</a:t>
            </a:r>
            <a:r>
              <a:rPr lang="en-US" sz="2800" dirty="0"/>
              <a:t> – Randomly generated questions based on previous addresses, tax data or ownership details. </a:t>
            </a:r>
            <a:r>
              <a:rPr lang="en-US" sz="2800" dirty="0" smtClean="0"/>
              <a:t/>
            </a:r>
            <a:br>
              <a:rPr lang="en-US" sz="2800" dirty="0" smtClean="0"/>
            </a:br>
            <a:r>
              <a:rPr lang="en-US" sz="2800" dirty="0" smtClean="0"/>
              <a:t>3</a:t>
            </a:r>
            <a:r>
              <a:rPr lang="en-US" sz="2800" dirty="0"/>
              <a:t>. </a:t>
            </a:r>
            <a:r>
              <a:rPr lang="en-US" sz="2800" b="1" dirty="0"/>
              <a:t>Manual ID Proofing </a:t>
            </a:r>
            <a:r>
              <a:rPr lang="en-US" sz="2800" dirty="0"/>
              <a:t>– Paper form process with DHS/HFS</a:t>
            </a:r>
            <a:r>
              <a:rPr lang="en-US" sz="2800" dirty="0" smtClean="0"/>
              <a:t>.</a:t>
            </a:r>
          </a:p>
        </p:txBody>
      </p:sp>
      <p:sp>
        <p:nvSpPr>
          <p:cNvPr id="6" name="Rectangle 5"/>
          <p:cNvSpPr/>
          <p:nvPr/>
        </p:nvSpPr>
        <p:spPr>
          <a:xfrm>
            <a:off x="1874618" y="1300996"/>
            <a:ext cx="8819089" cy="1815882"/>
          </a:xfrm>
          <a:prstGeom prst="rect">
            <a:avLst/>
          </a:prstGeom>
          <a:solidFill>
            <a:schemeClr val="accent2"/>
          </a:solidFill>
          <a:ln>
            <a:solidFill>
              <a:schemeClr val="accent1"/>
            </a:solidFill>
          </a:ln>
        </p:spPr>
        <p:txBody>
          <a:bodyPr wrap="square">
            <a:spAutoFit/>
          </a:bodyPr>
          <a:lstStyle/>
          <a:p>
            <a:r>
              <a:rPr lang="en-US" sz="2800" dirty="0" smtClean="0"/>
              <a:t>Applicants are required to verify their identity when applying for IDHS benefits or using MMC for the first time. This process is called </a:t>
            </a:r>
            <a:r>
              <a:rPr lang="en-US" sz="2800" b="1" dirty="0" smtClean="0"/>
              <a:t>Identity Proofing.</a:t>
            </a:r>
            <a:r>
              <a:rPr lang="en-US" sz="2800" dirty="0"/>
              <a:t> </a:t>
            </a:r>
            <a:r>
              <a:rPr lang="en-US" sz="2800" dirty="0" smtClean="0"/>
              <a:t> Three </a:t>
            </a:r>
            <a:r>
              <a:rPr lang="en-US" sz="2800" dirty="0"/>
              <a:t>(3) ID Proofing services are available</a:t>
            </a:r>
            <a:r>
              <a:rPr lang="en-US" sz="2800" dirty="0" smtClean="0"/>
              <a:t>.</a:t>
            </a:r>
            <a:endParaRPr lang="en-US" sz="2800" dirty="0"/>
          </a:p>
        </p:txBody>
      </p:sp>
      <p:pic>
        <p:nvPicPr>
          <p:cNvPr id="8" name="Picture 7"/>
          <p:cNvPicPr>
            <a:picLocks noChangeAspect="1"/>
          </p:cNvPicPr>
          <p:nvPr/>
        </p:nvPicPr>
        <p:blipFill>
          <a:blip r:embed="rId3"/>
          <a:stretch>
            <a:fillRect/>
          </a:stretch>
        </p:blipFill>
        <p:spPr>
          <a:xfrm rot="16200000">
            <a:off x="10272180" y="-450901"/>
            <a:ext cx="843055" cy="2202267"/>
          </a:xfrm>
          <a:prstGeom prst="rect">
            <a:avLst/>
          </a:prstGeom>
          <a:effectLst>
            <a:glow rad="228600">
              <a:srgbClr val="FFC000">
                <a:alpha val="40000"/>
              </a:srgbClr>
            </a:glow>
          </a:effectLst>
        </p:spPr>
      </p:pic>
    </p:spTree>
    <p:extLst>
      <p:ext uri="{BB962C8B-B14F-4D97-AF65-F5344CB8AC3E}">
        <p14:creationId xmlns:p14="http://schemas.microsoft.com/office/powerpoint/2010/main" val="3706112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0" y="533941"/>
            <a:ext cx="10635669" cy="624689"/>
          </a:xfrm>
        </p:spPr>
        <p:txBody>
          <a:bodyPr>
            <a:normAutofit fontScale="90000"/>
          </a:bodyPr>
          <a:lstStyle/>
          <a:p>
            <a:r>
              <a:rPr lang="en-US" dirty="0" smtClean="0"/>
              <a:t>Identity proofing – Secretary Of State</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135" t="37623" r="30184" b="39593"/>
          <a:stretch/>
        </p:blipFill>
        <p:spPr>
          <a:xfrm>
            <a:off x="363051" y="1229106"/>
            <a:ext cx="7088337" cy="1193288"/>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4"/>
          <a:srcRect b="21338"/>
          <a:stretch/>
        </p:blipFill>
        <p:spPr>
          <a:xfrm>
            <a:off x="6741539" y="2492870"/>
            <a:ext cx="5203058" cy="4173181"/>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5737750" y="1825750"/>
            <a:ext cx="5717649" cy="707886"/>
          </a:xfrm>
          <a:prstGeom prst="rect">
            <a:avLst/>
          </a:prstGeom>
          <a:solidFill>
            <a:schemeClr val="accent2"/>
          </a:solidFill>
          <a:ln>
            <a:solidFill>
              <a:schemeClr val="tx1"/>
            </a:solidFill>
          </a:ln>
        </p:spPr>
        <p:txBody>
          <a:bodyPr wrap="square">
            <a:spAutoFit/>
          </a:bodyPr>
          <a:lstStyle/>
          <a:p>
            <a:r>
              <a:rPr lang="en-US" sz="2000" dirty="0" smtClean="0"/>
              <a:t>If </a:t>
            </a:r>
            <a:r>
              <a:rPr lang="en-US" sz="2000" dirty="0"/>
              <a:t>customer answers, </a:t>
            </a:r>
            <a:r>
              <a:rPr lang="en-US" sz="2000" b="1" dirty="0" smtClean="0"/>
              <a:t>”YES”</a:t>
            </a:r>
            <a:r>
              <a:rPr lang="en-US" sz="2000" dirty="0" smtClean="0"/>
              <a:t>,</a:t>
            </a:r>
            <a:r>
              <a:rPr lang="en-US" sz="2000" b="1" dirty="0" smtClean="0"/>
              <a:t> </a:t>
            </a:r>
            <a:r>
              <a:rPr lang="en-US" sz="2000" dirty="0" smtClean="0"/>
              <a:t>they </a:t>
            </a:r>
            <a:r>
              <a:rPr lang="en-US" sz="2000" dirty="0"/>
              <a:t>will advance to the </a:t>
            </a:r>
            <a:r>
              <a:rPr lang="en-US" sz="2000" dirty="0" err="1"/>
              <a:t>SoS</a:t>
            </a:r>
            <a:r>
              <a:rPr lang="en-US" sz="2000" dirty="0"/>
              <a:t> ID Proofing process.</a:t>
            </a:r>
          </a:p>
        </p:txBody>
      </p:sp>
      <p:sp>
        <p:nvSpPr>
          <p:cNvPr id="6" name="Rectangle 5"/>
          <p:cNvSpPr/>
          <p:nvPr/>
        </p:nvSpPr>
        <p:spPr>
          <a:xfrm>
            <a:off x="819730" y="3898595"/>
            <a:ext cx="4124528" cy="1015663"/>
          </a:xfrm>
          <a:prstGeom prst="rect">
            <a:avLst/>
          </a:prstGeom>
          <a:solidFill>
            <a:schemeClr val="accent2"/>
          </a:solidFill>
          <a:ln w="6350">
            <a:solidFill>
              <a:schemeClr val="tx1"/>
            </a:solidFill>
          </a:ln>
        </p:spPr>
        <p:txBody>
          <a:bodyPr wrap="square">
            <a:spAutoFit/>
          </a:bodyPr>
          <a:lstStyle/>
          <a:p>
            <a:r>
              <a:rPr lang="en-US" sz="2000" dirty="0" smtClean="0"/>
              <a:t>If applicant answers</a:t>
            </a:r>
            <a:r>
              <a:rPr lang="en-US" sz="2000" dirty="0"/>
              <a:t>,</a:t>
            </a:r>
            <a:r>
              <a:rPr lang="en-US" sz="2000" b="1" dirty="0"/>
              <a:t> ”</a:t>
            </a:r>
            <a:r>
              <a:rPr lang="en-US" sz="2000" b="1" dirty="0" smtClean="0"/>
              <a:t>NO”</a:t>
            </a:r>
            <a:r>
              <a:rPr lang="en-US" sz="2000" dirty="0" smtClean="0"/>
              <a:t>,</a:t>
            </a:r>
            <a:r>
              <a:rPr lang="en-US" sz="2000" b="1" dirty="0" smtClean="0"/>
              <a:t> </a:t>
            </a:r>
            <a:r>
              <a:rPr lang="en-US" sz="2000" dirty="0"/>
              <a:t>they will advance to the Experian Identity </a:t>
            </a:r>
            <a:r>
              <a:rPr lang="en-US" sz="2000" dirty="0" smtClean="0"/>
              <a:t>Proofing process</a:t>
            </a:r>
            <a:endParaRPr lang="en-US" sz="2000" dirty="0"/>
          </a:p>
        </p:txBody>
      </p:sp>
    </p:spTree>
    <p:extLst>
      <p:ext uri="{BB962C8B-B14F-4D97-AF65-F5344CB8AC3E}">
        <p14:creationId xmlns:p14="http://schemas.microsoft.com/office/powerpoint/2010/main" val="1286462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1E61"/>
      </a:dk1>
      <a:lt1>
        <a:sysClr val="window" lastClr="FFFFFF"/>
      </a:lt1>
      <a:dk2>
        <a:srgbClr val="44546A"/>
      </a:dk2>
      <a:lt2>
        <a:srgbClr val="E7E6E6"/>
      </a:lt2>
      <a:accent1>
        <a:srgbClr val="001E61"/>
      </a:accent1>
      <a:accent2>
        <a:srgbClr val="93DACF"/>
      </a:accent2>
      <a:accent3>
        <a:srgbClr val="001E61"/>
      </a:accent3>
      <a:accent4>
        <a:srgbClr val="93DACF"/>
      </a:accent4>
      <a:accent5>
        <a:srgbClr val="001E61"/>
      </a:accent5>
      <a:accent6>
        <a:srgbClr val="93DACF"/>
      </a:accent6>
      <a:hlink>
        <a:srgbClr val="001E61"/>
      </a:hlink>
      <a:folHlink>
        <a:srgbClr val="93DACF"/>
      </a:folHlink>
    </a:clrScheme>
    <a:fontScheme name="Legal Aid Chicag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smtClean="0"/>
        </a:defPPr>
      </a:lstStyle>
    </a:txDef>
  </a:objectDefaults>
  <a:extraClrSchemeLst/>
  <a:extLst>
    <a:ext uri="{05A4C25C-085E-4340-85A3-A5531E510DB2}">
      <thm15:themeFamily xmlns:thm15="http://schemas.microsoft.com/office/thememl/2012/main" name="PowerPoint Template" id="{EE905F2A-3AC7-467E-BFA2-97B8FC41FDFA}" vid="{F58359CC-66F7-41AC-BB15-88A443DEAB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122fe50a-8461-476e-8011-41194c3d2ce6">NK2KVDMTXA6M-989693286-68945</_dlc_DocId>
    <_dlc_DocIdUrl xmlns="122fe50a-8461-476e-8011-41194c3d2ce6">
      <Url>https://lafpoint.lafchicago.org/externalRelations/_layouts/15/DocIdRedir.aspx?ID=NK2KVDMTXA6M-989693286-68945</Url>
      <Description>NK2KVDMTXA6M-989693286-68945</Description>
    </_dlc_DocIdUrl>
    <Links xmlns="7a847ab8-5b33-4ef9-8841-01e661e4125f">
      <Url xsi:nil="true"/>
      <Description xsi:nil="true"/>
    </Link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41FA2E76447D54E818FB5F1D21EDFED" ma:contentTypeVersion="1" ma:contentTypeDescription="Create a new document." ma:contentTypeScope="" ma:versionID="baa3cab4971a6e8e5605ed1b5314ecb4">
  <xsd:schema xmlns:xsd="http://www.w3.org/2001/XMLSchema" xmlns:xs="http://www.w3.org/2001/XMLSchema" xmlns:p="http://schemas.microsoft.com/office/2006/metadata/properties" xmlns:ns2="122fe50a-8461-476e-8011-41194c3d2ce6" xmlns:ns3="7a847ab8-5b33-4ef9-8841-01e661e4125f" targetNamespace="http://schemas.microsoft.com/office/2006/metadata/properties" ma:root="true" ma:fieldsID="0fcc4a49f516e7fbab61cd8b680f02ea" ns2:_="" ns3:_="">
    <xsd:import namespace="122fe50a-8461-476e-8011-41194c3d2ce6"/>
    <xsd:import namespace="7a847ab8-5b33-4ef9-8841-01e661e4125f"/>
    <xsd:element name="properties">
      <xsd:complexType>
        <xsd:sequence>
          <xsd:element name="documentManagement">
            <xsd:complexType>
              <xsd:all>
                <xsd:element ref="ns2:_dlc_DocId" minOccurs="0"/>
                <xsd:element ref="ns2:_dlc_DocIdUrl" minOccurs="0"/>
                <xsd:element ref="ns2:_dlc_DocIdPersistId" minOccurs="0"/>
                <xsd:element ref="ns3:Lin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2fe50a-8461-476e-8011-41194c3d2ce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a847ab8-5b33-4ef9-8841-01e661e4125f" elementFormDefault="qualified">
    <xsd:import namespace="http://schemas.microsoft.com/office/2006/documentManagement/types"/>
    <xsd:import namespace="http://schemas.microsoft.com/office/infopath/2007/PartnerControls"/>
    <xsd:element name="Links" ma:index="11" nillable="true" ma:displayName="Links" ma:format="Hyperlink" ma:internalName="Links">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9E869D-363E-4C9F-9E86-AAD3600E62DA}">
  <ds:schemaRefs>
    <ds:schemaRef ds:uri="http://schemas.microsoft.com/sharepoint/events"/>
  </ds:schemaRefs>
</ds:datastoreItem>
</file>

<file path=customXml/itemProps2.xml><?xml version="1.0" encoding="utf-8"?>
<ds:datastoreItem xmlns:ds="http://schemas.openxmlformats.org/officeDocument/2006/customXml" ds:itemID="{6933D111-1A79-4189-8E2F-A8276D7C4CE4}">
  <ds:schemaRefs>
    <ds:schemaRef ds:uri="http://schemas.microsoft.com/office/2006/metadata/properties"/>
    <ds:schemaRef ds:uri="http://schemas.microsoft.com/office/2006/documentManagement/types"/>
    <ds:schemaRef ds:uri="7a847ab8-5b33-4ef9-8841-01e661e4125f"/>
    <ds:schemaRef ds:uri="http://purl.org/dc/dcmitype/"/>
    <ds:schemaRef ds:uri="122fe50a-8461-476e-8011-41194c3d2ce6"/>
    <ds:schemaRef ds:uri="http://schemas.microsoft.com/office/infopath/2007/PartnerControls"/>
    <ds:schemaRef ds:uri="http://purl.org/dc/elements/1.1/"/>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82A3DED5-9243-49F8-B15E-5799AE0E9D18}">
  <ds:schemaRefs>
    <ds:schemaRef ds:uri="http://schemas.microsoft.com/sharepoint/v3/contenttype/forms"/>
  </ds:schemaRefs>
</ds:datastoreItem>
</file>

<file path=customXml/itemProps4.xml><?xml version="1.0" encoding="utf-8"?>
<ds:datastoreItem xmlns:ds="http://schemas.openxmlformats.org/officeDocument/2006/customXml" ds:itemID="{1804D455-B60E-4E8D-A8AF-9A66FF3C3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2fe50a-8461-476e-8011-41194c3d2ce6"/>
    <ds:schemaRef ds:uri="7a847ab8-5b33-4ef9-8841-01e661e412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Template>
  <TotalTime>19582</TotalTime>
  <Words>7647</Words>
  <Application>Microsoft Office PowerPoint</Application>
  <PresentationFormat>Widescreen</PresentationFormat>
  <Paragraphs>546</Paragraphs>
  <Slides>37</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Wingdings</vt:lpstr>
      <vt:lpstr>Times New Roman</vt:lpstr>
      <vt:lpstr>Arial</vt:lpstr>
      <vt:lpstr>Source Sans Pro</vt:lpstr>
      <vt:lpstr>Segoe UI</vt:lpstr>
      <vt:lpstr>Calibri</vt:lpstr>
      <vt:lpstr>Office Theme</vt:lpstr>
      <vt:lpstr>PowerPoint Presentation</vt:lpstr>
      <vt:lpstr>PowerPoint Presentation</vt:lpstr>
      <vt:lpstr>What I hope you’ll learn</vt:lpstr>
      <vt:lpstr>PowerPoint Presentation</vt:lpstr>
      <vt:lpstr>SETTING UP ABE LOgIn</vt:lpstr>
      <vt:lpstr>SETTING UP ABE login</vt:lpstr>
      <vt:lpstr>Logging in</vt:lpstr>
      <vt:lpstr>Identity Verification</vt:lpstr>
      <vt:lpstr>Identity proofing – Secretary Of State</vt:lpstr>
      <vt:lpstr>Identity proofing - Experian</vt:lpstr>
      <vt:lpstr>Identity proofing - Manual</vt:lpstr>
      <vt:lpstr>DHS programs – how to apply</vt:lpstr>
      <vt:lpstr>OVERVIEW OF APPLICATION</vt:lpstr>
      <vt:lpstr>Who is submitting this application?</vt:lpstr>
      <vt:lpstr>People in the home</vt:lpstr>
      <vt:lpstr>Selecting programs</vt:lpstr>
      <vt:lpstr>Personal information</vt:lpstr>
      <vt:lpstr>address</vt:lpstr>
      <vt:lpstr>Contact information</vt:lpstr>
      <vt:lpstr>Citizenship</vt:lpstr>
      <vt:lpstr>More about your household</vt:lpstr>
      <vt:lpstr>SUMmARY Review</vt:lpstr>
      <vt:lpstr>Liquid Resources</vt:lpstr>
      <vt:lpstr>Other Resources</vt:lpstr>
      <vt:lpstr>Income from employment</vt:lpstr>
      <vt:lpstr>Other income</vt:lpstr>
      <vt:lpstr>Housing bills</vt:lpstr>
      <vt:lpstr>Other Bills</vt:lpstr>
      <vt:lpstr>interview information</vt:lpstr>
      <vt:lpstr>Getting Faster Services</vt:lpstr>
      <vt:lpstr>Before you submit your application</vt:lpstr>
      <vt:lpstr>Submit</vt:lpstr>
      <vt:lpstr>Submit</vt:lpstr>
      <vt:lpstr>Submit</vt:lpstr>
      <vt:lpstr>Print submitted page</vt:lpstr>
      <vt:lpstr>Upload required docs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Daniels</dc:creator>
  <cp:lastModifiedBy>Jonathan Russell</cp:lastModifiedBy>
  <cp:revision>539</cp:revision>
  <dcterms:created xsi:type="dcterms:W3CDTF">2021-10-22T18:41:33Z</dcterms:created>
  <dcterms:modified xsi:type="dcterms:W3CDTF">2024-12-19T19:56:44Z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0x010100341FA2E76447D54E818FB5F1D21EDFED</vt:lpwstr>
  </property>
  <property fmtid="{D5CDD505-2E9C-101B-9397-08002B2CF9AE}" pid="3" name="_dlc_DocIdItemGuid">
    <vt:lpwstr>758996a8-5522-408e-b86f-0e9e7bac483b</vt:lpwstr>
  </property>
  <property fmtid="{D5CDD505-2E9C-101B-9397-08002B2CF9AE}" pid="4" name="DocType">
    <vt:lpwstr/>
  </property>
  <property fmtid="{D5CDD505-2E9C-101B-9397-08002B2CF9AE}" pid="5" name="Issues">
    <vt:lpwstr/>
  </property>
  <property fmtid="{D5CDD505-2E9C-101B-9397-08002B2CF9AE}" pid="6" name="Groups">
    <vt:lpwstr>91;#Public Benefits|783d7bfa-3cec-4cd1-9a6a-1a6656a7eeae</vt:lpwstr>
  </property>
  <property fmtid="{D5CDD505-2E9C-101B-9397-08002B2CF9AE}" pid="7" name="IsMyDocuments">
    <vt:bool>true</vt:bool>
  </property>
</Properties>
</file>