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46"/>
  </p:notesMasterIdLst>
  <p:handoutMasterIdLst>
    <p:handoutMasterId r:id="rId47"/>
  </p:handoutMasterIdLst>
  <p:sldIdLst>
    <p:sldId id="256" r:id="rId6"/>
    <p:sldId id="424" r:id="rId7"/>
    <p:sldId id="441" r:id="rId8"/>
    <p:sldId id="481" r:id="rId9"/>
    <p:sldId id="421" r:id="rId10"/>
    <p:sldId id="420" r:id="rId11"/>
    <p:sldId id="482" r:id="rId12"/>
    <p:sldId id="480" r:id="rId13"/>
    <p:sldId id="502" r:id="rId14"/>
    <p:sldId id="503" r:id="rId15"/>
    <p:sldId id="504" r:id="rId16"/>
    <p:sldId id="485" r:id="rId17"/>
    <p:sldId id="488" r:id="rId18"/>
    <p:sldId id="486" r:id="rId19"/>
    <p:sldId id="487" r:id="rId20"/>
    <p:sldId id="493" r:id="rId21"/>
    <p:sldId id="494" r:id="rId22"/>
    <p:sldId id="495" r:id="rId23"/>
    <p:sldId id="490" r:id="rId24"/>
    <p:sldId id="491" r:id="rId25"/>
    <p:sldId id="492" r:id="rId26"/>
    <p:sldId id="489" r:id="rId27"/>
    <p:sldId id="350" r:id="rId28"/>
    <p:sldId id="452" r:id="rId29"/>
    <p:sldId id="458" r:id="rId30"/>
    <p:sldId id="461" r:id="rId31"/>
    <p:sldId id="467" r:id="rId32"/>
    <p:sldId id="466" r:id="rId33"/>
    <p:sldId id="500" r:id="rId34"/>
    <p:sldId id="496" r:id="rId35"/>
    <p:sldId id="497" r:id="rId36"/>
    <p:sldId id="501" r:id="rId37"/>
    <p:sldId id="505" r:id="rId38"/>
    <p:sldId id="498" r:id="rId39"/>
    <p:sldId id="366" r:id="rId40"/>
    <p:sldId id="499" r:id="rId41"/>
    <p:sldId id="360" r:id="rId42"/>
    <p:sldId id="439" r:id="rId43"/>
    <p:sldId id="506" r:id="rId44"/>
    <p:sldId id="507" r:id="rId45"/>
  </p:sldIdLst>
  <p:sldSz cx="12192000" cy="6858000"/>
  <p:notesSz cx="6858000" cy="9144000"/>
  <p:embeddedFontLst>
    <p:embeddedFont>
      <p:font typeface="Source Sans Pro" panose="020B0503030403020204" pitchFamily="34" charset="0"/>
      <p:regular r:id="rId48"/>
      <p:bold r:id="rId49"/>
      <p:italic r:id="rId50"/>
      <p:boldItalic r:id="rId51"/>
    </p:embeddedFont>
    <p:embeddedFont>
      <p:font typeface="Segoe UI" panose="020B0502040204020203" pitchFamily="3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ynne Kizer Mashon" initials="GKM" lastIdx="1" clrIdx="0">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EDEA"/>
    <a:srgbClr val="E7E0D8"/>
    <a:srgbClr val="F0ECE9"/>
    <a:srgbClr val="000000"/>
    <a:srgbClr val="72B7A4"/>
    <a:srgbClr val="A80229"/>
    <a:srgbClr val="C38C01"/>
    <a:srgbClr val="C79101"/>
    <a:srgbClr val="D29F0A"/>
    <a:srgbClr val="F3A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611" autoAdjust="0"/>
    <p:restoredTop sz="90465" autoAdjust="0"/>
  </p:normalViewPr>
  <p:slideViewPr>
    <p:cSldViewPr snapToGrid="0">
      <p:cViewPr varScale="1">
        <p:scale>
          <a:sx n="103" d="100"/>
          <a:sy n="103" d="100"/>
        </p:scale>
        <p:origin x="138" y="1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59" Type="http://schemas.openxmlformats.org/officeDocument/2006/relationships/font" Target="fonts/font12.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 Id="rId6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s>
</file>

<file path=ppt/diagrams/_rels/data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444BE-2B1C-4904-A3FF-AB2D39F7187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C00CFF6-74F3-4B97-999A-F7EA73676948}">
      <dgm:prSet phldrT="[Text]"/>
      <dgm:spPr/>
      <dgm:t>
        <a:bodyPr/>
        <a:lstStyle/>
        <a:p>
          <a:r>
            <a:rPr lang="en-US" dirty="0" smtClean="0"/>
            <a:t>Are you maximizing the kinds of SSA benefits you receive?</a:t>
          </a:r>
          <a:endParaRPr lang="en-US" dirty="0"/>
        </a:p>
      </dgm:t>
    </dgm:pt>
    <dgm:pt modelId="{6FC4A03B-57B4-4F59-AB90-863DF0D89351}" type="parTrans" cxnId="{7E0A0218-5146-4E40-AA74-75C8E43CEE67}">
      <dgm:prSet/>
      <dgm:spPr/>
      <dgm:t>
        <a:bodyPr/>
        <a:lstStyle/>
        <a:p>
          <a:endParaRPr lang="en-US"/>
        </a:p>
      </dgm:t>
    </dgm:pt>
    <dgm:pt modelId="{7533E88D-1D65-4D25-A0CF-79495C30FAEB}" type="sibTrans" cxnId="{7E0A0218-5146-4E40-AA74-75C8E43CEE67}">
      <dgm:prSet/>
      <dgm:spPr/>
      <dgm:t>
        <a:bodyPr/>
        <a:lstStyle/>
        <a:p>
          <a:endParaRPr lang="en-US"/>
        </a:p>
      </dgm:t>
    </dgm:pt>
    <dgm:pt modelId="{A28FC963-03DA-4A16-B165-6521A78101A6}">
      <dgm:prSet phldrT="[Text]"/>
      <dgm:spPr/>
      <dgm:t>
        <a:bodyPr/>
        <a:lstStyle/>
        <a:p>
          <a:r>
            <a:rPr lang="en-US" dirty="0" smtClean="0"/>
            <a:t>Are you maximizing the amount of SSA benefits you receive?</a:t>
          </a:r>
          <a:endParaRPr lang="en-US" dirty="0"/>
        </a:p>
      </dgm:t>
    </dgm:pt>
    <dgm:pt modelId="{585B504A-C555-4B98-9895-35382EBD8185}" type="parTrans" cxnId="{23D36988-FDED-4100-8057-28093CA098B5}">
      <dgm:prSet/>
      <dgm:spPr/>
      <dgm:t>
        <a:bodyPr/>
        <a:lstStyle/>
        <a:p>
          <a:endParaRPr lang="en-US"/>
        </a:p>
      </dgm:t>
    </dgm:pt>
    <dgm:pt modelId="{7D282FA0-8188-461D-A90F-836BD96F1051}" type="sibTrans" cxnId="{23D36988-FDED-4100-8057-28093CA098B5}">
      <dgm:prSet/>
      <dgm:spPr/>
      <dgm:t>
        <a:bodyPr/>
        <a:lstStyle/>
        <a:p>
          <a:endParaRPr lang="en-US"/>
        </a:p>
      </dgm:t>
    </dgm:pt>
    <dgm:pt modelId="{B34E920B-3FB9-40F2-B9E1-AC0FDA84C094}">
      <dgm:prSet phldrT="[Text]"/>
      <dgm:spPr/>
      <dgm:t>
        <a:bodyPr/>
        <a:lstStyle/>
        <a:p>
          <a:r>
            <a:rPr lang="en-US" dirty="0" smtClean="0"/>
            <a:t>Are you eligible for state cash benefits for people with disabilities?</a:t>
          </a:r>
          <a:endParaRPr lang="en-US" dirty="0"/>
        </a:p>
      </dgm:t>
    </dgm:pt>
    <dgm:pt modelId="{2066D057-FEDE-4836-A288-83BBC7B7B860}" type="parTrans" cxnId="{16E05ADA-2C2D-4EFA-9D68-DB6E940791AB}">
      <dgm:prSet/>
      <dgm:spPr/>
      <dgm:t>
        <a:bodyPr/>
        <a:lstStyle/>
        <a:p>
          <a:endParaRPr lang="en-US"/>
        </a:p>
      </dgm:t>
    </dgm:pt>
    <dgm:pt modelId="{7E3969DB-8A91-426F-BA70-FEF7DEEE8E7C}" type="sibTrans" cxnId="{16E05ADA-2C2D-4EFA-9D68-DB6E940791AB}">
      <dgm:prSet/>
      <dgm:spPr/>
      <dgm:t>
        <a:bodyPr/>
        <a:lstStyle/>
        <a:p>
          <a:endParaRPr lang="en-US"/>
        </a:p>
      </dgm:t>
    </dgm:pt>
    <dgm:pt modelId="{F7F7C815-467C-4ADF-8F60-A079F0501E29}" type="pres">
      <dgm:prSet presAssocID="{905444BE-2B1C-4904-A3FF-AB2D39F71875}" presName="diagram" presStyleCnt="0">
        <dgm:presLayoutVars>
          <dgm:dir/>
          <dgm:resizeHandles val="exact"/>
        </dgm:presLayoutVars>
      </dgm:prSet>
      <dgm:spPr/>
      <dgm:t>
        <a:bodyPr/>
        <a:lstStyle/>
        <a:p>
          <a:endParaRPr lang="en-US"/>
        </a:p>
      </dgm:t>
    </dgm:pt>
    <dgm:pt modelId="{3DBE6602-6034-4113-BC24-749BFB0E6DD2}" type="pres">
      <dgm:prSet presAssocID="{3C00CFF6-74F3-4B97-999A-F7EA73676948}" presName="node" presStyleLbl="node1" presStyleIdx="0" presStyleCnt="3">
        <dgm:presLayoutVars>
          <dgm:bulletEnabled val="1"/>
        </dgm:presLayoutVars>
      </dgm:prSet>
      <dgm:spPr/>
      <dgm:t>
        <a:bodyPr/>
        <a:lstStyle/>
        <a:p>
          <a:endParaRPr lang="en-US"/>
        </a:p>
      </dgm:t>
    </dgm:pt>
    <dgm:pt modelId="{1113FA97-C014-40D4-85D1-D123EBBB4EA2}" type="pres">
      <dgm:prSet presAssocID="{7533E88D-1D65-4D25-A0CF-79495C30FAEB}" presName="sibTrans" presStyleCnt="0"/>
      <dgm:spPr/>
    </dgm:pt>
    <dgm:pt modelId="{3A5E0D5E-68B0-44AD-957C-CCB3D0AF4FB3}" type="pres">
      <dgm:prSet presAssocID="{A28FC963-03DA-4A16-B165-6521A78101A6}" presName="node" presStyleLbl="node1" presStyleIdx="1" presStyleCnt="3">
        <dgm:presLayoutVars>
          <dgm:bulletEnabled val="1"/>
        </dgm:presLayoutVars>
      </dgm:prSet>
      <dgm:spPr/>
      <dgm:t>
        <a:bodyPr/>
        <a:lstStyle/>
        <a:p>
          <a:endParaRPr lang="en-US"/>
        </a:p>
      </dgm:t>
    </dgm:pt>
    <dgm:pt modelId="{CAEE7D3E-1BCA-4634-98B6-E3DE1A7BD4A8}" type="pres">
      <dgm:prSet presAssocID="{7D282FA0-8188-461D-A90F-836BD96F1051}" presName="sibTrans" presStyleCnt="0"/>
      <dgm:spPr/>
    </dgm:pt>
    <dgm:pt modelId="{E1E00327-F7FB-443C-8854-B15AD808ADF3}" type="pres">
      <dgm:prSet presAssocID="{B34E920B-3FB9-40F2-B9E1-AC0FDA84C094}" presName="node" presStyleLbl="node1" presStyleIdx="2" presStyleCnt="3">
        <dgm:presLayoutVars>
          <dgm:bulletEnabled val="1"/>
        </dgm:presLayoutVars>
      </dgm:prSet>
      <dgm:spPr/>
      <dgm:t>
        <a:bodyPr/>
        <a:lstStyle/>
        <a:p>
          <a:endParaRPr lang="en-US"/>
        </a:p>
      </dgm:t>
    </dgm:pt>
  </dgm:ptLst>
  <dgm:cxnLst>
    <dgm:cxn modelId="{7E0A0218-5146-4E40-AA74-75C8E43CEE67}" srcId="{905444BE-2B1C-4904-A3FF-AB2D39F71875}" destId="{3C00CFF6-74F3-4B97-999A-F7EA73676948}" srcOrd="0" destOrd="0" parTransId="{6FC4A03B-57B4-4F59-AB90-863DF0D89351}" sibTransId="{7533E88D-1D65-4D25-A0CF-79495C30FAEB}"/>
    <dgm:cxn modelId="{D0FE3828-52E2-431D-8961-86C8BD741085}" type="presOf" srcId="{B34E920B-3FB9-40F2-B9E1-AC0FDA84C094}" destId="{E1E00327-F7FB-443C-8854-B15AD808ADF3}" srcOrd="0" destOrd="0" presId="urn:microsoft.com/office/officeart/2005/8/layout/default"/>
    <dgm:cxn modelId="{16E05ADA-2C2D-4EFA-9D68-DB6E940791AB}" srcId="{905444BE-2B1C-4904-A3FF-AB2D39F71875}" destId="{B34E920B-3FB9-40F2-B9E1-AC0FDA84C094}" srcOrd="2" destOrd="0" parTransId="{2066D057-FEDE-4836-A288-83BBC7B7B860}" sibTransId="{7E3969DB-8A91-426F-BA70-FEF7DEEE8E7C}"/>
    <dgm:cxn modelId="{33052DC6-D32D-423A-B1D2-0D72D0C9879D}" type="presOf" srcId="{3C00CFF6-74F3-4B97-999A-F7EA73676948}" destId="{3DBE6602-6034-4113-BC24-749BFB0E6DD2}" srcOrd="0" destOrd="0" presId="urn:microsoft.com/office/officeart/2005/8/layout/default"/>
    <dgm:cxn modelId="{0EF19676-5F2F-4B3A-AB87-66B37C9ED793}" type="presOf" srcId="{905444BE-2B1C-4904-A3FF-AB2D39F71875}" destId="{F7F7C815-467C-4ADF-8F60-A079F0501E29}" srcOrd="0" destOrd="0" presId="urn:microsoft.com/office/officeart/2005/8/layout/default"/>
    <dgm:cxn modelId="{23D36988-FDED-4100-8057-28093CA098B5}" srcId="{905444BE-2B1C-4904-A3FF-AB2D39F71875}" destId="{A28FC963-03DA-4A16-B165-6521A78101A6}" srcOrd="1" destOrd="0" parTransId="{585B504A-C555-4B98-9895-35382EBD8185}" sibTransId="{7D282FA0-8188-461D-A90F-836BD96F1051}"/>
    <dgm:cxn modelId="{577A83CF-7C2C-46D6-9F7A-BC459DD67401}" type="presOf" srcId="{A28FC963-03DA-4A16-B165-6521A78101A6}" destId="{3A5E0D5E-68B0-44AD-957C-CCB3D0AF4FB3}" srcOrd="0" destOrd="0" presId="urn:microsoft.com/office/officeart/2005/8/layout/default"/>
    <dgm:cxn modelId="{FE764EE1-A37B-4118-912C-8435367A8DEC}" type="presParOf" srcId="{F7F7C815-467C-4ADF-8F60-A079F0501E29}" destId="{3DBE6602-6034-4113-BC24-749BFB0E6DD2}" srcOrd="0" destOrd="0" presId="urn:microsoft.com/office/officeart/2005/8/layout/default"/>
    <dgm:cxn modelId="{18642C0A-C66B-455D-916C-3961993013B2}" type="presParOf" srcId="{F7F7C815-467C-4ADF-8F60-A079F0501E29}" destId="{1113FA97-C014-40D4-85D1-D123EBBB4EA2}" srcOrd="1" destOrd="0" presId="urn:microsoft.com/office/officeart/2005/8/layout/default"/>
    <dgm:cxn modelId="{1AFC0D19-8812-4C61-9905-B448A328DFB9}" type="presParOf" srcId="{F7F7C815-467C-4ADF-8F60-A079F0501E29}" destId="{3A5E0D5E-68B0-44AD-957C-CCB3D0AF4FB3}" srcOrd="2" destOrd="0" presId="urn:microsoft.com/office/officeart/2005/8/layout/default"/>
    <dgm:cxn modelId="{B5DB5C09-53A4-4E91-95C7-672A2C90C1E1}" type="presParOf" srcId="{F7F7C815-467C-4ADF-8F60-A079F0501E29}" destId="{CAEE7D3E-1BCA-4634-98B6-E3DE1A7BD4A8}" srcOrd="3" destOrd="0" presId="urn:microsoft.com/office/officeart/2005/8/layout/default"/>
    <dgm:cxn modelId="{81D0B013-95ED-4C33-B522-C2A8EA023117}" type="presParOf" srcId="{F7F7C815-467C-4ADF-8F60-A079F0501E29}" destId="{E1E00327-F7FB-443C-8854-B15AD808ADF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03C139-1FCE-4F3D-A983-872B4529D49B}" type="doc">
      <dgm:prSet loTypeId="urn:microsoft.com/office/officeart/2005/8/layout/process1" loCatId="process" qsTypeId="urn:microsoft.com/office/officeart/2005/8/quickstyle/simple1" qsCatId="simple" csTypeId="urn:microsoft.com/office/officeart/2005/8/colors/accent1_2" csCatId="accent1" phldr="1"/>
      <dgm:spPr/>
    </dgm:pt>
    <dgm:pt modelId="{25E0CD25-ABC0-4D09-BE6B-1FF6ACB93237}">
      <dgm:prSet phldrT="[Text]" custT="1"/>
      <dgm:spPr/>
      <dgm:t>
        <a:bodyPr/>
        <a:lstStyle/>
        <a:p>
          <a:r>
            <a:rPr lang="en-US" sz="1600" dirty="0" smtClean="0"/>
            <a:t>Look at what he’s getting</a:t>
          </a:r>
          <a:endParaRPr lang="en-US" sz="1600" dirty="0"/>
        </a:p>
      </dgm:t>
    </dgm:pt>
    <dgm:pt modelId="{EEAFF1AE-A178-49EF-AC43-FB424D9B0F31}" type="parTrans" cxnId="{20AC6B19-2552-456B-A1A5-BAB8A8872650}">
      <dgm:prSet/>
      <dgm:spPr/>
      <dgm:t>
        <a:bodyPr/>
        <a:lstStyle/>
        <a:p>
          <a:endParaRPr lang="en-US"/>
        </a:p>
      </dgm:t>
    </dgm:pt>
    <dgm:pt modelId="{908E5563-A2C4-4DF7-8672-7CB52278D59C}" type="sibTrans" cxnId="{20AC6B19-2552-456B-A1A5-BAB8A8872650}">
      <dgm:prSet/>
      <dgm:spPr/>
      <dgm:t>
        <a:bodyPr/>
        <a:lstStyle/>
        <a:p>
          <a:endParaRPr lang="en-US"/>
        </a:p>
      </dgm:t>
    </dgm:pt>
    <dgm:pt modelId="{60258E3F-E39A-4AB5-8138-1284B1BDE96C}">
      <dgm:prSet phldrT="[Text]" custT="1"/>
      <dgm:spPr/>
      <dgm:t>
        <a:bodyPr/>
        <a:lstStyle/>
        <a:p>
          <a:r>
            <a:rPr lang="en-US" sz="1600" dirty="0" smtClean="0"/>
            <a:t>Less than SSI maximum of $914</a:t>
          </a:r>
          <a:endParaRPr lang="en-US" sz="1600" dirty="0"/>
        </a:p>
      </dgm:t>
    </dgm:pt>
    <dgm:pt modelId="{1350A784-1C67-4618-AC6D-68F21D8C4DF3}" type="parTrans" cxnId="{D0E65C6A-C01A-41E4-9D98-19F8EE4ECD88}">
      <dgm:prSet/>
      <dgm:spPr/>
      <dgm:t>
        <a:bodyPr/>
        <a:lstStyle/>
        <a:p>
          <a:endParaRPr lang="en-US"/>
        </a:p>
      </dgm:t>
    </dgm:pt>
    <dgm:pt modelId="{328458B2-A6B9-4809-8105-5601C8CB1BF2}" type="sibTrans" cxnId="{D0E65C6A-C01A-41E4-9D98-19F8EE4ECD88}">
      <dgm:prSet/>
      <dgm:spPr/>
      <dgm:t>
        <a:bodyPr/>
        <a:lstStyle/>
        <a:p>
          <a:endParaRPr lang="en-US"/>
        </a:p>
      </dgm:t>
    </dgm:pt>
    <dgm:pt modelId="{ED1D8699-18AE-47D1-98FA-C2DEFCEC0F34}">
      <dgm:prSet phldrT="[Text]" custT="1"/>
      <dgm:spPr/>
      <dgm:t>
        <a:bodyPr/>
        <a:lstStyle/>
        <a:p>
          <a:r>
            <a:rPr lang="en-US" sz="1600" dirty="0" smtClean="0"/>
            <a:t>Could be reduced SSI or something else</a:t>
          </a:r>
          <a:endParaRPr lang="en-US" sz="1600" dirty="0"/>
        </a:p>
      </dgm:t>
    </dgm:pt>
    <dgm:pt modelId="{A760474F-94F1-468E-A3B6-9AF90EA26FB9}" type="parTrans" cxnId="{7F41BE22-3A5B-430C-9CB0-6122501D3B59}">
      <dgm:prSet/>
      <dgm:spPr/>
      <dgm:t>
        <a:bodyPr/>
        <a:lstStyle/>
        <a:p>
          <a:endParaRPr lang="en-US"/>
        </a:p>
      </dgm:t>
    </dgm:pt>
    <dgm:pt modelId="{8E08A778-1A30-45A1-A3EB-6CFDAD2211E0}" type="sibTrans" cxnId="{7F41BE22-3A5B-430C-9CB0-6122501D3B59}">
      <dgm:prSet/>
      <dgm:spPr/>
      <dgm:t>
        <a:bodyPr/>
        <a:lstStyle/>
        <a:p>
          <a:endParaRPr lang="en-US"/>
        </a:p>
      </dgm:t>
    </dgm:pt>
    <dgm:pt modelId="{F602DC58-AAB8-4AF3-9087-C6FF618F004F}" type="pres">
      <dgm:prSet presAssocID="{3303C139-1FCE-4F3D-A983-872B4529D49B}" presName="Name0" presStyleCnt="0">
        <dgm:presLayoutVars>
          <dgm:dir/>
          <dgm:resizeHandles val="exact"/>
        </dgm:presLayoutVars>
      </dgm:prSet>
      <dgm:spPr/>
    </dgm:pt>
    <dgm:pt modelId="{4DC24E6F-E979-4CF7-B6AD-ECC094334BF2}" type="pres">
      <dgm:prSet presAssocID="{25E0CD25-ABC0-4D09-BE6B-1FF6ACB93237}" presName="node" presStyleLbl="node1" presStyleIdx="0" presStyleCnt="3">
        <dgm:presLayoutVars>
          <dgm:bulletEnabled val="1"/>
        </dgm:presLayoutVars>
      </dgm:prSet>
      <dgm:spPr/>
      <dgm:t>
        <a:bodyPr/>
        <a:lstStyle/>
        <a:p>
          <a:endParaRPr lang="en-US"/>
        </a:p>
      </dgm:t>
    </dgm:pt>
    <dgm:pt modelId="{DAF85F84-3581-4F40-8C87-1DDDDDDBA3F0}" type="pres">
      <dgm:prSet presAssocID="{908E5563-A2C4-4DF7-8672-7CB52278D59C}" presName="sibTrans" presStyleLbl="sibTrans2D1" presStyleIdx="0" presStyleCnt="2"/>
      <dgm:spPr/>
      <dgm:t>
        <a:bodyPr/>
        <a:lstStyle/>
        <a:p>
          <a:endParaRPr lang="en-US"/>
        </a:p>
      </dgm:t>
    </dgm:pt>
    <dgm:pt modelId="{2A451D65-841E-407C-A1AA-6E01D62E7621}" type="pres">
      <dgm:prSet presAssocID="{908E5563-A2C4-4DF7-8672-7CB52278D59C}" presName="connectorText" presStyleLbl="sibTrans2D1" presStyleIdx="0" presStyleCnt="2"/>
      <dgm:spPr/>
      <dgm:t>
        <a:bodyPr/>
        <a:lstStyle/>
        <a:p>
          <a:endParaRPr lang="en-US"/>
        </a:p>
      </dgm:t>
    </dgm:pt>
    <dgm:pt modelId="{83CD4246-CC62-47F9-898A-FAFD906FF087}" type="pres">
      <dgm:prSet presAssocID="{60258E3F-E39A-4AB5-8138-1284B1BDE96C}" presName="node" presStyleLbl="node1" presStyleIdx="1" presStyleCnt="3">
        <dgm:presLayoutVars>
          <dgm:bulletEnabled val="1"/>
        </dgm:presLayoutVars>
      </dgm:prSet>
      <dgm:spPr/>
      <dgm:t>
        <a:bodyPr/>
        <a:lstStyle/>
        <a:p>
          <a:endParaRPr lang="en-US"/>
        </a:p>
      </dgm:t>
    </dgm:pt>
    <dgm:pt modelId="{C511EF60-5A24-406C-A9A7-C0995A062C9A}" type="pres">
      <dgm:prSet presAssocID="{328458B2-A6B9-4809-8105-5601C8CB1BF2}" presName="sibTrans" presStyleLbl="sibTrans2D1" presStyleIdx="1" presStyleCnt="2"/>
      <dgm:spPr/>
      <dgm:t>
        <a:bodyPr/>
        <a:lstStyle/>
        <a:p>
          <a:endParaRPr lang="en-US"/>
        </a:p>
      </dgm:t>
    </dgm:pt>
    <dgm:pt modelId="{EA1178CB-70C7-4F77-870E-D180DB707FC8}" type="pres">
      <dgm:prSet presAssocID="{328458B2-A6B9-4809-8105-5601C8CB1BF2}" presName="connectorText" presStyleLbl="sibTrans2D1" presStyleIdx="1" presStyleCnt="2"/>
      <dgm:spPr/>
      <dgm:t>
        <a:bodyPr/>
        <a:lstStyle/>
        <a:p>
          <a:endParaRPr lang="en-US"/>
        </a:p>
      </dgm:t>
    </dgm:pt>
    <dgm:pt modelId="{FA7CEA58-3248-4F3C-B1FD-E982004942B6}" type="pres">
      <dgm:prSet presAssocID="{ED1D8699-18AE-47D1-98FA-C2DEFCEC0F34}" presName="node" presStyleLbl="node1" presStyleIdx="2" presStyleCnt="3">
        <dgm:presLayoutVars>
          <dgm:bulletEnabled val="1"/>
        </dgm:presLayoutVars>
      </dgm:prSet>
      <dgm:spPr/>
      <dgm:t>
        <a:bodyPr/>
        <a:lstStyle/>
        <a:p>
          <a:endParaRPr lang="en-US"/>
        </a:p>
      </dgm:t>
    </dgm:pt>
  </dgm:ptLst>
  <dgm:cxnLst>
    <dgm:cxn modelId="{7F41BE22-3A5B-430C-9CB0-6122501D3B59}" srcId="{3303C139-1FCE-4F3D-A983-872B4529D49B}" destId="{ED1D8699-18AE-47D1-98FA-C2DEFCEC0F34}" srcOrd="2" destOrd="0" parTransId="{A760474F-94F1-468E-A3B6-9AF90EA26FB9}" sibTransId="{8E08A778-1A30-45A1-A3EB-6CFDAD2211E0}"/>
    <dgm:cxn modelId="{3082D636-F516-4ABF-9E96-ACBE170DF40A}" type="presOf" srcId="{908E5563-A2C4-4DF7-8672-7CB52278D59C}" destId="{DAF85F84-3581-4F40-8C87-1DDDDDDBA3F0}" srcOrd="0" destOrd="0" presId="urn:microsoft.com/office/officeart/2005/8/layout/process1"/>
    <dgm:cxn modelId="{CC816ABF-ACAA-4DB0-899A-47BCBB25024D}" type="presOf" srcId="{25E0CD25-ABC0-4D09-BE6B-1FF6ACB93237}" destId="{4DC24E6F-E979-4CF7-B6AD-ECC094334BF2}" srcOrd="0" destOrd="0" presId="urn:microsoft.com/office/officeart/2005/8/layout/process1"/>
    <dgm:cxn modelId="{EE72F8DE-AD4A-47D0-B1FC-FDD450C62E06}" type="presOf" srcId="{328458B2-A6B9-4809-8105-5601C8CB1BF2}" destId="{EA1178CB-70C7-4F77-870E-D180DB707FC8}" srcOrd="1" destOrd="0" presId="urn:microsoft.com/office/officeart/2005/8/layout/process1"/>
    <dgm:cxn modelId="{0A94E904-E5C1-4C49-879A-7BBF081EB59C}" type="presOf" srcId="{3303C139-1FCE-4F3D-A983-872B4529D49B}" destId="{F602DC58-AAB8-4AF3-9087-C6FF618F004F}" srcOrd="0" destOrd="0" presId="urn:microsoft.com/office/officeart/2005/8/layout/process1"/>
    <dgm:cxn modelId="{1856550D-7CB2-4A37-A393-0DCA3CC9982F}" type="presOf" srcId="{908E5563-A2C4-4DF7-8672-7CB52278D59C}" destId="{2A451D65-841E-407C-A1AA-6E01D62E7621}" srcOrd="1" destOrd="0" presId="urn:microsoft.com/office/officeart/2005/8/layout/process1"/>
    <dgm:cxn modelId="{D0E65C6A-C01A-41E4-9D98-19F8EE4ECD88}" srcId="{3303C139-1FCE-4F3D-A983-872B4529D49B}" destId="{60258E3F-E39A-4AB5-8138-1284B1BDE96C}" srcOrd="1" destOrd="0" parTransId="{1350A784-1C67-4618-AC6D-68F21D8C4DF3}" sibTransId="{328458B2-A6B9-4809-8105-5601C8CB1BF2}"/>
    <dgm:cxn modelId="{DB0A6991-671F-4135-B9E6-5F2AFE9815AD}" type="presOf" srcId="{ED1D8699-18AE-47D1-98FA-C2DEFCEC0F34}" destId="{FA7CEA58-3248-4F3C-B1FD-E982004942B6}" srcOrd="0" destOrd="0" presId="urn:microsoft.com/office/officeart/2005/8/layout/process1"/>
    <dgm:cxn modelId="{680E4BE1-9DA3-46A6-AF86-2BDD6BCDE416}" type="presOf" srcId="{60258E3F-E39A-4AB5-8138-1284B1BDE96C}" destId="{83CD4246-CC62-47F9-898A-FAFD906FF087}" srcOrd="0" destOrd="0" presId="urn:microsoft.com/office/officeart/2005/8/layout/process1"/>
    <dgm:cxn modelId="{20AC6B19-2552-456B-A1A5-BAB8A8872650}" srcId="{3303C139-1FCE-4F3D-A983-872B4529D49B}" destId="{25E0CD25-ABC0-4D09-BE6B-1FF6ACB93237}" srcOrd="0" destOrd="0" parTransId="{EEAFF1AE-A178-49EF-AC43-FB424D9B0F31}" sibTransId="{908E5563-A2C4-4DF7-8672-7CB52278D59C}"/>
    <dgm:cxn modelId="{EE7006D3-82F6-4E1A-B74A-BA82A784E941}" type="presOf" srcId="{328458B2-A6B9-4809-8105-5601C8CB1BF2}" destId="{C511EF60-5A24-406C-A9A7-C0995A062C9A}" srcOrd="0" destOrd="0" presId="urn:microsoft.com/office/officeart/2005/8/layout/process1"/>
    <dgm:cxn modelId="{6D0DFB6C-D0B4-4634-873E-D147DFD25E24}" type="presParOf" srcId="{F602DC58-AAB8-4AF3-9087-C6FF618F004F}" destId="{4DC24E6F-E979-4CF7-B6AD-ECC094334BF2}" srcOrd="0" destOrd="0" presId="urn:microsoft.com/office/officeart/2005/8/layout/process1"/>
    <dgm:cxn modelId="{564CD22D-0960-4E77-B409-EEE87C186DB9}" type="presParOf" srcId="{F602DC58-AAB8-4AF3-9087-C6FF618F004F}" destId="{DAF85F84-3581-4F40-8C87-1DDDDDDBA3F0}" srcOrd="1" destOrd="0" presId="urn:microsoft.com/office/officeart/2005/8/layout/process1"/>
    <dgm:cxn modelId="{38DEF57F-7306-4DD6-8307-A75B9F57CAF1}" type="presParOf" srcId="{DAF85F84-3581-4F40-8C87-1DDDDDDBA3F0}" destId="{2A451D65-841E-407C-A1AA-6E01D62E7621}" srcOrd="0" destOrd="0" presId="urn:microsoft.com/office/officeart/2005/8/layout/process1"/>
    <dgm:cxn modelId="{77BF5155-E437-45DA-BFB7-F7F1396AA790}" type="presParOf" srcId="{F602DC58-AAB8-4AF3-9087-C6FF618F004F}" destId="{83CD4246-CC62-47F9-898A-FAFD906FF087}" srcOrd="2" destOrd="0" presId="urn:microsoft.com/office/officeart/2005/8/layout/process1"/>
    <dgm:cxn modelId="{625E5E33-154A-4935-82AA-F694EC537717}" type="presParOf" srcId="{F602DC58-AAB8-4AF3-9087-C6FF618F004F}" destId="{C511EF60-5A24-406C-A9A7-C0995A062C9A}" srcOrd="3" destOrd="0" presId="urn:microsoft.com/office/officeart/2005/8/layout/process1"/>
    <dgm:cxn modelId="{E5DCC177-1EEC-4358-BA6E-300533F7EDD6}" type="presParOf" srcId="{C511EF60-5A24-406C-A9A7-C0995A062C9A}" destId="{EA1178CB-70C7-4F77-870E-D180DB707FC8}" srcOrd="0" destOrd="0" presId="urn:microsoft.com/office/officeart/2005/8/layout/process1"/>
    <dgm:cxn modelId="{775CE45F-DBCA-47BA-8DE2-D0DD1AD78902}" type="presParOf" srcId="{F602DC58-AAB8-4AF3-9087-C6FF618F004F}" destId="{FA7CEA58-3248-4F3C-B1FD-E982004942B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03C139-1FCE-4F3D-A983-872B4529D49B}" type="doc">
      <dgm:prSet loTypeId="urn:microsoft.com/office/officeart/2005/8/layout/process1" loCatId="process" qsTypeId="urn:microsoft.com/office/officeart/2005/8/quickstyle/simple1" qsCatId="simple" csTypeId="urn:microsoft.com/office/officeart/2005/8/colors/accent1_2" csCatId="accent1" phldr="1"/>
      <dgm:spPr/>
    </dgm:pt>
    <dgm:pt modelId="{25E0CD25-ABC0-4D09-BE6B-1FF6ACB93237}">
      <dgm:prSet phldrT="[Text]" custT="1"/>
      <dgm:spPr/>
      <dgm:t>
        <a:bodyPr/>
        <a:lstStyle/>
        <a:p>
          <a:r>
            <a:rPr lang="en-US" sz="1600" dirty="0" smtClean="0"/>
            <a:t>When is he paid?</a:t>
          </a:r>
          <a:endParaRPr lang="en-US" sz="1600" dirty="0"/>
        </a:p>
      </dgm:t>
    </dgm:pt>
    <dgm:pt modelId="{EEAFF1AE-A178-49EF-AC43-FB424D9B0F31}" type="parTrans" cxnId="{20AC6B19-2552-456B-A1A5-BAB8A8872650}">
      <dgm:prSet/>
      <dgm:spPr/>
      <dgm:t>
        <a:bodyPr/>
        <a:lstStyle/>
        <a:p>
          <a:endParaRPr lang="en-US"/>
        </a:p>
      </dgm:t>
    </dgm:pt>
    <dgm:pt modelId="{908E5563-A2C4-4DF7-8672-7CB52278D59C}" type="sibTrans" cxnId="{20AC6B19-2552-456B-A1A5-BAB8A8872650}">
      <dgm:prSet/>
      <dgm:spPr/>
      <dgm:t>
        <a:bodyPr/>
        <a:lstStyle/>
        <a:p>
          <a:endParaRPr lang="en-US"/>
        </a:p>
      </dgm:t>
    </dgm:pt>
    <dgm:pt modelId="{60258E3F-E39A-4AB5-8138-1284B1BDE96C}">
      <dgm:prSet phldrT="[Text]" custT="1"/>
      <dgm:spPr/>
      <dgm:t>
        <a:bodyPr/>
        <a:lstStyle/>
        <a:p>
          <a:r>
            <a:rPr lang="en-US" sz="1600" dirty="0" smtClean="0"/>
            <a:t>1st of the month</a:t>
          </a:r>
          <a:endParaRPr lang="en-US" sz="1600" dirty="0"/>
        </a:p>
      </dgm:t>
    </dgm:pt>
    <dgm:pt modelId="{1350A784-1C67-4618-AC6D-68F21D8C4DF3}" type="parTrans" cxnId="{D0E65C6A-C01A-41E4-9D98-19F8EE4ECD88}">
      <dgm:prSet/>
      <dgm:spPr/>
      <dgm:t>
        <a:bodyPr/>
        <a:lstStyle/>
        <a:p>
          <a:endParaRPr lang="en-US"/>
        </a:p>
      </dgm:t>
    </dgm:pt>
    <dgm:pt modelId="{328458B2-A6B9-4809-8105-5601C8CB1BF2}" type="sibTrans" cxnId="{D0E65C6A-C01A-41E4-9D98-19F8EE4ECD88}">
      <dgm:prSet/>
      <dgm:spPr/>
      <dgm:t>
        <a:bodyPr/>
        <a:lstStyle/>
        <a:p>
          <a:endParaRPr lang="en-US"/>
        </a:p>
      </dgm:t>
    </dgm:pt>
    <dgm:pt modelId="{ED1D8699-18AE-47D1-98FA-C2DEFCEC0F34}">
      <dgm:prSet phldrT="[Text]" custT="1"/>
      <dgm:spPr/>
      <dgm:t>
        <a:bodyPr/>
        <a:lstStyle/>
        <a:p>
          <a:r>
            <a:rPr lang="en-US" sz="1600" dirty="0" smtClean="0"/>
            <a:t>SSI</a:t>
          </a:r>
          <a:endParaRPr lang="en-US" sz="1600" dirty="0"/>
        </a:p>
      </dgm:t>
    </dgm:pt>
    <dgm:pt modelId="{A760474F-94F1-468E-A3B6-9AF90EA26FB9}" type="parTrans" cxnId="{7F41BE22-3A5B-430C-9CB0-6122501D3B59}">
      <dgm:prSet/>
      <dgm:spPr/>
      <dgm:t>
        <a:bodyPr/>
        <a:lstStyle/>
        <a:p>
          <a:endParaRPr lang="en-US"/>
        </a:p>
      </dgm:t>
    </dgm:pt>
    <dgm:pt modelId="{8E08A778-1A30-45A1-A3EB-6CFDAD2211E0}" type="sibTrans" cxnId="{7F41BE22-3A5B-430C-9CB0-6122501D3B59}">
      <dgm:prSet/>
      <dgm:spPr/>
      <dgm:t>
        <a:bodyPr/>
        <a:lstStyle/>
        <a:p>
          <a:endParaRPr lang="en-US"/>
        </a:p>
      </dgm:t>
    </dgm:pt>
    <dgm:pt modelId="{F602DC58-AAB8-4AF3-9087-C6FF618F004F}" type="pres">
      <dgm:prSet presAssocID="{3303C139-1FCE-4F3D-A983-872B4529D49B}" presName="Name0" presStyleCnt="0">
        <dgm:presLayoutVars>
          <dgm:dir/>
          <dgm:resizeHandles val="exact"/>
        </dgm:presLayoutVars>
      </dgm:prSet>
      <dgm:spPr/>
    </dgm:pt>
    <dgm:pt modelId="{4DC24E6F-E979-4CF7-B6AD-ECC094334BF2}" type="pres">
      <dgm:prSet presAssocID="{25E0CD25-ABC0-4D09-BE6B-1FF6ACB93237}" presName="node" presStyleLbl="node1" presStyleIdx="0" presStyleCnt="3">
        <dgm:presLayoutVars>
          <dgm:bulletEnabled val="1"/>
        </dgm:presLayoutVars>
      </dgm:prSet>
      <dgm:spPr/>
      <dgm:t>
        <a:bodyPr/>
        <a:lstStyle/>
        <a:p>
          <a:endParaRPr lang="en-US"/>
        </a:p>
      </dgm:t>
    </dgm:pt>
    <dgm:pt modelId="{DAF85F84-3581-4F40-8C87-1DDDDDDBA3F0}" type="pres">
      <dgm:prSet presAssocID="{908E5563-A2C4-4DF7-8672-7CB52278D59C}" presName="sibTrans" presStyleLbl="sibTrans2D1" presStyleIdx="0" presStyleCnt="2"/>
      <dgm:spPr/>
      <dgm:t>
        <a:bodyPr/>
        <a:lstStyle/>
        <a:p>
          <a:endParaRPr lang="en-US"/>
        </a:p>
      </dgm:t>
    </dgm:pt>
    <dgm:pt modelId="{2A451D65-841E-407C-A1AA-6E01D62E7621}" type="pres">
      <dgm:prSet presAssocID="{908E5563-A2C4-4DF7-8672-7CB52278D59C}" presName="connectorText" presStyleLbl="sibTrans2D1" presStyleIdx="0" presStyleCnt="2"/>
      <dgm:spPr/>
      <dgm:t>
        <a:bodyPr/>
        <a:lstStyle/>
        <a:p>
          <a:endParaRPr lang="en-US"/>
        </a:p>
      </dgm:t>
    </dgm:pt>
    <dgm:pt modelId="{83CD4246-CC62-47F9-898A-FAFD906FF087}" type="pres">
      <dgm:prSet presAssocID="{60258E3F-E39A-4AB5-8138-1284B1BDE96C}" presName="node" presStyleLbl="node1" presStyleIdx="1" presStyleCnt="3">
        <dgm:presLayoutVars>
          <dgm:bulletEnabled val="1"/>
        </dgm:presLayoutVars>
      </dgm:prSet>
      <dgm:spPr/>
      <dgm:t>
        <a:bodyPr/>
        <a:lstStyle/>
        <a:p>
          <a:endParaRPr lang="en-US"/>
        </a:p>
      </dgm:t>
    </dgm:pt>
    <dgm:pt modelId="{C511EF60-5A24-406C-A9A7-C0995A062C9A}" type="pres">
      <dgm:prSet presAssocID="{328458B2-A6B9-4809-8105-5601C8CB1BF2}" presName="sibTrans" presStyleLbl="sibTrans2D1" presStyleIdx="1" presStyleCnt="2"/>
      <dgm:spPr/>
      <dgm:t>
        <a:bodyPr/>
        <a:lstStyle/>
        <a:p>
          <a:endParaRPr lang="en-US"/>
        </a:p>
      </dgm:t>
    </dgm:pt>
    <dgm:pt modelId="{EA1178CB-70C7-4F77-870E-D180DB707FC8}" type="pres">
      <dgm:prSet presAssocID="{328458B2-A6B9-4809-8105-5601C8CB1BF2}" presName="connectorText" presStyleLbl="sibTrans2D1" presStyleIdx="1" presStyleCnt="2"/>
      <dgm:spPr/>
      <dgm:t>
        <a:bodyPr/>
        <a:lstStyle/>
        <a:p>
          <a:endParaRPr lang="en-US"/>
        </a:p>
      </dgm:t>
    </dgm:pt>
    <dgm:pt modelId="{FA7CEA58-3248-4F3C-B1FD-E982004942B6}" type="pres">
      <dgm:prSet presAssocID="{ED1D8699-18AE-47D1-98FA-C2DEFCEC0F34}" presName="node" presStyleLbl="node1" presStyleIdx="2" presStyleCnt="3">
        <dgm:presLayoutVars>
          <dgm:bulletEnabled val="1"/>
        </dgm:presLayoutVars>
      </dgm:prSet>
      <dgm:spPr/>
      <dgm:t>
        <a:bodyPr/>
        <a:lstStyle/>
        <a:p>
          <a:endParaRPr lang="en-US"/>
        </a:p>
      </dgm:t>
    </dgm:pt>
  </dgm:ptLst>
  <dgm:cxnLst>
    <dgm:cxn modelId="{7F41BE22-3A5B-430C-9CB0-6122501D3B59}" srcId="{3303C139-1FCE-4F3D-A983-872B4529D49B}" destId="{ED1D8699-18AE-47D1-98FA-C2DEFCEC0F34}" srcOrd="2" destOrd="0" parTransId="{A760474F-94F1-468E-A3B6-9AF90EA26FB9}" sibTransId="{8E08A778-1A30-45A1-A3EB-6CFDAD2211E0}"/>
    <dgm:cxn modelId="{3082D636-F516-4ABF-9E96-ACBE170DF40A}" type="presOf" srcId="{908E5563-A2C4-4DF7-8672-7CB52278D59C}" destId="{DAF85F84-3581-4F40-8C87-1DDDDDDBA3F0}" srcOrd="0" destOrd="0" presId="urn:microsoft.com/office/officeart/2005/8/layout/process1"/>
    <dgm:cxn modelId="{CC816ABF-ACAA-4DB0-899A-47BCBB25024D}" type="presOf" srcId="{25E0CD25-ABC0-4D09-BE6B-1FF6ACB93237}" destId="{4DC24E6F-E979-4CF7-B6AD-ECC094334BF2}" srcOrd="0" destOrd="0" presId="urn:microsoft.com/office/officeart/2005/8/layout/process1"/>
    <dgm:cxn modelId="{EE72F8DE-AD4A-47D0-B1FC-FDD450C62E06}" type="presOf" srcId="{328458B2-A6B9-4809-8105-5601C8CB1BF2}" destId="{EA1178CB-70C7-4F77-870E-D180DB707FC8}" srcOrd="1" destOrd="0" presId="urn:microsoft.com/office/officeart/2005/8/layout/process1"/>
    <dgm:cxn modelId="{0A94E904-E5C1-4C49-879A-7BBF081EB59C}" type="presOf" srcId="{3303C139-1FCE-4F3D-A983-872B4529D49B}" destId="{F602DC58-AAB8-4AF3-9087-C6FF618F004F}" srcOrd="0" destOrd="0" presId="urn:microsoft.com/office/officeart/2005/8/layout/process1"/>
    <dgm:cxn modelId="{1856550D-7CB2-4A37-A393-0DCA3CC9982F}" type="presOf" srcId="{908E5563-A2C4-4DF7-8672-7CB52278D59C}" destId="{2A451D65-841E-407C-A1AA-6E01D62E7621}" srcOrd="1" destOrd="0" presId="urn:microsoft.com/office/officeart/2005/8/layout/process1"/>
    <dgm:cxn modelId="{D0E65C6A-C01A-41E4-9D98-19F8EE4ECD88}" srcId="{3303C139-1FCE-4F3D-A983-872B4529D49B}" destId="{60258E3F-E39A-4AB5-8138-1284B1BDE96C}" srcOrd="1" destOrd="0" parTransId="{1350A784-1C67-4618-AC6D-68F21D8C4DF3}" sibTransId="{328458B2-A6B9-4809-8105-5601C8CB1BF2}"/>
    <dgm:cxn modelId="{DB0A6991-671F-4135-B9E6-5F2AFE9815AD}" type="presOf" srcId="{ED1D8699-18AE-47D1-98FA-C2DEFCEC0F34}" destId="{FA7CEA58-3248-4F3C-B1FD-E982004942B6}" srcOrd="0" destOrd="0" presId="urn:microsoft.com/office/officeart/2005/8/layout/process1"/>
    <dgm:cxn modelId="{680E4BE1-9DA3-46A6-AF86-2BDD6BCDE416}" type="presOf" srcId="{60258E3F-E39A-4AB5-8138-1284B1BDE96C}" destId="{83CD4246-CC62-47F9-898A-FAFD906FF087}" srcOrd="0" destOrd="0" presId="urn:microsoft.com/office/officeart/2005/8/layout/process1"/>
    <dgm:cxn modelId="{20AC6B19-2552-456B-A1A5-BAB8A8872650}" srcId="{3303C139-1FCE-4F3D-A983-872B4529D49B}" destId="{25E0CD25-ABC0-4D09-BE6B-1FF6ACB93237}" srcOrd="0" destOrd="0" parTransId="{EEAFF1AE-A178-49EF-AC43-FB424D9B0F31}" sibTransId="{908E5563-A2C4-4DF7-8672-7CB52278D59C}"/>
    <dgm:cxn modelId="{EE7006D3-82F6-4E1A-B74A-BA82A784E941}" type="presOf" srcId="{328458B2-A6B9-4809-8105-5601C8CB1BF2}" destId="{C511EF60-5A24-406C-A9A7-C0995A062C9A}" srcOrd="0" destOrd="0" presId="urn:microsoft.com/office/officeart/2005/8/layout/process1"/>
    <dgm:cxn modelId="{6D0DFB6C-D0B4-4634-873E-D147DFD25E24}" type="presParOf" srcId="{F602DC58-AAB8-4AF3-9087-C6FF618F004F}" destId="{4DC24E6F-E979-4CF7-B6AD-ECC094334BF2}" srcOrd="0" destOrd="0" presId="urn:microsoft.com/office/officeart/2005/8/layout/process1"/>
    <dgm:cxn modelId="{564CD22D-0960-4E77-B409-EEE87C186DB9}" type="presParOf" srcId="{F602DC58-AAB8-4AF3-9087-C6FF618F004F}" destId="{DAF85F84-3581-4F40-8C87-1DDDDDDBA3F0}" srcOrd="1" destOrd="0" presId="urn:microsoft.com/office/officeart/2005/8/layout/process1"/>
    <dgm:cxn modelId="{38DEF57F-7306-4DD6-8307-A75B9F57CAF1}" type="presParOf" srcId="{DAF85F84-3581-4F40-8C87-1DDDDDDBA3F0}" destId="{2A451D65-841E-407C-A1AA-6E01D62E7621}" srcOrd="0" destOrd="0" presId="urn:microsoft.com/office/officeart/2005/8/layout/process1"/>
    <dgm:cxn modelId="{77BF5155-E437-45DA-BFB7-F7F1396AA790}" type="presParOf" srcId="{F602DC58-AAB8-4AF3-9087-C6FF618F004F}" destId="{83CD4246-CC62-47F9-898A-FAFD906FF087}" srcOrd="2" destOrd="0" presId="urn:microsoft.com/office/officeart/2005/8/layout/process1"/>
    <dgm:cxn modelId="{625E5E33-154A-4935-82AA-F694EC537717}" type="presParOf" srcId="{F602DC58-AAB8-4AF3-9087-C6FF618F004F}" destId="{C511EF60-5A24-406C-A9A7-C0995A062C9A}" srcOrd="3" destOrd="0" presId="urn:microsoft.com/office/officeart/2005/8/layout/process1"/>
    <dgm:cxn modelId="{E5DCC177-1EEC-4358-BA6E-300533F7EDD6}" type="presParOf" srcId="{C511EF60-5A24-406C-A9A7-C0995A062C9A}" destId="{EA1178CB-70C7-4F77-870E-D180DB707FC8}" srcOrd="0" destOrd="0" presId="urn:microsoft.com/office/officeart/2005/8/layout/process1"/>
    <dgm:cxn modelId="{775CE45F-DBCA-47BA-8DE2-D0DD1AD78902}" type="presParOf" srcId="{F602DC58-AAB8-4AF3-9087-C6FF618F004F}" destId="{FA7CEA58-3248-4F3C-B1FD-E982004942B6}"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03C139-1FCE-4F3D-A983-872B4529D49B}" type="doc">
      <dgm:prSet loTypeId="urn:microsoft.com/office/officeart/2005/8/layout/process1" loCatId="process" qsTypeId="urn:microsoft.com/office/officeart/2005/8/quickstyle/simple1" qsCatId="simple" csTypeId="urn:microsoft.com/office/officeart/2005/8/colors/accent1_2" csCatId="accent1" phldr="1"/>
      <dgm:spPr/>
    </dgm:pt>
    <dgm:pt modelId="{25E0CD25-ABC0-4D09-BE6B-1FF6ACB93237}">
      <dgm:prSet phldrT="[Text]" custT="1"/>
      <dgm:spPr/>
      <dgm:t>
        <a:bodyPr/>
        <a:lstStyle/>
        <a:p>
          <a:r>
            <a:rPr lang="en-US" sz="1600" dirty="0" smtClean="0"/>
            <a:t>Look at his SSA award letter</a:t>
          </a:r>
          <a:endParaRPr lang="en-US" sz="1600" dirty="0"/>
        </a:p>
      </dgm:t>
    </dgm:pt>
    <dgm:pt modelId="{EEAFF1AE-A178-49EF-AC43-FB424D9B0F31}" type="parTrans" cxnId="{20AC6B19-2552-456B-A1A5-BAB8A8872650}">
      <dgm:prSet/>
      <dgm:spPr/>
      <dgm:t>
        <a:bodyPr/>
        <a:lstStyle/>
        <a:p>
          <a:endParaRPr lang="en-US"/>
        </a:p>
      </dgm:t>
    </dgm:pt>
    <dgm:pt modelId="{908E5563-A2C4-4DF7-8672-7CB52278D59C}" type="sibTrans" cxnId="{20AC6B19-2552-456B-A1A5-BAB8A8872650}">
      <dgm:prSet/>
      <dgm:spPr/>
      <dgm:t>
        <a:bodyPr/>
        <a:lstStyle/>
        <a:p>
          <a:endParaRPr lang="en-US"/>
        </a:p>
      </dgm:t>
    </dgm:pt>
    <dgm:pt modelId="{60258E3F-E39A-4AB5-8138-1284B1BDE96C}">
      <dgm:prSet phldrT="[Text]" custT="1"/>
      <dgm:spPr/>
      <dgm:t>
        <a:bodyPr/>
        <a:lstStyle/>
        <a:p>
          <a:r>
            <a:rPr lang="en-US" sz="1600" dirty="0" smtClean="0"/>
            <a:t>Deduction for in-kind support and maintenance because he lives with daughter and does not contribute to rent or food</a:t>
          </a:r>
          <a:endParaRPr lang="en-US" sz="1600" dirty="0"/>
        </a:p>
      </dgm:t>
    </dgm:pt>
    <dgm:pt modelId="{328458B2-A6B9-4809-8105-5601C8CB1BF2}" type="sibTrans" cxnId="{D0E65C6A-C01A-41E4-9D98-19F8EE4ECD88}">
      <dgm:prSet/>
      <dgm:spPr/>
      <dgm:t>
        <a:bodyPr/>
        <a:lstStyle/>
        <a:p>
          <a:endParaRPr lang="en-US"/>
        </a:p>
      </dgm:t>
    </dgm:pt>
    <dgm:pt modelId="{1350A784-1C67-4618-AC6D-68F21D8C4DF3}" type="parTrans" cxnId="{D0E65C6A-C01A-41E4-9D98-19F8EE4ECD88}">
      <dgm:prSet/>
      <dgm:spPr/>
      <dgm:t>
        <a:bodyPr/>
        <a:lstStyle/>
        <a:p>
          <a:endParaRPr lang="en-US"/>
        </a:p>
      </dgm:t>
    </dgm:pt>
    <dgm:pt modelId="{F602DC58-AAB8-4AF3-9087-C6FF618F004F}" type="pres">
      <dgm:prSet presAssocID="{3303C139-1FCE-4F3D-A983-872B4529D49B}" presName="Name0" presStyleCnt="0">
        <dgm:presLayoutVars>
          <dgm:dir/>
          <dgm:resizeHandles val="exact"/>
        </dgm:presLayoutVars>
      </dgm:prSet>
      <dgm:spPr/>
    </dgm:pt>
    <dgm:pt modelId="{4DC24E6F-E979-4CF7-B6AD-ECC094334BF2}" type="pres">
      <dgm:prSet presAssocID="{25E0CD25-ABC0-4D09-BE6B-1FF6ACB93237}" presName="node" presStyleLbl="node1" presStyleIdx="0" presStyleCnt="2">
        <dgm:presLayoutVars>
          <dgm:bulletEnabled val="1"/>
        </dgm:presLayoutVars>
      </dgm:prSet>
      <dgm:spPr/>
      <dgm:t>
        <a:bodyPr/>
        <a:lstStyle/>
        <a:p>
          <a:endParaRPr lang="en-US"/>
        </a:p>
      </dgm:t>
    </dgm:pt>
    <dgm:pt modelId="{DAF85F84-3581-4F40-8C87-1DDDDDDBA3F0}" type="pres">
      <dgm:prSet presAssocID="{908E5563-A2C4-4DF7-8672-7CB52278D59C}" presName="sibTrans" presStyleLbl="sibTrans2D1" presStyleIdx="0" presStyleCnt="1"/>
      <dgm:spPr/>
      <dgm:t>
        <a:bodyPr/>
        <a:lstStyle/>
        <a:p>
          <a:endParaRPr lang="en-US"/>
        </a:p>
      </dgm:t>
    </dgm:pt>
    <dgm:pt modelId="{2A451D65-841E-407C-A1AA-6E01D62E7621}" type="pres">
      <dgm:prSet presAssocID="{908E5563-A2C4-4DF7-8672-7CB52278D59C}" presName="connectorText" presStyleLbl="sibTrans2D1" presStyleIdx="0" presStyleCnt="1"/>
      <dgm:spPr/>
      <dgm:t>
        <a:bodyPr/>
        <a:lstStyle/>
        <a:p>
          <a:endParaRPr lang="en-US"/>
        </a:p>
      </dgm:t>
    </dgm:pt>
    <dgm:pt modelId="{83CD4246-CC62-47F9-898A-FAFD906FF087}" type="pres">
      <dgm:prSet presAssocID="{60258E3F-E39A-4AB5-8138-1284B1BDE96C}" presName="node" presStyleLbl="node1" presStyleIdx="1" presStyleCnt="2">
        <dgm:presLayoutVars>
          <dgm:bulletEnabled val="1"/>
        </dgm:presLayoutVars>
      </dgm:prSet>
      <dgm:spPr/>
      <dgm:t>
        <a:bodyPr/>
        <a:lstStyle/>
        <a:p>
          <a:endParaRPr lang="en-US"/>
        </a:p>
      </dgm:t>
    </dgm:pt>
  </dgm:ptLst>
  <dgm:cxnLst>
    <dgm:cxn modelId="{3082D636-F516-4ABF-9E96-ACBE170DF40A}" type="presOf" srcId="{908E5563-A2C4-4DF7-8672-7CB52278D59C}" destId="{DAF85F84-3581-4F40-8C87-1DDDDDDBA3F0}" srcOrd="0" destOrd="0" presId="urn:microsoft.com/office/officeart/2005/8/layout/process1"/>
    <dgm:cxn modelId="{CC816ABF-ACAA-4DB0-899A-47BCBB25024D}" type="presOf" srcId="{25E0CD25-ABC0-4D09-BE6B-1FF6ACB93237}" destId="{4DC24E6F-E979-4CF7-B6AD-ECC094334BF2}" srcOrd="0" destOrd="0" presId="urn:microsoft.com/office/officeart/2005/8/layout/process1"/>
    <dgm:cxn modelId="{0A94E904-E5C1-4C49-879A-7BBF081EB59C}" type="presOf" srcId="{3303C139-1FCE-4F3D-A983-872B4529D49B}" destId="{F602DC58-AAB8-4AF3-9087-C6FF618F004F}" srcOrd="0" destOrd="0" presId="urn:microsoft.com/office/officeart/2005/8/layout/process1"/>
    <dgm:cxn modelId="{1856550D-7CB2-4A37-A393-0DCA3CC9982F}" type="presOf" srcId="{908E5563-A2C4-4DF7-8672-7CB52278D59C}" destId="{2A451D65-841E-407C-A1AA-6E01D62E7621}" srcOrd="1" destOrd="0" presId="urn:microsoft.com/office/officeart/2005/8/layout/process1"/>
    <dgm:cxn modelId="{D0E65C6A-C01A-41E4-9D98-19F8EE4ECD88}" srcId="{3303C139-1FCE-4F3D-A983-872B4529D49B}" destId="{60258E3F-E39A-4AB5-8138-1284B1BDE96C}" srcOrd="1" destOrd="0" parTransId="{1350A784-1C67-4618-AC6D-68F21D8C4DF3}" sibTransId="{328458B2-A6B9-4809-8105-5601C8CB1BF2}"/>
    <dgm:cxn modelId="{680E4BE1-9DA3-46A6-AF86-2BDD6BCDE416}" type="presOf" srcId="{60258E3F-E39A-4AB5-8138-1284B1BDE96C}" destId="{83CD4246-CC62-47F9-898A-FAFD906FF087}" srcOrd="0" destOrd="0" presId="urn:microsoft.com/office/officeart/2005/8/layout/process1"/>
    <dgm:cxn modelId="{20AC6B19-2552-456B-A1A5-BAB8A8872650}" srcId="{3303C139-1FCE-4F3D-A983-872B4529D49B}" destId="{25E0CD25-ABC0-4D09-BE6B-1FF6ACB93237}" srcOrd="0" destOrd="0" parTransId="{EEAFF1AE-A178-49EF-AC43-FB424D9B0F31}" sibTransId="{908E5563-A2C4-4DF7-8672-7CB52278D59C}"/>
    <dgm:cxn modelId="{6D0DFB6C-D0B4-4634-873E-D147DFD25E24}" type="presParOf" srcId="{F602DC58-AAB8-4AF3-9087-C6FF618F004F}" destId="{4DC24E6F-E979-4CF7-B6AD-ECC094334BF2}" srcOrd="0" destOrd="0" presId="urn:microsoft.com/office/officeart/2005/8/layout/process1"/>
    <dgm:cxn modelId="{564CD22D-0960-4E77-B409-EEE87C186DB9}" type="presParOf" srcId="{F602DC58-AAB8-4AF3-9087-C6FF618F004F}" destId="{DAF85F84-3581-4F40-8C87-1DDDDDDBA3F0}" srcOrd="1" destOrd="0" presId="urn:microsoft.com/office/officeart/2005/8/layout/process1"/>
    <dgm:cxn modelId="{38DEF57F-7306-4DD6-8307-A75B9F57CAF1}" type="presParOf" srcId="{DAF85F84-3581-4F40-8C87-1DDDDDDBA3F0}" destId="{2A451D65-841E-407C-A1AA-6E01D62E7621}" srcOrd="0" destOrd="0" presId="urn:microsoft.com/office/officeart/2005/8/layout/process1"/>
    <dgm:cxn modelId="{77BF5155-E437-45DA-BFB7-F7F1396AA790}" type="presParOf" srcId="{F602DC58-AAB8-4AF3-9087-C6FF618F004F}" destId="{83CD4246-CC62-47F9-898A-FAFD906FF087}"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03C139-1FCE-4F3D-A983-872B4529D49B}" type="doc">
      <dgm:prSet loTypeId="urn:microsoft.com/office/officeart/2005/8/layout/process1" loCatId="process" qsTypeId="urn:microsoft.com/office/officeart/2005/8/quickstyle/simple1" qsCatId="simple" csTypeId="urn:microsoft.com/office/officeart/2005/8/colors/accent1_2" csCatId="accent1" phldr="1"/>
      <dgm:spPr/>
    </dgm:pt>
    <dgm:pt modelId="{25E0CD25-ABC0-4D09-BE6B-1FF6ACB93237}">
      <dgm:prSet phldrT="[Text]" custT="1"/>
      <dgm:spPr/>
      <dgm:t>
        <a:bodyPr/>
        <a:lstStyle/>
        <a:p>
          <a:r>
            <a:rPr lang="en-US" sz="1600" dirty="0" smtClean="0"/>
            <a:t>Look at what he’s getting</a:t>
          </a:r>
          <a:endParaRPr lang="en-US" sz="1600" dirty="0"/>
        </a:p>
      </dgm:t>
    </dgm:pt>
    <dgm:pt modelId="{EEAFF1AE-A178-49EF-AC43-FB424D9B0F31}" type="parTrans" cxnId="{20AC6B19-2552-456B-A1A5-BAB8A8872650}">
      <dgm:prSet/>
      <dgm:spPr/>
      <dgm:t>
        <a:bodyPr/>
        <a:lstStyle/>
        <a:p>
          <a:endParaRPr lang="en-US"/>
        </a:p>
      </dgm:t>
    </dgm:pt>
    <dgm:pt modelId="{908E5563-A2C4-4DF7-8672-7CB52278D59C}" type="sibTrans" cxnId="{20AC6B19-2552-456B-A1A5-BAB8A8872650}">
      <dgm:prSet/>
      <dgm:spPr/>
      <dgm:t>
        <a:bodyPr/>
        <a:lstStyle/>
        <a:p>
          <a:endParaRPr lang="en-US"/>
        </a:p>
      </dgm:t>
    </dgm:pt>
    <dgm:pt modelId="{60258E3F-E39A-4AB5-8138-1284B1BDE96C}">
      <dgm:prSet phldrT="[Text]" custT="1"/>
      <dgm:spPr/>
      <dgm:t>
        <a:bodyPr/>
        <a:lstStyle/>
        <a:p>
          <a:r>
            <a:rPr lang="en-US" sz="1600" dirty="0" smtClean="0"/>
            <a:t>Less than SSI maximum of $914</a:t>
          </a:r>
          <a:endParaRPr lang="en-US" sz="1600" dirty="0"/>
        </a:p>
      </dgm:t>
    </dgm:pt>
    <dgm:pt modelId="{1350A784-1C67-4618-AC6D-68F21D8C4DF3}" type="parTrans" cxnId="{D0E65C6A-C01A-41E4-9D98-19F8EE4ECD88}">
      <dgm:prSet/>
      <dgm:spPr/>
      <dgm:t>
        <a:bodyPr/>
        <a:lstStyle/>
        <a:p>
          <a:endParaRPr lang="en-US"/>
        </a:p>
      </dgm:t>
    </dgm:pt>
    <dgm:pt modelId="{328458B2-A6B9-4809-8105-5601C8CB1BF2}" type="sibTrans" cxnId="{D0E65C6A-C01A-41E4-9D98-19F8EE4ECD88}">
      <dgm:prSet/>
      <dgm:spPr/>
      <dgm:t>
        <a:bodyPr/>
        <a:lstStyle/>
        <a:p>
          <a:endParaRPr lang="en-US"/>
        </a:p>
      </dgm:t>
    </dgm:pt>
    <dgm:pt modelId="{ED1D8699-18AE-47D1-98FA-C2DEFCEC0F34}">
      <dgm:prSet phldrT="[Text]" custT="1"/>
      <dgm:spPr/>
      <dgm:t>
        <a:bodyPr/>
        <a:lstStyle/>
        <a:p>
          <a:r>
            <a:rPr lang="en-US" sz="1600" dirty="0" smtClean="0"/>
            <a:t>Could be reduced SSI or something else</a:t>
          </a:r>
          <a:endParaRPr lang="en-US" sz="1600" dirty="0"/>
        </a:p>
      </dgm:t>
    </dgm:pt>
    <dgm:pt modelId="{A760474F-94F1-468E-A3B6-9AF90EA26FB9}" type="parTrans" cxnId="{7F41BE22-3A5B-430C-9CB0-6122501D3B59}">
      <dgm:prSet/>
      <dgm:spPr/>
      <dgm:t>
        <a:bodyPr/>
        <a:lstStyle/>
        <a:p>
          <a:endParaRPr lang="en-US"/>
        </a:p>
      </dgm:t>
    </dgm:pt>
    <dgm:pt modelId="{8E08A778-1A30-45A1-A3EB-6CFDAD2211E0}" type="sibTrans" cxnId="{7F41BE22-3A5B-430C-9CB0-6122501D3B59}">
      <dgm:prSet/>
      <dgm:spPr/>
      <dgm:t>
        <a:bodyPr/>
        <a:lstStyle/>
        <a:p>
          <a:endParaRPr lang="en-US"/>
        </a:p>
      </dgm:t>
    </dgm:pt>
    <dgm:pt modelId="{F602DC58-AAB8-4AF3-9087-C6FF618F004F}" type="pres">
      <dgm:prSet presAssocID="{3303C139-1FCE-4F3D-A983-872B4529D49B}" presName="Name0" presStyleCnt="0">
        <dgm:presLayoutVars>
          <dgm:dir/>
          <dgm:resizeHandles val="exact"/>
        </dgm:presLayoutVars>
      </dgm:prSet>
      <dgm:spPr/>
    </dgm:pt>
    <dgm:pt modelId="{4DC24E6F-E979-4CF7-B6AD-ECC094334BF2}" type="pres">
      <dgm:prSet presAssocID="{25E0CD25-ABC0-4D09-BE6B-1FF6ACB93237}" presName="node" presStyleLbl="node1" presStyleIdx="0" presStyleCnt="3">
        <dgm:presLayoutVars>
          <dgm:bulletEnabled val="1"/>
        </dgm:presLayoutVars>
      </dgm:prSet>
      <dgm:spPr/>
      <dgm:t>
        <a:bodyPr/>
        <a:lstStyle/>
        <a:p>
          <a:endParaRPr lang="en-US"/>
        </a:p>
      </dgm:t>
    </dgm:pt>
    <dgm:pt modelId="{DAF85F84-3581-4F40-8C87-1DDDDDDBA3F0}" type="pres">
      <dgm:prSet presAssocID="{908E5563-A2C4-4DF7-8672-7CB52278D59C}" presName="sibTrans" presStyleLbl="sibTrans2D1" presStyleIdx="0" presStyleCnt="2"/>
      <dgm:spPr/>
      <dgm:t>
        <a:bodyPr/>
        <a:lstStyle/>
        <a:p>
          <a:endParaRPr lang="en-US"/>
        </a:p>
      </dgm:t>
    </dgm:pt>
    <dgm:pt modelId="{2A451D65-841E-407C-A1AA-6E01D62E7621}" type="pres">
      <dgm:prSet presAssocID="{908E5563-A2C4-4DF7-8672-7CB52278D59C}" presName="connectorText" presStyleLbl="sibTrans2D1" presStyleIdx="0" presStyleCnt="2"/>
      <dgm:spPr/>
      <dgm:t>
        <a:bodyPr/>
        <a:lstStyle/>
        <a:p>
          <a:endParaRPr lang="en-US"/>
        </a:p>
      </dgm:t>
    </dgm:pt>
    <dgm:pt modelId="{83CD4246-CC62-47F9-898A-FAFD906FF087}" type="pres">
      <dgm:prSet presAssocID="{60258E3F-E39A-4AB5-8138-1284B1BDE96C}" presName="node" presStyleLbl="node1" presStyleIdx="1" presStyleCnt="3">
        <dgm:presLayoutVars>
          <dgm:bulletEnabled val="1"/>
        </dgm:presLayoutVars>
      </dgm:prSet>
      <dgm:spPr/>
      <dgm:t>
        <a:bodyPr/>
        <a:lstStyle/>
        <a:p>
          <a:endParaRPr lang="en-US"/>
        </a:p>
      </dgm:t>
    </dgm:pt>
    <dgm:pt modelId="{C511EF60-5A24-406C-A9A7-C0995A062C9A}" type="pres">
      <dgm:prSet presAssocID="{328458B2-A6B9-4809-8105-5601C8CB1BF2}" presName="sibTrans" presStyleLbl="sibTrans2D1" presStyleIdx="1" presStyleCnt="2"/>
      <dgm:spPr/>
      <dgm:t>
        <a:bodyPr/>
        <a:lstStyle/>
        <a:p>
          <a:endParaRPr lang="en-US"/>
        </a:p>
      </dgm:t>
    </dgm:pt>
    <dgm:pt modelId="{EA1178CB-70C7-4F77-870E-D180DB707FC8}" type="pres">
      <dgm:prSet presAssocID="{328458B2-A6B9-4809-8105-5601C8CB1BF2}" presName="connectorText" presStyleLbl="sibTrans2D1" presStyleIdx="1" presStyleCnt="2"/>
      <dgm:spPr/>
      <dgm:t>
        <a:bodyPr/>
        <a:lstStyle/>
        <a:p>
          <a:endParaRPr lang="en-US"/>
        </a:p>
      </dgm:t>
    </dgm:pt>
    <dgm:pt modelId="{FA7CEA58-3248-4F3C-B1FD-E982004942B6}" type="pres">
      <dgm:prSet presAssocID="{ED1D8699-18AE-47D1-98FA-C2DEFCEC0F34}" presName="node" presStyleLbl="node1" presStyleIdx="2" presStyleCnt="3">
        <dgm:presLayoutVars>
          <dgm:bulletEnabled val="1"/>
        </dgm:presLayoutVars>
      </dgm:prSet>
      <dgm:spPr/>
      <dgm:t>
        <a:bodyPr/>
        <a:lstStyle/>
        <a:p>
          <a:endParaRPr lang="en-US"/>
        </a:p>
      </dgm:t>
    </dgm:pt>
  </dgm:ptLst>
  <dgm:cxnLst>
    <dgm:cxn modelId="{7F41BE22-3A5B-430C-9CB0-6122501D3B59}" srcId="{3303C139-1FCE-4F3D-A983-872B4529D49B}" destId="{ED1D8699-18AE-47D1-98FA-C2DEFCEC0F34}" srcOrd="2" destOrd="0" parTransId="{A760474F-94F1-468E-A3B6-9AF90EA26FB9}" sibTransId="{8E08A778-1A30-45A1-A3EB-6CFDAD2211E0}"/>
    <dgm:cxn modelId="{3082D636-F516-4ABF-9E96-ACBE170DF40A}" type="presOf" srcId="{908E5563-A2C4-4DF7-8672-7CB52278D59C}" destId="{DAF85F84-3581-4F40-8C87-1DDDDDDBA3F0}" srcOrd="0" destOrd="0" presId="urn:microsoft.com/office/officeart/2005/8/layout/process1"/>
    <dgm:cxn modelId="{CC816ABF-ACAA-4DB0-899A-47BCBB25024D}" type="presOf" srcId="{25E0CD25-ABC0-4D09-BE6B-1FF6ACB93237}" destId="{4DC24E6F-E979-4CF7-B6AD-ECC094334BF2}" srcOrd="0" destOrd="0" presId="urn:microsoft.com/office/officeart/2005/8/layout/process1"/>
    <dgm:cxn modelId="{EE72F8DE-AD4A-47D0-B1FC-FDD450C62E06}" type="presOf" srcId="{328458B2-A6B9-4809-8105-5601C8CB1BF2}" destId="{EA1178CB-70C7-4F77-870E-D180DB707FC8}" srcOrd="1" destOrd="0" presId="urn:microsoft.com/office/officeart/2005/8/layout/process1"/>
    <dgm:cxn modelId="{0A94E904-E5C1-4C49-879A-7BBF081EB59C}" type="presOf" srcId="{3303C139-1FCE-4F3D-A983-872B4529D49B}" destId="{F602DC58-AAB8-4AF3-9087-C6FF618F004F}" srcOrd="0" destOrd="0" presId="urn:microsoft.com/office/officeart/2005/8/layout/process1"/>
    <dgm:cxn modelId="{1856550D-7CB2-4A37-A393-0DCA3CC9982F}" type="presOf" srcId="{908E5563-A2C4-4DF7-8672-7CB52278D59C}" destId="{2A451D65-841E-407C-A1AA-6E01D62E7621}" srcOrd="1" destOrd="0" presId="urn:microsoft.com/office/officeart/2005/8/layout/process1"/>
    <dgm:cxn modelId="{D0E65C6A-C01A-41E4-9D98-19F8EE4ECD88}" srcId="{3303C139-1FCE-4F3D-A983-872B4529D49B}" destId="{60258E3F-E39A-4AB5-8138-1284B1BDE96C}" srcOrd="1" destOrd="0" parTransId="{1350A784-1C67-4618-AC6D-68F21D8C4DF3}" sibTransId="{328458B2-A6B9-4809-8105-5601C8CB1BF2}"/>
    <dgm:cxn modelId="{DB0A6991-671F-4135-B9E6-5F2AFE9815AD}" type="presOf" srcId="{ED1D8699-18AE-47D1-98FA-C2DEFCEC0F34}" destId="{FA7CEA58-3248-4F3C-B1FD-E982004942B6}" srcOrd="0" destOrd="0" presId="urn:microsoft.com/office/officeart/2005/8/layout/process1"/>
    <dgm:cxn modelId="{680E4BE1-9DA3-46A6-AF86-2BDD6BCDE416}" type="presOf" srcId="{60258E3F-E39A-4AB5-8138-1284B1BDE96C}" destId="{83CD4246-CC62-47F9-898A-FAFD906FF087}" srcOrd="0" destOrd="0" presId="urn:microsoft.com/office/officeart/2005/8/layout/process1"/>
    <dgm:cxn modelId="{20AC6B19-2552-456B-A1A5-BAB8A8872650}" srcId="{3303C139-1FCE-4F3D-A983-872B4529D49B}" destId="{25E0CD25-ABC0-4D09-BE6B-1FF6ACB93237}" srcOrd="0" destOrd="0" parTransId="{EEAFF1AE-A178-49EF-AC43-FB424D9B0F31}" sibTransId="{908E5563-A2C4-4DF7-8672-7CB52278D59C}"/>
    <dgm:cxn modelId="{EE7006D3-82F6-4E1A-B74A-BA82A784E941}" type="presOf" srcId="{328458B2-A6B9-4809-8105-5601C8CB1BF2}" destId="{C511EF60-5A24-406C-A9A7-C0995A062C9A}" srcOrd="0" destOrd="0" presId="urn:microsoft.com/office/officeart/2005/8/layout/process1"/>
    <dgm:cxn modelId="{6D0DFB6C-D0B4-4634-873E-D147DFD25E24}" type="presParOf" srcId="{F602DC58-AAB8-4AF3-9087-C6FF618F004F}" destId="{4DC24E6F-E979-4CF7-B6AD-ECC094334BF2}" srcOrd="0" destOrd="0" presId="urn:microsoft.com/office/officeart/2005/8/layout/process1"/>
    <dgm:cxn modelId="{564CD22D-0960-4E77-B409-EEE87C186DB9}" type="presParOf" srcId="{F602DC58-AAB8-4AF3-9087-C6FF618F004F}" destId="{DAF85F84-3581-4F40-8C87-1DDDDDDBA3F0}" srcOrd="1" destOrd="0" presId="urn:microsoft.com/office/officeart/2005/8/layout/process1"/>
    <dgm:cxn modelId="{38DEF57F-7306-4DD6-8307-A75B9F57CAF1}" type="presParOf" srcId="{DAF85F84-3581-4F40-8C87-1DDDDDDBA3F0}" destId="{2A451D65-841E-407C-A1AA-6E01D62E7621}" srcOrd="0" destOrd="0" presId="urn:microsoft.com/office/officeart/2005/8/layout/process1"/>
    <dgm:cxn modelId="{77BF5155-E437-45DA-BFB7-F7F1396AA790}" type="presParOf" srcId="{F602DC58-AAB8-4AF3-9087-C6FF618F004F}" destId="{83CD4246-CC62-47F9-898A-FAFD906FF087}" srcOrd="2" destOrd="0" presId="urn:microsoft.com/office/officeart/2005/8/layout/process1"/>
    <dgm:cxn modelId="{625E5E33-154A-4935-82AA-F694EC537717}" type="presParOf" srcId="{F602DC58-AAB8-4AF3-9087-C6FF618F004F}" destId="{C511EF60-5A24-406C-A9A7-C0995A062C9A}" srcOrd="3" destOrd="0" presId="urn:microsoft.com/office/officeart/2005/8/layout/process1"/>
    <dgm:cxn modelId="{E5DCC177-1EEC-4358-BA6E-300533F7EDD6}" type="presParOf" srcId="{C511EF60-5A24-406C-A9A7-C0995A062C9A}" destId="{EA1178CB-70C7-4F77-870E-D180DB707FC8}" srcOrd="0" destOrd="0" presId="urn:microsoft.com/office/officeart/2005/8/layout/process1"/>
    <dgm:cxn modelId="{775CE45F-DBCA-47BA-8DE2-D0DD1AD78902}" type="presParOf" srcId="{F602DC58-AAB8-4AF3-9087-C6FF618F004F}" destId="{FA7CEA58-3248-4F3C-B1FD-E982004942B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03C139-1FCE-4F3D-A983-872B4529D49B}" type="doc">
      <dgm:prSet loTypeId="urn:microsoft.com/office/officeart/2005/8/layout/process1" loCatId="process" qsTypeId="urn:microsoft.com/office/officeart/2005/8/quickstyle/simple1" qsCatId="simple" csTypeId="urn:microsoft.com/office/officeart/2005/8/colors/accent1_2" csCatId="accent1" phldr="1"/>
      <dgm:spPr/>
    </dgm:pt>
    <dgm:pt modelId="{25E0CD25-ABC0-4D09-BE6B-1FF6ACB93237}">
      <dgm:prSet phldrT="[Text]" custT="1"/>
      <dgm:spPr/>
      <dgm:t>
        <a:bodyPr/>
        <a:lstStyle/>
        <a:p>
          <a:r>
            <a:rPr lang="en-US" sz="1600" dirty="0" smtClean="0"/>
            <a:t>When is he paid?</a:t>
          </a:r>
          <a:endParaRPr lang="en-US" sz="1600" dirty="0"/>
        </a:p>
      </dgm:t>
    </dgm:pt>
    <dgm:pt modelId="{EEAFF1AE-A178-49EF-AC43-FB424D9B0F31}" type="parTrans" cxnId="{20AC6B19-2552-456B-A1A5-BAB8A8872650}">
      <dgm:prSet/>
      <dgm:spPr/>
      <dgm:t>
        <a:bodyPr/>
        <a:lstStyle/>
        <a:p>
          <a:endParaRPr lang="en-US"/>
        </a:p>
      </dgm:t>
    </dgm:pt>
    <dgm:pt modelId="{908E5563-A2C4-4DF7-8672-7CB52278D59C}" type="sibTrans" cxnId="{20AC6B19-2552-456B-A1A5-BAB8A8872650}">
      <dgm:prSet/>
      <dgm:spPr/>
      <dgm:t>
        <a:bodyPr/>
        <a:lstStyle/>
        <a:p>
          <a:endParaRPr lang="en-US"/>
        </a:p>
      </dgm:t>
    </dgm:pt>
    <dgm:pt modelId="{60258E3F-E39A-4AB5-8138-1284B1BDE96C}">
      <dgm:prSet phldrT="[Text]" custT="1"/>
      <dgm:spPr/>
      <dgm:t>
        <a:bodyPr/>
        <a:lstStyle/>
        <a:p>
          <a:r>
            <a:rPr lang="en-US" sz="1600" dirty="0" smtClean="0"/>
            <a:t>3</a:t>
          </a:r>
          <a:r>
            <a:rPr lang="en-US" sz="1600" baseline="30000" dirty="0" smtClean="0"/>
            <a:t>rd</a:t>
          </a:r>
          <a:r>
            <a:rPr lang="en-US" sz="1600" dirty="0" smtClean="0"/>
            <a:t> of the month</a:t>
          </a:r>
          <a:endParaRPr lang="en-US" sz="1600" dirty="0"/>
        </a:p>
      </dgm:t>
    </dgm:pt>
    <dgm:pt modelId="{1350A784-1C67-4618-AC6D-68F21D8C4DF3}" type="parTrans" cxnId="{D0E65C6A-C01A-41E4-9D98-19F8EE4ECD88}">
      <dgm:prSet/>
      <dgm:spPr/>
      <dgm:t>
        <a:bodyPr/>
        <a:lstStyle/>
        <a:p>
          <a:endParaRPr lang="en-US"/>
        </a:p>
      </dgm:t>
    </dgm:pt>
    <dgm:pt modelId="{328458B2-A6B9-4809-8105-5601C8CB1BF2}" type="sibTrans" cxnId="{D0E65C6A-C01A-41E4-9D98-19F8EE4ECD88}">
      <dgm:prSet/>
      <dgm:spPr/>
      <dgm:t>
        <a:bodyPr/>
        <a:lstStyle/>
        <a:p>
          <a:endParaRPr lang="en-US"/>
        </a:p>
      </dgm:t>
    </dgm:pt>
    <dgm:pt modelId="{ED1D8699-18AE-47D1-98FA-C2DEFCEC0F34}">
      <dgm:prSet phldrT="[Text]" custT="1"/>
      <dgm:spPr/>
      <dgm:t>
        <a:bodyPr/>
        <a:lstStyle/>
        <a:p>
          <a:r>
            <a:rPr lang="en-US" sz="1600" dirty="0" smtClean="0"/>
            <a:t>Not SSI</a:t>
          </a:r>
          <a:endParaRPr lang="en-US" sz="1600" dirty="0"/>
        </a:p>
      </dgm:t>
    </dgm:pt>
    <dgm:pt modelId="{A760474F-94F1-468E-A3B6-9AF90EA26FB9}" type="parTrans" cxnId="{7F41BE22-3A5B-430C-9CB0-6122501D3B59}">
      <dgm:prSet/>
      <dgm:spPr/>
      <dgm:t>
        <a:bodyPr/>
        <a:lstStyle/>
        <a:p>
          <a:endParaRPr lang="en-US"/>
        </a:p>
      </dgm:t>
    </dgm:pt>
    <dgm:pt modelId="{8E08A778-1A30-45A1-A3EB-6CFDAD2211E0}" type="sibTrans" cxnId="{7F41BE22-3A5B-430C-9CB0-6122501D3B59}">
      <dgm:prSet/>
      <dgm:spPr/>
      <dgm:t>
        <a:bodyPr/>
        <a:lstStyle/>
        <a:p>
          <a:endParaRPr lang="en-US"/>
        </a:p>
      </dgm:t>
    </dgm:pt>
    <dgm:pt modelId="{F602DC58-AAB8-4AF3-9087-C6FF618F004F}" type="pres">
      <dgm:prSet presAssocID="{3303C139-1FCE-4F3D-A983-872B4529D49B}" presName="Name0" presStyleCnt="0">
        <dgm:presLayoutVars>
          <dgm:dir/>
          <dgm:resizeHandles val="exact"/>
        </dgm:presLayoutVars>
      </dgm:prSet>
      <dgm:spPr/>
    </dgm:pt>
    <dgm:pt modelId="{4DC24E6F-E979-4CF7-B6AD-ECC094334BF2}" type="pres">
      <dgm:prSet presAssocID="{25E0CD25-ABC0-4D09-BE6B-1FF6ACB93237}" presName="node" presStyleLbl="node1" presStyleIdx="0" presStyleCnt="3">
        <dgm:presLayoutVars>
          <dgm:bulletEnabled val="1"/>
        </dgm:presLayoutVars>
      </dgm:prSet>
      <dgm:spPr/>
      <dgm:t>
        <a:bodyPr/>
        <a:lstStyle/>
        <a:p>
          <a:endParaRPr lang="en-US"/>
        </a:p>
      </dgm:t>
    </dgm:pt>
    <dgm:pt modelId="{DAF85F84-3581-4F40-8C87-1DDDDDDBA3F0}" type="pres">
      <dgm:prSet presAssocID="{908E5563-A2C4-4DF7-8672-7CB52278D59C}" presName="sibTrans" presStyleLbl="sibTrans2D1" presStyleIdx="0" presStyleCnt="2"/>
      <dgm:spPr/>
      <dgm:t>
        <a:bodyPr/>
        <a:lstStyle/>
        <a:p>
          <a:endParaRPr lang="en-US"/>
        </a:p>
      </dgm:t>
    </dgm:pt>
    <dgm:pt modelId="{2A451D65-841E-407C-A1AA-6E01D62E7621}" type="pres">
      <dgm:prSet presAssocID="{908E5563-A2C4-4DF7-8672-7CB52278D59C}" presName="connectorText" presStyleLbl="sibTrans2D1" presStyleIdx="0" presStyleCnt="2"/>
      <dgm:spPr/>
      <dgm:t>
        <a:bodyPr/>
        <a:lstStyle/>
        <a:p>
          <a:endParaRPr lang="en-US"/>
        </a:p>
      </dgm:t>
    </dgm:pt>
    <dgm:pt modelId="{83CD4246-CC62-47F9-898A-FAFD906FF087}" type="pres">
      <dgm:prSet presAssocID="{60258E3F-E39A-4AB5-8138-1284B1BDE96C}" presName="node" presStyleLbl="node1" presStyleIdx="1" presStyleCnt="3">
        <dgm:presLayoutVars>
          <dgm:bulletEnabled val="1"/>
        </dgm:presLayoutVars>
      </dgm:prSet>
      <dgm:spPr/>
      <dgm:t>
        <a:bodyPr/>
        <a:lstStyle/>
        <a:p>
          <a:endParaRPr lang="en-US"/>
        </a:p>
      </dgm:t>
    </dgm:pt>
    <dgm:pt modelId="{C511EF60-5A24-406C-A9A7-C0995A062C9A}" type="pres">
      <dgm:prSet presAssocID="{328458B2-A6B9-4809-8105-5601C8CB1BF2}" presName="sibTrans" presStyleLbl="sibTrans2D1" presStyleIdx="1" presStyleCnt="2"/>
      <dgm:spPr/>
      <dgm:t>
        <a:bodyPr/>
        <a:lstStyle/>
        <a:p>
          <a:endParaRPr lang="en-US"/>
        </a:p>
      </dgm:t>
    </dgm:pt>
    <dgm:pt modelId="{EA1178CB-70C7-4F77-870E-D180DB707FC8}" type="pres">
      <dgm:prSet presAssocID="{328458B2-A6B9-4809-8105-5601C8CB1BF2}" presName="connectorText" presStyleLbl="sibTrans2D1" presStyleIdx="1" presStyleCnt="2"/>
      <dgm:spPr/>
      <dgm:t>
        <a:bodyPr/>
        <a:lstStyle/>
        <a:p>
          <a:endParaRPr lang="en-US"/>
        </a:p>
      </dgm:t>
    </dgm:pt>
    <dgm:pt modelId="{FA7CEA58-3248-4F3C-B1FD-E982004942B6}" type="pres">
      <dgm:prSet presAssocID="{ED1D8699-18AE-47D1-98FA-C2DEFCEC0F34}" presName="node" presStyleLbl="node1" presStyleIdx="2" presStyleCnt="3">
        <dgm:presLayoutVars>
          <dgm:bulletEnabled val="1"/>
        </dgm:presLayoutVars>
      </dgm:prSet>
      <dgm:spPr/>
      <dgm:t>
        <a:bodyPr/>
        <a:lstStyle/>
        <a:p>
          <a:endParaRPr lang="en-US"/>
        </a:p>
      </dgm:t>
    </dgm:pt>
  </dgm:ptLst>
  <dgm:cxnLst>
    <dgm:cxn modelId="{7F41BE22-3A5B-430C-9CB0-6122501D3B59}" srcId="{3303C139-1FCE-4F3D-A983-872B4529D49B}" destId="{ED1D8699-18AE-47D1-98FA-C2DEFCEC0F34}" srcOrd="2" destOrd="0" parTransId="{A760474F-94F1-468E-A3B6-9AF90EA26FB9}" sibTransId="{8E08A778-1A30-45A1-A3EB-6CFDAD2211E0}"/>
    <dgm:cxn modelId="{3082D636-F516-4ABF-9E96-ACBE170DF40A}" type="presOf" srcId="{908E5563-A2C4-4DF7-8672-7CB52278D59C}" destId="{DAF85F84-3581-4F40-8C87-1DDDDDDBA3F0}" srcOrd="0" destOrd="0" presId="urn:microsoft.com/office/officeart/2005/8/layout/process1"/>
    <dgm:cxn modelId="{CC816ABF-ACAA-4DB0-899A-47BCBB25024D}" type="presOf" srcId="{25E0CD25-ABC0-4D09-BE6B-1FF6ACB93237}" destId="{4DC24E6F-E979-4CF7-B6AD-ECC094334BF2}" srcOrd="0" destOrd="0" presId="urn:microsoft.com/office/officeart/2005/8/layout/process1"/>
    <dgm:cxn modelId="{EE72F8DE-AD4A-47D0-B1FC-FDD450C62E06}" type="presOf" srcId="{328458B2-A6B9-4809-8105-5601C8CB1BF2}" destId="{EA1178CB-70C7-4F77-870E-D180DB707FC8}" srcOrd="1" destOrd="0" presId="urn:microsoft.com/office/officeart/2005/8/layout/process1"/>
    <dgm:cxn modelId="{0A94E904-E5C1-4C49-879A-7BBF081EB59C}" type="presOf" srcId="{3303C139-1FCE-4F3D-A983-872B4529D49B}" destId="{F602DC58-AAB8-4AF3-9087-C6FF618F004F}" srcOrd="0" destOrd="0" presId="urn:microsoft.com/office/officeart/2005/8/layout/process1"/>
    <dgm:cxn modelId="{1856550D-7CB2-4A37-A393-0DCA3CC9982F}" type="presOf" srcId="{908E5563-A2C4-4DF7-8672-7CB52278D59C}" destId="{2A451D65-841E-407C-A1AA-6E01D62E7621}" srcOrd="1" destOrd="0" presId="urn:microsoft.com/office/officeart/2005/8/layout/process1"/>
    <dgm:cxn modelId="{D0E65C6A-C01A-41E4-9D98-19F8EE4ECD88}" srcId="{3303C139-1FCE-4F3D-A983-872B4529D49B}" destId="{60258E3F-E39A-4AB5-8138-1284B1BDE96C}" srcOrd="1" destOrd="0" parTransId="{1350A784-1C67-4618-AC6D-68F21D8C4DF3}" sibTransId="{328458B2-A6B9-4809-8105-5601C8CB1BF2}"/>
    <dgm:cxn modelId="{DB0A6991-671F-4135-B9E6-5F2AFE9815AD}" type="presOf" srcId="{ED1D8699-18AE-47D1-98FA-C2DEFCEC0F34}" destId="{FA7CEA58-3248-4F3C-B1FD-E982004942B6}" srcOrd="0" destOrd="0" presId="urn:microsoft.com/office/officeart/2005/8/layout/process1"/>
    <dgm:cxn modelId="{680E4BE1-9DA3-46A6-AF86-2BDD6BCDE416}" type="presOf" srcId="{60258E3F-E39A-4AB5-8138-1284B1BDE96C}" destId="{83CD4246-CC62-47F9-898A-FAFD906FF087}" srcOrd="0" destOrd="0" presId="urn:microsoft.com/office/officeart/2005/8/layout/process1"/>
    <dgm:cxn modelId="{20AC6B19-2552-456B-A1A5-BAB8A8872650}" srcId="{3303C139-1FCE-4F3D-A983-872B4529D49B}" destId="{25E0CD25-ABC0-4D09-BE6B-1FF6ACB93237}" srcOrd="0" destOrd="0" parTransId="{EEAFF1AE-A178-49EF-AC43-FB424D9B0F31}" sibTransId="{908E5563-A2C4-4DF7-8672-7CB52278D59C}"/>
    <dgm:cxn modelId="{EE7006D3-82F6-4E1A-B74A-BA82A784E941}" type="presOf" srcId="{328458B2-A6B9-4809-8105-5601C8CB1BF2}" destId="{C511EF60-5A24-406C-A9A7-C0995A062C9A}" srcOrd="0" destOrd="0" presId="urn:microsoft.com/office/officeart/2005/8/layout/process1"/>
    <dgm:cxn modelId="{6D0DFB6C-D0B4-4634-873E-D147DFD25E24}" type="presParOf" srcId="{F602DC58-AAB8-4AF3-9087-C6FF618F004F}" destId="{4DC24E6F-E979-4CF7-B6AD-ECC094334BF2}" srcOrd="0" destOrd="0" presId="urn:microsoft.com/office/officeart/2005/8/layout/process1"/>
    <dgm:cxn modelId="{564CD22D-0960-4E77-B409-EEE87C186DB9}" type="presParOf" srcId="{F602DC58-AAB8-4AF3-9087-C6FF618F004F}" destId="{DAF85F84-3581-4F40-8C87-1DDDDDDBA3F0}" srcOrd="1" destOrd="0" presId="urn:microsoft.com/office/officeart/2005/8/layout/process1"/>
    <dgm:cxn modelId="{38DEF57F-7306-4DD6-8307-A75B9F57CAF1}" type="presParOf" srcId="{DAF85F84-3581-4F40-8C87-1DDDDDDBA3F0}" destId="{2A451D65-841E-407C-A1AA-6E01D62E7621}" srcOrd="0" destOrd="0" presId="urn:microsoft.com/office/officeart/2005/8/layout/process1"/>
    <dgm:cxn modelId="{77BF5155-E437-45DA-BFB7-F7F1396AA790}" type="presParOf" srcId="{F602DC58-AAB8-4AF3-9087-C6FF618F004F}" destId="{83CD4246-CC62-47F9-898A-FAFD906FF087}" srcOrd="2" destOrd="0" presId="urn:microsoft.com/office/officeart/2005/8/layout/process1"/>
    <dgm:cxn modelId="{625E5E33-154A-4935-82AA-F694EC537717}" type="presParOf" srcId="{F602DC58-AAB8-4AF3-9087-C6FF618F004F}" destId="{C511EF60-5A24-406C-A9A7-C0995A062C9A}" srcOrd="3" destOrd="0" presId="urn:microsoft.com/office/officeart/2005/8/layout/process1"/>
    <dgm:cxn modelId="{E5DCC177-1EEC-4358-BA6E-300533F7EDD6}" type="presParOf" srcId="{C511EF60-5A24-406C-A9A7-C0995A062C9A}" destId="{EA1178CB-70C7-4F77-870E-D180DB707FC8}" srcOrd="0" destOrd="0" presId="urn:microsoft.com/office/officeart/2005/8/layout/process1"/>
    <dgm:cxn modelId="{775CE45F-DBCA-47BA-8DE2-D0DD1AD78902}" type="presParOf" srcId="{F602DC58-AAB8-4AF3-9087-C6FF618F004F}" destId="{FA7CEA58-3248-4F3C-B1FD-E982004942B6}"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303C139-1FCE-4F3D-A983-872B4529D49B}" type="doc">
      <dgm:prSet loTypeId="urn:microsoft.com/office/officeart/2005/8/layout/process1" loCatId="process" qsTypeId="urn:microsoft.com/office/officeart/2005/8/quickstyle/simple1" qsCatId="simple" csTypeId="urn:microsoft.com/office/officeart/2005/8/colors/accent1_2" csCatId="accent1" phldr="1"/>
      <dgm:spPr/>
    </dgm:pt>
    <dgm:pt modelId="{25E0CD25-ABC0-4D09-BE6B-1FF6ACB93237}">
      <dgm:prSet phldrT="[Text]" custT="1"/>
      <dgm:spPr/>
      <dgm:t>
        <a:bodyPr/>
        <a:lstStyle/>
        <a:p>
          <a:r>
            <a:rPr lang="en-US" sz="1600" dirty="0" smtClean="0"/>
            <a:t>Does she have Medicare?</a:t>
          </a:r>
          <a:endParaRPr lang="en-US" sz="1600" dirty="0"/>
        </a:p>
      </dgm:t>
    </dgm:pt>
    <dgm:pt modelId="{EEAFF1AE-A178-49EF-AC43-FB424D9B0F31}" type="parTrans" cxnId="{20AC6B19-2552-456B-A1A5-BAB8A8872650}">
      <dgm:prSet/>
      <dgm:spPr/>
      <dgm:t>
        <a:bodyPr/>
        <a:lstStyle/>
        <a:p>
          <a:endParaRPr lang="en-US"/>
        </a:p>
      </dgm:t>
    </dgm:pt>
    <dgm:pt modelId="{908E5563-A2C4-4DF7-8672-7CB52278D59C}" type="sibTrans" cxnId="{20AC6B19-2552-456B-A1A5-BAB8A8872650}">
      <dgm:prSet/>
      <dgm:spPr/>
      <dgm:t>
        <a:bodyPr/>
        <a:lstStyle/>
        <a:p>
          <a:endParaRPr lang="en-US"/>
        </a:p>
      </dgm:t>
    </dgm:pt>
    <dgm:pt modelId="{60258E3F-E39A-4AB5-8138-1284B1BDE96C}">
      <dgm:prSet phldrT="[Text]" custT="1"/>
      <dgm:spPr/>
      <dgm:t>
        <a:bodyPr/>
        <a:lstStyle/>
        <a:p>
          <a:r>
            <a:rPr lang="en-US" sz="1600" dirty="0" smtClean="0"/>
            <a:t>No. </a:t>
          </a:r>
          <a:endParaRPr lang="en-US" sz="1600" dirty="0"/>
        </a:p>
      </dgm:t>
    </dgm:pt>
    <dgm:pt modelId="{1350A784-1C67-4618-AC6D-68F21D8C4DF3}" type="parTrans" cxnId="{D0E65C6A-C01A-41E4-9D98-19F8EE4ECD88}">
      <dgm:prSet/>
      <dgm:spPr/>
      <dgm:t>
        <a:bodyPr/>
        <a:lstStyle/>
        <a:p>
          <a:endParaRPr lang="en-US"/>
        </a:p>
      </dgm:t>
    </dgm:pt>
    <dgm:pt modelId="{328458B2-A6B9-4809-8105-5601C8CB1BF2}" type="sibTrans" cxnId="{D0E65C6A-C01A-41E4-9D98-19F8EE4ECD88}">
      <dgm:prSet/>
      <dgm:spPr/>
      <dgm:t>
        <a:bodyPr/>
        <a:lstStyle/>
        <a:p>
          <a:endParaRPr lang="en-US"/>
        </a:p>
      </dgm:t>
    </dgm:pt>
    <dgm:pt modelId="{0DD8E334-5C09-4E50-8337-9063D7B479A3}">
      <dgm:prSet phldrT="[Text]" custT="1"/>
      <dgm:spPr/>
      <dgm:t>
        <a:bodyPr/>
        <a:lstStyle/>
        <a:p>
          <a:r>
            <a:rPr lang="en-US" sz="1600" dirty="0" smtClean="0"/>
            <a:t>Unclear</a:t>
          </a:r>
          <a:endParaRPr lang="en-US" sz="1600" dirty="0"/>
        </a:p>
      </dgm:t>
    </dgm:pt>
    <dgm:pt modelId="{484EFA69-4BF0-4C72-B377-53E2F14B1EBE}" type="parTrans" cxnId="{C4D5325D-B303-49B4-81A1-B4119D1A83DE}">
      <dgm:prSet/>
      <dgm:spPr/>
      <dgm:t>
        <a:bodyPr/>
        <a:lstStyle/>
        <a:p>
          <a:endParaRPr lang="en-US"/>
        </a:p>
      </dgm:t>
    </dgm:pt>
    <dgm:pt modelId="{D567C756-DCCC-4B41-8B35-740F9E4E8DF3}" type="sibTrans" cxnId="{C4D5325D-B303-49B4-81A1-B4119D1A83DE}">
      <dgm:prSet/>
      <dgm:spPr/>
      <dgm:t>
        <a:bodyPr/>
        <a:lstStyle/>
        <a:p>
          <a:endParaRPr lang="en-US"/>
        </a:p>
      </dgm:t>
    </dgm:pt>
    <dgm:pt modelId="{F602DC58-AAB8-4AF3-9087-C6FF618F004F}" type="pres">
      <dgm:prSet presAssocID="{3303C139-1FCE-4F3D-A983-872B4529D49B}" presName="Name0" presStyleCnt="0">
        <dgm:presLayoutVars>
          <dgm:dir/>
          <dgm:resizeHandles val="exact"/>
        </dgm:presLayoutVars>
      </dgm:prSet>
      <dgm:spPr/>
    </dgm:pt>
    <dgm:pt modelId="{4DC24E6F-E979-4CF7-B6AD-ECC094334BF2}" type="pres">
      <dgm:prSet presAssocID="{25E0CD25-ABC0-4D09-BE6B-1FF6ACB93237}" presName="node" presStyleLbl="node1" presStyleIdx="0" presStyleCnt="3">
        <dgm:presLayoutVars>
          <dgm:bulletEnabled val="1"/>
        </dgm:presLayoutVars>
      </dgm:prSet>
      <dgm:spPr/>
      <dgm:t>
        <a:bodyPr/>
        <a:lstStyle/>
        <a:p>
          <a:endParaRPr lang="en-US"/>
        </a:p>
      </dgm:t>
    </dgm:pt>
    <dgm:pt modelId="{DAF85F84-3581-4F40-8C87-1DDDDDDBA3F0}" type="pres">
      <dgm:prSet presAssocID="{908E5563-A2C4-4DF7-8672-7CB52278D59C}" presName="sibTrans" presStyleLbl="sibTrans2D1" presStyleIdx="0" presStyleCnt="2"/>
      <dgm:spPr/>
      <dgm:t>
        <a:bodyPr/>
        <a:lstStyle/>
        <a:p>
          <a:endParaRPr lang="en-US"/>
        </a:p>
      </dgm:t>
    </dgm:pt>
    <dgm:pt modelId="{2A451D65-841E-407C-A1AA-6E01D62E7621}" type="pres">
      <dgm:prSet presAssocID="{908E5563-A2C4-4DF7-8672-7CB52278D59C}" presName="connectorText" presStyleLbl="sibTrans2D1" presStyleIdx="0" presStyleCnt="2"/>
      <dgm:spPr/>
      <dgm:t>
        <a:bodyPr/>
        <a:lstStyle/>
        <a:p>
          <a:endParaRPr lang="en-US"/>
        </a:p>
      </dgm:t>
    </dgm:pt>
    <dgm:pt modelId="{83CD4246-CC62-47F9-898A-FAFD906FF087}" type="pres">
      <dgm:prSet presAssocID="{60258E3F-E39A-4AB5-8138-1284B1BDE96C}" presName="node" presStyleLbl="node1" presStyleIdx="1" presStyleCnt="3">
        <dgm:presLayoutVars>
          <dgm:bulletEnabled val="1"/>
        </dgm:presLayoutVars>
      </dgm:prSet>
      <dgm:spPr/>
      <dgm:t>
        <a:bodyPr/>
        <a:lstStyle/>
        <a:p>
          <a:endParaRPr lang="en-US"/>
        </a:p>
      </dgm:t>
    </dgm:pt>
    <dgm:pt modelId="{C511EF60-5A24-406C-A9A7-C0995A062C9A}" type="pres">
      <dgm:prSet presAssocID="{328458B2-A6B9-4809-8105-5601C8CB1BF2}" presName="sibTrans" presStyleLbl="sibTrans2D1" presStyleIdx="1" presStyleCnt="2"/>
      <dgm:spPr/>
      <dgm:t>
        <a:bodyPr/>
        <a:lstStyle/>
        <a:p>
          <a:endParaRPr lang="en-US"/>
        </a:p>
      </dgm:t>
    </dgm:pt>
    <dgm:pt modelId="{EA1178CB-70C7-4F77-870E-D180DB707FC8}" type="pres">
      <dgm:prSet presAssocID="{328458B2-A6B9-4809-8105-5601C8CB1BF2}" presName="connectorText" presStyleLbl="sibTrans2D1" presStyleIdx="1" presStyleCnt="2"/>
      <dgm:spPr/>
      <dgm:t>
        <a:bodyPr/>
        <a:lstStyle/>
        <a:p>
          <a:endParaRPr lang="en-US"/>
        </a:p>
      </dgm:t>
    </dgm:pt>
    <dgm:pt modelId="{0FBAC593-E27F-4BFD-829C-8C5C7288855E}" type="pres">
      <dgm:prSet presAssocID="{0DD8E334-5C09-4E50-8337-9063D7B479A3}" presName="node" presStyleLbl="node1" presStyleIdx="2" presStyleCnt="3">
        <dgm:presLayoutVars>
          <dgm:bulletEnabled val="1"/>
        </dgm:presLayoutVars>
      </dgm:prSet>
      <dgm:spPr/>
      <dgm:t>
        <a:bodyPr/>
        <a:lstStyle/>
        <a:p>
          <a:endParaRPr lang="en-US"/>
        </a:p>
      </dgm:t>
    </dgm:pt>
  </dgm:ptLst>
  <dgm:cxnLst>
    <dgm:cxn modelId="{0A94E904-E5C1-4C49-879A-7BBF081EB59C}" type="presOf" srcId="{3303C139-1FCE-4F3D-A983-872B4529D49B}" destId="{F602DC58-AAB8-4AF3-9087-C6FF618F004F}" srcOrd="0" destOrd="0" presId="urn:microsoft.com/office/officeart/2005/8/layout/process1"/>
    <dgm:cxn modelId="{C4D5325D-B303-49B4-81A1-B4119D1A83DE}" srcId="{3303C139-1FCE-4F3D-A983-872B4529D49B}" destId="{0DD8E334-5C09-4E50-8337-9063D7B479A3}" srcOrd="2" destOrd="0" parTransId="{484EFA69-4BF0-4C72-B377-53E2F14B1EBE}" sibTransId="{D567C756-DCCC-4B41-8B35-740F9E4E8DF3}"/>
    <dgm:cxn modelId="{F98E311D-FDD6-4A4B-88BE-9175E9091040}" type="presOf" srcId="{328458B2-A6B9-4809-8105-5601C8CB1BF2}" destId="{C511EF60-5A24-406C-A9A7-C0995A062C9A}" srcOrd="0" destOrd="0" presId="urn:microsoft.com/office/officeart/2005/8/layout/process1"/>
    <dgm:cxn modelId="{3A1930AE-2919-4ADB-85D7-50878E748170}" type="presOf" srcId="{328458B2-A6B9-4809-8105-5601C8CB1BF2}" destId="{EA1178CB-70C7-4F77-870E-D180DB707FC8}" srcOrd="1" destOrd="0" presId="urn:microsoft.com/office/officeart/2005/8/layout/process1"/>
    <dgm:cxn modelId="{3082D636-F516-4ABF-9E96-ACBE170DF40A}" type="presOf" srcId="{908E5563-A2C4-4DF7-8672-7CB52278D59C}" destId="{DAF85F84-3581-4F40-8C87-1DDDDDDBA3F0}" srcOrd="0" destOrd="0" presId="urn:microsoft.com/office/officeart/2005/8/layout/process1"/>
    <dgm:cxn modelId="{CC816ABF-ACAA-4DB0-899A-47BCBB25024D}" type="presOf" srcId="{25E0CD25-ABC0-4D09-BE6B-1FF6ACB93237}" destId="{4DC24E6F-E979-4CF7-B6AD-ECC094334BF2}" srcOrd="0" destOrd="0" presId="urn:microsoft.com/office/officeart/2005/8/layout/process1"/>
    <dgm:cxn modelId="{20AC6B19-2552-456B-A1A5-BAB8A8872650}" srcId="{3303C139-1FCE-4F3D-A983-872B4529D49B}" destId="{25E0CD25-ABC0-4D09-BE6B-1FF6ACB93237}" srcOrd="0" destOrd="0" parTransId="{EEAFF1AE-A178-49EF-AC43-FB424D9B0F31}" sibTransId="{908E5563-A2C4-4DF7-8672-7CB52278D59C}"/>
    <dgm:cxn modelId="{680E4BE1-9DA3-46A6-AF86-2BDD6BCDE416}" type="presOf" srcId="{60258E3F-E39A-4AB5-8138-1284B1BDE96C}" destId="{83CD4246-CC62-47F9-898A-FAFD906FF087}" srcOrd="0" destOrd="0" presId="urn:microsoft.com/office/officeart/2005/8/layout/process1"/>
    <dgm:cxn modelId="{1856550D-7CB2-4A37-A393-0DCA3CC9982F}" type="presOf" srcId="{908E5563-A2C4-4DF7-8672-7CB52278D59C}" destId="{2A451D65-841E-407C-A1AA-6E01D62E7621}" srcOrd="1" destOrd="0" presId="urn:microsoft.com/office/officeart/2005/8/layout/process1"/>
    <dgm:cxn modelId="{6FB99A96-6B4E-4663-997A-C4C4CBCCBDDF}" type="presOf" srcId="{0DD8E334-5C09-4E50-8337-9063D7B479A3}" destId="{0FBAC593-E27F-4BFD-829C-8C5C7288855E}" srcOrd="0" destOrd="0" presId="urn:microsoft.com/office/officeart/2005/8/layout/process1"/>
    <dgm:cxn modelId="{D0E65C6A-C01A-41E4-9D98-19F8EE4ECD88}" srcId="{3303C139-1FCE-4F3D-A983-872B4529D49B}" destId="{60258E3F-E39A-4AB5-8138-1284B1BDE96C}" srcOrd="1" destOrd="0" parTransId="{1350A784-1C67-4618-AC6D-68F21D8C4DF3}" sibTransId="{328458B2-A6B9-4809-8105-5601C8CB1BF2}"/>
    <dgm:cxn modelId="{6D0DFB6C-D0B4-4634-873E-D147DFD25E24}" type="presParOf" srcId="{F602DC58-AAB8-4AF3-9087-C6FF618F004F}" destId="{4DC24E6F-E979-4CF7-B6AD-ECC094334BF2}" srcOrd="0" destOrd="0" presId="urn:microsoft.com/office/officeart/2005/8/layout/process1"/>
    <dgm:cxn modelId="{564CD22D-0960-4E77-B409-EEE87C186DB9}" type="presParOf" srcId="{F602DC58-AAB8-4AF3-9087-C6FF618F004F}" destId="{DAF85F84-3581-4F40-8C87-1DDDDDDBA3F0}" srcOrd="1" destOrd="0" presId="urn:microsoft.com/office/officeart/2005/8/layout/process1"/>
    <dgm:cxn modelId="{38DEF57F-7306-4DD6-8307-A75B9F57CAF1}" type="presParOf" srcId="{DAF85F84-3581-4F40-8C87-1DDDDDDBA3F0}" destId="{2A451D65-841E-407C-A1AA-6E01D62E7621}" srcOrd="0" destOrd="0" presId="urn:microsoft.com/office/officeart/2005/8/layout/process1"/>
    <dgm:cxn modelId="{77BF5155-E437-45DA-BFB7-F7F1396AA790}" type="presParOf" srcId="{F602DC58-AAB8-4AF3-9087-C6FF618F004F}" destId="{83CD4246-CC62-47F9-898A-FAFD906FF087}" srcOrd="2" destOrd="0" presId="urn:microsoft.com/office/officeart/2005/8/layout/process1"/>
    <dgm:cxn modelId="{FA84EB90-8F7E-4F6C-8746-EB72C9681F8C}" type="presParOf" srcId="{F602DC58-AAB8-4AF3-9087-C6FF618F004F}" destId="{C511EF60-5A24-406C-A9A7-C0995A062C9A}" srcOrd="3" destOrd="0" presId="urn:microsoft.com/office/officeart/2005/8/layout/process1"/>
    <dgm:cxn modelId="{61182F32-6E52-4003-86CD-8917ED8D676E}" type="presParOf" srcId="{C511EF60-5A24-406C-A9A7-C0995A062C9A}" destId="{EA1178CB-70C7-4F77-870E-D180DB707FC8}" srcOrd="0" destOrd="0" presId="urn:microsoft.com/office/officeart/2005/8/layout/process1"/>
    <dgm:cxn modelId="{4D9D5CC7-BDAD-4A5D-8FA6-AC8CB5CFED9E}" type="presParOf" srcId="{F602DC58-AAB8-4AF3-9087-C6FF618F004F}" destId="{0FBAC593-E27F-4BFD-829C-8C5C7288855E}"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303C139-1FCE-4F3D-A983-872B4529D49B}" type="doc">
      <dgm:prSet loTypeId="urn:microsoft.com/office/officeart/2005/8/layout/process1" loCatId="process" qsTypeId="urn:microsoft.com/office/officeart/2005/8/quickstyle/simple1" qsCatId="simple" csTypeId="urn:microsoft.com/office/officeart/2005/8/colors/accent1_2" csCatId="accent1" phldr="1"/>
      <dgm:spPr/>
    </dgm:pt>
    <dgm:pt modelId="{25E0CD25-ABC0-4D09-BE6B-1FF6ACB93237}">
      <dgm:prSet phldrT="[Text]" custT="1"/>
      <dgm:spPr/>
      <dgm:t>
        <a:bodyPr/>
        <a:lstStyle/>
        <a:p>
          <a:r>
            <a:rPr lang="en-US" sz="1600" dirty="0" smtClean="0"/>
            <a:t>Look at his SSA award letter</a:t>
          </a:r>
          <a:endParaRPr lang="en-US" sz="1600" dirty="0"/>
        </a:p>
      </dgm:t>
    </dgm:pt>
    <dgm:pt modelId="{EEAFF1AE-A178-49EF-AC43-FB424D9B0F31}" type="parTrans" cxnId="{20AC6B19-2552-456B-A1A5-BAB8A8872650}">
      <dgm:prSet/>
      <dgm:spPr/>
      <dgm:t>
        <a:bodyPr/>
        <a:lstStyle/>
        <a:p>
          <a:endParaRPr lang="en-US"/>
        </a:p>
      </dgm:t>
    </dgm:pt>
    <dgm:pt modelId="{908E5563-A2C4-4DF7-8672-7CB52278D59C}" type="sibTrans" cxnId="{20AC6B19-2552-456B-A1A5-BAB8A8872650}">
      <dgm:prSet/>
      <dgm:spPr/>
      <dgm:t>
        <a:bodyPr/>
        <a:lstStyle/>
        <a:p>
          <a:endParaRPr lang="en-US"/>
        </a:p>
      </dgm:t>
    </dgm:pt>
    <dgm:pt modelId="{60258E3F-E39A-4AB5-8138-1284B1BDE96C}">
      <dgm:prSet phldrT="[Text]" custT="1"/>
      <dgm:spPr/>
      <dgm:t>
        <a:bodyPr/>
        <a:lstStyle/>
        <a:p>
          <a:r>
            <a:rPr lang="en-US" sz="1600" dirty="0" smtClean="0"/>
            <a:t>Deduction for child support</a:t>
          </a:r>
          <a:endParaRPr lang="en-US" sz="1600" dirty="0"/>
        </a:p>
      </dgm:t>
    </dgm:pt>
    <dgm:pt modelId="{328458B2-A6B9-4809-8105-5601C8CB1BF2}" type="sibTrans" cxnId="{D0E65C6A-C01A-41E4-9D98-19F8EE4ECD88}">
      <dgm:prSet/>
      <dgm:spPr/>
      <dgm:t>
        <a:bodyPr/>
        <a:lstStyle/>
        <a:p>
          <a:endParaRPr lang="en-US"/>
        </a:p>
      </dgm:t>
    </dgm:pt>
    <dgm:pt modelId="{1350A784-1C67-4618-AC6D-68F21D8C4DF3}" type="parTrans" cxnId="{D0E65C6A-C01A-41E4-9D98-19F8EE4ECD88}">
      <dgm:prSet/>
      <dgm:spPr/>
      <dgm:t>
        <a:bodyPr/>
        <a:lstStyle/>
        <a:p>
          <a:endParaRPr lang="en-US"/>
        </a:p>
      </dgm:t>
    </dgm:pt>
    <dgm:pt modelId="{ED1D8699-18AE-47D1-98FA-C2DEFCEC0F34}">
      <dgm:prSet phldrT="[Text]" custT="1"/>
      <dgm:spPr/>
      <dgm:t>
        <a:bodyPr/>
        <a:lstStyle/>
        <a:p>
          <a:r>
            <a:rPr lang="en-US" sz="1600" dirty="0" smtClean="0"/>
            <a:t>George has SSDI</a:t>
          </a:r>
          <a:endParaRPr lang="en-US" sz="1600" dirty="0"/>
        </a:p>
      </dgm:t>
    </dgm:pt>
    <dgm:pt modelId="{8E08A778-1A30-45A1-A3EB-6CFDAD2211E0}" type="sibTrans" cxnId="{7F41BE22-3A5B-430C-9CB0-6122501D3B59}">
      <dgm:prSet/>
      <dgm:spPr/>
      <dgm:t>
        <a:bodyPr/>
        <a:lstStyle/>
        <a:p>
          <a:endParaRPr lang="en-US"/>
        </a:p>
      </dgm:t>
    </dgm:pt>
    <dgm:pt modelId="{A760474F-94F1-468E-A3B6-9AF90EA26FB9}" type="parTrans" cxnId="{7F41BE22-3A5B-430C-9CB0-6122501D3B59}">
      <dgm:prSet/>
      <dgm:spPr/>
      <dgm:t>
        <a:bodyPr/>
        <a:lstStyle/>
        <a:p>
          <a:endParaRPr lang="en-US"/>
        </a:p>
      </dgm:t>
    </dgm:pt>
    <dgm:pt modelId="{F602DC58-AAB8-4AF3-9087-C6FF618F004F}" type="pres">
      <dgm:prSet presAssocID="{3303C139-1FCE-4F3D-A983-872B4529D49B}" presName="Name0" presStyleCnt="0">
        <dgm:presLayoutVars>
          <dgm:dir/>
          <dgm:resizeHandles val="exact"/>
        </dgm:presLayoutVars>
      </dgm:prSet>
      <dgm:spPr/>
    </dgm:pt>
    <dgm:pt modelId="{4DC24E6F-E979-4CF7-B6AD-ECC094334BF2}" type="pres">
      <dgm:prSet presAssocID="{25E0CD25-ABC0-4D09-BE6B-1FF6ACB93237}" presName="node" presStyleLbl="node1" presStyleIdx="0" presStyleCnt="3">
        <dgm:presLayoutVars>
          <dgm:bulletEnabled val="1"/>
        </dgm:presLayoutVars>
      </dgm:prSet>
      <dgm:spPr/>
      <dgm:t>
        <a:bodyPr/>
        <a:lstStyle/>
        <a:p>
          <a:endParaRPr lang="en-US"/>
        </a:p>
      </dgm:t>
    </dgm:pt>
    <dgm:pt modelId="{DAF85F84-3581-4F40-8C87-1DDDDDDBA3F0}" type="pres">
      <dgm:prSet presAssocID="{908E5563-A2C4-4DF7-8672-7CB52278D59C}" presName="sibTrans" presStyleLbl="sibTrans2D1" presStyleIdx="0" presStyleCnt="2"/>
      <dgm:spPr/>
      <dgm:t>
        <a:bodyPr/>
        <a:lstStyle/>
        <a:p>
          <a:endParaRPr lang="en-US"/>
        </a:p>
      </dgm:t>
    </dgm:pt>
    <dgm:pt modelId="{2A451D65-841E-407C-A1AA-6E01D62E7621}" type="pres">
      <dgm:prSet presAssocID="{908E5563-A2C4-4DF7-8672-7CB52278D59C}" presName="connectorText" presStyleLbl="sibTrans2D1" presStyleIdx="0" presStyleCnt="2"/>
      <dgm:spPr/>
      <dgm:t>
        <a:bodyPr/>
        <a:lstStyle/>
        <a:p>
          <a:endParaRPr lang="en-US"/>
        </a:p>
      </dgm:t>
    </dgm:pt>
    <dgm:pt modelId="{83CD4246-CC62-47F9-898A-FAFD906FF087}" type="pres">
      <dgm:prSet presAssocID="{60258E3F-E39A-4AB5-8138-1284B1BDE96C}" presName="node" presStyleLbl="node1" presStyleIdx="1" presStyleCnt="3">
        <dgm:presLayoutVars>
          <dgm:bulletEnabled val="1"/>
        </dgm:presLayoutVars>
      </dgm:prSet>
      <dgm:spPr/>
      <dgm:t>
        <a:bodyPr/>
        <a:lstStyle/>
        <a:p>
          <a:endParaRPr lang="en-US"/>
        </a:p>
      </dgm:t>
    </dgm:pt>
    <dgm:pt modelId="{C511EF60-5A24-406C-A9A7-C0995A062C9A}" type="pres">
      <dgm:prSet presAssocID="{328458B2-A6B9-4809-8105-5601C8CB1BF2}" presName="sibTrans" presStyleLbl="sibTrans2D1" presStyleIdx="1" presStyleCnt="2"/>
      <dgm:spPr/>
      <dgm:t>
        <a:bodyPr/>
        <a:lstStyle/>
        <a:p>
          <a:endParaRPr lang="en-US"/>
        </a:p>
      </dgm:t>
    </dgm:pt>
    <dgm:pt modelId="{EA1178CB-70C7-4F77-870E-D180DB707FC8}" type="pres">
      <dgm:prSet presAssocID="{328458B2-A6B9-4809-8105-5601C8CB1BF2}" presName="connectorText" presStyleLbl="sibTrans2D1" presStyleIdx="1" presStyleCnt="2"/>
      <dgm:spPr/>
      <dgm:t>
        <a:bodyPr/>
        <a:lstStyle/>
        <a:p>
          <a:endParaRPr lang="en-US"/>
        </a:p>
      </dgm:t>
    </dgm:pt>
    <dgm:pt modelId="{FA7CEA58-3248-4F3C-B1FD-E982004942B6}" type="pres">
      <dgm:prSet presAssocID="{ED1D8699-18AE-47D1-98FA-C2DEFCEC0F34}" presName="node" presStyleLbl="node1" presStyleIdx="2" presStyleCnt="3">
        <dgm:presLayoutVars>
          <dgm:bulletEnabled val="1"/>
        </dgm:presLayoutVars>
      </dgm:prSet>
      <dgm:spPr/>
      <dgm:t>
        <a:bodyPr/>
        <a:lstStyle/>
        <a:p>
          <a:endParaRPr lang="en-US"/>
        </a:p>
      </dgm:t>
    </dgm:pt>
  </dgm:ptLst>
  <dgm:cxnLst>
    <dgm:cxn modelId="{7F41BE22-3A5B-430C-9CB0-6122501D3B59}" srcId="{3303C139-1FCE-4F3D-A983-872B4529D49B}" destId="{ED1D8699-18AE-47D1-98FA-C2DEFCEC0F34}" srcOrd="2" destOrd="0" parTransId="{A760474F-94F1-468E-A3B6-9AF90EA26FB9}" sibTransId="{8E08A778-1A30-45A1-A3EB-6CFDAD2211E0}"/>
    <dgm:cxn modelId="{3082D636-F516-4ABF-9E96-ACBE170DF40A}" type="presOf" srcId="{908E5563-A2C4-4DF7-8672-7CB52278D59C}" destId="{DAF85F84-3581-4F40-8C87-1DDDDDDBA3F0}" srcOrd="0" destOrd="0" presId="urn:microsoft.com/office/officeart/2005/8/layout/process1"/>
    <dgm:cxn modelId="{CC816ABF-ACAA-4DB0-899A-47BCBB25024D}" type="presOf" srcId="{25E0CD25-ABC0-4D09-BE6B-1FF6ACB93237}" destId="{4DC24E6F-E979-4CF7-B6AD-ECC094334BF2}" srcOrd="0" destOrd="0" presId="urn:microsoft.com/office/officeart/2005/8/layout/process1"/>
    <dgm:cxn modelId="{EE72F8DE-AD4A-47D0-B1FC-FDD450C62E06}" type="presOf" srcId="{328458B2-A6B9-4809-8105-5601C8CB1BF2}" destId="{EA1178CB-70C7-4F77-870E-D180DB707FC8}" srcOrd="1" destOrd="0" presId="urn:microsoft.com/office/officeart/2005/8/layout/process1"/>
    <dgm:cxn modelId="{0A94E904-E5C1-4C49-879A-7BBF081EB59C}" type="presOf" srcId="{3303C139-1FCE-4F3D-A983-872B4529D49B}" destId="{F602DC58-AAB8-4AF3-9087-C6FF618F004F}" srcOrd="0" destOrd="0" presId="urn:microsoft.com/office/officeart/2005/8/layout/process1"/>
    <dgm:cxn modelId="{1856550D-7CB2-4A37-A393-0DCA3CC9982F}" type="presOf" srcId="{908E5563-A2C4-4DF7-8672-7CB52278D59C}" destId="{2A451D65-841E-407C-A1AA-6E01D62E7621}" srcOrd="1" destOrd="0" presId="urn:microsoft.com/office/officeart/2005/8/layout/process1"/>
    <dgm:cxn modelId="{D0E65C6A-C01A-41E4-9D98-19F8EE4ECD88}" srcId="{3303C139-1FCE-4F3D-A983-872B4529D49B}" destId="{60258E3F-E39A-4AB5-8138-1284B1BDE96C}" srcOrd="1" destOrd="0" parTransId="{1350A784-1C67-4618-AC6D-68F21D8C4DF3}" sibTransId="{328458B2-A6B9-4809-8105-5601C8CB1BF2}"/>
    <dgm:cxn modelId="{DB0A6991-671F-4135-B9E6-5F2AFE9815AD}" type="presOf" srcId="{ED1D8699-18AE-47D1-98FA-C2DEFCEC0F34}" destId="{FA7CEA58-3248-4F3C-B1FD-E982004942B6}" srcOrd="0" destOrd="0" presId="urn:microsoft.com/office/officeart/2005/8/layout/process1"/>
    <dgm:cxn modelId="{680E4BE1-9DA3-46A6-AF86-2BDD6BCDE416}" type="presOf" srcId="{60258E3F-E39A-4AB5-8138-1284B1BDE96C}" destId="{83CD4246-CC62-47F9-898A-FAFD906FF087}" srcOrd="0" destOrd="0" presId="urn:microsoft.com/office/officeart/2005/8/layout/process1"/>
    <dgm:cxn modelId="{20AC6B19-2552-456B-A1A5-BAB8A8872650}" srcId="{3303C139-1FCE-4F3D-A983-872B4529D49B}" destId="{25E0CD25-ABC0-4D09-BE6B-1FF6ACB93237}" srcOrd="0" destOrd="0" parTransId="{EEAFF1AE-A178-49EF-AC43-FB424D9B0F31}" sibTransId="{908E5563-A2C4-4DF7-8672-7CB52278D59C}"/>
    <dgm:cxn modelId="{EE7006D3-82F6-4E1A-B74A-BA82A784E941}" type="presOf" srcId="{328458B2-A6B9-4809-8105-5601C8CB1BF2}" destId="{C511EF60-5A24-406C-A9A7-C0995A062C9A}" srcOrd="0" destOrd="0" presId="urn:microsoft.com/office/officeart/2005/8/layout/process1"/>
    <dgm:cxn modelId="{6D0DFB6C-D0B4-4634-873E-D147DFD25E24}" type="presParOf" srcId="{F602DC58-AAB8-4AF3-9087-C6FF618F004F}" destId="{4DC24E6F-E979-4CF7-B6AD-ECC094334BF2}" srcOrd="0" destOrd="0" presId="urn:microsoft.com/office/officeart/2005/8/layout/process1"/>
    <dgm:cxn modelId="{564CD22D-0960-4E77-B409-EEE87C186DB9}" type="presParOf" srcId="{F602DC58-AAB8-4AF3-9087-C6FF618F004F}" destId="{DAF85F84-3581-4F40-8C87-1DDDDDDBA3F0}" srcOrd="1" destOrd="0" presId="urn:microsoft.com/office/officeart/2005/8/layout/process1"/>
    <dgm:cxn modelId="{38DEF57F-7306-4DD6-8307-A75B9F57CAF1}" type="presParOf" srcId="{DAF85F84-3581-4F40-8C87-1DDDDDDBA3F0}" destId="{2A451D65-841E-407C-A1AA-6E01D62E7621}" srcOrd="0" destOrd="0" presId="urn:microsoft.com/office/officeart/2005/8/layout/process1"/>
    <dgm:cxn modelId="{77BF5155-E437-45DA-BFB7-F7F1396AA790}" type="presParOf" srcId="{F602DC58-AAB8-4AF3-9087-C6FF618F004F}" destId="{83CD4246-CC62-47F9-898A-FAFD906FF087}" srcOrd="2" destOrd="0" presId="urn:microsoft.com/office/officeart/2005/8/layout/process1"/>
    <dgm:cxn modelId="{625E5E33-154A-4935-82AA-F694EC537717}" type="presParOf" srcId="{F602DC58-AAB8-4AF3-9087-C6FF618F004F}" destId="{C511EF60-5A24-406C-A9A7-C0995A062C9A}" srcOrd="3" destOrd="0" presId="urn:microsoft.com/office/officeart/2005/8/layout/process1"/>
    <dgm:cxn modelId="{E5DCC177-1EEC-4358-BA6E-300533F7EDD6}" type="presParOf" srcId="{C511EF60-5A24-406C-A9A7-C0995A062C9A}" destId="{EA1178CB-70C7-4F77-870E-D180DB707FC8}" srcOrd="0" destOrd="0" presId="urn:microsoft.com/office/officeart/2005/8/layout/process1"/>
    <dgm:cxn modelId="{775CE45F-DBCA-47BA-8DE2-D0DD1AD78902}" type="presParOf" srcId="{F602DC58-AAB8-4AF3-9087-C6FF618F004F}" destId="{FA7CEA58-3248-4F3C-B1FD-E982004942B6}" srcOrd="4"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303C139-1FCE-4F3D-A983-872B4529D49B}" type="doc">
      <dgm:prSet loTypeId="urn:microsoft.com/office/officeart/2005/8/layout/process1" loCatId="process" qsTypeId="urn:microsoft.com/office/officeart/2005/8/quickstyle/simple1" qsCatId="simple" csTypeId="urn:microsoft.com/office/officeart/2005/8/colors/accent1_2" csCatId="accent1" phldr="1"/>
      <dgm:spPr/>
    </dgm:pt>
    <dgm:pt modelId="{25E0CD25-ABC0-4D09-BE6B-1FF6ACB93237}">
      <dgm:prSet phldrT="[Text]" custT="1"/>
      <dgm:spPr/>
      <dgm:t>
        <a:bodyPr/>
        <a:lstStyle/>
        <a:p>
          <a:r>
            <a:rPr lang="en-US" sz="1600" dirty="0" smtClean="0"/>
            <a:t>Look at what they’re getting</a:t>
          </a:r>
          <a:endParaRPr lang="en-US" sz="1600" dirty="0"/>
        </a:p>
      </dgm:t>
    </dgm:pt>
    <dgm:pt modelId="{EEAFF1AE-A178-49EF-AC43-FB424D9B0F31}" type="parTrans" cxnId="{20AC6B19-2552-456B-A1A5-BAB8A8872650}">
      <dgm:prSet/>
      <dgm:spPr/>
      <dgm:t>
        <a:bodyPr/>
        <a:lstStyle/>
        <a:p>
          <a:endParaRPr lang="en-US"/>
        </a:p>
      </dgm:t>
    </dgm:pt>
    <dgm:pt modelId="{908E5563-A2C4-4DF7-8672-7CB52278D59C}" type="sibTrans" cxnId="{20AC6B19-2552-456B-A1A5-BAB8A8872650}">
      <dgm:prSet/>
      <dgm:spPr/>
      <dgm:t>
        <a:bodyPr/>
        <a:lstStyle/>
        <a:p>
          <a:endParaRPr lang="en-US"/>
        </a:p>
      </dgm:t>
    </dgm:pt>
    <dgm:pt modelId="{60258E3F-E39A-4AB5-8138-1284B1BDE96C}">
      <dgm:prSet phldrT="[Text]" custT="1"/>
      <dgm:spPr/>
      <dgm:t>
        <a:bodyPr/>
        <a:lstStyle/>
        <a:p>
          <a:r>
            <a:rPr lang="en-US" sz="1600" dirty="0" smtClean="0"/>
            <a:t>Aaron had SSI max</a:t>
          </a:r>
        </a:p>
        <a:p>
          <a:r>
            <a:rPr lang="en-US" sz="1600" dirty="0" smtClean="0"/>
            <a:t>Chrissy had more than SSI max + $20</a:t>
          </a:r>
          <a:endParaRPr lang="en-US" sz="1600" dirty="0"/>
        </a:p>
      </dgm:t>
    </dgm:pt>
    <dgm:pt modelId="{328458B2-A6B9-4809-8105-5601C8CB1BF2}" type="sibTrans" cxnId="{D0E65C6A-C01A-41E4-9D98-19F8EE4ECD88}">
      <dgm:prSet/>
      <dgm:spPr/>
      <dgm:t>
        <a:bodyPr/>
        <a:lstStyle/>
        <a:p>
          <a:endParaRPr lang="en-US"/>
        </a:p>
      </dgm:t>
    </dgm:pt>
    <dgm:pt modelId="{1350A784-1C67-4618-AC6D-68F21D8C4DF3}" type="parTrans" cxnId="{D0E65C6A-C01A-41E4-9D98-19F8EE4ECD88}">
      <dgm:prSet/>
      <dgm:spPr/>
      <dgm:t>
        <a:bodyPr/>
        <a:lstStyle/>
        <a:p>
          <a:endParaRPr lang="en-US"/>
        </a:p>
      </dgm:t>
    </dgm:pt>
    <dgm:pt modelId="{ED1D8699-18AE-47D1-98FA-C2DEFCEC0F34}">
      <dgm:prSet phldrT="[Text]" custT="1"/>
      <dgm:spPr/>
      <dgm:t>
        <a:bodyPr/>
        <a:lstStyle/>
        <a:p>
          <a:r>
            <a:rPr lang="en-US" sz="1600" dirty="0" smtClean="0"/>
            <a:t>Aaron has SSI and Chrissy has Social Security Disability</a:t>
          </a:r>
          <a:endParaRPr lang="en-US" sz="1600" dirty="0"/>
        </a:p>
      </dgm:t>
    </dgm:pt>
    <dgm:pt modelId="{8E08A778-1A30-45A1-A3EB-6CFDAD2211E0}" type="sibTrans" cxnId="{7F41BE22-3A5B-430C-9CB0-6122501D3B59}">
      <dgm:prSet/>
      <dgm:spPr/>
      <dgm:t>
        <a:bodyPr/>
        <a:lstStyle/>
        <a:p>
          <a:endParaRPr lang="en-US"/>
        </a:p>
      </dgm:t>
    </dgm:pt>
    <dgm:pt modelId="{A760474F-94F1-468E-A3B6-9AF90EA26FB9}" type="parTrans" cxnId="{7F41BE22-3A5B-430C-9CB0-6122501D3B59}">
      <dgm:prSet/>
      <dgm:spPr/>
      <dgm:t>
        <a:bodyPr/>
        <a:lstStyle/>
        <a:p>
          <a:endParaRPr lang="en-US"/>
        </a:p>
      </dgm:t>
    </dgm:pt>
    <dgm:pt modelId="{F602DC58-AAB8-4AF3-9087-C6FF618F004F}" type="pres">
      <dgm:prSet presAssocID="{3303C139-1FCE-4F3D-A983-872B4529D49B}" presName="Name0" presStyleCnt="0">
        <dgm:presLayoutVars>
          <dgm:dir/>
          <dgm:resizeHandles val="exact"/>
        </dgm:presLayoutVars>
      </dgm:prSet>
      <dgm:spPr/>
    </dgm:pt>
    <dgm:pt modelId="{4DC24E6F-E979-4CF7-B6AD-ECC094334BF2}" type="pres">
      <dgm:prSet presAssocID="{25E0CD25-ABC0-4D09-BE6B-1FF6ACB93237}" presName="node" presStyleLbl="node1" presStyleIdx="0" presStyleCnt="3">
        <dgm:presLayoutVars>
          <dgm:bulletEnabled val="1"/>
        </dgm:presLayoutVars>
      </dgm:prSet>
      <dgm:spPr/>
      <dgm:t>
        <a:bodyPr/>
        <a:lstStyle/>
        <a:p>
          <a:endParaRPr lang="en-US"/>
        </a:p>
      </dgm:t>
    </dgm:pt>
    <dgm:pt modelId="{DAF85F84-3581-4F40-8C87-1DDDDDDBA3F0}" type="pres">
      <dgm:prSet presAssocID="{908E5563-A2C4-4DF7-8672-7CB52278D59C}" presName="sibTrans" presStyleLbl="sibTrans2D1" presStyleIdx="0" presStyleCnt="2"/>
      <dgm:spPr/>
      <dgm:t>
        <a:bodyPr/>
        <a:lstStyle/>
        <a:p>
          <a:endParaRPr lang="en-US"/>
        </a:p>
      </dgm:t>
    </dgm:pt>
    <dgm:pt modelId="{2A451D65-841E-407C-A1AA-6E01D62E7621}" type="pres">
      <dgm:prSet presAssocID="{908E5563-A2C4-4DF7-8672-7CB52278D59C}" presName="connectorText" presStyleLbl="sibTrans2D1" presStyleIdx="0" presStyleCnt="2"/>
      <dgm:spPr/>
      <dgm:t>
        <a:bodyPr/>
        <a:lstStyle/>
        <a:p>
          <a:endParaRPr lang="en-US"/>
        </a:p>
      </dgm:t>
    </dgm:pt>
    <dgm:pt modelId="{83CD4246-CC62-47F9-898A-FAFD906FF087}" type="pres">
      <dgm:prSet presAssocID="{60258E3F-E39A-4AB5-8138-1284B1BDE96C}" presName="node" presStyleLbl="node1" presStyleIdx="1" presStyleCnt="3">
        <dgm:presLayoutVars>
          <dgm:bulletEnabled val="1"/>
        </dgm:presLayoutVars>
      </dgm:prSet>
      <dgm:spPr/>
      <dgm:t>
        <a:bodyPr/>
        <a:lstStyle/>
        <a:p>
          <a:endParaRPr lang="en-US"/>
        </a:p>
      </dgm:t>
    </dgm:pt>
    <dgm:pt modelId="{C511EF60-5A24-406C-A9A7-C0995A062C9A}" type="pres">
      <dgm:prSet presAssocID="{328458B2-A6B9-4809-8105-5601C8CB1BF2}" presName="sibTrans" presStyleLbl="sibTrans2D1" presStyleIdx="1" presStyleCnt="2"/>
      <dgm:spPr/>
      <dgm:t>
        <a:bodyPr/>
        <a:lstStyle/>
        <a:p>
          <a:endParaRPr lang="en-US"/>
        </a:p>
      </dgm:t>
    </dgm:pt>
    <dgm:pt modelId="{EA1178CB-70C7-4F77-870E-D180DB707FC8}" type="pres">
      <dgm:prSet presAssocID="{328458B2-A6B9-4809-8105-5601C8CB1BF2}" presName="connectorText" presStyleLbl="sibTrans2D1" presStyleIdx="1" presStyleCnt="2"/>
      <dgm:spPr/>
      <dgm:t>
        <a:bodyPr/>
        <a:lstStyle/>
        <a:p>
          <a:endParaRPr lang="en-US"/>
        </a:p>
      </dgm:t>
    </dgm:pt>
    <dgm:pt modelId="{FA7CEA58-3248-4F3C-B1FD-E982004942B6}" type="pres">
      <dgm:prSet presAssocID="{ED1D8699-18AE-47D1-98FA-C2DEFCEC0F34}" presName="node" presStyleLbl="node1" presStyleIdx="2" presStyleCnt="3">
        <dgm:presLayoutVars>
          <dgm:bulletEnabled val="1"/>
        </dgm:presLayoutVars>
      </dgm:prSet>
      <dgm:spPr/>
      <dgm:t>
        <a:bodyPr/>
        <a:lstStyle/>
        <a:p>
          <a:endParaRPr lang="en-US"/>
        </a:p>
      </dgm:t>
    </dgm:pt>
  </dgm:ptLst>
  <dgm:cxnLst>
    <dgm:cxn modelId="{7F41BE22-3A5B-430C-9CB0-6122501D3B59}" srcId="{3303C139-1FCE-4F3D-A983-872B4529D49B}" destId="{ED1D8699-18AE-47D1-98FA-C2DEFCEC0F34}" srcOrd="2" destOrd="0" parTransId="{A760474F-94F1-468E-A3B6-9AF90EA26FB9}" sibTransId="{8E08A778-1A30-45A1-A3EB-6CFDAD2211E0}"/>
    <dgm:cxn modelId="{3082D636-F516-4ABF-9E96-ACBE170DF40A}" type="presOf" srcId="{908E5563-A2C4-4DF7-8672-7CB52278D59C}" destId="{DAF85F84-3581-4F40-8C87-1DDDDDDBA3F0}" srcOrd="0" destOrd="0" presId="urn:microsoft.com/office/officeart/2005/8/layout/process1"/>
    <dgm:cxn modelId="{CC816ABF-ACAA-4DB0-899A-47BCBB25024D}" type="presOf" srcId="{25E0CD25-ABC0-4D09-BE6B-1FF6ACB93237}" destId="{4DC24E6F-E979-4CF7-B6AD-ECC094334BF2}" srcOrd="0" destOrd="0" presId="urn:microsoft.com/office/officeart/2005/8/layout/process1"/>
    <dgm:cxn modelId="{EE72F8DE-AD4A-47D0-B1FC-FDD450C62E06}" type="presOf" srcId="{328458B2-A6B9-4809-8105-5601C8CB1BF2}" destId="{EA1178CB-70C7-4F77-870E-D180DB707FC8}" srcOrd="1" destOrd="0" presId="urn:microsoft.com/office/officeart/2005/8/layout/process1"/>
    <dgm:cxn modelId="{0A94E904-E5C1-4C49-879A-7BBF081EB59C}" type="presOf" srcId="{3303C139-1FCE-4F3D-A983-872B4529D49B}" destId="{F602DC58-AAB8-4AF3-9087-C6FF618F004F}" srcOrd="0" destOrd="0" presId="urn:microsoft.com/office/officeart/2005/8/layout/process1"/>
    <dgm:cxn modelId="{1856550D-7CB2-4A37-A393-0DCA3CC9982F}" type="presOf" srcId="{908E5563-A2C4-4DF7-8672-7CB52278D59C}" destId="{2A451D65-841E-407C-A1AA-6E01D62E7621}" srcOrd="1" destOrd="0" presId="urn:microsoft.com/office/officeart/2005/8/layout/process1"/>
    <dgm:cxn modelId="{D0E65C6A-C01A-41E4-9D98-19F8EE4ECD88}" srcId="{3303C139-1FCE-4F3D-A983-872B4529D49B}" destId="{60258E3F-E39A-4AB5-8138-1284B1BDE96C}" srcOrd="1" destOrd="0" parTransId="{1350A784-1C67-4618-AC6D-68F21D8C4DF3}" sibTransId="{328458B2-A6B9-4809-8105-5601C8CB1BF2}"/>
    <dgm:cxn modelId="{DB0A6991-671F-4135-B9E6-5F2AFE9815AD}" type="presOf" srcId="{ED1D8699-18AE-47D1-98FA-C2DEFCEC0F34}" destId="{FA7CEA58-3248-4F3C-B1FD-E982004942B6}" srcOrd="0" destOrd="0" presId="urn:microsoft.com/office/officeart/2005/8/layout/process1"/>
    <dgm:cxn modelId="{680E4BE1-9DA3-46A6-AF86-2BDD6BCDE416}" type="presOf" srcId="{60258E3F-E39A-4AB5-8138-1284B1BDE96C}" destId="{83CD4246-CC62-47F9-898A-FAFD906FF087}" srcOrd="0" destOrd="0" presId="urn:microsoft.com/office/officeart/2005/8/layout/process1"/>
    <dgm:cxn modelId="{20AC6B19-2552-456B-A1A5-BAB8A8872650}" srcId="{3303C139-1FCE-4F3D-A983-872B4529D49B}" destId="{25E0CD25-ABC0-4D09-BE6B-1FF6ACB93237}" srcOrd="0" destOrd="0" parTransId="{EEAFF1AE-A178-49EF-AC43-FB424D9B0F31}" sibTransId="{908E5563-A2C4-4DF7-8672-7CB52278D59C}"/>
    <dgm:cxn modelId="{EE7006D3-82F6-4E1A-B74A-BA82A784E941}" type="presOf" srcId="{328458B2-A6B9-4809-8105-5601C8CB1BF2}" destId="{C511EF60-5A24-406C-A9A7-C0995A062C9A}" srcOrd="0" destOrd="0" presId="urn:microsoft.com/office/officeart/2005/8/layout/process1"/>
    <dgm:cxn modelId="{6D0DFB6C-D0B4-4634-873E-D147DFD25E24}" type="presParOf" srcId="{F602DC58-AAB8-4AF3-9087-C6FF618F004F}" destId="{4DC24E6F-E979-4CF7-B6AD-ECC094334BF2}" srcOrd="0" destOrd="0" presId="urn:microsoft.com/office/officeart/2005/8/layout/process1"/>
    <dgm:cxn modelId="{564CD22D-0960-4E77-B409-EEE87C186DB9}" type="presParOf" srcId="{F602DC58-AAB8-4AF3-9087-C6FF618F004F}" destId="{DAF85F84-3581-4F40-8C87-1DDDDDDBA3F0}" srcOrd="1" destOrd="0" presId="urn:microsoft.com/office/officeart/2005/8/layout/process1"/>
    <dgm:cxn modelId="{38DEF57F-7306-4DD6-8307-A75B9F57CAF1}" type="presParOf" srcId="{DAF85F84-3581-4F40-8C87-1DDDDDDBA3F0}" destId="{2A451D65-841E-407C-A1AA-6E01D62E7621}" srcOrd="0" destOrd="0" presId="urn:microsoft.com/office/officeart/2005/8/layout/process1"/>
    <dgm:cxn modelId="{77BF5155-E437-45DA-BFB7-F7F1396AA790}" type="presParOf" srcId="{F602DC58-AAB8-4AF3-9087-C6FF618F004F}" destId="{83CD4246-CC62-47F9-898A-FAFD906FF087}" srcOrd="2" destOrd="0" presId="urn:microsoft.com/office/officeart/2005/8/layout/process1"/>
    <dgm:cxn modelId="{625E5E33-154A-4935-82AA-F694EC537717}" type="presParOf" srcId="{F602DC58-AAB8-4AF3-9087-C6FF618F004F}" destId="{C511EF60-5A24-406C-A9A7-C0995A062C9A}" srcOrd="3" destOrd="0" presId="urn:microsoft.com/office/officeart/2005/8/layout/process1"/>
    <dgm:cxn modelId="{E5DCC177-1EEC-4358-BA6E-300533F7EDD6}" type="presParOf" srcId="{C511EF60-5A24-406C-A9A7-C0995A062C9A}" destId="{EA1178CB-70C7-4F77-870E-D180DB707FC8}" srcOrd="0" destOrd="0" presId="urn:microsoft.com/office/officeart/2005/8/layout/process1"/>
    <dgm:cxn modelId="{775CE45F-DBCA-47BA-8DE2-D0DD1AD78902}" type="presParOf" srcId="{F602DC58-AAB8-4AF3-9087-C6FF618F004F}" destId="{FA7CEA58-3248-4F3C-B1FD-E982004942B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F4C66CD-8791-46D9-B687-A79B07B2E7A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B048BF03-FB04-4185-B85A-F1A7D9943E57}">
      <dgm:prSet phldrT="[Text]"/>
      <dgm:spPr/>
      <dgm:t>
        <a:bodyPr/>
        <a:lstStyle/>
        <a:p>
          <a:r>
            <a:rPr lang="en-US" dirty="0" smtClean="0"/>
            <a:t>Cash Assistance for Elderly and People with Disabilities</a:t>
          </a:r>
          <a:endParaRPr lang="en-US" dirty="0"/>
        </a:p>
      </dgm:t>
    </dgm:pt>
    <dgm:pt modelId="{ED3A98E5-752C-4D13-BEF3-1B53DA801D30}" type="parTrans" cxnId="{E78E1021-99E6-4A81-8609-DA580DFB4195}">
      <dgm:prSet/>
      <dgm:spPr/>
      <dgm:t>
        <a:bodyPr/>
        <a:lstStyle/>
        <a:p>
          <a:endParaRPr lang="en-US"/>
        </a:p>
      </dgm:t>
    </dgm:pt>
    <dgm:pt modelId="{5F373B68-2BE6-4E56-9F4C-3F1E63BD3D9D}" type="sibTrans" cxnId="{E78E1021-99E6-4A81-8609-DA580DFB4195}">
      <dgm:prSet/>
      <dgm:spPr/>
      <dgm:t>
        <a:bodyPr/>
        <a:lstStyle/>
        <a:p>
          <a:endParaRPr lang="en-US"/>
        </a:p>
      </dgm:t>
    </dgm:pt>
    <dgm:pt modelId="{6A307D00-9440-4BF7-8177-75608E16F2E9}">
      <dgm:prSet phldrT="[Text]"/>
      <dgm:spPr/>
      <dgm:t>
        <a:bodyPr/>
        <a:lstStyle/>
        <a:p>
          <a:r>
            <a:rPr lang="en-US" dirty="0" smtClean="0"/>
            <a:t>Cash Assistance for </a:t>
          </a:r>
          <a:r>
            <a:rPr lang="en-US" b="0" i="0" dirty="0" smtClean="0"/>
            <a:t>Non-Citizen Victims of Trafficking, Torture, or Other Serious Crimes</a:t>
          </a:r>
          <a:endParaRPr lang="en-US" dirty="0"/>
        </a:p>
      </dgm:t>
    </dgm:pt>
    <dgm:pt modelId="{9B279DCC-AE04-4AD5-83F1-5243F38863B4}" type="parTrans" cxnId="{C4C305F6-C584-4038-82DE-D79D201E9D54}">
      <dgm:prSet/>
      <dgm:spPr/>
      <dgm:t>
        <a:bodyPr/>
        <a:lstStyle/>
        <a:p>
          <a:endParaRPr lang="en-US"/>
        </a:p>
      </dgm:t>
    </dgm:pt>
    <dgm:pt modelId="{40DF2B38-C370-403A-B381-92F9F1D0A31C}" type="sibTrans" cxnId="{C4C305F6-C584-4038-82DE-D79D201E9D54}">
      <dgm:prSet/>
      <dgm:spPr/>
      <dgm:t>
        <a:bodyPr/>
        <a:lstStyle/>
        <a:p>
          <a:endParaRPr lang="en-US"/>
        </a:p>
      </dgm:t>
    </dgm:pt>
    <dgm:pt modelId="{A6652D46-EC53-4385-A4AA-34E234DA1464}">
      <dgm:prSet phldrT="[Text]"/>
      <dgm:spPr/>
      <dgm:t>
        <a:bodyPr/>
        <a:lstStyle/>
        <a:p>
          <a:r>
            <a:rPr lang="en-US" dirty="0" smtClean="0"/>
            <a:t>Cash Assistance for Low-Income Families</a:t>
          </a:r>
          <a:endParaRPr lang="en-US" dirty="0"/>
        </a:p>
      </dgm:t>
    </dgm:pt>
    <dgm:pt modelId="{13597925-4EDB-4F9F-9C9F-C9165760031D}" type="sibTrans" cxnId="{0D07B412-9188-43F9-BF8D-46F4030327E6}">
      <dgm:prSet/>
      <dgm:spPr/>
      <dgm:t>
        <a:bodyPr/>
        <a:lstStyle/>
        <a:p>
          <a:endParaRPr lang="en-US"/>
        </a:p>
      </dgm:t>
    </dgm:pt>
    <dgm:pt modelId="{95641085-7697-4A32-B897-CD288CF5AC47}" type="parTrans" cxnId="{0D07B412-9188-43F9-BF8D-46F4030327E6}">
      <dgm:prSet/>
      <dgm:spPr/>
      <dgm:t>
        <a:bodyPr/>
        <a:lstStyle/>
        <a:p>
          <a:endParaRPr lang="en-US"/>
        </a:p>
      </dgm:t>
    </dgm:pt>
    <dgm:pt modelId="{5504D590-B1DA-4295-838E-AAF692AE713B}" type="pres">
      <dgm:prSet presAssocID="{DF4C66CD-8791-46D9-B687-A79B07B2E7A7}" presName="Name0" presStyleCnt="0">
        <dgm:presLayoutVars>
          <dgm:dir/>
          <dgm:resizeHandles val="exact"/>
        </dgm:presLayoutVars>
      </dgm:prSet>
      <dgm:spPr/>
      <dgm:t>
        <a:bodyPr/>
        <a:lstStyle/>
        <a:p>
          <a:endParaRPr lang="en-US"/>
        </a:p>
      </dgm:t>
    </dgm:pt>
    <dgm:pt modelId="{0CE725B3-EDC1-4D9D-905C-31CFBF8BDC9D}" type="pres">
      <dgm:prSet presAssocID="{A6652D46-EC53-4385-A4AA-34E234DA1464}" presName="compNode" presStyleCnt="0"/>
      <dgm:spPr/>
    </dgm:pt>
    <dgm:pt modelId="{39B3A2AE-DBA6-46FF-84BB-F8E89DA7BD4E}" type="pres">
      <dgm:prSet presAssocID="{A6652D46-EC53-4385-A4AA-34E234DA1464}"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FD28CF12-B480-4327-95B8-AFA61D8FB597}" type="pres">
      <dgm:prSet presAssocID="{A6652D46-EC53-4385-A4AA-34E234DA1464}" presName="textRect" presStyleLbl="revTx" presStyleIdx="0" presStyleCnt="3">
        <dgm:presLayoutVars>
          <dgm:bulletEnabled val="1"/>
        </dgm:presLayoutVars>
      </dgm:prSet>
      <dgm:spPr/>
      <dgm:t>
        <a:bodyPr/>
        <a:lstStyle/>
        <a:p>
          <a:endParaRPr lang="en-US"/>
        </a:p>
      </dgm:t>
    </dgm:pt>
    <dgm:pt modelId="{EFD8F9BD-62D6-48E0-B56A-14A9A9040DCF}" type="pres">
      <dgm:prSet presAssocID="{13597925-4EDB-4F9F-9C9F-C9165760031D}" presName="sibTrans" presStyleLbl="sibTrans2D1" presStyleIdx="0" presStyleCnt="0"/>
      <dgm:spPr/>
      <dgm:t>
        <a:bodyPr/>
        <a:lstStyle/>
        <a:p>
          <a:endParaRPr lang="en-US"/>
        </a:p>
      </dgm:t>
    </dgm:pt>
    <dgm:pt modelId="{BAF8242A-1EC2-46E0-9E84-CA8A50E05DE5}" type="pres">
      <dgm:prSet presAssocID="{B048BF03-FB04-4185-B85A-F1A7D9943E57}" presName="compNode" presStyleCnt="0"/>
      <dgm:spPr/>
    </dgm:pt>
    <dgm:pt modelId="{5329B245-3052-49F6-8C8A-AD45E8519FD0}" type="pres">
      <dgm:prSet presAssocID="{B048BF03-FB04-4185-B85A-F1A7D9943E57}" presName="pict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1B761515-6342-40E6-8D8E-5ABA4A8C49A4}" type="pres">
      <dgm:prSet presAssocID="{B048BF03-FB04-4185-B85A-F1A7D9943E57}" presName="textRect" presStyleLbl="revTx" presStyleIdx="1" presStyleCnt="3">
        <dgm:presLayoutVars>
          <dgm:bulletEnabled val="1"/>
        </dgm:presLayoutVars>
      </dgm:prSet>
      <dgm:spPr/>
      <dgm:t>
        <a:bodyPr/>
        <a:lstStyle/>
        <a:p>
          <a:endParaRPr lang="en-US"/>
        </a:p>
      </dgm:t>
    </dgm:pt>
    <dgm:pt modelId="{6CE26CF9-1C76-45D9-BC1A-FD38D392E807}" type="pres">
      <dgm:prSet presAssocID="{5F373B68-2BE6-4E56-9F4C-3F1E63BD3D9D}" presName="sibTrans" presStyleLbl="sibTrans2D1" presStyleIdx="0" presStyleCnt="0"/>
      <dgm:spPr/>
      <dgm:t>
        <a:bodyPr/>
        <a:lstStyle/>
        <a:p>
          <a:endParaRPr lang="en-US"/>
        </a:p>
      </dgm:t>
    </dgm:pt>
    <dgm:pt modelId="{B65BC16E-9B0A-4296-A7FA-482A6035179E}" type="pres">
      <dgm:prSet presAssocID="{6A307D00-9440-4BF7-8177-75608E16F2E9}" presName="compNode" presStyleCnt="0"/>
      <dgm:spPr/>
    </dgm:pt>
    <dgm:pt modelId="{49581D6D-2A11-435A-9EB3-9DC7AA36B2F4}" type="pres">
      <dgm:prSet presAssocID="{6A307D00-9440-4BF7-8177-75608E16F2E9}" presName="pict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00F8B1C1-D966-4241-9CC4-55D2DAC59B51}" type="pres">
      <dgm:prSet presAssocID="{6A307D00-9440-4BF7-8177-75608E16F2E9}" presName="textRect" presStyleLbl="revTx" presStyleIdx="2" presStyleCnt="3">
        <dgm:presLayoutVars>
          <dgm:bulletEnabled val="1"/>
        </dgm:presLayoutVars>
      </dgm:prSet>
      <dgm:spPr/>
      <dgm:t>
        <a:bodyPr/>
        <a:lstStyle/>
        <a:p>
          <a:endParaRPr lang="en-US"/>
        </a:p>
      </dgm:t>
    </dgm:pt>
  </dgm:ptLst>
  <dgm:cxnLst>
    <dgm:cxn modelId="{E3830563-8949-465E-B90A-188E4561665C}" type="presOf" srcId="{6A307D00-9440-4BF7-8177-75608E16F2E9}" destId="{00F8B1C1-D966-4241-9CC4-55D2DAC59B51}" srcOrd="0" destOrd="0" presId="urn:microsoft.com/office/officeart/2005/8/layout/pList1"/>
    <dgm:cxn modelId="{C4C305F6-C584-4038-82DE-D79D201E9D54}" srcId="{DF4C66CD-8791-46D9-B687-A79B07B2E7A7}" destId="{6A307D00-9440-4BF7-8177-75608E16F2E9}" srcOrd="2" destOrd="0" parTransId="{9B279DCC-AE04-4AD5-83F1-5243F38863B4}" sibTransId="{40DF2B38-C370-403A-B381-92F9F1D0A31C}"/>
    <dgm:cxn modelId="{E78E1021-99E6-4A81-8609-DA580DFB4195}" srcId="{DF4C66CD-8791-46D9-B687-A79B07B2E7A7}" destId="{B048BF03-FB04-4185-B85A-F1A7D9943E57}" srcOrd="1" destOrd="0" parTransId="{ED3A98E5-752C-4D13-BEF3-1B53DA801D30}" sibTransId="{5F373B68-2BE6-4E56-9F4C-3F1E63BD3D9D}"/>
    <dgm:cxn modelId="{0D07B412-9188-43F9-BF8D-46F4030327E6}" srcId="{DF4C66CD-8791-46D9-B687-A79B07B2E7A7}" destId="{A6652D46-EC53-4385-A4AA-34E234DA1464}" srcOrd="0" destOrd="0" parTransId="{95641085-7697-4A32-B897-CD288CF5AC47}" sibTransId="{13597925-4EDB-4F9F-9C9F-C9165760031D}"/>
    <dgm:cxn modelId="{C372E16A-2FC4-411F-AC1C-3B7A6716E78E}" type="presOf" srcId="{13597925-4EDB-4F9F-9C9F-C9165760031D}" destId="{EFD8F9BD-62D6-48E0-B56A-14A9A9040DCF}" srcOrd="0" destOrd="0" presId="urn:microsoft.com/office/officeart/2005/8/layout/pList1"/>
    <dgm:cxn modelId="{9FD41284-5BBD-457E-BAA2-5296539FE399}" type="presOf" srcId="{5F373B68-2BE6-4E56-9F4C-3F1E63BD3D9D}" destId="{6CE26CF9-1C76-45D9-BC1A-FD38D392E807}" srcOrd="0" destOrd="0" presId="urn:microsoft.com/office/officeart/2005/8/layout/pList1"/>
    <dgm:cxn modelId="{50B963CD-5F74-4281-978F-E6C2865033E1}" type="presOf" srcId="{A6652D46-EC53-4385-A4AA-34E234DA1464}" destId="{FD28CF12-B480-4327-95B8-AFA61D8FB597}" srcOrd="0" destOrd="0" presId="urn:microsoft.com/office/officeart/2005/8/layout/pList1"/>
    <dgm:cxn modelId="{645D5F63-9EF4-4F28-8ABB-EDF4347FC7B4}" type="presOf" srcId="{B048BF03-FB04-4185-B85A-F1A7D9943E57}" destId="{1B761515-6342-40E6-8D8E-5ABA4A8C49A4}" srcOrd="0" destOrd="0" presId="urn:microsoft.com/office/officeart/2005/8/layout/pList1"/>
    <dgm:cxn modelId="{8B4D59F8-0EE0-4837-88B6-20C93A3C1A66}" type="presOf" srcId="{DF4C66CD-8791-46D9-B687-A79B07B2E7A7}" destId="{5504D590-B1DA-4295-838E-AAF692AE713B}" srcOrd="0" destOrd="0" presId="urn:microsoft.com/office/officeart/2005/8/layout/pList1"/>
    <dgm:cxn modelId="{62B1A8F0-242A-42B2-ADD3-1F04402240B2}" type="presParOf" srcId="{5504D590-B1DA-4295-838E-AAF692AE713B}" destId="{0CE725B3-EDC1-4D9D-905C-31CFBF8BDC9D}" srcOrd="0" destOrd="0" presId="urn:microsoft.com/office/officeart/2005/8/layout/pList1"/>
    <dgm:cxn modelId="{78794460-B597-48B7-848E-7B43BC8FDA9A}" type="presParOf" srcId="{0CE725B3-EDC1-4D9D-905C-31CFBF8BDC9D}" destId="{39B3A2AE-DBA6-46FF-84BB-F8E89DA7BD4E}" srcOrd="0" destOrd="0" presId="urn:microsoft.com/office/officeart/2005/8/layout/pList1"/>
    <dgm:cxn modelId="{29CC8094-933D-43B3-AA53-B169BE135285}" type="presParOf" srcId="{0CE725B3-EDC1-4D9D-905C-31CFBF8BDC9D}" destId="{FD28CF12-B480-4327-95B8-AFA61D8FB597}" srcOrd="1" destOrd="0" presId="urn:microsoft.com/office/officeart/2005/8/layout/pList1"/>
    <dgm:cxn modelId="{366A4D5E-5A74-4E36-9E8D-8B485F7A1AF8}" type="presParOf" srcId="{5504D590-B1DA-4295-838E-AAF692AE713B}" destId="{EFD8F9BD-62D6-48E0-B56A-14A9A9040DCF}" srcOrd="1" destOrd="0" presId="urn:microsoft.com/office/officeart/2005/8/layout/pList1"/>
    <dgm:cxn modelId="{59248D6E-539F-4BCE-B32C-C295FFCF39E7}" type="presParOf" srcId="{5504D590-B1DA-4295-838E-AAF692AE713B}" destId="{BAF8242A-1EC2-46E0-9E84-CA8A50E05DE5}" srcOrd="2" destOrd="0" presId="urn:microsoft.com/office/officeart/2005/8/layout/pList1"/>
    <dgm:cxn modelId="{8271F4DF-011A-4B71-B937-2DDAC9985B4C}" type="presParOf" srcId="{BAF8242A-1EC2-46E0-9E84-CA8A50E05DE5}" destId="{5329B245-3052-49F6-8C8A-AD45E8519FD0}" srcOrd="0" destOrd="0" presId="urn:microsoft.com/office/officeart/2005/8/layout/pList1"/>
    <dgm:cxn modelId="{4DF7EB50-D132-41AD-82E1-402CCFCF0614}" type="presParOf" srcId="{BAF8242A-1EC2-46E0-9E84-CA8A50E05DE5}" destId="{1B761515-6342-40E6-8D8E-5ABA4A8C49A4}" srcOrd="1" destOrd="0" presId="urn:microsoft.com/office/officeart/2005/8/layout/pList1"/>
    <dgm:cxn modelId="{11A34520-E1D9-4B25-B335-895A310836FF}" type="presParOf" srcId="{5504D590-B1DA-4295-838E-AAF692AE713B}" destId="{6CE26CF9-1C76-45D9-BC1A-FD38D392E807}" srcOrd="3" destOrd="0" presId="urn:microsoft.com/office/officeart/2005/8/layout/pList1"/>
    <dgm:cxn modelId="{027A25C4-9836-4B0D-9740-C8D36050D110}" type="presParOf" srcId="{5504D590-B1DA-4295-838E-AAF692AE713B}" destId="{B65BC16E-9B0A-4296-A7FA-482A6035179E}" srcOrd="4" destOrd="0" presId="urn:microsoft.com/office/officeart/2005/8/layout/pList1"/>
    <dgm:cxn modelId="{49614108-2988-46AC-9FAD-1998A0F077C1}" type="presParOf" srcId="{B65BC16E-9B0A-4296-A7FA-482A6035179E}" destId="{49581D6D-2A11-435A-9EB3-9DC7AA36B2F4}" srcOrd="0" destOrd="0" presId="urn:microsoft.com/office/officeart/2005/8/layout/pList1"/>
    <dgm:cxn modelId="{215D7607-9F94-432E-82F0-E297A6F46A12}" type="presParOf" srcId="{B65BC16E-9B0A-4296-A7FA-482A6035179E}" destId="{00F8B1C1-D966-4241-9CC4-55D2DAC59B51}"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C40645E-F838-401C-BC07-44BF8DB7B59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507AC69-929F-4EA8-AD19-F75BCE6B3EA8}">
      <dgm:prSet phldrT="[Text]"/>
      <dgm:spPr/>
      <dgm:t>
        <a:bodyPr/>
        <a:lstStyle/>
        <a:p>
          <a:pPr>
            <a:spcAft>
              <a:spcPts val="100"/>
            </a:spcAft>
          </a:pPr>
          <a:r>
            <a:rPr lang="en-US" dirty="0" smtClean="0"/>
            <a:t>Applicant must meet the SSA’s definition of aged, blind, or disabled </a:t>
          </a:r>
        </a:p>
        <a:p>
          <a:pPr>
            <a:spcAft>
              <a:spcPts val="100"/>
            </a:spcAft>
          </a:pPr>
          <a:r>
            <a:rPr lang="en-US" u="sng" dirty="0" smtClean="0"/>
            <a:t>AND</a:t>
          </a:r>
          <a:r>
            <a:rPr lang="en-US" dirty="0" smtClean="0"/>
            <a:t> one of the following:</a:t>
          </a:r>
        </a:p>
      </dgm:t>
    </dgm:pt>
    <dgm:pt modelId="{6952E76C-F0E1-430C-9343-090B08537912}" type="parTrans" cxnId="{0115D043-2843-498E-9E09-8ED3E77A5095}">
      <dgm:prSet/>
      <dgm:spPr/>
      <dgm:t>
        <a:bodyPr/>
        <a:lstStyle/>
        <a:p>
          <a:endParaRPr lang="en-US"/>
        </a:p>
      </dgm:t>
    </dgm:pt>
    <dgm:pt modelId="{4D1E4544-0B36-47A2-94DA-9781A50427CD}" type="sibTrans" cxnId="{0115D043-2843-498E-9E09-8ED3E77A5095}">
      <dgm:prSet/>
      <dgm:spPr/>
      <dgm:t>
        <a:bodyPr/>
        <a:lstStyle/>
        <a:p>
          <a:endParaRPr lang="en-US"/>
        </a:p>
      </dgm:t>
    </dgm:pt>
    <dgm:pt modelId="{7964F7C2-5CC2-47AF-A087-CEAC693D86A1}">
      <dgm:prSet phldrT="[Text]"/>
      <dgm:spPr/>
      <dgm:t>
        <a:bodyPr/>
        <a:lstStyle/>
        <a:p>
          <a:r>
            <a:rPr lang="en-US" dirty="0" smtClean="0"/>
            <a:t>Receiving SSI</a:t>
          </a:r>
          <a:endParaRPr lang="en-US" dirty="0"/>
        </a:p>
      </dgm:t>
    </dgm:pt>
    <dgm:pt modelId="{36EDEAE3-DD62-4F7A-9B93-3CFC3437ABF3}" type="parTrans" cxnId="{FEA81103-3BE4-4379-BCAC-B9C8B1F36165}">
      <dgm:prSet/>
      <dgm:spPr/>
      <dgm:t>
        <a:bodyPr/>
        <a:lstStyle/>
        <a:p>
          <a:endParaRPr lang="en-US"/>
        </a:p>
      </dgm:t>
    </dgm:pt>
    <dgm:pt modelId="{8F7E1858-2C84-4958-9BF7-D2D68995A1BB}" type="sibTrans" cxnId="{FEA81103-3BE4-4379-BCAC-B9C8B1F36165}">
      <dgm:prSet/>
      <dgm:spPr/>
      <dgm:t>
        <a:bodyPr/>
        <a:lstStyle/>
        <a:p>
          <a:endParaRPr lang="en-US"/>
        </a:p>
      </dgm:t>
    </dgm:pt>
    <dgm:pt modelId="{87AF563E-1484-49D6-AFB6-B3F1078C8521}">
      <dgm:prSet phldrT="[Text]"/>
      <dgm:spPr/>
      <dgm:t>
        <a:bodyPr/>
        <a:lstStyle/>
        <a:p>
          <a:r>
            <a:rPr lang="en-US" dirty="0" smtClean="0"/>
            <a:t>“Over-Income” for SSI</a:t>
          </a:r>
          <a:endParaRPr lang="en-US" dirty="0"/>
        </a:p>
      </dgm:t>
    </dgm:pt>
    <dgm:pt modelId="{C5626E54-C7EB-4BAB-BCC1-05578B1DF220}" type="parTrans" cxnId="{B27D71F0-A050-4D6C-A012-3015AD04F4E2}">
      <dgm:prSet/>
      <dgm:spPr/>
      <dgm:t>
        <a:bodyPr/>
        <a:lstStyle/>
        <a:p>
          <a:endParaRPr lang="en-US"/>
        </a:p>
      </dgm:t>
    </dgm:pt>
    <dgm:pt modelId="{E3EFD6E4-A241-4058-BAF0-6049FD604BF8}" type="sibTrans" cxnId="{B27D71F0-A050-4D6C-A012-3015AD04F4E2}">
      <dgm:prSet/>
      <dgm:spPr/>
      <dgm:t>
        <a:bodyPr/>
        <a:lstStyle/>
        <a:p>
          <a:endParaRPr lang="en-US"/>
        </a:p>
      </dgm:t>
    </dgm:pt>
    <dgm:pt modelId="{5EA48977-27EB-4EA1-BD79-E2435B871284}">
      <dgm:prSet phldrT="[Text]"/>
      <dgm:spPr/>
      <dgm:t>
        <a:bodyPr/>
        <a:lstStyle/>
        <a:p>
          <a:r>
            <a:rPr lang="en-US" dirty="0" smtClean="0"/>
            <a:t>Have become ineligible for SSI when a period of eligibility based on </a:t>
          </a:r>
          <a:r>
            <a:rPr lang="en-US" b="1" dirty="0" smtClean="0"/>
            <a:t>refugee/asylee status expired. </a:t>
          </a:r>
          <a:r>
            <a:rPr lang="en-US" b="0" dirty="0" smtClean="0"/>
            <a:t>(Rules for this category are different and will not be discussed today. See PM 11-04-00.)</a:t>
          </a:r>
          <a:endParaRPr lang="en-US" b="1" dirty="0"/>
        </a:p>
      </dgm:t>
    </dgm:pt>
    <dgm:pt modelId="{072A58C4-A177-4EFB-84F2-FDA808139D3F}" type="parTrans" cxnId="{30AF482A-4A33-46E0-B7B9-4A3659DEA5CA}">
      <dgm:prSet/>
      <dgm:spPr/>
      <dgm:t>
        <a:bodyPr/>
        <a:lstStyle/>
        <a:p>
          <a:endParaRPr lang="en-US"/>
        </a:p>
      </dgm:t>
    </dgm:pt>
    <dgm:pt modelId="{6F1625AD-D7ED-4845-9AE0-3A468B72BE93}" type="sibTrans" cxnId="{30AF482A-4A33-46E0-B7B9-4A3659DEA5CA}">
      <dgm:prSet/>
      <dgm:spPr/>
      <dgm:t>
        <a:bodyPr/>
        <a:lstStyle/>
        <a:p>
          <a:endParaRPr lang="en-US"/>
        </a:p>
      </dgm:t>
    </dgm:pt>
    <dgm:pt modelId="{AEA6A60F-CD3B-4FCB-878E-ADD7E9B302E7}">
      <dgm:prSet phldrT="[Text]"/>
      <dgm:spPr/>
      <dgm:t>
        <a:bodyPr/>
        <a:lstStyle/>
        <a:p>
          <a:r>
            <a:rPr lang="en-US" b="0" i="0" dirty="0" smtClean="0"/>
            <a:t>Be a noncitizen over 65 years old who was legally residing in the U.S. on 08/22/96, and who was denied SSI due to a finding of "not disabled," and who meets the immigration requirements for AABD medical assistance</a:t>
          </a:r>
          <a:endParaRPr lang="en-US" b="1" dirty="0"/>
        </a:p>
      </dgm:t>
    </dgm:pt>
    <dgm:pt modelId="{CFD817B9-A231-4DAF-9A9A-FF983FBBAF8E}" type="parTrans" cxnId="{D333D17E-753F-4980-94AB-C0CD9CE8CC70}">
      <dgm:prSet/>
      <dgm:spPr/>
      <dgm:t>
        <a:bodyPr/>
        <a:lstStyle/>
        <a:p>
          <a:endParaRPr lang="en-US"/>
        </a:p>
      </dgm:t>
    </dgm:pt>
    <dgm:pt modelId="{92BA3886-6BDF-4C67-A22E-2B2D314635B5}" type="sibTrans" cxnId="{D333D17E-753F-4980-94AB-C0CD9CE8CC70}">
      <dgm:prSet/>
      <dgm:spPr/>
      <dgm:t>
        <a:bodyPr/>
        <a:lstStyle/>
        <a:p>
          <a:endParaRPr lang="en-US"/>
        </a:p>
      </dgm:t>
    </dgm:pt>
    <dgm:pt modelId="{A88BDC07-622C-4F44-8AAE-0AAFE3EF0F43}" type="pres">
      <dgm:prSet presAssocID="{FC40645E-F838-401C-BC07-44BF8DB7B59B}" presName="composite" presStyleCnt="0">
        <dgm:presLayoutVars>
          <dgm:chMax val="1"/>
          <dgm:dir/>
          <dgm:resizeHandles val="exact"/>
        </dgm:presLayoutVars>
      </dgm:prSet>
      <dgm:spPr/>
      <dgm:t>
        <a:bodyPr/>
        <a:lstStyle/>
        <a:p>
          <a:endParaRPr lang="en-US"/>
        </a:p>
      </dgm:t>
    </dgm:pt>
    <dgm:pt modelId="{ACAF3D32-C17D-4789-A4DE-B0ACD3B292AC}" type="pres">
      <dgm:prSet presAssocID="{8507AC69-929F-4EA8-AD19-F75BCE6B3EA8}" presName="roof" presStyleLbl="dkBgShp" presStyleIdx="0" presStyleCnt="2"/>
      <dgm:spPr/>
      <dgm:t>
        <a:bodyPr/>
        <a:lstStyle/>
        <a:p>
          <a:endParaRPr lang="en-US"/>
        </a:p>
      </dgm:t>
    </dgm:pt>
    <dgm:pt modelId="{86775DBA-0312-4055-ABA0-298E38714D8A}" type="pres">
      <dgm:prSet presAssocID="{8507AC69-929F-4EA8-AD19-F75BCE6B3EA8}" presName="pillars" presStyleCnt="0"/>
      <dgm:spPr/>
    </dgm:pt>
    <dgm:pt modelId="{AE0AF4BB-C9AA-49ED-B376-A28D63F06F16}" type="pres">
      <dgm:prSet presAssocID="{8507AC69-929F-4EA8-AD19-F75BCE6B3EA8}" presName="pillar1" presStyleLbl="node1" presStyleIdx="0" presStyleCnt="4">
        <dgm:presLayoutVars>
          <dgm:bulletEnabled val="1"/>
        </dgm:presLayoutVars>
      </dgm:prSet>
      <dgm:spPr/>
      <dgm:t>
        <a:bodyPr/>
        <a:lstStyle/>
        <a:p>
          <a:endParaRPr lang="en-US"/>
        </a:p>
      </dgm:t>
    </dgm:pt>
    <dgm:pt modelId="{11C6225F-EECB-42A9-8D7C-4E6914B736E5}" type="pres">
      <dgm:prSet presAssocID="{87AF563E-1484-49D6-AFB6-B3F1078C8521}" presName="pillarX" presStyleLbl="node1" presStyleIdx="1" presStyleCnt="4">
        <dgm:presLayoutVars>
          <dgm:bulletEnabled val="1"/>
        </dgm:presLayoutVars>
      </dgm:prSet>
      <dgm:spPr/>
      <dgm:t>
        <a:bodyPr/>
        <a:lstStyle/>
        <a:p>
          <a:endParaRPr lang="en-US"/>
        </a:p>
      </dgm:t>
    </dgm:pt>
    <dgm:pt modelId="{8E39C448-05C4-43BD-B018-FFD7A9E2930B}" type="pres">
      <dgm:prSet presAssocID="{5EA48977-27EB-4EA1-BD79-E2435B871284}" presName="pillarX" presStyleLbl="node1" presStyleIdx="2" presStyleCnt="4">
        <dgm:presLayoutVars>
          <dgm:bulletEnabled val="1"/>
        </dgm:presLayoutVars>
      </dgm:prSet>
      <dgm:spPr/>
      <dgm:t>
        <a:bodyPr/>
        <a:lstStyle/>
        <a:p>
          <a:endParaRPr lang="en-US"/>
        </a:p>
      </dgm:t>
    </dgm:pt>
    <dgm:pt modelId="{EBDB7FB0-2FAB-4C32-9280-006190EA11AF}" type="pres">
      <dgm:prSet presAssocID="{AEA6A60F-CD3B-4FCB-878E-ADD7E9B302E7}" presName="pillarX" presStyleLbl="node1" presStyleIdx="3" presStyleCnt="4">
        <dgm:presLayoutVars>
          <dgm:bulletEnabled val="1"/>
        </dgm:presLayoutVars>
      </dgm:prSet>
      <dgm:spPr/>
      <dgm:t>
        <a:bodyPr/>
        <a:lstStyle/>
        <a:p>
          <a:endParaRPr lang="en-US"/>
        </a:p>
      </dgm:t>
    </dgm:pt>
    <dgm:pt modelId="{299E9203-BC60-40D8-B7BE-6C89B274133E}" type="pres">
      <dgm:prSet presAssocID="{8507AC69-929F-4EA8-AD19-F75BCE6B3EA8}" presName="base" presStyleLbl="dkBgShp" presStyleIdx="1" presStyleCnt="2"/>
      <dgm:spPr/>
    </dgm:pt>
  </dgm:ptLst>
  <dgm:cxnLst>
    <dgm:cxn modelId="{30AF482A-4A33-46E0-B7B9-4A3659DEA5CA}" srcId="{8507AC69-929F-4EA8-AD19-F75BCE6B3EA8}" destId="{5EA48977-27EB-4EA1-BD79-E2435B871284}" srcOrd="2" destOrd="0" parTransId="{072A58C4-A177-4EFB-84F2-FDA808139D3F}" sibTransId="{6F1625AD-D7ED-4845-9AE0-3A468B72BE93}"/>
    <dgm:cxn modelId="{688E5DAE-3C63-4115-AD8D-B8A6FA74EF3E}" type="presOf" srcId="{7964F7C2-5CC2-47AF-A087-CEAC693D86A1}" destId="{AE0AF4BB-C9AA-49ED-B376-A28D63F06F16}" srcOrd="0" destOrd="0" presId="urn:microsoft.com/office/officeart/2005/8/layout/hList3"/>
    <dgm:cxn modelId="{FEA81103-3BE4-4379-BCAC-B9C8B1F36165}" srcId="{8507AC69-929F-4EA8-AD19-F75BCE6B3EA8}" destId="{7964F7C2-5CC2-47AF-A087-CEAC693D86A1}" srcOrd="0" destOrd="0" parTransId="{36EDEAE3-DD62-4F7A-9B93-3CFC3437ABF3}" sibTransId="{8F7E1858-2C84-4958-9BF7-D2D68995A1BB}"/>
    <dgm:cxn modelId="{0115D043-2843-498E-9E09-8ED3E77A5095}" srcId="{FC40645E-F838-401C-BC07-44BF8DB7B59B}" destId="{8507AC69-929F-4EA8-AD19-F75BCE6B3EA8}" srcOrd="0" destOrd="0" parTransId="{6952E76C-F0E1-430C-9343-090B08537912}" sibTransId="{4D1E4544-0B36-47A2-94DA-9781A50427CD}"/>
    <dgm:cxn modelId="{B27D71F0-A050-4D6C-A012-3015AD04F4E2}" srcId="{8507AC69-929F-4EA8-AD19-F75BCE6B3EA8}" destId="{87AF563E-1484-49D6-AFB6-B3F1078C8521}" srcOrd="1" destOrd="0" parTransId="{C5626E54-C7EB-4BAB-BCC1-05578B1DF220}" sibTransId="{E3EFD6E4-A241-4058-BAF0-6049FD604BF8}"/>
    <dgm:cxn modelId="{8A34F01D-07BF-4626-A998-E68CF6A996C1}" type="presOf" srcId="{87AF563E-1484-49D6-AFB6-B3F1078C8521}" destId="{11C6225F-EECB-42A9-8D7C-4E6914B736E5}" srcOrd="0" destOrd="0" presId="urn:microsoft.com/office/officeart/2005/8/layout/hList3"/>
    <dgm:cxn modelId="{61A7B7F2-8E5A-4EFE-85C6-1B3C7603F5FB}" type="presOf" srcId="{FC40645E-F838-401C-BC07-44BF8DB7B59B}" destId="{A88BDC07-622C-4F44-8AAE-0AAFE3EF0F43}" srcOrd="0" destOrd="0" presId="urn:microsoft.com/office/officeart/2005/8/layout/hList3"/>
    <dgm:cxn modelId="{78F07230-8CFF-4A34-B60E-B9A62CA7FB60}" type="presOf" srcId="{AEA6A60F-CD3B-4FCB-878E-ADD7E9B302E7}" destId="{EBDB7FB0-2FAB-4C32-9280-006190EA11AF}" srcOrd="0" destOrd="0" presId="urn:microsoft.com/office/officeart/2005/8/layout/hList3"/>
    <dgm:cxn modelId="{D333D17E-753F-4980-94AB-C0CD9CE8CC70}" srcId="{8507AC69-929F-4EA8-AD19-F75BCE6B3EA8}" destId="{AEA6A60F-CD3B-4FCB-878E-ADD7E9B302E7}" srcOrd="3" destOrd="0" parTransId="{CFD817B9-A231-4DAF-9A9A-FF983FBBAF8E}" sibTransId="{92BA3886-6BDF-4C67-A22E-2B2D314635B5}"/>
    <dgm:cxn modelId="{F2F4F8BA-64D9-4E1C-865B-2739623FD333}" type="presOf" srcId="{5EA48977-27EB-4EA1-BD79-E2435B871284}" destId="{8E39C448-05C4-43BD-B018-FFD7A9E2930B}" srcOrd="0" destOrd="0" presId="urn:microsoft.com/office/officeart/2005/8/layout/hList3"/>
    <dgm:cxn modelId="{8E14E43D-6622-4F28-82D2-5F2686C1CD59}" type="presOf" srcId="{8507AC69-929F-4EA8-AD19-F75BCE6B3EA8}" destId="{ACAF3D32-C17D-4789-A4DE-B0ACD3B292AC}" srcOrd="0" destOrd="0" presId="urn:microsoft.com/office/officeart/2005/8/layout/hList3"/>
    <dgm:cxn modelId="{45D3CD81-8972-4844-94D8-3D42DF2409B6}" type="presParOf" srcId="{A88BDC07-622C-4F44-8AAE-0AAFE3EF0F43}" destId="{ACAF3D32-C17D-4789-A4DE-B0ACD3B292AC}" srcOrd="0" destOrd="0" presId="urn:microsoft.com/office/officeart/2005/8/layout/hList3"/>
    <dgm:cxn modelId="{12283F14-2C06-432D-B145-993C25DB07A2}" type="presParOf" srcId="{A88BDC07-622C-4F44-8AAE-0AAFE3EF0F43}" destId="{86775DBA-0312-4055-ABA0-298E38714D8A}" srcOrd="1" destOrd="0" presId="urn:microsoft.com/office/officeart/2005/8/layout/hList3"/>
    <dgm:cxn modelId="{A8C4B76F-E4B7-4524-AE76-1B8C3CAFB52A}" type="presParOf" srcId="{86775DBA-0312-4055-ABA0-298E38714D8A}" destId="{AE0AF4BB-C9AA-49ED-B376-A28D63F06F16}" srcOrd="0" destOrd="0" presId="urn:microsoft.com/office/officeart/2005/8/layout/hList3"/>
    <dgm:cxn modelId="{146F2A00-BEDE-4A8F-8E96-1D934F55FC2B}" type="presParOf" srcId="{86775DBA-0312-4055-ABA0-298E38714D8A}" destId="{11C6225F-EECB-42A9-8D7C-4E6914B736E5}" srcOrd="1" destOrd="0" presId="urn:microsoft.com/office/officeart/2005/8/layout/hList3"/>
    <dgm:cxn modelId="{2EFA111E-C913-48B0-A067-C7B44628B387}" type="presParOf" srcId="{86775DBA-0312-4055-ABA0-298E38714D8A}" destId="{8E39C448-05C4-43BD-B018-FFD7A9E2930B}" srcOrd="2" destOrd="0" presId="urn:microsoft.com/office/officeart/2005/8/layout/hList3"/>
    <dgm:cxn modelId="{D61A64FB-3BE6-44BA-89F7-8EE30E30C6AD}" type="presParOf" srcId="{86775DBA-0312-4055-ABA0-298E38714D8A}" destId="{EBDB7FB0-2FAB-4C32-9280-006190EA11AF}" srcOrd="3" destOrd="0" presId="urn:microsoft.com/office/officeart/2005/8/layout/hList3"/>
    <dgm:cxn modelId="{2C9B1DE2-5954-4920-8B8C-9E83FFEB266A}" type="presParOf" srcId="{A88BDC07-622C-4F44-8AAE-0AAFE3EF0F43}" destId="{299E9203-BC60-40D8-B7BE-6C89B274133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78149E-553A-46FC-BE0E-DF74E63C51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8544B23-4351-43B7-B385-124DBB8B5B95}">
      <dgm:prSet phldrT="[Text]"/>
      <dgm:spPr/>
      <dgm:t>
        <a:bodyPr/>
        <a:lstStyle/>
        <a:p>
          <a:r>
            <a:rPr lang="en-US" b="1" dirty="0" smtClean="0"/>
            <a:t>Unable to engage in substantial gainful employment</a:t>
          </a:r>
          <a:endParaRPr lang="en-US" dirty="0"/>
        </a:p>
      </dgm:t>
    </dgm:pt>
    <dgm:pt modelId="{9EAF1199-7DE5-4502-9194-A2E0AE48812E}" type="parTrans" cxnId="{1F746AFB-0CA1-49A9-A18E-A2EF0D4D4335}">
      <dgm:prSet/>
      <dgm:spPr/>
      <dgm:t>
        <a:bodyPr/>
        <a:lstStyle/>
        <a:p>
          <a:endParaRPr lang="en-US"/>
        </a:p>
      </dgm:t>
    </dgm:pt>
    <dgm:pt modelId="{A52F0868-BFB6-4E99-80CC-41E1A2061385}" type="sibTrans" cxnId="{1F746AFB-0CA1-49A9-A18E-A2EF0D4D4335}">
      <dgm:prSet/>
      <dgm:spPr/>
      <dgm:t>
        <a:bodyPr/>
        <a:lstStyle/>
        <a:p>
          <a:endParaRPr lang="en-US"/>
        </a:p>
      </dgm:t>
    </dgm:pt>
    <dgm:pt modelId="{144BC615-3D2C-4A5E-A01F-60EE357D4F63}">
      <dgm:prSet custT="1"/>
      <dgm:spPr/>
      <dgm:t>
        <a:bodyPr/>
        <a:lstStyle/>
        <a:p>
          <a:pPr>
            <a:lnSpc>
              <a:spcPct val="100000"/>
            </a:lnSpc>
          </a:pPr>
          <a:r>
            <a:rPr lang="en-US" sz="1600" b="1" dirty="0" smtClean="0"/>
            <a:t>Most show they cannot work </a:t>
          </a:r>
          <a:r>
            <a:rPr lang="en-US" sz="1600" b="1" i="1" dirty="0" smtClean="0"/>
            <a:t>any </a:t>
          </a:r>
          <a:r>
            <a:rPr lang="en-US" sz="1600" b="1" dirty="0" smtClean="0"/>
            <a:t>jobs</a:t>
          </a:r>
          <a:r>
            <a:rPr lang="en-US" sz="1600" dirty="0" smtClean="0"/>
            <a:t>, not just the jobs they’ve held in the past</a:t>
          </a:r>
        </a:p>
      </dgm:t>
    </dgm:pt>
    <dgm:pt modelId="{0D210EE0-C7FC-46FD-8395-F1279F4A2568}" type="parTrans" cxnId="{B708E4E1-DB72-4EAD-ADEA-5EF46A161ECA}">
      <dgm:prSet/>
      <dgm:spPr/>
      <dgm:t>
        <a:bodyPr/>
        <a:lstStyle/>
        <a:p>
          <a:endParaRPr lang="en-US"/>
        </a:p>
      </dgm:t>
    </dgm:pt>
    <dgm:pt modelId="{5B0DB3DE-0AF0-4BD9-A445-4B5813FC8168}" type="sibTrans" cxnId="{B708E4E1-DB72-4EAD-ADEA-5EF46A161ECA}">
      <dgm:prSet/>
      <dgm:spPr/>
      <dgm:t>
        <a:bodyPr/>
        <a:lstStyle/>
        <a:p>
          <a:endParaRPr lang="en-US"/>
        </a:p>
      </dgm:t>
    </dgm:pt>
    <dgm:pt modelId="{1B3D9C3E-5331-454E-A2C4-FE1558A92851}">
      <dgm:prSet custT="1"/>
      <dgm:spPr/>
      <dgm:t>
        <a:bodyPr/>
        <a:lstStyle/>
        <a:p>
          <a:pPr>
            <a:lnSpc>
              <a:spcPct val="100000"/>
            </a:lnSpc>
          </a:pPr>
          <a:r>
            <a:rPr lang="en-US" sz="1600" b="1" dirty="0" smtClean="0"/>
            <a:t>Diagnosis is not enough</a:t>
          </a:r>
          <a:r>
            <a:rPr lang="en-US" sz="1600" dirty="0" smtClean="0"/>
            <a:t>. Conditions must result in symptoms and limitations that prevent a person from working.</a:t>
          </a:r>
          <a:endParaRPr lang="en-US" sz="1600" dirty="0"/>
        </a:p>
      </dgm:t>
    </dgm:pt>
    <dgm:pt modelId="{6E19ED1C-2F4E-49B7-AF1A-311818B9E297}" type="parTrans" cxnId="{2D0CBBFB-F707-4AA0-8280-121FBED3BBA1}">
      <dgm:prSet/>
      <dgm:spPr/>
      <dgm:t>
        <a:bodyPr/>
        <a:lstStyle/>
        <a:p>
          <a:endParaRPr lang="en-US"/>
        </a:p>
      </dgm:t>
    </dgm:pt>
    <dgm:pt modelId="{FD07ACEF-825D-42C4-8977-D13BAFCC24B5}" type="sibTrans" cxnId="{2D0CBBFB-F707-4AA0-8280-121FBED3BBA1}">
      <dgm:prSet/>
      <dgm:spPr/>
      <dgm:t>
        <a:bodyPr/>
        <a:lstStyle/>
        <a:p>
          <a:endParaRPr lang="en-US"/>
        </a:p>
      </dgm:t>
    </dgm:pt>
    <dgm:pt modelId="{8E92D6FA-970D-4B08-8961-DE1A016E3786}">
      <dgm:prSet custT="1"/>
      <dgm:spPr/>
      <dgm:t>
        <a:bodyPr/>
        <a:lstStyle/>
        <a:p>
          <a:pPr>
            <a:lnSpc>
              <a:spcPct val="100000"/>
            </a:lnSpc>
          </a:pPr>
          <a:r>
            <a:rPr lang="en-US" sz="1600" b="1" dirty="0" smtClean="0"/>
            <a:t>Evidence used</a:t>
          </a:r>
          <a:r>
            <a:rPr lang="en-US" sz="1600" dirty="0" smtClean="0"/>
            <a:t>: statements by the claimant and others who know the claimant; objective evidence documented in medical and other treatment records</a:t>
          </a:r>
        </a:p>
      </dgm:t>
    </dgm:pt>
    <dgm:pt modelId="{9949C417-27EE-43BF-8187-A553CF5FBCCC}" type="parTrans" cxnId="{2614F95D-C8CF-423E-BC9D-EF53118FBDB5}">
      <dgm:prSet/>
      <dgm:spPr/>
      <dgm:t>
        <a:bodyPr/>
        <a:lstStyle/>
        <a:p>
          <a:endParaRPr lang="en-US"/>
        </a:p>
      </dgm:t>
    </dgm:pt>
    <dgm:pt modelId="{FAC8C845-31BE-408F-8BD9-658D412535A0}" type="sibTrans" cxnId="{2614F95D-C8CF-423E-BC9D-EF53118FBDB5}">
      <dgm:prSet/>
      <dgm:spPr/>
      <dgm:t>
        <a:bodyPr/>
        <a:lstStyle/>
        <a:p>
          <a:endParaRPr lang="en-US"/>
        </a:p>
      </dgm:t>
    </dgm:pt>
    <dgm:pt modelId="{6C444627-2D72-4C56-8F2C-E5679D31C226}">
      <dgm:prSet custT="1"/>
      <dgm:spPr/>
      <dgm:t>
        <a:bodyPr/>
        <a:lstStyle/>
        <a:p>
          <a:pPr>
            <a:lnSpc>
              <a:spcPct val="100000"/>
            </a:lnSpc>
          </a:pPr>
          <a:r>
            <a:rPr lang="en-US" sz="1600" dirty="0" smtClean="0"/>
            <a:t>Strongest evidence is </a:t>
          </a:r>
          <a:r>
            <a:rPr lang="en-US" sz="1600" b="1" dirty="0" smtClean="0"/>
            <a:t>medical records, objective testing, and doctor’s observations</a:t>
          </a:r>
        </a:p>
      </dgm:t>
    </dgm:pt>
    <dgm:pt modelId="{C3DA49D1-75EC-4FE9-914B-3D3C408EE4D7}" type="parTrans" cxnId="{828E196B-FFDA-431F-9DD9-C1073A4A3917}">
      <dgm:prSet/>
      <dgm:spPr/>
      <dgm:t>
        <a:bodyPr/>
        <a:lstStyle/>
        <a:p>
          <a:endParaRPr lang="en-US"/>
        </a:p>
      </dgm:t>
    </dgm:pt>
    <dgm:pt modelId="{94BE81C0-DBAB-4E2D-856B-CC87A8D5B6F9}" type="sibTrans" cxnId="{828E196B-FFDA-431F-9DD9-C1073A4A3917}">
      <dgm:prSet/>
      <dgm:spPr/>
      <dgm:t>
        <a:bodyPr/>
        <a:lstStyle/>
        <a:p>
          <a:endParaRPr lang="en-US"/>
        </a:p>
      </dgm:t>
    </dgm:pt>
    <dgm:pt modelId="{59D50133-B7A3-49FE-BB69-EF1AC6DD750C}">
      <dgm:prSet custT="1"/>
      <dgm:spPr/>
      <dgm:t>
        <a:bodyPr/>
        <a:lstStyle/>
        <a:p>
          <a:pPr>
            <a:lnSpc>
              <a:spcPct val="100000"/>
            </a:lnSpc>
          </a:pPr>
          <a:r>
            <a:rPr lang="en-US" sz="1600" dirty="0" smtClean="0"/>
            <a:t>If client declines a treatment because of side effects, or fear of side effects, or the inability to pay for or access a treatment, or some other legitimate reason, </a:t>
          </a:r>
          <a:r>
            <a:rPr lang="en-US" sz="1600" b="1" dirty="0" smtClean="0"/>
            <a:t>that needs to be documented by the medical provider</a:t>
          </a:r>
          <a:r>
            <a:rPr lang="en-US" sz="1600" dirty="0" smtClean="0"/>
            <a:t>; otherwise, SSA might decline the application</a:t>
          </a:r>
        </a:p>
      </dgm:t>
    </dgm:pt>
    <dgm:pt modelId="{CDA954A7-0C1A-4BBC-AA4D-45042A5667FC}" type="parTrans" cxnId="{3CCF48B0-0ECA-4216-8FA7-7751FE3A50B5}">
      <dgm:prSet/>
      <dgm:spPr/>
      <dgm:t>
        <a:bodyPr/>
        <a:lstStyle/>
        <a:p>
          <a:endParaRPr lang="en-US"/>
        </a:p>
      </dgm:t>
    </dgm:pt>
    <dgm:pt modelId="{ECD93F3A-244B-4E90-BA61-AEF30DBB3F68}" type="sibTrans" cxnId="{3CCF48B0-0ECA-4216-8FA7-7751FE3A50B5}">
      <dgm:prSet/>
      <dgm:spPr/>
      <dgm:t>
        <a:bodyPr/>
        <a:lstStyle/>
        <a:p>
          <a:endParaRPr lang="en-US"/>
        </a:p>
      </dgm:t>
    </dgm:pt>
    <dgm:pt modelId="{E6B7A0FB-7E6C-41F9-BFC1-DDE6C4672FDC}">
      <dgm:prSet custT="1"/>
      <dgm:spPr/>
      <dgm:t>
        <a:bodyPr/>
        <a:lstStyle/>
        <a:p>
          <a:pPr>
            <a:lnSpc>
              <a:spcPct val="100000"/>
            </a:lnSpc>
          </a:pPr>
          <a:r>
            <a:rPr lang="en-US" sz="1600" dirty="0" smtClean="0"/>
            <a:t>Must have lasted or be expected to last for </a:t>
          </a:r>
          <a:r>
            <a:rPr lang="en-US" sz="1600" b="1" dirty="0" smtClean="0"/>
            <a:t>at least 12 months</a:t>
          </a:r>
        </a:p>
      </dgm:t>
    </dgm:pt>
    <dgm:pt modelId="{17E7A8F5-49C4-48DF-8F25-AA1D341397A2}" type="parTrans" cxnId="{F332A6DF-1C35-48A2-8041-C5B8F2EB4E24}">
      <dgm:prSet/>
      <dgm:spPr/>
      <dgm:t>
        <a:bodyPr/>
        <a:lstStyle/>
        <a:p>
          <a:endParaRPr lang="en-US"/>
        </a:p>
      </dgm:t>
    </dgm:pt>
    <dgm:pt modelId="{E3112CA3-7737-4D23-BFCA-BDB5F2757856}" type="sibTrans" cxnId="{F332A6DF-1C35-48A2-8041-C5B8F2EB4E24}">
      <dgm:prSet/>
      <dgm:spPr/>
      <dgm:t>
        <a:bodyPr/>
        <a:lstStyle/>
        <a:p>
          <a:endParaRPr lang="en-US"/>
        </a:p>
      </dgm:t>
    </dgm:pt>
    <dgm:pt modelId="{C729913A-CC9A-4FAF-861B-E23DFBBEABAE}" type="pres">
      <dgm:prSet presAssocID="{EA78149E-553A-46FC-BE0E-DF74E63C510C}" presName="Name0" presStyleCnt="0">
        <dgm:presLayoutVars>
          <dgm:dir/>
          <dgm:animLvl val="lvl"/>
          <dgm:resizeHandles val="exact"/>
        </dgm:presLayoutVars>
      </dgm:prSet>
      <dgm:spPr/>
      <dgm:t>
        <a:bodyPr/>
        <a:lstStyle/>
        <a:p>
          <a:endParaRPr lang="en-US"/>
        </a:p>
      </dgm:t>
    </dgm:pt>
    <dgm:pt modelId="{3CE3B489-9260-4B59-8624-2070E13F5C11}" type="pres">
      <dgm:prSet presAssocID="{48544B23-4351-43B7-B385-124DBB8B5B95}" presName="linNode" presStyleCnt="0"/>
      <dgm:spPr/>
    </dgm:pt>
    <dgm:pt modelId="{37779113-0BAD-4664-A8B8-7D64C73FE8EE}" type="pres">
      <dgm:prSet presAssocID="{48544B23-4351-43B7-B385-124DBB8B5B95}" presName="parentText" presStyleLbl="node1" presStyleIdx="0" presStyleCnt="1" custScaleX="39255">
        <dgm:presLayoutVars>
          <dgm:chMax val="1"/>
          <dgm:bulletEnabled val="1"/>
        </dgm:presLayoutVars>
      </dgm:prSet>
      <dgm:spPr/>
      <dgm:t>
        <a:bodyPr/>
        <a:lstStyle/>
        <a:p>
          <a:endParaRPr lang="en-US"/>
        </a:p>
      </dgm:t>
    </dgm:pt>
    <dgm:pt modelId="{DCC88C16-2501-48CC-8CFC-7C5462F38DD6}" type="pres">
      <dgm:prSet presAssocID="{48544B23-4351-43B7-B385-124DBB8B5B95}" presName="descendantText" presStyleLbl="alignAccFollowNode1" presStyleIdx="0" presStyleCnt="1" custScaleX="113305">
        <dgm:presLayoutVars>
          <dgm:bulletEnabled val="1"/>
        </dgm:presLayoutVars>
      </dgm:prSet>
      <dgm:spPr/>
      <dgm:t>
        <a:bodyPr/>
        <a:lstStyle/>
        <a:p>
          <a:endParaRPr lang="en-US"/>
        </a:p>
      </dgm:t>
    </dgm:pt>
  </dgm:ptLst>
  <dgm:cxnLst>
    <dgm:cxn modelId="{AC83FD4C-2AD9-4F17-A2BA-3A7CE85F2D75}" type="presOf" srcId="{48544B23-4351-43B7-B385-124DBB8B5B95}" destId="{37779113-0BAD-4664-A8B8-7D64C73FE8EE}" srcOrd="0" destOrd="0" presId="urn:microsoft.com/office/officeart/2005/8/layout/vList5"/>
    <dgm:cxn modelId="{EBEA135B-EBEB-48E6-B292-43AC1940A3A1}" type="presOf" srcId="{59D50133-B7A3-49FE-BB69-EF1AC6DD750C}" destId="{DCC88C16-2501-48CC-8CFC-7C5462F38DD6}" srcOrd="0" destOrd="5" presId="urn:microsoft.com/office/officeart/2005/8/layout/vList5"/>
    <dgm:cxn modelId="{B708E4E1-DB72-4EAD-ADEA-5EF46A161ECA}" srcId="{48544B23-4351-43B7-B385-124DBB8B5B95}" destId="{144BC615-3D2C-4A5E-A01F-60EE357D4F63}" srcOrd="0" destOrd="0" parTransId="{0D210EE0-C7FC-46FD-8395-F1279F4A2568}" sibTransId="{5B0DB3DE-0AF0-4BD9-A445-4B5813FC8168}"/>
    <dgm:cxn modelId="{828E196B-FFDA-431F-9DD9-C1073A4A3917}" srcId="{48544B23-4351-43B7-B385-124DBB8B5B95}" destId="{6C444627-2D72-4C56-8F2C-E5679D31C226}" srcOrd="4" destOrd="0" parTransId="{C3DA49D1-75EC-4FE9-914B-3D3C408EE4D7}" sibTransId="{94BE81C0-DBAB-4E2D-856B-CC87A8D5B6F9}"/>
    <dgm:cxn modelId="{2614F95D-C8CF-423E-BC9D-EF53118FBDB5}" srcId="{48544B23-4351-43B7-B385-124DBB8B5B95}" destId="{8E92D6FA-970D-4B08-8961-DE1A016E3786}" srcOrd="3" destOrd="0" parTransId="{9949C417-27EE-43BF-8187-A553CF5FBCCC}" sibTransId="{FAC8C845-31BE-408F-8BD9-658D412535A0}"/>
    <dgm:cxn modelId="{19053C10-9651-4AF9-BEB2-D3A14CF91C80}" type="presOf" srcId="{8E92D6FA-970D-4B08-8961-DE1A016E3786}" destId="{DCC88C16-2501-48CC-8CFC-7C5462F38DD6}" srcOrd="0" destOrd="3" presId="urn:microsoft.com/office/officeart/2005/8/layout/vList5"/>
    <dgm:cxn modelId="{7EC9B648-4600-4E7E-AD34-D5DE0F552419}" type="presOf" srcId="{E6B7A0FB-7E6C-41F9-BFC1-DDE6C4672FDC}" destId="{DCC88C16-2501-48CC-8CFC-7C5462F38DD6}" srcOrd="0" destOrd="1" presId="urn:microsoft.com/office/officeart/2005/8/layout/vList5"/>
    <dgm:cxn modelId="{0A233F84-1A9F-4A48-9F1E-F78C83C684F3}" type="presOf" srcId="{1B3D9C3E-5331-454E-A2C4-FE1558A92851}" destId="{DCC88C16-2501-48CC-8CFC-7C5462F38DD6}" srcOrd="0" destOrd="2" presId="urn:microsoft.com/office/officeart/2005/8/layout/vList5"/>
    <dgm:cxn modelId="{41E834F5-E0C0-4181-AA67-31D078DD6D8C}" type="presOf" srcId="{6C444627-2D72-4C56-8F2C-E5679D31C226}" destId="{DCC88C16-2501-48CC-8CFC-7C5462F38DD6}" srcOrd="0" destOrd="4" presId="urn:microsoft.com/office/officeart/2005/8/layout/vList5"/>
    <dgm:cxn modelId="{3CCF48B0-0ECA-4216-8FA7-7751FE3A50B5}" srcId="{48544B23-4351-43B7-B385-124DBB8B5B95}" destId="{59D50133-B7A3-49FE-BB69-EF1AC6DD750C}" srcOrd="5" destOrd="0" parTransId="{CDA954A7-0C1A-4BBC-AA4D-45042A5667FC}" sibTransId="{ECD93F3A-244B-4E90-BA61-AEF30DBB3F68}"/>
    <dgm:cxn modelId="{8FC7BC1E-21A8-4C0C-A025-33C4DA7B9E20}" type="presOf" srcId="{144BC615-3D2C-4A5E-A01F-60EE357D4F63}" destId="{DCC88C16-2501-48CC-8CFC-7C5462F38DD6}" srcOrd="0" destOrd="0" presId="urn:microsoft.com/office/officeart/2005/8/layout/vList5"/>
    <dgm:cxn modelId="{2D0CBBFB-F707-4AA0-8280-121FBED3BBA1}" srcId="{48544B23-4351-43B7-B385-124DBB8B5B95}" destId="{1B3D9C3E-5331-454E-A2C4-FE1558A92851}" srcOrd="2" destOrd="0" parTransId="{6E19ED1C-2F4E-49B7-AF1A-311818B9E297}" sibTransId="{FD07ACEF-825D-42C4-8977-D13BAFCC24B5}"/>
    <dgm:cxn modelId="{F332A6DF-1C35-48A2-8041-C5B8F2EB4E24}" srcId="{48544B23-4351-43B7-B385-124DBB8B5B95}" destId="{E6B7A0FB-7E6C-41F9-BFC1-DDE6C4672FDC}" srcOrd="1" destOrd="0" parTransId="{17E7A8F5-49C4-48DF-8F25-AA1D341397A2}" sibTransId="{E3112CA3-7737-4D23-BFCA-BDB5F2757856}"/>
    <dgm:cxn modelId="{1F746AFB-0CA1-49A9-A18E-A2EF0D4D4335}" srcId="{EA78149E-553A-46FC-BE0E-DF74E63C510C}" destId="{48544B23-4351-43B7-B385-124DBB8B5B95}" srcOrd="0" destOrd="0" parTransId="{9EAF1199-7DE5-4502-9194-A2E0AE48812E}" sibTransId="{A52F0868-BFB6-4E99-80CC-41E1A2061385}"/>
    <dgm:cxn modelId="{8FF13671-D7E6-440C-9A4F-12C647EBC178}" type="presOf" srcId="{EA78149E-553A-46FC-BE0E-DF74E63C510C}" destId="{C729913A-CC9A-4FAF-861B-E23DFBBEABAE}" srcOrd="0" destOrd="0" presId="urn:microsoft.com/office/officeart/2005/8/layout/vList5"/>
    <dgm:cxn modelId="{D10CB928-B9A7-4F45-9F57-A1EBC8EBDB00}" type="presParOf" srcId="{C729913A-CC9A-4FAF-861B-E23DFBBEABAE}" destId="{3CE3B489-9260-4B59-8624-2070E13F5C11}" srcOrd="0" destOrd="0" presId="urn:microsoft.com/office/officeart/2005/8/layout/vList5"/>
    <dgm:cxn modelId="{E20DEDDA-164A-43C0-84C1-A540B972F840}" type="presParOf" srcId="{3CE3B489-9260-4B59-8624-2070E13F5C11}" destId="{37779113-0BAD-4664-A8B8-7D64C73FE8EE}" srcOrd="0" destOrd="0" presId="urn:microsoft.com/office/officeart/2005/8/layout/vList5"/>
    <dgm:cxn modelId="{7F4095BB-B825-4940-A7C7-EE24057C86C2}" type="presParOf" srcId="{3CE3B489-9260-4B59-8624-2070E13F5C11}" destId="{DCC88C16-2501-48CC-8CFC-7C5462F38DD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48ABB0C-DFB9-4E45-BD7B-B87C3462CA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B31CA54-10D3-4C99-A4F1-58F082DFB4DF}">
      <dgm:prSet phldrT="[Text]"/>
      <dgm:spPr>
        <a:solidFill>
          <a:srgbClr val="FF0000"/>
        </a:solidFill>
      </dgm:spPr>
      <dgm:t>
        <a:bodyPr/>
        <a:lstStyle/>
        <a:p>
          <a:r>
            <a:rPr lang="en-US" dirty="0" smtClean="0"/>
            <a:t>Food</a:t>
          </a:r>
          <a:endParaRPr lang="en-US" dirty="0"/>
        </a:p>
      </dgm:t>
    </dgm:pt>
    <dgm:pt modelId="{C3152689-5983-4246-928E-97DAD33C2E0D}" type="parTrans" cxnId="{839FED37-1FE9-4042-AB6D-5C093A5B5530}">
      <dgm:prSet/>
      <dgm:spPr/>
      <dgm:t>
        <a:bodyPr/>
        <a:lstStyle/>
        <a:p>
          <a:endParaRPr lang="en-US"/>
        </a:p>
      </dgm:t>
    </dgm:pt>
    <dgm:pt modelId="{7E3BD2F7-9F60-42B1-940A-E466EE9FE87E}" type="sibTrans" cxnId="{839FED37-1FE9-4042-AB6D-5C093A5B5530}">
      <dgm:prSet/>
      <dgm:spPr/>
      <dgm:t>
        <a:bodyPr/>
        <a:lstStyle/>
        <a:p>
          <a:endParaRPr lang="en-US"/>
        </a:p>
      </dgm:t>
    </dgm:pt>
    <dgm:pt modelId="{98357054-2A41-453F-B78F-9EF5D21AA21F}">
      <dgm:prSet phldrT="[Text]"/>
      <dgm:spPr>
        <a:solidFill>
          <a:srgbClr val="FF0000"/>
        </a:solidFill>
      </dgm:spPr>
      <dgm:t>
        <a:bodyPr/>
        <a:lstStyle/>
        <a:p>
          <a:r>
            <a:rPr lang="en-US" dirty="0" smtClean="0"/>
            <a:t>Clothing</a:t>
          </a:r>
          <a:endParaRPr lang="en-US" dirty="0"/>
        </a:p>
      </dgm:t>
    </dgm:pt>
    <dgm:pt modelId="{D406B284-A9BD-4F02-9353-F47C2047AFAD}" type="parTrans" cxnId="{56953789-5BB6-4C32-AF25-B621C34B35D2}">
      <dgm:prSet/>
      <dgm:spPr/>
      <dgm:t>
        <a:bodyPr/>
        <a:lstStyle/>
        <a:p>
          <a:endParaRPr lang="en-US"/>
        </a:p>
      </dgm:t>
    </dgm:pt>
    <dgm:pt modelId="{8E3CEAAE-1026-431F-B94E-72CAF8FB7471}" type="sibTrans" cxnId="{56953789-5BB6-4C32-AF25-B621C34B35D2}">
      <dgm:prSet/>
      <dgm:spPr/>
      <dgm:t>
        <a:bodyPr/>
        <a:lstStyle/>
        <a:p>
          <a:endParaRPr lang="en-US"/>
        </a:p>
      </dgm:t>
    </dgm:pt>
    <dgm:pt modelId="{60F198CB-3239-4C0C-9022-12E2561B3514}">
      <dgm:prSet phldrT="[Text]"/>
      <dgm:spPr>
        <a:solidFill>
          <a:srgbClr val="FF0000"/>
        </a:solidFill>
      </dgm:spPr>
      <dgm:t>
        <a:bodyPr/>
        <a:lstStyle/>
        <a:p>
          <a:r>
            <a:rPr lang="en-US" dirty="0" smtClean="0"/>
            <a:t>Housing Supplies</a:t>
          </a:r>
          <a:endParaRPr lang="en-US" dirty="0"/>
        </a:p>
      </dgm:t>
    </dgm:pt>
    <dgm:pt modelId="{8EB35E23-FD45-4FEC-BBD3-EFD8AA41E921}" type="parTrans" cxnId="{6E491294-2D7C-4E4F-9248-B21772F2139F}">
      <dgm:prSet/>
      <dgm:spPr/>
      <dgm:t>
        <a:bodyPr/>
        <a:lstStyle/>
        <a:p>
          <a:endParaRPr lang="en-US"/>
        </a:p>
      </dgm:t>
    </dgm:pt>
    <dgm:pt modelId="{BA15E5BE-3B39-4E45-AA3A-E24D7A771A8C}" type="sibTrans" cxnId="{6E491294-2D7C-4E4F-9248-B21772F2139F}">
      <dgm:prSet/>
      <dgm:spPr/>
      <dgm:t>
        <a:bodyPr/>
        <a:lstStyle/>
        <a:p>
          <a:endParaRPr lang="en-US"/>
        </a:p>
      </dgm:t>
    </dgm:pt>
    <dgm:pt modelId="{318D8749-EF4E-4D32-BDB0-709FD110D170}">
      <dgm:prSet phldrT="[Text]"/>
      <dgm:spPr>
        <a:solidFill>
          <a:srgbClr val="FF0000"/>
        </a:solidFill>
      </dgm:spPr>
      <dgm:t>
        <a:bodyPr/>
        <a:lstStyle/>
        <a:p>
          <a:r>
            <a:rPr lang="en-US" dirty="0" smtClean="0"/>
            <a:t>Laundry</a:t>
          </a:r>
          <a:endParaRPr lang="en-US" dirty="0"/>
        </a:p>
      </dgm:t>
    </dgm:pt>
    <dgm:pt modelId="{1111004D-01AB-4327-A41B-3EA352EA541F}" type="parTrans" cxnId="{593B4C78-45D1-4BEE-8EFE-9B737458E212}">
      <dgm:prSet/>
      <dgm:spPr/>
      <dgm:t>
        <a:bodyPr/>
        <a:lstStyle/>
        <a:p>
          <a:endParaRPr lang="en-US"/>
        </a:p>
      </dgm:t>
    </dgm:pt>
    <dgm:pt modelId="{53AA59C3-E233-4036-AF69-A94535530584}" type="sibTrans" cxnId="{593B4C78-45D1-4BEE-8EFE-9B737458E212}">
      <dgm:prSet/>
      <dgm:spPr/>
      <dgm:t>
        <a:bodyPr/>
        <a:lstStyle/>
        <a:p>
          <a:endParaRPr lang="en-US"/>
        </a:p>
      </dgm:t>
    </dgm:pt>
    <dgm:pt modelId="{E7410006-D0FE-4997-B0DC-4140E3503C8F}">
      <dgm:prSet phldrT="[Text]"/>
      <dgm:spPr>
        <a:solidFill>
          <a:srgbClr val="FF0000"/>
        </a:solidFill>
      </dgm:spPr>
      <dgm:t>
        <a:bodyPr/>
        <a:lstStyle/>
        <a:p>
          <a:r>
            <a:rPr lang="en-US" dirty="0" smtClean="0"/>
            <a:t>Personal Essentials</a:t>
          </a:r>
          <a:endParaRPr lang="en-US" dirty="0"/>
        </a:p>
      </dgm:t>
    </dgm:pt>
    <dgm:pt modelId="{5D24BFB6-7E32-4BC5-88D3-A0EECAA5699D}" type="parTrans" cxnId="{982997BA-4028-4B45-B4ED-F5E0EC336CF5}">
      <dgm:prSet/>
      <dgm:spPr/>
      <dgm:t>
        <a:bodyPr/>
        <a:lstStyle/>
        <a:p>
          <a:endParaRPr lang="en-US"/>
        </a:p>
      </dgm:t>
    </dgm:pt>
    <dgm:pt modelId="{33F79D56-600B-4AC1-8CB5-B57B493E918D}" type="sibTrans" cxnId="{982997BA-4028-4B45-B4ED-F5E0EC336CF5}">
      <dgm:prSet/>
      <dgm:spPr/>
      <dgm:t>
        <a:bodyPr/>
        <a:lstStyle/>
        <a:p>
          <a:endParaRPr lang="en-US"/>
        </a:p>
      </dgm:t>
    </dgm:pt>
    <dgm:pt modelId="{4475BA51-0F99-4250-9F8F-83A6D8F11EE0}">
      <dgm:prSet phldrT="[Text]"/>
      <dgm:spPr>
        <a:solidFill>
          <a:srgbClr val="FF0000"/>
        </a:solidFill>
      </dgm:spPr>
      <dgm:t>
        <a:bodyPr/>
        <a:lstStyle/>
        <a:p>
          <a:r>
            <a:rPr lang="en-US" dirty="0" smtClean="0"/>
            <a:t>Phone</a:t>
          </a:r>
          <a:endParaRPr lang="en-US" dirty="0"/>
        </a:p>
      </dgm:t>
    </dgm:pt>
    <dgm:pt modelId="{E3005C86-1F0C-489C-B839-0A94C348A9E2}" type="parTrans" cxnId="{1DD0B300-01F5-4C62-8F72-8710655C0C4F}">
      <dgm:prSet/>
      <dgm:spPr/>
      <dgm:t>
        <a:bodyPr/>
        <a:lstStyle/>
        <a:p>
          <a:endParaRPr lang="en-US"/>
        </a:p>
      </dgm:t>
    </dgm:pt>
    <dgm:pt modelId="{BB2E5F3B-C9AE-4172-9444-678558E4BAFE}" type="sibTrans" cxnId="{1DD0B300-01F5-4C62-8F72-8710655C0C4F}">
      <dgm:prSet/>
      <dgm:spPr/>
      <dgm:t>
        <a:bodyPr/>
        <a:lstStyle/>
        <a:p>
          <a:endParaRPr lang="en-US"/>
        </a:p>
      </dgm:t>
    </dgm:pt>
    <dgm:pt modelId="{F3E0688C-4DE4-4E56-A725-34E3117C5763}">
      <dgm:prSet phldrT="[Text]"/>
      <dgm:spPr>
        <a:solidFill>
          <a:srgbClr val="FF0000"/>
        </a:solidFill>
      </dgm:spPr>
      <dgm:t>
        <a:bodyPr/>
        <a:lstStyle/>
        <a:p>
          <a:r>
            <a:rPr lang="en-US" dirty="0" smtClean="0"/>
            <a:t>Rent/Mortgage</a:t>
          </a:r>
          <a:endParaRPr lang="en-US" dirty="0"/>
        </a:p>
      </dgm:t>
    </dgm:pt>
    <dgm:pt modelId="{76B919F6-9326-4EC8-8DEE-A1B9E9F19F9F}" type="parTrans" cxnId="{3AD2AD49-0FA1-494C-B32C-29DDC2245B77}">
      <dgm:prSet/>
      <dgm:spPr/>
      <dgm:t>
        <a:bodyPr/>
        <a:lstStyle/>
        <a:p>
          <a:endParaRPr lang="en-US"/>
        </a:p>
      </dgm:t>
    </dgm:pt>
    <dgm:pt modelId="{A53FF257-1120-4A07-A960-E2ADFD6D04CF}" type="sibTrans" cxnId="{3AD2AD49-0FA1-494C-B32C-29DDC2245B77}">
      <dgm:prSet/>
      <dgm:spPr/>
      <dgm:t>
        <a:bodyPr/>
        <a:lstStyle/>
        <a:p>
          <a:endParaRPr lang="en-US"/>
        </a:p>
      </dgm:t>
    </dgm:pt>
    <dgm:pt modelId="{066E7B43-D5A8-49D7-B00D-CB0B418473C6}">
      <dgm:prSet phldrT="[Text]"/>
      <dgm:spPr>
        <a:solidFill>
          <a:srgbClr val="FF0000"/>
        </a:solidFill>
      </dgm:spPr>
      <dgm:t>
        <a:bodyPr/>
        <a:lstStyle/>
        <a:p>
          <a:r>
            <a:rPr lang="en-US" dirty="0" smtClean="0"/>
            <a:t>Utilities</a:t>
          </a:r>
        </a:p>
      </dgm:t>
    </dgm:pt>
    <dgm:pt modelId="{54D59045-FBD2-4E41-92A1-9C46D42F2B9E}" type="parTrans" cxnId="{25EABB8B-C321-4ADA-9B1F-01E9EEB7FEEA}">
      <dgm:prSet/>
      <dgm:spPr/>
      <dgm:t>
        <a:bodyPr/>
        <a:lstStyle/>
        <a:p>
          <a:endParaRPr lang="en-US"/>
        </a:p>
      </dgm:t>
    </dgm:pt>
    <dgm:pt modelId="{9D9B9375-EAA0-401C-87A9-A1520981480D}" type="sibTrans" cxnId="{25EABB8B-C321-4ADA-9B1F-01E9EEB7FEEA}">
      <dgm:prSet/>
      <dgm:spPr/>
      <dgm:t>
        <a:bodyPr/>
        <a:lstStyle/>
        <a:p>
          <a:endParaRPr lang="en-US"/>
        </a:p>
      </dgm:t>
    </dgm:pt>
    <dgm:pt modelId="{B8E5088D-D897-4030-96E7-CF3656C49F50}" type="pres">
      <dgm:prSet presAssocID="{348ABB0C-DFB9-4E45-BD7B-B87C3462CA9A}" presName="diagram" presStyleCnt="0">
        <dgm:presLayoutVars>
          <dgm:dir/>
          <dgm:resizeHandles val="exact"/>
        </dgm:presLayoutVars>
      </dgm:prSet>
      <dgm:spPr/>
      <dgm:t>
        <a:bodyPr/>
        <a:lstStyle/>
        <a:p>
          <a:endParaRPr lang="en-US"/>
        </a:p>
      </dgm:t>
    </dgm:pt>
    <dgm:pt modelId="{B641B4B2-F997-4E2B-97F7-D2CC3CA5A795}" type="pres">
      <dgm:prSet presAssocID="{9B31CA54-10D3-4C99-A4F1-58F082DFB4DF}" presName="node" presStyleLbl="node1" presStyleIdx="0" presStyleCnt="8">
        <dgm:presLayoutVars>
          <dgm:bulletEnabled val="1"/>
        </dgm:presLayoutVars>
      </dgm:prSet>
      <dgm:spPr/>
      <dgm:t>
        <a:bodyPr/>
        <a:lstStyle/>
        <a:p>
          <a:endParaRPr lang="en-US"/>
        </a:p>
      </dgm:t>
    </dgm:pt>
    <dgm:pt modelId="{A0AB57D5-7731-42D4-BA32-601CED8D1864}" type="pres">
      <dgm:prSet presAssocID="{7E3BD2F7-9F60-42B1-940A-E466EE9FE87E}" presName="sibTrans" presStyleCnt="0"/>
      <dgm:spPr/>
    </dgm:pt>
    <dgm:pt modelId="{FB5E978D-40DA-4AAC-AEB2-5B02955AFE7A}" type="pres">
      <dgm:prSet presAssocID="{98357054-2A41-453F-B78F-9EF5D21AA21F}" presName="node" presStyleLbl="node1" presStyleIdx="1" presStyleCnt="8">
        <dgm:presLayoutVars>
          <dgm:bulletEnabled val="1"/>
        </dgm:presLayoutVars>
      </dgm:prSet>
      <dgm:spPr/>
      <dgm:t>
        <a:bodyPr/>
        <a:lstStyle/>
        <a:p>
          <a:endParaRPr lang="en-US"/>
        </a:p>
      </dgm:t>
    </dgm:pt>
    <dgm:pt modelId="{8FDC2339-BDEB-414C-99D9-C9793B9EF7B8}" type="pres">
      <dgm:prSet presAssocID="{8E3CEAAE-1026-431F-B94E-72CAF8FB7471}" presName="sibTrans" presStyleCnt="0"/>
      <dgm:spPr/>
    </dgm:pt>
    <dgm:pt modelId="{79E9EC4F-7849-4A16-8CFC-7C6168844B7A}" type="pres">
      <dgm:prSet presAssocID="{60F198CB-3239-4C0C-9022-12E2561B3514}" presName="node" presStyleLbl="node1" presStyleIdx="2" presStyleCnt="8">
        <dgm:presLayoutVars>
          <dgm:bulletEnabled val="1"/>
        </dgm:presLayoutVars>
      </dgm:prSet>
      <dgm:spPr/>
      <dgm:t>
        <a:bodyPr/>
        <a:lstStyle/>
        <a:p>
          <a:endParaRPr lang="en-US"/>
        </a:p>
      </dgm:t>
    </dgm:pt>
    <dgm:pt modelId="{B4CC4152-6A74-46F8-8217-24B6D9964C66}" type="pres">
      <dgm:prSet presAssocID="{BA15E5BE-3B39-4E45-AA3A-E24D7A771A8C}" presName="sibTrans" presStyleCnt="0"/>
      <dgm:spPr/>
    </dgm:pt>
    <dgm:pt modelId="{93186ABF-ECF9-4D5C-9303-63376D0588F8}" type="pres">
      <dgm:prSet presAssocID="{318D8749-EF4E-4D32-BDB0-709FD110D170}" presName="node" presStyleLbl="node1" presStyleIdx="3" presStyleCnt="8">
        <dgm:presLayoutVars>
          <dgm:bulletEnabled val="1"/>
        </dgm:presLayoutVars>
      </dgm:prSet>
      <dgm:spPr/>
      <dgm:t>
        <a:bodyPr/>
        <a:lstStyle/>
        <a:p>
          <a:endParaRPr lang="en-US"/>
        </a:p>
      </dgm:t>
    </dgm:pt>
    <dgm:pt modelId="{E7CC5EE8-0AF8-48FB-B7D1-E3080C401069}" type="pres">
      <dgm:prSet presAssocID="{53AA59C3-E233-4036-AF69-A94535530584}" presName="sibTrans" presStyleCnt="0"/>
      <dgm:spPr/>
    </dgm:pt>
    <dgm:pt modelId="{119F07F1-2AA5-4A12-A141-1E6BBAAF1CF4}" type="pres">
      <dgm:prSet presAssocID="{E7410006-D0FE-4997-B0DC-4140E3503C8F}" presName="node" presStyleLbl="node1" presStyleIdx="4" presStyleCnt="8">
        <dgm:presLayoutVars>
          <dgm:bulletEnabled val="1"/>
        </dgm:presLayoutVars>
      </dgm:prSet>
      <dgm:spPr/>
      <dgm:t>
        <a:bodyPr/>
        <a:lstStyle/>
        <a:p>
          <a:endParaRPr lang="en-US"/>
        </a:p>
      </dgm:t>
    </dgm:pt>
    <dgm:pt modelId="{A8A1C4B7-E4F4-4D23-A136-6355E04E1D6C}" type="pres">
      <dgm:prSet presAssocID="{33F79D56-600B-4AC1-8CB5-B57B493E918D}" presName="sibTrans" presStyleCnt="0"/>
      <dgm:spPr/>
    </dgm:pt>
    <dgm:pt modelId="{79F394A0-B986-48E3-81E4-849E30E6BC96}" type="pres">
      <dgm:prSet presAssocID="{4475BA51-0F99-4250-9F8F-83A6D8F11EE0}" presName="node" presStyleLbl="node1" presStyleIdx="5" presStyleCnt="8">
        <dgm:presLayoutVars>
          <dgm:bulletEnabled val="1"/>
        </dgm:presLayoutVars>
      </dgm:prSet>
      <dgm:spPr/>
      <dgm:t>
        <a:bodyPr/>
        <a:lstStyle/>
        <a:p>
          <a:endParaRPr lang="en-US"/>
        </a:p>
      </dgm:t>
    </dgm:pt>
    <dgm:pt modelId="{E808A200-18FE-4368-8F14-53AEAFF44D8F}" type="pres">
      <dgm:prSet presAssocID="{BB2E5F3B-C9AE-4172-9444-678558E4BAFE}" presName="sibTrans" presStyleCnt="0"/>
      <dgm:spPr/>
    </dgm:pt>
    <dgm:pt modelId="{AFB6DB3E-C9D6-4020-BCAA-8ACBF5F03D43}" type="pres">
      <dgm:prSet presAssocID="{F3E0688C-4DE4-4E56-A725-34E3117C5763}" presName="node" presStyleLbl="node1" presStyleIdx="6" presStyleCnt="8">
        <dgm:presLayoutVars>
          <dgm:bulletEnabled val="1"/>
        </dgm:presLayoutVars>
      </dgm:prSet>
      <dgm:spPr/>
      <dgm:t>
        <a:bodyPr/>
        <a:lstStyle/>
        <a:p>
          <a:endParaRPr lang="en-US"/>
        </a:p>
      </dgm:t>
    </dgm:pt>
    <dgm:pt modelId="{3ECD3F85-A00F-470F-83B1-B951682F4758}" type="pres">
      <dgm:prSet presAssocID="{A53FF257-1120-4A07-A960-E2ADFD6D04CF}" presName="sibTrans" presStyleCnt="0"/>
      <dgm:spPr/>
    </dgm:pt>
    <dgm:pt modelId="{8D76CE95-54BE-492C-B994-40875E67316B}" type="pres">
      <dgm:prSet presAssocID="{066E7B43-D5A8-49D7-B00D-CB0B418473C6}" presName="node" presStyleLbl="node1" presStyleIdx="7" presStyleCnt="8">
        <dgm:presLayoutVars>
          <dgm:bulletEnabled val="1"/>
        </dgm:presLayoutVars>
      </dgm:prSet>
      <dgm:spPr/>
      <dgm:t>
        <a:bodyPr/>
        <a:lstStyle/>
        <a:p>
          <a:endParaRPr lang="en-US"/>
        </a:p>
      </dgm:t>
    </dgm:pt>
  </dgm:ptLst>
  <dgm:cxnLst>
    <dgm:cxn modelId="{EB560C8F-ABE9-4A18-9519-3B9464DA0E06}" type="presOf" srcId="{60F198CB-3239-4C0C-9022-12E2561B3514}" destId="{79E9EC4F-7849-4A16-8CFC-7C6168844B7A}" srcOrd="0" destOrd="0" presId="urn:microsoft.com/office/officeart/2005/8/layout/default"/>
    <dgm:cxn modelId="{1964FA2D-AC1F-4D13-8C0E-D4CFA5118A80}" type="presOf" srcId="{4475BA51-0F99-4250-9F8F-83A6D8F11EE0}" destId="{79F394A0-B986-48E3-81E4-849E30E6BC96}" srcOrd="0" destOrd="0" presId="urn:microsoft.com/office/officeart/2005/8/layout/default"/>
    <dgm:cxn modelId="{951BAAB4-F211-43E4-A19B-A69B2D5148CD}" type="presOf" srcId="{9B31CA54-10D3-4C99-A4F1-58F082DFB4DF}" destId="{B641B4B2-F997-4E2B-97F7-D2CC3CA5A795}" srcOrd="0" destOrd="0" presId="urn:microsoft.com/office/officeart/2005/8/layout/default"/>
    <dgm:cxn modelId="{593B4C78-45D1-4BEE-8EFE-9B737458E212}" srcId="{348ABB0C-DFB9-4E45-BD7B-B87C3462CA9A}" destId="{318D8749-EF4E-4D32-BDB0-709FD110D170}" srcOrd="3" destOrd="0" parTransId="{1111004D-01AB-4327-A41B-3EA352EA541F}" sibTransId="{53AA59C3-E233-4036-AF69-A94535530584}"/>
    <dgm:cxn modelId="{3911FB2A-30FC-4AEE-A8E6-6444976A5C8D}" type="presOf" srcId="{F3E0688C-4DE4-4E56-A725-34E3117C5763}" destId="{AFB6DB3E-C9D6-4020-BCAA-8ACBF5F03D43}" srcOrd="0" destOrd="0" presId="urn:microsoft.com/office/officeart/2005/8/layout/default"/>
    <dgm:cxn modelId="{38389EA7-6860-4501-A7AF-4DF640FEA68F}" type="presOf" srcId="{318D8749-EF4E-4D32-BDB0-709FD110D170}" destId="{93186ABF-ECF9-4D5C-9303-63376D0588F8}" srcOrd="0" destOrd="0" presId="urn:microsoft.com/office/officeart/2005/8/layout/default"/>
    <dgm:cxn modelId="{3AD2AD49-0FA1-494C-B32C-29DDC2245B77}" srcId="{348ABB0C-DFB9-4E45-BD7B-B87C3462CA9A}" destId="{F3E0688C-4DE4-4E56-A725-34E3117C5763}" srcOrd="6" destOrd="0" parTransId="{76B919F6-9326-4EC8-8DEE-A1B9E9F19F9F}" sibTransId="{A53FF257-1120-4A07-A960-E2ADFD6D04CF}"/>
    <dgm:cxn modelId="{25EABB8B-C321-4ADA-9B1F-01E9EEB7FEEA}" srcId="{348ABB0C-DFB9-4E45-BD7B-B87C3462CA9A}" destId="{066E7B43-D5A8-49D7-B00D-CB0B418473C6}" srcOrd="7" destOrd="0" parTransId="{54D59045-FBD2-4E41-92A1-9C46D42F2B9E}" sibTransId="{9D9B9375-EAA0-401C-87A9-A1520981480D}"/>
    <dgm:cxn modelId="{56953789-5BB6-4C32-AF25-B621C34B35D2}" srcId="{348ABB0C-DFB9-4E45-BD7B-B87C3462CA9A}" destId="{98357054-2A41-453F-B78F-9EF5D21AA21F}" srcOrd="1" destOrd="0" parTransId="{D406B284-A9BD-4F02-9353-F47C2047AFAD}" sibTransId="{8E3CEAAE-1026-431F-B94E-72CAF8FB7471}"/>
    <dgm:cxn modelId="{9B2A09A8-5A80-4BD7-848E-BF8FD3B5604F}" type="presOf" srcId="{E7410006-D0FE-4997-B0DC-4140E3503C8F}" destId="{119F07F1-2AA5-4A12-A141-1E6BBAAF1CF4}" srcOrd="0" destOrd="0" presId="urn:microsoft.com/office/officeart/2005/8/layout/default"/>
    <dgm:cxn modelId="{6E8EC8B3-E22C-4521-9549-E2FE9AAC7DCD}" type="presOf" srcId="{066E7B43-D5A8-49D7-B00D-CB0B418473C6}" destId="{8D76CE95-54BE-492C-B994-40875E67316B}" srcOrd="0" destOrd="0" presId="urn:microsoft.com/office/officeart/2005/8/layout/default"/>
    <dgm:cxn modelId="{1DD0B300-01F5-4C62-8F72-8710655C0C4F}" srcId="{348ABB0C-DFB9-4E45-BD7B-B87C3462CA9A}" destId="{4475BA51-0F99-4250-9F8F-83A6D8F11EE0}" srcOrd="5" destOrd="0" parTransId="{E3005C86-1F0C-489C-B839-0A94C348A9E2}" sibTransId="{BB2E5F3B-C9AE-4172-9444-678558E4BAFE}"/>
    <dgm:cxn modelId="{839FED37-1FE9-4042-AB6D-5C093A5B5530}" srcId="{348ABB0C-DFB9-4E45-BD7B-B87C3462CA9A}" destId="{9B31CA54-10D3-4C99-A4F1-58F082DFB4DF}" srcOrd="0" destOrd="0" parTransId="{C3152689-5983-4246-928E-97DAD33C2E0D}" sibTransId="{7E3BD2F7-9F60-42B1-940A-E466EE9FE87E}"/>
    <dgm:cxn modelId="{982997BA-4028-4B45-B4ED-F5E0EC336CF5}" srcId="{348ABB0C-DFB9-4E45-BD7B-B87C3462CA9A}" destId="{E7410006-D0FE-4997-B0DC-4140E3503C8F}" srcOrd="4" destOrd="0" parTransId="{5D24BFB6-7E32-4BC5-88D3-A0EECAA5699D}" sibTransId="{33F79D56-600B-4AC1-8CB5-B57B493E918D}"/>
    <dgm:cxn modelId="{7B89A36F-ECCD-470A-9C5D-657B4A684E60}" type="presOf" srcId="{98357054-2A41-453F-B78F-9EF5D21AA21F}" destId="{FB5E978D-40DA-4AAC-AEB2-5B02955AFE7A}" srcOrd="0" destOrd="0" presId="urn:microsoft.com/office/officeart/2005/8/layout/default"/>
    <dgm:cxn modelId="{6E491294-2D7C-4E4F-9248-B21772F2139F}" srcId="{348ABB0C-DFB9-4E45-BD7B-B87C3462CA9A}" destId="{60F198CB-3239-4C0C-9022-12E2561B3514}" srcOrd="2" destOrd="0" parTransId="{8EB35E23-FD45-4FEC-BBD3-EFD8AA41E921}" sibTransId="{BA15E5BE-3B39-4E45-AA3A-E24D7A771A8C}"/>
    <dgm:cxn modelId="{4383E19F-B614-4260-BEE9-E15676B21C6F}" type="presOf" srcId="{348ABB0C-DFB9-4E45-BD7B-B87C3462CA9A}" destId="{B8E5088D-D897-4030-96E7-CF3656C49F50}" srcOrd="0" destOrd="0" presId="urn:microsoft.com/office/officeart/2005/8/layout/default"/>
    <dgm:cxn modelId="{2EF10A18-5451-4EFD-B67F-23E1F7B99EA1}" type="presParOf" srcId="{B8E5088D-D897-4030-96E7-CF3656C49F50}" destId="{B641B4B2-F997-4E2B-97F7-D2CC3CA5A795}" srcOrd="0" destOrd="0" presId="urn:microsoft.com/office/officeart/2005/8/layout/default"/>
    <dgm:cxn modelId="{5267A9D4-C55C-4A29-9DA6-C7C57B449BC2}" type="presParOf" srcId="{B8E5088D-D897-4030-96E7-CF3656C49F50}" destId="{A0AB57D5-7731-42D4-BA32-601CED8D1864}" srcOrd="1" destOrd="0" presId="urn:microsoft.com/office/officeart/2005/8/layout/default"/>
    <dgm:cxn modelId="{B9AB0446-DC72-4AC7-80C3-D915285AD6ED}" type="presParOf" srcId="{B8E5088D-D897-4030-96E7-CF3656C49F50}" destId="{FB5E978D-40DA-4AAC-AEB2-5B02955AFE7A}" srcOrd="2" destOrd="0" presId="urn:microsoft.com/office/officeart/2005/8/layout/default"/>
    <dgm:cxn modelId="{947E456B-769F-4995-9363-AE6F924D0D8A}" type="presParOf" srcId="{B8E5088D-D897-4030-96E7-CF3656C49F50}" destId="{8FDC2339-BDEB-414C-99D9-C9793B9EF7B8}" srcOrd="3" destOrd="0" presId="urn:microsoft.com/office/officeart/2005/8/layout/default"/>
    <dgm:cxn modelId="{453D94E4-B212-4818-A008-C0844B8320F9}" type="presParOf" srcId="{B8E5088D-D897-4030-96E7-CF3656C49F50}" destId="{79E9EC4F-7849-4A16-8CFC-7C6168844B7A}" srcOrd="4" destOrd="0" presId="urn:microsoft.com/office/officeart/2005/8/layout/default"/>
    <dgm:cxn modelId="{0CE85E4E-9024-4726-9B32-1C4D2FA1846F}" type="presParOf" srcId="{B8E5088D-D897-4030-96E7-CF3656C49F50}" destId="{B4CC4152-6A74-46F8-8217-24B6D9964C66}" srcOrd="5" destOrd="0" presId="urn:microsoft.com/office/officeart/2005/8/layout/default"/>
    <dgm:cxn modelId="{BCA79F36-8171-4147-9561-2B958A3DF4AD}" type="presParOf" srcId="{B8E5088D-D897-4030-96E7-CF3656C49F50}" destId="{93186ABF-ECF9-4D5C-9303-63376D0588F8}" srcOrd="6" destOrd="0" presId="urn:microsoft.com/office/officeart/2005/8/layout/default"/>
    <dgm:cxn modelId="{B9E9740D-2939-4314-859B-9CA936DEF196}" type="presParOf" srcId="{B8E5088D-D897-4030-96E7-CF3656C49F50}" destId="{E7CC5EE8-0AF8-48FB-B7D1-E3080C401069}" srcOrd="7" destOrd="0" presId="urn:microsoft.com/office/officeart/2005/8/layout/default"/>
    <dgm:cxn modelId="{6184AC35-3139-4B23-A0B3-6A8778F2B305}" type="presParOf" srcId="{B8E5088D-D897-4030-96E7-CF3656C49F50}" destId="{119F07F1-2AA5-4A12-A141-1E6BBAAF1CF4}" srcOrd="8" destOrd="0" presId="urn:microsoft.com/office/officeart/2005/8/layout/default"/>
    <dgm:cxn modelId="{BD3E49D5-3E4F-4A96-B4B7-26F7BC32A3A1}" type="presParOf" srcId="{B8E5088D-D897-4030-96E7-CF3656C49F50}" destId="{A8A1C4B7-E4F4-4D23-A136-6355E04E1D6C}" srcOrd="9" destOrd="0" presId="urn:microsoft.com/office/officeart/2005/8/layout/default"/>
    <dgm:cxn modelId="{74907F4F-CA3B-4D94-AECA-4C3E15B29E8F}" type="presParOf" srcId="{B8E5088D-D897-4030-96E7-CF3656C49F50}" destId="{79F394A0-B986-48E3-81E4-849E30E6BC96}" srcOrd="10" destOrd="0" presId="urn:microsoft.com/office/officeart/2005/8/layout/default"/>
    <dgm:cxn modelId="{88D83A8A-ABAF-4F39-A5D2-77EA390DFEB9}" type="presParOf" srcId="{B8E5088D-D897-4030-96E7-CF3656C49F50}" destId="{E808A200-18FE-4368-8F14-53AEAFF44D8F}" srcOrd="11" destOrd="0" presId="urn:microsoft.com/office/officeart/2005/8/layout/default"/>
    <dgm:cxn modelId="{F7D3CB6E-4588-431F-9D20-0A837087A1D8}" type="presParOf" srcId="{B8E5088D-D897-4030-96E7-CF3656C49F50}" destId="{AFB6DB3E-C9D6-4020-BCAA-8ACBF5F03D43}" srcOrd="12" destOrd="0" presId="urn:microsoft.com/office/officeart/2005/8/layout/default"/>
    <dgm:cxn modelId="{22E72DFB-BCE8-49CC-8716-18A50EB8A507}" type="presParOf" srcId="{B8E5088D-D897-4030-96E7-CF3656C49F50}" destId="{3ECD3F85-A00F-470F-83B1-B951682F4758}" srcOrd="13" destOrd="0" presId="urn:microsoft.com/office/officeart/2005/8/layout/default"/>
    <dgm:cxn modelId="{5C0D5F1E-1C6F-4DB7-97D2-EE29505E026C}" type="presParOf" srcId="{B8E5088D-D897-4030-96E7-CF3656C49F50}" destId="{8D76CE95-54BE-492C-B994-40875E67316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13D7D7C-68E9-4CAE-A218-51DEBF123A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BA4B2B-6102-43CE-A134-E65B60AB04AC}">
      <dgm:prSet phldrT="[Text]"/>
      <dgm:spPr/>
      <dgm:t>
        <a:bodyPr/>
        <a:lstStyle/>
        <a:p>
          <a:r>
            <a:rPr lang="en-US" dirty="0" smtClean="0"/>
            <a:t>Restaurant Meals</a:t>
          </a:r>
          <a:endParaRPr lang="en-US" dirty="0"/>
        </a:p>
      </dgm:t>
    </dgm:pt>
    <dgm:pt modelId="{1EF46D62-B73C-4841-A0CC-FA833A719A99}" type="parTrans" cxnId="{ABEAD3E6-066C-499F-AF03-05D67D071267}">
      <dgm:prSet/>
      <dgm:spPr/>
      <dgm:t>
        <a:bodyPr/>
        <a:lstStyle/>
        <a:p>
          <a:endParaRPr lang="en-US"/>
        </a:p>
      </dgm:t>
    </dgm:pt>
    <dgm:pt modelId="{D9AA929E-34C8-4B7E-8154-B17B616CC70B}" type="sibTrans" cxnId="{ABEAD3E6-066C-499F-AF03-05D67D071267}">
      <dgm:prSet/>
      <dgm:spPr/>
      <dgm:t>
        <a:bodyPr/>
        <a:lstStyle/>
        <a:p>
          <a:endParaRPr lang="en-US"/>
        </a:p>
      </dgm:t>
    </dgm:pt>
    <dgm:pt modelId="{94A20AC0-988E-4013-8A82-05E2F3DA8908}">
      <dgm:prSet phldrT="[Text]"/>
      <dgm:spPr/>
      <dgm:t>
        <a:bodyPr/>
        <a:lstStyle/>
        <a:p>
          <a:r>
            <a:rPr lang="en-US" b="1" dirty="0" smtClean="0"/>
            <a:t>$102.63 food allowance </a:t>
          </a:r>
          <a:r>
            <a:rPr lang="en-US" dirty="0" smtClean="0"/>
            <a:t>(replaces standard food allowance; </a:t>
          </a:r>
          <a:r>
            <a:rPr lang="en-US" b="1" dirty="0" smtClean="0"/>
            <a:t>$63.95 </a:t>
          </a:r>
          <a:r>
            <a:rPr lang="en-US" dirty="0" smtClean="0"/>
            <a:t>net increase for individual in separate household without a prescribed diet)</a:t>
          </a:r>
          <a:endParaRPr lang="en-US" dirty="0"/>
        </a:p>
      </dgm:t>
    </dgm:pt>
    <dgm:pt modelId="{285AFEB0-66FE-471F-B3A9-8EEB55E94DA9}" type="parTrans" cxnId="{A786BF35-6988-4432-A4C8-B18EFE50AFD9}">
      <dgm:prSet/>
      <dgm:spPr/>
      <dgm:t>
        <a:bodyPr/>
        <a:lstStyle/>
        <a:p>
          <a:endParaRPr lang="en-US"/>
        </a:p>
      </dgm:t>
    </dgm:pt>
    <dgm:pt modelId="{4D25775B-9304-4FBA-B2C8-B394E8F7B129}" type="sibTrans" cxnId="{A786BF35-6988-4432-A4C8-B18EFE50AFD9}">
      <dgm:prSet/>
      <dgm:spPr/>
      <dgm:t>
        <a:bodyPr/>
        <a:lstStyle/>
        <a:p>
          <a:endParaRPr lang="en-US"/>
        </a:p>
      </dgm:t>
    </dgm:pt>
    <dgm:pt modelId="{986CE44C-1CC5-46F8-A3BC-A430C99141EB}">
      <dgm:prSet phldrT="[Text]"/>
      <dgm:spPr/>
      <dgm:t>
        <a:bodyPr/>
        <a:lstStyle/>
        <a:p>
          <a:r>
            <a:rPr lang="en-US" b="1" dirty="0" smtClean="0"/>
            <a:t>Need to prove:</a:t>
          </a:r>
          <a:endParaRPr lang="en-US" b="1" dirty="0"/>
        </a:p>
      </dgm:t>
    </dgm:pt>
    <dgm:pt modelId="{5ED1B9A1-00FE-4BA7-A92E-AC753A66FAA1}" type="parTrans" cxnId="{1678D5E7-6019-4D18-B05E-1E62578C4725}">
      <dgm:prSet/>
      <dgm:spPr/>
      <dgm:t>
        <a:bodyPr/>
        <a:lstStyle/>
        <a:p>
          <a:endParaRPr lang="en-US"/>
        </a:p>
      </dgm:t>
    </dgm:pt>
    <dgm:pt modelId="{47971FE0-53E9-48D5-825D-260FF7D8C955}" type="sibTrans" cxnId="{1678D5E7-6019-4D18-B05E-1E62578C4725}">
      <dgm:prSet/>
      <dgm:spPr/>
      <dgm:t>
        <a:bodyPr/>
        <a:lstStyle/>
        <a:p>
          <a:endParaRPr lang="en-US"/>
        </a:p>
      </dgm:t>
    </dgm:pt>
    <dgm:pt modelId="{8DEB5DFD-9BB3-44C6-9B1A-F13E3DB772F1}">
      <dgm:prSet phldrT="[Text]"/>
      <dgm:spPr/>
      <dgm:t>
        <a:bodyPr/>
        <a:lstStyle/>
        <a:p>
          <a:r>
            <a:rPr lang="en-US" dirty="0" smtClean="0"/>
            <a:t>Therapeutic Diet</a:t>
          </a:r>
          <a:endParaRPr lang="en-US" dirty="0"/>
        </a:p>
      </dgm:t>
    </dgm:pt>
    <dgm:pt modelId="{56544A86-CE07-40C4-BEA9-492CEB46C497}" type="parTrans" cxnId="{AB1F0CD7-2C1C-4057-A7B2-5D1453D5716A}">
      <dgm:prSet/>
      <dgm:spPr/>
      <dgm:t>
        <a:bodyPr/>
        <a:lstStyle/>
        <a:p>
          <a:endParaRPr lang="en-US"/>
        </a:p>
      </dgm:t>
    </dgm:pt>
    <dgm:pt modelId="{385D4470-D9F7-49BD-86B9-127DC58D6959}" type="sibTrans" cxnId="{AB1F0CD7-2C1C-4057-A7B2-5D1453D5716A}">
      <dgm:prSet/>
      <dgm:spPr/>
      <dgm:t>
        <a:bodyPr/>
        <a:lstStyle/>
        <a:p>
          <a:endParaRPr lang="en-US"/>
        </a:p>
      </dgm:t>
    </dgm:pt>
    <dgm:pt modelId="{37EFCD98-B86D-4F7D-81F3-9B570313FCDE}">
      <dgm:prSet phldrT="[Text]"/>
      <dgm:spPr/>
      <dgm:t>
        <a:bodyPr/>
        <a:lstStyle/>
        <a:p>
          <a:r>
            <a:rPr lang="en-US" dirty="0" smtClean="0"/>
            <a:t>Up to </a:t>
          </a:r>
          <a:r>
            <a:rPr lang="en-US" b="1" dirty="0" smtClean="0"/>
            <a:t>$17.82 food allowance </a:t>
          </a:r>
          <a:r>
            <a:rPr lang="en-US" dirty="0" smtClean="0"/>
            <a:t>in addition to the standard food allowance</a:t>
          </a:r>
          <a:endParaRPr lang="en-US" dirty="0"/>
        </a:p>
      </dgm:t>
    </dgm:pt>
    <dgm:pt modelId="{6795EDB6-34F7-4EFF-B1FB-7D5AF76279CD}" type="parTrans" cxnId="{A79ACEFF-D387-4B7C-BF2F-501A3DDC93A7}">
      <dgm:prSet/>
      <dgm:spPr/>
      <dgm:t>
        <a:bodyPr/>
        <a:lstStyle/>
        <a:p>
          <a:endParaRPr lang="en-US"/>
        </a:p>
      </dgm:t>
    </dgm:pt>
    <dgm:pt modelId="{8AAA9C0E-1A8E-4287-B39C-CAF9109B4D31}" type="sibTrans" cxnId="{A79ACEFF-D387-4B7C-BF2F-501A3DDC93A7}">
      <dgm:prSet/>
      <dgm:spPr/>
      <dgm:t>
        <a:bodyPr/>
        <a:lstStyle/>
        <a:p>
          <a:endParaRPr lang="en-US"/>
        </a:p>
      </dgm:t>
    </dgm:pt>
    <dgm:pt modelId="{2DE2F378-E998-4847-AA48-52E9CE19BC98}">
      <dgm:prSet phldrT="[Text]"/>
      <dgm:spPr/>
      <dgm:t>
        <a:bodyPr/>
        <a:lstStyle/>
        <a:p>
          <a:r>
            <a:rPr lang="en-US" b="1" dirty="0" smtClean="0"/>
            <a:t>Must submit </a:t>
          </a:r>
          <a:r>
            <a:rPr lang="en-US" dirty="0" smtClean="0"/>
            <a:t>evidence that doctor has prescribed the diet.</a:t>
          </a:r>
          <a:endParaRPr lang="en-US" dirty="0"/>
        </a:p>
      </dgm:t>
    </dgm:pt>
    <dgm:pt modelId="{E9A114B1-B820-4559-A429-3A08068A4B96}" type="parTrans" cxnId="{904AD47D-CB58-4666-A4A1-B224E0BCF2AA}">
      <dgm:prSet/>
      <dgm:spPr/>
      <dgm:t>
        <a:bodyPr/>
        <a:lstStyle/>
        <a:p>
          <a:endParaRPr lang="en-US"/>
        </a:p>
      </dgm:t>
    </dgm:pt>
    <dgm:pt modelId="{D4198A92-4DC2-427A-A578-FEF9793E32C3}" type="sibTrans" cxnId="{904AD47D-CB58-4666-A4A1-B224E0BCF2AA}">
      <dgm:prSet/>
      <dgm:spPr/>
      <dgm:t>
        <a:bodyPr/>
        <a:lstStyle/>
        <a:p>
          <a:endParaRPr lang="en-US"/>
        </a:p>
      </dgm:t>
    </dgm:pt>
    <dgm:pt modelId="{4A430BA1-10DC-423C-8494-D590DAFD2493}">
      <dgm:prSet phldrT="[Text]"/>
      <dgm:spPr/>
      <dgm:t>
        <a:bodyPr/>
        <a:lstStyle/>
        <a:p>
          <a:r>
            <a:rPr lang="en-US" dirty="0" smtClean="0"/>
            <a:t>Excess Shelter Allowance</a:t>
          </a:r>
          <a:endParaRPr lang="en-US" dirty="0"/>
        </a:p>
      </dgm:t>
    </dgm:pt>
    <dgm:pt modelId="{7D7A2537-D54E-45BC-8511-D6E3AE28C061}" type="parTrans" cxnId="{016DC8AB-0644-4033-92DB-D78AD4D3559B}">
      <dgm:prSet/>
      <dgm:spPr/>
      <dgm:t>
        <a:bodyPr/>
        <a:lstStyle/>
        <a:p>
          <a:endParaRPr lang="en-US"/>
        </a:p>
      </dgm:t>
    </dgm:pt>
    <dgm:pt modelId="{81F901AD-97A9-4B41-A0C0-6D95FF72A22A}" type="sibTrans" cxnId="{016DC8AB-0644-4033-92DB-D78AD4D3559B}">
      <dgm:prSet/>
      <dgm:spPr/>
      <dgm:t>
        <a:bodyPr/>
        <a:lstStyle/>
        <a:p>
          <a:endParaRPr lang="en-US"/>
        </a:p>
      </dgm:t>
    </dgm:pt>
    <dgm:pt modelId="{DDB0EF28-99A7-4FD8-8D3A-53A5A5B10D2A}">
      <dgm:prSet phldrT="[Text]"/>
      <dgm:spPr/>
      <dgm:t>
        <a:bodyPr/>
        <a:lstStyle/>
        <a:p>
          <a:r>
            <a:rPr lang="en-US" dirty="0" smtClean="0"/>
            <a:t>Additional allowance on top of the standard shelter allowance equal to the </a:t>
          </a:r>
          <a:r>
            <a:rPr lang="en-US" b="1" dirty="0" smtClean="0"/>
            <a:t>difference between actual rent paid and the standard shelter allowance. </a:t>
          </a:r>
          <a:endParaRPr lang="en-US" b="1" dirty="0"/>
        </a:p>
      </dgm:t>
    </dgm:pt>
    <dgm:pt modelId="{BFC4C805-CFC1-45EC-BA63-342D17887A90}" type="parTrans" cxnId="{A2C7D216-A9B2-4527-9F61-E944C82AA01C}">
      <dgm:prSet/>
      <dgm:spPr/>
      <dgm:t>
        <a:bodyPr/>
        <a:lstStyle/>
        <a:p>
          <a:endParaRPr lang="en-US"/>
        </a:p>
      </dgm:t>
    </dgm:pt>
    <dgm:pt modelId="{177678D1-CE30-456D-A7D5-8CF1FF628B5A}" type="sibTrans" cxnId="{A2C7D216-A9B2-4527-9F61-E944C82AA01C}">
      <dgm:prSet/>
      <dgm:spPr/>
      <dgm:t>
        <a:bodyPr/>
        <a:lstStyle/>
        <a:p>
          <a:endParaRPr lang="en-US"/>
        </a:p>
      </dgm:t>
    </dgm:pt>
    <dgm:pt modelId="{164D23E0-DF60-4583-9AA3-1978CA294A13}">
      <dgm:prSet phldrT="[Text]"/>
      <dgm:spPr/>
      <dgm:t>
        <a:bodyPr/>
        <a:lstStyle/>
        <a:p>
          <a:r>
            <a:rPr lang="en-US" b="1" dirty="0" smtClean="0"/>
            <a:t>Must submit </a:t>
          </a:r>
          <a:r>
            <a:rPr lang="en-US" dirty="0" smtClean="0"/>
            <a:t>form signed by doctor stating that the client has conditions that prevent then from navigating stairs (and proof that no suitable housing is available for $97/month, if on appeal.)</a:t>
          </a:r>
          <a:endParaRPr lang="en-US" dirty="0"/>
        </a:p>
      </dgm:t>
    </dgm:pt>
    <dgm:pt modelId="{312317B0-B589-46C1-ADC4-9A658C287AC0}" type="parTrans" cxnId="{49BE9627-944D-4775-9591-ADFF234C5170}">
      <dgm:prSet/>
      <dgm:spPr/>
      <dgm:t>
        <a:bodyPr/>
        <a:lstStyle/>
        <a:p>
          <a:endParaRPr lang="en-US"/>
        </a:p>
      </dgm:t>
    </dgm:pt>
    <dgm:pt modelId="{AA7C9234-05E0-446E-A528-63D589946B34}" type="sibTrans" cxnId="{49BE9627-944D-4775-9591-ADFF234C5170}">
      <dgm:prSet/>
      <dgm:spPr/>
      <dgm:t>
        <a:bodyPr/>
        <a:lstStyle/>
        <a:p>
          <a:endParaRPr lang="en-US"/>
        </a:p>
      </dgm:t>
    </dgm:pt>
    <dgm:pt modelId="{6685084A-3BBB-4A58-B371-88A77807152F}">
      <dgm:prSet phldrT="[Text]"/>
      <dgm:spPr/>
      <dgm:t>
        <a:bodyPr/>
        <a:lstStyle/>
        <a:p>
          <a:r>
            <a:rPr lang="en-US" dirty="0" smtClean="0"/>
            <a:t>Has no facilities for preparing food OR</a:t>
          </a:r>
          <a:endParaRPr lang="en-US" dirty="0"/>
        </a:p>
      </dgm:t>
    </dgm:pt>
    <dgm:pt modelId="{7E4A6789-4BF6-49AA-B53D-3B31714F47BC}" type="parTrans" cxnId="{10392ACB-58CA-4271-B45A-C398892DE9DF}">
      <dgm:prSet/>
      <dgm:spPr/>
      <dgm:t>
        <a:bodyPr/>
        <a:lstStyle/>
        <a:p>
          <a:endParaRPr lang="en-US"/>
        </a:p>
      </dgm:t>
    </dgm:pt>
    <dgm:pt modelId="{806319CB-CC59-46C1-B6DB-CF72F5850319}" type="sibTrans" cxnId="{10392ACB-58CA-4271-B45A-C398892DE9DF}">
      <dgm:prSet/>
      <dgm:spPr/>
      <dgm:t>
        <a:bodyPr/>
        <a:lstStyle/>
        <a:p>
          <a:endParaRPr lang="en-US"/>
        </a:p>
      </dgm:t>
    </dgm:pt>
    <dgm:pt modelId="{FA9FB57D-190B-4E59-B5DE-B5DB1C50A71A}">
      <dgm:prSet phldrT="[Text]"/>
      <dgm:spPr/>
      <dgm:t>
        <a:bodyPr/>
        <a:lstStyle/>
        <a:p>
          <a:r>
            <a:rPr lang="en-US" dirty="0" smtClean="0"/>
            <a:t>Is unable to cook and has no one who will prepare their meals.</a:t>
          </a:r>
          <a:endParaRPr lang="en-US" dirty="0"/>
        </a:p>
      </dgm:t>
    </dgm:pt>
    <dgm:pt modelId="{D239DD3F-7FF2-422A-823F-0607ABD364AF}" type="parTrans" cxnId="{F1FC8E2C-BD30-487D-BE64-C29F318A33AE}">
      <dgm:prSet/>
      <dgm:spPr/>
      <dgm:t>
        <a:bodyPr/>
        <a:lstStyle/>
        <a:p>
          <a:endParaRPr lang="en-US"/>
        </a:p>
      </dgm:t>
    </dgm:pt>
    <dgm:pt modelId="{F1430AC0-720A-49BB-8EA7-4C4ED7AE7662}" type="sibTrans" cxnId="{F1FC8E2C-BD30-487D-BE64-C29F318A33AE}">
      <dgm:prSet/>
      <dgm:spPr/>
      <dgm:t>
        <a:bodyPr/>
        <a:lstStyle/>
        <a:p>
          <a:endParaRPr lang="en-US"/>
        </a:p>
      </dgm:t>
    </dgm:pt>
    <dgm:pt modelId="{32CC2641-3AC1-46FE-B6D7-3C0A827CA389}" type="pres">
      <dgm:prSet presAssocID="{313D7D7C-68E9-4CAE-A218-51DEBF123A4B}" presName="Name0" presStyleCnt="0">
        <dgm:presLayoutVars>
          <dgm:dir/>
          <dgm:animLvl val="lvl"/>
          <dgm:resizeHandles val="exact"/>
        </dgm:presLayoutVars>
      </dgm:prSet>
      <dgm:spPr/>
      <dgm:t>
        <a:bodyPr/>
        <a:lstStyle/>
        <a:p>
          <a:endParaRPr lang="en-US"/>
        </a:p>
      </dgm:t>
    </dgm:pt>
    <dgm:pt modelId="{6E867E3A-0351-4B78-A02A-ED28516E97AE}" type="pres">
      <dgm:prSet presAssocID="{F2BA4B2B-6102-43CE-A134-E65B60AB04AC}" presName="composite" presStyleCnt="0"/>
      <dgm:spPr/>
    </dgm:pt>
    <dgm:pt modelId="{957DFD87-058E-4D91-BCDD-4C200987333A}" type="pres">
      <dgm:prSet presAssocID="{F2BA4B2B-6102-43CE-A134-E65B60AB04AC}" presName="parTx" presStyleLbl="alignNode1" presStyleIdx="0" presStyleCnt="3">
        <dgm:presLayoutVars>
          <dgm:chMax val="0"/>
          <dgm:chPref val="0"/>
          <dgm:bulletEnabled val="1"/>
        </dgm:presLayoutVars>
      </dgm:prSet>
      <dgm:spPr/>
      <dgm:t>
        <a:bodyPr/>
        <a:lstStyle/>
        <a:p>
          <a:endParaRPr lang="en-US"/>
        </a:p>
      </dgm:t>
    </dgm:pt>
    <dgm:pt modelId="{BDFA2451-2101-4972-BAF4-86E4C89E2509}" type="pres">
      <dgm:prSet presAssocID="{F2BA4B2B-6102-43CE-A134-E65B60AB04AC}" presName="desTx" presStyleLbl="alignAccFollowNode1" presStyleIdx="0" presStyleCnt="3">
        <dgm:presLayoutVars>
          <dgm:bulletEnabled val="1"/>
        </dgm:presLayoutVars>
      </dgm:prSet>
      <dgm:spPr/>
      <dgm:t>
        <a:bodyPr/>
        <a:lstStyle/>
        <a:p>
          <a:endParaRPr lang="en-US"/>
        </a:p>
      </dgm:t>
    </dgm:pt>
    <dgm:pt modelId="{79726D8F-93EB-49ED-91F9-7D0BB501F6E3}" type="pres">
      <dgm:prSet presAssocID="{D9AA929E-34C8-4B7E-8154-B17B616CC70B}" presName="space" presStyleCnt="0"/>
      <dgm:spPr/>
    </dgm:pt>
    <dgm:pt modelId="{7AA25792-15A9-4A18-87E6-09EDBCB12CBF}" type="pres">
      <dgm:prSet presAssocID="{8DEB5DFD-9BB3-44C6-9B1A-F13E3DB772F1}" presName="composite" presStyleCnt="0"/>
      <dgm:spPr/>
    </dgm:pt>
    <dgm:pt modelId="{F65CE009-934D-4736-AEF5-5366BD35A998}" type="pres">
      <dgm:prSet presAssocID="{8DEB5DFD-9BB3-44C6-9B1A-F13E3DB772F1}" presName="parTx" presStyleLbl="alignNode1" presStyleIdx="1" presStyleCnt="3">
        <dgm:presLayoutVars>
          <dgm:chMax val="0"/>
          <dgm:chPref val="0"/>
          <dgm:bulletEnabled val="1"/>
        </dgm:presLayoutVars>
      </dgm:prSet>
      <dgm:spPr/>
      <dgm:t>
        <a:bodyPr/>
        <a:lstStyle/>
        <a:p>
          <a:endParaRPr lang="en-US"/>
        </a:p>
      </dgm:t>
    </dgm:pt>
    <dgm:pt modelId="{35B673DD-69E6-42E6-810E-6EB82D123DDE}" type="pres">
      <dgm:prSet presAssocID="{8DEB5DFD-9BB3-44C6-9B1A-F13E3DB772F1}" presName="desTx" presStyleLbl="alignAccFollowNode1" presStyleIdx="1" presStyleCnt="3">
        <dgm:presLayoutVars>
          <dgm:bulletEnabled val="1"/>
        </dgm:presLayoutVars>
      </dgm:prSet>
      <dgm:spPr/>
      <dgm:t>
        <a:bodyPr/>
        <a:lstStyle/>
        <a:p>
          <a:endParaRPr lang="en-US"/>
        </a:p>
      </dgm:t>
    </dgm:pt>
    <dgm:pt modelId="{6F4C1B7A-E9F4-4D4D-B610-AFD575EAFFE3}" type="pres">
      <dgm:prSet presAssocID="{385D4470-D9F7-49BD-86B9-127DC58D6959}" presName="space" presStyleCnt="0"/>
      <dgm:spPr/>
    </dgm:pt>
    <dgm:pt modelId="{0449574D-AA2C-42AC-B38A-06F8684C2A59}" type="pres">
      <dgm:prSet presAssocID="{4A430BA1-10DC-423C-8494-D590DAFD2493}" presName="composite" presStyleCnt="0"/>
      <dgm:spPr/>
    </dgm:pt>
    <dgm:pt modelId="{1E4A75B0-97AD-4081-A79E-163D238BE539}" type="pres">
      <dgm:prSet presAssocID="{4A430BA1-10DC-423C-8494-D590DAFD2493}" presName="parTx" presStyleLbl="alignNode1" presStyleIdx="2" presStyleCnt="3">
        <dgm:presLayoutVars>
          <dgm:chMax val="0"/>
          <dgm:chPref val="0"/>
          <dgm:bulletEnabled val="1"/>
        </dgm:presLayoutVars>
      </dgm:prSet>
      <dgm:spPr/>
      <dgm:t>
        <a:bodyPr/>
        <a:lstStyle/>
        <a:p>
          <a:endParaRPr lang="en-US"/>
        </a:p>
      </dgm:t>
    </dgm:pt>
    <dgm:pt modelId="{E83338E9-CED4-4C8D-81CF-F2A80C6DE028}" type="pres">
      <dgm:prSet presAssocID="{4A430BA1-10DC-423C-8494-D590DAFD2493}" presName="desTx" presStyleLbl="alignAccFollowNode1" presStyleIdx="2" presStyleCnt="3">
        <dgm:presLayoutVars>
          <dgm:bulletEnabled val="1"/>
        </dgm:presLayoutVars>
      </dgm:prSet>
      <dgm:spPr/>
      <dgm:t>
        <a:bodyPr/>
        <a:lstStyle/>
        <a:p>
          <a:endParaRPr lang="en-US"/>
        </a:p>
      </dgm:t>
    </dgm:pt>
  </dgm:ptLst>
  <dgm:cxnLst>
    <dgm:cxn modelId="{F1FC8E2C-BD30-487D-BE64-C29F318A33AE}" srcId="{986CE44C-1CC5-46F8-A3BC-A430C99141EB}" destId="{FA9FB57D-190B-4E59-B5DE-B5DB1C50A71A}" srcOrd="1" destOrd="0" parTransId="{D239DD3F-7FF2-422A-823F-0607ABD364AF}" sibTransId="{F1430AC0-720A-49BB-8EA7-4C4ED7AE7662}"/>
    <dgm:cxn modelId="{49BE9627-944D-4775-9591-ADFF234C5170}" srcId="{4A430BA1-10DC-423C-8494-D590DAFD2493}" destId="{164D23E0-DF60-4583-9AA3-1978CA294A13}" srcOrd="1" destOrd="0" parTransId="{312317B0-B589-46C1-ADC4-9A658C287AC0}" sibTransId="{AA7C9234-05E0-446E-A528-63D589946B34}"/>
    <dgm:cxn modelId="{FD871E80-90EA-4ACB-BA36-6307DFC6343D}" type="presOf" srcId="{986CE44C-1CC5-46F8-A3BC-A430C99141EB}" destId="{BDFA2451-2101-4972-BAF4-86E4C89E2509}" srcOrd="0" destOrd="1" presId="urn:microsoft.com/office/officeart/2005/8/layout/hList1"/>
    <dgm:cxn modelId="{10392ACB-58CA-4271-B45A-C398892DE9DF}" srcId="{986CE44C-1CC5-46F8-A3BC-A430C99141EB}" destId="{6685084A-3BBB-4A58-B371-88A77807152F}" srcOrd="0" destOrd="0" parTransId="{7E4A6789-4BF6-49AA-B53D-3B31714F47BC}" sibTransId="{806319CB-CC59-46C1-B6DB-CF72F5850319}"/>
    <dgm:cxn modelId="{A2C7D216-A9B2-4527-9F61-E944C82AA01C}" srcId="{4A430BA1-10DC-423C-8494-D590DAFD2493}" destId="{DDB0EF28-99A7-4FD8-8D3A-53A5A5B10D2A}" srcOrd="0" destOrd="0" parTransId="{BFC4C805-CFC1-45EC-BA63-342D17887A90}" sibTransId="{177678D1-CE30-456D-A7D5-8CF1FF628B5A}"/>
    <dgm:cxn modelId="{904AD47D-CB58-4666-A4A1-B224E0BCF2AA}" srcId="{8DEB5DFD-9BB3-44C6-9B1A-F13E3DB772F1}" destId="{2DE2F378-E998-4847-AA48-52E9CE19BC98}" srcOrd="1" destOrd="0" parTransId="{E9A114B1-B820-4559-A429-3A08068A4B96}" sibTransId="{D4198A92-4DC2-427A-A578-FEF9793E32C3}"/>
    <dgm:cxn modelId="{B77DFC8E-396D-4CAF-B5F7-67815463A5DD}" type="presOf" srcId="{F2BA4B2B-6102-43CE-A134-E65B60AB04AC}" destId="{957DFD87-058E-4D91-BCDD-4C200987333A}" srcOrd="0" destOrd="0" presId="urn:microsoft.com/office/officeart/2005/8/layout/hList1"/>
    <dgm:cxn modelId="{27694528-E5F7-434B-B68B-D43A2C998FD0}" type="presOf" srcId="{2DE2F378-E998-4847-AA48-52E9CE19BC98}" destId="{35B673DD-69E6-42E6-810E-6EB82D123DDE}" srcOrd="0" destOrd="1" presId="urn:microsoft.com/office/officeart/2005/8/layout/hList1"/>
    <dgm:cxn modelId="{9D56459F-6201-49A3-861D-85C37D2673DE}" type="presOf" srcId="{94A20AC0-988E-4013-8A82-05E2F3DA8908}" destId="{BDFA2451-2101-4972-BAF4-86E4C89E2509}" srcOrd="0" destOrd="0" presId="urn:microsoft.com/office/officeart/2005/8/layout/hList1"/>
    <dgm:cxn modelId="{9926C76B-847B-4970-AA0C-980CDFCF3F49}" type="presOf" srcId="{8DEB5DFD-9BB3-44C6-9B1A-F13E3DB772F1}" destId="{F65CE009-934D-4736-AEF5-5366BD35A998}" srcOrd="0" destOrd="0" presId="urn:microsoft.com/office/officeart/2005/8/layout/hList1"/>
    <dgm:cxn modelId="{ABEAD3E6-066C-499F-AF03-05D67D071267}" srcId="{313D7D7C-68E9-4CAE-A218-51DEBF123A4B}" destId="{F2BA4B2B-6102-43CE-A134-E65B60AB04AC}" srcOrd="0" destOrd="0" parTransId="{1EF46D62-B73C-4841-A0CC-FA833A719A99}" sibTransId="{D9AA929E-34C8-4B7E-8154-B17B616CC70B}"/>
    <dgm:cxn modelId="{AB1F0CD7-2C1C-4057-A7B2-5D1453D5716A}" srcId="{313D7D7C-68E9-4CAE-A218-51DEBF123A4B}" destId="{8DEB5DFD-9BB3-44C6-9B1A-F13E3DB772F1}" srcOrd="1" destOrd="0" parTransId="{56544A86-CE07-40C4-BEA9-492CEB46C497}" sibTransId="{385D4470-D9F7-49BD-86B9-127DC58D6959}"/>
    <dgm:cxn modelId="{32963AC4-5AE3-4D0E-98F1-C9D403B92D1E}" type="presOf" srcId="{4A430BA1-10DC-423C-8494-D590DAFD2493}" destId="{1E4A75B0-97AD-4081-A79E-163D238BE539}" srcOrd="0" destOrd="0" presId="urn:microsoft.com/office/officeart/2005/8/layout/hList1"/>
    <dgm:cxn modelId="{1678D5E7-6019-4D18-B05E-1E62578C4725}" srcId="{F2BA4B2B-6102-43CE-A134-E65B60AB04AC}" destId="{986CE44C-1CC5-46F8-A3BC-A430C99141EB}" srcOrd="1" destOrd="0" parTransId="{5ED1B9A1-00FE-4BA7-A92E-AC753A66FAA1}" sibTransId="{47971FE0-53E9-48D5-825D-260FF7D8C955}"/>
    <dgm:cxn modelId="{A79ACEFF-D387-4B7C-BF2F-501A3DDC93A7}" srcId="{8DEB5DFD-9BB3-44C6-9B1A-F13E3DB772F1}" destId="{37EFCD98-B86D-4F7D-81F3-9B570313FCDE}" srcOrd="0" destOrd="0" parTransId="{6795EDB6-34F7-4EFF-B1FB-7D5AF76279CD}" sibTransId="{8AAA9C0E-1A8E-4287-B39C-CAF9109B4D31}"/>
    <dgm:cxn modelId="{016DC8AB-0644-4033-92DB-D78AD4D3559B}" srcId="{313D7D7C-68E9-4CAE-A218-51DEBF123A4B}" destId="{4A430BA1-10DC-423C-8494-D590DAFD2493}" srcOrd="2" destOrd="0" parTransId="{7D7A2537-D54E-45BC-8511-D6E3AE28C061}" sibTransId="{81F901AD-97A9-4B41-A0C0-6D95FF72A22A}"/>
    <dgm:cxn modelId="{ECAF6F3E-016D-4FCA-BD5D-80406DFA0DB1}" type="presOf" srcId="{DDB0EF28-99A7-4FD8-8D3A-53A5A5B10D2A}" destId="{E83338E9-CED4-4C8D-81CF-F2A80C6DE028}" srcOrd="0" destOrd="0" presId="urn:microsoft.com/office/officeart/2005/8/layout/hList1"/>
    <dgm:cxn modelId="{4A34ED9D-792F-421B-A25E-FE84DFAB28B3}" type="presOf" srcId="{37EFCD98-B86D-4F7D-81F3-9B570313FCDE}" destId="{35B673DD-69E6-42E6-810E-6EB82D123DDE}" srcOrd="0" destOrd="0" presId="urn:microsoft.com/office/officeart/2005/8/layout/hList1"/>
    <dgm:cxn modelId="{A786BF35-6988-4432-A4C8-B18EFE50AFD9}" srcId="{F2BA4B2B-6102-43CE-A134-E65B60AB04AC}" destId="{94A20AC0-988E-4013-8A82-05E2F3DA8908}" srcOrd="0" destOrd="0" parTransId="{285AFEB0-66FE-471F-B3A9-8EEB55E94DA9}" sibTransId="{4D25775B-9304-4FBA-B2C8-B394E8F7B129}"/>
    <dgm:cxn modelId="{731D77DB-88F3-4EB4-BE0B-4E80B918C874}" type="presOf" srcId="{313D7D7C-68E9-4CAE-A218-51DEBF123A4B}" destId="{32CC2641-3AC1-46FE-B6D7-3C0A827CA389}" srcOrd="0" destOrd="0" presId="urn:microsoft.com/office/officeart/2005/8/layout/hList1"/>
    <dgm:cxn modelId="{1147836C-DD9E-4036-8724-5E3C95ABB062}" type="presOf" srcId="{FA9FB57D-190B-4E59-B5DE-B5DB1C50A71A}" destId="{BDFA2451-2101-4972-BAF4-86E4C89E2509}" srcOrd="0" destOrd="3" presId="urn:microsoft.com/office/officeart/2005/8/layout/hList1"/>
    <dgm:cxn modelId="{CF360296-6C65-4FD7-A456-DC55322B1416}" type="presOf" srcId="{164D23E0-DF60-4583-9AA3-1978CA294A13}" destId="{E83338E9-CED4-4C8D-81CF-F2A80C6DE028}" srcOrd="0" destOrd="1" presId="urn:microsoft.com/office/officeart/2005/8/layout/hList1"/>
    <dgm:cxn modelId="{8E60D40C-35B5-4CEF-AAFD-56981D8FB994}" type="presOf" srcId="{6685084A-3BBB-4A58-B371-88A77807152F}" destId="{BDFA2451-2101-4972-BAF4-86E4C89E2509}" srcOrd="0" destOrd="2" presId="urn:microsoft.com/office/officeart/2005/8/layout/hList1"/>
    <dgm:cxn modelId="{C0641212-EEC9-48FD-AD63-DCEE09716A73}" type="presParOf" srcId="{32CC2641-3AC1-46FE-B6D7-3C0A827CA389}" destId="{6E867E3A-0351-4B78-A02A-ED28516E97AE}" srcOrd="0" destOrd="0" presId="urn:microsoft.com/office/officeart/2005/8/layout/hList1"/>
    <dgm:cxn modelId="{B98C12A5-2CE3-4496-B2E3-05CF9FBD7D33}" type="presParOf" srcId="{6E867E3A-0351-4B78-A02A-ED28516E97AE}" destId="{957DFD87-058E-4D91-BCDD-4C200987333A}" srcOrd="0" destOrd="0" presId="urn:microsoft.com/office/officeart/2005/8/layout/hList1"/>
    <dgm:cxn modelId="{C6960DFA-C45C-40CE-9B37-B12854E5DA03}" type="presParOf" srcId="{6E867E3A-0351-4B78-A02A-ED28516E97AE}" destId="{BDFA2451-2101-4972-BAF4-86E4C89E2509}" srcOrd="1" destOrd="0" presId="urn:microsoft.com/office/officeart/2005/8/layout/hList1"/>
    <dgm:cxn modelId="{51A73361-178F-4888-8004-597C701E47E5}" type="presParOf" srcId="{32CC2641-3AC1-46FE-B6D7-3C0A827CA389}" destId="{79726D8F-93EB-49ED-91F9-7D0BB501F6E3}" srcOrd="1" destOrd="0" presId="urn:microsoft.com/office/officeart/2005/8/layout/hList1"/>
    <dgm:cxn modelId="{6F6B3ECD-FFCA-4C10-A2B4-C0DB1513D795}" type="presParOf" srcId="{32CC2641-3AC1-46FE-B6D7-3C0A827CA389}" destId="{7AA25792-15A9-4A18-87E6-09EDBCB12CBF}" srcOrd="2" destOrd="0" presId="urn:microsoft.com/office/officeart/2005/8/layout/hList1"/>
    <dgm:cxn modelId="{D07D68CF-DCEC-424A-A6DA-A3AB76E1608C}" type="presParOf" srcId="{7AA25792-15A9-4A18-87E6-09EDBCB12CBF}" destId="{F65CE009-934D-4736-AEF5-5366BD35A998}" srcOrd="0" destOrd="0" presId="urn:microsoft.com/office/officeart/2005/8/layout/hList1"/>
    <dgm:cxn modelId="{9071D1DB-A4BD-4D46-960C-D0A6B4348511}" type="presParOf" srcId="{7AA25792-15A9-4A18-87E6-09EDBCB12CBF}" destId="{35B673DD-69E6-42E6-810E-6EB82D123DDE}" srcOrd="1" destOrd="0" presId="urn:microsoft.com/office/officeart/2005/8/layout/hList1"/>
    <dgm:cxn modelId="{64513DC4-568B-423A-B107-052E4F70F852}" type="presParOf" srcId="{32CC2641-3AC1-46FE-B6D7-3C0A827CA389}" destId="{6F4C1B7A-E9F4-4D4D-B610-AFD575EAFFE3}" srcOrd="3" destOrd="0" presId="urn:microsoft.com/office/officeart/2005/8/layout/hList1"/>
    <dgm:cxn modelId="{C6D43D29-9738-4FBC-ABD3-553BA8602A27}" type="presParOf" srcId="{32CC2641-3AC1-46FE-B6D7-3C0A827CA389}" destId="{0449574D-AA2C-42AC-B38A-06F8684C2A59}" srcOrd="4" destOrd="0" presId="urn:microsoft.com/office/officeart/2005/8/layout/hList1"/>
    <dgm:cxn modelId="{C2CF254A-E5CA-4E93-BFD6-1CD601B7E7D5}" type="presParOf" srcId="{0449574D-AA2C-42AC-B38A-06F8684C2A59}" destId="{1E4A75B0-97AD-4081-A79E-163D238BE539}" srcOrd="0" destOrd="0" presId="urn:microsoft.com/office/officeart/2005/8/layout/hList1"/>
    <dgm:cxn modelId="{B65D9CB3-82B3-4292-8C11-F3250CD9FFFC}" type="presParOf" srcId="{0449574D-AA2C-42AC-B38A-06F8684C2A59}" destId="{E83338E9-CED4-4C8D-81CF-F2A80C6DE0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0B5B14A-0B34-4EA5-B410-340E0B88415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5FAAFD7C-D9B6-43F9-9B88-AA488A6C3AC5}">
      <dgm:prSet phldrT="[Text]" custT="1"/>
      <dgm:spPr/>
      <dgm:t>
        <a:bodyPr/>
        <a:lstStyle/>
        <a:p>
          <a:r>
            <a:rPr lang="en-US" sz="1900" b="1" dirty="0" smtClean="0"/>
            <a:t>EXTRA HELP</a:t>
          </a:r>
          <a:endParaRPr lang="en-US" sz="1900" dirty="0"/>
        </a:p>
      </dgm:t>
    </dgm:pt>
    <dgm:pt modelId="{7990CCA9-0F79-4C0F-BCBE-55CE8170EB01}" type="parTrans" cxnId="{D890FD37-FB63-449A-888F-9F62998B31D5}">
      <dgm:prSet/>
      <dgm:spPr/>
      <dgm:t>
        <a:bodyPr/>
        <a:lstStyle/>
        <a:p>
          <a:endParaRPr lang="en-US"/>
        </a:p>
      </dgm:t>
    </dgm:pt>
    <dgm:pt modelId="{DA56B327-D859-417F-9AA2-F03A1AB30014}" type="sibTrans" cxnId="{D890FD37-FB63-449A-888F-9F62998B31D5}">
      <dgm:prSet/>
      <dgm:spPr/>
      <dgm:t>
        <a:bodyPr/>
        <a:lstStyle/>
        <a:p>
          <a:endParaRPr lang="en-US"/>
        </a:p>
      </dgm:t>
    </dgm:pt>
    <dgm:pt modelId="{11820758-D245-4ED6-BCB7-B63A4787D3FE}">
      <dgm:prSet phldrT="[Text]" custT="1"/>
      <dgm:spPr/>
      <dgm:t>
        <a:bodyPr/>
        <a:lstStyle/>
        <a:p>
          <a:r>
            <a:rPr lang="en-US" sz="1600" dirty="0" smtClean="0"/>
            <a:t>Apply through the Social Security Administration</a:t>
          </a:r>
          <a:endParaRPr lang="en-US" sz="1600" dirty="0"/>
        </a:p>
      </dgm:t>
    </dgm:pt>
    <dgm:pt modelId="{52139D8C-53EE-415F-AAFB-92AC955CF5BB}" type="parTrans" cxnId="{563346BD-DAF3-4F82-BF88-7F652F9B0715}">
      <dgm:prSet/>
      <dgm:spPr/>
      <dgm:t>
        <a:bodyPr/>
        <a:lstStyle/>
        <a:p>
          <a:endParaRPr lang="en-US"/>
        </a:p>
      </dgm:t>
    </dgm:pt>
    <dgm:pt modelId="{E8B8F2DF-AB81-4098-B0B7-47D2D9970716}" type="sibTrans" cxnId="{563346BD-DAF3-4F82-BF88-7F652F9B0715}">
      <dgm:prSet/>
      <dgm:spPr/>
      <dgm:t>
        <a:bodyPr/>
        <a:lstStyle/>
        <a:p>
          <a:endParaRPr lang="en-US"/>
        </a:p>
      </dgm:t>
    </dgm:pt>
    <dgm:pt modelId="{6732C492-044E-4E7E-9567-D5A6DE3C0E61}">
      <dgm:prSet phldrT="[Text]" custT="1"/>
      <dgm:spPr/>
      <dgm:t>
        <a:bodyPr/>
        <a:lstStyle/>
        <a:p>
          <a:r>
            <a:rPr lang="en-US" sz="1400" dirty="0" smtClean="0"/>
            <a:t>Starting in January 2024, everyone who has Extra Help will get the same benefits</a:t>
          </a:r>
          <a:endParaRPr lang="en-US" sz="1400" dirty="0"/>
        </a:p>
      </dgm:t>
    </dgm:pt>
    <dgm:pt modelId="{F8905FA5-53E7-49D7-A081-BC1598196D83}" type="parTrans" cxnId="{2F106643-AA11-4987-83D1-3E68F85E3A0F}">
      <dgm:prSet/>
      <dgm:spPr/>
      <dgm:t>
        <a:bodyPr/>
        <a:lstStyle/>
        <a:p>
          <a:endParaRPr lang="en-US"/>
        </a:p>
      </dgm:t>
    </dgm:pt>
    <dgm:pt modelId="{C74A594E-C218-4B92-84BB-E20136468841}" type="sibTrans" cxnId="{2F106643-AA11-4987-83D1-3E68F85E3A0F}">
      <dgm:prSet/>
      <dgm:spPr/>
      <dgm:t>
        <a:bodyPr/>
        <a:lstStyle/>
        <a:p>
          <a:endParaRPr lang="en-US"/>
        </a:p>
      </dgm:t>
    </dgm:pt>
    <dgm:pt modelId="{0EA5A668-0E3F-4501-8946-628F87C6A03F}">
      <dgm:prSet phldrT="[Text]" custT="1"/>
      <dgm:spPr/>
      <dgm:t>
        <a:bodyPr/>
        <a:lstStyle/>
        <a:p>
          <a:r>
            <a:rPr lang="en-US" sz="1400" b="1" dirty="0" smtClean="0"/>
            <a:t>Asset limits </a:t>
          </a:r>
          <a:r>
            <a:rPr lang="en-US" sz="1400" dirty="0" smtClean="0"/>
            <a:t>(2023): $16,600 (single);</a:t>
          </a:r>
          <a:r>
            <a:rPr lang="en-US" sz="1400" b="0" i="0" dirty="0" smtClean="0"/>
            <a:t> $33,240 (married)</a:t>
          </a:r>
          <a:r>
            <a:rPr lang="en-US" sz="1400" dirty="0" smtClean="0"/>
            <a:t> </a:t>
          </a:r>
          <a:endParaRPr lang="en-US" sz="1400" dirty="0"/>
        </a:p>
      </dgm:t>
    </dgm:pt>
    <dgm:pt modelId="{13197B18-5B35-4EDF-8188-5229766E090E}" type="parTrans" cxnId="{4947713E-E145-40C2-8AE3-FB0A3838EDE6}">
      <dgm:prSet/>
      <dgm:spPr/>
      <dgm:t>
        <a:bodyPr/>
        <a:lstStyle/>
        <a:p>
          <a:endParaRPr lang="en-US"/>
        </a:p>
      </dgm:t>
    </dgm:pt>
    <dgm:pt modelId="{B1D114E8-75D7-44AF-8030-11AF58CF7FC9}" type="sibTrans" cxnId="{4947713E-E145-40C2-8AE3-FB0A3838EDE6}">
      <dgm:prSet/>
      <dgm:spPr/>
      <dgm:t>
        <a:bodyPr/>
        <a:lstStyle/>
        <a:p>
          <a:endParaRPr lang="en-US"/>
        </a:p>
      </dgm:t>
    </dgm:pt>
    <dgm:pt modelId="{3E0B3C2C-95EB-4DE1-A423-CA5E64352202}">
      <dgm:prSet phldrT="[Text]" custT="1"/>
      <dgm:spPr/>
      <dgm:t>
        <a:bodyPr/>
        <a:lstStyle/>
        <a:p>
          <a:r>
            <a:rPr lang="en-US" sz="1400" b="1" dirty="0" smtClean="0"/>
            <a:t>Income limits </a:t>
          </a:r>
          <a:r>
            <a:rPr lang="en-US" sz="1400" dirty="0" smtClean="0"/>
            <a:t>(2023): $12,870 (single); $29,580 (married)</a:t>
          </a:r>
          <a:endParaRPr lang="en-US" sz="1400" dirty="0"/>
        </a:p>
      </dgm:t>
    </dgm:pt>
    <dgm:pt modelId="{8BC41D12-0110-4013-AB04-2C01749274C2}" type="parTrans" cxnId="{E14AAA2E-1F44-4611-AC58-7A922F9D4BBC}">
      <dgm:prSet/>
      <dgm:spPr/>
      <dgm:t>
        <a:bodyPr/>
        <a:lstStyle/>
        <a:p>
          <a:endParaRPr lang="en-US"/>
        </a:p>
      </dgm:t>
    </dgm:pt>
    <dgm:pt modelId="{042904A9-BD8A-4D05-A2C5-3962900A62E7}" type="sibTrans" cxnId="{E14AAA2E-1F44-4611-AC58-7A922F9D4BBC}">
      <dgm:prSet/>
      <dgm:spPr/>
      <dgm:t>
        <a:bodyPr/>
        <a:lstStyle/>
        <a:p>
          <a:endParaRPr lang="en-US"/>
        </a:p>
      </dgm:t>
    </dgm:pt>
    <dgm:pt modelId="{AAF9F07E-9316-4500-A257-3F53BD8F292B}">
      <dgm:prSet phldrT="[Text]" custT="1"/>
      <dgm:spPr/>
      <dgm:t>
        <a:bodyPr/>
        <a:lstStyle/>
        <a:p>
          <a:r>
            <a:rPr lang="en-US" sz="1400" dirty="0" smtClean="0"/>
            <a:t>$0 Premium and $0 Deductible</a:t>
          </a:r>
          <a:endParaRPr lang="en-US" sz="1400" dirty="0"/>
        </a:p>
      </dgm:t>
    </dgm:pt>
    <dgm:pt modelId="{F91A669F-0D0D-4CDD-8C34-5BCE9F2D16EF}" type="parTrans" cxnId="{5F38EECE-B2C3-4CE8-B72D-87DFEA1DFF82}">
      <dgm:prSet/>
      <dgm:spPr/>
      <dgm:t>
        <a:bodyPr/>
        <a:lstStyle/>
        <a:p>
          <a:endParaRPr lang="en-US"/>
        </a:p>
      </dgm:t>
    </dgm:pt>
    <dgm:pt modelId="{12C5A448-9510-4DA0-9A2B-CB7321A97687}" type="sibTrans" cxnId="{5F38EECE-B2C3-4CE8-B72D-87DFEA1DFF82}">
      <dgm:prSet/>
      <dgm:spPr/>
      <dgm:t>
        <a:bodyPr/>
        <a:lstStyle/>
        <a:p>
          <a:endParaRPr lang="en-US"/>
        </a:p>
      </dgm:t>
    </dgm:pt>
    <dgm:pt modelId="{6B1251F7-C0DA-4CE0-B053-E165A9211135}">
      <dgm:prSet phldrT="[Text]" custT="1"/>
      <dgm:spPr/>
      <dgm:t>
        <a:bodyPr/>
        <a:lstStyle/>
        <a:p>
          <a:r>
            <a:rPr lang="en-US" sz="1400" dirty="0" smtClean="0"/>
            <a:t>Low out-of-pocket costs for prescription drugs</a:t>
          </a:r>
          <a:endParaRPr lang="en-US" sz="1400" dirty="0"/>
        </a:p>
      </dgm:t>
    </dgm:pt>
    <dgm:pt modelId="{242C9736-9E25-45FF-92F1-29CB62F9061B}" type="parTrans" cxnId="{40253DED-656D-48B3-B3CE-011B0977ED20}">
      <dgm:prSet/>
      <dgm:spPr/>
      <dgm:t>
        <a:bodyPr/>
        <a:lstStyle/>
        <a:p>
          <a:endParaRPr lang="en-US"/>
        </a:p>
      </dgm:t>
    </dgm:pt>
    <dgm:pt modelId="{01828FC8-B805-49D4-92FD-7DDF3F81B55F}" type="sibTrans" cxnId="{40253DED-656D-48B3-B3CE-011B0977ED20}">
      <dgm:prSet/>
      <dgm:spPr/>
      <dgm:t>
        <a:bodyPr/>
        <a:lstStyle/>
        <a:p>
          <a:endParaRPr lang="en-US"/>
        </a:p>
      </dgm:t>
    </dgm:pt>
    <dgm:pt modelId="{0B5ED9ED-AB45-4ECB-99AF-ABF627DB5082}">
      <dgm:prSet phldrT="[Text]" custT="1"/>
      <dgm:spPr/>
      <dgm:t>
        <a:bodyPr/>
        <a:lstStyle/>
        <a:p>
          <a:r>
            <a:rPr lang="en-US" sz="1400" dirty="0" smtClean="0"/>
            <a:t>Waiver of late enrollment penalties while on Extra Help</a:t>
          </a:r>
          <a:endParaRPr lang="en-US" sz="1400" dirty="0"/>
        </a:p>
      </dgm:t>
    </dgm:pt>
    <dgm:pt modelId="{B78A97A1-13C2-4193-A6B3-F44F8FFE5284}" type="parTrans" cxnId="{22D366C2-E1C8-49CC-88DE-D7CDDD736F17}">
      <dgm:prSet/>
      <dgm:spPr/>
      <dgm:t>
        <a:bodyPr/>
        <a:lstStyle/>
        <a:p>
          <a:endParaRPr lang="en-US"/>
        </a:p>
      </dgm:t>
    </dgm:pt>
    <dgm:pt modelId="{6836C271-3F06-4FD7-9324-2F0198F7B29E}" type="sibTrans" cxnId="{22D366C2-E1C8-49CC-88DE-D7CDDD736F17}">
      <dgm:prSet/>
      <dgm:spPr/>
      <dgm:t>
        <a:bodyPr/>
        <a:lstStyle/>
        <a:p>
          <a:endParaRPr lang="en-US"/>
        </a:p>
      </dgm:t>
    </dgm:pt>
    <dgm:pt modelId="{4E7E1C54-01AC-40CB-AB55-E46D53A1D1E2}">
      <dgm:prSet phldrT="[Text]" custT="1"/>
      <dgm:spPr/>
      <dgm:t>
        <a:bodyPr/>
        <a:lstStyle/>
        <a:p>
          <a:endParaRPr lang="en-US" sz="1400" dirty="0"/>
        </a:p>
      </dgm:t>
    </dgm:pt>
    <dgm:pt modelId="{E961A6FE-378C-4238-B73E-38D79DABDAFF}" type="parTrans" cxnId="{C2304E8B-ECD8-475B-A39F-7F7695A5C311}">
      <dgm:prSet/>
      <dgm:spPr/>
      <dgm:t>
        <a:bodyPr/>
        <a:lstStyle/>
        <a:p>
          <a:endParaRPr lang="en-US"/>
        </a:p>
      </dgm:t>
    </dgm:pt>
    <dgm:pt modelId="{28E3A720-63B5-4AF4-815B-A6D71585F24E}" type="sibTrans" cxnId="{C2304E8B-ECD8-475B-A39F-7F7695A5C311}">
      <dgm:prSet/>
      <dgm:spPr/>
      <dgm:t>
        <a:bodyPr/>
        <a:lstStyle/>
        <a:p>
          <a:endParaRPr lang="en-US"/>
        </a:p>
      </dgm:t>
    </dgm:pt>
    <dgm:pt modelId="{CFDA3213-E6C4-4B09-ADD8-41123F1C03DC}" type="pres">
      <dgm:prSet presAssocID="{00B5B14A-0B34-4EA5-B410-340E0B88415E}" presName="Name0" presStyleCnt="0">
        <dgm:presLayoutVars>
          <dgm:chMax/>
          <dgm:chPref val="3"/>
          <dgm:dir/>
          <dgm:animOne val="branch"/>
          <dgm:animLvl val="lvl"/>
        </dgm:presLayoutVars>
      </dgm:prSet>
      <dgm:spPr/>
      <dgm:t>
        <a:bodyPr/>
        <a:lstStyle/>
        <a:p>
          <a:endParaRPr lang="en-US"/>
        </a:p>
      </dgm:t>
    </dgm:pt>
    <dgm:pt modelId="{B9082AD4-4EC4-48E6-8FD0-3E72A26772D0}" type="pres">
      <dgm:prSet presAssocID="{5FAAFD7C-D9B6-43F9-9B88-AA488A6C3AC5}" presName="composite" presStyleCnt="0"/>
      <dgm:spPr/>
    </dgm:pt>
    <dgm:pt modelId="{E54F6188-7A7A-4BB4-9A88-27907EBAD315}" type="pres">
      <dgm:prSet presAssocID="{5FAAFD7C-D9B6-43F9-9B88-AA488A6C3AC5}" presName="FirstChild" presStyleLbl="revTx" presStyleIdx="0" presStyleCnt="2">
        <dgm:presLayoutVars>
          <dgm:chMax val="0"/>
          <dgm:chPref val="0"/>
          <dgm:bulletEnabled val="1"/>
        </dgm:presLayoutVars>
      </dgm:prSet>
      <dgm:spPr/>
      <dgm:t>
        <a:bodyPr/>
        <a:lstStyle/>
        <a:p>
          <a:endParaRPr lang="en-US"/>
        </a:p>
      </dgm:t>
    </dgm:pt>
    <dgm:pt modelId="{7F7976AC-573A-43E4-BAFE-59AFC699D0FB}" type="pres">
      <dgm:prSet presAssocID="{5FAAFD7C-D9B6-43F9-9B88-AA488A6C3AC5}" presName="Parent" presStyleLbl="alignNode1" presStyleIdx="0" presStyleCnt="1">
        <dgm:presLayoutVars>
          <dgm:chMax val="3"/>
          <dgm:chPref val="3"/>
          <dgm:bulletEnabled val="1"/>
        </dgm:presLayoutVars>
      </dgm:prSet>
      <dgm:spPr/>
      <dgm:t>
        <a:bodyPr/>
        <a:lstStyle/>
        <a:p>
          <a:endParaRPr lang="en-US"/>
        </a:p>
      </dgm:t>
    </dgm:pt>
    <dgm:pt modelId="{97CAEE47-6460-43C8-94CD-3A17A8BDDB58}" type="pres">
      <dgm:prSet presAssocID="{5FAAFD7C-D9B6-43F9-9B88-AA488A6C3AC5}" presName="Accent" presStyleLbl="parChTrans1D1" presStyleIdx="0" presStyleCnt="1"/>
      <dgm:spPr/>
    </dgm:pt>
    <dgm:pt modelId="{FEA81542-73A1-415E-8DA9-54511BD54D92}" type="pres">
      <dgm:prSet presAssocID="{5FAAFD7C-D9B6-43F9-9B88-AA488A6C3AC5}" presName="Child" presStyleLbl="revTx" presStyleIdx="1" presStyleCnt="2">
        <dgm:presLayoutVars>
          <dgm:chMax val="0"/>
          <dgm:chPref val="0"/>
          <dgm:bulletEnabled val="1"/>
        </dgm:presLayoutVars>
      </dgm:prSet>
      <dgm:spPr/>
      <dgm:t>
        <a:bodyPr/>
        <a:lstStyle/>
        <a:p>
          <a:endParaRPr lang="en-US"/>
        </a:p>
      </dgm:t>
    </dgm:pt>
  </dgm:ptLst>
  <dgm:cxnLst>
    <dgm:cxn modelId="{15FD28E1-4126-483E-972C-93D7AD6EFB8B}" type="presOf" srcId="{00B5B14A-0B34-4EA5-B410-340E0B88415E}" destId="{CFDA3213-E6C4-4B09-ADD8-41123F1C03DC}" srcOrd="0" destOrd="0" presId="urn:microsoft.com/office/officeart/2011/layout/TabList"/>
    <dgm:cxn modelId="{92845C07-39E1-41D3-8449-2727D2024C62}" type="presOf" srcId="{4E7E1C54-01AC-40CB-AB55-E46D53A1D1E2}" destId="{FEA81542-73A1-415E-8DA9-54511BD54D92}" srcOrd="0" destOrd="0" presId="urn:microsoft.com/office/officeart/2011/layout/TabList"/>
    <dgm:cxn modelId="{197579EA-2204-488C-A4C0-A887834B6A2D}" type="presOf" srcId="{AAF9F07E-9316-4500-A257-3F53BD8F292B}" destId="{FEA81542-73A1-415E-8DA9-54511BD54D92}" srcOrd="0" destOrd="4" presId="urn:microsoft.com/office/officeart/2011/layout/TabList"/>
    <dgm:cxn modelId="{02E78938-105A-41A5-985A-6024A6E4D488}" type="presOf" srcId="{0EA5A668-0E3F-4501-8946-628F87C6A03F}" destId="{FEA81542-73A1-415E-8DA9-54511BD54D92}" srcOrd="0" destOrd="1" presId="urn:microsoft.com/office/officeart/2011/layout/TabList"/>
    <dgm:cxn modelId="{22D366C2-E1C8-49CC-88DE-D7CDDD736F17}" srcId="{6732C492-044E-4E7E-9567-D5A6DE3C0E61}" destId="{0B5ED9ED-AB45-4ECB-99AF-ABF627DB5082}" srcOrd="2" destOrd="0" parTransId="{B78A97A1-13C2-4193-A6B3-F44F8FFE5284}" sibTransId="{6836C271-3F06-4FD7-9324-2F0198F7B29E}"/>
    <dgm:cxn modelId="{3660C918-24D6-4D7F-A6F8-32193F68D2A4}" type="presOf" srcId="{3E0B3C2C-95EB-4DE1-A423-CA5E64352202}" destId="{FEA81542-73A1-415E-8DA9-54511BD54D92}" srcOrd="0" destOrd="2" presId="urn:microsoft.com/office/officeart/2011/layout/TabList"/>
    <dgm:cxn modelId="{E14AAA2E-1F44-4611-AC58-7A922F9D4BBC}" srcId="{5FAAFD7C-D9B6-43F9-9B88-AA488A6C3AC5}" destId="{3E0B3C2C-95EB-4DE1-A423-CA5E64352202}" srcOrd="3" destOrd="0" parTransId="{8BC41D12-0110-4013-AB04-2C01749274C2}" sibTransId="{042904A9-BD8A-4D05-A2C5-3962900A62E7}"/>
    <dgm:cxn modelId="{4947713E-E145-40C2-8AE3-FB0A3838EDE6}" srcId="{5FAAFD7C-D9B6-43F9-9B88-AA488A6C3AC5}" destId="{0EA5A668-0E3F-4501-8946-628F87C6A03F}" srcOrd="2" destOrd="0" parTransId="{13197B18-5B35-4EDF-8188-5229766E090E}" sibTransId="{B1D114E8-75D7-44AF-8030-11AF58CF7FC9}"/>
    <dgm:cxn modelId="{40253DED-656D-48B3-B3CE-011B0977ED20}" srcId="{6732C492-044E-4E7E-9567-D5A6DE3C0E61}" destId="{6B1251F7-C0DA-4CE0-B053-E165A9211135}" srcOrd="1" destOrd="0" parTransId="{242C9736-9E25-45FF-92F1-29CB62F9061B}" sibTransId="{01828FC8-B805-49D4-92FD-7DDF3F81B55F}"/>
    <dgm:cxn modelId="{5F38EECE-B2C3-4CE8-B72D-87DFEA1DFF82}" srcId="{6732C492-044E-4E7E-9567-D5A6DE3C0E61}" destId="{AAF9F07E-9316-4500-A257-3F53BD8F292B}" srcOrd="0" destOrd="0" parTransId="{F91A669F-0D0D-4CDD-8C34-5BCE9F2D16EF}" sibTransId="{12C5A448-9510-4DA0-9A2B-CB7321A97687}"/>
    <dgm:cxn modelId="{F7463305-602F-47D6-86D0-9412A84319C6}" type="presOf" srcId="{0B5ED9ED-AB45-4ECB-99AF-ABF627DB5082}" destId="{FEA81542-73A1-415E-8DA9-54511BD54D92}" srcOrd="0" destOrd="6" presId="urn:microsoft.com/office/officeart/2011/layout/TabList"/>
    <dgm:cxn modelId="{218AE50B-1F50-4D5C-AB6B-84280D45D640}" type="presOf" srcId="{6732C492-044E-4E7E-9567-D5A6DE3C0E61}" destId="{FEA81542-73A1-415E-8DA9-54511BD54D92}" srcOrd="0" destOrd="3" presId="urn:microsoft.com/office/officeart/2011/layout/TabList"/>
    <dgm:cxn modelId="{2F106643-AA11-4987-83D1-3E68F85E3A0F}" srcId="{5FAAFD7C-D9B6-43F9-9B88-AA488A6C3AC5}" destId="{6732C492-044E-4E7E-9567-D5A6DE3C0E61}" srcOrd="4" destOrd="0" parTransId="{F8905FA5-53E7-49D7-A081-BC1598196D83}" sibTransId="{C74A594E-C218-4B92-84BB-E20136468841}"/>
    <dgm:cxn modelId="{AFF172AE-7AAA-49FE-B952-ACE19366D99C}" type="presOf" srcId="{5FAAFD7C-D9B6-43F9-9B88-AA488A6C3AC5}" destId="{7F7976AC-573A-43E4-BAFE-59AFC699D0FB}" srcOrd="0" destOrd="0" presId="urn:microsoft.com/office/officeart/2011/layout/TabList"/>
    <dgm:cxn modelId="{664BC579-D84A-4B39-971C-E15ECA220DF0}" type="presOf" srcId="{6B1251F7-C0DA-4CE0-B053-E165A9211135}" destId="{FEA81542-73A1-415E-8DA9-54511BD54D92}" srcOrd="0" destOrd="5" presId="urn:microsoft.com/office/officeart/2011/layout/TabList"/>
    <dgm:cxn modelId="{D890FD37-FB63-449A-888F-9F62998B31D5}" srcId="{00B5B14A-0B34-4EA5-B410-340E0B88415E}" destId="{5FAAFD7C-D9B6-43F9-9B88-AA488A6C3AC5}" srcOrd="0" destOrd="0" parTransId="{7990CCA9-0F79-4C0F-BCBE-55CE8170EB01}" sibTransId="{DA56B327-D859-417F-9AA2-F03A1AB30014}"/>
    <dgm:cxn modelId="{CE4442D4-8DAD-4676-85C2-BB86BFD42170}" type="presOf" srcId="{11820758-D245-4ED6-BCB7-B63A4787D3FE}" destId="{E54F6188-7A7A-4BB4-9A88-27907EBAD315}" srcOrd="0" destOrd="0" presId="urn:microsoft.com/office/officeart/2011/layout/TabList"/>
    <dgm:cxn modelId="{563346BD-DAF3-4F82-BF88-7F652F9B0715}" srcId="{5FAAFD7C-D9B6-43F9-9B88-AA488A6C3AC5}" destId="{11820758-D245-4ED6-BCB7-B63A4787D3FE}" srcOrd="0" destOrd="0" parTransId="{52139D8C-53EE-415F-AAFB-92AC955CF5BB}" sibTransId="{E8B8F2DF-AB81-4098-B0B7-47D2D9970716}"/>
    <dgm:cxn modelId="{C2304E8B-ECD8-475B-A39F-7F7695A5C311}" srcId="{5FAAFD7C-D9B6-43F9-9B88-AA488A6C3AC5}" destId="{4E7E1C54-01AC-40CB-AB55-E46D53A1D1E2}" srcOrd="1" destOrd="0" parTransId="{E961A6FE-378C-4238-B73E-38D79DABDAFF}" sibTransId="{28E3A720-63B5-4AF4-815B-A6D71585F24E}"/>
    <dgm:cxn modelId="{E3B9DBF2-8FD8-4475-8F37-DC04AED907E2}" type="presParOf" srcId="{CFDA3213-E6C4-4B09-ADD8-41123F1C03DC}" destId="{B9082AD4-4EC4-48E6-8FD0-3E72A26772D0}" srcOrd="0" destOrd="0" presId="urn:microsoft.com/office/officeart/2011/layout/TabList"/>
    <dgm:cxn modelId="{86F709C3-F0A3-4580-A82B-8F3B715C6DE0}" type="presParOf" srcId="{B9082AD4-4EC4-48E6-8FD0-3E72A26772D0}" destId="{E54F6188-7A7A-4BB4-9A88-27907EBAD315}" srcOrd="0" destOrd="0" presId="urn:microsoft.com/office/officeart/2011/layout/TabList"/>
    <dgm:cxn modelId="{7614E457-B09A-4F64-A825-1A5CE47E1DB7}" type="presParOf" srcId="{B9082AD4-4EC4-48E6-8FD0-3E72A26772D0}" destId="{7F7976AC-573A-43E4-BAFE-59AFC699D0FB}" srcOrd="1" destOrd="0" presId="urn:microsoft.com/office/officeart/2011/layout/TabList"/>
    <dgm:cxn modelId="{7CC69634-4D9E-4FB3-8D52-DBE50813A476}" type="presParOf" srcId="{B9082AD4-4EC4-48E6-8FD0-3E72A26772D0}" destId="{97CAEE47-6460-43C8-94CD-3A17A8BDDB58}" srcOrd="2" destOrd="0" presId="urn:microsoft.com/office/officeart/2011/layout/TabList"/>
    <dgm:cxn modelId="{B9497942-B43A-4C9E-9178-CC17A08CF64D}" type="presParOf" srcId="{CFDA3213-E6C4-4B09-ADD8-41123F1C03DC}" destId="{FEA81542-73A1-415E-8DA9-54511BD54D92}"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0B5B14A-0B34-4EA5-B410-340E0B88415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B406E159-ABF7-42AC-A8B1-252168421C27}">
      <dgm:prSet/>
      <dgm:spPr/>
      <dgm:t>
        <a:bodyPr/>
        <a:lstStyle/>
        <a:p>
          <a:r>
            <a:rPr lang="en-US" b="1" dirty="0" smtClean="0"/>
            <a:t>MEDICARE SAVINGS PLANS</a:t>
          </a:r>
        </a:p>
      </dgm:t>
    </dgm:pt>
    <dgm:pt modelId="{5017A219-82C9-4596-9413-FAF13DB294BF}" type="parTrans" cxnId="{064A3A20-011B-483D-8FC6-D2EE95D40A03}">
      <dgm:prSet/>
      <dgm:spPr/>
      <dgm:t>
        <a:bodyPr/>
        <a:lstStyle/>
        <a:p>
          <a:endParaRPr lang="en-US"/>
        </a:p>
      </dgm:t>
    </dgm:pt>
    <dgm:pt modelId="{0B3B1CDA-BF22-43E3-BC6F-07EC21E410CC}" type="sibTrans" cxnId="{064A3A20-011B-483D-8FC6-D2EE95D40A03}">
      <dgm:prSet/>
      <dgm:spPr/>
      <dgm:t>
        <a:bodyPr/>
        <a:lstStyle/>
        <a:p>
          <a:endParaRPr lang="en-US"/>
        </a:p>
      </dgm:t>
    </dgm:pt>
    <dgm:pt modelId="{50E71DCA-7BF6-4678-A134-D2100EC6E1F4}">
      <dgm:prSet custT="1"/>
      <dgm:spPr/>
      <dgm:t>
        <a:bodyPr/>
        <a:lstStyle/>
        <a:p>
          <a:r>
            <a:rPr lang="en-US" sz="1600" dirty="0" smtClean="0"/>
            <a:t>Apply through the Illinois Department of Human Services</a:t>
          </a:r>
          <a:endParaRPr lang="en-US" sz="1600" b="1" dirty="0" smtClean="0"/>
        </a:p>
      </dgm:t>
    </dgm:pt>
    <dgm:pt modelId="{42DBDA06-CA3C-4BDA-8A4F-FD6795210FBC}" type="parTrans" cxnId="{ED912F2D-3388-4061-BB35-0FB23F921B1C}">
      <dgm:prSet/>
      <dgm:spPr/>
      <dgm:t>
        <a:bodyPr/>
        <a:lstStyle/>
        <a:p>
          <a:endParaRPr lang="en-US"/>
        </a:p>
      </dgm:t>
    </dgm:pt>
    <dgm:pt modelId="{179BCC60-8BA0-44D3-AA7C-75007AC2D573}" type="sibTrans" cxnId="{ED912F2D-3388-4061-BB35-0FB23F921B1C}">
      <dgm:prSet/>
      <dgm:spPr/>
      <dgm:t>
        <a:bodyPr/>
        <a:lstStyle/>
        <a:p>
          <a:endParaRPr lang="en-US"/>
        </a:p>
      </dgm:t>
    </dgm:pt>
    <dgm:pt modelId="{F611A495-2096-4D7F-8BDA-9DE46F46F722}">
      <dgm:prSet custT="1"/>
      <dgm:spPr/>
      <dgm:t>
        <a:bodyPr/>
        <a:lstStyle/>
        <a:p>
          <a:r>
            <a:rPr lang="en-US" sz="1400" b="1" i="0" dirty="0" smtClean="0"/>
            <a:t>Asset limits </a:t>
          </a:r>
          <a:r>
            <a:rPr lang="en-US" sz="1400" b="0" i="0" dirty="0" smtClean="0"/>
            <a:t>(2023): $7,080 (single); $10,620 (2 people)</a:t>
          </a:r>
          <a:endParaRPr lang="en-US" sz="1400" b="0" i="0" dirty="0"/>
        </a:p>
      </dgm:t>
    </dgm:pt>
    <dgm:pt modelId="{3CA384F1-AA2E-4D1E-BCA8-411C39AB15BF}" type="parTrans" cxnId="{1943401E-DC2D-4CFE-B851-2E0FC58E956B}">
      <dgm:prSet/>
      <dgm:spPr/>
      <dgm:t>
        <a:bodyPr/>
        <a:lstStyle/>
        <a:p>
          <a:endParaRPr lang="en-US"/>
        </a:p>
      </dgm:t>
    </dgm:pt>
    <dgm:pt modelId="{09E6AABD-8BF1-46BF-BE01-146EFDC17A45}" type="sibTrans" cxnId="{1943401E-DC2D-4CFE-B851-2E0FC58E956B}">
      <dgm:prSet/>
      <dgm:spPr/>
      <dgm:t>
        <a:bodyPr/>
        <a:lstStyle/>
        <a:p>
          <a:endParaRPr lang="en-US"/>
        </a:p>
      </dgm:t>
    </dgm:pt>
    <dgm:pt modelId="{583F0AE1-A986-41F8-87B1-E387369198B3}">
      <dgm:prSet custT="1"/>
      <dgm:spPr/>
      <dgm:t>
        <a:bodyPr/>
        <a:lstStyle/>
        <a:p>
          <a:r>
            <a:rPr lang="en-US" sz="1400" b="1" i="0" dirty="0" smtClean="0"/>
            <a:t>Income limits</a:t>
          </a:r>
          <a:r>
            <a:rPr lang="en-US" sz="1400" b="0" i="0" dirty="0" smtClean="0"/>
            <a:t>:</a:t>
          </a:r>
          <a:endParaRPr lang="en-US" sz="1400" b="0" i="0" dirty="0"/>
        </a:p>
      </dgm:t>
    </dgm:pt>
    <dgm:pt modelId="{927C5ABE-78F0-4B96-B9D6-27F5C4F7C414}" type="parTrans" cxnId="{01CC48DB-6150-40DB-95DD-533CBA9F809B}">
      <dgm:prSet/>
      <dgm:spPr/>
      <dgm:t>
        <a:bodyPr/>
        <a:lstStyle/>
        <a:p>
          <a:endParaRPr lang="en-US"/>
        </a:p>
      </dgm:t>
    </dgm:pt>
    <dgm:pt modelId="{8DC64CB9-7642-4328-89A6-0BC6F162E499}" type="sibTrans" cxnId="{01CC48DB-6150-40DB-95DD-533CBA9F809B}">
      <dgm:prSet/>
      <dgm:spPr/>
      <dgm:t>
        <a:bodyPr/>
        <a:lstStyle/>
        <a:p>
          <a:endParaRPr lang="en-US"/>
        </a:p>
      </dgm:t>
    </dgm:pt>
    <dgm:pt modelId="{BD4827DF-D4DB-4052-ADE1-D2195933EE1E}">
      <dgm:prSet custT="1"/>
      <dgm:spPr/>
      <dgm:t>
        <a:bodyPr/>
        <a:lstStyle/>
        <a:p>
          <a:r>
            <a:rPr lang="en-US" sz="1400" b="0" i="0" dirty="0" smtClean="0"/>
            <a:t>Automatic enrollment in Extra Help</a:t>
          </a:r>
          <a:endParaRPr lang="en-US" sz="1400" b="0" i="0" dirty="0"/>
        </a:p>
      </dgm:t>
    </dgm:pt>
    <dgm:pt modelId="{A39B9455-2540-4353-A0CF-6C30B2399BD8}" type="parTrans" cxnId="{54C571BC-48F7-498E-8034-54B1A3A83C1A}">
      <dgm:prSet/>
      <dgm:spPr/>
      <dgm:t>
        <a:bodyPr/>
        <a:lstStyle/>
        <a:p>
          <a:endParaRPr lang="en-US"/>
        </a:p>
      </dgm:t>
    </dgm:pt>
    <dgm:pt modelId="{338B3D5C-6232-4E13-88F5-6C55DD6EB700}" type="sibTrans" cxnId="{54C571BC-48F7-498E-8034-54B1A3A83C1A}">
      <dgm:prSet/>
      <dgm:spPr/>
      <dgm:t>
        <a:bodyPr/>
        <a:lstStyle/>
        <a:p>
          <a:endParaRPr lang="en-US"/>
        </a:p>
      </dgm:t>
    </dgm:pt>
    <dgm:pt modelId="{E3061C82-8BE7-4541-84A8-03BA1CD8B8EE}">
      <dgm:prSet custT="1"/>
      <dgm:spPr/>
      <dgm:t>
        <a:bodyPr/>
        <a:lstStyle/>
        <a:p>
          <a:r>
            <a:rPr lang="en-US" sz="1400" b="0" i="0" dirty="0" smtClean="0"/>
            <a:t>QMB: $1,215 (single); $1,639 (2 people)</a:t>
          </a:r>
          <a:endParaRPr lang="en-US" sz="1400" b="0" i="0" dirty="0"/>
        </a:p>
      </dgm:t>
    </dgm:pt>
    <dgm:pt modelId="{F6CA3709-6186-4369-BDAE-2FE6507B0922}" type="parTrans" cxnId="{EF229E69-9817-42D9-BFDF-D757D6BF813B}">
      <dgm:prSet/>
      <dgm:spPr/>
      <dgm:t>
        <a:bodyPr/>
        <a:lstStyle/>
        <a:p>
          <a:endParaRPr lang="en-US"/>
        </a:p>
      </dgm:t>
    </dgm:pt>
    <dgm:pt modelId="{2D5BACA7-B3BB-462E-9407-F640A149B216}" type="sibTrans" cxnId="{EF229E69-9817-42D9-BFDF-D757D6BF813B}">
      <dgm:prSet/>
      <dgm:spPr/>
      <dgm:t>
        <a:bodyPr/>
        <a:lstStyle/>
        <a:p>
          <a:endParaRPr lang="en-US"/>
        </a:p>
      </dgm:t>
    </dgm:pt>
    <dgm:pt modelId="{0B6DBA55-ED60-46B3-9344-A94825F79839}">
      <dgm:prSet custT="1"/>
      <dgm:spPr/>
      <dgm:t>
        <a:bodyPr/>
        <a:lstStyle/>
        <a:p>
          <a:r>
            <a:rPr lang="en-US" sz="1400" b="0" i="0" dirty="0" smtClean="0"/>
            <a:t>Other MSP: $1,639 (single); $2,218 (2 people)</a:t>
          </a:r>
          <a:endParaRPr lang="en-US" sz="1400" b="0" i="0" dirty="0"/>
        </a:p>
      </dgm:t>
    </dgm:pt>
    <dgm:pt modelId="{D440043C-7D41-47D8-998B-566D08394310}" type="parTrans" cxnId="{63077594-90E3-4594-A225-D5D6F802178B}">
      <dgm:prSet/>
      <dgm:spPr/>
      <dgm:t>
        <a:bodyPr/>
        <a:lstStyle/>
        <a:p>
          <a:endParaRPr lang="en-US"/>
        </a:p>
      </dgm:t>
    </dgm:pt>
    <dgm:pt modelId="{9868AB9E-1FE7-4D86-9D83-C0034FEF5EAD}" type="sibTrans" cxnId="{63077594-90E3-4594-A225-D5D6F802178B}">
      <dgm:prSet/>
      <dgm:spPr/>
      <dgm:t>
        <a:bodyPr/>
        <a:lstStyle/>
        <a:p>
          <a:endParaRPr lang="en-US"/>
        </a:p>
      </dgm:t>
    </dgm:pt>
    <dgm:pt modelId="{B656548F-DA24-4543-8F3C-93FCEBA47700}">
      <dgm:prSet custT="1"/>
      <dgm:spPr/>
      <dgm:t>
        <a:bodyPr/>
        <a:lstStyle/>
        <a:p>
          <a:r>
            <a:rPr lang="en-US" sz="1400" b="1" i="0" dirty="0" smtClean="0"/>
            <a:t>Benefits</a:t>
          </a:r>
          <a:r>
            <a:rPr lang="en-US" sz="1400" b="0" i="0" dirty="0" smtClean="0"/>
            <a:t>:</a:t>
          </a:r>
          <a:endParaRPr lang="en-US" sz="1400" b="0" i="0" dirty="0"/>
        </a:p>
      </dgm:t>
    </dgm:pt>
    <dgm:pt modelId="{2F0D2DB3-0869-42B6-98C9-8CA9C6A2A113}" type="parTrans" cxnId="{0BE65D6D-A24D-4DFB-95E3-D315170E1B66}">
      <dgm:prSet/>
      <dgm:spPr/>
      <dgm:t>
        <a:bodyPr/>
        <a:lstStyle/>
        <a:p>
          <a:endParaRPr lang="en-US"/>
        </a:p>
      </dgm:t>
    </dgm:pt>
    <dgm:pt modelId="{B4CD119C-DF8B-47A2-9B9D-177BBCA2EE59}" type="sibTrans" cxnId="{0BE65D6D-A24D-4DFB-95E3-D315170E1B66}">
      <dgm:prSet/>
      <dgm:spPr/>
      <dgm:t>
        <a:bodyPr/>
        <a:lstStyle/>
        <a:p>
          <a:endParaRPr lang="en-US"/>
        </a:p>
      </dgm:t>
    </dgm:pt>
    <dgm:pt modelId="{F819684C-D811-4EEA-B202-4FB9E3235AF7}">
      <dgm:prSet custT="1"/>
      <dgm:spPr/>
      <dgm:t>
        <a:bodyPr/>
        <a:lstStyle/>
        <a:p>
          <a:r>
            <a:rPr lang="en-US" sz="1400" b="0" i="0" dirty="0" smtClean="0"/>
            <a:t>State pays Part B Premiums</a:t>
          </a:r>
          <a:endParaRPr lang="en-US" sz="1400" b="0" i="0" dirty="0"/>
        </a:p>
      </dgm:t>
    </dgm:pt>
    <dgm:pt modelId="{D0458337-A664-4698-8066-0D836426B187}" type="parTrans" cxnId="{F5A7F3AB-120B-4FAA-9DCB-8D44938BADDD}">
      <dgm:prSet/>
      <dgm:spPr/>
      <dgm:t>
        <a:bodyPr/>
        <a:lstStyle/>
        <a:p>
          <a:endParaRPr lang="en-US"/>
        </a:p>
      </dgm:t>
    </dgm:pt>
    <dgm:pt modelId="{35620C36-695A-4441-8718-D4E4F7D3B4B1}" type="sibTrans" cxnId="{F5A7F3AB-120B-4FAA-9DCB-8D44938BADDD}">
      <dgm:prSet/>
      <dgm:spPr/>
      <dgm:t>
        <a:bodyPr/>
        <a:lstStyle/>
        <a:p>
          <a:endParaRPr lang="en-US"/>
        </a:p>
      </dgm:t>
    </dgm:pt>
    <dgm:pt modelId="{3E091421-274B-4A02-8835-26AE59B64178}">
      <dgm:prSet custT="1"/>
      <dgm:spPr/>
      <dgm:t>
        <a:bodyPr/>
        <a:lstStyle/>
        <a:p>
          <a:r>
            <a:rPr lang="en-US" sz="1400" b="0" i="0" dirty="0" smtClean="0"/>
            <a:t>For QMB Only: State pays Part A Premiums, assistance with Co-pays, Balance Billing Protections</a:t>
          </a:r>
          <a:endParaRPr lang="en-US" sz="1400" b="0" i="0" dirty="0"/>
        </a:p>
      </dgm:t>
    </dgm:pt>
    <dgm:pt modelId="{23782C32-2C20-4C4A-A31D-39D9BFC8A34C}" type="parTrans" cxnId="{135C0D82-1B74-4AB8-9361-074BAEA64784}">
      <dgm:prSet/>
      <dgm:spPr/>
      <dgm:t>
        <a:bodyPr/>
        <a:lstStyle/>
        <a:p>
          <a:endParaRPr lang="en-US"/>
        </a:p>
      </dgm:t>
    </dgm:pt>
    <dgm:pt modelId="{66304244-FE8C-4992-9002-FBBAFD63AE5F}" type="sibTrans" cxnId="{135C0D82-1B74-4AB8-9361-074BAEA64784}">
      <dgm:prSet/>
      <dgm:spPr/>
      <dgm:t>
        <a:bodyPr/>
        <a:lstStyle/>
        <a:p>
          <a:endParaRPr lang="en-US"/>
        </a:p>
      </dgm:t>
    </dgm:pt>
    <dgm:pt modelId="{32051392-9206-4358-8D4A-0EDC6F77B5F1}">
      <dgm:prSet custT="1"/>
      <dgm:spPr/>
      <dgm:t>
        <a:bodyPr/>
        <a:lstStyle/>
        <a:p>
          <a:r>
            <a:rPr lang="en-US" sz="1400" b="0" i="0" dirty="0" smtClean="0"/>
            <a:t>State pays any late enrollment penalties associated with premiums it is paying</a:t>
          </a:r>
          <a:endParaRPr lang="en-US" sz="1400" b="0" i="0" dirty="0"/>
        </a:p>
      </dgm:t>
    </dgm:pt>
    <dgm:pt modelId="{3220A10B-D456-4CC4-A059-F3D5688D4E94}" type="parTrans" cxnId="{FF642E65-89F1-42E7-BC68-6C25574DE794}">
      <dgm:prSet/>
      <dgm:spPr/>
      <dgm:t>
        <a:bodyPr/>
        <a:lstStyle/>
        <a:p>
          <a:endParaRPr lang="en-US"/>
        </a:p>
      </dgm:t>
    </dgm:pt>
    <dgm:pt modelId="{1891537A-22CF-4C31-9693-ADE76DBE80E3}" type="sibTrans" cxnId="{FF642E65-89F1-42E7-BC68-6C25574DE794}">
      <dgm:prSet/>
      <dgm:spPr/>
      <dgm:t>
        <a:bodyPr/>
        <a:lstStyle/>
        <a:p>
          <a:endParaRPr lang="en-US"/>
        </a:p>
      </dgm:t>
    </dgm:pt>
    <dgm:pt modelId="{47795968-B636-484C-B877-D548FCEF3EAC}">
      <dgm:prSet custT="1"/>
      <dgm:spPr/>
      <dgm:t>
        <a:bodyPr/>
        <a:lstStyle/>
        <a:p>
          <a:endParaRPr lang="en-US" sz="1400" b="0" i="0" dirty="0"/>
        </a:p>
      </dgm:t>
    </dgm:pt>
    <dgm:pt modelId="{1C5BBEA0-0D8F-42D1-9554-DD95069D2CA9}" type="parTrans" cxnId="{C7BF5112-A2F7-43D1-B0C5-DDCCD8037C21}">
      <dgm:prSet/>
      <dgm:spPr/>
      <dgm:t>
        <a:bodyPr/>
        <a:lstStyle/>
        <a:p>
          <a:endParaRPr lang="en-US"/>
        </a:p>
      </dgm:t>
    </dgm:pt>
    <dgm:pt modelId="{2BD52647-1AD3-4743-8C30-13959E8EAB5C}" type="sibTrans" cxnId="{C7BF5112-A2F7-43D1-B0C5-DDCCD8037C21}">
      <dgm:prSet/>
      <dgm:spPr/>
      <dgm:t>
        <a:bodyPr/>
        <a:lstStyle/>
        <a:p>
          <a:endParaRPr lang="en-US"/>
        </a:p>
      </dgm:t>
    </dgm:pt>
    <dgm:pt modelId="{15F5A82B-BBB3-47CF-846C-622539C95611}">
      <dgm:prSet custT="1"/>
      <dgm:spPr/>
      <dgm:t>
        <a:bodyPr/>
        <a:lstStyle/>
        <a:p>
          <a:r>
            <a:rPr lang="en-US" sz="1400" b="0" i="0" dirty="0" smtClean="0"/>
            <a:t>All except QMB: Up to three months retroactive benefits</a:t>
          </a:r>
          <a:endParaRPr lang="en-US" sz="1400" b="0" i="0" dirty="0"/>
        </a:p>
      </dgm:t>
    </dgm:pt>
    <dgm:pt modelId="{F3E8C2A5-D32E-4D43-8A41-C1A9E5FA6DAB}" type="parTrans" cxnId="{B1D67D04-1D8B-4B2A-AC14-A227133EF948}">
      <dgm:prSet/>
      <dgm:spPr/>
      <dgm:t>
        <a:bodyPr/>
        <a:lstStyle/>
        <a:p>
          <a:endParaRPr lang="en-US"/>
        </a:p>
      </dgm:t>
    </dgm:pt>
    <dgm:pt modelId="{52242870-6E47-492E-8ADD-BC973F0AEC09}" type="sibTrans" cxnId="{B1D67D04-1D8B-4B2A-AC14-A227133EF948}">
      <dgm:prSet/>
      <dgm:spPr/>
      <dgm:t>
        <a:bodyPr/>
        <a:lstStyle/>
        <a:p>
          <a:endParaRPr lang="en-US"/>
        </a:p>
      </dgm:t>
    </dgm:pt>
    <dgm:pt modelId="{CFDA3213-E6C4-4B09-ADD8-41123F1C03DC}" type="pres">
      <dgm:prSet presAssocID="{00B5B14A-0B34-4EA5-B410-340E0B88415E}" presName="Name0" presStyleCnt="0">
        <dgm:presLayoutVars>
          <dgm:chMax/>
          <dgm:chPref val="3"/>
          <dgm:dir/>
          <dgm:animOne val="branch"/>
          <dgm:animLvl val="lvl"/>
        </dgm:presLayoutVars>
      </dgm:prSet>
      <dgm:spPr/>
      <dgm:t>
        <a:bodyPr/>
        <a:lstStyle/>
        <a:p>
          <a:endParaRPr lang="en-US"/>
        </a:p>
      </dgm:t>
    </dgm:pt>
    <dgm:pt modelId="{A1EDF247-322B-48B4-8BD6-17E19F0653AD}" type="pres">
      <dgm:prSet presAssocID="{B406E159-ABF7-42AC-A8B1-252168421C27}" presName="composite" presStyleCnt="0"/>
      <dgm:spPr/>
    </dgm:pt>
    <dgm:pt modelId="{B5B8E410-F8E7-4FB6-9E62-32BA06AD6516}" type="pres">
      <dgm:prSet presAssocID="{B406E159-ABF7-42AC-A8B1-252168421C27}" presName="FirstChild" presStyleLbl="revTx" presStyleIdx="0" presStyleCnt="2">
        <dgm:presLayoutVars>
          <dgm:chMax val="0"/>
          <dgm:chPref val="0"/>
          <dgm:bulletEnabled val="1"/>
        </dgm:presLayoutVars>
      </dgm:prSet>
      <dgm:spPr/>
      <dgm:t>
        <a:bodyPr/>
        <a:lstStyle/>
        <a:p>
          <a:endParaRPr lang="en-US"/>
        </a:p>
      </dgm:t>
    </dgm:pt>
    <dgm:pt modelId="{AA2FE5C2-7935-4A0B-BEBA-8C1FB62E6191}" type="pres">
      <dgm:prSet presAssocID="{B406E159-ABF7-42AC-A8B1-252168421C27}" presName="Parent" presStyleLbl="alignNode1" presStyleIdx="0" presStyleCnt="1">
        <dgm:presLayoutVars>
          <dgm:chMax val="3"/>
          <dgm:chPref val="3"/>
          <dgm:bulletEnabled val="1"/>
        </dgm:presLayoutVars>
      </dgm:prSet>
      <dgm:spPr/>
      <dgm:t>
        <a:bodyPr/>
        <a:lstStyle/>
        <a:p>
          <a:endParaRPr lang="en-US"/>
        </a:p>
      </dgm:t>
    </dgm:pt>
    <dgm:pt modelId="{3DF75E69-838A-4ECF-AE12-2BD3E171F07A}" type="pres">
      <dgm:prSet presAssocID="{B406E159-ABF7-42AC-A8B1-252168421C27}" presName="Accent" presStyleLbl="parChTrans1D1" presStyleIdx="0" presStyleCnt="1"/>
      <dgm:spPr/>
    </dgm:pt>
    <dgm:pt modelId="{7206B44F-3536-4551-88AB-83694BAAD7E4}" type="pres">
      <dgm:prSet presAssocID="{B406E159-ABF7-42AC-A8B1-252168421C27}" presName="Child" presStyleLbl="revTx" presStyleIdx="1" presStyleCnt="2">
        <dgm:presLayoutVars>
          <dgm:chMax val="0"/>
          <dgm:chPref val="0"/>
          <dgm:bulletEnabled val="1"/>
        </dgm:presLayoutVars>
      </dgm:prSet>
      <dgm:spPr/>
      <dgm:t>
        <a:bodyPr/>
        <a:lstStyle/>
        <a:p>
          <a:endParaRPr lang="en-US"/>
        </a:p>
      </dgm:t>
    </dgm:pt>
  </dgm:ptLst>
  <dgm:cxnLst>
    <dgm:cxn modelId="{15FD28E1-4126-483E-972C-93D7AD6EFB8B}" type="presOf" srcId="{00B5B14A-0B34-4EA5-B410-340E0B88415E}" destId="{CFDA3213-E6C4-4B09-ADD8-41123F1C03DC}" srcOrd="0" destOrd="0" presId="urn:microsoft.com/office/officeart/2011/layout/TabList"/>
    <dgm:cxn modelId="{FF642E65-89F1-42E7-BC68-6C25574DE794}" srcId="{B656548F-DA24-4543-8F3C-93FCEBA47700}" destId="{32051392-9206-4358-8D4A-0EDC6F77B5F1}" srcOrd="4" destOrd="0" parTransId="{3220A10B-D456-4CC4-A059-F3D5688D4E94}" sibTransId="{1891537A-22CF-4C31-9693-ADE76DBE80E3}"/>
    <dgm:cxn modelId="{F8FCEF7E-901B-4A0C-BA22-C744208873BE}" type="presOf" srcId="{0B6DBA55-ED60-46B3-9344-A94825F79839}" destId="{7206B44F-3536-4551-88AB-83694BAAD7E4}" srcOrd="0" destOrd="4" presId="urn:microsoft.com/office/officeart/2011/layout/TabList"/>
    <dgm:cxn modelId="{63077594-90E3-4594-A225-D5D6F802178B}" srcId="{583F0AE1-A986-41F8-87B1-E387369198B3}" destId="{0B6DBA55-ED60-46B3-9344-A94825F79839}" srcOrd="1" destOrd="0" parTransId="{D440043C-7D41-47D8-998B-566D08394310}" sibTransId="{9868AB9E-1FE7-4D86-9D83-C0034FEF5EAD}"/>
    <dgm:cxn modelId="{B1D67D04-1D8B-4B2A-AC14-A227133EF948}" srcId="{B656548F-DA24-4543-8F3C-93FCEBA47700}" destId="{15F5A82B-BBB3-47CF-846C-622539C95611}" srcOrd="3" destOrd="0" parTransId="{F3E8C2A5-D32E-4D43-8A41-C1A9E5FA6DAB}" sibTransId="{52242870-6E47-492E-8ADD-BC973F0AEC09}"/>
    <dgm:cxn modelId="{ED912F2D-3388-4061-BB35-0FB23F921B1C}" srcId="{B406E159-ABF7-42AC-A8B1-252168421C27}" destId="{50E71DCA-7BF6-4678-A134-D2100EC6E1F4}" srcOrd="0" destOrd="0" parTransId="{42DBDA06-CA3C-4BDA-8A4F-FD6795210FBC}" sibTransId="{179BCC60-8BA0-44D3-AA7C-75007AC2D573}"/>
    <dgm:cxn modelId="{F747467B-225F-49FF-A41A-28BF009378FF}" type="presOf" srcId="{BD4827DF-D4DB-4052-ADE1-D2195933EE1E}" destId="{7206B44F-3536-4551-88AB-83694BAAD7E4}" srcOrd="0" destOrd="6" presId="urn:microsoft.com/office/officeart/2011/layout/TabList"/>
    <dgm:cxn modelId="{146AAC86-CEBE-4465-991B-9DFB44B5D97F}" type="presOf" srcId="{3E091421-274B-4A02-8835-26AE59B64178}" destId="{7206B44F-3536-4551-88AB-83694BAAD7E4}" srcOrd="0" destOrd="8" presId="urn:microsoft.com/office/officeart/2011/layout/TabList"/>
    <dgm:cxn modelId="{C369DA7E-C856-4605-B394-784901A9D9AC}" type="presOf" srcId="{F819684C-D811-4EEA-B202-4FB9E3235AF7}" destId="{7206B44F-3536-4551-88AB-83694BAAD7E4}" srcOrd="0" destOrd="7" presId="urn:microsoft.com/office/officeart/2011/layout/TabList"/>
    <dgm:cxn modelId="{1943401E-DC2D-4CFE-B851-2E0FC58E956B}" srcId="{B406E159-ABF7-42AC-A8B1-252168421C27}" destId="{F611A495-2096-4D7F-8BDA-9DE46F46F722}" srcOrd="2" destOrd="0" parTransId="{3CA384F1-AA2E-4D1E-BCA8-411C39AB15BF}" sibTransId="{09E6AABD-8BF1-46BF-BE01-146EFDC17A45}"/>
    <dgm:cxn modelId="{95683C5E-733D-4F6B-AA62-1B181F636985}" type="presOf" srcId="{583F0AE1-A986-41F8-87B1-E387369198B3}" destId="{7206B44F-3536-4551-88AB-83694BAAD7E4}" srcOrd="0" destOrd="2" presId="urn:microsoft.com/office/officeart/2011/layout/TabList"/>
    <dgm:cxn modelId="{FDE464D2-1E75-4F59-971B-3DF8A6768889}" type="presOf" srcId="{E3061C82-8BE7-4541-84A8-03BA1CD8B8EE}" destId="{7206B44F-3536-4551-88AB-83694BAAD7E4}" srcOrd="0" destOrd="3" presId="urn:microsoft.com/office/officeart/2011/layout/TabList"/>
    <dgm:cxn modelId="{C7BF5112-A2F7-43D1-B0C5-DDCCD8037C21}" srcId="{B406E159-ABF7-42AC-A8B1-252168421C27}" destId="{47795968-B636-484C-B877-D548FCEF3EAC}" srcOrd="1" destOrd="0" parTransId="{1C5BBEA0-0D8F-42D1-9554-DD95069D2CA9}" sibTransId="{2BD52647-1AD3-4743-8C30-13959E8EAB5C}"/>
    <dgm:cxn modelId="{135C0D82-1B74-4AB8-9361-074BAEA64784}" srcId="{B656548F-DA24-4543-8F3C-93FCEBA47700}" destId="{3E091421-274B-4A02-8835-26AE59B64178}" srcOrd="2" destOrd="0" parTransId="{23782C32-2C20-4C4A-A31D-39D9BFC8A34C}" sibTransId="{66304244-FE8C-4992-9002-FBBAFD63AE5F}"/>
    <dgm:cxn modelId="{F091887F-A90E-4850-A83E-C2BBF7E349A8}" type="presOf" srcId="{32051392-9206-4358-8D4A-0EDC6F77B5F1}" destId="{7206B44F-3536-4551-88AB-83694BAAD7E4}" srcOrd="0" destOrd="10" presId="urn:microsoft.com/office/officeart/2011/layout/TabList"/>
    <dgm:cxn modelId="{EAF052C1-3223-49AA-9927-5B0BA2023F94}" type="presOf" srcId="{15F5A82B-BBB3-47CF-846C-622539C95611}" destId="{7206B44F-3536-4551-88AB-83694BAAD7E4}" srcOrd="0" destOrd="9" presId="urn:microsoft.com/office/officeart/2011/layout/TabList"/>
    <dgm:cxn modelId="{01CC48DB-6150-40DB-95DD-533CBA9F809B}" srcId="{B406E159-ABF7-42AC-A8B1-252168421C27}" destId="{583F0AE1-A986-41F8-87B1-E387369198B3}" srcOrd="3" destOrd="0" parTransId="{927C5ABE-78F0-4B96-B9D6-27F5C4F7C414}" sibTransId="{8DC64CB9-7642-4328-89A6-0BC6F162E499}"/>
    <dgm:cxn modelId="{0BE65D6D-A24D-4DFB-95E3-D315170E1B66}" srcId="{B406E159-ABF7-42AC-A8B1-252168421C27}" destId="{B656548F-DA24-4543-8F3C-93FCEBA47700}" srcOrd="4" destOrd="0" parTransId="{2F0D2DB3-0869-42B6-98C9-8CA9C6A2A113}" sibTransId="{B4CD119C-DF8B-47A2-9B9D-177BBCA2EE59}"/>
    <dgm:cxn modelId="{B148F45F-2E93-40E4-952A-8FF532FBA3D9}" type="presOf" srcId="{50E71DCA-7BF6-4678-A134-D2100EC6E1F4}" destId="{B5B8E410-F8E7-4FB6-9E62-32BA06AD6516}" srcOrd="0" destOrd="0" presId="urn:microsoft.com/office/officeart/2011/layout/TabList"/>
    <dgm:cxn modelId="{F5A7F3AB-120B-4FAA-9DCB-8D44938BADDD}" srcId="{B656548F-DA24-4543-8F3C-93FCEBA47700}" destId="{F819684C-D811-4EEA-B202-4FB9E3235AF7}" srcOrd="1" destOrd="0" parTransId="{D0458337-A664-4698-8066-0D836426B187}" sibTransId="{35620C36-695A-4441-8718-D4E4F7D3B4B1}"/>
    <dgm:cxn modelId="{EF229E69-9817-42D9-BFDF-D757D6BF813B}" srcId="{583F0AE1-A986-41F8-87B1-E387369198B3}" destId="{E3061C82-8BE7-4541-84A8-03BA1CD8B8EE}" srcOrd="0" destOrd="0" parTransId="{F6CA3709-6186-4369-BDAE-2FE6507B0922}" sibTransId="{2D5BACA7-B3BB-462E-9407-F640A149B216}"/>
    <dgm:cxn modelId="{15BFA2C0-B619-4BE8-80AC-F85994F176DE}" type="presOf" srcId="{47795968-B636-484C-B877-D548FCEF3EAC}" destId="{7206B44F-3536-4551-88AB-83694BAAD7E4}" srcOrd="0" destOrd="0" presId="urn:microsoft.com/office/officeart/2011/layout/TabList"/>
    <dgm:cxn modelId="{064A3A20-011B-483D-8FC6-D2EE95D40A03}" srcId="{00B5B14A-0B34-4EA5-B410-340E0B88415E}" destId="{B406E159-ABF7-42AC-A8B1-252168421C27}" srcOrd="0" destOrd="0" parTransId="{5017A219-82C9-4596-9413-FAF13DB294BF}" sibTransId="{0B3B1CDA-BF22-43E3-BC6F-07EC21E410CC}"/>
    <dgm:cxn modelId="{54C571BC-48F7-498E-8034-54B1A3A83C1A}" srcId="{B656548F-DA24-4543-8F3C-93FCEBA47700}" destId="{BD4827DF-D4DB-4052-ADE1-D2195933EE1E}" srcOrd="0" destOrd="0" parTransId="{A39B9455-2540-4353-A0CF-6C30B2399BD8}" sibTransId="{338B3D5C-6232-4E13-88F5-6C55DD6EB700}"/>
    <dgm:cxn modelId="{3544497A-18A2-4853-841B-E80FBCCEE2DC}" type="presOf" srcId="{F611A495-2096-4D7F-8BDA-9DE46F46F722}" destId="{7206B44F-3536-4551-88AB-83694BAAD7E4}" srcOrd="0" destOrd="1" presId="urn:microsoft.com/office/officeart/2011/layout/TabList"/>
    <dgm:cxn modelId="{F07A7A52-4EE4-4C8A-B983-6CB264E53228}" type="presOf" srcId="{B406E159-ABF7-42AC-A8B1-252168421C27}" destId="{AA2FE5C2-7935-4A0B-BEBA-8C1FB62E6191}" srcOrd="0" destOrd="0" presId="urn:microsoft.com/office/officeart/2011/layout/TabList"/>
    <dgm:cxn modelId="{B0594774-AC02-40CC-8513-EA60240B9976}" type="presOf" srcId="{B656548F-DA24-4543-8F3C-93FCEBA47700}" destId="{7206B44F-3536-4551-88AB-83694BAAD7E4}" srcOrd="0" destOrd="5" presId="urn:microsoft.com/office/officeart/2011/layout/TabList"/>
    <dgm:cxn modelId="{899CD8FA-2659-46A6-806E-CDD2BDA2B2BB}" type="presParOf" srcId="{CFDA3213-E6C4-4B09-ADD8-41123F1C03DC}" destId="{A1EDF247-322B-48B4-8BD6-17E19F0653AD}" srcOrd="0" destOrd="0" presId="urn:microsoft.com/office/officeart/2011/layout/TabList"/>
    <dgm:cxn modelId="{E0760F3A-9340-4DF6-A308-A80D2FA92C80}" type="presParOf" srcId="{A1EDF247-322B-48B4-8BD6-17E19F0653AD}" destId="{B5B8E410-F8E7-4FB6-9E62-32BA06AD6516}" srcOrd="0" destOrd="0" presId="urn:microsoft.com/office/officeart/2011/layout/TabList"/>
    <dgm:cxn modelId="{128E40AA-1EE2-46E8-8D3E-CD46FF5E2997}" type="presParOf" srcId="{A1EDF247-322B-48B4-8BD6-17E19F0653AD}" destId="{AA2FE5C2-7935-4A0B-BEBA-8C1FB62E6191}" srcOrd="1" destOrd="0" presId="urn:microsoft.com/office/officeart/2011/layout/TabList"/>
    <dgm:cxn modelId="{DDA8BC30-3CA1-4961-8B54-66305A990FF8}" type="presParOf" srcId="{A1EDF247-322B-48B4-8BD6-17E19F0653AD}" destId="{3DF75E69-838A-4ECF-AE12-2BD3E171F07A}" srcOrd="2" destOrd="0" presId="urn:microsoft.com/office/officeart/2011/layout/TabList"/>
    <dgm:cxn modelId="{06E7AA7E-9E1E-4775-A29B-AE2C2A219877}" type="presParOf" srcId="{CFDA3213-E6C4-4B09-ADD8-41123F1C03DC}" destId="{7206B44F-3536-4551-88AB-83694BAAD7E4}" srcOrd="1"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BD0ABD-1DBC-44D3-81F6-1C660B2172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DCC119B-84C2-4466-96C9-1CEA0D4374C7}">
      <dgm:prSet phldrT="[Text]"/>
      <dgm:spPr/>
      <dgm:t>
        <a:bodyPr/>
        <a:lstStyle/>
        <a:p>
          <a:r>
            <a:rPr lang="en-US" dirty="0" smtClean="0"/>
            <a:t>Ask if they have Medicare (“red, white, and blue” card.)</a:t>
          </a:r>
          <a:endParaRPr lang="en-US" dirty="0"/>
        </a:p>
      </dgm:t>
    </dgm:pt>
    <dgm:pt modelId="{CB226048-E4EC-44D1-8548-07CF92FEFA4C}" type="parTrans" cxnId="{55CAA635-C31A-430F-87E5-EFE1D7C8B499}">
      <dgm:prSet/>
      <dgm:spPr/>
      <dgm:t>
        <a:bodyPr/>
        <a:lstStyle/>
        <a:p>
          <a:endParaRPr lang="en-US"/>
        </a:p>
      </dgm:t>
    </dgm:pt>
    <dgm:pt modelId="{58610201-C26B-459B-9480-A8224570D6CD}" type="sibTrans" cxnId="{55CAA635-C31A-430F-87E5-EFE1D7C8B499}">
      <dgm:prSet/>
      <dgm:spPr/>
      <dgm:t>
        <a:bodyPr/>
        <a:lstStyle/>
        <a:p>
          <a:endParaRPr lang="en-US"/>
        </a:p>
      </dgm:t>
    </dgm:pt>
    <dgm:pt modelId="{D1764C76-BEE3-4888-AEA7-88E91EFFAC03}">
      <dgm:prSet phldrT="[Text]"/>
      <dgm:spPr/>
      <dgm:t>
        <a:bodyPr/>
        <a:lstStyle/>
        <a:p>
          <a:r>
            <a:rPr lang="en-US" dirty="0" smtClean="0"/>
            <a:t>If they do AND if they are under 65 years old, then they are getting something other than SSI (but they might also be getting SSI)</a:t>
          </a:r>
          <a:endParaRPr lang="en-US" dirty="0"/>
        </a:p>
      </dgm:t>
    </dgm:pt>
    <dgm:pt modelId="{B4AAE25F-6BC3-4425-8852-79FDC5261C08}" type="parTrans" cxnId="{5D354AB9-A6F3-45F2-BAE2-F57B5FD2CE87}">
      <dgm:prSet/>
      <dgm:spPr/>
      <dgm:t>
        <a:bodyPr/>
        <a:lstStyle/>
        <a:p>
          <a:endParaRPr lang="en-US"/>
        </a:p>
      </dgm:t>
    </dgm:pt>
    <dgm:pt modelId="{8BFE75EA-A576-4DED-B470-2C3268A68BE9}" type="sibTrans" cxnId="{5D354AB9-A6F3-45F2-BAE2-F57B5FD2CE87}">
      <dgm:prSet/>
      <dgm:spPr/>
      <dgm:t>
        <a:bodyPr/>
        <a:lstStyle/>
        <a:p>
          <a:endParaRPr lang="en-US"/>
        </a:p>
      </dgm:t>
    </dgm:pt>
    <dgm:pt modelId="{2334D99A-2F65-4BCE-B23E-8E638D9B0A22}">
      <dgm:prSet phldrT="[Text]"/>
      <dgm:spPr/>
      <dgm:t>
        <a:bodyPr/>
        <a:lstStyle/>
        <a:p>
          <a:r>
            <a:rPr lang="en-US" b="1" dirty="0" smtClean="0"/>
            <a:t>Look at how much they get paid</a:t>
          </a:r>
          <a:endParaRPr lang="en-US" b="1" dirty="0"/>
        </a:p>
      </dgm:t>
    </dgm:pt>
    <dgm:pt modelId="{B5EDE885-5A31-4731-9D89-F1B2BE49D015}" type="parTrans" cxnId="{47C57EB9-BD77-48D4-9787-83755B3B6E53}">
      <dgm:prSet/>
      <dgm:spPr/>
      <dgm:t>
        <a:bodyPr/>
        <a:lstStyle/>
        <a:p>
          <a:endParaRPr lang="en-US"/>
        </a:p>
      </dgm:t>
    </dgm:pt>
    <dgm:pt modelId="{47BD3677-0E89-4AF9-9C9A-5584FE6807DB}" type="sibTrans" cxnId="{47C57EB9-BD77-48D4-9787-83755B3B6E53}">
      <dgm:prSet/>
      <dgm:spPr/>
      <dgm:t>
        <a:bodyPr/>
        <a:lstStyle/>
        <a:p>
          <a:endParaRPr lang="en-US"/>
        </a:p>
      </dgm:t>
    </dgm:pt>
    <dgm:pt modelId="{312DD11C-090A-4EDA-BCC0-DCBCD582BE11}">
      <dgm:prSet/>
      <dgm:spPr/>
      <dgm:t>
        <a:bodyPr/>
        <a:lstStyle/>
        <a:p>
          <a:r>
            <a:rPr lang="en-US" dirty="0" smtClean="0"/>
            <a:t>Ask the client when they get paid</a:t>
          </a:r>
          <a:endParaRPr lang="en-US" dirty="0"/>
        </a:p>
      </dgm:t>
    </dgm:pt>
    <dgm:pt modelId="{AFAB4311-2B66-4750-804C-29260725FCDA}" type="parTrans" cxnId="{4DD67CA8-C16E-4E29-9A28-BD2DA40A7D6D}">
      <dgm:prSet/>
      <dgm:spPr/>
      <dgm:t>
        <a:bodyPr/>
        <a:lstStyle/>
        <a:p>
          <a:endParaRPr lang="en-US"/>
        </a:p>
      </dgm:t>
    </dgm:pt>
    <dgm:pt modelId="{B14A1279-FD58-4C73-8319-724C71DFF0C0}" type="sibTrans" cxnId="{4DD67CA8-C16E-4E29-9A28-BD2DA40A7D6D}">
      <dgm:prSet/>
      <dgm:spPr/>
      <dgm:t>
        <a:bodyPr/>
        <a:lstStyle/>
        <a:p>
          <a:endParaRPr lang="en-US"/>
        </a:p>
      </dgm:t>
    </dgm:pt>
    <dgm:pt modelId="{59522A4A-F056-4976-812E-649D337DFC22}">
      <dgm:prSet/>
      <dgm:spPr/>
      <dgm:t>
        <a:bodyPr/>
        <a:lstStyle/>
        <a:p>
          <a:r>
            <a:rPr lang="en-US" dirty="0" smtClean="0"/>
            <a:t>1</a:t>
          </a:r>
          <a:r>
            <a:rPr lang="en-US" baseline="30000" dirty="0" smtClean="0"/>
            <a:t>st</a:t>
          </a:r>
          <a:r>
            <a:rPr lang="en-US" dirty="0" smtClean="0"/>
            <a:t> of the month = SSI</a:t>
          </a:r>
          <a:endParaRPr lang="en-US" dirty="0"/>
        </a:p>
      </dgm:t>
    </dgm:pt>
    <dgm:pt modelId="{B26D8CD3-62BD-4D71-B014-2EBB0AF6F67F}" type="parTrans" cxnId="{620F6740-8D8D-49DC-922A-82792DBDA2EA}">
      <dgm:prSet/>
      <dgm:spPr/>
      <dgm:t>
        <a:bodyPr/>
        <a:lstStyle/>
        <a:p>
          <a:endParaRPr lang="en-US"/>
        </a:p>
      </dgm:t>
    </dgm:pt>
    <dgm:pt modelId="{AD46DD67-4F25-426A-B4BA-78FC2A800652}" type="sibTrans" cxnId="{620F6740-8D8D-49DC-922A-82792DBDA2EA}">
      <dgm:prSet/>
      <dgm:spPr/>
      <dgm:t>
        <a:bodyPr/>
        <a:lstStyle/>
        <a:p>
          <a:endParaRPr lang="en-US"/>
        </a:p>
      </dgm:t>
    </dgm:pt>
    <dgm:pt modelId="{A615A314-75C1-4CC5-9D77-44DC49EEEDE7}">
      <dgm:prSet/>
      <dgm:spPr/>
      <dgm:t>
        <a:bodyPr/>
        <a:lstStyle/>
        <a:p>
          <a:r>
            <a:rPr lang="en-US" dirty="0" smtClean="0"/>
            <a:t>Any other day = Not SSI</a:t>
          </a:r>
          <a:endParaRPr lang="en-US" dirty="0"/>
        </a:p>
      </dgm:t>
    </dgm:pt>
    <dgm:pt modelId="{D1755AED-3F89-420D-B81D-936A247C763E}" type="parTrans" cxnId="{D7D1E2CA-3964-4DA3-BDD8-1E82B9264209}">
      <dgm:prSet/>
      <dgm:spPr/>
      <dgm:t>
        <a:bodyPr/>
        <a:lstStyle/>
        <a:p>
          <a:endParaRPr lang="en-US"/>
        </a:p>
      </dgm:t>
    </dgm:pt>
    <dgm:pt modelId="{B9806043-A503-4353-93EA-EFD4A40AF92A}" type="sibTrans" cxnId="{D7D1E2CA-3964-4DA3-BDD8-1E82B9264209}">
      <dgm:prSet/>
      <dgm:spPr/>
      <dgm:t>
        <a:bodyPr/>
        <a:lstStyle/>
        <a:p>
          <a:endParaRPr lang="en-US"/>
        </a:p>
      </dgm:t>
    </dgm:pt>
    <dgm:pt modelId="{15B9B6C4-8F88-4ED8-9222-BB5162F445C2}">
      <dgm:prSet/>
      <dgm:spPr/>
      <dgm:t>
        <a:bodyPr/>
        <a:lstStyle/>
        <a:p>
          <a:r>
            <a:rPr lang="en-US" dirty="0" smtClean="0"/>
            <a:t>If they get two checks, they have SSI and some other SSA benefits</a:t>
          </a:r>
          <a:endParaRPr lang="en-US" dirty="0"/>
        </a:p>
      </dgm:t>
    </dgm:pt>
    <dgm:pt modelId="{C18894A8-F3D3-43A3-805E-5178610AD3ED}" type="parTrans" cxnId="{55ADEC7D-929D-45D2-B0B0-02C654AC79F9}">
      <dgm:prSet/>
      <dgm:spPr/>
      <dgm:t>
        <a:bodyPr/>
        <a:lstStyle/>
        <a:p>
          <a:endParaRPr lang="en-US"/>
        </a:p>
      </dgm:t>
    </dgm:pt>
    <dgm:pt modelId="{66F1AC79-31BD-48A4-881C-8B4384A65543}" type="sibTrans" cxnId="{55ADEC7D-929D-45D2-B0B0-02C654AC79F9}">
      <dgm:prSet/>
      <dgm:spPr/>
      <dgm:t>
        <a:bodyPr/>
        <a:lstStyle/>
        <a:p>
          <a:endParaRPr lang="en-US"/>
        </a:p>
      </dgm:t>
    </dgm:pt>
    <dgm:pt modelId="{46CEEEDA-5E5D-4D70-A82B-E2396D0AC2CE}">
      <dgm:prSet phldrT="[Text]"/>
      <dgm:spPr/>
      <dgm:t>
        <a:bodyPr/>
        <a:lstStyle/>
        <a:p>
          <a:r>
            <a:rPr lang="en-US" dirty="0" smtClean="0"/>
            <a:t>SSI max ($914 in 2023): 		Most likely SSI</a:t>
          </a:r>
          <a:endParaRPr lang="en-US" dirty="0"/>
        </a:p>
      </dgm:t>
    </dgm:pt>
    <dgm:pt modelId="{B48D3059-BD14-4161-96CC-5CD4E6674016}" type="parTrans" cxnId="{98736EAF-3B4F-4A03-966D-A5687727C648}">
      <dgm:prSet/>
      <dgm:spPr/>
      <dgm:t>
        <a:bodyPr/>
        <a:lstStyle/>
        <a:p>
          <a:endParaRPr lang="en-US"/>
        </a:p>
      </dgm:t>
    </dgm:pt>
    <dgm:pt modelId="{15888F92-98C5-45F9-B074-4365AF5F2216}" type="sibTrans" cxnId="{98736EAF-3B4F-4A03-966D-A5687727C648}">
      <dgm:prSet/>
      <dgm:spPr/>
      <dgm:t>
        <a:bodyPr/>
        <a:lstStyle/>
        <a:p>
          <a:endParaRPr lang="en-US"/>
        </a:p>
      </dgm:t>
    </dgm:pt>
    <dgm:pt modelId="{2D27EC66-5E65-413B-967B-0BFCB6A0C9DD}">
      <dgm:prSet phldrT="[Text]"/>
      <dgm:spPr/>
      <dgm:t>
        <a:bodyPr/>
        <a:lstStyle/>
        <a:p>
          <a:r>
            <a:rPr lang="en-US" dirty="0" smtClean="0"/>
            <a:t>SSI max + $20 ($934 in 2023): 	Most likely SSI and something else</a:t>
          </a:r>
          <a:endParaRPr lang="en-US" dirty="0"/>
        </a:p>
      </dgm:t>
    </dgm:pt>
    <dgm:pt modelId="{E4DC7DE8-DB43-4DBA-8B9F-1D5D4E872592}" type="parTrans" cxnId="{364255CB-9E62-4416-BD9E-7D40449E0F51}">
      <dgm:prSet/>
      <dgm:spPr/>
      <dgm:t>
        <a:bodyPr/>
        <a:lstStyle/>
        <a:p>
          <a:endParaRPr lang="en-US"/>
        </a:p>
      </dgm:t>
    </dgm:pt>
    <dgm:pt modelId="{43A6129A-BDF7-4160-9BCD-3C35E76AE9A1}" type="sibTrans" cxnId="{364255CB-9E62-4416-BD9E-7D40449E0F51}">
      <dgm:prSet/>
      <dgm:spPr/>
      <dgm:t>
        <a:bodyPr/>
        <a:lstStyle/>
        <a:p>
          <a:endParaRPr lang="en-US"/>
        </a:p>
      </dgm:t>
    </dgm:pt>
    <dgm:pt modelId="{199F8042-C478-4481-B2D6-41AD4837BFCC}">
      <dgm:prSet phldrT="[Text]"/>
      <dgm:spPr/>
      <dgm:t>
        <a:bodyPr/>
        <a:lstStyle/>
        <a:p>
          <a:r>
            <a:rPr lang="en-US" dirty="0" smtClean="0"/>
            <a:t>&gt; SSI max + $20 ($934 in 2023): 	Something other than SSI</a:t>
          </a:r>
          <a:endParaRPr lang="en-US" dirty="0"/>
        </a:p>
      </dgm:t>
    </dgm:pt>
    <dgm:pt modelId="{999B3D5B-CC51-4901-BDB9-297FB61C24D8}" type="parTrans" cxnId="{AD01EA65-DCA1-4A3E-B80D-BEB8A8E00E79}">
      <dgm:prSet/>
      <dgm:spPr/>
      <dgm:t>
        <a:bodyPr/>
        <a:lstStyle/>
        <a:p>
          <a:endParaRPr lang="en-US"/>
        </a:p>
      </dgm:t>
    </dgm:pt>
    <dgm:pt modelId="{9F5193A5-54B4-42E3-9625-5068666162C5}" type="sibTrans" cxnId="{AD01EA65-DCA1-4A3E-B80D-BEB8A8E00E79}">
      <dgm:prSet/>
      <dgm:spPr/>
      <dgm:t>
        <a:bodyPr/>
        <a:lstStyle/>
        <a:p>
          <a:endParaRPr lang="en-US"/>
        </a:p>
      </dgm:t>
    </dgm:pt>
    <dgm:pt modelId="{05BFB7CD-B93A-4F57-9EED-5C1CBBD7CD9C}">
      <dgm:prSet phldrT="[Text]"/>
      <dgm:spPr/>
      <dgm:t>
        <a:bodyPr/>
        <a:lstStyle/>
        <a:p>
          <a:r>
            <a:rPr lang="en-US" dirty="0" smtClean="0"/>
            <a:t>&lt; SSI max ($914 in 2023): 	You will need to do more investigation – </a:t>
          </a:r>
          <a:r>
            <a:rPr lang="en-US" b="1" dirty="0" smtClean="0"/>
            <a:t>Likely is eligible for additional benefits!</a:t>
          </a:r>
          <a:endParaRPr lang="en-US" b="1" dirty="0"/>
        </a:p>
      </dgm:t>
    </dgm:pt>
    <dgm:pt modelId="{16D9AEFD-87DF-4C75-A37D-7BBA7D81464A}" type="parTrans" cxnId="{AB6CC81D-9CC7-4B1E-BA99-DC794FA59718}">
      <dgm:prSet/>
      <dgm:spPr/>
      <dgm:t>
        <a:bodyPr/>
        <a:lstStyle/>
        <a:p>
          <a:endParaRPr lang="en-US"/>
        </a:p>
      </dgm:t>
    </dgm:pt>
    <dgm:pt modelId="{15347D01-2494-480F-8111-7BBC81A3E43F}" type="sibTrans" cxnId="{AB6CC81D-9CC7-4B1E-BA99-DC794FA59718}">
      <dgm:prSet/>
      <dgm:spPr/>
      <dgm:t>
        <a:bodyPr/>
        <a:lstStyle/>
        <a:p>
          <a:endParaRPr lang="en-US"/>
        </a:p>
      </dgm:t>
    </dgm:pt>
    <dgm:pt modelId="{DCADA1A2-B8A5-4775-9073-4FE60376EF9B}">
      <dgm:prSet phldrT="[Text]"/>
      <dgm:spPr/>
      <dgm:t>
        <a:bodyPr/>
        <a:lstStyle/>
        <a:p>
          <a:r>
            <a:rPr lang="en-US" smtClean="0"/>
            <a:t>Look at the client’s SSA award letter. </a:t>
          </a:r>
          <a:endParaRPr lang="en-US" dirty="0"/>
        </a:p>
      </dgm:t>
    </dgm:pt>
    <dgm:pt modelId="{D575EB36-9B78-4BCB-A058-D41E9FAB1252}" type="parTrans" cxnId="{CDCC764B-3DA2-48BD-9F72-978908B82577}">
      <dgm:prSet/>
      <dgm:spPr/>
      <dgm:t>
        <a:bodyPr/>
        <a:lstStyle/>
        <a:p>
          <a:endParaRPr lang="en-US"/>
        </a:p>
      </dgm:t>
    </dgm:pt>
    <dgm:pt modelId="{8294A114-F2DB-4E6A-B09A-9E304E543432}" type="sibTrans" cxnId="{CDCC764B-3DA2-48BD-9F72-978908B82577}">
      <dgm:prSet/>
      <dgm:spPr/>
      <dgm:t>
        <a:bodyPr/>
        <a:lstStyle/>
        <a:p>
          <a:endParaRPr lang="en-US"/>
        </a:p>
      </dgm:t>
    </dgm:pt>
    <dgm:pt modelId="{BB44E02B-B856-4507-AFFB-F47639C0B06E}">
      <dgm:prSet phldrT="[Text]"/>
      <dgm:spPr/>
      <dgm:t>
        <a:bodyPr/>
        <a:lstStyle/>
        <a:p>
          <a:r>
            <a:rPr lang="en-US" i="1" dirty="0" smtClean="0"/>
            <a:t>Sometimes</a:t>
          </a:r>
          <a:r>
            <a:rPr lang="en-US" dirty="0" smtClean="0"/>
            <a:t>, the letter will state what benefit the person is getting. Examples on the following slides…</a:t>
          </a:r>
          <a:endParaRPr lang="en-US" dirty="0"/>
        </a:p>
      </dgm:t>
    </dgm:pt>
    <dgm:pt modelId="{D0A00D47-856A-442C-9279-4E4F31CD234B}" type="parTrans" cxnId="{7BFEF809-2FA1-4A65-9C63-15D5BD300583}">
      <dgm:prSet/>
      <dgm:spPr/>
      <dgm:t>
        <a:bodyPr/>
        <a:lstStyle/>
        <a:p>
          <a:endParaRPr lang="en-US"/>
        </a:p>
      </dgm:t>
    </dgm:pt>
    <dgm:pt modelId="{C5B3AD94-2919-4F78-9E03-AD0616141E37}" type="sibTrans" cxnId="{7BFEF809-2FA1-4A65-9C63-15D5BD300583}">
      <dgm:prSet/>
      <dgm:spPr/>
      <dgm:t>
        <a:bodyPr/>
        <a:lstStyle/>
        <a:p>
          <a:endParaRPr lang="en-US"/>
        </a:p>
      </dgm:t>
    </dgm:pt>
    <dgm:pt modelId="{CF13B467-922B-4003-BBE4-96C766CB9734}" type="pres">
      <dgm:prSet presAssocID="{4ABD0ABD-1DBC-44D3-81F6-1C660B217273}" presName="Name0" presStyleCnt="0">
        <dgm:presLayoutVars>
          <dgm:dir/>
          <dgm:animLvl val="lvl"/>
          <dgm:resizeHandles val="exact"/>
        </dgm:presLayoutVars>
      </dgm:prSet>
      <dgm:spPr/>
      <dgm:t>
        <a:bodyPr/>
        <a:lstStyle/>
        <a:p>
          <a:endParaRPr lang="en-US"/>
        </a:p>
      </dgm:t>
    </dgm:pt>
    <dgm:pt modelId="{FD185AD3-104D-4759-938C-7820AA9B3A4D}" type="pres">
      <dgm:prSet presAssocID="{312DD11C-090A-4EDA-BCC0-DCBCD582BE11}" presName="linNode" presStyleCnt="0"/>
      <dgm:spPr/>
    </dgm:pt>
    <dgm:pt modelId="{31B8369D-5C76-4CEF-BC9A-ED6ABD6A7FF6}" type="pres">
      <dgm:prSet presAssocID="{312DD11C-090A-4EDA-BCC0-DCBCD582BE11}" presName="parentText" presStyleLbl="node1" presStyleIdx="0" presStyleCnt="4" custScaleX="45085" custScaleY="78927">
        <dgm:presLayoutVars>
          <dgm:chMax val="1"/>
          <dgm:bulletEnabled val="1"/>
        </dgm:presLayoutVars>
      </dgm:prSet>
      <dgm:spPr/>
      <dgm:t>
        <a:bodyPr/>
        <a:lstStyle/>
        <a:p>
          <a:endParaRPr lang="en-US"/>
        </a:p>
      </dgm:t>
    </dgm:pt>
    <dgm:pt modelId="{2497A1F6-8DC3-4F20-A33D-685B884FDE2D}" type="pres">
      <dgm:prSet presAssocID="{312DD11C-090A-4EDA-BCC0-DCBCD582BE11}" presName="descendantText" presStyleLbl="alignAccFollowNode1" presStyleIdx="0" presStyleCnt="4" custScaleY="78927">
        <dgm:presLayoutVars>
          <dgm:bulletEnabled val="1"/>
        </dgm:presLayoutVars>
      </dgm:prSet>
      <dgm:spPr/>
      <dgm:t>
        <a:bodyPr/>
        <a:lstStyle/>
        <a:p>
          <a:endParaRPr lang="en-US"/>
        </a:p>
      </dgm:t>
    </dgm:pt>
    <dgm:pt modelId="{7A5EB234-4205-477E-A40B-5E9E98E1F2C4}" type="pres">
      <dgm:prSet presAssocID="{B14A1279-FD58-4C73-8319-724C71DFF0C0}" presName="sp" presStyleCnt="0"/>
      <dgm:spPr/>
    </dgm:pt>
    <dgm:pt modelId="{6974D753-3147-45FE-856D-2CC04AE03432}" type="pres">
      <dgm:prSet presAssocID="{CDCC119B-84C2-4466-96C9-1CEA0D4374C7}" presName="linNode" presStyleCnt="0"/>
      <dgm:spPr/>
    </dgm:pt>
    <dgm:pt modelId="{8AC167F1-49E7-4361-BF21-0BB65000DE63}" type="pres">
      <dgm:prSet presAssocID="{CDCC119B-84C2-4466-96C9-1CEA0D4374C7}" presName="parentText" presStyleLbl="node1" presStyleIdx="1" presStyleCnt="4" custScaleX="45085" custScaleY="76274">
        <dgm:presLayoutVars>
          <dgm:chMax val="1"/>
          <dgm:bulletEnabled val="1"/>
        </dgm:presLayoutVars>
      </dgm:prSet>
      <dgm:spPr/>
      <dgm:t>
        <a:bodyPr/>
        <a:lstStyle/>
        <a:p>
          <a:endParaRPr lang="en-US"/>
        </a:p>
      </dgm:t>
    </dgm:pt>
    <dgm:pt modelId="{7F9DDB7D-B215-4EB8-86B5-02DAFA3D2215}" type="pres">
      <dgm:prSet presAssocID="{CDCC119B-84C2-4466-96C9-1CEA0D4374C7}" presName="descendantText" presStyleLbl="alignAccFollowNode1" presStyleIdx="1" presStyleCnt="4" custScaleY="76274">
        <dgm:presLayoutVars>
          <dgm:bulletEnabled val="1"/>
        </dgm:presLayoutVars>
      </dgm:prSet>
      <dgm:spPr/>
      <dgm:t>
        <a:bodyPr/>
        <a:lstStyle/>
        <a:p>
          <a:endParaRPr lang="en-US"/>
        </a:p>
      </dgm:t>
    </dgm:pt>
    <dgm:pt modelId="{230802B9-E79A-4E70-B9E1-458BEF764236}" type="pres">
      <dgm:prSet presAssocID="{58610201-C26B-459B-9480-A8224570D6CD}" presName="sp" presStyleCnt="0"/>
      <dgm:spPr/>
    </dgm:pt>
    <dgm:pt modelId="{6A403766-211C-4C04-AC62-258152973A0F}" type="pres">
      <dgm:prSet presAssocID="{2334D99A-2F65-4BCE-B23E-8E638D9B0A22}" presName="linNode" presStyleCnt="0"/>
      <dgm:spPr/>
    </dgm:pt>
    <dgm:pt modelId="{70000FCE-41C1-4FD6-B6BB-6BA5D396FA41}" type="pres">
      <dgm:prSet presAssocID="{2334D99A-2F65-4BCE-B23E-8E638D9B0A22}" presName="parentText" presStyleLbl="node1" presStyleIdx="2" presStyleCnt="4" custScaleX="45085">
        <dgm:presLayoutVars>
          <dgm:chMax val="1"/>
          <dgm:bulletEnabled val="1"/>
        </dgm:presLayoutVars>
      </dgm:prSet>
      <dgm:spPr/>
      <dgm:t>
        <a:bodyPr/>
        <a:lstStyle/>
        <a:p>
          <a:endParaRPr lang="en-US"/>
        </a:p>
      </dgm:t>
    </dgm:pt>
    <dgm:pt modelId="{1050AEF2-FA80-4019-B9BC-C8865E309748}" type="pres">
      <dgm:prSet presAssocID="{2334D99A-2F65-4BCE-B23E-8E638D9B0A22}" presName="descendantText" presStyleLbl="alignAccFollowNode1" presStyleIdx="2" presStyleCnt="4">
        <dgm:presLayoutVars>
          <dgm:bulletEnabled val="1"/>
        </dgm:presLayoutVars>
      </dgm:prSet>
      <dgm:spPr/>
      <dgm:t>
        <a:bodyPr/>
        <a:lstStyle/>
        <a:p>
          <a:endParaRPr lang="en-US"/>
        </a:p>
      </dgm:t>
    </dgm:pt>
    <dgm:pt modelId="{B7641D21-19CD-4C83-A7E5-A8D6316F5B95}" type="pres">
      <dgm:prSet presAssocID="{47BD3677-0E89-4AF9-9C9A-5584FE6807DB}" presName="sp" presStyleCnt="0"/>
      <dgm:spPr/>
    </dgm:pt>
    <dgm:pt modelId="{A4C51124-F711-44A4-998F-BEF111739F8D}" type="pres">
      <dgm:prSet presAssocID="{DCADA1A2-B8A5-4775-9073-4FE60376EF9B}" presName="linNode" presStyleCnt="0"/>
      <dgm:spPr/>
    </dgm:pt>
    <dgm:pt modelId="{6F9C14C2-0D59-4B5E-BA37-34EDB965C0A2}" type="pres">
      <dgm:prSet presAssocID="{DCADA1A2-B8A5-4775-9073-4FE60376EF9B}" presName="parentText" presStyleLbl="node1" presStyleIdx="3" presStyleCnt="4" custScaleX="45085" custScaleY="72095">
        <dgm:presLayoutVars>
          <dgm:chMax val="1"/>
          <dgm:bulletEnabled val="1"/>
        </dgm:presLayoutVars>
      </dgm:prSet>
      <dgm:spPr/>
      <dgm:t>
        <a:bodyPr/>
        <a:lstStyle/>
        <a:p>
          <a:endParaRPr lang="en-US"/>
        </a:p>
      </dgm:t>
    </dgm:pt>
    <dgm:pt modelId="{2774556E-5199-4AC9-BBAF-AEEBD5F3DD38}" type="pres">
      <dgm:prSet presAssocID="{DCADA1A2-B8A5-4775-9073-4FE60376EF9B}" presName="descendantText" presStyleLbl="alignAccFollowNode1" presStyleIdx="3" presStyleCnt="4" custScaleY="72095">
        <dgm:presLayoutVars>
          <dgm:bulletEnabled val="1"/>
        </dgm:presLayoutVars>
      </dgm:prSet>
      <dgm:spPr/>
      <dgm:t>
        <a:bodyPr/>
        <a:lstStyle/>
        <a:p>
          <a:endParaRPr lang="en-US"/>
        </a:p>
      </dgm:t>
    </dgm:pt>
  </dgm:ptLst>
  <dgm:cxnLst>
    <dgm:cxn modelId="{CFF61AD3-FF4D-430F-82CA-2CF487E5E772}" type="presOf" srcId="{2334D99A-2F65-4BCE-B23E-8E638D9B0A22}" destId="{70000FCE-41C1-4FD6-B6BB-6BA5D396FA41}" srcOrd="0" destOrd="0" presId="urn:microsoft.com/office/officeart/2005/8/layout/vList5"/>
    <dgm:cxn modelId="{CDCC764B-3DA2-48BD-9F72-978908B82577}" srcId="{4ABD0ABD-1DBC-44D3-81F6-1C660B217273}" destId="{DCADA1A2-B8A5-4775-9073-4FE60376EF9B}" srcOrd="3" destOrd="0" parTransId="{D575EB36-9B78-4BCB-A058-D41E9FAB1252}" sibTransId="{8294A114-F2DB-4E6A-B09A-9E304E543432}"/>
    <dgm:cxn modelId="{519DBC8E-BC4A-4F62-BC88-F03676010929}" type="presOf" srcId="{CDCC119B-84C2-4466-96C9-1CEA0D4374C7}" destId="{8AC167F1-49E7-4361-BF21-0BB65000DE63}" srcOrd="0" destOrd="0" presId="urn:microsoft.com/office/officeart/2005/8/layout/vList5"/>
    <dgm:cxn modelId="{AA82666A-6992-4264-B699-F8C6C8D21366}" type="presOf" srcId="{15B9B6C4-8F88-4ED8-9222-BB5162F445C2}" destId="{2497A1F6-8DC3-4F20-A33D-685B884FDE2D}" srcOrd="0" destOrd="2" presId="urn:microsoft.com/office/officeart/2005/8/layout/vList5"/>
    <dgm:cxn modelId="{55ADEC7D-929D-45D2-B0B0-02C654AC79F9}" srcId="{312DD11C-090A-4EDA-BCC0-DCBCD582BE11}" destId="{15B9B6C4-8F88-4ED8-9222-BB5162F445C2}" srcOrd="2" destOrd="0" parTransId="{C18894A8-F3D3-43A3-805E-5178610AD3ED}" sibTransId="{66F1AC79-31BD-48A4-881C-8B4384A65543}"/>
    <dgm:cxn modelId="{95DD81BE-11B5-4B10-987A-34C8DD6AECC5}" type="presOf" srcId="{BB44E02B-B856-4507-AFFB-F47639C0B06E}" destId="{2774556E-5199-4AC9-BBAF-AEEBD5F3DD38}" srcOrd="0" destOrd="0" presId="urn:microsoft.com/office/officeart/2005/8/layout/vList5"/>
    <dgm:cxn modelId="{54C7D231-A81B-4FD5-9DBC-E12785B2B4A6}" type="presOf" srcId="{59522A4A-F056-4976-812E-649D337DFC22}" destId="{2497A1F6-8DC3-4F20-A33D-685B884FDE2D}" srcOrd="0" destOrd="0" presId="urn:microsoft.com/office/officeart/2005/8/layout/vList5"/>
    <dgm:cxn modelId="{A6CC52AC-E9F7-48B5-9FB4-FC9E67879AAD}" type="presOf" srcId="{DCADA1A2-B8A5-4775-9073-4FE60376EF9B}" destId="{6F9C14C2-0D59-4B5E-BA37-34EDB965C0A2}" srcOrd="0" destOrd="0" presId="urn:microsoft.com/office/officeart/2005/8/layout/vList5"/>
    <dgm:cxn modelId="{7468532E-9708-4FB0-82F8-F5854810507F}" type="presOf" srcId="{199F8042-C478-4481-B2D6-41AD4837BFCC}" destId="{1050AEF2-FA80-4019-B9BC-C8865E309748}" srcOrd="0" destOrd="2" presId="urn:microsoft.com/office/officeart/2005/8/layout/vList5"/>
    <dgm:cxn modelId="{950D44D7-5467-4524-BB5A-5F98AC339C90}" type="presOf" srcId="{4ABD0ABD-1DBC-44D3-81F6-1C660B217273}" destId="{CF13B467-922B-4003-BBE4-96C766CB9734}" srcOrd="0" destOrd="0" presId="urn:microsoft.com/office/officeart/2005/8/layout/vList5"/>
    <dgm:cxn modelId="{5754C755-34CC-499F-9D55-4F8B42D8F3F1}" type="presOf" srcId="{46CEEEDA-5E5D-4D70-A82B-E2396D0AC2CE}" destId="{1050AEF2-FA80-4019-B9BC-C8865E309748}" srcOrd="0" destOrd="0" presId="urn:microsoft.com/office/officeart/2005/8/layout/vList5"/>
    <dgm:cxn modelId="{98736EAF-3B4F-4A03-966D-A5687727C648}" srcId="{2334D99A-2F65-4BCE-B23E-8E638D9B0A22}" destId="{46CEEEDA-5E5D-4D70-A82B-E2396D0AC2CE}" srcOrd="0" destOrd="0" parTransId="{B48D3059-BD14-4161-96CC-5CD4E6674016}" sibTransId="{15888F92-98C5-45F9-B074-4365AF5F2216}"/>
    <dgm:cxn modelId="{AD01EA65-DCA1-4A3E-B80D-BEB8A8E00E79}" srcId="{2334D99A-2F65-4BCE-B23E-8E638D9B0A22}" destId="{199F8042-C478-4481-B2D6-41AD4837BFCC}" srcOrd="2" destOrd="0" parTransId="{999B3D5B-CC51-4901-BDB9-297FB61C24D8}" sibTransId="{9F5193A5-54B4-42E3-9625-5068666162C5}"/>
    <dgm:cxn modelId="{7BFEF809-2FA1-4A65-9C63-15D5BD300583}" srcId="{DCADA1A2-B8A5-4775-9073-4FE60376EF9B}" destId="{BB44E02B-B856-4507-AFFB-F47639C0B06E}" srcOrd="0" destOrd="0" parTransId="{D0A00D47-856A-442C-9279-4E4F31CD234B}" sibTransId="{C5B3AD94-2919-4F78-9E03-AD0616141E37}"/>
    <dgm:cxn modelId="{5D354AB9-A6F3-45F2-BAE2-F57B5FD2CE87}" srcId="{CDCC119B-84C2-4466-96C9-1CEA0D4374C7}" destId="{D1764C76-BEE3-4888-AEA7-88E91EFFAC03}" srcOrd="0" destOrd="0" parTransId="{B4AAE25F-6BC3-4425-8852-79FDC5261C08}" sibTransId="{8BFE75EA-A576-4DED-B470-2C3268A68BE9}"/>
    <dgm:cxn modelId="{55CAA635-C31A-430F-87E5-EFE1D7C8B499}" srcId="{4ABD0ABD-1DBC-44D3-81F6-1C660B217273}" destId="{CDCC119B-84C2-4466-96C9-1CEA0D4374C7}" srcOrd="1" destOrd="0" parTransId="{CB226048-E4EC-44D1-8548-07CF92FEFA4C}" sibTransId="{58610201-C26B-459B-9480-A8224570D6CD}"/>
    <dgm:cxn modelId="{47C57EB9-BD77-48D4-9787-83755B3B6E53}" srcId="{4ABD0ABD-1DBC-44D3-81F6-1C660B217273}" destId="{2334D99A-2F65-4BCE-B23E-8E638D9B0A22}" srcOrd="2" destOrd="0" parTransId="{B5EDE885-5A31-4731-9D89-F1B2BE49D015}" sibTransId="{47BD3677-0E89-4AF9-9C9A-5584FE6807DB}"/>
    <dgm:cxn modelId="{000CE0A6-6A65-4C85-BF16-F6B0CC59039B}" type="presOf" srcId="{2D27EC66-5E65-413B-967B-0BFCB6A0C9DD}" destId="{1050AEF2-FA80-4019-B9BC-C8865E309748}" srcOrd="0" destOrd="1" presId="urn:microsoft.com/office/officeart/2005/8/layout/vList5"/>
    <dgm:cxn modelId="{AB6CC81D-9CC7-4B1E-BA99-DC794FA59718}" srcId="{2334D99A-2F65-4BCE-B23E-8E638D9B0A22}" destId="{05BFB7CD-B93A-4F57-9EED-5C1CBBD7CD9C}" srcOrd="3" destOrd="0" parTransId="{16D9AEFD-87DF-4C75-A37D-7BBA7D81464A}" sibTransId="{15347D01-2494-480F-8111-7BBC81A3E43F}"/>
    <dgm:cxn modelId="{D7D1E2CA-3964-4DA3-BDD8-1E82B9264209}" srcId="{312DD11C-090A-4EDA-BCC0-DCBCD582BE11}" destId="{A615A314-75C1-4CC5-9D77-44DC49EEEDE7}" srcOrd="1" destOrd="0" parTransId="{D1755AED-3F89-420D-B81D-936A247C763E}" sibTransId="{B9806043-A503-4353-93EA-EFD4A40AF92A}"/>
    <dgm:cxn modelId="{DA759EC9-CBC0-493B-A3D4-6DBD67462106}" type="presOf" srcId="{05BFB7CD-B93A-4F57-9EED-5C1CBBD7CD9C}" destId="{1050AEF2-FA80-4019-B9BC-C8865E309748}" srcOrd="0" destOrd="3" presId="urn:microsoft.com/office/officeart/2005/8/layout/vList5"/>
    <dgm:cxn modelId="{BD06FDD9-8A27-4DD2-B27A-C7E4BBFCA5F8}" type="presOf" srcId="{312DD11C-090A-4EDA-BCC0-DCBCD582BE11}" destId="{31B8369D-5C76-4CEF-BC9A-ED6ABD6A7FF6}" srcOrd="0" destOrd="0" presId="urn:microsoft.com/office/officeart/2005/8/layout/vList5"/>
    <dgm:cxn modelId="{4DD67CA8-C16E-4E29-9A28-BD2DA40A7D6D}" srcId="{4ABD0ABD-1DBC-44D3-81F6-1C660B217273}" destId="{312DD11C-090A-4EDA-BCC0-DCBCD582BE11}" srcOrd="0" destOrd="0" parTransId="{AFAB4311-2B66-4750-804C-29260725FCDA}" sibTransId="{B14A1279-FD58-4C73-8319-724C71DFF0C0}"/>
    <dgm:cxn modelId="{1B5840EF-2B78-4C60-84A7-A70377301C9F}" type="presOf" srcId="{D1764C76-BEE3-4888-AEA7-88E91EFFAC03}" destId="{7F9DDB7D-B215-4EB8-86B5-02DAFA3D2215}" srcOrd="0" destOrd="0" presId="urn:microsoft.com/office/officeart/2005/8/layout/vList5"/>
    <dgm:cxn modelId="{CCE0661E-9F14-4263-8912-818276312DCF}" type="presOf" srcId="{A615A314-75C1-4CC5-9D77-44DC49EEEDE7}" destId="{2497A1F6-8DC3-4F20-A33D-685B884FDE2D}" srcOrd="0" destOrd="1" presId="urn:microsoft.com/office/officeart/2005/8/layout/vList5"/>
    <dgm:cxn modelId="{364255CB-9E62-4416-BD9E-7D40449E0F51}" srcId="{2334D99A-2F65-4BCE-B23E-8E638D9B0A22}" destId="{2D27EC66-5E65-413B-967B-0BFCB6A0C9DD}" srcOrd="1" destOrd="0" parTransId="{E4DC7DE8-DB43-4DBA-8B9F-1D5D4E872592}" sibTransId="{43A6129A-BDF7-4160-9BCD-3C35E76AE9A1}"/>
    <dgm:cxn modelId="{620F6740-8D8D-49DC-922A-82792DBDA2EA}" srcId="{312DD11C-090A-4EDA-BCC0-DCBCD582BE11}" destId="{59522A4A-F056-4976-812E-649D337DFC22}" srcOrd="0" destOrd="0" parTransId="{B26D8CD3-62BD-4D71-B014-2EBB0AF6F67F}" sibTransId="{AD46DD67-4F25-426A-B4BA-78FC2A800652}"/>
    <dgm:cxn modelId="{20424FA9-C740-46A2-8A0D-A054C4E8BAF0}" type="presParOf" srcId="{CF13B467-922B-4003-BBE4-96C766CB9734}" destId="{FD185AD3-104D-4759-938C-7820AA9B3A4D}" srcOrd="0" destOrd="0" presId="urn:microsoft.com/office/officeart/2005/8/layout/vList5"/>
    <dgm:cxn modelId="{3B0D1475-13C0-42C9-943E-228F989E70D2}" type="presParOf" srcId="{FD185AD3-104D-4759-938C-7820AA9B3A4D}" destId="{31B8369D-5C76-4CEF-BC9A-ED6ABD6A7FF6}" srcOrd="0" destOrd="0" presId="urn:microsoft.com/office/officeart/2005/8/layout/vList5"/>
    <dgm:cxn modelId="{1DA74595-2837-4256-8B84-558BBAF5A1F1}" type="presParOf" srcId="{FD185AD3-104D-4759-938C-7820AA9B3A4D}" destId="{2497A1F6-8DC3-4F20-A33D-685B884FDE2D}" srcOrd="1" destOrd="0" presId="urn:microsoft.com/office/officeart/2005/8/layout/vList5"/>
    <dgm:cxn modelId="{71E1C738-78E3-459E-876A-A2C746F91167}" type="presParOf" srcId="{CF13B467-922B-4003-BBE4-96C766CB9734}" destId="{7A5EB234-4205-477E-A40B-5E9E98E1F2C4}" srcOrd="1" destOrd="0" presId="urn:microsoft.com/office/officeart/2005/8/layout/vList5"/>
    <dgm:cxn modelId="{9BA6D657-11FB-4DCD-B6A1-64AACC589EF2}" type="presParOf" srcId="{CF13B467-922B-4003-BBE4-96C766CB9734}" destId="{6974D753-3147-45FE-856D-2CC04AE03432}" srcOrd="2" destOrd="0" presId="urn:microsoft.com/office/officeart/2005/8/layout/vList5"/>
    <dgm:cxn modelId="{22E2C303-140D-4CFC-BDEB-BE1E358D0861}" type="presParOf" srcId="{6974D753-3147-45FE-856D-2CC04AE03432}" destId="{8AC167F1-49E7-4361-BF21-0BB65000DE63}" srcOrd="0" destOrd="0" presId="urn:microsoft.com/office/officeart/2005/8/layout/vList5"/>
    <dgm:cxn modelId="{6351AB51-9BBD-439A-8FE0-0C25956715F6}" type="presParOf" srcId="{6974D753-3147-45FE-856D-2CC04AE03432}" destId="{7F9DDB7D-B215-4EB8-86B5-02DAFA3D2215}" srcOrd="1" destOrd="0" presId="urn:microsoft.com/office/officeart/2005/8/layout/vList5"/>
    <dgm:cxn modelId="{FCFE6B6D-515E-44C9-B962-ACDA06D1B521}" type="presParOf" srcId="{CF13B467-922B-4003-BBE4-96C766CB9734}" destId="{230802B9-E79A-4E70-B9E1-458BEF764236}" srcOrd="3" destOrd="0" presId="urn:microsoft.com/office/officeart/2005/8/layout/vList5"/>
    <dgm:cxn modelId="{926E3DDA-D1F7-4431-AAC4-84B6E9CD6A24}" type="presParOf" srcId="{CF13B467-922B-4003-BBE4-96C766CB9734}" destId="{6A403766-211C-4C04-AC62-258152973A0F}" srcOrd="4" destOrd="0" presId="urn:microsoft.com/office/officeart/2005/8/layout/vList5"/>
    <dgm:cxn modelId="{87A74A21-043F-4BFD-B4E8-A0D7DEC48610}" type="presParOf" srcId="{6A403766-211C-4C04-AC62-258152973A0F}" destId="{70000FCE-41C1-4FD6-B6BB-6BA5D396FA41}" srcOrd="0" destOrd="0" presId="urn:microsoft.com/office/officeart/2005/8/layout/vList5"/>
    <dgm:cxn modelId="{8C3A4975-1549-4927-96C2-AB9504DD5F99}" type="presParOf" srcId="{6A403766-211C-4C04-AC62-258152973A0F}" destId="{1050AEF2-FA80-4019-B9BC-C8865E309748}" srcOrd="1" destOrd="0" presId="urn:microsoft.com/office/officeart/2005/8/layout/vList5"/>
    <dgm:cxn modelId="{A8F4BFE6-B8C2-497D-B589-7628AC571990}" type="presParOf" srcId="{CF13B467-922B-4003-BBE4-96C766CB9734}" destId="{B7641D21-19CD-4C83-A7E5-A8D6316F5B95}" srcOrd="5" destOrd="0" presId="urn:microsoft.com/office/officeart/2005/8/layout/vList5"/>
    <dgm:cxn modelId="{0C98D202-FD45-42FF-A537-E061962110CC}" type="presParOf" srcId="{CF13B467-922B-4003-BBE4-96C766CB9734}" destId="{A4C51124-F711-44A4-998F-BEF111739F8D}" srcOrd="6" destOrd="0" presId="urn:microsoft.com/office/officeart/2005/8/layout/vList5"/>
    <dgm:cxn modelId="{1EA1A740-C648-492B-A2E0-020B2048727B}" type="presParOf" srcId="{A4C51124-F711-44A4-998F-BEF111739F8D}" destId="{6F9C14C2-0D59-4B5E-BA37-34EDB965C0A2}" srcOrd="0" destOrd="0" presId="urn:microsoft.com/office/officeart/2005/8/layout/vList5"/>
    <dgm:cxn modelId="{122CB87E-105E-4717-BEA4-8ADF70FF454B}" type="presParOf" srcId="{A4C51124-F711-44A4-998F-BEF111739F8D}" destId="{2774556E-5199-4AC9-BBAF-AEEBD5F3DD3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03C139-1FCE-4F3D-A983-872B4529D49B}" type="doc">
      <dgm:prSet loTypeId="urn:microsoft.com/office/officeart/2005/8/layout/process1" loCatId="process" qsTypeId="urn:microsoft.com/office/officeart/2005/8/quickstyle/simple1" qsCatId="simple" csTypeId="urn:microsoft.com/office/officeart/2005/8/colors/accent1_2" csCatId="accent1" phldr="1"/>
      <dgm:spPr/>
    </dgm:pt>
    <dgm:pt modelId="{25E0CD25-ABC0-4D09-BE6B-1FF6ACB93237}">
      <dgm:prSet phldrT="[Text]" custT="1"/>
      <dgm:spPr/>
      <dgm:t>
        <a:bodyPr/>
        <a:lstStyle/>
        <a:p>
          <a:r>
            <a:rPr lang="en-US" sz="1600" dirty="0" smtClean="0"/>
            <a:t>Look at what she’s getting</a:t>
          </a:r>
          <a:endParaRPr lang="en-US" sz="1600" dirty="0"/>
        </a:p>
      </dgm:t>
    </dgm:pt>
    <dgm:pt modelId="{EEAFF1AE-A178-49EF-AC43-FB424D9B0F31}" type="parTrans" cxnId="{20AC6B19-2552-456B-A1A5-BAB8A8872650}">
      <dgm:prSet/>
      <dgm:spPr/>
      <dgm:t>
        <a:bodyPr/>
        <a:lstStyle/>
        <a:p>
          <a:endParaRPr lang="en-US"/>
        </a:p>
      </dgm:t>
    </dgm:pt>
    <dgm:pt modelId="{908E5563-A2C4-4DF7-8672-7CB52278D59C}" type="sibTrans" cxnId="{20AC6B19-2552-456B-A1A5-BAB8A8872650}">
      <dgm:prSet/>
      <dgm:spPr/>
      <dgm:t>
        <a:bodyPr/>
        <a:lstStyle/>
        <a:p>
          <a:endParaRPr lang="en-US"/>
        </a:p>
      </dgm:t>
    </dgm:pt>
    <dgm:pt modelId="{60258E3F-E39A-4AB5-8138-1284B1BDE96C}">
      <dgm:prSet phldrT="[Text]" custT="1"/>
      <dgm:spPr/>
      <dgm:t>
        <a:bodyPr/>
        <a:lstStyle/>
        <a:p>
          <a:r>
            <a:rPr lang="en-US" sz="1600" dirty="0" smtClean="0"/>
            <a:t>Less than SSI maximum of $914</a:t>
          </a:r>
          <a:endParaRPr lang="en-US" sz="1600" dirty="0"/>
        </a:p>
      </dgm:t>
    </dgm:pt>
    <dgm:pt modelId="{1350A784-1C67-4618-AC6D-68F21D8C4DF3}" type="parTrans" cxnId="{D0E65C6A-C01A-41E4-9D98-19F8EE4ECD88}">
      <dgm:prSet/>
      <dgm:spPr/>
      <dgm:t>
        <a:bodyPr/>
        <a:lstStyle/>
        <a:p>
          <a:endParaRPr lang="en-US"/>
        </a:p>
      </dgm:t>
    </dgm:pt>
    <dgm:pt modelId="{328458B2-A6B9-4809-8105-5601C8CB1BF2}" type="sibTrans" cxnId="{D0E65C6A-C01A-41E4-9D98-19F8EE4ECD88}">
      <dgm:prSet/>
      <dgm:spPr/>
      <dgm:t>
        <a:bodyPr/>
        <a:lstStyle/>
        <a:p>
          <a:endParaRPr lang="en-US"/>
        </a:p>
      </dgm:t>
    </dgm:pt>
    <dgm:pt modelId="{ED1D8699-18AE-47D1-98FA-C2DEFCEC0F34}">
      <dgm:prSet phldrT="[Text]" custT="1"/>
      <dgm:spPr/>
      <dgm:t>
        <a:bodyPr/>
        <a:lstStyle/>
        <a:p>
          <a:r>
            <a:rPr lang="en-US" sz="1600" dirty="0" smtClean="0"/>
            <a:t>Could be reduced SSI or something else</a:t>
          </a:r>
          <a:endParaRPr lang="en-US" sz="1600" dirty="0"/>
        </a:p>
      </dgm:t>
    </dgm:pt>
    <dgm:pt modelId="{A760474F-94F1-468E-A3B6-9AF90EA26FB9}" type="parTrans" cxnId="{7F41BE22-3A5B-430C-9CB0-6122501D3B59}">
      <dgm:prSet/>
      <dgm:spPr/>
      <dgm:t>
        <a:bodyPr/>
        <a:lstStyle/>
        <a:p>
          <a:endParaRPr lang="en-US"/>
        </a:p>
      </dgm:t>
    </dgm:pt>
    <dgm:pt modelId="{8E08A778-1A30-45A1-A3EB-6CFDAD2211E0}" type="sibTrans" cxnId="{7F41BE22-3A5B-430C-9CB0-6122501D3B59}">
      <dgm:prSet/>
      <dgm:spPr/>
      <dgm:t>
        <a:bodyPr/>
        <a:lstStyle/>
        <a:p>
          <a:endParaRPr lang="en-US"/>
        </a:p>
      </dgm:t>
    </dgm:pt>
    <dgm:pt modelId="{F602DC58-AAB8-4AF3-9087-C6FF618F004F}" type="pres">
      <dgm:prSet presAssocID="{3303C139-1FCE-4F3D-A983-872B4529D49B}" presName="Name0" presStyleCnt="0">
        <dgm:presLayoutVars>
          <dgm:dir/>
          <dgm:resizeHandles val="exact"/>
        </dgm:presLayoutVars>
      </dgm:prSet>
      <dgm:spPr/>
    </dgm:pt>
    <dgm:pt modelId="{4DC24E6F-E979-4CF7-B6AD-ECC094334BF2}" type="pres">
      <dgm:prSet presAssocID="{25E0CD25-ABC0-4D09-BE6B-1FF6ACB93237}" presName="node" presStyleLbl="node1" presStyleIdx="0" presStyleCnt="3">
        <dgm:presLayoutVars>
          <dgm:bulletEnabled val="1"/>
        </dgm:presLayoutVars>
      </dgm:prSet>
      <dgm:spPr/>
      <dgm:t>
        <a:bodyPr/>
        <a:lstStyle/>
        <a:p>
          <a:endParaRPr lang="en-US"/>
        </a:p>
      </dgm:t>
    </dgm:pt>
    <dgm:pt modelId="{DAF85F84-3581-4F40-8C87-1DDDDDDBA3F0}" type="pres">
      <dgm:prSet presAssocID="{908E5563-A2C4-4DF7-8672-7CB52278D59C}" presName="sibTrans" presStyleLbl="sibTrans2D1" presStyleIdx="0" presStyleCnt="2"/>
      <dgm:spPr/>
      <dgm:t>
        <a:bodyPr/>
        <a:lstStyle/>
        <a:p>
          <a:endParaRPr lang="en-US"/>
        </a:p>
      </dgm:t>
    </dgm:pt>
    <dgm:pt modelId="{2A451D65-841E-407C-A1AA-6E01D62E7621}" type="pres">
      <dgm:prSet presAssocID="{908E5563-A2C4-4DF7-8672-7CB52278D59C}" presName="connectorText" presStyleLbl="sibTrans2D1" presStyleIdx="0" presStyleCnt="2"/>
      <dgm:spPr/>
      <dgm:t>
        <a:bodyPr/>
        <a:lstStyle/>
        <a:p>
          <a:endParaRPr lang="en-US"/>
        </a:p>
      </dgm:t>
    </dgm:pt>
    <dgm:pt modelId="{83CD4246-CC62-47F9-898A-FAFD906FF087}" type="pres">
      <dgm:prSet presAssocID="{60258E3F-E39A-4AB5-8138-1284B1BDE96C}" presName="node" presStyleLbl="node1" presStyleIdx="1" presStyleCnt="3">
        <dgm:presLayoutVars>
          <dgm:bulletEnabled val="1"/>
        </dgm:presLayoutVars>
      </dgm:prSet>
      <dgm:spPr/>
      <dgm:t>
        <a:bodyPr/>
        <a:lstStyle/>
        <a:p>
          <a:endParaRPr lang="en-US"/>
        </a:p>
      </dgm:t>
    </dgm:pt>
    <dgm:pt modelId="{C511EF60-5A24-406C-A9A7-C0995A062C9A}" type="pres">
      <dgm:prSet presAssocID="{328458B2-A6B9-4809-8105-5601C8CB1BF2}" presName="sibTrans" presStyleLbl="sibTrans2D1" presStyleIdx="1" presStyleCnt="2"/>
      <dgm:spPr/>
      <dgm:t>
        <a:bodyPr/>
        <a:lstStyle/>
        <a:p>
          <a:endParaRPr lang="en-US"/>
        </a:p>
      </dgm:t>
    </dgm:pt>
    <dgm:pt modelId="{EA1178CB-70C7-4F77-870E-D180DB707FC8}" type="pres">
      <dgm:prSet presAssocID="{328458B2-A6B9-4809-8105-5601C8CB1BF2}" presName="connectorText" presStyleLbl="sibTrans2D1" presStyleIdx="1" presStyleCnt="2"/>
      <dgm:spPr/>
      <dgm:t>
        <a:bodyPr/>
        <a:lstStyle/>
        <a:p>
          <a:endParaRPr lang="en-US"/>
        </a:p>
      </dgm:t>
    </dgm:pt>
    <dgm:pt modelId="{FA7CEA58-3248-4F3C-B1FD-E982004942B6}" type="pres">
      <dgm:prSet presAssocID="{ED1D8699-18AE-47D1-98FA-C2DEFCEC0F34}" presName="node" presStyleLbl="node1" presStyleIdx="2" presStyleCnt="3">
        <dgm:presLayoutVars>
          <dgm:bulletEnabled val="1"/>
        </dgm:presLayoutVars>
      </dgm:prSet>
      <dgm:spPr/>
      <dgm:t>
        <a:bodyPr/>
        <a:lstStyle/>
        <a:p>
          <a:endParaRPr lang="en-US"/>
        </a:p>
      </dgm:t>
    </dgm:pt>
  </dgm:ptLst>
  <dgm:cxnLst>
    <dgm:cxn modelId="{7F41BE22-3A5B-430C-9CB0-6122501D3B59}" srcId="{3303C139-1FCE-4F3D-A983-872B4529D49B}" destId="{ED1D8699-18AE-47D1-98FA-C2DEFCEC0F34}" srcOrd="2" destOrd="0" parTransId="{A760474F-94F1-468E-A3B6-9AF90EA26FB9}" sibTransId="{8E08A778-1A30-45A1-A3EB-6CFDAD2211E0}"/>
    <dgm:cxn modelId="{3082D636-F516-4ABF-9E96-ACBE170DF40A}" type="presOf" srcId="{908E5563-A2C4-4DF7-8672-7CB52278D59C}" destId="{DAF85F84-3581-4F40-8C87-1DDDDDDBA3F0}" srcOrd="0" destOrd="0" presId="urn:microsoft.com/office/officeart/2005/8/layout/process1"/>
    <dgm:cxn modelId="{CC816ABF-ACAA-4DB0-899A-47BCBB25024D}" type="presOf" srcId="{25E0CD25-ABC0-4D09-BE6B-1FF6ACB93237}" destId="{4DC24E6F-E979-4CF7-B6AD-ECC094334BF2}" srcOrd="0" destOrd="0" presId="urn:microsoft.com/office/officeart/2005/8/layout/process1"/>
    <dgm:cxn modelId="{EE72F8DE-AD4A-47D0-B1FC-FDD450C62E06}" type="presOf" srcId="{328458B2-A6B9-4809-8105-5601C8CB1BF2}" destId="{EA1178CB-70C7-4F77-870E-D180DB707FC8}" srcOrd="1" destOrd="0" presId="urn:microsoft.com/office/officeart/2005/8/layout/process1"/>
    <dgm:cxn modelId="{0A94E904-E5C1-4C49-879A-7BBF081EB59C}" type="presOf" srcId="{3303C139-1FCE-4F3D-A983-872B4529D49B}" destId="{F602DC58-AAB8-4AF3-9087-C6FF618F004F}" srcOrd="0" destOrd="0" presId="urn:microsoft.com/office/officeart/2005/8/layout/process1"/>
    <dgm:cxn modelId="{1856550D-7CB2-4A37-A393-0DCA3CC9982F}" type="presOf" srcId="{908E5563-A2C4-4DF7-8672-7CB52278D59C}" destId="{2A451D65-841E-407C-A1AA-6E01D62E7621}" srcOrd="1" destOrd="0" presId="urn:microsoft.com/office/officeart/2005/8/layout/process1"/>
    <dgm:cxn modelId="{D0E65C6A-C01A-41E4-9D98-19F8EE4ECD88}" srcId="{3303C139-1FCE-4F3D-A983-872B4529D49B}" destId="{60258E3F-E39A-4AB5-8138-1284B1BDE96C}" srcOrd="1" destOrd="0" parTransId="{1350A784-1C67-4618-AC6D-68F21D8C4DF3}" sibTransId="{328458B2-A6B9-4809-8105-5601C8CB1BF2}"/>
    <dgm:cxn modelId="{DB0A6991-671F-4135-B9E6-5F2AFE9815AD}" type="presOf" srcId="{ED1D8699-18AE-47D1-98FA-C2DEFCEC0F34}" destId="{FA7CEA58-3248-4F3C-B1FD-E982004942B6}" srcOrd="0" destOrd="0" presId="urn:microsoft.com/office/officeart/2005/8/layout/process1"/>
    <dgm:cxn modelId="{680E4BE1-9DA3-46A6-AF86-2BDD6BCDE416}" type="presOf" srcId="{60258E3F-E39A-4AB5-8138-1284B1BDE96C}" destId="{83CD4246-CC62-47F9-898A-FAFD906FF087}" srcOrd="0" destOrd="0" presId="urn:microsoft.com/office/officeart/2005/8/layout/process1"/>
    <dgm:cxn modelId="{20AC6B19-2552-456B-A1A5-BAB8A8872650}" srcId="{3303C139-1FCE-4F3D-A983-872B4529D49B}" destId="{25E0CD25-ABC0-4D09-BE6B-1FF6ACB93237}" srcOrd="0" destOrd="0" parTransId="{EEAFF1AE-A178-49EF-AC43-FB424D9B0F31}" sibTransId="{908E5563-A2C4-4DF7-8672-7CB52278D59C}"/>
    <dgm:cxn modelId="{EE7006D3-82F6-4E1A-B74A-BA82A784E941}" type="presOf" srcId="{328458B2-A6B9-4809-8105-5601C8CB1BF2}" destId="{C511EF60-5A24-406C-A9A7-C0995A062C9A}" srcOrd="0" destOrd="0" presId="urn:microsoft.com/office/officeart/2005/8/layout/process1"/>
    <dgm:cxn modelId="{6D0DFB6C-D0B4-4634-873E-D147DFD25E24}" type="presParOf" srcId="{F602DC58-AAB8-4AF3-9087-C6FF618F004F}" destId="{4DC24E6F-E979-4CF7-B6AD-ECC094334BF2}" srcOrd="0" destOrd="0" presId="urn:microsoft.com/office/officeart/2005/8/layout/process1"/>
    <dgm:cxn modelId="{564CD22D-0960-4E77-B409-EEE87C186DB9}" type="presParOf" srcId="{F602DC58-AAB8-4AF3-9087-C6FF618F004F}" destId="{DAF85F84-3581-4F40-8C87-1DDDDDDBA3F0}" srcOrd="1" destOrd="0" presId="urn:microsoft.com/office/officeart/2005/8/layout/process1"/>
    <dgm:cxn modelId="{38DEF57F-7306-4DD6-8307-A75B9F57CAF1}" type="presParOf" srcId="{DAF85F84-3581-4F40-8C87-1DDDDDDBA3F0}" destId="{2A451D65-841E-407C-A1AA-6E01D62E7621}" srcOrd="0" destOrd="0" presId="urn:microsoft.com/office/officeart/2005/8/layout/process1"/>
    <dgm:cxn modelId="{77BF5155-E437-45DA-BFB7-F7F1396AA790}" type="presParOf" srcId="{F602DC58-AAB8-4AF3-9087-C6FF618F004F}" destId="{83CD4246-CC62-47F9-898A-FAFD906FF087}" srcOrd="2" destOrd="0" presId="urn:microsoft.com/office/officeart/2005/8/layout/process1"/>
    <dgm:cxn modelId="{625E5E33-154A-4935-82AA-F694EC537717}" type="presParOf" srcId="{F602DC58-AAB8-4AF3-9087-C6FF618F004F}" destId="{C511EF60-5A24-406C-A9A7-C0995A062C9A}" srcOrd="3" destOrd="0" presId="urn:microsoft.com/office/officeart/2005/8/layout/process1"/>
    <dgm:cxn modelId="{E5DCC177-1EEC-4358-BA6E-300533F7EDD6}" type="presParOf" srcId="{C511EF60-5A24-406C-A9A7-C0995A062C9A}" destId="{EA1178CB-70C7-4F77-870E-D180DB707FC8}" srcOrd="0" destOrd="0" presId="urn:microsoft.com/office/officeart/2005/8/layout/process1"/>
    <dgm:cxn modelId="{775CE45F-DBCA-47BA-8DE2-D0DD1AD78902}" type="presParOf" srcId="{F602DC58-AAB8-4AF3-9087-C6FF618F004F}" destId="{FA7CEA58-3248-4F3C-B1FD-E982004942B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03C139-1FCE-4F3D-A983-872B4529D49B}" type="doc">
      <dgm:prSet loTypeId="urn:microsoft.com/office/officeart/2005/8/layout/process1" loCatId="process" qsTypeId="urn:microsoft.com/office/officeart/2005/8/quickstyle/simple1" qsCatId="simple" csTypeId="urn:microsoft.com/office/officeart/2005/8/colors/accent1_2" csCatId="accent1" phldr="1"/>
      <dgm:spPr/>
    </dgm:pt>
    <dgm:pt modelId="{25E0CD25-ABC0-4D09-BE6B-1FF6ACB93237}">
      <dgm:prSet phldrT="[Text]" custT="1"/>
      <dgm:spPr/>
      <dgm:t>
        <a:bodyPr/>
        <a:lstStyle/>
        <a:p>
          <a:r>
            <a:rPr lang="en-US" sz="1600" dirty="0" smtClean="0"/>
            <a:t>When is she paid?</a:t>
          </a:r>
          <a:endParaRPr lang="en-US" sz="1600" dirty="0"/>
        </a:p>
      </dgm:t>
    </dgm:pt>
    <dgm:pt modelId="{EEAFF1AE-A178-49EF-AC43-FB424D9B0F31}" type="parTrans" cxnId="{20AC6B19-2552-456B-A1A5-BAB8A8872650}">
      <dgm:prSet/>
      <dgm:spPr/>
      <dgm:t>
        <a:bodyPr/>
        <a:lstStyle/>
        <a:p>
          <a:endParaRPr lang="en-US"/>
        </a:p>
      </dgm:t>
    </dgm:pt>
    <dgm:pt modelId="{908E5563-A2C4-4DF7-8672-7CB52278D59C}" type="sibTrans" cxnId="{20AC6B19-2552-456B-A1A5-BAB8A8872650}">
      <dgm:prSet/>
      <dgm:spPr/>
      <dgm:t>
        <a:bodyPr/>
        <a:lstStyle/>
        <a:p>
          <a:endParaRPr lang="en-US"/>
        </a:p>
      </dgm:t>
    </dgm:pt>
    <dgm:pt modelId="{60258E3F-E39A-4AB5-8138-1284B1BDE96C}">
      <dgm:prSet phldrT="[Text]" custT="1"/>
      <dgm:spPr/>
      <dgm:t>
        <a:bodyPr/>
        <a:lstStyle/>
        <a:p>
          <a:r>
            <a:rPr lang="en-US" sz="1600" dirty="0" smtClean="0"/>
            <a:t>3</a:t>
          </a:r>
          <a:r>
            <a:rPr lang="en-US" sz="1600" baseline="30000" dirty="0" smtClean="0"/>
            <a:t>rd</a:t>
          </a:r>
          <a:r>
            <a:rPr lang="en-US" sz="1600" dirty="0" smtClean="0"/>
            <a:t> of the month</a:t>
          </a:r>
          <a:endParaRPr lang="en-US" sz="1600" dirty="0"/>
        </a:p>
      </dgm:t>
    </dgm:pt>
    <dgm:pt modelId="{1350A784-1C67-4618-AC6D-68F21D8C4DF3}" type="parTrans" cxnId="{D0E65C6A-C01A-41E4-9D98-19F8EE4ECD88}">
      <dgm:prSet/>
      <dgm:spPr/>
      <dgm:t>
        <a:bodyPr/>
        <a:lstStyle/>
        <a:p>
          <a:endParaRPr lang="en-US"/>
        </a:p>
      </dgm:t>
    </dgm:pt>
    <dgm:pt modelId="{328458B2-A6B9-4809-8105-5601C8CB1BF2}" type="sibTrans" cxnId="{D0E65C6A-C01A-41E4-9D98-19F8EE4ECD88}">
      <dgm:prSet/>
      <dgm:spPr/>
      <dgm:t>
        <a:bodyPr/>
        <a:lstStyle/>
        <a:p>
          <a:endParaRPr lang="en-US"/>
        </a:p>
      </dgm:t>
    </dgm:pt>
    <dgm:pt modelId="{ED1D8699-18AE-47D1-98FA-C2DEFCEC0F34}">
      <dgm:prSet phldrT="[Text]" custT="1"/>
      <dgm:spPr/>
      <dgm:t>
        <a:bodyPr/>
        <a:lstStyle/>
        <a:p>
          <a:r>
            <a:rPr lang="en-US" sz="1600" dirty="0" smtClean="0"/>
            <a:t>Not SSI</a:t>
          </a:r>
          <a:endParaRPr lang="en-US" sz="1600" dirty="0"/>
        </a:p>
      </dgm:t>
    </dgm:pt>
    <dgm:pt modelId="{A760474F-94F1-468E-A3B6-9AF90EA26FB9}" type="parTrans" cxnId="{7F41BE22-3A5B-430C-9CB0-6122501D3B59}">
      <dgm:prSet/>
      <dgm:spPr/>
      <dgm:t>
        <a:bodyPr/>
        <a:lstStyle/>
        <a:p>
          <a:endParaRPr lang="en-US"/>
        </a:p>
      </dgm:t>
    </dgm:pt>
    <dgm:pt modelId="{8E08A778-1A30-45A1-A3EB-6CFDAD2211E0}" type="sibTrans" cxnId="{7F41BE22-3A5B-430C-9CB0-6122501D3B59}">
      <dgm:prSet/>
      <dgm:spPr/>
      <dgm:t>
        <a:bodyPr/>
        <a:lstStyle/>
        <a:p>
          <a:endParaRPr lang="en-US"/>
        </a:p>
      </dgm:t>
    </dgm:pt>
    <dgm:pt modelId="{F602DC58-AAB8-4AF3-9087-C6FF618F004F}" type="pres">
      <dgm:prSet presAssocID="{3303C139-1FCE-4F3D-A983-872B4529D49B}" presName="Name0" presStyleCnt="0">
        <dgm:presLayoutVars>
          <dgm:dir/>
          <dgm:resizeHandles val="exact"/>
        </dgm:presLayoutVars>
      </dgm:prSet>
      <dgm:spPr/>
    </dgm:pt>
    <dgm:pt modelId="{4DC24E6F-E979-4CF7-B6AD-ECC094334BF2}" type="pres">
      <dgm:prSet presAssocID="{25E0CD25-ABC0-4D09-BE6B-1FF6ACB93237}" presName="node" presStyleLbl="node1" presStyleIdx="0" presStyleCnt="3">
        <dgm:presLayoutVars>
          <dgm:bulletEnabled val="1"/>
        </dgm:presLayoutVars>
      </dgm:prSet>
      <dgm:spPr/>
      <dgm:t>
        <a:bodyPr/>
        <a:lstStyle/>
        <a:p>
          <a:endParaRPr lang="en-US"/>
        </a:p>
      </dgm:t>
    </dgm:pt>
    <dgm:pt modelId="{DAF85F84-3581-4F40-8C87-1DDDDDDBA3F0}" type="pres">
      <dgm:prSet presAssocID="{908E5563-A2C4-4DF7-8672-7CB52278D59C}" presName="sibTrans" presStyleLbl="sibTrans2D1" presStyleIdx="0" presStyleCnt="2"/>
      <dgm:spPr/>
      <dgm:t>
        <a:bodyPr/>
        <a:lstStyle/>
        <a:p>
          <a:endParaRPr lang="en-US"/>
        </a:p>
      </dgm:t>
    </dgm:pt>
    <dgm:pt modelId="{2A451D65-841E-407C-A1AA-6E01D62E7621}" type="pres">
      <dgm:prSet presAssocID="{908E5563-A2C4-4DF7-8672-7CB52278D59C}" presName="connectorText" presStyleLbl="sibTrans2D1" presStyleIdx="0" presStyleCnt="2"/>
      <dgm:spPr/>
      <dgm:t>
        <a:bodyPr/>
        <a:lstStyle/>
        <a:p>
          <a:endParaRPr lang="en-US"/>
        </a:p>
      </dgm:t>
    </dgm:pt>
    <dgm:pt modelId="{83CD4246-CC62-47F9-898A-FAFD906FF087}" type="pres">
      <dgm:prSet presAssocID="{60258E3F-E39A-4AB5-8138-1284B1BDE96C}" presName="node" presStyleLbl="node1" presStyleIdx="1" presStyleCnt="3">
        <dgm:presLayoutVars>
          <dgm:bulletEnabled val="1"/>
        </dgm:presLayoutVars>
      </dgm:prSet>
      <dgm:spPr/>
      <dgm:t>
        <a:bodyPr/>
        <a:lstStyle/>
        <a:p>
          <a:endParaRPr lang="en-US"/>
        </a:p>
      </dgm:t>
    </dgm:pt>
    <dgm:pt modelId="{C511EF60-5A24-406C-A9A7-C0995A062C9A}" type="pres">
      <dgm:prSet presAssocID="{328458B2-A6B9-4809-8105-5601C8CB1BF2}" presName="sibTrans" presStyleLbl="sibTrans2D1" presStyleIdx="1" presStyleCnt="2"/>
      <dgm:spPr/>
      <dgm:t>
        <a:bodyPr/>
        <a:lstStyle/>
        <a:p>
          <a:endParaRPr lang="en-US"/>
        </a:p>
      </dgm:t>
    </dgm:pt>
    <dgm:pt modelId="{EA1178CB-70C7-4F77-870E-D180DB707FC8}" type="pres">
      <dgm:prSet presAssocID="{328458B2-A6B9-4809-8105-5601C8CB1BF2}" presName="connectorText" presStyleLbl="sibTrans2D1" presStyleIdx="1" presStyleCnt="2"/>
      <dgm:spPr/>
      <dgm:t>
        <a:bodyPr/>
        <a:lstStyle/>
        <a:p>
          <a:endParaRPr lang="en-US"/>
        </a:p>
      </dgm:t>
    </dgm:pt>
    <dgm:pt modelId="{FA7CEA58-3248-4F3C-B1FD-E982004942B6}" type="pres">
      <dgm:prSet presAssocID="{ED1D8699-18AE-47D1-98FA-C2DEFCEC0F34}" presName="node" presStyleLbl="node1" presStyleIdx="2" presStyleCnt="3">
        <dgm:presLayoutVars>
          <dgm:bulletEnabled val="1"/>
        </dgm:presLayoutVars>
      </dgm:prSet>
      <dgm:spPr/>
      <dgm:t>
        <a:bodyPr/>
        <a:lstStyle/>
        <a:p>
          <a:endParaRPr lang="en-US"/>
        </a:p>
      </dgm:t>
    </dgm:pt>
  </dgm:ptLst>
  <dgm:cxnLst>
    <dgm:cxn modelId="{7F41BE22-3A5B-430C-9CB0-6122501D3B59}" srcId="{3303C139-1FCE-4F3D-A983-872B4529D49B}" destId="{ED1D8699-18AE-47D1-98FA-C2DEFCEC0F34}" srcOrd="2" destOrd="0" parTransId="{A760474F-94F1-468E-A3B6-9AF90EA26FB9}" sibTransId="{8E08A778-1A30-45A1-A3EB-6CFDAD2211E0}"/>
    <dgm:cxn modelId="{3082D636-F516-4ABF-9E96-ACBE170DF40A}" type="presOf" srcId="{908E5563-A2C4-4DF7-8672-7CB52278D59C}" destId="{DAF85F84-3581-4F40-8C87-1DDDDDDBA3F0}" srcOrd="0" destOrd="0" presId="urn:microsoft.com/office/officeart/2005/8/layout/process1"/>
    <dgm:cxn modelId="{CC816ABF-ACAA-4DB0-899A-47BCBB25024D}" type="presOf" srcId="{25E0CD25-ABC0-4D09-BE6B-1FF6ACB93237}" destId="{4DC24E6F-E979-4CF7-B6AD-ECC094334BF2}" srcOrd="0" destOrd="0" presId="urn:microsoft.com/office/officeart/2005/8/layout/process1"/>
    <dgm:cxn modelId="{EE72F8DE-AD4A-47D0-B1FC-FDD450C62E06}" type="presOf" srcId="{328458B2-A6B9-4809-8105-5601C8CB1BF2}" destId="{EA1178CB-70C7-4F77-870E-D180DB707FC8}" srcOrd="1" destOrd="0" presId="urn:microsoft.com/office/officeart/2005/8/layout/process1"/>
    <dgm:cxn modelId="{0A94E904-E5C1-4C49-879A-7BBF081EB59C}" type="presOf" srcId="{3303C139-1FCE-4F3D-A983-872B4529D49B}" destId="{F602DC58-AAB8-4AF3-9087-C6FF618F004F}" srcOrd="0" destOrd="0" presId="urn:microsoft.com/office/officeart/2005/8/layout/process1"/>
    <dgm:cxn modelId="{1856550D-7CB2-4A37-A393-0DCA3CC9982F}" type="presOf" srcId="{908E5563-A2C4-4DF7-8672-7CB52278D59C}" destId="{2A451D65-841E-407C-A1AA-6E01D62E7621}" srcOrd="1" destOrd="0" presId="urn:microsoft.com/office/officeart/2005/8/layout/process1"/>
    <dgm:cxn modelId="{D0E65C6A-C01A-41E4-9D98-19F8EE4ECD88}" srcId="{3303C139-1FCE-4F3D-A983-872B4529D49B}" destId="{60258E3F-E39A-4AB5-8138-1284B1BDE96C}" srcOrd="1" destOrd="0" parTransId="{1350A784-1C67-4618-AC6D-68F21D8C4DF3}" sibTransId="{328458B2-A6B9-4809-8105-5601C8CB1BF2}"/>
    <dgm:cxn modelId="{DB0A6991-671F-4135-B9E6-5F2AFE9815AD}" type="presOf" srcId="{ED1D8699-18AE-47D1-98FA-C2DEFCEC0F34}" destId="{FA7CEA58-3248-4F3C-B1FD-E982004942B6}" srcOrd="0" destOrd="0" presId="urn:microsoft.com/office/officeart/2005/8/layout/process1"/>
    <dgm:cxn modelId="{680E4BE1-9DA3-46A6-AF86-2BDD6BCDE416}" type="presOf" srcId="{60258E3F-E39A-4AB5-8138-1284B1BDE96C}" destId="{83CD4246-CC62-47F9-898A-FAFD906FF087}" srcOrd="0" destOrd="0" presId="urn:microsoft.com/office/officeart/2005/8/layout/process1"/>
    <dgm:cxn modelId="{20AC6B19-2552-456B-A1A5-BAB8A8872650}" srcId="{3303C139-1FCE-4F3D-A983-872B4529D49B}" destId="{25E0CD25-ABC0-4D09-BE6B-1FF6ACB93237}" srcOrd="0" destOrd="0" parTransId="{EEAFF1AE-A178-49EF-AC43-FB424D9B0F31}" sibTransId="{908E5563-A2C4-4DF7-8672-7CB52278D59C}"/>
    <dgm:cxn modelId="{EE7006D3-82F6-4E1A-B74A-BA82A784E941}" type="presOf" srcId="{328458B2-A6B9-4809-8105-5601C8CB1BF2}" destId="{C511EF60-5A24-406C-A9A7-C0995A062C9A}" srcOrd="0" destOrd="0" presId="urn:microsoft.com/office/officeart/2005/8/layout/process1"/>
    <dgm:cxn modelId="{6D0DFB6C-D0B4-4634-873E-D147DFD25E24}" type="presParOf" srcId="{F602DC58-AAB8-4AF3-9087-C6FF618F004F}" destId="{4DC24E6F-E979-4CF7-B6AD-ECC094334BF2}" srcOrd="0" destOrd="0" presId="urn:microsoft.com/office/officeart/2005/8/layout/process1"/>
    <dgm:cxn modelId="{564CD22D-0960-4E77-B409-EEE87C186DB9}" type="presParOf" srcId="{F602DC58-AAB8-4AF3-9087-C6FF618F004F}" destId="{DAF85F84-3581-4F40-8C87-1DDDDDDBA3F0}" srcOrd="1" destOrd="0" presId="urn:microsoft.com/office/officeart/2005/8/layout/process1"/>
    <dgm:cxn modelId="{38DEF57F-7306-4DD6-8307-A75B9F57CAF1}" type="presParOf" srcId="{DAF85F84-3581-4F40-8C87-1DDDDDDBA3F0}" destId="{2A451D65-841E-407C-A1AA-6E01D62E7621}" srcOrd="0" destOrd="0" presId="urn:microsoft.com/office/officeart/2005/8/layout/process1"/>
    <dgm:cxn modelId="{77BF5155-E437-45DA-BFB7-F7F1396AA790}" type="presParOf" srcId="{F602DC58-AAB8-4AF3-9087-C6FF618F004F}" destId="{83CD4246-CC62-47F9-898A-FAFD906FF087}" srcOrd="2" destOrd="0" presId="urn:microsoft.com/office/officeart/2005/8/layout/process1"/>
    <dgm:cxn modelId="{625E5E33-154A-4935-82AA-F694EC537717}" type="presParOf" srcId="{F602DC58-AAB8-4AF3-9087-C6FF618F004F}" destId="{C511EF60-5A24-406C-A9A7-C0995A062C9A}" srcOrd="3" destOrd="0" presId="urn:microsoft.com/office/officeart/2005/8/layout/process1"/>
    <dgm:cxn modelId="{E5DCC177-1EEC-4358-BA6E-300533F7EDD6}" type="presParOf" srcId="{C511EF60-5A24-406C-A9A7-C0995A062C9A}" destId="{EA1178CB-70C7-4F77-870E-D180DB707FC8}" srcOrd="0" destOrd="0" presId="urn:microsoft.com/office/officeart/2005/8/layout/process1"/>
    <dgm:cxn modelId="{775CE45F-DBCA-47BA-8DE2-D0DD1AD78902}" type="presParOf" srcId="{F602DC58-AAB8-4AF3-9087-C6FF618F004F}" destId="{FA7CEA58-3248-4F3C-B1FD-E982004942B6}"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03C139-1FCE-4F3D-A983-872B4529D49B}" type="doc">
      <dgm:prSet loTypeId="urn:microsoft.com/office/officeart/2005/8/layout/process1" loCatId="process" qsTypeId="urn:microsoft.com/office/officeart/2005/8/quickstyle/simple1" qsCatId="simple" csTypeId="urn:microsoft.com/office/officeart/2005/8/colors/accent1_2" csCatId="accent1" phldr="1"/>
      <dgm:spPr/>
    </dgm:pt>
    <dgm:pt modelId="{25E0CD25-ABC0-4D09-BE6B-1FF6ACB93237}">
      <dgm:prSet phldrT="[Text]" custT="1"/>
      <dgm:spPr/>
      <dgm:t>
        <a:bodyPr/>
        <a:lstStyle/>
        <a:p>
          <a:r>
            <a:rPr lang="en-US" sz="1600" dirty="0" smtClean="0"/>
            <a:t>Does she have Medicare?</a:t>
          </a:r>
          <a:endParaRPr lang="en-US" sz="1600" dirty="0"/>
        </a:p>
      </dgm:t>
    </dgm:pt>
    <dgm:pt modelId="{EEAFF1AE-A178-49EF-AC43-FB424D9B0F31}" type="parTrans" cxnId="{20AC6B19-2552-456B-A1A5-BAB8A8872650}">
      <dgm:prSet/>
      <dgm:spPr/>
      <dgm:t>
        <a:bodyPr/>
        <a:lstStyle/>
        <a:p>
          <a:endParaRPr lang="en-US"/>
        </a:p>
      </dgm:t>
    </dgm:pt>
    <dgm:pt modelId="{908E5563-A2C4-4DF7-8672-7CB52278D59C}" type="sibTrans" cxnId="{20AC6B19-2552-456B-A1A5-BAB8A8872650}">
      <dgm:prSet/>
      <dgm:spPr/>
      <dgm:t>
        <a:bodyPr/>
        <a:lstStyle/>
        <a:p>
          <a:endParaRPr lang="en-US"/>
        </a:p>
      </dgm:t>
    </dgm:pt>
    <dgm:pt modelId="{60258E3F-E39A-4AB5-8138-1284B1BDE96C}">
      <dgm:prSet phldrT="[Text]" custT="1"/>
      <dgm:spPr/>
      <dgm:t>
        <a:bodyPr/>
        <a:lstStyle/>
        <a:p>
          <a:r>
            <a:rPr lang="en-US" sz="1600" dirty="0" smtClean="0"/>
            <a:t>Yes. Note she is under 65 years old.</a:t>
          </a:r>
          <a:endParaRPr lang="en-US" sz="1600" dirty="0"/>
        </a:p>
      </dgm:t>
    </dgm:pt>
    <dgm:pt modelId="{1350A784-1C67-4618-AC6D-68F21D8C4DF3}" type="parTrans" cxnId="{D0E65C6A-C01A-41E4-9D98-19F8EE4ECD88}">
      <dgm:prSet/>
      <dgm:spPr/>
      <dgm:t>
        <a:bodyPr/>
        <a:lstStyle/>
        <a:p>
          <a:endParaRPr lang="en-US"/>
        </a:p>
      </dgm:t>
    </dgm:pt>
    <dgm:pt modelId="{328458B2-A6B9-4809-8105-5601C8CB1BF2}" type="sibTrans" cxnId="{D0E65C6A-C01A-41E4-9D98-19F8EE4ECD88}">
      <dgm:prSet/>
      <dgm:spPr/>
      <dgm:t>
        <a:bodyPr/>
        <a:lstStyle/>
        <a:p>
          <a:endParaRPr lang="en-US"/>
        </a:p>
      </dgm:t>
    </dgm:pt>
    <dgm:pt modelId="{ED1D8699-18AE-47D1-98FA-C2DEFCEC0F34}">
      <dgm:prSet phldrT="[Text]" custT="1"/>
      <dgm:spPr/>
      <dgm:t>
        <a:bodyPr/>
        <a:lstStyle/>
        <a:p>
          <a:r>
            <a:rPr lang="en-US" sz="1600" dirty="0" smtClean="0"/>
            <a:t>Julie has SSA Disability (SSDI)</a:t>
          </a:r>
          <a:endParaRPr lang="en-US" sz="1600" dirty="0"/>
        </a:p>
      </dgm:t>
    </dgm:pt>
    <dgm:pt modelId="{A760474F-94F1-468E-A3B6-9AF90EA26FB9}" type="parTrans" cxnId="{7F41BE22-3A5B-430C-9CB0-6122501D3B59}">
      <dgm:prSet/>
      <dgm:spPr/>
      <dgm:t>
        <a:bodyPr/>
        <a:lstStyle/>
        <a:p>
          <a:endParaRPr lang="en-US"/>
        </a:p>
      </dgm:t>
    </dgm:pt>
    <dgm:pt modelId="{8E08A778-1A30-45A1-A3EB-6CFDAD2211E0}" type="sibTrans" cxnId="{7F41BE22-3A5B-430C-9CB0-6122501D3B59}">
      <dgm:prSet/>
      <dgm:spPr/>
      <dgm:t>
        <a:bodyPr/>
        <a:lstStyle/>
        <a:p>
          <a:endParaRPr lang="en-US"/>
        </a:p>
      </dgm:t>
    </dgm:pt>
    <dgm:pt modelId="{F602DC58-AAB8-4AF3-9087-C6FF618F004F}" type="pres">
      <dgm:prSet presAssocID="{3303C139-1FCE-4F3D-A983-872B4529D49B}" presName="Name0" presStyleCnt="0">
        <dgm:presLayoutVars>
          <dgm:dir/>
          <dgm:resizeHandles val="exact"/>
        </dgm:presLayoutVars>
      </dgm:prSet>
      <dgm:spPr/>
    </dgm:pt>
    <dgm:pt modelId="{4DC24E6F-E979-4CF7-B6AD-ECC094334BF2}" type="pres">
      <dgm:prSet presAssocID="{25E0CD25-ABC0-4D09-BE6B-1FF6ACB93237}" presName="node" presStyleLbl="node1" presStyleIdx="0" presStyleCnt="3">
        <dgm:presLayoutVars>
          <dgm:bulletEnabled val="1"/>
        </dgm:presLayoutVars>
      </dgm:prSet>
      <dgm:spPr/>
      <dgm:t>
        <a:bodyPr/>
        <a:lstStyle/>
        <a:p>
          <a:endParaRPr lang="en-US"/>
        </a:p>
      </dgm:t>
    </dgm:pt>
    <dgm:pt modelId="{DAF85F84-3581-4F40-8C87-1DDDDDDBA3F0}" type="pres">
      <dgm:prSet presAssocID="{908E5563-A2C4-4DF7-8672-7CB52278D59C}" presName="sibTrans" presStyleLbl="sibTrans2D1" presStyleIdx="0" presStyleCnt="2"/>
      <dgm:spPr/>
      <dgm:t>
        <a:bodyPr/>
        <a:lstStyle/>
        <a:p>
          <a:endParaRPr lang="en-US"/>
        </a:p>
      </dgm:t>
    </dgm:pt>
    <dgm:pt modelId="{2A451D65-841E-407C-A1AA-6E01D62E7621}" type="pres">
      <dgm:prSet presAssocID="{908E5563-A2C4-4DF7-8672-7CB52278D59C}" presName="connectorText" presStyleLbl="sibTrans2D1" presStyleIdx="0" presStyleCnt="2"/>
      <dgm:spPr/>
      <dgm:t>
        <a:bodyPr/>
        <a:lstStyle/>
        <a:p>
          <a:endParaRPr lang="en-US"/>
        </a:p>
      </dgm:t>
    </dgm:pt>
    <dgm:pt modelId="{83CD4246-CC62-47F9-898A-FAFD906FF087}" type="pres">
      <dgm:prSet presAssocID="{60258E3F-E39A-4AB5-8138-1284B1BDE96C}" presName="node" presStyleLbl="node1" presStyleIdx="1" presStyleCnt="3">
        <dgm:presLayoutVars>
          <dgm:bulletEnabled val="1"/>
        </dgm:presLayoutVars>
      </dgm:prSet>
      <dgm:spPr/>
      <dgm:t>
        <a:bodyPr/>
        <a:lstStyle/>
        <a:p>
          <a:endParaRPr lang="en-US"/>
        </a:p>
      </dgm:t>
    </dgm:pt>
    <dgm:pt modelId="{C511EF60-5A24-406C-A9A7-C0995A062C9A}" type="pres">
      <dgm:prSet presAssocID="{328458B2-A6B9-4809-8105-5601C8CB1BF2}" presName="sibTrans" presStyleLbl="sibTrans2D1" presStyleIdx="1" presStyleCnt="2"/>
      <dgm:spPr/>
      <dgm:t>
        <a:bodyPr/>
        <a:lstStyle/>
        <a:p>
          <a:endParaRPr lang="en-US"/>
        </a:p>
      </dgm:t>
    </dgm:pt>
    <dgm:pt modelId="{EA1178CB-70C7-4F77-870E-D180DB707FC8}" type="pres">
      <dgm:prSet presAssocID="{328458B2-A6B9-4809-8105-5601C8CB1BF2}" presName="connectorText" presStyleLbl="sibTrans2D1" presStyleIdx="1" presStyleCnt="2"/>
      <dgm:spPr/>
      <dgm:t>
        <a:bodyPr/>
        <a:lstStyle/>
        <a:p>
          <a:endParaRPr lang="en-US"/>
        </a:p>
      </dgm:t>
    </dgm:pt>
    <dgm:pt modelId="{FA7CEA58-3248-4F3C-B1FD-E982004942B6}" type="pres">
      <dgm:prSet presAssocID="{ED1D8699-18AE-47D1-98FA-C2DEFCEC0F34}" presName="node" presStyleLbl="node1" presStyleIdx="2" presStyleCnt="3">
        <dgm:presLayoutVars>
          <dgm:bulletEnabled val="1"/>
        </dgm:presLayoutVars>
      </dgm:prSet>
      <dgm:spPr/>
      <dgm:t>
        <a:bodyPr/>
        <a:lstStyle/>
        <a:p>
          <a:endParaRPr lang="en-US"/>
        </a:p>
      </dgm:t>
    </dgm:pt>
  </dgm:ptLst>
  <dgm:cxnLst>
    <dgm:cxn modelId="{7F41BE22-3A5B-430C-9CB0-6122501D3B59}" srcId="{3303C139-1FCE-4F3D-A983-872B4529D49B}" destId="{ED1D8699-18AE-47D1-98FA-C2DEFCEC0F34}" srcOrd="2" destOrd="0" parTransId="{A760474F-94F1-468E-A3B6-9AF90EA26FB9}" sibTransId="{8E08A778-1A30-45A1-A3EB-6CFDAD2211E0}"/>
    <dgm:cxn modelId="{3082D636-F516-4ABF-9E96-ACBE170DF40A}" type="presOf" srcId="{908E5563-A2C4-4DF7-8672-7CB52278D59C}" destId="{DAF85F84-3581-4F40-8C87-1DDDDDDBA3F0}" srcOrd="0" destOrd="0" presId="urn:microsoft.com/office/officeart/2005/8/layout/process1"/>
    <dgm:cxn modelId="{CC816ABF-ACAA-4DB0-899A-47BCBB25024D}" type="presOf" srcId="{25E0CD25-ABC0-4D09-BE6B-1FF6ACB93237}" destId="{4DC24E6F-E979-4CF7-B6AD-ECC094334BF2}" srcOrd="0" destOrd="0" presId="urn:microsoft.com/office/officeart/2005/8/layout/process1"/>
    <dgm:cxn modelId="{EE72F8DE-AD4A-47D0-B1FC-FDD450C62E06}" type="presOf" srcId="{328458B2-A6B9-4809-8105-5601C8CB1BF2}" destId="{EA1178CB-70C7-4F77-870E-D180DB707FC8}" srcOrd="1" destOrd="0" presId="urn:microsoft.com/office/officeart/2005/8/layout/process1"/>
    <dgm:cxn modelId="{0A94E904-E5C1-4C49-879A-7BBF081EB59C}" type="presOf" srcId="{3303C139-1FCE-4F3D-A983-872B4529D49B}" destId="{F602DC58-AAB8-4AF3-9087-C6FF618F004F}" srcOrd="0" destOrd="0" presId="urn:microsoft.com/office/officeart/2005/8/layout/process1"/>
    <dgm:cxn modelId="{1856550D-7CB2-4A37-A393-0DCA3CC9982F}" type="presOf" srcId="{908E5563-A2C4-4DF7-8672-7CB52278D59C}" destId="{2A451D65-841E-407C-A1AA-6E01D62E7621}" srcOrd="1" destOrd="0" presId="urn:microsoft.com/office/officeart/2005/8/layout/process1"/>
    <dgm:cxn modelId="{D0E65C6A-C01A-41E4-9D98-19F8EE4ECD88}" srcId="{3303C139-1FCE-4F3D-A983-872B4529D49B}" destId="{60258E3F-E39A-4AB5-8138-1284B1BDE96C}" srcOrd="1" destOrd="0" parTransId="{1350A784-1C67-4618-AC6D-68F21D8C4DF3}" sibTransId="{328458B2-A6B9-4809-8105-5601C8CB1BF2}"/>
    <dgm:cxn modelId="{DB0A6991-671F-4135-B9E6-5F2AFE9815AD}" type="presOf" srcId="{ED1D8699-18AE-47D1-98FA-C2DEFCEC0F34}" destId="{FA7CEA58-3248-4F3C-B1FD-E982004942B6}" srcOrd="0" destOrd="0" presId="urn:microsoft.com/office/officeart/2005/8/layout/process1"/>
    <dgm:cxn modelId="{680E4BE1-9DA3-46A6-AF86-2BDD6BCDE416}" type="presOf" srcId="{60258E3F-E39A-4AB5-8138-1284B1BDE96C}" destId="{83CD4246-CC62-47F9-898A-FAFD906FF087}" srcOrd="0" destOrd="0" presId="urn:microsoft.com/office/officeart/2005/8/layout/process1"/>
    <dgm:cxn modelId="{20AC6B19-2552-456B-A1A5-BAB8A8872650}" srcId="{3303C139-1FCE-4F3D-A983-872B4529D49B}" destId="{25E0CD25-ABC0-4D09-BE6B-1FF6ACB93237}" srcOrd="0" destOrd="0" parTransId="{EEAFF1AE-A178-49EF-AC43-FB424D9B0F31}" sibTransId="{908E5563-A2C4-4DF7-8672-7CB52278D59C}"/>
    <dgm:cxn modelId="{EE7006D3-82F6-4E1A-B74A-BA82A784E941}" type="presOf" srcId="{328458B2-A6B9-4809-8105-5601C8CB1BF2}" destId="{C511EF60-5A24-406C-A9A7-C0995A062C9A}" srcOrd="0" destOrd="0" presId="urn:microsoft.com/office/officeart/2005/8/layout/process1"/>
    <dgm:cxn modelId="{6D0DFB6C-D0B4-4634-873E-D147DFD25E24}" type="presParOf" srcId="{F602DC58-AAB8-4AF3-9087-C6FF618F004F}" destId="{4DC24E6F-E979-4CF7-B6AD-ECC094334BF2}" srcOrd="0" destOrd="0" presId="urn:microsoft.com/office/officeart/2005/8/layout/process1"/>
    <dgm:cxn modelId="{564CD22D-0960-4E77-B409-EEE87C186DB9}" type="presParOf" srcId="{F602DC58-AAB8-4AF3-9087-C6FF618F004F}" destId="{DAF85F84-3581-4F40-8C87-1DDDDDDBA3F0}" srcOrd="1" destOrd="0" presId="urn:microsoft.com/office/officeart/2005/8/layout/process1"/>
    <dgm:cxn modelId="{38DEF57F-7306-4DD6-8307-A75B9F57CAF1}" type="presParOf" srcId="{DAF85F84-3581-4F40-8C87-1DDDDDDBA3F0}" destId="{2A451D65-841E-407C-A1AA-6E01D62E7621}" srcOrd="0" destOrd="0" presId="urn:microsoft.com/office/officeart/2005/8/layout/process1"/>
    <dgm:cxn modelId="{77BF5155-E437-45DA-BFB7-F7F1396AA790}" type="presParOf" srcId="{F602DC58-AAB8-4AF3-9087-C6FF618F004F}" destId="{83CD4246-CC62-47F9-898A-FAFD906FF087}" srcOrd="2" destOrd="0" presId="urn:microsoft.com/office/officeart/2005/8/layout/process1"/>
    <dgm:cxn modelId="{625E5E33-154A-4935-82AA-F694EC537717}" type="presParOf" srcId="{F602DC58-AAB8-4AF3-9087-C6FF618F004F}" destId="{C511EF60-5A24-406C-A9A7-C0995A062C9A}" srcOrd="3" destOrd="0" presId="urn:microsoft.com/office/officeart/2005/8/layout/process1"/>
    <dgm:cxn modelId="{E5DCC177-1EEC-4358-BA6E-300533F7EDD6}" type="presParOf" srcId="{C511EF60-5A24-406C-A9A7-C0995A062C9A}" destId="{EA1178CB-70C7-4F77-870E-D180DB707FC8}" srcOrd="0" destOrd="0" presId="urn:microsoft.com/office/officeart/2005/8/layout/process1"/>
    <dgm:cxn modelId="{775CE45F-DBCA-47BA-8DE2-D0DD1AD78902}" type="presParOf" srcId="{F602DC58-AAB8-4AF3-9087-C6FF618F004F}" destId="{FA7CEA58-3248-4F3C-B1FD-E982004942B6}"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03C139-1FCE-4F3D-A983-872B4529D49B}" type="doc">
      <dgm:prSet loTypeId="urn:microsoft.com/office/officeart/2005/8/layout/process1" loCatId="process" qsTypeId="urn:microsoft.com/office/officeart/2005/8/quickstyle/simple1" qsCatId="simple" csTypeId="urn:microsoft.com/office/officeart/2005/8/colors/accent1_2" csCatId="accent1" phldr="1"/>
      <dgm:spPr/>
    </dgm:pt>
    <dgm:pt modelId="{25E0CD25-ABC0-4D09-BE6B-1FF6ACB93237}">
      <dgm:prSet phldrT="[Text]" custT="1"/>
      <dgm:spPr/>
      <dgm:t>
        <a:bodyPr/>
        <a:lstStyle/>
        <a:p>
          <a:r>
            <a:rPr lang="en-US" sz="1600" dirty="0" smtClean="0"/>
            <a:t>Look at her SSA award letter</a:t>
          </a:r>
          <a:endParaRPr lang="en-US" sz="1600" dirty="0"/>
        </a:p>
      </dgm:t>
    </dgm:pt>
    <dgm:pt modelId="{EEAFF1AE-A178-49EF-AC43-FB424D9B0F31}" type="parTrans" cxnId="{20AC6B19-2552-456B-A1A5-BAB8A8872650}">
      <dgm:prSet/>
      <dgm:spPr/>
      <dgm:t>
        <a:bodyPr/>
        <a:lstStyle/>
        <a:p>
          <a:endParaRPr lang="en-US"/>
        </a:p>
      </dgm:t>
    </dgm:pt>
    <dgm:pt modelId="{908E5563-A2C4-4DF7-8672-7CB52278D59C}" type="sibTrans" cxnId="{20AC6B19-2552-456B-A1A5-BAB8A8872650}">
      <dgm:prSet/>
      <dgm:spPr/>
      <dgm:t>
        <a:bodyPr/>
        <a:lstStyle/>
        <a:p>
          <a:endParaRPr lang="en-US"/>
        </a:p>
      </dgm:t>
    </dgm:pt>
    <dgm:pt modelId="{60258E3F-E39A-4AB5-8138-1284B1BDE96C}">
      <dgm:prSet phldrT="[Text]" custT="1"/>
      <dgm:spPr/>
      <dgm:t>
        <a:bodyPr/>
        <a:lstStyle/>
        <a:p>
          <a:r>
            <a:rPr lang="en-US" sz="1600" dirty="0" smtClean="0"/>
            <a:t>Only deduction is for </a:t>
          </a:r>
          <a:r>
            <a:rPr lang="en-US" sz="1600" smtClean="0"/>
            <a:t>Medicare premium</a:t>
          </a:r>
          <a:endParaRPr lang="en-US" sz="1600" dirty="0"/>
        </a:p>
      </dgm:t>
    </dgm:pt>
    <dgm:pt modelId="{328458B2-A6B9-4809-8105-5601C8CB1BF2}" type="sibTrans" cxnId="{D0E65C6A-C01A-41E4-9D98-19F8EE4ECD88}">
      <dgm:prSet/>
      <dgm:spPr/>
      <dgm:t>
        <a:bodyPr/>
        <a:lstStyle/>
        <a:p>
          <a:endParaRPr lang="en-US"/>
        </a:p>
      </dgm:t>
    </dgm:pt>
    <dgm:pt modelId="{1350A784-1C67-4618-AC6D-68F21D8C4DF3}" type="parTrans" cxnId="{D0E65C6A-C01A-41E4-9D98-19F8EE4ECD88}">
      <dgm:prSet/>
      <dgm:spPr/>
      <dgm:t>
        <a:bodyPr/>
        <a:lstStyle/>
        <a:p>
          <a:endParaRPr lang="en-US"/>
        </a:p>
      </dgm:t>
    </dgm:pt>
    <dgm:pt modelId="{ED1D8699-18AE-47D1-98FA-C2DEFCEC0F34}">
      <dgm:prSet phldrT="[Text]" custT="1"/>
      <dgm:spPr/>
      <dgm:t>
        <a:bodyPr/>
        <a:lstStyle/>
        <a:p>
          <a:r>
            <a:rPr lang="en-US" sz="1600" dirty="0" smtClean="0"/>
            <a:t>Julie’s SSDI is not being garnished</a:t>
          </a:r>
          <a:endParaRPr lang="en-US" sz="1600" dirty="0"/>
        </a:p>
      </dgm:t>
    </dgm:pt>
    <dgm:pt modelId="{8E08A778-1A30-45A1-A3EB-6CFDAD2211E0}" type="sibTrans" cxnId="{7F41BE22-3A5B-430C-9CB0-6122501D3B59}">
      <dgm:prSet/>
      <dgm:spPr/>
      <dgm:t>
        <a:bodyPr/>
        <a:lstStyle/>
        <a:p>
          <a:endParaRPr lang="en-US"/>
        </a:p>
      </dgm:t>
    </dgm:pt>
    <dgm:pt modelId="{A760474F-94F1-468E-A3B6-9AF90EA26FB9}" type="parTrans" cxnId="{7F41BE22-3A5B-430C-9CB0-6122501D3B59}">
      <dgm:prSet/>
      <dgm:spPr/>
      <dgm:t>
        <a:bodyPr/>
        <a:lstStyle/>
        <a:p>
          <a:endParaRPr lang="en-US"/>
        </a:p>
      </dgm:t>
    </dgm:pt>
    <dgm:pt modelId="{F602DC58-AAB8-4AF3-9087-C6FF618F004F}" type="pres">
      <dgm:prSet presAssocID="{3303C139-1FCE-4F3D-A983-872B4529D49B}" presName="Name0" presStyleCnt="0">
        <dgm:presLayoutVars>
          <dgm:dir/>
          <dgm:resizeHandles val="exact"/>
        </dgm:presLayoutVars>
      </dgm:prSet>
      <dgm:spPr/>
    </dgm:pt>
    <dgm:pt modelId="{4DC24E6F-E979-4CF7-B6AD-ECC094334BF2}" type="pres">
      <dgm:prSet presAssocID="{25E0CD25-ABC0-4D09-BE6B-1FF6ACB93237}" presName="node" presStyleLbl="node1" presStyleIdx="0" presStyleCnt="3">
        <dgm:presLayoutVars>
          <dgm:bulletEnabled val="1"/>
        </dgm:presLayoutVars>
      </dgm:prSet>
      <dgm:spPr/>
      <dgm:t>
        <a:bodyPr/>
        <a:lstStyle/>
        <a:p>
          <a:endParaRPr lang="en-US"/>
        </a:p>
      </dgm:t>
    </dgm:pt>
    <dgm:pt modelId="{DAF85F84-3581-4F40-8C87-1DDDDDDBA3F0}" type="pres">
      <dgm:prSet presAssocID="{908E5563-A2C4-4DF7-8672-7CB52278D59C}" presName="sibTrans" presStyleLbl="sibTrans2D1" presStyleIdx="0" presStyleCnt="2"/>
      <dgm:spPr/>
      <dgm:t>
        <a:bodyPr/>
        <a:lstStyle/>
        <a:p>
          <a:endParaRPr lang="en-US"/>
        </a:p>
      </dgm:t>
    </dgm:pt>
    <dgm:pt modelId="{2A451D65-841E-407C-A1AA-6E01D62E7621}" type="pres">
      <dgm:prSet presAssocID="{908E5563-A2C4-4DF7-8672-7CB52278D59C}" presName="connectorText" presStyleLbl="sibTrans2D1" presStyleIdx="0" presStyleCnt="2"/>
      <dgm:spPr/>
      <dgm:t>
        <a:bodyPr/>
        <a:lstStyle/>
        <a:p>
          <a:endParaRPr lang="en-US"/>
        </a:p>
      </dgm:t>
    </dgm:pt>
    <dgm:pt modelId="{83CD4246-CC62-47F9-898A-FAFD906FF087}" type="pres">
      <dgm:prSet presAssocID="{60258E3F-E39A-4AB5-8138-1284B1BDE96C}" presName="node" presStyleLbl="node1" presStyleIdx="1" presStyleCnt="3">
        <dgm:presLayoutVars>
          <dgm:bulletEnabled val="1"/>
        </dgm:presLayoutVars>
      </dgm:prSet>
      <dgm:spPr/>
      <dgm:t>
        <a:bodyPr/>
        <a:lstStyle/>
        <a:p>
          <a:endParaRPr lang="en-US"/>
        </a:p>
      </dgm:t>
    </dgm:pt>
    <dgm:pt modelId="{C511EF60-5A24-406C-A9A7-C0995A062C9A}" type="pres">
      <dgm:prSet presAssocID="{328458B2-A6B9-4809-8105-5601C8CB1BF2}" presName="sibTrans" presStyleLbl="sibTrans2D1" presStyleIdx="1" presStyleCnt="2"/>
      <dgm:spPr/>
      <dgm:t>
        <a:bodyPr/>
        <a:lstStyle/>
        <a:p>
          <a:endParaRPr lang="en-US"/>
        </a:p>
      </dgm:t>
    </dgm:pt>
    <dgm:pt modelId="{EA1178CB-70C7-4F77-870E-D180DB707FC8}" type="pres">
      <dgm:prSet presAssocID="{328458B2-A6B9-4809-8105-5601C8CB1BF2}" presName="connectorText" presStyleLbl="sibTrans2D1" presStyleIdx="1" presStyleCnt="2"/>
      <dgm:spPr/>
      <dgm:t>
        <a:bodyPr/>
        <a:lstStyle/>
        <a:p>
          <a:endParaRPr lang="en-US"/>
        </a:p>
      </dgm:t>
    </dgm:pt>
    <dgm:pt modelId="{FA7CEA58-3248-4F3C-B1FD-E982004942B6}" type="pres">
      <dgm:prSet presAssocID="{ED1D8699-18AE-47D1-98FA-C2DEFCEC0F34}" presName="node" presStyleLbl="node1" presStyleIdx="2" presStyleCnt="3">
        <dgm:presLayoutVars>
          <dgm:bulletEnabled val="1"/>
        </dgm:presLayoutVars>
      </dgm:prSet>
      <dgm:spPr/>
      <dgm:t>
        <a:bodyPr/>
        <a:lstStyle/>
        <a:p>
          <a:endParaRPr lang="en-US"/>
        </a:p>
      </dgm:t>
    </dgm:pt>
  </dgm:ptLst>
  <dgm:cxnLst>
    <dgm:cxn modelId="{7F41BE22-3A5B-430C-9CB0-6122501D3B59}" srcId="{3303C139-1FCE-4F3D-A983-872B4529D49B}" destId="{ED1D8699-18AE-47D1-98FA-C2DEFCEC0F34}" srcOrd="2" destOrd="0" parTransId="{A760474F-94F1-468E-A3B6-9AF90EA26FB9}" sibTransId="{8E08A778-1A30-45A1-A3EB-6CFDAD2211E0}"/>
    <dgm:cxn modelId="{3082D636-F516-4ABF-9E96-ACBE170DF40A}" type="presOf" srcId="{908E5563-A2C4-4DF7-8672-7CB52278D59C}" destId="{DAF85F84-3581-4F40-8C87-1DDDDDDBA3F0}" srcOrd="0" destOrd="0" presId="urn:microsoft.com/office/officeart/2005/8/layout/process1"/>
    <dgm:cxn modelId="{CC816ABF-ACAA-4DB0-899A-47BCBB25024D}" type="presOf" srcId="{25E0CD25-ABC0-4D09-BE6B-1FF6ACB93237}" destId="{4DC24E6F-E979-4CF7-B6AD-ECC094334BF2}" srcOrd="0" destOrd="0" presId="urn:microsoft.com/office/officeart/2005/8/layout/process1"/>
    <dgm:cxn modelId="{EE72F8DE-AD4A-47D0-B1FC-FDD450C62E06}" type="presOf" srcId="{328458B2-A6B9-4809-8105-5601C8CB1BF2}" destId="{EA1178CB-70C7-4F77-870E-D180DB707FC8}" srcOrd="1" destOrd="0" presId="urn:microsoft.com/office/officeart/2005/8/layout/process1"/>
    <dgm:cxn modelId="{0A94E904-E5C1-4C49-879A-7BBF081EB59C}" type="presOf" srcId="{3303C139-1FCE-4F3D-A983-872B4529D49B}" destId="{F602DC58-AAB8-4AF3-9087-C6FF618F004F}" srcOrd="0" destOrd="0" presId="urn:microsoft.com/office/officeart/2005/8/layout/process1"/>
    <dgm:cxn modelId="{1856550D-7CB2-4A37-A393-0DCA3CC9982F}" type="presOf" srcId="{908E5563-A2C4-4DF7-8672-7CB52278D59C}" destId="{2A451D65-841E-407C-A1AA-6E01D62E7621}" srcOrd="1" destOrd="0" presId="urn:microsoft.com/office/officeart/2005/8/layout/process1"/>
    <dgm:cxn modelId="{D0E65C6A-C01A-41E4-9D98-19F8EE4ECD88}" srcId="{3303C139-1FCE-4F3D-A983-872B4529D49B}" destId="{60258E3F-E39A-4AB5-8138-1284B1BDE96C}" srcOrd="1" destOrd="0" parTransId="{1350A784-1C67-4618-AC6D-68F21D8C4DF3}" sibTransId="{328458B2-A6B9-4809-8105-5601C8CB1BF2}"/>
    <dgm:cxn modelId="{DB0A6991-671F-4135-B9E6-5F2AFE9815AD}" type="presOf" srcId="{ED1D8699-18AE-47D1-98FA-C2DEFCEC0F34}" destId="{FA7CEA58-3248-4F3C-B1FD-E982004942B6}" srcOrd="0" destOrd="0" presId="urn:microsoft.com/office/officeart/2005/8/layout/process1"/>
    <dgm:cxn modelId="{680E4BE1-9DA3-46A6-AF86-2BDD6BCDE416}" type="presOf" srcId="{60258E3F-E39A-4AB5-8138-1284B1BDE96C}" destId="{83CD4246-CC62-47F9-898A-FAFD906FF087}" srcOrd="0" destOrd="0" presId="urn:microsoft.com/office/officeart/2005/8/layout/process1"/>
    <dgm:cxn modelId="{20AC6B19-2552-456B-A1A5-BAB8A8872650}" srcId="{3303C139-1FCE-4F3D-A983-872B4529D49B}" destId="{25E0CD25-ABC0-4D09-BE6B-1FF6ACB93237}" srcOrd="0" destOrd="0" parTransId="{EEAFF1AE-A178-49EF-AC43-FB424D9B0F31}" sibTransId="{908E5563-A2C4-4DF7-8672-7CB52278D59C}"/>
    <dgm:cxn modelId="{EE7006D3-82F6-4E1A-B74A-BA82A784E941}" type="presOf" srcId="{328458B2-A6B9-4809-8105-5601C8CB1BF2}" destId="{C511EF60-5A24-406C-A9A7-C0995A062C9A}" srcOrd="0" destOrd="0" presId="urn:microsoft.com/office/officeart/2005/8/layout/process1"/>
    <dgm:cxn modelId="{6D0DFB6C-D0B4-4634-873E-D147DFD25E24}" type="presParOf" srcId="{F602DC58-AAB8-4AF3-9087-C6FF618F004F}" destId="{4DC24E6F-E979-4CF7-B6AD-ECC094334BF2}" srcOrd="0" destOrd="0" presId="urn:microsoft.com/office/officeart/2005/8/layout/process1"/>
    <dgm:cxn modelId="{564CD22D-0960-4E77-B409-EEE87C186DB9}" type="presParOf" srcId="{F602DC58-AAB8-4AF3-9087-C6FF618F004F}" destId="{DAF85F84-3581-4F40-8C87-1DDDDDDBA3F0}" srcOrd="1" destOrd="0" presId="urn:microsoft.com/office/officeart/2005/8/layout/process1"/>
    <dgm:cxn modelId="{38DEF57F-7306-4DD6-8307-A75B9F57CAF1}" type="presParOf" srcId="{DAF85F84-3581-4F40-8C87-1DDDDDDBA3F0}" destId="{2A451D65-841E-407C-A1AA-6E01D62E7621}" srcOrd="0" destOrd="0" presId="urn:microsoft.com/office/officeart/2005/8/layout/process1"/>
    <dgm:cxn modelId="{77BF5155-E437-45DA-BFB7-F7F1396AA790}" type="presParOf" srcId="{F602DC58-AAB8-4AF3-9087-C6FF618F004F}" destId="{83CD4246-CC62-47F9-898A-FAFD906FF087}" srcOrd="2" destOrd="0" presId="urn:microsoft.com/office/officeart/2005/8/layout/process1"/>
    <dgm:cxn modelId="{625E5E33-154A-4935-82AA-F694EC537717}" type="presParOf" srcId="{F602DC58-AAB8-4AF3-9087-C6FF618F004F}" destId="{C511EF60-5A24-406C-A9A7-C0995A062C9A}" srcOrd="3" destOrd="0" presId="urn:microsoft.com/office/officeart/2005/8/layout/process1"/>
    <dgm:cxn modelId="{E5DCC177-1EEC-4358-BA6E-300533F7EDD6}" type="presParOf" srcId="{C511EF60-5A24-406C-A9A7-C0995A062C9A}" destId="{EA1178CB-70C7-4F77-870E-D180DB707FC8}" srcOrd="0" destOrd="0" presId="urn:microsoft.com/office/officeart/2005/8/layout/process1"/>
    <dgm:cxn modelId="{775CE45F-DBCA-47BA-8DE2-D0DD1AD78902}" type="presParOf" srcId="{F602DC58-AAB8-4AF3-9087-C6FF618F004F}" destId="{FA7CEA58-3248-4F3C-B1FD-E982004942B6}" srcOrd="4"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39B411-9BBE-4F5B-935F-D0A328DC951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142582A3-5B92-4E73-AD59-318F18B198B2}">
      <dgm:prSet phldrT="[Text]"/>
      <dgm:spPr/>
      <dgm:t>
        <a:bodyPr/>
        <a:lstStyle/>
        <a:p>
          <a:r>
            <a:rPr lang="en-US" smtClean="0"/>
            <a:t>Overpayments: </a:t>
          </a:r>
          <a:endParaRPr lang="en-US"/>
        </a:p>
      </dgm:t>
    </dgm:pt>
    <dgm:pt modelId="{AE0BCB63-943F-4FAD-B25B-941437EBBFA3}" type="parTrans" cxnId="{A4BD8861-3364-45ED-BCBD-80B9CDED6A99}">
      <dgm:prSet/>
      <dgm:spPr/>
      <dgm:t>
        <a:bodyPr/>
        <a:lstStyle/>
        <a:p>
          <a:endParaRPr lang="en-US"/>
        </a:p>
      </dgm:t>
    </dgm:pt>
    <dgm:pt modelId="{F4A80295-D29E-415A-BEED-512C1BE163A4}" type="sibTrans" cxnId="{A4BD8861-3364-45ED-BCBD-80B9CDED6A99}">
      <dgm:prSet/>
      <dgm:spPr/>
      <dgm:t>
        <a:bodyPr/>
        <a:lstStyle/>
        <a:p>
          <a:endParaRPr lang="en-US"/>
        </a:p>
      </dgm:t>
    </dgm:pt>
    <dgm:pt modelId="{ACBD1C73-3199-456A-93FF-94560DADDCCF}">
      <dgm:prSet phldrT="[Text]"/>
      <dgm:spPr/>
      <dgm:t>
        <a:bodyPr/>
        <a:lstStyle/>
        <a:p>
          <a:r>
            <a:rPr lang="en-US" dirty="0" smtClean="0"/>
            <a:t>SSA miscalculations, mischaracterizations</a:t>
          </a:r>
          <a:endParaRPr lang="en-US" dirty="0"/>
        </a:p>
      </dgm:t>
    </dgm:pt>
    <dgm:pt modelId="{BDA94940-658A-4934-8AE0-AD77DE1D55CB}" type="parTrans" cxnId="{29A6A3EB-C8BE-4951-9B66-2F781F78AAA6}">
      <dgm:prSet/>
      <dgm:spPr/>
      <dgm:t>
        <a:bodyPr/>
        <a:lstStyle/>
        <a:p>
          <a:endParaRPr lang="en-US"/>
        </a:p>
      </dgm:t>
    </dgm:pt>
    <dgm:pt modelId="{FDF76650-AD3F-465B-939D-EFEA0C712F0F}" type="sibTrans" cxnId="{29A6A3EB-C8BE-4951-9B66-2F781F78AAA6}">
      <dgm:prSet/>
      <dgm:spPr/>
      <dgm:t>
        <a:bodyPr/>
        <a:lstStyle/>
        <a:p>
          <a:endParaRPr lang="en-US"/>
        </a:p>
      </dgm:t>
    </dgm:pt>
    <dgm:pt modelId="{C7B35DE2-A281-46F3-8BDB-3BCCB560D5A5}">
      <dgm:prSet phldrT="[Text]"/>
      <dgm:spPr/>
      <dgm:t>
        <a:bodyPr/>
        <a:lstStyle/>
        <a:p>
          <a:r>
            <a:rPr lang="en-US" dirty="0" smtClean="0"/>
            <a:t>Appeal SSA decisions. I recommend consulting someone with expertise in SSA rules for these situations.</a:t>
          </a:r>
          <a:endParaRPr lang="en-US" dirty="0"/>
        </a:p>
      </dgm:t>
    </dgm:pt>
    <dgm:pt modelId="{1B2B9CC1-9AAD-4226-BCA8-0C2BACF301D9}" type="parTrans" cxnId="{514D0C0B-420F-4C4C-87CD-7133DA79CC86}">
      <dgm:prSet/>
      <dgm:spPr/>
      <dgm:t>
        <a:bodyPr/>
        <a:lstStyle/>
        <a:p>
          <a:endParaRPr lang="en-US"/>
        </a:p>
      </dgm:t>
    </dgm:pt>
    <dgm:pt modelId="{5155FDB2-43D9-493A-AC53-969207A44F46}" type="sibTrans" cxnId="{514D0C0B-420F-4C4C-87CD-7133DA79CC86}">
      <dgm:prSet/>
      <dgm:spPr/>
      <dgm:t>
        <a:bodyPr/>
        <a:lstStyle/>
        <a:p>
          <a:endParaRPr lang="en-US"/>
        </a:p>
      </dgm:t>
    </dgm:pt>
    <dgm:pt modelId="{C02203A3-5B80-4E8B-986E-835C9B75BEA7}">
      <dgm:prSet/>
      <dgm:spPr/>
      <dgm:t>
        <a:bodyPr/>
        <a:lstStyle/>
        <a:p>
          <a:r>
            <a:rPr lang="en-US" dirty="0" smtClean="0"/>
            <a:t>Appeal the overpayment (if SSA is wrong)</a:t>
          </a:r>
        </a:p>
      </dgm:t>
    </dgm:pt>
    <dgm:pt modelId="{11DCEE7A-C24D-484F-B080-4D2A9177C32E}" type="parTrans" cxnId="{ED8FA330-6832-4CAD-AED3-71881E1DA18E}">
      <dgm:prSet/>
      <dgm:spPr/>
      <dgm:t>
        <a:bodyPr/>
        <a:lstStyle/>
        <a:p>
          <a:endParaRPr lang="en-US"/>
        </a:p>
      </dgm:t>
    </dgm:pt>
    <dgm:pt modelId="{A598B6E8-AA2B-41D1-B929-1D8DFE6C1889}" type="sibTrans" cxnId="{ED8FA330-6832-4CAD-AED3-71881E1DA18E}">
      <dgm:prSet/>
      <dgm:spPr/>
      <dgm:t>
        <a:bodyPr/>
        <a:lstStyle/>
        <a:p>
          <a:endParaRPr lang="en-US"/>
        </a:p>
      </dgm:t>
    </dgm:pt>
    <dgm:pt modelId="{3CF6D395-031C-45ED-AFC5-C86921082BAE}">
      <dgm:prSet/>
      <dgm:spPr/>
      <dgm:t>
        <a:bodyPr/>
        <a:lstStyle/>
        <a:p>
          <a:r>
            <a:rPr lang="en-US" dirty="0" smtClean="0"/>
            <a:t>Request a Waiver (waives overpayment even if recipient was overpaid)</a:t>
          </a:r>
        </a:p>
      </dgm:t>
    </dgm:pt>
    <dgm:pt modelId="{92355FC3-ABF5-4DF0-8AD7-7BAFBB8DF32F}" type="parTrans" cxnId="{A813EDD8-3389-49D5-B37F-F89B6A1C0496}">
      <dgm:prSet/>
      <dgm:spPr/>
      <dgm:t>
        <a:bodyPr/>
        <a:lstStyle/>
        <a:p>
          <a:endParaRPr lang="en-US"/>
        </a:p>
      </dgm:t>
    </dgm:pt>
    <dgm:pt modelId="{2930ED29-D54E-440B-852E-45083B8903FA}" type="sibTrans" cxnId="{A813EDD8-3389-49D5-B37F-F89B6A1C0496}">
      <dgm:prSet/>
      <dgm:spPr/>
      <dgm:t>
        <a:bodyPr/>
        <a:lstStyle/>
        <a:p>
          <a:endParaRPr lang="en-US"/>
        </a:p>
      </dgm:t>
    </dgm:pt>
    <dgm:pt modelId="{C225C394-B9B7-4671-BE80-26518C0ABDDA}">
      <dgm:prSet/>
      <dgm:spPr/>
      <dgm:t>
        <a:bodyPr/>
        <a:lstStyle/>
        <a:p>
          <a:r>
            <a:rPr lang="en-US" smtClean="0"/>
            <a:t>Non-SSI income less than the SSI maximum + $20</a:t>
          </a:r>
          <a:endParaRPr lang="en-US" dirty="0" smtClean="0"/>
        </a:p>
      </dgm:t>
    </dgm:pt>
    <dgm:pt modelId="{2E3C59FF-B0F5-4A69-A1FC-46452EC0EF3B}" type="parTrans" cxnId="{61E86108-8837-4316-97DB-EA65FFFC290F}">
      <dgm:prSet/>
      <dgm:spPr/>
      <dgm:t>
        <a:bodyPr/>
        <a:lstStyle/>
        <a:p>
          <a:endParaRPr lang="en-US"/>
        </a:p>
      </dgm:t>
    </dgm:pt>
    <dgm:pt modelId="{13F6313E-3154-4991-B2B2-C428B470FEC4}" type="sibTrans" cxnId="{61E86108-8837-4316-97DB-EA65FFFC290F}">
      <dgm:prSet/>
      <dgm:spPr/>
      <dgm:t>
        <a:bodyPr/>
        <a:lstStyle/>
        <a:p>
          <a:endParaRPr lang="en-US"/>
        </a:p>
      </dgm:t>
    </dgm:pt>
    <dgm:pt modelId="{AAFC3024-04EE-4EB4-98E7-34A897D60B1C}">
      <dgm:prSet/>
      <dgm:spPr/>
      <dgm:t>
        <a:bodyPr/>
        <a:lstStyle/>
        <a:p>
          <a:r>
            <a:rPr lang="en-US" dirty="0" smtClean="0"/>
            <a:t>Apply for SSI (NOTE: You cannot apply online!)</a:t>
          </a:r>
        </a:p>
      </dgm:t>
    </dgm:pt>
    <dgm:pt modelId="{8D586921-5ED0-4267-9261-CF3167D034DC}" type="parTrans" cxnId="{BC135D1C-FF3C-41FB-AA2B-D1285071E6FF}">
      <dgm:prSet/>
      <dgm:spPr/>
      <dgm:t>
        <a:bodyPr/>
        <a:lstStyle/>
        <a:p>
          <a:endParaRPr lang="en-US"/>
        </a:p>
      </dgm:t>
    </dgm:pt>
    <dgm:pt modelId="{1CC64964-DBE5-444E-A949-595246321550}" type="sibTrans" cxnId="{BC135D1C-FF3C-41FB-AA2B-D1285071E6FF}">
      <dgm:prSet/>
      <dgm:spPr/>
      <dgm:t>
        <a:bodyPr/>
        <a:lstStyle/>
        <a:p>
          <a:endParaRPr lang="en-US"/>
        </a:p>
      </dgm:t>
    </dgm:pt>
    <dgm:pt modelId="{BE0DDA89-B6C3-4884-BD9D-F6F69B49C865}">
      <dgm:prSet/>
      <dgm:spPr/>
      <dgm:t>
        <a:bodyPr/>
        <a:lstStyle/>
        <a:p>
          <a:r>
            <a:rPr lang="en-US" dirty="0" smtClean="0"/>
            <a:t>If ineligible for SSI because of assets, consider financial planning to reduce countable assets</a:t>
          </a:r>
        </a:p>
      </dgm:t>
    </dgm:pt>
    <dgm:pt modelId="{F195F621-502F-4CA2-9BB5-D96989DDA4F8}" type="parTrans" cxnId="{36B97C4B-81BF-47EB-B04B-D2DE18A53BA3}">
      <dgm:prSet/>
      <dgm:spPr/>
      <dgm:t>
        <a:bodyPr/>
        <a:lstStyle/>
        <a:p>
          <a:endParaRPr lang="en-US"/>
        </a:p>
      </dgm:t>
    </dgm:pt>
    <dgm:pt modelId="{61047A16-8429-449D-8B7B-F5C67CB4700A}" type="sibTrans" cxnId="{36B97C4B-81BF-47EB-B04B-D2DE18A53BA3}">
      <dgm:prSet/>
      <dgm:spPr/>
      <dgm:t>
        <a:bodyPr/>
        <a:lstStyle/>
        <a:p>
          <a:endParaRPr lang="en-US"/>
        </a:p>
      </dgm:t>
    </dgm:pt>
    <dgm:pt modelId="{36791CEA-A8D0-4EE8-9792-BC78B85CF72B}">
      <dgm:prSet/>
      <dgm:spPr/>
      <dgm:t>
        <a:bodyPr/>
        <a:lstStyle/>
        <a:p>
          <a:r>
            <a:rPr lang="en-US" dirty="0" smtClean="0"/>
            <a:t>SSI reduced because someone else is paying for shelter &amp; food</a:t>
          </a:r>
        </a:p>
      </dgm:t>
    </dgm:pt>
    <dgm:pt modelId="{692084B9-9641-4610-B5E8-EF89805E7E08}" type="parTrans" cxnId="{93159AF8-B221-4DA1-BF3B-370ED5D46365}">
      <dgm:prSet/>
      <dgm:spPr/>
      <dgm:t>
        <a:bodyPr/>
        <a:lstStyle/>
        <a:p>
          <a:endParaRPr lang="en-US"/>
        </a:p>
      </dgm:t>
    </dgm:pt>
    <dgm:pt modelId="{FA535163-16C5-4B90-B293-8907A3E8967A}" type="sibTrans" cxnId="{93159AF8-B221-4DA1-BF3B-370ED5D46365}">
      <dgm:prSet/>
      <dgm:spPr/>
      <dgm:t>
        <a:bodyPr/>
        <a:lstStyle/>
        <a:p>
          <a:endParaRPr lang="en-US"/>
        </a:p>
      </dgm:t>
    </dgm:pt>
    <dgm:pt modelId="{434423A8-4B9E-4733-B9E3-572FAAE4192A}">
      <dgm:prSet/>
      <dgm:spPr/>
      <dgm:t>
        <a:bodyPr/>
        <a:lstStyle/>
        <a:p>
          <a:r>
            <a:rPr lang="en-US" dirty="0" smtClean="0"/>
            <a:t>SSI recipient can start paying some money for rent – best to have a written contract to prove they are a boarder and report that expense to SSA</a:t>
          </a:r>
        </a:p>
      </dgm:t>
    </dgm:pt>
    <dgm:pt modelId="{8276A3A0-01CD-43EC-B874-5E20A69CA203}" type="parTrans" cxnId="{647BB2D7-C7F5-403F-A1F8-7DF9E12CD8EF}">
      <dgm:prSet/>
      <dgm:spPr/>
      <dgm:t>
        <a:bodyPr/>
        <a:lstStyle/>
        <a:p>
          <a:endParaRPr lang="en-US"/>
        </a:p>
      </dgm:t>
    </dgm:pt>
    <dgm:pt modelId="{CD0E58B5-E764-499D-8930-6B1B3E121585}" type="sibTrans" cxnId="{647BB2D7-C7F5-403F-A1F8-7DF9E12CD8EF}">
      <dgm:prSet/>
      <dgm:spPr/>
      <dgm:t>
        <a:bodyPr/>
        <a:lstStyle/>
        <a:p>
          <a:endParaRPr lang="en-US"/>
        </a:p>
      </dgm:t>
    </dgm:pt>
    <dgm:pt modelId="{C0A7F079-927A-447D-9D0A-754F40519467}">
      <dgm:prSet/>
      <dgm:spPr/>
      <dgm:t>
        <a:bodyPr/>
        <a:lstStyle/>
        <a:p>
          <a:r>
            <a:rPr lang="en-US" dirty="0" smtClean="0"/>
            <a:t>Overpayment repayment plan (doesn’t change overpayment but can spread payments out to reduce monthly deduction.)</a:t>
          </a:r>
        </a:p>
      </dgm:t>
    </dgm:pt>
    <dgm:pt modelId="{9DCB77C8-3D5E-43E5-93E3-460B31CD8741}" type="parTrans" cxnId="{6795ECB2-864C-43AD-8CAA-9E845DDC3A3D}">
      <dgm:prSet/>
      <dgm:spPr/>
      <dgm:t>
        <a:bodyPr/>
        <a:lstStyle/>
        <a:p>
          <a:endParaRPr lang="en-US"/>
        </a:p>
      </dgm:t>
    </dgm:pt>
    <dgm:pt modelId="{A1AADE92-1342-4B1B-AC7B-94ED751B26C7}" type="sibTrans" cxnId="{6795ECB2-864C-43AD-8CAA-9E845DDC3A3D}">
      <dgm:prSet/>
      <dgm:spPr/>
      <dgm:t>
        <a:bodyPr/>
        <a:lstStyle/>
        <a:p>
          <a:endParaRPr lang="en-US"/>
        </a:p>
      </dgm:t>
    </dgm:pt>
    <dgm:pt modelId="{0BF27459-4131-4322-8685-8CA9214A7F52}" type="pres">
      <dgm:prSet presAssocID="{4A39B411-9BBE-4F5B-935F-D0A328DC9513}" presName="Name0" presStyleCnt="0">
        <dgm:presLayoutVars>
          <dgm:dir/>
          <dgm:animLvl val="lvl"/>
          <dgm:resizeHandles val="exact"/>
        </dgm:presLayoutVars>
      </dgm:prSet>
      <dgm:spPr/>
      <dgm:t>
        <a:bodyPr/>
        <a:lstStyle/>
        <a:p>
          <a:endParaRPr lang="en-US"/>
        </a:p>
      </dgm:t>
    </dgm:pt>
    <dgm:pt modelId="{5D011358-901B-4E1D-AD6C-0BDB1394EF6A}" type="pres">
      <dgm:prSet presAssocID="{142582A3-5B92-4E73-AD59-318F18B198B2}" presName="linNode" presStyleCnt="0"/>
      <dgm:spPr/>
    </dgm:pt>
    <dgm:pt modelId="{D285CACF-35DA-4C08-954B-FE9B12F4AA47}" type="pres">
      <dgm:prSet presAssocID="{142582A3-5B92-4E73-AD59-318F18B198B2}" presName="parTx" presStyleLbl="revTx" presStyleIdx="0" presStyleCnt="4">
        <dgm:presLayoutVars>
          <dgm:chMax val="1"/>
          <dgm:bulletEnabled val="1"/>
        </dgm:presLayoutVars>
      </dgm:prSet>
      <dgm:spPr/>
      <dgm:t>
        <a:bodyPr/>
        <a:lstStyle/>
        <a:p>
          <a:endParaRPr lang="en-US"/>
        </a:p>
      </dgm:t>
    </dgm:pt>
    <dgm:pt modelId="{53A4942B-7681-4ECF-AD06-0645BEB5870F}" type="pres">
      <dgm:prSet presAssocID="{142582A3-5B92-4E73-AD59-318F18B198B2}" presName="bracket" presStyleLbl="parChTrans1D1" presStyleIdx="0" presStyleCnt="4"/>
      <dgm:spPr/>
    </dgm:pt>
    <dgm:pt modelId="{A72B0AAF-DEC1-4339-8704-98C0C687CF38}" type="pres">
      <dgm:prSet presAssocID="{142582A3-5B92-4E73-AD59-318F18B198B2}" presName="spH" presStyleCnt="0"/>
      <dgm:spPr/>
    </dgm:pt>
    <dgm:pt modelId="{DD61CF4F-A17D-4B80-AACE-DE0A8FDDAD12}" type="pres">
      <dgm:prSet presAssocID="{142582A3-5B92-4E73-AD59-318F18B198B2}" presName="desTx" presStyleLbl="node1" presStyleIdx="0" presStyleCnt="4">
        <dgm:presLayoutVars>
          <dgm:bulletEnabled val="1"/>
        </dgm:presLayoutVars>
      </dgm:prSet>
      <dgm:spPr/>
      <dgm:t>
        <a:bodyPr/>
        <a:lstStyle/>
        <a:p>
          <a:endParaRPr lang="en-US"/>
        </a:p>
      </dgm:t>
    </dgm:pt>
    <dgm:pt modelId="{5A48878D-6E9B-4544-9FC2-4623125C4B1C}" type="pres">
      <dgm:prSet presAssocID="{F4A80295-D29E-415A-BEED-512C1BE163A4}" presName="spV" presStyleCnt="0"/>
      <dgm:spPr/>
    </dgm:pt>
    <dgm:pt modelId="{33EA5EBC-BB3A-42D4-9E0D-CD914E7E4286}" type="pres">
      <dgm:prSet presAssocID="{C225C394-B9B7-4671-BE80-26518C0ABDDA}" presName="linNode" presStyleCnt="0"/>
      <dgm:spPr/>
    </dgm:pt>
    <dgm:pt modelId="{40747342-6FB5-47A2-9D06-EF2240292081}" type="pres">
      <dgm:prSet presAssocID="{C225C394-B9B7-4671-BE80-26518C0ABDDA}" presName="parTx" presStyleLbl="revTx" presStyleIdx="1" presStyleCnt="4">
        <dgm:presLayoutVars>
          <dgm:chMax val="1"/>
          <dgm:bulletEnabled val="1"/>
        </dgm:presLayoutVars>
      </dgm:prSet>
      <dgm:spPr/>
      <dgm:t>
        <a:bodyPr/>
        <a:lstStyle/>
        <a:p>
          <a:endParaRPr lang="en-US"/>
        </a:p>
      </dgm:t>
    </dgm:pt>
    <dgm:pt modelId="{C18EBAB2-0B63-4785-A3BE-598FBA42513F}" type="pres">
      <dgm:prSet presAssocID="{C225C394-B9B7-4671-BE80-26518C0ABDDA}" presName="bracket" presStyleLbl="parChTrans1D1" presStyleIdx="1" presStyleCnt="4"/>
      <dgm:spPr/>
    </dgm:pt>
    <dgm:pt modelId="{3E30CD0D-14A0-4098-992D-7272376DCEC7}" type="pres">
      <dgm:prSet presAssocID="{C225C394-B9B7-4671-BE80-26518C0ABDDA}" presName="spH" presStyleCnt="0"/>
      <dgm:spPr/>
    </dgm:pt>
    <dgm:pt modelId="{2FF36BD6-A32F-41D8-9D8B-BF27E751FFEC}" type="pres">
      <dgm:prSet presAssocID="{C225C394-B9B7-4671-BE80-26518C0ABDDA}" presName="desTx" presStyleLbl="node1" presStyleIdx="1" presStyleCnt="4">
        <dgm:presLayoutVars>
          <dgm:bulletEnabled val="1"/>
        </dgm:presLayoutVars>
      </dgm:prSet>
      <dgm:spPr/>
      <dgm:t>
        <a:bodyPr/>
        <a:lstStyle/>
        <a:p>
          <a:endParaRPr lang="en-US"/>
        </a:p>
      </dgm:t>
    </dgm:pt>
    <dgm:pt modelId="{EA88ABEB-A900-43BD-AA9F-2E68F724FC99}" type="pres">
      <dgm:prSet presAssocID="{13F6313E-3154-4991-B2B2-C428B470FEC4}" presName="spV" presStyleCnt="0"/>
      <dgm:spPr/>
    </dgm:pt>
    <dgm:pt modelId="{05CA91A6-F254-40F6-8262-9B79C16E4368}" type="pres">
      <dgm:prSet presAssocID="{36791CEA-A8D0-4EE8-9792-BC78B85CF72B}" presName="linNode" presStyleCnt="0"/>
      <dgm:spPr/>
    </dgm:pt>
    <dgm:pt modelId="{D6FCB4D7-F9E3-4F1A-A011-A80AFB1590A9}" type="pres">
      <dgm:prSet presAssocID="{36791CEA-A8D0-4EE8-9792-BC78B85CF72B}" presName="parTx" presStyleLbl="revTx" presStyleIdx="2" presStyleCnt="4">
        <dgm:presLayoutVars>
          <dgm:chMax val="1"/>
          <dgm:bulletEnabled val="1"/>
        </dgm:presLayoutVars>
      </dgm:prSet>
      <dgm:spPr/>
      <dgm:t>
        <a:bodyPr/>
        <a:lstStyle/>
        <a:p>
          <a:endParaRPr lang="en-US"/>
        </a:p>
      </dgm:t>
    </dgm:pt>
    <dgm:pt modelId="{071734EB-91A4-4506-BB8D-4275C68BF826}" type="pres">
      <dgm:prSet presAssocID="{36791CEA-A8D0-4EE8-9792-BC78B85CF72B}" presName="bracket" presStyleLbl="parChTrans1D1" presStyleIdx="2" presStyleCnt="4"/>
      <dgm:spPr/>
    </dgm:pt>
    <dgm:pt modelId="{D15B5AC6-D1DD-4FD9-8039-409F0CF01EC9}" type="pres">
      <dgm:prSet presAssocID="{36791CEA-A8D0-4EE8-9792-BC78B85CF72B}" presName="spH" presStyleCnt="0"/>
      <dgm:spPr/>
    </dgm:pt>
    <dgm:pt modelId="{739DBE51-D788-48FF-A527-C115A6276FCD}" type="pres">
      <dgm:prSet presAssocID="{36791CEA-A8D0-4EE8-9792-BC78B85CF72B}" presName="desTx" presStyleLbl="node1" presStyleIdx="2" presStyleCnt="4">
        <dgm:presLayoutVars>
          <dgm:bulletEnabled val="1"/>
        </dgm:presLayoutVars>
      </dgm:prSet>
      <dgm:spPr/>
      <dgm:t>
        <a:bodyPr/>
        <a:lstStyle/>
        <a:p>
          <a:endParaRPr lang="en-US"/>
        </a:p>
      </dgm:t>
    </dgm:pt>
    <dgm:pt modelId="{98E16CF0-6447-4078-A2DC-A42669FAEAA7}" type="pres">
      <dgm:prSet presAssocID="{FA535163-16C5-4B90-B293-8907A3E8967A}" presName="spV" presStyleCnt="0"/>
      <dgm:spPr/>
    </dgm:pt>
    <dgm:pt modelId="{7B80149D-4F64-46EE-A98A-19402B733674}" type="pres">
      <dgm:prSet presAssocID="{ACBD1C73-3199-456A-93FF-94560DADDCCF}" presName="linNode" presStyleCnt="0"/>
      <dgm:spPr/>
    </dgm:pt>
    <dgm:pt modelId="{8681DC9B-B689-40B6-B8E7-A0A01338833A}" type="pres">
      <dgm:prSet presAssocID="{ACBD1C73-3199-456A-93FF-94560DADDCCF}" presName="parTx" presStyleLbl="revTx" presStyleIdx="3" presStyleCnt="4">
        <dgm:presLayoutVars>
          <dgm:chMax val="1"/>
          <dgm:bulletEnabled val="1"/>
        </dgm:presLayoutVars>
      </dgm:prSet>
      <dgm:spPr/>
      <dgm:t>
        <a:bodyPr/>
        <a:lstStyle/>
        <a:p>
          <a:endParaRPr lang="en-US"/>
        </a:p>
      </dgm:t>
    </dgm:pt>
    <dgm:pt modelId="{EFDAE9D1-3755-4D72-BA22-4ABD5456C307}" type="pres">
      <dgm:prSet presAssocID="{ACBD1C73-3199-456A-93FF-94560DADDCCF}" presName="bracket" presStyleLbl="parChTrans1D1" presStyleIdx="3" presStyleCnt="4"/>
      <dgm:spPr/>
    </dgm:pt>
    <dgm:pt modelId="{E0AB301A-9737-47FB-96A3-41CECE3F7D5D}" type="pres">
      <dgm:prSet presAssocID="{ACBD1C73-3199-456A-93FF-94560DADDCCF}" presName="spH" presStyleCnt="0"/>
      <dgm:spPr/>
    </dgm:pt>
    <dgm:pt modelId="{EFCE058E-1D58-4347-B98C-AEB8BCBE4A75}" type="pres">
      <dgm:prSet presAssocID="{ACBD1C73-3199-456A-93FF-94560DADDCCF}" presName="desTx" presStyleLbl="node1" presStyleIdx="3" presStyleCnt="4">
        <dgm:presLayoutVars>
          <dgm:bulletEnabled val="1"/>
        </dgm:presLayoutVars>
      </dgm:prSet>
      <dgm:spPr/>
      <dgm:t>
        <a:bodyPr/>
        <a:lstStyle/>
        <a:p>
          <a:endParaRPr lang="en-US"/>
        </a:p>
      </dgm:t>
    </dgm:pt>
  </dgm:ptLst>
  <dgm:cxnLst>
    <dgm:cxn modelId="{6E852B6A-3F10-45B6-9039-2E56974FF188}" type="presOf" srcId="{36791CEA-A8D0-4EE8-9792-BC78B85CF72B}" destId="{D6FCB4D7-F9E3-4F1A-A011-A80AFB1590A9}" srcOrd="0" destOrd="0" presId="urn:diagrams.loki3.com/BracketList"/>
    <dgm:cxn modelId="{ED8FA330-6832-4CAD-AED3-71881E1DA18E}" srcId="{142582A3-5B92-4E73-AD59-318F18B198B2}" destId="{C02203A3-5B80-4E8B-986E-835C9B75BEA7}" srcOrd="0" destOrd="0" parTransId="{11DCEE7A-C24D-484F-B080-4D2A9177C32E}" sibTransId="{A598B6E8-AA2B-41D1-B929-1D8DFE6C1889}"/>
    <dgm:cxn modelId="{36B97C4B-81BF-47EB-B04B-D2DE18A53BA3}" srcId="{C225C394-B9B7-4671-BE80-26518C0ABDDA}" destId="{BE0DDA89-B6C3-4884-BD9D-F6F69B49C865}" srcOrd="1" destOrd="0" parTransId="{F195F621-502F-4CA2-9BB5-D96989DDA4F8}" sibTransId="{61047A16-8429-449D-8B7B-F5C67CB4700A}"/>
    <dgm:cxn modelId="{BC135D1C-FF3C-41FB-AA2B-D1285071E6FF}" srcId="{C225C394-B9B7-4671-BE80-26518C0ABDDA}" destId="{AAFC3024-04EE-4EB4-98E7-34A897D60B1C}" srcOrd="0" destOrd="0" parTransId="{8D586921-5ED0-4267-9261-CF3167D034DC}" sibTransId="{1CC64964-DBE5-444E-A949-595246321550}"/>
    <dgm:cxn modelId="{A7C60DB4-6F44-4E0B-A0BC-D23FA90F9DA4}" type="presOf" srcId="{AAFC3024-04EE-4EB4-98E7-34A897D60B1C}" destId="{2FF36BD6-A32F-41D8-9D8B-BF27E751FFEC}" srcOrd="0" destOrd="0" presId="urn:diagrams.loki3.com/BracketList"/>
    <dgm:cxn modelId="{3F2C582B-5520-4464-9C93-EE6D73342205}" type="presOf" srcId="{C0A7F079-927A-447D-9D0A-754F40519467}" destId="{DD61CF4F-A17D-4B80-AACE-DE0A8FDDAD12}" srcOrd="0" destOrd="2" presId="urn:diagrams.loki3.com/BracketList"/>
    <dgm:cxn modelId="{883BB8F0-97D6-4BC6-B04C-A40D95DE1AC0}" type="presOf" srcId="{434423A8-4B9E-4733-B9E3-572FAAE4192A}" destId="{739DBE51-D788-48FF-A527-C115A6276FCD}" srcOrd="0" destOrd="0" presId="urn:diagrams.loki3.com/BracketList"/>
    <dgm:cxn modelId="{0FE9BB93-FE0B-463F-9A99-44A85556E51D}" type="presOf" srcId="{4A39B411-9BBE-4F5B-935F-D0A328DC9513}" destId="{0BF27459-4131-4322-8685-8CA9214A7F52}" srcOrd="0" destOrd="0" presId="urn:diagrams.loki3.com/BracketList"/>
    <dgm:cxn modelId="{34D13358-8D68-4EC4-AE3D-2B1B97F7138E}" type="presOf" srcId="{ACBD1C73-3199-456A-93FF-94560DADDCCF}" destId="{8681DC9B-B689-40B6-B8E7-A0A01338833A}" srcOrd="0" destOrd="0" presId="urn:diagrams.loki3.com/BracketList"/>
    <dgm:cxn modelId="{CD0DA2EE-C7FB-47F3-A993-1343D90AF2A0}" type="presOf" srcId="{BE0DDA89-B6C3-4884-BD9D-F6F69B49C865}" destId="{2FF36BD6-A32F-41D8-9D8B-BF27E751FFEC}" srcOrd="0" destOrd="1" presId="urn:diagrams.loki3.com/BracketList"/>
    <dgm:cxn modelId="{29A6A3EB-C8BE-4951-9B66-2F781F78AAA6}" srcId="{4A39B411-9BBE-4F5B-935F-D0A328DC9513}" destId="{ACBD1C73-3199-456A-93FF-94560DADDCCF}" srcOrd="3" destOrd="0" parTransId="{BDA94940-658A-4934-8AE0-AD77DE1D55CB}" sibTransId="{FDF76650-AD3F-465B-939D-EFEA0C712F0F}"/>
    <dgm:cxn modelId="{A813EDD8-3389-49D5-B37F-F89B6A1C0496}" srcId="{142582A3-5B92-4E73-AD59-318F18B198B2}" destId="{3CF6D395-031C-45ED-AFC5-C86921082BAE}" srcOrd="1" destOrd="0" parTransId="{92355FC3-ABF5-4DF0-8AD7-7BAFBB8DF32F}" sibTransId="{2930ED29-D54E-440B-852E-45083B8903FA}"/>
    <dgm:cxn modelId="{5599A656-9DB2-4DCB-8083-455D833CA8C6}" type="presOf" srcId="{C7B35DE2-A281-46F3-8BDB-3BCCB560D5A5}" destId="{EFCE058E-1D58-4347-B98C-AEB8BCBE4A75}" srcOrd="0" destOrd="0" presId="urn:diagrams.loki3.com/BracketList"/>
    <dgm:cxn modelId="{A4BD8861-3364-45ED-BCBD-80B9CDED6A99}" srcId="{4A39B411-9BBE-4F5B-935F-D0A328DC9513}" destId="{142582A3-5B92-4E73-AD59-318F18B198B2}" srcOrd="0" destOrd="0" parTransId="{AE0BCB63-943F-4FAD-B25B-941437EBBFA3}" sibTransId="{F4A80295-D29E-415A-BEED-512C1BE163A4}"/>
    <dgm:cxn modelId="{647BB2D7-C7F5-403F-A1F8-7DF9E12CD8EF}" srcId="{36791CEA-A8D0-4EE8-9792-BC78B85CF72B}" destId="{434423A8-4B9E-4733-B9E3-572FAAE4192A}" srcOrd="0" destOrd="0" parTransId="{8276A3A0-01CD-43EC-B874-5E20A69CA203}" sibTransId="{CD0E58B5-E764-499D-8930-6B1B3E121585}"/>
    <dgm:cxn modelId="{93159AF8-B221-4DA1-BF3B-370ED5D46365}" srcId="{4A39B411-9BBE-4F5B-935F-D0A328DC9513}" destId="{36791CEA-A8D0-4EE8-9792-BC78B85CF72B}" srcOrd="2" destOrd="0" parTransId="{692084B9-9641-4610-B5E8-EF89805E7E08}" sibTransId="{FA535163-16C5-4B90-B293-8907A3E8967A}"/>
    <dgm:cxn modelId="{455D1CB4-D99B-40B3-9A35-1CB701915B99}" type="presOf" srcId="{C02203A3-5B80-4E8B-986E-835C9B75BEA7}" destId="{DD61CF4F-A17D-4B80-AACE-DE0A8FDDAD12}" srcOrd="0" destOrd="0" presId="urn:diagrams.loki3.com/BracketList"/>
    <dgm:cxn modelId="{986B2DCB-807F-4C0C-80B2-4175CFB03368}" type="presOf" srcId="{142582A3-5B92-4E73-AD59-318F18B198B2}" destId="{D285CACF-35DA-4C08-954B-FE9B12F4AA47}" srcOrd="0" destOrd="0" presId="urn:diagrams.loki3.com/BracketList"/>
    <dgm:cxn modelId="{514D0C0B-420F-4C4C-87CD-7133DA79CC86}" srcId="{ACBD1C73-3199-456A-93FF-94560DADDCCF}" destId="{C7B35DE2-A281-46F3-8BDB-3BCCB560D5A5}" srcOrd="0" destOrd="0" parTransId="{1B2B9CC1-9AAD-4226-BCA8-0C2BACF301D9}" sibTransId="{5155FDB2-43D9-493A-AC53-969207A44F46}"/>
    <dgm:cxn modelId="{6795ECB2-864C-43AD-8CAA-9E845DDC3A3D}" srcId="{142582A3-5B92-4E73-AD59-318F18B198B2}" destId="{C0A7F079-927A-447D-9D0A-754F40519467}" srcOrd="2" destOrd="0" parTransId="{9DCB77C8-3D5E-43E5-93E3-460B31CD8741}" sibTransId="{A1AADE92-1342-4B1B-AC7B-94ED751B26C7}"/>
    <dgm:cxn modelId="{61E86108-8837-4316-97DB-EA65FFFC290F}" srcId="{4A39B411-9BBE-4F5B-935F-D0A328DC9513}" destId="{C225C394-B9B7-4671-BE80-26518C0ABDDA}" srcOrd="1" destOrd="0" parTransId="{2E3C59FF-B0F5-4A69-A1FC-46452EC0EF3B}" sibTransId="{13F6313E-3154-4991-B2B2-C428B470FEC4}"/>
    <dgm:cxn modelId="{E898AF01-AF49-41D4-8370-0ABB1646DFC2}" type="presOf" srcId="{C225C394-B9B7-4671-BE80-26518C0ABDDA}" destId="{40747342-6FB5-47A2-9D06-EF2240292081}" srcOrd="0" destOrd="0" presId="urn:diagrams.loki3.com/BracketList"/>
    <dgm:cxn modelId="{F36CBE80-7D67-42BF-A258-CDB9B2BF9708}" type="presOf" srcId="{3CF6D395-031C-45ED-AFC5-C86921082BAE}" destId="{DD61CF4F-A17D-4B80-AACE-DE0A8FDDAD12}" srcOrd="0" destOrd="1" presId="urn:diagrams.loki3.com/BracketList"/>
    <dgm:cxn modelId="{7E70DF0E-875D-46C4-BA01-4E56FFB9E522}" type="presParOf" srcId="{0BF27459-4131-4322-8685-8CA9214A7F52}" destId="{5D011358-901B-4E1D-AD6C-0BDB1394EF6A}" srcOrd="0" destOrd="0" presId="urn:diagrams.loki3.com/BracketList"/>
    <dgm:cxn modelId="{AF27B04F-F853-418D-8EF9-25E693102034}" type="presParOf" srcId="{5D011358-901B-4E1D-AD6C-0BDB1394EF6A}" destId="{D285CACF-35DA-4C08-954B-FE9B12F4AA47}" srcOrd="0" destOrd="0" presId="urn:diagrams.loki3.com/BracketList"/>
    <dgm:cxn modelId="{EF856F0C-221D-4CD9-9503-363D97AD3101}" type="presParOf" srcId="{5D011358-901B-4E1D-AD6C-0BDB1394EF6A}" destId="{53A4942B-7681-4ECF-AD06-0645BEB5870F}" srcOrd="1" destOrd="0" presId="urn:diagrams.loki3.com/BracketList"/>
    <dgm:cxn modelId="{352A1BCF-8732-4C45-8E96-491149B1CCC5}" type="presParOf" srcId="{5D011358-901B-4E1D-AD6C-0BDB1394EF6A}" destId="{A72B0AAF-DEC1-4339-8704-98C0C687CF38}" srcOrd="2" destOrd="0" presId="urn:diagrams.loki3.com/BracketList"/>
    <dgm:cxn modelId="{3486915A-A8ED-42DA-A974-F8F7E4DF2007}" type="presParOf" srcId="{5D011358-901B-4E1D-AD6C-0BDB1394EF6A}" destId="{DD61CF4F-A17D-4B80-AACE-DE0A8FDDAD12}" srcOrd="3" destOrd="0" presId="urn:diagrams.loki3.com/BracketList"/>
    <dgm:cxn modelId="{16C88FFB-88C1-450D-877E-693BA89E6D40}" type="presParOf" srcId="{0BF27459-4131-4322-8685-8CA9214A7F52}" destId="{5A48878D-6E9B-4544-9FC2-4623125C4B1C}" srcOrd="1" destOrd="0" presId="urn:diagrams.loki3.com/BracketList"/>
    <dgm:cxn modelId="{41FBD966-B2CC-452E-8B03-F7A73030D0A7}" type="presParOf" srcId="{0BF27459-4131-4322-8685-8CA9214A7F52}" destId="{33EA5EBC-BB3A-42D4-9E0D-CD914E7E4286}" srcOrd="2" destOrd="0" presId="urn:diagrams.loki3.com/BracketList"/>
    <dgm:cxn modelId="{E2EF63E3-3D91-49BB-BCF6-24E300656823}" type="presParOf" srcId="{33EA5EBC-BB3A-42D4-9E0D-CD914E7E4286}" destId="{40747342-6FB5-47A2-9D06-EF2240292081}" srcOrd="0" destOrd="0" presId="urn:diagrams.loki3.com/BracketList"/>
    <dgm:cxn modelId="{B7852AF7-74A6-4D7D-AEF7-1306B165AE7C}" type="presParOf" srcId="{33EA5EBC-BB3A-42D4-9E0D-CD914E7E4286}" destId="{C18EBAB2-0B63-4785-A3BE-598FBA42513F}" srcOrd="1" destOrd="0" presId="urn:diagrams.loki3.com/BracketList"/>
    <dgm:cxn modelId="{2BBA4D6C-02F7-46FE-98DE-4E8815592DC1}" type="presParOf" srcId="{33EA5EBC-BB3A-42D4-9E0D-CD914E7E4286}" destId="{3E30CD0D-14A0-4098-992D-7272376DCEC7}" srcOrd="2" destOrd="0" presId="urn:diagrams.loki3.com/BracketList"/>
    <dgm:cxn modelId="{FE88EF81-A037-4AA9-B8A0-7238AF8B421A}" type="presParOf" srcId="{33EA5EBC-BB3A-42D4-9E0D-CD914E7E4286}" destId="{2FF36BD6-A32F-41D8-9D8B-BF27E751FFEC}" srcOrd="3" destOrd="0" presId="urn:diagrams.loki3.com/BracketList"/>
    <dgm:cxn modelId="{2DE96884-964A-45A4-9D00-75941C4DC604}" type="presParOf" srcId="{0BF27459-4131-4322-8685-8CA9214A7F52}" destId="{EA88ABEB-A900-43BD-AA9F-2E68F724FC99}" srcOrd="3" destOrd="0" presId="urn:diagrams.loki3.com/BracketList"/>
    <dgm:cxn modelId="{02A810AD-AF5C-4BE1-B8F5-73CAFB0445FA}" type="presParOf" srcId="{0BF27459-4131-4322-8685-8CA9214A7F52}" destId="{05CA91A6-F254-40F6-8262-9B79C16E4368}" srcOrd="4" destOrd="0" presId="urn:diagrams.loki3.com/BracketList"/>
    <dgm:cxn modelId="{3423E608-E074-4506-8F68-9B0FC084343B}" type="presParOf" srcId="{05CA91A6-F254-40F6-8262-9B79C16E4368}" destId="{D6FCB4D7-F9E3-4F1A-A011-A80AFB1590A9}" srcOrd="0" destOrd="0" presId="urn:diagrams.loki3.com/BracketList"/>
    <dgm:cxn modelId="{1CCC416B-43AE-4631-BD41-EB257BB8DF39}" type="presParOf" srcId="{05CA91A6-F254-40F6-8262-9B79C16E4368}" destId="{071734EB-91A4-4506-BB8D-4275C68BF826}" srcOrd="1" destOrd="0" presId="urn:diagrams.loki3.com/BracketList"/>
    <dgm:cxn modelId="{138103AC-2759-4C5F-A543-004B25BC37C9}" type="presParOf" srcId="{05CA91A6-F254-40F6-8262-9B79C16E4368}" destId="{D15B5AC6-D1DD-4FD9-8039-409F0CF01EC9}" srcOrd="2" destOrd="0" presId="urn:diagrams.loki3.com/BracketList"/>
    <dgm:cxn modelId="{DF52D07C-714B-4AB8-8A1D-0358C264706C}" type="presParOf" srcId="{05CA91A6-F254-40F6-8262-9B79C16E4368}" destId="{739DBE51-D788-48FF-A527-C115A6276FCD}" srcOrd="3" destOrd="0" presId="urn:diagrams.loki3.com/BracketList"/>
    <dgm:cxn modelId="{08CFABCC-EA98-4EE2-80B1-CDFA07FC7C73}" type="presParOf" srcId="{0BF27459-4131-4322-8685-8CA9214A7F52}" destId="{98E16CF0-6447-4078-A2DC-A42669FAEAA7}" srcOrd="5" destOrd="0" presId="urn:diagrams.loki3.com/BracketList"/>
    <dgm:cxn modelId="{32376F2A-18C1-43B6-84F3-23E015820179}" type="presParOf" srcId="{0BF27459-4131-4322-8685-8CA9214A7F52}" destId="{7B80149D-4F64-46EE-A98A-19402B733674}" srcOrd="6" destOrd="0" presId="urn:diagrams.loki3.com/BracketList"/>
    <dgm:cxn modelId="{C2F2C83F-3306-4480-BD5E-CAA49EA34481}" type="presParOf" srcId="{7B80149D-4F64-46EE-A98A-19402B733674}" destId="{8681DC9B-B689-40B6-B8E7-A0A01338833A}" srcOrd="0" destOrd="0" presId="urn:diagrams.loki3.com/BracketList"/>
    <dgm:cxn modelId="{479F65FC-6A9F-4AD9-A4CD-BB1BD893B39C}" type="presParOf" srcId="{7B80149D-4F64-46EE-A98A-19402B733674}" destId="{EFDAE9D1-3755-4D72-BA22-4ABD5456C307}" srcOrd="1" destOrd="0" presId="urn:diagrams.loki3.com/BracketList"/>
    <dgm:cxn modelId="{EE639704-CA2F-4B80-9AD9-DFC68C4ACE1C}" type="presParOf" srcId="{7B80149D-4F64-46EE-A98A-19402B733674}" destId="{E0AB301A-9737-47FB-96A3-41CECE3F7D5D}" srcOrd="2" destOrd="0" presId="urn:diagrams.loki3.com/BracketList"/>
    <dgm:cxn modelId="{F41FDC93-E4E8-480D-9665-A57C8AD457DB}" type="presParOf" srcId="{7B80149D-4F64-46EE-A98A-19402B733674}" destId="{EFCE058E-1D58-4347-B98C-AEB8BCBE4A75}"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03C139-1FCE-4F3D-A983-872B4529D49B}" type="doc">
      <dgm:prSet loTypeId="urn:microsoft.com/office/officeart/2005/8/layout/process1" loCatId="process" qsTypeId="urn:microsoft.com/office/officeart/2005/8/quickstyle/simple1" qsCatId="simple" csTypeId="urn:microsoft.com/office/officeart/2005/8/colors/accent1_2" csCatId="accent1" phldr="1"/>
      <dgm:spPr/>
    </dgm:pt>
    <dgm:pt modelId="{25E0CD25-ABC0-4D09-BE6B-1FF6ACB93237}">
      <dgm:prSet phldrT="[Text]" custT="1"/>
      <dgm:spPr/>
      <dgm:t>
        <a:bodyPr/>
        <a:lstStyle/>
        <a:p>
          <a:r>
            <a:rPr lang="en-US" sz="1600" dirty="0" smtClean="0"/>
            <a:t>Look at what she’s getting</a:t>
          </a:r>
          <a:endParaRPr lang="en-US" sz="1600" dirty="0"/>
        </a:p>
      </dgm:t>
    </dgm:pt>
    <dgm:pt modelId="{EEAFF1AE-A178-49EF-AC43-FB424D9B0F31}" type="parTrans" cxnId="{20AC6B19-2552-456B-A1A5-BAB8A8872650}">
      <dgm:prSet/>
      <dgm:spPr/>
      <dgm:t>
        <a:bodyPr/>
        <a:lstStyle/>
        <a:p>
          <a:endParaRPr lang="en-US"/>
        </a:p>
      </dgm:t>
    </dgm:pt>
    <dgm:pt modelId="{908E5563-A2C4-4DF7-8672-7CB52278D59C}" type="sibTrans" cxnId="{20AC6B19-2552-456B-A1A5-BAB8A8872650}">
      <dgm:prSet/>
      <dgm:spPr/>
      <dgm:t>
        <a:bodyPr/>
        <a:lstStyle/>
        <a:p>
          <a:endParaRPr lang="en-US"/>
        </a:p>
      </dgm:t>
    </dgm:pt>
    <dgm:pt modelId="{60258E3F-E39A-4AB5-8138-1284B1BDE96C}">
      <dgm:prSet phldrT="[Text]" custT="1"/>
      <dgm:spPr/>
      <dgm:t>
        <a:bodyPr/>
        <a:lstStyle/>
        <a:p>
          <a:r>
            <a:rPr lang="en-US" sz="1600" dirty="0" smtClean="0"/>
            <a:t>More than SSI maximum+$20 of $934</a:t>
          </a:r>
          <a:endParaRPr lang="en-US" sz="1600" dirty="0"/>
        </a:p>
      </dgm:t>
    </dgm:pt>
    <dgm:pt modelId="{1350A784-1C67-4618-AC6D-68F21D8C4DF3}" type="parTrans" cxnId="{D0E65C6A-C01A-41E4-9D98-19F8EE4ECD88}">
      <dgm:prSet/>
      <dgm:spPr/>
      <dgm:t>
        <a:bodyPr/>
        <a:lstStyle/>
        <a:p>
          <a:endParaRPr lang="en-US"/>
        </a:p>
      </dgm:t>
    </dgm:pt>
    <dgm:pt modelId="{328458B2-A6B9-4809-8105-5601C8CB1BF2}" type="sibTrans" cxnId="{D0E65C6A-C01A-41E4-9D98-19F8EE4ECD88}">
      <dgm:prSet/>
      <dgm:spPr/>
      <dgm:t>
        <a:bodyPr/>
        <a:lstStyle/>
        <a:p>
          <a:endParaRPr lang="en-US"/>
        </a:p>
      </dgm:t>
    </dgm:pt>
    <dgm:pt modelId="{ED1D8699-18AE-47D1-98FA-C2DEFCEC0F34}">
      <dgm:prSet phldrT="[Text]" custT="1"/>
      <dgm:spPr/>
      <dgm:t>
        <a:bodyPr/>
        <a:lstStyle/>
        <a:p>
          <a:r>
            <a:rPr lang="en-US" sz="1600" dirty="0" smtClean="0"/>
            <a:t>Social Security Disability</a:t>
          </a:r>
          <a:endParaRPr lang="en-US" sz="1600" dirty="0"/>
        </a:p>
      </dgm:t>
    </dgm:pt>
    <dgm:pt modelId="{A760474F-94F1-468E-A3B6-9AF90EA26FB9}" type="parTrans" cxnId="{7F41BE22-3A5B-430C-9CB0-6122501D3B59}">
      <dgm:prSet/>
      <dgm:spPr/>
      <dgm:t>
        <a:bodyPr/>
        <a:lstStyle/>
        <a:p>
          <a:endParaRPr lang="en-US"/>
        </a:p>
      </dgm:t>
    </dgm:pt>
    <dgm:pt modelId="{8E08A778-1A30-45A1-A3EB-6CFDAD2211E0}" type="sibTrans" cxnId="{7F41BE22-3A5B-430C-9CB0-6122501D3B59}">
      <dgm:prSet/>
      <dgm:spPr/>
      <dgm:t>
        <a:bodyPr/>
        <a:lstStyle/>
        <a:p>
          <a:endParaRPr lang="en-US"/>
        </a:p>
      </dgm:t>
    </dgm:pt>
    <dgm:pt modelId="{F602DC58-AAB8-4AF3-9087-C6FF618F004F}" type="pres">
      <dgm:prSet presAssocID="{3303C139-1FCE-4F3D-A983-872B4529D49B}" presName="Name0" presStyleCnt="0">
        <dgm:presLayoutVars>
          <dgm:dir/>
          <dgm:resizeHandles val="exact"/>
        </dgm:presLayoutVars>
      </dgm:prSet>
      <dgm:spPr/>
    </dgm:pt>
    <dgm:pt modelId="{4DC24E6F-E979-4CF7-B6AD-ECC094334BF2}" type="pres">
      <dgm:prSet presAssocID="{25E0CD25-ABC0-4D09-BE6B-1FF6ACB93237}" presName="node" presStyleLbl="node1" presStyleIdx="0" presStyleCnt="3">
        <dgm:presLayoutVars>
          <dgm:bulletEnabled val="1"/>
        </dgm:presLayoutVars>
      </dgm:prSet>
      <dgm:spPr/>
      <dgm:t>
        <a:bodyPr/>
        <a:lstStyle/>
        <a:p>
          <a:endParaRPr lang="en-US"/>
        </a:p>
      </dgm:t>
    </dgm:pt>
    <dgm:pt modelId="{DAF85F84-3581-4F40-8C87-1DDDDDDBA3F0}" type="pres">
      <dgm:prSet presAssocID="{908E5563-A2C4-4DF7-8672-7CB52278D59C}" presName="sibTrans" presStyleLbl="sibTrans2D1" presStyleIdx="0" presStyleCnt="2"/>
      <dgm:spPr/>
      <dgm:t>
        <a:bodyPr/>
        <a:lstStyle/>
        <a:p>
          <a:endParaRPr lang="en-US"/>
        </a:p>
      </dgm:t>
    </dgm:pt>
    <dgm:pt modelId="{2A451D65-841E-407C-A1AA-6E01D62E7621}" type="pres">
      <dgm:prSet presAssocID="{908E5563-A2C4-4DF7-8672-7CB52278D59C}" presName="connectorText" presStyleLbl="sibTrans2D1" presStyleIdx="0" presStyleCnt="2"/>
      <dgm:spPr/>
      <dgm:t>
        <a:bodyPr/>
        <a:lstStyle/>
        <a:p>
          <a:endParaRPr lang="en-US"/>
        </a:p>
      </dgm:t>
    </dgm:pt>
    <dgm:pt modelId="{83CD4246-CC62-47F9-898A-FAFD906FF087}" type="pres">
      <dgm:prSet presAssocID="{60258E3F-E39A-4AB5-8138-1284B1BDE96C}" presName="node" presStyleLbl="node1" presStyleIdx="1" presStyleCnt="3">
        <dgm:presLayoutVars>
          <dgm:bulletEnabled val="1"/>
        </dgm:presLayoutVars>
      </dgm:prSet>
      <dgm:spPr/>
      <dgm:t>
        <a:bodyPr/>
        <a:lstStyle/>
        <a:p>
          <a:endParaRPr lang="en-US"/>
        </a:p>
      </dgm:t>
    </dgm:pt>
    <dgm:pt modelId="{C511EF60-5A24-406C-A9A7-C0995A062C9A}" type="pres">
      <dgm:prSet presAssocID="{328458B2-A6B9-4809-8105-5601C8CB1BF2}" presName="sibTrans" presStyleLbl="sibTrans2D1" presStyleIdx="1" presStyleCnt="2"/>
      <dgm:spPr/>
      <dgm:t>
        <a:bodyPr/>
        <a:lstStyle/>
        <a:p>
          <a:endParaRPr lang="en-US"/>
        </a:p>
      </dgm:t>
    </dgm:pt>
    <dgm:pt modelId="{EA1178CB-70C7-4F77-870E-D180DB707FC8}" type="pres">
      <dgm:prSet presAssocID="{328458B2-A6B9-4809-8105-5601C8CB1BF2}" presName="connectorText" presStyleLbl="sibTrans2D1" presStyleIdx="1" presStyleCnt="2"/>
      <dgm:spPr/>
      <dgm:t>
        <a:bodyPr/>
        <a:lstStyle/>
        <a:p>
          <a:endParaRPr lang="en-US"/>
        </a:p>
      </dgm:t>
    </dgm:pt>
    <dgm:pt modelId="{FA7CEA58-3248-4F3C-B1FD-E982004942B6}" type="pres">
      <dgm:prSet presAssocID="{ED1D8699-18AE-47D1-98FA-C2DEFCEC0F34}" presName="node" presStyleLbl="node1" presStyleIdx="2" presStyleCnt="3">
        <dgm:presLayoutVars>
          <dgm:bulletEnabled val="1"/>
        </dgm:presLayoutVars>
      </dgm:prSet>
      <dgm:spPr/>
      <dgm:t>
        <a:bodyPr/>
        <a:lstStyle/>
        <a:p>
          <a:endParaRPr lang="en-US"/>
        </a:p>
      </dgm:t>
    </dgm:pt>
  </dgm:ptLst>
  <dgm:cxnLst>
    <dgm:cxn modelId="{7F41BE22-3A5B-430C-9CB0-6122501D3B59}" srcId="{3303C139-1FCE-4F3D-A983-872B4529D49B}" destId="{ED1D8699-18AE-47D1-98FA-C2DEFCEC0F34}" srcOrd="2" destOrd="0" parTransId="{A760474F-94F1-468E-A3B6-9AF90EA26FB9}" sibTransId="{8E08A778-1A30-45A1-A3EB-6CFDAD2211E0}"/>
    <dgm:cxn modelId="{3082D636-F516-4ABF-9E96-ACBE170DF40A}" type="presOf" srcId="{908E5563-A2C4-4DF7-8672-7CB52278D59C}" destId="{DAF85F84-3581-4F40-8C87-1DDDDDDBA3F0}" srcOrd="0" destOrd="0" presId="urn:microsoft.com/office/officeart/2005/8/layout/process1"/>
    <dgm:cxn modelId="{CC816ABF-ACAA-4DB0-899A-47BCBB25024D}" type="presOf" srcId="{25E0CD25-ABC0-4D09-BE6B-1FF6ACB93237}" destId="{4DC24E6F-E979-4CF7-B6AD-ECC094334BF2}" srcOrd="0" destOrd="0" presId="urn:microsoft.com/office/officeart/2005/8/layout/process1"/>
    <dgm:cxn modelId="{EE72F8DE-AD4A-47D0-B1FC-FDD450C62E06}" type="presOf" srcId="{328458B2-A6B9-4809-8105-5601C8CB1BF2}" destId="{EA1178CB-70C7-4F77-870E-D180DB707FC8}" srcOrd="1" destOrd="0" presId="urn:microsoft.com/office/officeart/2005/8/layout/process1"/>
    <dgm:cxn modelId="{0A94E904-E5C1-4C49-879A-7BBF081EB59C}" type="presOf" srcId="{3303C139-1FCE-4F3D-A983-872B4529D49B}" destId="{F602DC58-AAB8-4AF3-9087-C6FF618F004F}" srcOrd="0" destOrd="0" presId="urn:microsoft.com/office/officeart/2005/8/layout/process1"/>
    <dgm:cxn modelId="{1856550D-7CB2-4A37-A393-0DCA3CC9982F}" type="presOf" srcId="{908E5563-A2C4-4DF7-8672-7CB52278D59C}" destId="{2A451D65-841E-407C-A1AA-6E01D62E7621}" srcOrd="1" destOrd="0" presId="urn:microsoft.com/office/officeart/2005/8/layout/process1"/>
    <dgm:cxn modelId="{D0E65C6A-C01A-41E4-9D98-19F8EE4ECD88}" srcId="{3303C139-1FCE-4F3D-A983-872B4529D49B}" destId="{60258E3F-E39A-4AB5-8138-1284B1BDE96C}" srcOrd="1" destOrd="0" parTransId="{1350A784-1C67-4618-AC6D-68F21D8C4DF3}" sibTransId="{328458B2-A6B9-4809-8105-5601C8CB1BF2}"/>
    <dgm:cxn modelId="{DB0A6991-671F-4135-B9E6-5F2AFE9815AD}" type="presOf" srcId="{ED1D8699-18AE-47D1-98FA-C2DEFCEC0F34}" destId="{FA7CEA58-3248-4F3C-B1FD-E982004942B6}" srcOrd="0" destOrd="0" presId="urn:microsoft.com/office/officeart/2005/8/layout/process1"/>
    <dgm:cxn modelId="{680E4BE1-9DA3-46A6-AF86-2BDD6BCDE416}" type="presOf" srcId="{60258E3F-E39A-4AB5-8138-1284B1BDE96C}" destId="{83CD4246-CC62-47F9-898A-FAFD906FF087}" srcOrd="0" destOrd="0" presId="urn:microsoft.com/office/officeart/2005/8/layout/process1"/>
    <dgm:cxn modelId="{20AC6B19-2552-456B-A1A5-BAB8A8872650}" srcId="{3303C139-1FCE-4F3D-A983-872B4529D49B}" destId="{25E0CD25-ABC0-4D09-BE6B-1FF6ACB93237}" srcOrd="0" destOrd="0" parTransId="{EEAFF1AE-A178-49EF-AC43-FB424D9B0F31}" sibTransId="{908E5563-A2C4-4DF7-8672-7CB52278D59C}"/>
    <dgm:cxn modelId="{EE7006D3-82F6-4E1A-B74A-BA82A784E941}" type="presOf" srcId="{328458B2-A6B9-4809-8105-5601C8CB1BF2}" destId="{C511EF60-5A24-406C-A9A7-C0995A062C9A}" srcOrd="0" destOrd="0" presId="urn:microsoft.com/office/officeart/2005/8/layout/process1"/>
    <dgm:cxn modelId="{6D0DFB6C-D0B4-4634-873E-D147DFD25E24}" type="presParOf" srcId="{F602DC58-AAB8-4AF3-9087-C6FF618F004F}" destId="{4DC24E6F-E979-4CF7-B6AD-ECC094334BF2}" srcOrd="0" destOrd="0" presId="urn:microsoft.com/office/officeart/2005/8/layout/process1"/>
    <dgm:cxn modelId="{564CD22D-0960-4E77-B409-EEE87C186DB9}" type="presParOf" srcId="{F602DC58-AAB8-4AF3-9087-C6FF618F004F}" destId="{DAF85F84-3581-4F40-8C87-1DDDDDDBA3F0}" srcOrd="1" destOrd="0" presId="urn:microsoft.com/office/officeart/2005/8/layout/process1"/>
    <dgm:cxn modelId="{38DEF57F-7306-4DD6-8307-A75B9F57CAF1}" type="presParOf" srcId="{DAF85F84-3581-4F40-8C87-1DDDDDDBA3F0}" destId="{2A451D65-841E-407C-A1AA-6E01D62E7621}" srcOrd="0" destOrd="0" presId="urn:microsoft.com/office/officeart/2005/8/layout/process1"/>
    <dgm:cxn modelId="{77BF5155-E437-45DA-BFB7-F7F1396AA790}" type="presParOf" srcId="{F602DC58-AAB8-4AF3-9087-C6FF618F004F}" destId="{83CD4246-CC62-47F9-898A-FAFD906FF087}" srcOrd="2" destOrd="0" presId="urn:microsoft.com/office/officeart/2005/8/layout/process1"/>
    <dgm:cxn modelId="{625E5E33-154A-4935-82AA-F694EC537717}" type="presParOf" srcId="{F602DC58-AAB8-4AF3-9087-C6FF618F004F}" destId="{C511EF60-5A24-406C-A9A7-C0995A062C9A}" srcOrd="3" destOrd="0" presId="urn:microsoft.com/office/officeart/2005/8/layout/process1"/>
    <dgm:cxn modelId="{E5DCC177-1EEC-4358-BA6E-300533F7EDD6}" type="presParOf" srcId="{C511EF60-5A24-406C-A9A7-C0995A062C9A}" destId="{EA1178CB-70C7-4F77-870E-D180DB707FC8}" srcOrd="0" destOrd="0" presId="urn:microsoft.com/office/officeart/2005/8/layout/process1"/>
    <dgm:cxn modelId="{775CE45F-DBCA-47BA-8DE2-D0DD1AD78902}" type="presParOf" srcId="{F602DC58-AAB8-4AF3-9087-C6FF618F004F}" destId="{FA7CEA58-3248-4F3C-B1FD-E982004942B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E6602-6034-4113-BC24-749BFB0E6DD2}">
      <dsp:nvSpPr>
        <dsp:cNvPr id="0" name=""/>
        <dsp:cNvSpPr/>
      </dsp:nvSpPr>
      <dsp:spPr>
        <a:xfrm>
          <a:off x="0" y="383602"/>
          <a:ext cx="2743975" cy="1646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Are you maximizing the kinds of SSA benefits you receive?</a:t>
          </a:r>
          <a:endParaRPr lang="en-US" sz="2400" kern="1200" dirty="0"/>
        </a:p>
      </dsp:txBody>
      <dsp:txXfrm>
        <a:off x="0" y="383602"/>
        <a:ext cx="2743975" cy="1646385"/>
      </dsp:txXfrm>
    </dsp:sp>
    <dsp:sp modelId="{3A5E0D5E-68B0-44AD-957C-CCB3D0AF4FB3}">
      <dsp:nvSpPr>
        <dsp:cNvPr id="0" name=""/>
        <dsp:cNvSpPr/>
      </dsp:nvSpPr>
      <dsp:spPr>
        <a:xfrm>
          <a:off x="3018372" y="383602"/>
          <a:ext cx="2743975" cy="1646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Are you maximizing the amount of SSA benefits you receive?</a:t>
          </a:r>
          <a:endParaRPr lang="en-US" sz="2400" kern="1200" dirty="0"/>
        </a:p>
      </dsp:txBody>
      <dsp:txXfrm>
        <a:off x="3018372" y="383602"/>
        <a:ext cx="2743975" cy="1646385"/>
      </dsp:txXfrm>
    </dsp:sp>
    <dsp:sp modelId="{E1E00327-F7FB-443C-8854-B15AD808ADF3}">
      <dsp:nvSpPr>
        <dsp:cNvPr id="0" name=""/>
        <dsp:cNvSpPr/>
      </dsp:nvSpPr>
      <dsp:spPr>
        <a:xfrm>
          <a:off x="6036745" y="383602"/>
          <a:ext cx="2743975" cy="1646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Are you eligible for state cash benefits for people with disabilities?</a:t>
          </a:r>
          <a:endParaRPr lang="en-US" sz="2400" kern="1200" dirty="0"/>
        </a:p>
      </dsp:txBody>
      <dsp:txXfrm>
        <a:off x="6036745" y="383602"/>
        <a:ext cx="2743975" cy="16463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4E6F-E979-4CF7-B6AD-ECC094334BF2}">
      <dsp:nvSpPr>
        <dsp:cNvPr id="0" name=""/>
        <dsp:cNvSpPr/>
      </dsp:nvSpPr>
      <dsp:spPr>
        <a:xfrm>
          <a:off x="5032" y="549229"/>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Look at what he’s getting</a:t>
          </a:r>
          <a:endParaRPr lang="en-US" sz="1600" kern="1200" dirty="0"/>
        </a:p>
      </dsp:txBody>
      <dsp:txXfrm>
        <a:off x="31467" y="575664"/>
        <a:ext cx="1451366" cy="849671"/>
      </dsp:txXfrm>
    </dsp:sp>
    <dsp:sp modelId="{DAF85F84-3581-4F40-8C87-1DDDDDDBA3F0}">
      <dsp:nvSpPr>
        <dsp:cNvPr id="0" name=""/>
        <dsp:cNvSpPr/>
      </dsp:nvSpPr>
      <dsp:spPr>
        <a:xfrm>
          <a:off x="1659692" y="813975"/>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59692" y="888585"/>
        <a:ext cx="223229" cy="223830"/>
      </dsp:txXfrm>
    </dsp:sp>
    <dsp:sp modelId="{83CD4246-CC62-47F9-898A-FAFD906FF087}">
      <dsp:nvSpPr>
        <dsp:cNvPr id="0" name=""/>
        <dsp:cNvSpPr/>
      </dsp:nvSpPr>
      <dsp:spPr>
        <a:xfrm>
          <a:off x="2110963" y="549229"/>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Less than SSI maximum of $914</a:t>
          </a:r>
          <a:endParaRPr lang="en-US" sz="1600" kern="1200" dirty="0"/>
        </a:p>
      </dsp:txBody>
      <dsp:txXfrm>
        <a:off x="2137398" y="575664"/>
        <a:ext cx="1451366" cy="849671"/>
      </dsp:txXfrm>
    </dsp:sp>
    <dsp:sp modelId="{C511EF60-5A24-406C-A9A7-C0995A062C9A}">
      <dsp:nvSpPr>
        <dsp:cNvPr id="0" name=""/>
        <dsp:cNvSpPr/>
      </dsp:nvSpPr>
      <dsp:spPr>
        <a:xfrm>
          <a:off x="3765623" y="813975"/>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65623" y="888585"/>
        <a:ext cx="223229" cy="223830"/>
      </dsp:txXfrm>
    </dsp:sp>
    <dsp:sp modelId="{FA7CEA58-3248-4F3C-B1FD-E982004942B6}">
      <dsp:nvSpPr>
        <dsp:cNvPr id="0" name=""/>
        <dsp:cNvSpPr/>
      </dsp:nvSpPr>
      <dsp:spPr>
        <a:xfrm>
          <a:off x="4216894" y="549229"/>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Could be reduced SSI or something else</a:t>
          </a:r>
          <a:endParaRPr lang="en-US" sz="1600" kern="1200" dirty="0"/>
        </a:p>
      </dsp:txBody>
      <dsp:txXfrm>
        <a:off x="4243329" y="575664"/>
        <a:ext cx="1451366" cy="8496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4E6F-E979-4CF7-B6AD-ECC094334BF2}">
      <dsp:nvSpPr>
        <dsp:cNvPr id="0" name=""/>
        <dsp:cNvSpPr/>
      </dsp:nvSpPr>
      <dsp:spPr>
        <a:xfrm>
          <a:off x="5032" y="346656"/>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When is he paid?</a:t>
          </a:r>
          <a:endParaRPr lang="en-US" sz="1600" kern="1200" dirty="0"/>
        </a:p>
      </dsp:txBody>
      <dsp:txXfrm>
        <a:off x="31467" y="373091"/>
        <a:ext cx="1451366" cy="849671"/>
      </dsp:txXfrm>
    </dsp:sp>
    <dsp:sp modelId="{DAF85F84-3581-4F40-8C87-1DDDDDDBA3F0}">
      <dsp:nvSpPr>
        <dsp:cNvPr id="0" name=""/>
        <dsp:cNvSpPr/>
      </dsp:nvSpPr>
      <dsp:spPr>
        <a:xfrm>
          <a:off x="1659692" y="611402"/>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59692" y="686012"/>
        <a:ext cx="223229" cy="223830"/>
      </dsp:txXfrm>
    </dsp:sp>
    <dsp:sp modelId="{83CD4246-CC62-47F9-898A-FAFD906FF087}">
      <dsp:nvSpPr>
        <dsp:cNvPr id="0" name=""/>
        <dsp:cNvSpPr/>
      </dsp:nvSpPr>
      <dsp:spPr>
        <a:xfrm>
          <a:off x="2110963" y="346656"/>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1st of the month</a:t>
          </a:r>
          <a:endParaRPr lang="en-US" sz="1600" kern="1200" dirty="0"/>
        </a:p>
      </dsp:txBody>
      <dsp:txXfrm>
        <a:off x="2137398" y="373091"/>
        <a:ext cx="1451366" cy="849671"/>
      </dsp:txXfrm>
    </dsp:sp>
    <dsp:sp modelId="{C511EF60-5A24-406C-A9A7-C0995A062C9A}">
      <dsp:nvSpPr>
        <dsp:cNvPr id="0" name=""/>
        <dsp:cNvSpPr/>
      </dsp:nvSpPr>
      <dsp:spPr>
        <a:xfrm>
          <a:off x="3765623" y="611402"/>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65623" y="686012"/>
        <a:ext cx="223229" cy="223830"/>
      </dsp:txXfrm>
    </dsp:sp>
    <dsp:sp modelId="{FA7CEA58-3248-4F3C-B1FD-E982004942B6}">
      <dsp:nvSpPr>
        <dsp:cNvPr id="0" name=""/>
        <dsp:cNvSpPr/>
      </dsp:nvSpPr>
      <dsp:spPr>
        <a:xfrm>
          <a:off x="4216894" y="346656"/>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SSI</a:t>
          </a:r>
          <a:endParaRPr lang="en-US" sz="1600" kern="1200" dirty="0"/>
        </a:p>
      </dsp:txBody>
      <dsp:txXfrm>
        <a:off x="4243329" y="373091"/>
        <a:ext cx="1451366" cy="8496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4E6F-E979-4CF7-B6AD-ECC094334BF2}">
      <dsp:nvSpPr>
        <dsp:cNvPr id="0" name=""/>
        <dsp:cNvSpPr/>
      </dsp:nvSpPr>
      <dsp:spPr>
        <a:xfrm>
          <a:off x="3913" y="0"/>
          <a:ext cx="2382640" cy="13961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Look at his SSA award letter</a:t>
          </a:r>
          <a:endParaRPr lang="en-US" sz="1600" kern="1200" dirty="0"/>
        </a:p>
      </dsp:txBody>
      <dsp:txXfrm>
        <a:off x="44806" y="40893"/>
        <a:ext cx="2300854" cy="1314404"/>
      </dsp:txXfrm>
    </dsp:sp>
    <dsp:sp modelId="{DAF85F84-3581-4F40-8C87-1DDDDDDBA3F0}">
      <dsp:nvSpPr>
        <dsp:cNvPr id="0" name=""/>
        <dsp:cNvSpPr/>
      </dsp:nvSpPr>
      <dsp:spPr>
        <a:xfrm>
          <a:off x="2624817" y="402648"/>
          <a:ext cx="505119" cy="590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624817" y="520827"/>
        <a:ext cx="353583" cy="354536"/>
      </dsp:txXfrm>
    </dsp:sp>
    <dsp:sp modelId="{83CD4246-CC62-47F9-898A-FAFD906FF087}">
      <dsp:nvSpPr>
        <dsp:cNvPr id="0" name=""/>
        <dsp:cNvSpPr/>
      </dsp:nvSpPr>
      <dsp:spPr>
        <a:xfrm>
          <a:off x="3339610" y="0"/>
          <a:ext cx="2382640" cy="13961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Deduction for in-kind support and maintenance because he lives with daughter and does not contribute to rent or food</a:t>
          </a:r>
          <a:endParaRPr lang="en-US" sz="1600" kern="1200" dirty="0"/>
        </a:p>
      </dsp:txBody>
      <dsp:txXfrm>
        <a:off x="3380503" y="40893"/>
        <a:ext cx="2300854" cy="13144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4E6F-E979-4CF7-B6AD-ECC094334BF2}">
      <dsp:nvSpPr>
        <dsp:cNvPr id="0" name=""/>
        <dsp:cNvSpPr/>
      </dsp:nvSpPr>
      <dsp:spPr>
        <a:xfrm>
          <a:off x="5032" y="549229"/>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Look at what he’s getting</a:t>
          </a:r>
          <a:endParaRPr lang="en-US" sz="1600" kern="1200" dirty="0"/>
        </a:p>
      </dsp:txBody>
      <dsp:txXfrm>
        <a:off x="31467" y="575664"/>
        <a:ext cx="1451366" cy="849671"/>
      </dsp:txXfrm>
    </dsp:sp>
    <dsp:sp modelId="{DAF85F84-3581-4F40-8C87-1DDDDDDBA3F0}">
      <dsp:nvSpPr>
        <dsp:cNvPr id="0" name=""/>
        <dsp:cNvSpPr/>
      </dsp:nvSpPr>
      <dsp:spPr>
        <a:xfrm>
          <a:off x="1659692" y="813975"/>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59692" y="888585"/>
        <a:ext cx="223229" cy="223830"/>
      </dsp:txXfrm>
    </dsp:sp>
    <dsp:sp modelId="{83CD4246-CC62-47F9-898A-FAFD906FF087}">
      <dsp:nvSpPr>
        <dsp:cNvPr id="0" name=""/>
        <dsp:cNvSpPr/>
      </dsp:nvSpPr>
      <dsp:spPr>
        <a:xfrm>
          <a:off x="2110963" y="549229"/>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Less than SSI maximum of $914</a:t>
          </a:r>
          <a:endParaRPr lang="en-US" sz="1600" kern="1200" dirty="0"/>
        </a:p>
      </dsp:txBody>
      <dsp:txXfrm>
        <a:off x="2137398" y="575664"/>
        <a:ext cx="1451366" cy="849671"/>
      </dsp:txXfrm>
    </dsp:sp>
    <dsp:sp modelId="{C511EF60-5A24-406C-A9A7-C0995A062C9A}">
      <dsp:nvSpPr>
        <dsp:cNvPr id="0" name=""/>
        <dsp:cNvSpPr/>
      </dsp:nvSpPr>
      <dsp:spPr>
        <a:xfrm>
          <a:off x="3765623" y="813975"/>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65623" y="888585"/>
        <a:ext cx="223229" cy="223830"/>
      </dsp:txXfrm>
    </dsp:sp>
    <dsp:sp modelId="{FA7CEA58-3248-4F3C-B1FD-E982004942B6}">
      <dsp:nvSpPr>
        <dsp:cNvPr id="0" name=""/>
        <dsp:cNvSpPr/>
      </dsp:nvSpPr>
      <dsp:spPr>
        <a:xfrm>
          <a:off x="4216894" y="549229"/>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Could be reduced SSI or something else</a:t>
          </a:r>
          <a:endParaRPr lang="en-US" sz="1600" kern="1200" dirty="0"/>
        </a:p>
      </dsp:txBody>
      <dsp:txXfrm>
        <a:off x="4243329" y="575664"/>
        <a:ext cx="1451366" cy="8496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4E6F-E979-4CF7-B6AD-ECC094334BF2}">
      <dsp:nvSpPr>
        <dsp:cNvPr id="0" name=""/>
        <dsp:cNvSpPr/>
      </dsp:nvSpPr>
      <dsp:spPr>
        <a:xfrm>
          <a:off x="5032" y="346656"/>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When is he paid?</a:t>
          </a:r>
          <a:endParaRPr lang="en-US" sz="1600" kern="1200" dirty="0"/>
        </a:p>
      </dsp:txBody>
      <dsp:txXfrm>
        <a:off x="31467" y="373091"/>
        <a:ext cx="1451366" cy="849671"/>
      </dsp:txXfrm>
    </dsp:sp>
    <dsp:sp modelId="{DAF85F84-3581-4F40-8C87-1DDDDDDBA3F0}">
      <dsp:nvSpPr>
        <dsp:cNvPr id="0" name=""/>
        <dsp:cNvSpPr/>
      </dsp:nvSpPr>
      <dsp:spPr>
        <a:xfrm>
          <a:off x="1659692" y="611402"/>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59692" y="686012"/>
        <a:ext cx="223229" cy="223830"/>
      </dsp:txXfrm>
    </dsp:sp>
    <dsp:sp modelId="{83CD4246-CC62-47F9-898A-FAFD906FF087}">
      <dsp:nvSpPr>
        <dsp:cNvPr id="0" name=""/>
        <dsp:cNvSpPr/>
      </dsp:nvSpPr>
      <dsp:spPr>
        <a:xfrm>
          <a:off x="2110963" y="346656"/>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3</a:t>
          </a:r>
          <a:r>
            <a:rPr lang="en-US" sz="1600" kern="1200" baseline="30000" dirty="0" smtClean="0"/>
            <a:t>rd</a:t>
          </a:r>
          <a:r>
            <a:rPr lang="en-US" sz="1600" kern="1200" dirty="0" smtClean="0"/>
            <a:t> of the month</a:t>
          </a:r>
          <a:endParaRPr lang="en-US" sz="1600" kern="1200" dirty="0"/>
        </a:p>
      </dsp:txBody>
      <dsp:txXfrm>
        <a:off x="2137398" y="373091"/>
        <a:ext cx="1451366" cy="849671"/>
      </dsp:txXfrm>
    </dsp:sp>
    <dsp:sp modelId="{C511EF60-5A24-406C-A9A7-C0995A062C9A}">
      <dsp:nvSpPr>
        <dsp:cNvPr id="0" name=""/>
        <dsp:cNvSpPr/>
      </dsp:nvSpPr>
      <dsp:spPr>
        <a:xfrm>
          <a:off x="3765623" y="611402"/>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65623" y="686012"/>
        <a:ext cx="223229" cy="223830"/>
      </dsp:txXfrm>
    </dsp:sp>
    <dsp:sp modelId="{FA7CEA58-3248-4F3C-B1FD-E982004942B6}">
      <dsp:nvSpPr>
        <dsp:cNvPr id="0" name=""/>
        <dsp:cNvSpPr/>
      </dsp:nvSpPr>
      <dsp:spPr>
        <a:xfrm>
          <a:off x="4216894" y="346656"/>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Not SSI</a:t>
          </a:r>
          <a:endParaRPr lang="en-US" sz="1600" kern="1200" dirty="0"/>
        </a:p>
      </dsp:txBody>
      <dsp:txXfrm>
        <a:off x="4243329" y="373091"/>
        <a:ext cx="1451366" cy="8496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4E6F-E979-4CF7-B6AD-ECC094334BF2}">
      <dsp:nvSpPr>
        <dsp:cNvPr id="0" name=""/>
        <dsp:cNvSpPr/>
      </dsp:nvSpPr>
      <dsp:spPr>
        <a:xfrm>
          <a:off x="5032" y="246824"/>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Does she have Medicare?</a:t>
          </a:r>
          <a:endParaRPr lang="en-US" sz="1600" kern="1200" dirty="0"/>
        </a:p>
      </dsp:txBody>
      <dsp:txXfrm>
        <a:off x="31467" y="273259"/>
        <a:ext cx="1451366" cy="849671"/>
      </dsp:txXfrm>
    </dsp:sp>
    <dsp:sp modelId="{DAF85F84-3581-4F40-8C87-1DDDDDDBA3F0}">
      <dsp:nvSpPr>
        <dsp:cNvPr id="0" name=""/>
        <dsp:cNvSpPr/>
      </dsp:nvSpPr>
      <dsp:spPr>
        <a:xfrm>
          <a:off x="1659692" y="511570"/>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59692" y="586180"/>
        <a:ext cx="223229" cy="223830"/>
      </dsp:txXfrm>
    </dsp:sp>
    <dsp:sp modelId="{83CD4246-CC62-47F9-898A-FAFD906FF087}">
      <dsp:nvSpPr>
        <dsp:cNvPr id="0" name=""/>
        <dsp:cNvSpPr/>
      </dsp:nvSpPr>
      <dsp:spPr>
        <a:xfrm>
          <a:off x="2110963" y="246824"/>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 </a:t>
          </a:r>
          <a:endParaRPr lang="en-US" sz="1600" kern="1200" dirty="0"/>
        </a:p>
      </dsp:txBody>
      <dsp:txXfrm>
        <a:off x="2137398" y="273259"/>
        <a:ext cx="1451366" cy="849671"/>
      </dsp:txXfrm>
    </dsp:sp>
    <dsp:sp modelId="{C511EF60-5A24-406C-A9A7-C0995A062C9A}">
      <dsp:nvSpPr>
        <dsp:cNvPr id="0" name=""/>
        <dsp:cNvSpPr/>
      </dsp:nvSpPr>
      <dsp:spPr>
        <a:xfrm>
          <a:off x="3765623" y="511570"/>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65623" y="586180"/>
        <a:ext cx="223229" cy="223830"/>
      </dsp:txXfrm>
    </dsp:sp>
    <dsp:sp modelId="{0FBAC593-E27F-4BFD-829C-8C5C7288855E}">
      <dsp:nvSpPr>
        <dsp:cNvPr id="0" name=""/>
        <dsp:cNvSpPr/>
      </dsp:nvSpPr>
      <dsp:spPr>
        <a:xfrm>
          <a:off x="4216894" y="246824"/>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Unclear</a:t>
          </a:r>
          <a:endParaRPr lang="en-US" sz="1600" kern="1200" dirty="0"/>
        </a:p>
      </dsp:txBody>
      <dsp:txXfrm>
        <a:off x="4243329" y="273259"/>
        <a:ext cx="1451366" cy="8496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4E6F-E979-4CF7-B6AD-ECC094334BF2}">
      <dsp:nvSpPr>
        <dsp:cNvPr id="0" name=""/>
        <dsp:cNvSpPr/>
      </dsp:nvSpPr>
      <dsp:spPr>
        <a:xfrm>
          <a:off x="5032" y="246824"/>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Look at his SSA award letter</a:t>
          </a:r>
          <a:endParaRPr lang="en-US" sz="1600" kern="1200" dirty="0"/>
        </a:p>
      </dsp:txBody>
      <dsp:txXfrm>
        <a:off x="31467" y="273259"/>
        <a:ext cx="1451366" cy="849671"/>
      </dsp:txXfrm>
    </dsp:sp>
    <dsp:sp modelId="{DAF85F84-3581-4F40-8C87-1DDDDDDBA3F0}">
      <dsp:nvSpPr>
        <dsp:cNvPr id="0" name=""/>
        <dsp:cNvSpPr/>
      </dsp:nvSpPr>
      <dsp:spPr>
        <a:xfrm>
          <a:off x="1659692" y="511570"/>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59692" y="586180"/>
        <a:ext cx="223229" cy="223830"/>
      </dsp:txXfrm>
    </dsp:sp>
    <dsp:sp modelId="{83CD4246-CC62-47F9-898A-FAFD906FF087}">
      <dsp:nvSpPr>
        <dsp:cNvPr id="0" name=""/>
        <dsp:cNvSpPr/>
      </dsp:nvSpPr>
      <dsp:spPr>
        <a:xfrm>
          <a:off x="2110963" y="246824"/>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Deduction for child support</a:t>
          </a:r>
          <a:endParaRPr lang="en-US" sz="1600" kern="1200" dirty="0"/>
        </a:p>
      </dsp:txBody>
      <dsp:txXfrm>
        <a:off x="2137398" y="273259"/>
        <a:ext cx="1451366" cy="849671"/>
      </dsp:txXfrm>
    </dsp:sp>
    <dsp:sp modelId="{C511EF60-5A24-406C-A9A7-C0995A062C9A}">
      <dsp:nvSpPr>
        <dsp:cNvPr id="0" name=""/>
        <dsp:cNvSpPr/>
      </dsp:nvSpPr>
      <dsp:spPr>
        <a:xfrm>
          <a:off x="3765623" y="511570"/>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65623" y="586180"/>
        <a:ext cx="223229" cy="223830"/>
      </dsp:txXfrm>
    </dsp:sp>
    <dsp:sp modelId="{FA7CEA58-3248-4F3C-B1FD-E982004942B6}">
      <dsp:nvSpPr>
        <dsp:cNvPr id="0" name=""/>
        <dsp:cNvSpPr/>
      </dsp:nvSpPr>
      <dsp:spPr>
        <a:xfrm>
          <a:off x="4216894" y="246824"/>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George has SSDI</a:t>
          </a:r>
          <a:endParaRPr lang="en-US" sz="1600" kern="1200" dirty="0"/>
        </a:p>
      </dsp:txBody>
      <dsp:txXfrm>
        <a:off x="4243329" y="273259"/>
        <a:ext cx="1451366" cy="8496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4E6F-E979-4CF7-B6AD-ECC094334BF2}">
      <dsp:nvSpPr>
        <dsp:cNvPr id="0" name=""/>
        <dsp:cNvSpPr/>
      </dsp:nvSpPr>
      <dsp:spPr>
        <a:xfrm>
          <a:off x="6295" y="133583"/>
          <a:ext cx="1881707" cy="11290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Look at what they’re getting</a:t>
          </a:r>
          <a:endParaRPr lang="en-US" sz="1600" kern="1200" dirty="0"/>
        </a:p>
      </dsp:txBody>
      <dsp:txXfrm>
        <a:off x="39363" y="166651"/>
        <a:ext cx="1815571" cy="1062888"/>
      </dsp:txXfrm>
    </dsp:sp>
    <dsp:sp modelId="{DAF85F84-3581-4F40-8C87-1DDDDDDBA3F0}">
      <dsp:nvSpPr>
        <dsp:cNvPr id="0" name=""/>
        <dsp:cNvSpPr/>
      </dsp:nvSpPr>
      <dsp:spPr>
        <a:xfrm>
          <a:off x="2076173" y="464763"/>
          <a:ext cx="398921" cy="4666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076173" y="558096"/>
        <a:ext cx="279245" cy="279997"/>
      </dsp:txXfrm>
    </dsp:sp>
    <dsp:sp modelId="{83CD4246-CC62-47F9-898A-FAFD906FF087}">
      <dsp:nvSpPr>
        <dsp:cNvPr id="0" name=""/>
        <dsp:cNvSpPr/>
      </dsp:nvSpPr>
      <dsp:spPr>
        <a:xfrm>
          <a:off x="2640685" y="133583"/>
          <a:ext cx="1881707" cy="11290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Aaron had SSI max</a:t>
          </a:r>
        </a:p>
        <a:p>
          <a:pPr lvl="0" algn="ctr" defTabSz="711200">
            <a:lnSpc>
              <a:spcPct val="90000"/>
            </a:lnSpc>
            <a:spcBef>
              <a:spcPct val="0"/>
            </a:spcBef>
            <a:spcAft>
              <a:spcPct val="35000"/>
            </a:spcAft>
          </a:pPr>
          <a:r>
            <a:rPr lang="en-US" sz="1600" kern="1200" dirty="0" smtClean="0"/>
            <a:t>Chrissy had more than SSI max + $20</a:t>
          </a:r>
          <a:endParaRPr lang="en-US" sz="1600" kern="1200" dirty="0"/>
        </a:p>
      </dsp:txBody>
      <dsp:txXfrm>
        <a:off x="2673753" y="166651"/>
        <a:ext cx="1815571" cy="1062888"/>
      </dsp:txXfrm>
    </dsp:sp>
    <dsp:sp modelId="{C511EF60-5A24-406C-A9A7-C0995A062C9A}">
      <dsp:nvSpPr>
        <dsp:cNvPr id="0" name=""/>
        <dsp:cNvSpPr/>
      </dsp:nvSpPr>
      <dsp:spPr>
        <a:xfrm>
          <a:off x="4710563" y="464763"/>
          <a:ext cx="398921" cy="4666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710563" y="558096"/>
        <a:ext cx="279245" cy="279997"/>
      </dsp:txXfrm>
    </dsp:sp>
    <dsp:sp modelId="{FA7CEA58-3248-4F3C-B1FD-E982004942B6}">
      <dsp:nvSpPr>
        <dsp:cNvPr id="0" name=""/>
        <dsp:cNvSpPr/>
      </dsp:nvSpPr>
      <dsp:spPr>
        <a:xfrm>
          <a:off x="5275076" y="133583"/>
          <a:ext cx="1881707" cy="11290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Aaron has SSI and Chrissy has Social Security Disability</a:t>
          </a:r>
          <a:endParaRPr lang="en-US" sz="1600" kern="1200" dirty="0"/>
        </a:p>
      </dsp:txBody>
      <dsp:txXfrm>
        <a:off x="5308144" y="166651"/>
        <a:ext cx="1815571" cy="106288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3A2AE-DBA6-46FF-84BB-F8E89DA7BD4E}">
      <dsp:nvSpPr>
        <dsp:cNvPr id="0" name=""/>
        <dsp:cNvSpPr/>
      </dsp:nvSpPr>
      <dsp:spPr>
        <a:xfrm>
          <a:off x="1408170" y="285"/>
          <a:ext cx="1638218" cy="112873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8CF12-B480-4327-95B8-AFA61D8FB597}">
      <dsp:nvSpPr>
        <dsp:cNvPr id="0" name=""/>
        <dsp:cNvSpPr/>
      </dsp:nvSpPr>
      <dsp:spPr>
        <a:xfrm>
          <a:off x="1408170" y="1129017"/>
          <a:ext cx="1638218" cy="60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lvl="0" algn="ctr" defTabSz="400050">
            <a:lnSpc>
              <a:spcPct val="90000"/>
            </a:lnSpc>
            <a:spcBef>
              <a:spcPct val="0"/>
            </a:spcBef>
            <a:spcAft>
              <a:spcPct val="35000"/>
            </a:spcAft>
          </a:pPr>
          <a:r>
            <a:rPr lang="en-US" sz="900" kern="1200" dirty="0" smtClean="0"/>
            <a:t>Cash Assistance for Low-Income Families</a:t>
          </a:r>
          <a:endParaRPr lang="en-US" sz="900" kern="1200" dirty="0"/>
        </a:p>
      </dsp:txBody>
      <dsp:txXfrm>
        <a:off x="1408170" y="1129017"/>
        <a:ext cx="1638218" cy="607778"/>
      </dsp:txXfrm>
    </dsp:sp>
    <dsp:sp modelId="{5329B245-3052-49F6-8C8A-AD45E8519FD0}">
      <dsp:nvSpPr>
        <dsp:cNvPr id="0" name=""/>
        <dsp:cNvSpPr/>
      </dsp:nvSpPr>
      <dsp:spPr>
        <a:xfrm>
          <a:off x="3210279" y="285"/>
          <a:ext cx="1638218" cy="1128732"/>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61515-6342-40E6-8D8E-5ABA4A8C49A4}">
      <dsp:nvSpPr>
        <dsp:cNvPr id="0" name=""/>
        <dsp:cNvSpPr/>
      </dsp:nvSpPr>
      <dsp:spPr>
        <a:xfrm>
          <a:off x="3210279" y="1129017"/>
          <a:ext cx="1638218" cy="60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lvl="0" algn="ctr" defTabSz="400050">
            <a:lnSpc>
              <a:spcPct val="90000"/>
            </a:lnSpc>
            <a:spcBef>
              <a:spcPct val="0"/>
            </a:spcBef>
            <a:spcAft>
              <a:spcPct val="35000"/>
            </a:spcAft>
          </a:pPr>
          <a:r>
            <a:rPr lang="en-US" sz="900" kern="1200" dirty="0" smtClean="0"/>
            <a:t>Cash Assistance for Elderly and People with Disabilities</a:t>
          </a:r>
          <a:endParaRPr lang="en-US" sz="900" kern="1200" dirty="0"/>
        </a:p>
      </dsp:txBody>
      <dsp:txXfrm>
        <a:off x="3210279" y="1129017"/>
        <a:ext cx="1638218" cy="607778"/>
      </dsp:txXfrm>
    </dsp:sp>
    <dsp:sp modelId="{49581D6D-2A11-435A-9EB3-9DC7AA36B2F4}">
      <dsp:nvSpPr>
        <dsp:cNvPr id="0" name=""/>
        <dsp:cNvSpPr/>
      </dsp:nvSpPr>
      <dsp:spPr>
        <a:xfrm>
          <a:off x="5012388" y="285"/>
          <a:ext cx="1638218" cy="112873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8B1C1-D966-4241-9CC4-55D2DAC59B51}">
      <dsp:nvSpPr>
        <dsp:cNvPr id="0" name=""/>
        <dsp:cNvSpPr/>
      </dsp:nvSpPr>
      <dsp:spPr>
        <a:xfrm>
          <a:off x="5012388" y="1129017"/>
          <a:ext cx="1638218" cy="60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lvl="0" algn="ctr" defTabSz="400050">
            <a:lnSpc>
              <a:spcPct val="90000"/>
            </a:lnSpc>
            <a:spcBef>
              <a:spcPct val="0"/>
            </a:spcBef>
            <a:spcAft>
              <a:spcPct val="35000"/>
            </a:spcAft>
          </a:pPr>
          <a:r>
            <a:rPr lang="en-US" sz="900" kern="1200" dirty="0" smtClean="0"/>
            <a:t>Cash Assistance for </a:t>
          </a:r>
          <a:r>
            <a:rPr lang="en-US" sz="900" b="0" i="0" kern="1200" dirty="0" smtClean="0"/>
            <a:t>Non-Citizen Victims of Trafficking, Torture, or Other Serious Crimes</a:t>
          </a:r>
          <a:endParaRPr lang="en-US" sz="900" kern="1200" dirty="0"/>
        </a:p>
      </dsp:txBody>
      <dsp:txXfrm>
        <a:off x="5012388" y="1129017"/>
        <a:ext cx="1638218" cy="6077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F3D32-C17D-4789-A4DE-B0ACD3B292AC}">
      <dsp:nvSpPr>
        <dsp:cNvPr id="0" name=""/>
        <dsp:cNvSpPr/>
      </dsp:nvSpPr>
      <dsp:spPr>
        <a:xfrm>
          <a:off x="0" y="0"/>
          <a:ext cx="10826496" cy="76617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100"/>
            </a:spcAft>
          </a:pPr>
          <a:r>
            <a:rPr lang="en-US" sz="2000" kern="1200" dirty="0" smtClean="0"/>
            <a:t>Applicant must meet the SSA’s definition of aged, blind, or disabled </a:t>
          </a:r>
        </a:p>
        <a:p>
          <a:pPr lvl="0" algn="ctr" defTabSz="889000">
            <a:lnSpc>
              <a:spcPct val="90000"/>
            </a:lnSpc>
            <a:spcBef>
              <a:spcPct val="0"/>
            </a:spcBef>
            <a:spcAft>
              <a:spcPts val="100"/>
            </a:spcAft>
          </a:pPr>
          <a:r>
            <a:rPr lang="en-US" sz="2000" u="sng" kern="1200" dirty="0" smtClean="0"/>
            <a:t>AND</a:t>
          </a:r>
          <a:r>
            <a:rPr lang="en-US" sz="2000" kern="1200" dirty="0" smtClean="0"/>
            <a:t> one of the following:</a:t>
          </a:r>
        </a:p>
      </dsp:txBody>
      <dsp:txXfrm>
        <a:off x="0" y="0"/>
        <a:ext cx="10826496" cy="766173"/>
      </dsp:txXfrm>
    </dsp:sp>
    <dsp:sp modelId="{AE0AF4BB-C9AA-49ED-B376-A28D63F06F16}">
      <dsp:nvSpPr>
        <dsp:cNvPr id="0" name=""/>
        <dsp:cNvSpPr/>
      </dsp:nvSpPr>
      <dsp:spPr>
        <a:xfrm>
          <a:off x="0" y="766173"/>
          <a:ext cx="2706624" cy="16089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Receiving SSI</a:t>
          </a:r>
          <a:endParaRPr lang="en-US" sz="1400" kern="1200" dirty="0"/>
        </a:p>
      </dsp:txBody>
      <dsp:txXfrm>
        <a:off x="0" y="766173"/>
        <a:ext cx="2706624" cy="1608965"/>
      </dsp:txXfrm>
    </dsp:sp>
    <dsp:sp modelId="{11C6225F-EECB-42A9-8D7C-4E6914B736E5}">
      <dsp:nvSpPr>
        <dsp:cNvPr id="0" name=""/>
        <dsp:cNvSpPr/>
      </dsp:nvSpPr>
      <dsp:spPr>
        <a:xfrm>
          <a:off x="2706624" y="766173"/>
          <a:ext cx="2706624" cy="16089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“Over-Income” for SSI</a:t>
          </a:r>
          <a:endParaRPr lang="en-US" sz="1400" kern="1200" dirty="0"/>
        </a:p>
      </dsp:txBody>
      <dsp:txXfrm>
        <a:off x="2706624" y="766173"/>
        <a:ext cx="2706624" cy="1608965"/>
      </dsp:txXfrm>
    </dsp:sp>
    <dsp:sp modelId="{8E39C448-05C4-43BD-B018-FFD7A9E2930B}">
      <dsp:nvSpPr>
        <dsp:cNvPr id="0" name=""/>
        <dsp:cNvSpPr/>
      </dsp:nvSpPr>
      <dsp:spPr>
        <a:xfrm>
          <a:off x="5413248" y="766173"/>
          <a:ext cx="2706624" cy="16089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Have become ineligible for SSI when a period of eligibility based on </a:t>
          </a:r>
          <a:r>
            <a:rPr lang="en-US" sz="1400" b="1" kern="1200" dirty="0" smtClean="0"/>
            <a:t>refugee/asylee status expired. </a:t>
          </a:r>
          <a:r>
            <a:rPr lang="en-US" sz="1400" b="0" kern="1200" dirty="0" smtClean="0"/>
            <a:t>(Rules for this category are different and will not be discussed today. See PM 11-04-00.)</a:t>
          </a:r>
          <a:endParaRPr lang="en-US" sz="1400" b="1" kern="1200" dirty="0"/>
        </a:p>
      </dsp:txBody>
      <dsp:txXfrm>
        <a:off x="5413248" y="766173"/>
        <a:ext cx="2706624" cy="1608965"/>
      </dsp:txXfrm>
    </dsp:sp>
    <dsp:sp modelId="{EBDB7FB0-2FAB-4C32-9280-006190EA11AF}">
      <dsp:nvSpPr>
        <dsp:cNvPr id="0" name=""/>
        <dsp:cNvSpPr/>
      </dsp:nvSpPr>
      <dsp:spPr>
        <a:xfrm>
          <a:off x="8119872" y="766173"/>
          <a:ext cx="2706624" cy="16089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t>Be a noncitizen over 65 years old who was legally residing in the U.S. on 08/22/96, and who was denied SSI due to a finding of "not disabled," and who meets the immigration requirements for AABD medical assistance</a:t>
          </a:r>
          <a:endParaRPr lang="en-US" sz="1400" b="1" kern="1200" dirty="0"/>
        </a:p>
      </dsp:txBody>
      <dsp:txXfrm>
        <a:off x="8119872" y="766173"/>
        <a:ext cx="2706624" cy="1608965"/>
      </dsp:txXfrm>
    </dsp:sp>
    <dsp:sp modelId="{299E9203-BC60-40D8-B7BE-6C89B274133E}">
      <dsp:nvSpPr>
        <dsp:cNvPr id="0" name=""/>
        <dsp:cNvSpPr/>
      </dsp:nvSpPr>
      <dsp:spPr>
        <a:xfrm>
          <a:off x="0" y="2375139"/>
          <a:ext cx="10826496" cy="17877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88C16-2501-48CC-8CFC-7C5462F38DD6}">
      <dsp:nvSpPr>
        <dsp:cNvPr id="0" name=""/>
        <dsp:cNvSpPr/>
      </dsp:nvSpPr>
      <dsp:spPr>
        <a:xfrm rot="5400000">
          <a:off x="5480609" y="-2502502"/>
          <a:ext cx="3181504" cy="89857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ct val="15000"/>
            </a:spcAft>
            <a:buChar char="••"/>
          </a:pPr>
          <a:r>
            <a:rPr lang="en-US" sz="1600" b="1" kern="1200" dirty="0" smtClean="0"/>
            <a:t>Most show they cannot work </a:t>
          </a:r>
          <a:r>
            <a:rPr lang="en-US" sz="1600" b="1" i="1" kern="1200" dirty="0" smtClean="0"/>
            <a:t>any </a:t>
          </a:r>
          <a:r>
            <a:rPr lang="en-US" sz="1600" b="1" kern="1200" dirty="0" smtClean="0"/>
            <a:t>jobs</a:t>
          </a:r>
          <a:r>
            <a:rPr lang="en-US" sz="1600" kern="1200" dirty="0" smtClean="0"/>
            <a:t>, not just the jobs they’ve held in the past</a:t>
          </a:r>
        </a:p>
        <a:p>
          <a:pPr marL="171450" lvl="1" indent="-171450" algn="l" defTabSz="711200">
            <a:lnSpc>
              <a:spcPct val="100000"/>
            </a:lnSpc>
            <a:spcBef>
              <a:spcPct val="0"/>
            </a:spcBef>
            <a:spcAft>
              <a:spcPct val="15000"/>
            </a:spcAft>
            <a:buChar char="••"/>
          </a:pPr>
          <a:r>
            <a:rPr lang="en-US" sz="1600" kern="1200" dirty="0" smtClean="0"/>
            <a:t>Must have lasted or be expected to last for </a:t>
          </a:r>
          <a:r>
            <a:rPr lang="en-US" sz="1600" b="1" kern="1200" dirty="0" smtClean="0"/>
            <a:t>at least 12 months</a:t>
          </a:r>
        </a:p>
        <a:p>
          <a:pPr marL="171450" lvl="1" indent="-171450" algn="l" defTabSz="711200">
            <a:lnSpc>
              <a:spcPct val="100000"/>
            </a:lnSpc>
            <a:spcBef>
              <a:spcPct val="0"/>
            </a:spcBef>
            <a:spcAft>
              <a:spcPct val="15000"/>
            </a:spcAft>
            <a:buChar char="••"/>
          </a:pPr>
          <a:r>
            <a:rPr lang="en-US" sz="1600" b="1" kern="1200" dirty="0" smtClean="0"/>
            <a:t>Diagnosis is not enough</a:t>
          </a:r>
          <a:r>
            <a:rPr lang="en-US" sz="1600" kern="1200" dirty="0" smtClean="0"/>
            <a:t>. Conditions must result in symptoms and limitations that prevent a person from working.</a:t>
          </a:r>
          <a:endParaRPr lang="en-US" sz="1600" kern="1200" dirty="0"/>
        </a:p>
        <a:p>
          <a:pPr marL="171450" lvl="1" indent="-171450" algn="l" defTabSz="711200">
            <a:lnSpc>
              <a:spcPct val="100000"/>
            </a:lnSpc>
            <a:spcBef>
              <a:spcPct val="0"/>
            </a:spcBef>
            <a:spcAft>
              <a:spcPct val="15000"/>
            </a:spcAft>
            <a:buChar char="••"/>
          </a:pPr>
          <a:r>
            <a:rPr lang="en-US" sz="1600" b="1" kern="1200" dirty="0" smtClean="0"/>
            <a:t>Evidence used</a:t>
          </a:r>
          <a:r>
            <a:rPr lang="en-US" sz="1600" kern="1200" dirty="0" smtClean="0"/>
            <a:t>: statements by the claimant and others who know the claimant; objective evidence documented in medical and other treatment records</a:t>
          </a:r>
        </a:p>
        <a:p>
          <a:pPr marL="171450" lvl="1" indent="-171450" algn="l" defTabSz="711200">
            <a:lnSpc>
              <a:spcPct val="100000"/>
            </a:lnSpc>
            <a:spcBef>
              <a:spcPct val="0"/>
            </a:spcBef>
            <a:spcAft>
              <a:spcPct val="15000"/>
            </a:spcAft>
            <a:buChar char="••"/>
          </a:pPr>
          <a:r>
            <a:rPr lang="en-US" sz="1600" kern="1200" dirty="0" smtClean="0"/>
            <a:t>Strongest evidence is </a:t>
          </a:r>
          <a:r>
            <a:rPr lang="en-US" sz="1600" b="1" kern="1200" dirty="0" smtClean="0"/>
            <a:t>medical records, objective testing, and doctor’s observations</a:t>
          </a:r>
        </a:p>
        <a:p>
          <a:pPr marL="171450" lvl="1" indent="-171450" algn="l" defTabSz="711200">
            <a:lnSpc>
              <a:spcPct val="100000"/>
            </a:lnSpc>
            <a:spcBef>
              <a:spcPct val="0"/>
            </a:spcBef>
            <a:spcAft>
              <a:spcPct val="15000"/>
            </a:spcAft>
            <a:buChar char="••"/>
          </a:pPr>
          <a:r>
            <a:rPr lang="en-US" sz="1600" kern="1200" dirty="0" smtClean="0"/>
            <a:t>If client declines a treatment because of side effects, or fear of side effects, or the inability to pay for or access a treatment, or some other legitimate reason, </a:t>
          </a:r>
          <a:r>
            <a:rPr lang="en-US" sz="1600" b="1" kern="1200" dirty="0" smtClean="0"/>
            <a:t>that needs to be documented by the medical provider</a:t>
          </a:r>
          <a:r>
            <a:rPr lang="en-US" sz="1600" kern="1200" dirty="0" smtClean="0"/>
            <a:t>; otherwise, SSA might decline the application</a:t>
          </a:r>
        </a:p>
      </dsp:txBody>
      <dsp:txXfrm rot="-5400000">
        <a:off x="2578475" y="554940"/>
        <a:ext cx="8830465" cy="2870888"/>
      </dsp:txXfrm>
    </dsp:sp>
    <dsp:sp modelId="{37779113-0BAD-4664-A8B8-7D64C73FE8EE}">
      <dsp:nvSpPr>
        <dsp:cNvPr id="0" name=""/>
        <dsp:cNvSpPr/>
      </dsp:nvSpPr>
      <dsp:spPr>
        <a:xfrm>
          <a:off x="827323" y="1943"/>
          <a:ext cx="1751152" cy="3976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t>Unable to engage in substantial gainful employment</a:t>
          </a:r>
          <a:endParaRPr lang="en-US" sz="1900" kern="1200" dirty="0"/>
        </a:p>
      </dsp:txBody>
      <dsp:txXfrm>
        <a:off x="912807" y="87427"/>
        <a:ext cx="1580184" cy="38059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1B4B2-F997-4E2B-97F7-D2CC3CA5A795}">
      <dsp:nvSpPr>
        <dsp:cNvPr id="0" name=""/>
        <dsp:cNvSpPr/>
      </dsp:nvSpPr>
      <dsp:spPr>
        <a:xfrm>
          <a:off x="0" y="276812"/>
          <a:ext cx="967808" cy="58068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Food</a:t>
          </a:r>
          <a:endParaRPr lang="en-US" sz="1100" kern="1200" dirty="0"/>
        </a:p>
      </dsp:txBody>
      <dsp:txXfrm>
        <a:off x="0" y="276812"/>
        <a:ext cx="967808" cy="580684"/>
      </dsp:txXfrm>
    </dsp:sp>
    <dsp:sp modelId="{FB5E978D-40DA-4AAC-AEB2-5B02955AFE7A}">
      <dsp:nvSpPr>
        <dsp:cNvPr id="0" name=""/>
        <dsp:cNvSpPr/>
      </dsp:nvSpPr>
      <dsp:spPr>
        <a:xfrm>
          <a:off x="1064588" y="276812"/>
          <a:ext cx="967808" cy="58068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Clothing</a:t>
          </a:r>
          <a:endParaRPr lang="en-US" sz="1100" kern="1200" dirty="0"/>
        </a:p>
      </dsp:txBody>
      <dsp:txXfrm>
        <a:off x="1064588" y="276812"/>
        <a:ext cx="967808" cy="580684"/>
      </dsp:txXfrm>
    </dsp:sp>
    <dsp:sp modelId="{79E9EC4F-7849-4A16-8CFC-7C6168844B7A}">
      <dsp:nvSpPr>
        <dsp:cNvPr id="0" name=""/>
        <dsp:cNvSpPr/>
      </dsp:nvSpPr>
      <dsp:spPr>
        <a:xfrm>
          <a:off x="2129177" y="276812"/>
          <a:ext cx="967808" cy="58068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Housing Supplies</a:t>
          </a:r>
          <a:endParaRPr lang="en-US" sz="1100" kern="1200" dirty="0"/>
        </a:p>
      </dsp:txBody>
      <dsp:txXfrm>
        <a:off x="2129177" y="276812"/>
        <a:ext cx="967808" cy="580684"/>
      </dsp:txXfrm>
    </dsp:sp>
    <dsp:sp modelId="{93186ABF-ECF9-4D5C-9303-63376D0588F8}">
      <dsp:nvSpPr>
        <dsp:cNvPr id="0" name=""/>
        <dsp:cNvSpPr/>
      </dsp:nvSpPr>
      <dsp:spPr>
        <a:xfrm>
          <a:off x="0" y="954278"/>
          <a:ext cx="967808" cy="58068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Laundry</a:t>
          </a:r>
          <a:endParaRPr lang="en-US" sz="1100" kern="1200" dirty="0"/>
        </a:p>
      </dsp:txBody>
      <dsp:txXfrm>
        <a:off x="0" y="954278"/>
        <a:ext cx="967808" cy="580684"/>
      </dsp:txXfrm>
    </dsp:sp>
    <dsp:sp modelId="{119F07F1-2AA5-4A12-A141-1E6BBAAF1CF4}">
      <dsp:nvSpPr>
        <dsp:cNvPr id="0" name=""/>
        <dsp:cNvSpPr/>
      </dsp:nvSpPr>
      <dsp:spPr>
        <a:xfrm>
          <a:off x="1064588" y="954278"/>
          <a:ext cx="967808" cy="58068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Personal Essentials</a:t>
          </a:r>
          <a:endParaRPr lang="en-US" sz="1100" kern="1200" dirty="0"/>
        </a:p>
      </dsp:txBody>
      <dsp:txXfrm>
        <a:off x="1064588" y="954278"/>
        <a:ext cx="967808" cy="580684"/>
      </dsp:txXfrm>
    </dsp:sp>
    <dsp:sp modelId="{79F394A0-B986-48E3-81E4-849E30E6BC96}">
      <dsp:nvSpPr>
        <dsp:cNvPr id="0" name=""/>
        <dsp:cNvSpPr/>
      </dsp:nvSpPr>
      <dsp:spPr>
        <a:xfrm>
          <a:off x="2129177" y="954278"/>
          <a:ext cx="967808" cy="58068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Phone</a:t>
          </a:r>
          <a:endParaRPr lang="en-US" sz="1100" kern="1200" dirty="0"/>
        </a:p>
      </dsp:txBody>
      <dsp:txXfrm>
        <a:off x="2129177" y="954278"/>
        <a:ext cx="967808" cy="580684"/>
      </dsp:txXfrm>
    </dsp:sp>
    <dsp:sp modelId="{AFB6DB3E-C9D6-4020-BCAA-8ACBF5F03D43}">
      <dsp:nvSpPr>
        <dsp:cNvPr id="0" name=""/>
        <dsp:cNvSpPr/>
      </dsp:nvSpPr>
      <dsp:spPr>
        <a:xfrm>
          <a:off x="532294" y="1631743"/>
          <a:ext cx="967808" cy="58068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Rent/Mortgage</a:t>
          </a:r>
          <a:endParaRPr lang="en-US" sz="1100" kern="1200" dirty="0"/>
        </a:p>
      </dsp:txBody>
      <dsp:txXfrm>
        <a:off x="532294" y="1631743"/>
        <a:ext cx="967808" cy="580684"/>
      </dsp:txXfrm>
    </dsp:sp>
    <dsp:sp modelId="{8D76CE95-54BE-492C-B994-40875E67316B}">
      <dsp:nvSpPr>
        <dsp:cNvPr id="0" name=""/>
        <dsp:cNvSpPr/>
      </dsp:nvSpPr>
      <dsp:spPr>
        <a:xfrm>
          <a:off x="1596883" y="1631743"/>
          <a:ext cx="967808" cy="58068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Utilities</a:t>
          </a:r>
        </a:p>
      </dsp:txBody>
      <dsp:txXfrm>
        <a:off x="1596883" y="1631743"/>
        <a:ext cx="967808" cy="58068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DFD87-058E-4D91-BCDD-4C200987333A}">
      <dsp:nvSpPr>
        <dsp:cNvPr id="0" name=""/>
        <dsp:cNvSpPr/>
      </dsp:nvSpPr>
      <dsp:spPr>
        <a:xfrm>
          <a:off x="3445" y="274384"/>
          <a:ext cx="3359720"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Restaurant Meals</a:t>
          </a:r>
          <a:endParaRPr lang="en-US" sz="1600" kern="1200" dirty="0"/>
        </a:p>
      </dsp:txBody>
      <dsp:txXfrm>
        <a:off x="3445" y="274384"/>
        <a:ext cx="3359720" cy="460800"/>
      </dsp:txXfrm>
    </dsp:sp>
    <dsp:sp modelId="{BDFA2451-2101-4972-BAF4-86E4C89E2509}">
      <dsp:nvSpPr>
        <dsp:cNvPr id="0" name=""/>
        <dsp:cNvSpPr/>
      </dsp:nvSpPr>
      <dsp:spPr>
        <a:xfrm>
          <a:off x="3445" y="735185"/>
          <a:ext cx="3359720" cy="27999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$102.63 food allowance </a:t>
          </a:r>
          <a:r>
            <a:rPr lang="en-US" sz="1600" kern="1200" dirty="0" smtClean="0"/>
            <a:t>(replaces standard food allowance; </a:t>
          </a:r>
          <a:r>
            <a:rPr lang="en-US" sz="1600" b="1" kern="1200" dirty="0" smtClean="0"/>
            <a:t>$63.95 </a:t>
          </a:r>
          <a:r>
            <a:rPr lang="en-US" sz="1600" kern="1200" dirty="0" smtClean="0"/>
            <a:t>net increase for individual in separate household without a prescribed diet)</a:t>
          </a:r>
          <a:endParaRPr lang="en-US" sz="1600" kern="1200" dirty="0"/>
        </a:p>
        <a:p>
          <a:pPr marL="171450" lvl="1" indent="-171450" algn="l" defTabSz="711200">
            <a:lnSpc>
              <a:spcPct val="90000"/>
            </a:lnSpc>
            <a:spcBef>
              <a:spcPct val="0"/>
            </a:spcBef>
            <a:spcAft>
              <a:spcPct val="15000"/>
            </a:spcAft>
            <a:buChar char="••"/>
          </a:pPr>
          <a:r>
            <a:rPr lang="en-US" sz="1600" b="1" kern="1200" dirty="0" smtClean="0"/>
            <a:t>Need to prove:</a:t>
          </a:r>
          <a:endParaRPr lang="en-US" sz="1600" b="1" kern="1200" dirty="0"/>
        </a:p>
        <a:p>
          <a:pPr marL="342900" lvl="2" indent="-171450" algn="l" defTabSz="711200">
            <a:lnSpc>
              <a:spcPct val="90000"/>
            </a:lnSpc>
            <a:spcBef>
              <a:spcPct val="0"/>
            </a:spcBef>
            <a:spcAft>
              <a:spcPct val="15000"/>
            </a:spcAft>
            <a:buChar char="••"/>
          </a:pPr>
          <a:r>
            <a:rPr lang="en-US" sz="1600" kern="1200" dirty="0" smtClean="0"/>
            <a:t>Has no facilities for preparing food OR</a:t>
          </a:r>
          <a:endParaRPr lang="en-US" sz="1600" kern="1200" dirty="0"/>
        </a:p>
        <a:p>
          <a:pPr marL="342900" lvl="2" indent="-171450" algn="l" defTabSz="711200">
            <a:lnSpc>
              <a:spcPct val="90000"/>
            </a:lnSpc>
            <a:spcBef>
              <a:spcPct val="0"/>
            </a:spcBef>
            <a:spcAft>
              <a:spcPct val="15000"/>
            </a:spcAft>
            <a:buChar char="••"/>
          </a:pPr>
          <a:r>
            <a:rPr lang="en-US" sz="1600" kern="1200" dirty="0" smtClean="0"/>
            <a:t>Is unable to cook and has no one who will prepare their meals.</a:t>
          </a:r>
          <a:endParaRPr lang="en-US" sz="1600" kern="1200" dirty="0"/>
        </a:p>
      </dsp:txBody>
      <dsp:txXfrm>
        <a:off x="3445" y="735185"/>
        <a:ext cx="3359720" cy="2799900"/>
      </dsp:txXfrm>
    </dsp:sp>
    <dsp:sp modelId="{F65CE009-934D-4736-AEF5-5366BD35A998}">
      <dsp:nvSpPr>
        <dsp:cNvPr id="0" name=""/>
        <dsp:cNvSpPr/>
      </dsp:nvSpPr>
      <dsp:spPr>
        <a:xfrm>
          <a:off x="3833527" y="274384"/>
          <a:ext cx="3359720"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Therapeutic Diet</a:t>
          </a:r>
          <a:endParaRPr lang="en-US" sz="1600" kern="1200" dirty="0"/>
        </a:p>
      </dsp:txBody>
      <dsp:txXfrm>
        <a:off x="3833527" y="274384"/>
        <a:ext cx="3359720" cy="460800"/>
      </dsp:txXfrm>
    </dsp:sp>
    <dsp:sp modelId="{35B673DD-69E6-42E6-810E-6EB82D123DDE}">
      <dsp:nvSpPr>
        <dsp:cNvPr id="0" name=""/>
        <dsp:cNvSpPr/>
      </dsp:nvSpPr>
      <dsp:spPr>
        <a:xfrm>
          <a:off x="3833527" y="735185"/>
          <a:ext cx="3359720" cy="27999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Up to </a:t>
          </a:r>
          <a:r>
            <a:rPr lang="en-US" sz="1600" b="1" kern="1200" dirty="0" smtClean="0"/>
            <a:t>$17.82 food allowance </a:t>
          </a:r>
          <a:r>
            <a:rPr lang="en-US" sz="1600" kern="1200" dirty="0" smtClean="0"/>
            <a:t>in addition to the standard food allowance</a:t>
          </a:r>
          <a:endParaRPr lang="en-US" sz="1600" kern="1200" dirty="0"/>
        </a:p>
        <a:p>
          <a:pPr marL="171450" lvl="1" indent="-171450" algn="l" defTabSz="711200">
            <a:lnSpc>
              <a:spcPct val="90000"/>
            </a:lnSpc>
            <a:spcBef>
              <a:spcPct val="0"/>
            </a:spcBef>
            <a:spcAft>
              <a:spcPct val="15000"/>
            </a:spcAft>
            <a:buChar char="••"/>
          </a:pPr>
          <a:r>
            <a:rPr lang="en-US" sz="1600" b="1" kern="1200" dirty="0" smtClean="0"/>
            <a:t>Must submit </a:t>
          </a:r>
          <a:r>
            <a:rPr lang="en-US" sz="1600" kern="1200" dirty="0" smtClean="0"/>
            <a:t>evidence that doctor has prescribed the diet.</a:t>
          </a:r>
          <a:endParaRPr lang="en-US" sz="1600" kern="1200" dirty="0"/>
        </a:p>
      </dsp:txBody>
      <dsp:txXfrm>
        <a:off x="3833527" y="735185"/>
        <a:ext cx="3359720" cy="2799900"/>
      </dsp:txXfrm>
    </dsp:sp>
    <dsp:sp modelId="{1E4A75B0-97AD-4081-A79E-163D238BE539}">
      <dsp:nvSpPr>
        <dsp:cNvPr id="0" name=""/>
        <dsp:cNvSpPr/>
      </dsp:nvSpPr>
      <dsp:spPr>
        <a:xfrm>
          <a:off x="7663608" y="274384"/>
          <a:ext cx="3359720"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Excess Shelter Allowance</a:t>
          </a:r>
          <a:endParaRPr lang="en-US" sz="1600" kern="1200" dirty="0"/>
        </a:p>
      </dsp:txBody>
      <dsp:txXfrm>
        <a:off x="7663608" y="274384"/>
        <a:ext cx="3359720" cy="460800"/>
      </dsp:txXfrm>
    </dsp:sp>
    <dsp:sp modelId="{E83338E9-CED4-4C8D-81CF-F2A80C6DE028}">
      <dsp:nvSpPr>
        <dsp:cNvPr id="0" name=""/>
        <dsp:cNvSpPr/>
      </dsp:nvSpPr>
      <dsp:spPr>
        <a:xfrm>
          <a:off x="7663608" y="735185"/>
          <a:ext cx="3359720" cy="27999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Additional allowance on top of the standard shelter allowance equal to the </a:t>
          </a:r>
          <a:r>
            <a:rPr lang="en-US" sz="1600" b="1" kern="1200" dirty="0" smtClean="0"/>
            <a:t>difference between actual rent paid and the standard shelter allowance. </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Must submit </a:t>
          </a:r>
          <a:r>
            <a:rPr lang="en-US" sz="1600" kern="1200" dirty="0" smtClean="0"/>
            <a:t>form signed by doctor stating that the client has conditions that prevent then from navigating stairs (and proof that no suitable housing is available for $97/month, if on appeal.)</a:t>
          </a:r>
          <a:endParaRPr lang="en-US" sz="1600" kern="1200" dirty="0"/>
        </a:p>
      </dsp:txBody>
      <dsp:txXfrm>
        <a:off x="7663608" y="735185"/>
        <a:ext cx="3359720" cy="27999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AEE47-6460-43C8-94CD-3A17A8BDDB58}">
      <dsp:nvSpPr>
        <dsp:cNvPr id="0" name=""/>
        <dsp:cNvSpPr/>
      </dsp:nvSpPr>
      <dsp:spPr>
        <a:xfrm>
          <a:off x="0" y="1450829"/>
          <a:ext cx="507682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4F6188-7A7A-4BB4-9A88-27907EBAD315}">
      <dsp:nvSpPr>
        <dsp:cNvPr id="0" name=""/>
        <dsp:cNvSpPr/>
      </dsp:nvSpPr>
      <dsp:spPr>
        <a:xfrm>
          <a:off x="1319974" y="0"/>
          <a:ext cx="3756850" cy="1450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smtClean="0"/>
            <a:t>Apply through the Social Security Administration</a:t>
          </a:r>
          <a:endParaRPr lang="en-US" sz="1600" kern="1200" dirty="0"/>
        </a:p>
      </dsp:txBody>
      <dsp:txXfrm>
        <a:off x="1319974" y="0"/>
        <a:ext cx="3756850" cy="1450829"/>
      </dsp:txXfrm>
    </dsp:sp>
    <dsp:sp modelId="{7F7976AC-573A-43E4-BAFE-59AFC699D0FB}">
      <dsp:nvSpPr>
        <dsp:cNvPr id="0" name=""/>
        <dsp:cNvSpPr/>
      </dsp:nvSpPr>
      <dsp:spPr>
        <a:xfrm>
          <a:off x="0" y="0"/>
          <a:ext cx="1319974" cy="1450829"/>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1" kern="1200" dirty="0" smtClean="0"/>
            <a:t>EXTRA HELP</a:t>
          </a:r>
          <a:endParaRPr lang="en-US" sz="1900" kern="1200" dirty="0"/>
        </a:p>
      </dsp:txBody>
      <dsp:txXfrm>
        <a:off x="64447" y="64447"/>
        <a:ext cx="1191080" cy="1386382"/>
      </dsp:txXfrm>
    </dsp:sp>
    <dsp:sp modelId="{FEA81542-73A1-415E-8DA9-54511BD54D92}">
      <dsp:nvSpPr>
        <dsp:cNvPr id="0" name=""/>
        <dsp:cNvSpPr/>
      </dsp:nvSpPr>
      <dsp:spPr>
        <a:xfrm>
          <a:off x="0" y="1450829"/>
          <a:ext cx="5076825" cy="2902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smtClean="0"/>
            <a:t>Asset limits </a:t>
          </a:r>
          <a:r>
            <a:rPr lang="en-US" sz="1400" kern="1200" dirty="0" smtClean="0"/>
            <a:t>(2023): $16,600 (single);</a:t>
          </a:r>
          <a:r>
            <a:rPr lang="en-US" sz="1400" b="0" i="0" kern="1200" dirty="0" smtClean="0"/>
            <a:t> $33,240 (married)</a:t>
          </a:r>
          <a:r>
            <a:rPr lang="en-US" sz="1400" kern="1200" dirty="0" smtClean="0"/>
            <a:t> </a:t>
          </a:r>
          <a:endParaRPr lang="en-US" sz="1400" kern="1200" dirty="0"/>
        </a:p>
        <a:p>
          <a:pPr marL="114300" lvl="1" indent="-114300" algn="l" defTabSz="622300">
            <a:lnSpc>
              <a:spcPct val="90000"/>
            </a:lnSpc>
            <a:spcBef>
              <a:spcPct val="0"/>
            </a:spcBef>
            <a:spcAft>
              <a:spcPct val="15000"/>
            </a:spcAft>
            <a:buChar char="••"/>
          </a:pPr>
          <a:r>
            <a:rPr lang="en-US" sz="1400" b="1" kern="1200" dirty="0" smtClean="0"/>
            <a:t>Income limits </a:t>
          </a:r>
          <a:r>
            <a:rPr lang="en-US" sz="1400" kern="1200" dirty="0" smtClean="0"/>
            <a:t>(2023): $12,870 (single); $29,580 (married)</a:t>
          </a:r>
          <a:endParaRPr lang="en-US" sz="1400" kern="1200" dirty="0"/>
        </a:p>
        <a:p>
          <a:pPr marL="114300" lvl="1" indent="-114300" algn="l" defTabSz="622300">
            <a:lnSpc>
              <a:spcPct val="90000"/>
            </a:lnSpc>
            <a:spcBef>
              <a:spcPct val="0"/>
            </a:spcBef>
            <a:spcAft>
              <a:spcPct val="15000"/>
            </a:spcAft>
            <a:buChar char="••"/>
          </a:pPr>
          <a:r>
            <a:rPr lang="en-US" sz="1400" kern="1200" dirty="0" smtClean="0"/>
            <a:t>Starting in January 2024, everyone who has Extra Help will get the same benefits</a:t>
          </a:r>
          <a:endParaRPr lang="en-US" sz="1400" kern="1200" dirty="0"/>
        </a:p>
        <a:p>
          <a:pPr marL="228600" lvl="2" indent="-114300" algn="l" defTabSz="622300">
            <a:lnSpc>
              <a:spcPct val="90000"/>
            </a:lnSpc>
            <a:spcBef>
              <a:spcPct val="0"/>
            </a:spcBef>
            <a:spcAft>
              <a:spcPct val="15000"/>
            </a:spcAft>
            <a:buChar char="••"/>
          </a:pPr>
          <a:r>
            <a:rPr lang="en-US" sz="1400" kern="1200" dirty="0" smtClean="0"/>
            <a:t>$0 Premium and $0 Deductible</a:t>
          </a:r>
          <a:endParaRPr lang="en-US" sz="1400" kern="1200" dirty="0"/>
        </a:p>
        <a:p>
          <a:pPr marL="228600" lvl="2" indent="-114300" algn="l" defTabSz="622300">
            <a:lnSpc>
              <a:spcPct val="90000"/>
            </a:lnSpc>
            <a:spcBef>
              <a:spcPct val="0"/>
            </a:spcBef>
            <a:spcAft>
              <a:spcPct val="15000"/>
            </a:spcAft>
            <a:buChar char="••"/>
          </a:pPr>
          <a:r>
            <a:rPr lang="en-US" sz="1400" kern="1200" dirty="0" smtClean="0"/>
            <a:t>Low out-of-pocket costs for prescription drugs</a:t>
          </a:r>
          <a:endParaRPr lang="en-US" sz="1400" kern="1200" dirty="0"/>
        </a:p>
        <a:p>
          <a:pPr marL="228600" lvl="2" indent="-114300" algn="l" defTabSz="622300">
            <a:lnSpc>
              <a:spcPct val="90000"/>
            </a:lnSpc>
            <a:spcBef>
              <a:spcPct val="0"/>
            </a:spcBef>
            <a:spcAft>
              <a:spcPct val="15000"/>
            </a:spcAft>
            <a:buChar char="••"/>
          </a:pPr>
          <a:r>
            <a:rPr lang="en-US" sz="1400" kern="1200" dirty="0" smtClean="0"/>
            <a:t>Waiver of late enrollment penalties while on Extra Help</a:t>
          </a:r>
          <a:endParaRPr lang="en-US" sz="1400" kern="1200" dirty="0"/>
        </a:p>
      </dsp:txBody>
      <dsp:txXfrm>
        <a:off x="0" y="1450829"/>
        <a:ext cx="5076825" cy="290209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75E69-838A-4ECF-AE12-2BD3E171F07A}">
      <dsp:nvSpPr>
        <dsp:cNvPr id="0" name=""/>
        <dsp:cNvSpPr/>
      </dsp:nvSpPr>
      <dsp:spPr>
        <a:xfrm>
          <a:off x="0" y="1451538"/>
          <a:ext cx="507682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B8E410-F8E7-4FB6-9E62-32BA06AD6516}">
      <dsp:nvSpPr>
        <dsp:cNvPr id="0" name=""/>
        <dsp:cNvSpPr/>
      </dsp:nvSpPr>
      <dsp:spPr>
        <a:xfrm>
          <a:off x="1319974" y="2125"/>
          <a:ext cx="3756850" cy="144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smtClean="0"/>
            <a:t>Apply through the Illinois Department of Human Services</a:t>
          </a:r>
          <a:endParaRPr lang="en-US" sz="1600" b="1" kern="1200" dirty="0" smtClean="0"/>
        </a:p>
      </dsp:txBody>
      <dsp:txXfrm>
        <a:off x="1319974" y="2125"/>
        <a:ext cx="3756850" cy="1449413"/>
      </dsp:txXfrm>
    </dsp:sp>
    <dsp:sp modelId="{AA2FE5C2-7935-4A0B-BEBA-8C1FB62E6191}">
      <dsp:nvSpPr>
        <dsp:cNvPr id="0" name=""/>
        <dsp:cNvSpPr/>
      </dsp:nvSpPr>
      <dsp:spPr>
        <a:xfrm>
          <a:off x="0" y="2125"/>
          <a:ext cx="1319974" cy="144941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1" kern="1200" dirty="0" smtClean="0"/>
            <a:t>MEDICARE SAVINGS PLANS</a:t>
          </a:r>
        </a:p>
      </dsp:txBody>
      <dsp:txXfrm>
        <a:off x="64447" y="66572"/>
        <a:ext cx="1191080" cy="1384966"/>
      </dsp:txXfrm>
    </dsp:sp>
    <dsp:sp modelId="{7206B44F-3536-4551-88AB-83694BAAD7E4}">
      <dsp:nvSpPr>
        <dsp:cNvPr id="0" name=""/>
        <dsp:cNvSpPr/>
      </dsp:nvSpPr>
      <dsp:spPr>
        <a:xfrm>
          <a:off x="0" y="1451538"/>
          <a:ext cx="5076825" cy="289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n-US" sz="1400" b="0" i="0" kern="1200" dirty="0"/>
        </a:p>
        <a:p>
          <a:pPr marL="114300" lvl="1" indent="-114300" algn="l" defTabSz="622300">
            <a:lnSpc>
              <a:spcPct val="90000"/>
            </a:lnSpc>
            <a:spcBef>
              <a:spcPct val="0"/>
            </a:spcBef>
            <a:spcAft>
              <a:spcPct val="15000"/>
            </a:spcAft>
            <a:buChar char="••"/>
          </a:pPr>
          <a:r>
            <a:rPr lang="en-US" sz="1400" b="1" i="0" kern="1200" dirty="0" smtClean="0"/>
            <a:t>Asset limits </a:t>
          </a:r>
          <a:r>
            <a:rPr lang="en-US" sz="1400" b="0" i="0" kern="1200" dirty="0" smtClean="0"/>
            <a:t>(2023): $7,080 (single); $10,620 (2 people)</a:t>
          </a:r>
          <a:endParaRPr lang="en-US" sz="1400" b="0" i="0" kern="1200" dirty="0"/>
        </a:p>
        <a:p>
          <a:pPr marL="114300" lvl="1" indent="-114300" algn="l" defTabSz="622300">
            <a:lnSpc>
              <a:spcPct val="90000"/>
            </a:lnSpc>
            <a:spcBef>
              <a:spcPct val="0"/>
            </a:spcBef>
            <a:spcAft>
              <a:spcPct val="15000"/>
            </a:spcAft>
            <a:buChar char="••"/>
          </a:pPr>
          <a:r>
            <a:rPr lang="en-US" sz="1400" b="1" i="0" kern="1200" dirty="0" smtClean="0"/>
            <a:t>Income limits</a:t>
          </a:r>
          <a:r>
            <a:rPr lang="en-US" sz="1400" b="0" i="0" kern="1200" dirty="0" smtClean="0"/>
            <a:t>:</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QMB: $1,215 (single); $1,639 (2 people)</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Other MSP: $1,639 (single); $2,218 (2 people)</a:t>
          </a:r>
          <a:endParaRPr lang="en-US" sz="1400" b="0" i="0" kern="1200" dirty="0"/>
        </a:p>
        <a:p>
          <a:pPr marL="114300" lvl="1" indent="-114300" algn="l" defTabSz="622300">
            <a:lnSpc>
              <a:spcPct val="90000"/>
            </a:lnSpc>
            <a:spcBef>
              <a:spcPct val="0"/>
            </a:spcBef>
            <a:spcAft>
              <a:spcPct val="15000"/>
            </a:spcAft>
            <a:buChar char="••"/>
          </a:pPr>
          <a:r>
            <a:rPr lang="en-US" sz="1400" b="1" i="0" kern="1200" dirty="0" smtClean="0"/>
            <a:t>Benefits</a:t>
          </a:r>
          <a:r>
            <a:rPr lang="en-US" sz="1400" b="0" i="0" kern="1200" dirty="0" smtClean="0"/>
            <a:t>:</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Automatic enrollment in Extra Help</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State pays Part B Premiums</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For QMB Only: State pays Part A Premiums, assistance with Co-pays, Balance Billing Protections</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All except QMB: Up to three months retroactive benefits</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State pays any late enrollment penalties associated with premiums it is paying</a:t>
          </a:r>
          <a:endParaRPr lang="en-US" sz="1400" b="0" i="0" kern="1200" dirty="0"/>
        </a:p>
      </dsp:txBody>
      <dsp:txXfrm>
        <a:off x="0" y="1451538"/>
        <a:ext cx="5076825" cy="2899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7A1F6-8DC3-4F20-A33D-685B884FDE2D}">
      <dsp:nvSpPr>
        <dsp:cNvPr id="0" name=""/>
        <dsp:cNvSpPr/>
      </dsp:nvSpPr>
      <dsp:spPr>
        <a:xfrm rot="5400000">
          <a:off x="7814996" y="-3989948"/>
          <a:ext cx="892104" cy="90975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1</a:t>
          </a:r>
          <a:r>
            <a:rPr lang="en-US" sz="1400" kern="1200" baseline="30000" dirty="0" smtClean="0"/>
            <a:t>st</a:t>
          </a:r>
          <a:r>
            <a:rPr lang="en-US" sz="1400" kern="1200" dirty="0" smtClean="0"/>
            <a:t> of the month = SSI</a:t>
          </a:r>
          <a:endParaRPr lang="en-US" sz="1400" kern="1200" dirty="0"/>
        </a:p>
        <a:p>
          <a:pPr marL="114300" lvl="1" indent="-114300" algn="l" defTabSz="622300">
            <a:lnSpc>
              <a:spcPct val="90000"/>
            </a:lnSpc>
            <a:spcBef>
              <a:spcPct val="0"/>
            </a:spcBef>
            <a:spcAft>
              <a:spcPct val="15000"/>
            </a:spcAft>
            <a:buChar char="••"/>
          </a:pPr>
          <a:r>
            <a:rPr lang="en-US" sz="1400" kern="1200" dirty="0" smtClean="0"/>
            <a:t>Any other day = Not SSI</a:t>
          </a:r>
          <a:endParaRPr lang="en-US" sz="1400" kern="1200" dirty="0"/>
        </a:p>
        <a:p>
          <a:pPr marL="114300" lvl="1" indent="-114300" algn="l" defTabSz="622300">
            <a:lnSpc>
              <a:spcPct val="90000"/>
            </a:lnSpc>
            <a:spcBef>
              <a:spcPct val="0"/>
            </a:spcBef>
            <a:spcAft>
              <a:spcPct val="15000"/>
            </a:spcAft>
            <a:buChar char="••"/>
          </a:pPr>
          <a:r>
            <a:rPr lang="en-US" sz="1400" kern="1200" dirty="0" smtClean="0"/>
            <a:t>If they get two checks, they have SSI and some other SSA benefits</a:t>
          </a:r>
          <a:endParaRPr lang="en-US" sz="1400" kern="1200" dirty="0"/>
        </a:p>
      </dsp:txBody>
      <dsp:txXfrm rot="-5400000">
        <a:off x="3712272" y="156325"/>
        <a:ext cx="9054004" cy="805006"/>
      </dsp:txXfrm>
    </dsp:sp>
    <dsp:sp modelId="{31B8369D-5C76-4CEF-BC9A-ED6ABD6A7FF6}">
      <dsp:nvSpPr>
        <dsp:cNvPr id="0" name=""/>
        <dsp:cNvSpPr/>
      </dsp:nvSpPr>
      <dsp:spPr>
        <a:xfrm>
          <a:off x="1405102" y="1263"/>
          <a:ext cx="2307168" cy="1115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Ask the client when they get paid</a:t>
          </a:r>
          <a:endParaRPr lang="en-US" sz="1700" kern="1200" dirty="0"/>
        </a:p>
      </dsp:txBody>
      <dsp:txXfrm>
        <a:off x="1459538" y="55699"/>
        <a:ext cx="2198296" cy="1006258"/>
      </dsp:txXfrm>
    </dsp:sp>
    <dsp:sp modelId="{7F9DDB7D-B215-4EB8-86B5-02DAFA3D2215}">
      <dsp:nvSpPr>
        <dsp:cNvPr id="0" name=""/>
        <dsp:cNvSpPr/>
      </dsp:nvSpPr>
      <dsp:spPr>
        <a:xfrm rot="5400000">
          <a:off x="7829989" y="-2822916"/>
          <a:ext cx="862117" cy="90975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If they do AND if they are under 65 years old, then they are getting something other than SSI (but they might also be getting SSI)</a:t>
          </a:r>
          <a:endParaRPr lang="en-US" sz="1400" kern="1200" dirty="0"/>
        </a:p>
      </dsp:txBody>
      <dsp:txXfrm rot="-5400000">
        <a:off x="3712272" y="1336886"/>
        <a:ext cx="9055468" cy="777947"/>
      </dsp:txXfrm>
    </dsp:sp>
    <dsp:sp modelId="{8AC167F1-49E7-4361-BF21-0BB65000DE63}">
      <dsp:nvSpPr>
        <dsp:cNvPr id="0" name=""/>
        <dsp:cNvSpPr/>
      </dsp:nvSpPr>
      <dsp:spPr>
        <a:xfrm>
          <a:off x="1405102" y="1187037"/>
          <a:ext cx="2307168" cy="10776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Ask if they have Medicare (“red, white, and blue” card.)</a:t>
          </a:r>
          <a:endParaRPr lang="en-US" sz="1700" kern="1200" dirty="0"/>
        </a:p>
      </dsp:txBody>
      <dsp:txXfrm>
        <a:off x="1457708" y="1239643"/>
        <a:ext cx="2201956" cy="972434"/>
      </dsp:txXfrm>
    </dsp:sp>
    <dsp:sp modelId="{1050AEF2-FA80-4019-B9BC-C8865E309748}">
      <dsp:nvSpPr>
        <dsp:cNvPr id="0" name=""/>
        <dsp:cNvSpPr/>
      </dsp:nvSpPr>
      <dsp:spPr>
        <a:xfrm rot="5400000">
          <a:off x="7695903" y="-1507018"/>
          <a:ext cx="1130290" cy="90975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SSI max ($914 in 2023): 		Most likely SSI</a:t>
          </a:r>
          <a:endParaRPr lang="en-US" sz="1400" kern="1200" dirty="0"/>
        </a:p>
        <a:p>
          <a:pPr marL="114300" lvl="1" indent="-114300" algn="l" defTabSz="622300">
            <a:lnSpc>
              <a:spcPct val="90000"/>
            </a:lnSpc>
            <a:spcBef>
              <a:spcPct val="0"/>
            </a:spcBef>
            <a:spcAft>
              <a:spcPct val="15000"/>
            </a:spcAft>
            <a:buChar char="••"/>
          </a:pPr>
          <a:r>
            <a:rPr lang="en-US" sz="1400" kern="1200" dirty="0" smtClean="0"/>
            <a:t>SSI max + $20 ($934 in 2023): 	Most likely SSI and something else</a:t>
          </a:r>
          <a:endParaRPr lang="en-US" sz="1400" kern="1200" dirty="0"/>
        </a:p>
        <a:p>
          <a:pPr marL="114300" lvl="1" indent="-114300" algn="l" defTabSz="622300">
            <a:lnSpc>
              <a:spcPct val="90000"/>
            </a:lnSpc>
            <a:spcBef>
              <a:spcPct val="0"/>
            </a:spcBef>
            <a:spcAft>
              <a:spcPct val="15000"/>
            </a:spcAft>
            <a:buChar char="••"/>
          </a:pPr>
          <a:r>
            <a:rPr lang="en-US" sz="1400" kern="1200" dirty="0" smtClean="0"/>
            <a:t>&gt; SSI max + $20 ($934 in 2023): 	Something other than SSI</a:t>
          </a:r>
          <a:endParaRPr lang="en-US" sz="1400" kern="1200" dirty="0"/>
        </a:p>
        <a:p>
          <a:pPr marL="114300" lvl="1" indent="-114300" algn="l" defTabSz="622300">
            <a:lnSpc>
              <a:spcPct val="90000"/>
            </a:lnSpc>
            <a:spcBef>
              <a:spcPct val="0"/>
            </a:spcBef>
            <a:spcAft>
              <a:spcPct val="15000"/>
            </a:spcAft>
            <a:buChar char="••"/>
          </a:pPr>
          <a:r>
            <a:rPr lang="en-US" sz="1400" kern="1200" dirty="0" smtClean="0"/>
            <a:t>&lt; SSI max ($914 in 2023): 	You will need to do more investigation – </a:t>
          </a:r>
          <a:r>
            <a:rPr lang="en-US" sz="1400" b="1" kern="1200" dirty="0" smtClean="0"/>
            <a:t>Likely is eligible for additional benefits!</a:t>
          </a:r>
          <a:endParaRPr lang="en-US" sz="1400" b="1" kern="1200" dirty="0"/>
        </a:p>
      </dsp:txBody>
      <dsp:txXfrm rot="-5400000">
        <a:off x="3712272" y="2531789"/>
        <a:ext cx="9042377" cy="1019938"/>
      </dsp:txXfrm>
    </dsp:sp>
    <dsp:sp modelId="{70000FCE-41C1-4FD6-B6BB-6BA5D396FA41}">
      <dsp:nvSpPr>
        <dsp:cNvPr id="0" name=""/>
        <dsp:cNvSpPr/>
      </dsp:nvSpPr>
      <dsp:spPr>
        <a:xfrm>
          <a:off x="1405102" y="2335327"/>
          <a:ext cx="2307168" cy="1412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t>Look at how much they get paid</a:t>
          </a:r>
          <a:endParaRPr lang="en-US" sz="1700" b="1" kern="1200" dirty="0"/>
        </a:p>
      </dsp:txBody>
      <dsp:txXfrm>
        <a:off x="1474072" y="2404297"/>
        <a:ext cx="2169228" cy="1274922"/>
      </dsp:txXfrm>
    </dsp:sp>
    <dsp:sp modelId="{2774556E-5199-4AC9-BBAF-AEEBD5F3DD38}">
      <dsp:nvSpPr>
        <dsp:cNvPr id="0" name=""/>
        <dsp:cNvSpPr/>
      </dsp:nvSpPr>
      <dsp:spPr>
        <a:xfrm rot="5400000">
          <a:off x="7853606" y="-220642"/>
          <a:ext cx="814882" cy="90975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i="1" kern="1200" dirty="0" smtClean="0"/>
            <a:t>Sometimes</a:t>
          </a:r>
          <a:r>
            <a:rPr lang="en-US" sz="1400" kern="1200" dirty="0" smtClean="0"/>
            <a:t>, the letter will state what benefit the person is getting. Examples on the following slides…</a:t>
          </a:r>
          <a:endParaRPr lang="en-US" sz="1400" kern="1200" dirty="0"/>
        </a:p>
      </dsp:txBody>
      <dsp:txXfrm rot="-5400000">
        <a:off x="3712271" y="3960472"/>
        <a:ext cx="9057774" cy="735324"/>
      </dsp:txXfrm>
    </dsp:sp>
    <dsp:sp modelId="{6F9C14C2-0D59-4B5E-BA37-34EDB965C0A2}">
      <dsp:nvSpPr>
        <dsp:cNvPr id="0" name=""/>
        <dsp:cNvSpPr/>
      </dsp:nvSpPr>
      <dsp:spPr>
        <a:xfrm>
          <a:off x="1405102" y="3818832"/>
          <a:ext cx="2307168" cy="10186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smtClean="0"/>
            <a:t>Look at the client’s SSA award letter. </a:t>
          </a:r>
          <a:endParaRPr lang="en-US" sz="1700" kern="1200" dirty="0"/>
        </a:p>
      </dsp:txBody>
      <dsp:txXfrm>
        <a:off x="1454826" y="3868556"/>
        <a:ext cx="2207720" cy="9191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4E6F-E979-4CF7-B6AD-ECC094334BF2}">
      <dsp:nvSpPr>
        <dsp:cNvPr id="0" name=""/>
        <dsp:cNvSpPr/>
      </dsp:nvSpPr>
      <dsp:spPr>
        <a:xfrm>
          <a:off x="5032" y="549229"/>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Look at what she’s getting</a:t>
          </a:r>
          <a:endParaRPr lang="en-US" sz="1600" kern="1200" dirty="0"/>
        </a:p>
      </dsp:txBody>
      <dsp:txXfrm>
        <a:off x="31467" y="575664"/>
        <a:ext cx="1451366" cy="849671"/>
      </dsp:txXfrm>
    </dsp:sp>
    <dsp:sp modelId="{DAF85F84-3581-4F40-8C87-1DDDDDDBA3F0}">
      <dsp:nvSpPr>
        <dsp:cNvPr id="0" name=""/>
        <dsp:cNvSpPr/>
      </dsp:nvSpPr>
      <dsp:spPr>
        <a:xfrm>
          <a:off x="1659692" y="813975"/>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59692" y="888585"/>
        <a:ext cx="223229" cy="223830"/>
      </dsp:txXfrm>
    </dsp:sp>
    <dsp:sp modelId="{83CD4246-CC62-47F9-898A-FAFD906FF087}">
      <dsp:nvSpPr>
        <dsp:cNvPr id="0" name=""/>
        <dsp:cNvSpPr/>
      </dsp:nvSpPr>
      <dsp:spPr>
        <a:xfrm>
          <a:off x="2110963" y="549229"/>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Less than SSI maximum of $914</a:t>
          </a:r>
          <a:endParaRPr lang="en-US" sz="1600" kern="1200" dirty="0"/>
        </a:p>
      </dsp:txBody>
      <dsp:txXfrm>
        <a:off x="2137398" y="575664"/>
        <a:ext cx="1451366" cy="849671"/>
      </dsp:txXfrm>
    </dsp:sp>
    <dsp:sp modelId="{C511EF60-5A24-406C-A9A7-C0995A062C9A}">
      <dsp:nvSpPr>
        <dsp:cNvPr id="0" name=""/>
        <dsp:cNvSpPr/>
      </dsp:nvSpPr>
      <dsp:spPr>
        <a:xfrm>
          <a:off x="3765623" y="813975"/>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65623" y="888585"/>
        <a:ext cx="223229" cy="223830"/>
      </dsp:txXfrm>
    </dsp:sp>
    <dsp:sp modelId="{FA7CEA58-3248-4F3C-B1FD-E982004942B6}">
      <dsp:nvSpPr>
        <dsp:cNvPr id="0" name=""/>
        <dsp:cNvSpPr/>
      </dsp:nvSpPr>
      <dsp:spPr>
        <a:xfrm>
          <a:off x="4216894" y="549229"/>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Could be reduced SSI or something else</a:t>
          </a:r>
          <a:endParaRPr lang="en-US" sz="1600" kern="1200" dirty="0"/>
        </a:p>
      </dsp:txBody>
      <dsp:txXfrm>
        <a:off x="4243329" y="575664"/>
        <a:ext cx="1451366" cy="8496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4E6F-E979-4CF7-B6AD-ECC094334BF2}">
      <dsp:nvSpPr>
        <dsp:cNvPr id="0" name=""/>
        <dsp:cNvSpPr/>
      </dsp:nvSpPr>
      <dsp:spPr>
        <a:xfrm>
          <a:off x="5032" y="346656"/>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When is she paid?</a:t>
          </a:r>
          <a:endParaRPr lang="en-US" sz="1600" kern="1200" dirty="0"/>
        </a:p>
      </dsp:txBody>
      <dsp:txXfrm>
        <a:off x="31467" y="373091"/>
        <a:ext cx="1451366" cy="849671"/>
      </dsp:txXfrm>
    </dsp:sp>
    <dsp:sp modelId="{DAF85F84-3581-4F40-8C87-1DDDDDDBA3F0}">
      <dsp:nvSpPr>
        <dsp:cNvPr id="0" name=""/>
        <dsp:cNvSpPr/>
      </dsp:nvSpPr>
      <dsp:spPr>
        <a:xfrm>
          <a:off x="1659692" y="611402"/>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59692" y="686012"/>
        <a:ext cx="223229" cy="223830"/>
      </dsp:txXfrm>
    </dsp:sp>
    <dsp:sp modelId="{83CD4246-CC62-47F9-898A-FAFD906FF087}">
      <dsp:nvSpPr>
        <dsp:cNvPr id="0" name=""/>
        <dsp:cNvSpPr/>
      </dsp:nvSpPr>
      <dsp:spPr>
        <a:xfrm>
          <a:off x="2110963" y="346656"/>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3</a:t>
          </a:r>
          <a:r>
            <a:rPr lang="en-US" sz="1600" kern="1200" baseline="30000" dirty="0" smtClean="0"/>
            <a:t>rd</a:t>
          </a:r>
          <a:r>
            <a:rPr lang="en-US" sz="1600" kern="1200" dirty="0" smtClean="0"/>
            <a:t> of the month</a:t>
          </a:r>
          <a:endParaRPr lang="en-US" sz="1600" kern="1200" dirty="0"/>
        </a:p>
      </dsp:txBody>
      <dsp:txXfrm>
        <a:off x="2137398" y="373091"/>
        <a:ext cx="1451366" cy="849671"/>
      </dsp:txXfrm>
    </dsp:sp>
    <dsp:sp modelId="{C511EF60-5A24-406C-A9A7-C0995A062C9A}">
      <dsp:nvSpPr>
        <dsp:cNvPr id="0" name=""/>
        <dsp:cNvSpPr/>
      </dsp:nvSpPr>
      <dsp:spPr>
        <a:xfrm>
          <a:off x="3765623" y="611402"/>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65623" y="686012"/>
        <a:ext cx="223229" cy="223830"/>
      </dsp:txXfrm>
    </dsp:sp>
    <dsp:sp modelId="{FA7CEA58-3248-4F3C-B1FD-E982004942B6}">
      <dsp:nvSpPr>
        <dsp:cNvPr id="0" name=""/>
        <dsp:cNvSpPr/>
      </dsp:nvSpPr>
      <dsp:spPr>
        <a:xfrm>
          <a:off x="4216894" y="346656"/>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Not SSI</a:t>
          </a:r>
          <a:endParaRPr lang="en-US" sz="1600" kern="1200" dirty="0"/>
        </a:p>
      </dsp:txBody>
      <dsp:txXfrm>
        <a:off x="4243329" y="373091"/>
        <a:ext cx="1451366" cy="8496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4E6F-E979-4CF7-B6AD-ECC094334BF2}">
      <dsp:nvSpPr>
        <dsp:cNvPr id="0" name=""/>
        <dsp:cNvSpPr/>
      </dsp:nvSpPr>
      <dsp:spPr>
        <a:xfrm>
          <a:off x="5032" y="246824"/>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Does she have Medicare?</a:t>
          </a:r>
          <a:endParaRPr lang="en-US" sz="1600" kern="1200" dirty="0"/>
        </a:p>
      </dsp:txBody>
      <dsp:txXfrm>
        <a:off x="31467" y="273259"/>
        <a:ext cx="1451366" cy="849671"/>
      </dsp:txXfrm>
    </dsp:sp>
    <dsp:sp modelId="{DAF85F84-3581-4F40-8C87-1DDDDDDBA3F0}">
      <dsp:nvSpPr>
        <dsp:cNvPr id="0" name=""/>
        <dsp:cNvSpPr/>
      </dsp:nvSpPr>
      <dsp:spPr>
        <a:xfrm>
          <a:off x="1659692" y="511570"/>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59692" y="586180"/>
        <a:ext cx="223229" cy="223830"/>
      </dsp:txXfrm>
    </dsp:sp>
    <dsp:sp modelId="{83CD4246-CC62-47F9-898A-FAFD906FF087}">
      <dsp:nvSpPr>
        <dsp:cNvPr id="0" name=""/>
        <dsp:cNvSpPr/>
      </dsp:nvSpPr>
      <dsp:spPr>
        <a:xfrm>
          <a:off x="2110963" y="246824"/>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Yes. Note she is under 65 years old.</a:t>
          </a:r>
          <a:endParaRPr lang="en-US" sz="1600" kern="1200" dirty="0"/>
        </a:p>
      </dsp:txBody>
      <dsp:txXfrm>
        <a:off x="2137398" y="273259"/>
        <a:ext cx="1451366" cy="849671"/>
      </dsp:txXfrm>
    </dsp:sp>
    <dsp:sp modelId="{C511EF60-5A24-406C-A9A7-C0995A062C9A}">
      <dsp:nvSpPr>
        <dsp:cNvPr id="0" name=""/>
        <dsp:cNvSpPr/>
      </dsp:nvSpPr>
      <dsp:spPr>
        <a:xfrm>
          <a:off x="3765623" y="511570"/>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65623" y="586180"/>
        <a:ext cx="223229" cy="223830"/>
      </dsp:txXfrm>
    </dsp:sp>
    <dsp:sp modelId="{FA7CEA58-3248-4F3C-B1FD-E982004942B6}">
      <dsp:nvSpPr>
        <dsp:cNvPr id="0" name=""/>
        <dsp:cNvSpPr/>
      </dsp:nvSpPr>
      <dsp:spPr>
        <a:xfrm>
          <a:off x="4216894" y="246824"/>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Julie has SSA Disability (SSDI)</a:t>
          </a:r>
          <a:endParaRPr lang="en-US" sz="1600" kern="1200" dirty="0"/>
        </a:p>
      </dsp:txBody>
      <dsp:txXfrm>
        <a:off x="4243329" y="273259"/>
        <a:ext cx="1451366" cy="8496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4E6F-E979-4CF7-B6AD-ECC094334BF2}">
      <dsp:nvSpPr>
        <dsp:cNvPr id="0" name=""/>
        <dsp:cNvSpPr/>
      </dsp:nvSpPr>
      <dsp:spPr>
        <a:xfrm>
          <a:off x="5032" y="246824"/>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Look at her SSA award letter</a:t>
          </a:r>
          <a:endParaRPr lang="en-US" sz="1600" kern="1200" dirty="0"/>
        </a:p>
      </dsp:txBody>
      <dsp:txXfrm>
        <a:off x="31467" y="273259"/>
        <a:ext cx="1451366" cy="849671"/>
      </dsp:txXfrm>
    </dsp:sp>
    <dsp:sp modelId="{DAF85F84-3581-4F40-8C87-1DDDDDDBA3F0}">
      <dsp:nvSpPr>
        <dsp:cNvPr id="0" name=""/>
        <dsp:cNvSpPr/>
      </dsp:nvSpPr>
      <dsp:spPr>
        <a:xfrm>
          <a:off x="1659692" y="511570"/>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59692" y="586180"/>
        <a:ext cx="223229" cy="223830"/>
      </dsp:txXfrm>
    </dsp:sp>
    <dsp:sp modelId="{83CD4246-CC62-47F9-898A-FAFD906FF087}">
      <dsp:nvSpPr>
        <dsp:cNvPr id="0" name=""/>
        <dsp:cNvSpPr/>
      </dsp:nvSpPr>
      <dsp:spPr>
        <a:xfrm>
          <a:off x="2110963" y="246824"/>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Only deduction is for </a:t>
          </a:r>
          <a:r>
            <a:rPr lang="en-US" sz="1600" kern="1200" smtClean="0"/>
            <a:t>Medicare premium</a:t>
          </a:r>
          <a:endParaRPr lang="en-US" sz="1600" kern="1200" dirty="0"/>
        </a:p>
      </dsp:txBody>
      <dsp:txXfrm>
        <a:off x="2137398" y="273259"/>
        <a:ext cx="1451366" cy="849671"/>
      </dsp:txXfrm>
    </dsp:sp>
    <dsp:sp modelId="{C511EF60-5A24-406C-A9A7-C0995A062C9A}">
      <dsp:nvSpPr>
        <dsp:cNvPr id="0" name=""/>
        <dsp:cNvSpPr/>
      </dsp:nvSpPr>
      <dsp:spPr>
        <a:xfrm>
          <a:off x="3765623" y="511570"/>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65623" y="586180"/>
        <a:ext cx="223229" cy="223830"/>
      </dsp:txXfrm>
    </dsp:sp>
    <dsp:sp modelId="{FA7CEA58-3248-4F3C-B1FD-E982004942B6}">
      <dsp:nvSpPr>
        <dsp:cNvPr id="0" name=""/>
        <dsp:cNvSpPr/>
      </dsp:nvSpPr>
      <dsp:spPr>
        <a:xfrm>
          <a:off x="4216894" y="246824"/>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Julie’s SSDI is not being garnished</a:t>
          </a:r>
          <a:endParaRPr lang="en-US" sz="1600" kern="1200" dirty="0"/>
        </a:p>
      </dsp:txBody>
      <dsp:txXfrm>
        <a:off x="4243329" y="273259"/>
        <a:ext cx="1451366" cy="8496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5CACF-35DA-4C08-954B-FE9B12F4AA47}">
      <dsp:nvSpPr>
        <dsp:cNvPr id="0" name=""/>
        <dsp:cNvSpPr/>
      </dsp:nvSpPr>
      <dsp:spPr>
        <a:xfrm>
          <a:off x="5028" y="499728"/>
          <a:ext cx="2571898"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smtClean="0"/>
            <a:t>Overpayments: </a:t>
          </a:r>
          <a:endParaRPr lang="en-US" sz="1800" kern="1200"/>
        </a:p>
      </dsp:txBody>
      <dsp:txXfrm>
        <a:off x="5028" y="499728"/>
        <a:ext cx="2571898" cy="356400"/>
      </dsp:txXfrm>
    </dsp:sp>
    <dsp:sp modelId="{53A4942B-7681-4ECF-AD06-0645BEB5870F}">
      <dsp:nvSpPr>
        <dsp:cNvPr id="0" name=""/>
        <dsp:cNvSpPr/>
      </dsp:nvSpPr>
      <dsp:spPr>
        <a:xfrm>
          <a:off x="2576926" y="43091"/>
          <a:ext cx="514379" cy="12696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61CF4F-A17D-4B80-AACE-DE0A8FDDAD12}">
      <dsp:nvSpPr>
        <dsp:cNvPr id="0" name=""/>
        <dsp:cNvSpPr/>
      </dsp:nvSpPr>
      <dsp:spPr>
        <a:xfrm>
          <a:off x="3297058" y="43091"/>
          <a:ext cx="6995564" cy="1269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Appeal the overpayment (if SSA is wrong)</a:t>
          </a:r>
        </a:p>
        <a:p>
          <a:pPr marL="171450" lvl="1" indent="-171450" algn="l" defTabSz="800100">
            <a:lnSpc>
              <a:spcPct val="90000"/>
            </a:lnSpc>
            <a:spcBef>
              <a:spcPct val="0"/>
            </a:spcBef>
            <a:spcAft>
              <a:spcPct val="15000"/>
            </a:spcAft>
            <a:buChar char="••"/>
          </a:pPr>
          <a:r>
            <a:rPr lang="en-US" sz="1800" kern="1200" dirty="0" smtClean="0"/>
            <a:t>Request a Waiver (waives overpayment even if recipient was overpaid)</a:t>
          </a:r>
        </a:p>
        <a:p>
          <a:pPr marL="171450" lvl="1" indent="-171450" algn="l" defTabSz="800100">
            <a:lnSpc>
              <a:spcPct val="90000"/>
            </a:lnSpc>
            <a:spcBef>
              <a:spcPct val="0"/>
            </a:spcBef>
            <a:spcAft>
              <a:spcPct val="15000"/>
            </a:spcAft>
            <a:buChar char="••"/>
          </a:pPr>
          <a:r>
            <a:rPr lang="en-US" sz="1800" kern="1200" dirty="0" smtClean="0"/>
            <a:t>Overpayment repayment plan (doesn’t change overpayment but can spread payments out to reduce monthly deduction.)</a:t>
          </a:r>
        </a:p>
      </dsp:txBody>
      <dsp:txXfrm>
        <a:off x="3297058" y="43091"/>
        <a:ext cx="6995564" cy="1269675"/>
      </dsp:txXfrm>
    </dsp:sp>
    <dsp:sp modelId="{40747342-6FB5-47A2-9D06-EF2240292081}">
      <dsp:nvSpPr>
        <dsp:cNvPr id="0" name=""/>
        <dsp:cNvSpPr/>
      </dsp:nvSpPr>
      <dsp:spPr>
        <a:xfrm>
          <a:off x="5028" y="1431861"/>
          <a:ext cx="2571898"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smtClean="0"/>
            <a:t>Non-SSI income less than the SSI maximum + $20</a:t>
          </a:r>
          <a:endParaRPr lang="en-US" sz="1800" kern="1200" dirty="0" smtClean="0"/>
        </a:p>
      </dsp:txBody>
      <dsp:txXfrm>
        <a:off x="5028" y="1431861"/>
        <a:ext cx="2571898" cy="868725"/>
      </dsp:txXfrm>
    </dsp:sp>
    <dsp:sp modelId="{C18EBAB2-0B63-4785-A3BE-598FBA42513F}">
      <dsp:nvSpPr>
        <dsp:cNvPr id="0" name=""/>
        <dsp:cNvSpPr/>
      </dsp:nvSpPr>
      <dsp:spPr>
        <a:xfrm>
          <a:off x="2576926" y="1377566"/>
          <a:ext cx="514379" cy="97731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F36BD6-A32F-41D8-9D8B-BF27E751FFEC}">
      <dsp:nvSpPr>
        <dsp:cNvPr id="0" name=""/>
        <dsp:cNvSpPr/>
      </dsp:nvSpPr>
      <dsp:spPr>
        <a:xfrm>
          <a:off x="3297058" y="1377566"/>
          <a:ext cx="6995564" cy="977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Apply for SSI (NOTE: You cannot apply online!)</a:t>
          </a:r>
        </a:p>
        <a:p>
          <a:pPr marL="171450" lvl="1" indent="-171450" algn="l" defTabSz="800100">
            <a:lnSpc>
              <a:spcPct val="90000"/>
            </a:lnSpc>
            <a:spcBef>
              <a:spcPct val="0"/>
            </a:spcBef>
            <a:spcAft>
              <a:spcPct val="15000"/>
            </a:spcAft>
            <a:buChar char="••"/>
          </a:pPr>
          <a:r>
            <a:rPr lang="en-US" sz="1800" kern="1200" dirty="0" smtClean="0"/>
            <a:t>If ineligible for SSI because of assets, consider financial planning to reduce countable assets</a:t>
          </a:r>
        </a:p>
      </dsp:txBody>
      <dsp:txXfrm>
        <a:off x="3297058" y="1377566"/>
        <a:ext cx="6995564" cy="977315"/>
      </dsp:txXfrm>
    </dsp:sp>
    <dsp:sp modelId="{D6FCB4D7-F9E3-4F1A-A011-A80AFB1590A9}">
      <dsp:nvSpPr>
        <dsp:cNvPr id="0" name=""/>
        <dsp:cNvSpPr/>
      </dsp:nvSpPr>
      <dsp:spPr>
        <a:xfrm>
          <a:off x="5028" y="2446829"/>
          <a:ext cx="2571898"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SSI reduced because someone else is paying for shelter &amp; food</a:t>
          </a:r>
        </a:p>
      </dsp:txBody>
      <dsp:txXfrm>
        <a:off x="5028" y="2446829"/>
        <a:ext cx="2571898" cy="868725"/>
      </dsp:txXfrm>
    </dsp:sp>
    <dsp:sp modelId="{071734EB-91A4-4506-BB8D-4275C68BF826}">
      <dsp:nvSpPr>
        <dsp:cNvPr id="0" name=""/>
        <dsp:cNvSpPr/>
      </dsp:nvSpPr>
      <dsp:spPr>
        <a:xfrm>
          <a:off x="2576926" y="2419682"/>
          <a:ext cx="514379" cy="92302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9DBE51-D788-48FF-A527-C115A6276FCD}">
      <dsp:nvSpPr>
        <dsp:cNvPr id="0" name=""/>
        <dsp:cNvSpPr/>
      </dsp:nvSpPr>
      <dsp:spPr>
        <a:xfrm>
          <a:off x="3297058" y="2419682"/>
          <a:ext cx="6995564" cy="92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SSI recipient can start paying some money for rent – best to have a written contract to prove they are a boarder and report that expense to SSA</a:t>
          </a:r>
        </a:p>
      </dsp:txBody>
      <dsp:txXfrm>
        <a:off x="3297058" y="2419682"/>
        <a:ext cx="6995564" cy="923020"/>
      </dsp:txXfrm>
    </dsp:sp>
    <dsp:sp modelId="{8681DC9B-B689-40B6-B8E7-A0A01338833A}">
      <dsp:nvSpPr>
        <dsp:cNvPr id="0" name=""/>
        <dsp:cNvSpPr/>
      </dsp:nvSpPr>
      <dsp:spPr>
        <a:xfrm>
          <a:off x="5028" y="3436216"/>
          <a:ext cx="2571898" cy="61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SSA miscalculations, mischaracterizations</a:t>
          </a:r>
          <a:endParaRPr lang="en-US" sz="1800" kern="1200" dirty="0"/>
        </a:p>
      </dsp:txBody>
      <dsp:txXfrm>
        <a:off x="5028" y="3436216"/>
        <a:ext cx="2571898" cy="612562"/>
      </dsp:txXfrm>
    </dsp:sp>
    <dsp:sp modelId="{EFDAE9D1-3755-4D72-BA22-4ABD5456C307}">
      <dsp:nvSpPr>
        <dsp:cNvPr id="0" name=""/>
        <dsp:cNvSpPr/>
      </dsp:nvSpPr>
      <dsp:spPr>
        <a:xfrm>
          <a:off x="2576926" y="3407502"/>
          <a:ext cx="514379" cy="66999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CE058E-1D58-4347-B98C-AEB8BCBE4A75}">
      <dsp:nvSpPr>
        <dsp:cNvPr id="0" name=""/>
        <dsp:cNvSpPr/>
      </dsp:nvSpPr>
      <dsp:spPr>
        <a:xfrm>
          <a:off x="3297058" y="3407502"/>
          <a:ext cx="6995564" cy="6699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Appeal SSA decisions. I recommend consulting someone with expertise in SSA rules for these situations.</a:t>
          </a:r>
          <a:endParaRPr lang="en-US" sz="1800" kern="1200" dirty="0"/>
        </a:p>
      </dsp:txBody>
      <dsp:txXfrm>
        <a:off x="3297058" y="3407502"/>
        <a:ext cx="6995564" cy="6699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4E6F-E979-4CF7-B6AD-ECC094334BF2}">
      <dsp:nvSpPr>
        <dsp:cNvPr id="0" name=""/>
        <dsp:cNvSpPr/>
      </dsp:nvSpPr>
      <dsp:spPr>
        <a:xfrm>
          <a:off x="5032" y="549229"/>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Look at what she’s getting</a:t>
          </a:r>
          <a:endParaRPr lang="en-US" sz="1600" kern="1200" dirty="0"/>
        </a:p>
      </dsp:txBody>
      <dsp:txXfrm>
        <a:off x="31467" y="575664"/>
        <a:ext cx="1451366" cy="849671"/>
      </dsp:txXfrm>
    </dsp:sp>
    <dsp:sp modelId="{DAF85F84-3581-4F40-8C87-1DDDDDDBA3F0}">
      <dsp:nvSpPr>
        <dsp:cNvPr id="0" name=""/>
        <dsp:cNvSpPr/>
      </dsp:nvSpPr>
      <dsp:spPr>
        <a:xfrm>
          <a:off x="1659692" y="813975"/>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59692" y="888585"/>
        <a:ext cx="223229" cy="223830"/>
      </dsp:txXfrm>
    </dsp:sp>
    <dsp:sp modelId="{83CD4246-CC62-47F9-898A-FAFD906FF087}">
      <dsp:nvSpPr>
        <dsp:cNvPr id="0" name=""/>
        <dsp:cNvSpPr/>
      </dsp:nvSpPr>
      <dsp:spPr>
        <a:xfrm>
          <a:off x="2110963" y="549229"/>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More than SSI maximum+$20 of $934</a:t>
          </a:r>
          <a:endParaRPr lang="en-US" sz="1600" kern="1200" dirty="0"/>
        </a:p>
      </dsp:txBody>
      <dsp:txXfrm>
        <a:off x="2137398" y="575664"/>
        <a:ext cx="1451366" cy="849671"/>
      </dsp:txXfrm>
    </dsp:sp>
    <dsp:sp modelId="{C511EF60-5A24-406C-A9A7-C0995A062C9A}">
      <dsp:nvSpPr>
        <dsp:cNvPr id="0" name=""/>
        <dsp:cNvSpPr/>
      </dsp:nvSpPr>
      <dsp:spPr>
        <a:xfrm>
          <a:off x="3765623" y="813975"/>
          <a:ext cx="318898" cy="373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65623" y="888585"/>
        <a:ext cx="223229" cy="223830"/>
      </dsp:txXfrm>
    </dsp:sp>
    <dsp:sp modelId="{FA7CEA58-3248-4F3C-B1FD-E982004942B6}">
      <dsp:nvSpPr>
        <dsp:cNvPr id="0" name=""/>
        <dsp:cNvSpPr/>
      </dsp:nvSpPr>
      <dsp:spPr>
        <a:xfrm>
          <a:off x="4216894" y="549229"/>
          <a:ext cx="1504236" cy="90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Social Security Disability</a:t>
          </a:r>
          <a:endParaRPr lang="en-US" sz="1600" kern="1200" dirty="0"/>
        </a:p>
      </dsp:txBody>
      <dsp:txXfrm>
        <a:off x="4243329" y="575664"/>
        <a:ext cx="1451366" cy="8496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12/19/2024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0F10-F656-4C2F-9C71-2A1339FB31B7}" type="datetimeFigureOut">
              <a:rPr lang="en-US" smtClean="0"/>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A524-7A27-46AB-9B4A-7198D44C5B6B}" type="slidenum">
              <a:rPr lang="en-US" smtClean="0"/>
              <a:t>‹#›</a:t>
            </a:fld>
            <a:endParaRPr lang="en-US" dirty="0"/>
          </a:p>
        </p:txBody>
      </p:sp>
    </p:spTree>
    <p:extLst>
      <p:ext uri="{BB962C8B-B14F-4D97-AF65-F5344CB8AC3E}">
        <p14:creationId xmlns:p14="http://schemas.microsoft.com/office/powerpoint/2010/main" val="3290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a:t>
            </a:fld>
            <a:endParaRPr lang="en-US" dirty="0"/>
          </a:p>
        </p:txBody>
      </p:sp>
    </p:spTree>
    <p:extLst>
      <p:ext uri="{BB962C8B-B14F-4D97-AF65-F5344CB8AC3E}">
        <p14:creationId xmlns:p14="http://schemas.microsoft.com/office/powerpoint/2010/main" val="114856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250157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5</a:t>
            </a:fld>
            <a:endParaRPr lang="en-US" dirty="0"/>
          </a:p>
        </p:txBody>
      </p:sp>
    </p:spTree>
    <p:extLst>
      <p:ext uri="{BB962C8B-B14F-4D97-AF65-F5344CB8AC3E}">
        <p14:creationId xmlns:p14="http://schemas.microsoft.com/office/powerpoint/2010/main" val="341929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54BDE-1761-48E7-99E0-DC506AD4495A}" type="slidenum">
              <a:rPr lang="en-US"/>
              <a:t>8</a:t>
            </a:fld>
            <a:endParaRPr lang="en-US"/>
          </a:p>
        </p:txBody>
      </p:sp>
    </p:spTree>
    <p:extLst>
      <p:ext uri="{BB962C8B-B14F-4D97-AF65-F5344CB8AC3E}">
        <p14:creationId xmlns:p14="http://schemas.microsoft.com/office/powerpoint/2010/main" val="352551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54BDE-1761-48E7-99E0-DC506AD4495A}" type="slidenum">
              <a:rPr lang="en-US"/>
              <a:t>9</a:t>
            </a:fld>
            <a:endParaRPr lang="en-US"/>
          </a:p>
        </p:txBody>
      </p:sp>
    </p:spTree>
    <p:extLst>
      <p:ext uri="{BB962C8B-B14F-4D97-AF65-F5344CB8AC3E}">
        <p14:creationId xmlns:p14="http://schemas.microsoft.com/office/powerpoint/2010/main" val="1351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54BDE-1761-48E7-99E0-DC506AD4495A}" type="slidenum">
              <a:rPr lang="en-US"/>
              <a:t>10</a:t>
            </a:fld>
            <a:endParaRPr lang="en-US"/>
          </a:p>
        </p:txBody>
      </p:sp>
    </p:spTree>
    <p:extLst>
      <p:ext uri="{BB962C8B-B14F-4D97-AF65-F5344CB8AC3E}">
        <p14:creationId xmlns:p14="http://schemas.microsoft.com/office/powerpoint/2010/main" val="76391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54BDE-1761-48E7-99E0-DC506AD4495A}" type="slidenum">
              <a:rPr lang="en-US"/>
              <a:t>11</a:t>
            </a:fld>
            <a:endParaRPr lang="en-US"/>
          </a:p>
        </p:txBody>
      </p:sp>
    </p:spTree>
    <p:extLst>
      <p:ext uri="{BB962C8B-B14F-4D97-AF65-F5344CB8AC3E}">
        <p14:creationId xmlns:p14="http://schemas.microsoft.com/office/powerpoint/2010/main" val="158590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14</a:t>
            </a:fld>
            <a:endParaRPr lang="en-US" dirty="0"/>
          </a:p>
        </p:txBody>
      </p:sp>
    </p:spTree>
    <p:extLst>
      <p:ext uri="{BB962C8B-B14F-4D97-AF65-F5344CB8AC3E}">
        <p14:creationId xmlns:p14="http://schemas.microsoft.com/office/powerpoint/2010/main" val="31589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23</a:t>
            </a:fld>
            <a:endParaRPr lang="en-US" dirty="0"/>
          </a:p>
        </p:txBody>
      </p:sp>
    </p:spTree>
    <p:extLst>
      <p:ext uri="{BB962C8B-B14F-4D97-AF65-F5344CB8AC3E}">
        <p14:creationId xmlns:p14="http://schemas.microsoft.com/office/powerpoint/2010/main" val="1143025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smtClean="0"/>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smtClean="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EA3BD-B67B-4A94-8A63-109203D608A6}"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11991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12/19/2024</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image" Target="../media/image11.jpeg"/><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image" Target="../media/image17.jpeg"/><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18" Type="http://schemas.openxmlformats.org/officeDocument/2006/relationships/diagramData" Target="../diagrams/data16.xml"/><Relationship Id="rId3" Type="http://schemas.openxmlformats.org/officeDocument/2006/relationships/diagramData" Target="../diagrams/data13.xml"/><Relationship Id="rId21" Type="http://schemas.openxmlformats.org/officeDocument/2006/relationships/diagramColors" Target="../diagrams/colors16.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image" Target="../media/image18.jpeg"/><Relationship Id="rId16" Type="http://schemas.openxmlformats.org/officeDocument/2006/relationships/diagramColors" Target="../diagrams/colors15.xml"/><Relationship Id="rId20" Type="http://schemas.openxmlformats.org/officeDocument/2006/relationships/diagramQuickStyle" Target="../diagrams/quickStyle16.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19" Type="http://schemas.openxmlformats.org/officeDocument/2006/relationships/diagramLayout" Target="../diagrams/layout16.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 Id="rId22" Type="http://schemas.microsoft.com/office/2007/relationships/diagramDrawing" Target="../diagrams/drawing16.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3.png"/><Relationship Id="rId12" Type="http://schemas.openxmlformats.org/officeDocument/2006/relationships/image" Target="../media/image4.svg"/><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10.xml"/><Relationship Id="rId11" Type="http://schemas.openxmlformats.org/officeDocument/2006/relationships/image" Target="../media/image6.png"/><Relationship Id="rId6"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5.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dhs.state.il.us/page.aspx?module=12" TargetMode="External"/><Relationship Id="rId2" Type="http://schemas.openxmlformats.org/officeDocument/2006/relationships/hyperlink" Target="https://abe.illinois.gov/"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4624388" y="5204849"/>
            <a:ext cx="6586537" cy="924646"/>
          </a:xfrm>
        </p:spPr>
        <p:txBody>
          <a:bodyPr>
            <a:noAutofit/>
          </a:bodyPr>
          <a:lstStyle/>
          <a:p>
            <a:r>
              <a:rPr lang="en-US" sz="1500" dirty="0" smtClean="0"/>
              <a:t>Gwynne Kizer Mashon</a:t>
            </a:r>
          </a:p>
          <a:p>
            <a:pPr>
              <a:lnSpc>
                <a:spcPct val="100000"/>
              </a:lnSpc>
              <a:spcBef>
                <a:spcPts val="0"/>
              </a:spcBef>
            </a:pPr>
            <a:r>
              <a:rPr lang="en-US" sz="1500" dirty="0" smtClean="0"/>
              <a:t>Supervisory Attorney, Public Benefits Practice Group</a:t>
            </a:r>
          </a:p>
          <a:p>
            <a:pPr>
              <a:lnSpc>
                <a:spcPct val="100000"/>
              </a:lnSpc>
              <a:spcBef>
                <a:spcPts val="0"/>
              </a:spcBef>
            </a:pPr>
            <a:r>
              <a:rPr lang="en-US" sz="1500" dirty="0" smtClean="0"/>
              <a:t>gmashon@legalaidchicago.org</a:t>
            </a:r>
          </a:p>
          <a:p>
            <a:pPr>
              <a:lnSpc>
                <a:spcPct val="100000"/>
              </a:lnSpc>
              <a:spcBef>
                <a:spcPts val="0"/>
              </a:spcBef>
            </a:pPr>
            <a:r>
              <a:rPr lang="en-US" sz="1500" dirty="0" smtClean="0"/>
              <a:t>December 2023</a:t>
            </a:r>
          </a:p>
        </p:txBody>
      </p:sp>
      <p:sp>
        <p:nvSpPr>
          <p:cNvPr id="8" name="Rectangle 7"/>
          <p:cNvSpPr/>
          <p:nvPr/>
        </p:nvSpPr>
        <p:spPr>
          <a:xfrm>
            <a:off x="10731500" y="219456"/>
            <a:ext cx="1041400" cy="4390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499697" y="2772632"/>
            <a:ext cx="5496357" cy="1938992"/>
          </a:xfrm>
          <a:prstGeom prst="rect">
            <a:avLst/>
          </a:prstGeom>
        </p:spPr>
        <p:txBody>
          <a:bodyPr wrap="square">
            <a:spAutoFit/>
          </a:bodyPr>
          <a:lstStyle/>
          <a:p>
            <a:pPr lvl="0"/>
            <a:r>
              <a:rPr lang="en-US" sz="4000" b="1" dirty="0">
                <a:solidFill>
                  <a:srgbClr val="001E61"/>
                </a:solidFill>
              </a:rPr>
              <a:t>Maximizing Cash Benefits for People with Disabilities</a:t>
            </a:r>
          </a:p>
        </p:txBody>
      </p:sp>
    </p:spTree>
    <p:extLst>
      <p:ext uri="{BB962C8B-B14F-4D97-AF65-F5344CB8AC3E}">
        <p14:creationId xmlns:p14="http://schemas.microsoft.com/office/powerpoint/2010/main" val="92868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10515600" cy="1325563"/>
          </a:xfrm>
        </p:spPr>
        <p:txBody>
          <a:bodyPr/>
          <a:lstStyle/>
          <a:p>
            <a:r>
              <a:rPr lang="en-US" dirty="0" smtClean="0"/>
              <a:t>What </a:t>
            </a:r>
            <a:r>
              <a:rPr lang="en-US" dirty="0" err="1" smtClean="0"/>
              <a:t>ssa</a:t>
            </a:r>
            <a:r>
              <a:rPr lang="en-US" dirty="0" smtClean="0"/>
              <a:t> benefit is it?</a:t>
            </a:r>
            <a:endParaRPr lang="en-US" dirty="0"/>
          </a:p>
        </p:txBody>
      </p:sp>
      <p:pic>
        <p:nvPicPr>
          <p:cNvPr id="3" name="Picture 2"/>
          <p:cNvPicPr>
            <a:picLocks noChangeAspect="1"/>
          </p:cNvPicPr>
          <p:nvPr/>
        </p:nvPicPr>
        <p:blipFill>
          <a:blip r:embed="rId3"/>
          <a:stretch>
            <a:fillRect/>
          </a:stretch>
        </p:blipFill>
        <p:spPr>
          <a:xfrm>
            <a:off x="1688900" y="1131125"/>
            <a:ext cx="4801270" cy="4334480"/>
          </a:xfrm>
          <a:prstGeom prst="rect">
            <a:avLst/>
          </a:prstGeom>
        </p:spPr>
      </p:pic>
      <p:sp>
        <p:nvSpPr>
          <p:cNvPr id="6" name="Line Callout 1 5"/>
          <p:cNvSpPr/>
          <p:nvPr/>
        </p:nvSpPr>
        <p:spPr>
          <a:xfrm>
            <a:off x="7455170" y="1701209"/>
            <a:ext cx="1280483" cy="1073889"/>
          </a:xfrm>
          <a:prstGeom prst="borderCallout1">
            <a:avLst>
              <a:gd name="adj1" fmla="val 18750"/>
              <a:gd name="adj2" fmla="val -8333"/>
              <a:gd name="adj3" fmla="val 76659"/>
              <a:gd name="adj4" fmla="val -12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Gross SSA income; Not SSI</a:t>
            </a:r>
            <a:endParaRPr lang="en-US" sz="1400" dirty="0"/>
          </a:p>
        </p:txBody>
      </p:sp>
      <p:sp>
        <p:nvSpPr>
          <p:cNvPr id="8" name="Line Callout 1 7"/>
          <p:cNvSpPr/>
          <p:nvPr/>
        </p:nvSpPr>
        <p:spPr>
          <a:xfrm>
            <a:off x="7455170" y="3298365"/>
            <a:ext cx="2177928" cy="912128"/>
          </a:xfrm>
          <a:prstGeom prst="borderCallout1">
            <a:avLst>
              <a:gd name="adj1" fmla="val 18750"/>
              <a:gd name="adj2" fmla="val -8333"/>
              <a:gd name="adj3" fmla="val -58052"/>
              <a:gd name="adj4" fmla="val -75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Medicare Part B monthly Premium Deducted</a:t>
            </a:r>
            <a:endParaRPr lang="en-US" sz="1400" dirty="0"/>
          </a:p>
        </p:txBody>
      </p:sp>
      <p:sp>
        <p:nvSpPr>
          <p:cNvPr id="11" name="Line Callout 1 10"/>
          <p:cNvSpPr/>
          <p:nvPr/>
        </p:nvSpPr>
        <p:spPr>
          <a:xfrm>
            <a:off x="7331124" y="4553477"/>
            <a:ext cx="2177928" cy="912128"/>
          </a:xfrm>
          <a:prstGeom prst="borderCallout1">
            <a:avLst>
              <a:gd name="adj1" fmla="val 18750"/>
              <a:gd name="adj2" fmla="val -8333"/>
              <a:gd name="adj3" fmla="val -59218"/>
              <a:gd name="adj4" fmla="val -73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Net income client receives in their account</a:t>
            </a:r>
            <a:endParaRPr lang="en-US" sz="1400" dirty="0"/>
          </a:p>
        </p:txBody>
      </p:sp>
    </p:spTree>
    <p:extLst>
      <p:ext uri="{BB962C8B-B14F-4D97-AF65-F5344CB8AC3E}">
        <p14:creationId xmlns:p14="http://schemas.microsoft.com/office/powerpoint/2010/main" val="2767162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10515600" cy="1325563"/>
          </a:xfrm>
        </p:spPr>
        <p:txBody>
          <a:bodyPr/>
          <a:lstStyle/>
          <a:p>
            <a:r>
              <a:rPr lang="en-US" dirty="0" smtClean="0"/>
              <a:t>What </a:t>
            </a:r>
            <a:r>
              <a:rPr lang="en-US" dirty="0" err="1" smtClean="0"/>
              <a:t>ssa</a:t>
            </a:r>
            <a:r>
              <a:rPr lang="en-US" dirty="0" smtClean="0"/>
              <a:t> benefit is it?</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3009014" y="919452"/>
            <a:ext cx="4228953" cy="4768968"/>
          </a:xfrm>
          <a:prstGeom prst="rect">
            <a:avLst/>
          </a:prstGeom>
        </p:spPr>
      </p:pic>
      <p:sp>
        <p:nvSpPr>
          <p:cNvPr id="5" name="Left Brace 4"/>
          <p:cNvSpPr/>
          <p:nvPr/>
        </p:nvSpPr>
        <p:spPr>
          <a:xfrm>
            <a:off x="2275368" y="3317360"/>
            <a:ext cx="648586" cy="23710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Curved Connector 8"/>
          <p:cNvCxnSpPr>
            <a:stCxn id="5" idx="1"/>
          </p:cNvCxnSpPr>
          <p:nvPr/>
        </p:nvCxnSpPr>
        <p:spPr>
          <a:xfrm rot="10800000" flipH="1">
            <a:off x="2275368" y="1959574"/>
            <a:ext cx="839972" cy="2543317"/>
          </a:xfrm>
          <a:prstGeom prst="curvedConnector4">
            <a:avLst>
              <a:gd name="adj1" fmla="val -144936"/>
              <a:gd name="adj2" fmla="val 99645"/>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Line Callout 1 10"/>
          <p:cNvSpPr/>
          <p:nvPr/>
        </p:nvSpPr>
        <p:spPr>
          <a:xfrm>
            <a:off x="9159924" y="4479050"/>
            <a:ext cx="2177928" cy="912128"/>
          </a:xfrm>
          <a:prstGeom prst="borderCallout1">
            <a:avLst>
              <a:gd name="adj1" fmla="val 18750"/>
              <a:gd name="adj2" fmla="val -8333"/>
              <a:gd name="adj3" fmla="val -69710"/>
              <a:gd name="adj4" fmla="val -119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Non-SSI income SSA thinks the recipient receives</a:t>
            </a:r>
            <a:endParaRPr lang="en-US" sz="1400" dirty="0"/>
          </a:p>
        </p:txBody>
      </p:sp>
      <p:sp>
        <p:nvSpPr>
          <p:cNvPr id="6" name="Line Callout 1 5"/>
          <p:cNvSpPr/>
          <p:nvPr/>
        </p:nvSpPr>
        <p:spPr>
          <a:xfrm>
            <a:off x="9443458" y="885684"/>
            <a:ext cx="1280483" cy="1073889"/>
          </a:xfrm>
          <a:prstGeom prst="borderCallout1">
            <a:avLst>
              <a:gd name="adj1" fmla="val 18750"/>
              <a:gd name="adj2" fmla="val -8333"/>
              <a:gd name="adj3" fmla="val 71709"/>
              <a:gd name="adj4" fmla="val -2290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SSI maximum (note this is from 2003)</a:t>
            </a:r>
            <a:endParaRPr lang="en-US" sz="1400" dirty="0"/>
          </a:p>
        </p:txBody>
      </p:sp>
      <p:sp>
        <p:nvSpPr>
          <p:cNvPr id="16" name="Line Callout 1 15"/>
          <p:cNvSpPr/>
          <p:nvPr/>
        </p:nvSpPr>
        <p:spPr>
          <a:xfrm>
            <a:off x="9443458" y="2143725"/>
            <a:ext cx="1280483" cy="1073889"/>
          </a:xfrm>
          <a:prstGeom prst="borderCallout1">
            <a:avLst>
              <a:gd name="adj1" fmla="val 18750"/>
              <a:gd name="adj2" fmla="val -8333"/>
              <a:gd name="adj3" fmla="val 49927"/>
              <a:gd name="adj4" fmla="val -238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Net SSI income</a:t>
            </a:r>
            <a:endParaRPr lang="en-US" sz="1400" dirty="0"/>
          </a:p>
        </p:txBody>
      </p:sp>
    </p:spTree>
    <p:extLst>
      <p:ext uri="{BB962C8B-B14F-4D97-AF65-F5344CB8AC3E}">
        <p14:creationId xmlns:p14="http://schemas.microsoft.com/office/powerpoint/2010/main" val="2282230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744" y="0"/>
            <a:ext cx="8764256" cy="5842837"/>
          </a:xfrm>
          <a:prstGeom prst="rect">
            <a:avLst/>
          </a:prstGeom>
        </p:spPr>
      </p:pic>
      <p:sp>
        <p:nvSpPr>
          <p:cNvPr id="5" name="Rectangle 4"/>
          <p:cNvSpPr/>
          <p:nvPr/>
        </p:nvSpPr>
        <p:spPr>
          <a:xfrm>
            <a:off x="-1" y="-10606"/>
            <a:ext cx="4139921" cy="5828044"/>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44944" y="437643"/>
            <a:ext cx="4165600" cy="1569660"/>
          </a:xfrm>
          <a:prstGeom prst="rect">
            <a:avLst/>
          </a:prstGeom>
          <a:noFill/>
        </p:spPr>
        <p:txBody>
          <a:bodyPr wrap="square" rtlCol="0">
            <a:spAutoFit/>
          </a:bodyPr>
          <a:lstStyle/>
          <a:p>
            <a:pPr algn="ctr"/>
            <a:r>
              <a:rPr lang="en-US" sz="2400" b="1" dirty="0">
                <a:solidFill>
                  <a:schemeClr val="bg1"/>
                </a:solidFill>
              </a:rPr>
              <a:t>Julia</a:t>
            </a:r>
          </a:p>
          <a:p>
            <a:pPr algn="ctr"/>
            <a:endParaRPr lang="en-US" dirty="0">
              <a:solidFill>
                <a:schemeClr val="bg1"/>
              </a:solidFill>
            </a:endParaRPr>
          </a:p>
          <a:p>
            <a:pPr algn="ctr"/>
            <a:r>
              <a:rPr lang="en-US" dirty="0">
                <a:solidFill>
                  <a:schemeClr val="bg1"/>
                </a:solidFill>
              </a:rPr>
              <a:t>61 years old</a:t>
            </a:r>
          </a:p>
          <a:p>
            <a:pPr algn="ctr"/>
            <a:r>
              <a:rPr lang="en-US" dirty="0">
                <a:solidFill>
                  <a:schemeClr val="bg1"/>
                </a:solidFill>
              </a:rPr>
              <a:t>Tells you she gets </a:t>
            </a:r>
            <a:r>
              <a:rPr lang="en-US" dirty="0" smtClean="0">
                <a:solidFill>
                  <a:schemeClr val="bg1"/>
                </a:solidFill>
              </a:rPr>
              <a:t>$436/month </a:t>
            </a:r>
            <a:r>
              <a:rPr lang="en-US" dirty="0">
                <a:solidFill>
                  <a:schemeClr val="bg1"/>
                </a:solidFill>
              </a:rPr>
              <a:t>in SSI</a:t>
            </a:r>
          </a:p>
          <a:p>
            <a:endParaRPr lang="en-US" dirty="0" smtClean="0">
              <a:solidFill>
                <a:schemeClr val="bg1"/>
              </a:solidFill>
            </a:endParaRPr>
          </a:p>
        </p:txBody>
      </p:sp>
      <p:graphicFrame>
        <p:nvGraphicFramePr>
          <p:cNvPr id="7" name="Diagram 6"/>
          <p:cNvGraphicFramePr/>
          <p:nvPr>
            <p:extLst>
              <p:ext uri="{D42A27DB-BD31-4B8C-83A1-F6EECF244321}">
                <p14:modId xmlns:p14="http://schemas.microsoft.com/office/powerpoint/2010/main" val="535500431"/>
              </p:ext>
            </p:extLst>
          </p:nvPr>
        </p:nvGraphicFramePr>
        <p:xfrm>
          <a:off x="723900" y="1389899"/>
          <a:ext cx="5726164" cy="200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009318241"/>
              </p:ext>
            </p:extLst>
          </p:nvPr>
        </p:nvGraphicFramePr>
        <p:xfrm>
          <a:off x="723900" y="2666430"/>
          <a:ext cx="5726164" cy="15958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2675450592"/>
              </p:ext>
            </p:extLst>
          </p:nvPr>
        </p:nvGraphicFramePr>
        <p:xfrm>
          <a:off x="723900" y="3841836"/>
          <a:ext cx="5726164" cy="139619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 12"/>
          <p:cNvGraphicFramePr/>
          <p:nvPr>
            <p:extLst>
              <p:ext uri="{D42A27DB-BD31-4B8C-83A1-F6EECF244321}">
                <p14:modId xmlns:p14="http://schemas.microsoft.com/office/powerpoint/2010/main" val="2041402478"/>
              </p:ext>
            </p:extLst>
          </p:nvPr>
        </p:nvGraphicFramePr>
        <p:xfrm>
          <a:off x="723900" y="4921412"/>
          <a:ext cx="5726164" cy="139619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4069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Graphic spid="1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64885567"/>
              </p:ext>
            </p:extLst>
          </p:nvPr>
        </p:nvGraphicFramePr>
        <p:xfrm>
          <a:off x="153412" y="145297"/>
          <a:ext cx="11755052" cy="5638800"/>
        </p:xfrm>
        <a:graphic>
          <a:graphicData uri="http://schemas.openxmlformats.org/drawingml/2006/table">
            <a:tbl>
              <a:tblPr firstRow="1" bandRow="1">
                <a:tableStyleId>{5C22544A-7EE6-4342-B048-85BDC9FD1C3A}</a:tableStyleId>
              </a:tblPr>
              <a:tblGrid>
                <a:gridCol w="1804631">
                  <a:extLst>
                    <a:ext uri="{9D8B030D-6E8A-4147-A177-3AD203B41FA5}">
                      <a16:colId xmlns:a16="http://schemas.microsoft.com/office/drawing/2014/main" val="2134805467"/>
                    </a:ext>
                  </a:extLst>
                </a:gridCol>
                <a:gridCol w="1095023">
                  <a:extLst>
                    <a:ext uri="{9D8B030D-6E8A-4147-A177-3AD203B41FA5}">
                      <a16:colId xmlns:a16="http://schemas.microsoft.com/office/drawing/2014/main" val="3933152629"/>
                    </a:ext>
                  </a:extLst>
                </a:gridCol>
                <a:gridCol w="6005874">
                  <a:extLst>
                    <a:ext uri="{9D8B030D-6E8A-4147-A177-3AD203B41FA5}">
                      <a16:colId xmlns:a16="http://schemas.microsoft.com/office/drawing/2014/main" val="2708930351"/>
                    </a:ext>
                  </a:extLst>
                </a:gridCol>
                <a:gridCol w="2849524">
                  <a:extLst>
                    <a:ext uri="{9D8B030D-6E8A-4147-A177-3AD203B41FA5}">
                      <a16:colId xmlns:a16="http://schemas.microsoft.com/office/drawing/2014/main" val="1584552605"/>
                    </a:ext>
                  </a:extLst>
                </a:gridCol>
              </a:tblGrid>
              <a:tr h="989730">
                <a:tc>
                  <a:txBody>
                    <a:bodyPr/>
                    <a:lstStyle/>
                    <a:p>
                      <a:r>
                        <a:rPr lang="en-US" sz="1600" dirty="0" smtClean="0"/>
                        <a:t>Social Security Benefit for People with Disabilities</a:t>
                      </a:r>
                      <a:endParaRPr 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sz="1600" dirty="0" smtClean="0"/>
                        <a:t>Maximum (average)</a:t>
                      </a:r>
                      <a:r>
                        <a:rPr lang="en-US" sz="1600" baseline="0" dirty="0" smtClean="0"/>
                        <a:t> monthly benefit in 2023*</a:t>
                      </a: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sz="1600" b="1" baseline="0" dirty="0" smtClean="0"/>
                        <a:t>How income might make someone ineligible or reduce monthly benefits.</a:t>
                      </a:r>
                    </a:p>
                    <a:p>
                      <a:endParaRPr lang="en-US" sz="1200" baseline="0" dirty="0" smtClean="0"/>
                    </a:p>
                    <a:p>
                      <a:r>
                        <a:rPr lang="en-US" sz="1200" baseline="0" dirty="0" smtClean="0"/>
                        <a:t>NOTE: </a:t>
                      </a:r>
                      <a:r>
                        <a:rPr lang="en-US" sz="1200" b="0" baseline="0" dirty="0" smtClean="0"/>
                        <a:t>Rules around what work counts, what income counts, etc. are more complicated than they appear here. If someone is earning over the limits above, they might want to discuss their case with someone with expertise in SSA rules.</a:t>
                      </a:r>
                      <a:endParaRPr lang="en-US" sz="1200" b="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sz="1600" baseline="0" dirty="0" smtClean="0"/>
                        <a:t>Other common r</a:t>
                      </a:r>
                      <a:r>
                        <a:rPr lang="en-US" sz="1600" dirty="0" smtClean="0"/>
                        <a:t>easons</a:t>
                      </a:r>
                      <a:r>
                        <a:rPr lang="en-US" sz="1600" baseline="0" dirty="0" smtClean="0"/>
                        <a:t> gross benefits reduced</a:t>
                      </a: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518273023"/>
                  </a:ext>
                </a:extLst>
              </a:tr>
              <a:tr h="509861">
                <a:tc>
                  <a:txBody>
                    <a:bodyPr/>
                    <a:lstStyle/>
                    <a:p>
                      <a:r>
                        <a:rPr lang="en-US" baseline="0" dirty="0" smtClean="0"/>
                        <a:t>Supplemental Security Income (SSI)</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400" dirty="0" smtClean="0"/>
                        <a:t>$914 ($657)</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Both </a:t>
                      </a:r>
                      <a:r>
                        <a:rPr lang="en-US" sz="1400" b="1" dirty="0" smtClean="0"/>
                        <a:t>earned and unearned income </a:t>
                      </a:r>
                      <a:r>
                        <a:rPr lang="en-US" sz="1400" dirty="0" smtClean="0"/>
                        <a:t>can</a:t>
                      </a:r>
                      <a:r>
                        <a:rPr lang="en-US" sz="1400" baseline="0" dirty="0" smtClean="0"/>
                        <a:t> reduce monthly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If you earn enough money from certain kinds of work, SSA might determine you are no longer disabled.</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400" baseline="0" dirty="0" smtClean="0"/>
                        <a:t>Others paying for shelter and food</a:t>
                      </a:r>
                    </a:p>
                    <a:p>
                      <a:pPr marL="285750" indent="-285750">
                        <a:buFont typeface="Arial" panose="020B0604020202020204" pitchFamily="34" charset="0"/>
                        <a:buChar char="•"/>
                      </a:pPr>
                      <a:r>
                        <a:rPr lang="en-US" sz="1400" dirty="0" smtClean="0"/>
                        <a:t>Repayment Overpayment</a:t>
                      </a:r>
                    </a:p>
                    <a:p>
                      <a:pPr marL="285750" indent="-285750">
                        <a:buFont typeface="Arial" panose="020B0604020202020204" pitchFamily="34" charset="0"/>
                        <a:buChar char="•"/>
                      </a:pPr>
                      <a:r>
                        <a:rPr lang="en-US" sz="1400" dirty="0" smtClean="0"/>
                        <a:t>Deemed</a:t>
                      </a:r>
                      <a:r>
                        <a:rPr lang="en-US" sz="1400" baseline="0" dirty="0" smtClean="0"/>
                        <a:t> income</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14503605"/>
                  </a:ext>
                </a:extLst>
              </a:tr>
              <a:tr h="509861">
                <a:tc>
                  <a:txBody>
                    <a:bodyPr/>
                    <a:lstStyle/>
                    <a:p>
                      <a:r>
                        <a:rPr lang="en-US" baseline="0" dirty="0" smtClean="0"/>
                        <a:t>Disability</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400" b="0" i="0" kern="1200" dirty="0" smtClean="0">
                          <a:solidFill>
                            <a:schemeClr val="dk1"/>
                          </a:solidFill>
                          <a:effectLst/>
                          <a:latin typeface="+mn-lt"/>
                          <a:ea typeface="+mn-ea"/>
                          <a:cs typeface="+mn-cs"/>
                        </a:rPr>
                        <a:t>$3,627 ($1,483)</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Earned income: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Monthly</a:t>
                      </a:r>
                      <a:r>
                        <a:rPr lang="en-US" sz="1400" baseline="0" dirty="0" smtClean="0"/>
                        <a:t> benefits are not reduced, but if you earn enough money for enough months, SSA might determine you are not longer disabled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SSA has work incentives and the Ticket to Work program. Make sure you understand all requirements and document your compliance with these programs if you participate.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baseline="0" dirty="0" smtClean="0"/>
                        <a:t>Unearned income</a:t>
                      </a:r>
                      <a:r>
                        <a:rPr lang="en-US" sz="1400" baseline="0" dirty="0" smtClean="0"/>
                        <a:t>: no effect</a:t>
                      </a:r>
                      <a:endParaRPr lang="en-US" sz="1400" dirty="0" smtClean="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rowSpan="3">
                  <a:txBody>
                    <a:bodyPr/>
                    <a:lstStyle/>
                    <a:p>
                      <a:pPr marL="285750" indent="-285750">
                        <a:buFont typeface="Arial" panose="020B0604020202020204" pitchFamily="34" charset="0"/>
                        <a:buChar char="•"/>
                      </a:pPr>
                      <a:r>
                        <a:rPr lang="en-US" sz="1400" dirty="0" smtClean="0"/>
                        <a:t>Miscalculation of benefits</a:t>
                      </a:r>
                    </a:p>
                    <a:p>
                      <a:pPr marL="285750" indent="-285750">
                        <a:buFont typeface="Arial" panose="020B0604020202020204" pitchFamily="34" charset="0"/>
                        <a:buChar char="•"/>
                      </a:pPr>
                      <a:r>
                        <a:rPr lang="en-US" sz="1400" dirty="0" smtClean="0"/>
                        <a:t>Early retirement</a:t>
                      </a:r>
                    </a:p>
                    <a:p>
                      <a:pPr marL="285750" indent="-285750">
                        <a:buFont typeface="Arial" panose="020B0604020202020204" pitchFamily="34" charset="0"/>
                        <a:buChar char="•"/>
                      </a:pPr>
                      <a:r>
                        <a:rPr lang="en-US" sz="1400" dirty="0" smtClean="0"/>
                        <a:t>Garnishment</a:t>
                      </a:r>
                      <a:r>
                        <a:rPr lang="en-US" sz="1400" baseline="0" dirty="0" smtClean="0"/>
                        <a:t> for federal debts (taxes, criminal restitution fees), overpayments, or student loans</a:t>
                      </a:r>
                    </a:p>
                    <a:p>
                      <a:pPr marL="285750" indent="-285750">
                        <a:buFont typeface="Arial" panose="020B0604020202020204" pitchFamily="34" charset="0"/>
                        <a:buChar char="•"/>
                      </a:pPr>
                      <a:r>
                        <a:rPr lang="en-US" sz="1400" baseline="0" dirty="0" smtClean="0"/>
                        <a:t>Garnishment for child support or alimony</a:t>
                      </a:r>
                    </a:p>
                    <a:p>
                      <a:pPr marL="285750" indent="-285750">
                        <a:buFont typeface="Arial" panose="020B0604020202020204" pitchFamily="34" charset="0"/>
                        <a:buChar char="•"/>
                      </a:pPr>
                      <a:r>
                        <a:rPr lang="en-US" sz="1400" baseline="0" dirty="0" smtClean="0"/>
                        <a:t>Repayment of overpayment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0323891"/>
                  </a:ext>
                </a:extLst>
              </a:tr>
              <a:tr h="509861">
                <a:tc>
                  <a:txBody>
                    <a:bodyPr/>
                    <a:lstStyle/>
                    <a:p>
                      <a:r>
                        <a:rPr lang="en-US" baseline="0" dirty="0" smtClean="0"/>
                        <a:t>Retirement</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400" b="0" i="0" kern="1200" dirty="0" smtClean="0">
                          <a:solidFill>
                            <a:schemeClr val="dk1"/>
                          </a:solidFill>
                          <a:effectLst/>
                          <a:latin typeface="+mn-lt"/>
                          <a:ea typeface="+mn-ea"/>
                          <a:cs typeface="+mn-cs"/>
                        </a:rPr>
                        <a:t>$4,555 ($1,827)</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Earned income</a:t>
                      </a:r>
                      <a:r>
                        <a:rPr lang="en-US" sz="1400" dirty="0" smtClean="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No limit on earned</a:t>
                      </a:r>
                      <a:r>
                        <a:rPr lang="en-US" sz="1400" baseline="0" dirty="0" smtClean="0"/>
                        <a:t> or unearned income if you’ve reached full retirement age (In December 2023, that includes everyone born in 1957 or earlier).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If not a full retirement age, benefits decreased if you earn over a certain amount.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baseline="0" dirty="0" smtClean="0"/>
                        <a:t>Unearned income </a:t>
                      </a:r>
                      <a:r>
                        <a:rPr lang="en-US" sz="1400" baseline="0" dirty="0" smtClean="0"/>
                        <a:t>has no effect.</a:t>
                      </a:r>
                      <a:endParaRPr lang="en-US" sz="1400" dirty="0" smtClean="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vMerge="1">
                  <a:txBody>
                    <a:bodyPr/>
                    <a:lstStyle/>
                    <a:p>
                      <a:pPr marL="285750" indent="-285750">
                        <a:buFont typeface="Arial" panose="020B0604020202020204" pitchFamily="34" charset="0"/>
                        <a:buChar char="•"/>
                      </a:pPr>
                      <a:endParaRPr lang="en-US" sz="1400" baseline="0" dirty="0" smtClean="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2307192"/>
                  </a:ext>
                </a:extLst>
              </a:tr>
              <a:tr h="1010965">
                <a:tc>
                  <a:txBody>
                    <a:bodyPr/>
                    <a:lstStyle/>
                    <a:p>
                      <a:r>
                        <a:rPr lang="en-US" baseline="0" dirty="0" smtClean="0"/>
                        <a:t>Survivors of Workers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$4,555</a:t>
                      </a:r>
                      <a:r>
                        <a:rPr lang="en-US" sz="1400" baseline="0" dirty="0" smtClean="0"/>
                        <a:t> ($1,704)</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US" sz="1400" dirty="0"/>
                    </a:p>
                  </a:txBody>
                  <a:tcPr/>
                </a:tc>
                <a:extLst>
                  <a:ext uri="{0D108BD9-81ED-4DB2-BD59-A6C34878D82A}">
                    <a16:rowId xmlns:a16="http://schemas.microsoft.com/office/drawing/2014/main" val="1534015675"/>
                  </a:ext>
                </a:extLst>
              </a:tr>
            </a:tbl>
          </a:graphicData>
        </a:graphic>
      </p:graphicFrame>
    </p:spTree>
    <p:extLst>
      <p:ext uri="{BB962C8B-B14F-4D97-AF65-F5344CB8AC3E}">
        <p14:creationId xmlns:p14="http://schemas.microsoft.com/office/powerpoint/2010/main" val="3169971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SSA benefits</a:t>
            </a:r>
            <a:endParaRPr lang="en-US" dirty="0"/>
          </a:p>
        </p:txBody>
      </p:sp>
      <p:graphicFrame>
        <p:nvGraphicFramePr>
          <p:cNvPr id="4" name="Diagram 3"/>
          <p:cNvGraphicFramePr/>
          <p:nvPr>
            <p:extLst>
              <p:ext uri="{D42A27DB-BD31-4B8C-83A1-F6EECF244321}">
                <p14:modId xmlns:p14="http://schemas.microsoft.com/office/powerpoint/2010/main" val="3491447791"/>
              </p:ext>
            </p:extLst>
          </p:nvPr>
        </p:nvGraphicFramePr>
        <p:xfrm>
          <a:off x="616154" y="1389424"/>
          <a:ext cx="10297651" cy="4120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2340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744" y="0"/>
            <a:ext cx="8764256" cy="5842837"/>
          </a:xfrm>
          <a:prstGeom prst="rect">
            <a:avLst/>
          </a:prstGeom>
        </p:spPr>
      </p:pic>
      <p:sp>
        <p:nvSpPr>
          <p:cNvPr id="5" name="Rectangle 4"/>
          <p:cNvSpPr/>
          <p:nvPr/>
        </p:nvSpPr>
        <p:spPr>
          <a:xfrm>
            <a:off x="-1" y="-10606"/>
            <a:ext cx="4139921" cy="5828044"/>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38200" y="537607"/>
            <a:ext cx="4672344" cy="5447645"/>
          </a:xfrm>
          <a:prstGeom prst="rect">
            <a:avLst/>
          </a:prstGeom>
          <a:noFill/>
        </p:spPr>
        <p:txBody>
          <a:bodyPr wrap="square" rtlCol="0">
            <a:spAutoFit/>
          </a:bodyPr>
          <a:lstStyle/>
          <a:p>
            <a:pPr algn="ctr"/>
            <a:r>
              <a:rPr lang="en-US" sz="2400" b="1" dirty="0">
                <a:solidFill>
                  <a:schemeClr val="bg1"/>
                </a:solidFill>
              </a:rPr>
              <a:t>Julia</a:t>
            </a:r>
          </a:p>
          <a:p>
            <a:pPr algn="ctr"/>
            <a:endParaRPr lang="en-US" dirty="0">
              <a:solidFill>
                <a:schemeClr val="bg1"/>
              </a:solidFill>
            </a:endParaRPr>
          </a:p>
          <a:p>
            <a:pPr algn="ctr"/>
            <a:r>
              <a:rPr lang="en-US" dirty="0">
                <a:solidFill>
                  <a:schemeClr val="bg1"/>
                </a:solidFill>
              </a:rPr>
              <a:t>61 years old</a:t>
            </a:r>
          </a:p>
          <a:p>
            <a:pPr algn="ctr"/>
            <a:r>
              <a:rPr lang="en-US" dirty="0">
                <a:solidFill>
                  <a:schemeClr val="bg1"/>
                </a:solidFill>
              </a:rPr>
              <a:t>Tells you she gets </a:t>
            </a:r>
            <a:r>
              <a:rPr lang="en-US" dirty="0" smtClean="0">
                <a:solidFill>
                  <a:schemeClr val="bg1"/>
                </a:solidFill>
              </a:rPr>
              <a:t>$436/month </a:t>
            </a:r>
            <a:r>
              <a:rPr lang="en-US" dirty="0">
                <a:solidFill>
                  <a:schemeClr val="bg1"/>
                </a:solidFill>
              </a:rPr>
              <a:t>in </a:t>
            </a:r>
            <a:r>
              <a:rPr lang="en-US" dirty="0" smtClean="0">
                <a:solidFill>
                  <a:schemeClr val="bg1"/>
                </a:solidFill>
              </a:rPr>
              <a:t>SSI</a:t>
            </a:r>
          </a:p>
          <a:p>
            <a:pPr algn="ctr"/>
            <a:endParaRPr lang="en-US" dirty="0">
              <a:solidFill>
                <a:schemeClr val="bg1"/>
              </a:solidFill>
            </a:endParaRPr>
          </a:p>
          <a:p>
            <a:pPr algn="ctr"/>
            <a:r>
              <a:rPr lang="en-US" dirty="0" smtClean="0">
                <a:solidFill>
                  <a:schemeClr val="bg1"/>
                </a:solidFill>
              </a:rPr>
              <a:t>You determined that’s NOT SSI. She’s getting Social Security Disability.  You also determine that her gross income is actually $600/month but $165/month is deducted for Medicare Premiums.</a:t>
            </a:r>
          </a:p>
          <a:p>
            <a:pPr algn="ctr"/>
            <a:endParaRPr lang="en-US" dirty="0" smtClean="0">
              <a:solidFill>
                <a:schemeClr val="bg1"/>
              </a:solidFill>
            </a:endParaRPr>
          </a:p>
          <a:p>
            <a:pPr algn="ctr"/>
            <a:r>
              <a:rPr lang="en-US" dirty="0" smtClean="0">
                <a:solidFill>
                  <a:schemeClr val="bg1"/>
                </a:solidFill>
              </a:rPr>
              <a:t>You help her apply for SSI. (NOTE that you do NOT need to do a SOAR application because  SSA already decided Julia is disabled.)</a:t>
            </a:r>
          </a:p>
          <a:p>
            <a:pPr algn="ctr"/>
            <a:endParaRPr lang="en-US" dirty="0">
              <a:solidFill>
                <a:schemeClr val="bg1"/>
              </a:solidFill>
            </a:endParaRPr>
          </a:p>
          <a:p>
            <a:pPr algn="ctr"/>
            <a:r>
              <a:rPr lang="en-US" b="1" dirty="0" smtClean="0">
                <a:solidFill>
                  <a:schemeClr val="bg1"/>
                </a:solidFill>
              </a:rPr>
              <a:t>After her application is approved, </a:t>
            </a:r>
          </a:p>
          <a:p>
            <a:pPr algn="ctr"/>
            <a:r>
              <a:rPr lang="en-US" b="1" dirty="0" smtClean="0">
                <a:solidFill>
                  <a:schemeClr val="bg1"/>
                </a:solidFill>
              </a:rPr>
              <a:t>Julia’s net income is increased to $796/month  ($934/month gross)</a:t>
            </a:r>
            <a:endParaRPr lang="en-US" b="1" dirty="0">
              <a:solidFill>
                <a:schemeClr val="bg1"/>
              </a:solidFill>
            </a:endParaRPr>
          </a:p>
          <a:p>
            <a:endParaRPr lang="en-US" dirty="0" smtClean="0">
              <a:solidFill>
                <a:schemeClr val="bg1"/>
              </a:solidFill>
            </a:endParaRPr>
          </a:p>
        </p:txBody>
      </p:sp>
    </p:spTree>
    <p:extLst>
      <p:ext uri="{BB962C8B-B14F-4D97-AF65-F5344CB8AC3E}">
        <p14:creationId xmlns:p14="http://schemas.microsoft.com/office/powerpoint/2010/main" val="325498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458200" cy="5799015"/>
          </a:xfrm>
          <a:prstGeom prst="rect">
            <a:avLst/>
          </a:prstGeom>
          <a:solidFill>
            <a:srgbClr val="E4B56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30623" y="399189"/>
            <a:ext cx="6677025" cy="5447645"/>
          </a:xfrm>
          <a:prstGeom prst="rect">
            <a:avLst/>
          </a:prstGeom>
          <a:noFill/>
        </p:spPr>
        <p:txBody>
          <a:bodyPr wrap="square" rtlCol="0">
            <a:spAutoFit/>
          </a:bodyPr>
          <a:lstStyle/>
          <a:p>
            <a:pPr algn="ctr"/>
            <a:r>
              <a:rPr lang="en-US" sz="2400" b="1" dirty="0" smtClean="0">
                <a:solidFill>
                  <a:srgbClr val="000000"/>
                </a:solidFill>
              </a:rPr>
              <a:t>Barb</a:t>
            </a:r>
            <a:endParaRPr lang="en-US" sz="2400" b="1" dirty="0">
              <a:solidFill>
                <a:srgbClr val="000000"/>
              </a:solidFill>
            </a:endParaRPr>
          </a:p>
          <a:p>
            <a:pPr algn="ctr"/>
            <a:endParaRPr lang="en-US" dirty="0">
              <a:solidFill>
                <a:srgbClr val="000000"/>
              </a:solidFill>
            </a:endParaRPr>
          </a:p>
          <a:p>
            <a:pPr algn="ctr"/>
            <a:r>
              <a:rPr lang="en-US" dirty="0" smtClean="0">
                <a:solidFill>
                  <a:srgbClr val="000000"/>
                </a:solidFill>
              </a:rPr>
              <a:t>40 </a:t>
            </a:r>
            <a:r>
              <a:rPr lang="en-US" dirty="0">
                <a:solidFill>
                  <a:srgbClr val="000000"/>
                </a:solidFill>
              </a:rPr>
              <a:t>years old</a:t>
            </a:r>
          </a:p>
          <a:p>
            <a:pPr algn="ctr"/>
            <a:r>
              <a:rPr lang="en-US" dirty="0">
                <a:solidFill>
                  <a:srgbClr val="000000"/>
                </a:solidFill>
              </a:rPr>
              <a:t>Tells you </a:t>
            </a:r>
            <a:r>
              <a:rPr lang="en-US" dirty="0" smtClean="0">
                <a:solidFill>
                  <a:srgbClr val="000000"/>
                </a:solidFill>
              </a:rPr>
              <a:t>they </a:t>
            </a:r>
            <a:r>
              <a:rPr lang="en-US" dirty="0">
                <a:solidFill>
                  <a:srgbClr val="000000"/>
                </a:solidFill>
              </a:rPr>
              <a:t>gets </a:t>
            </a:r>
            <a:r>
              <a:rPr lang="en-US" dirty="0" smtClean="0">
                <a:solidFill>
                  <a:srgbClr val="000000"/>
                </a:solidFill>
              </a:rPr>
              <a:t>$1200/month </a:t>
            </a:r>
            <a:r>
              <a:rPr lang="en-US" dirty="0">
                <a:solidFill>
                  <a:srgbClr val="000000"/>
                </a:solidFill>
              </a:rPr>
              <a:t>in </a:t>
            </a:r>
            <a:r>
              <a:rPr lang="en-US" dirty="0" smtClean="0">
                <a:solidFill>
                  <a:srgbClr val="000000"/>
                </a:solidFill>
              </a:rPr>
              <a:t>SSI</a:t>
            </a:r>
            <a:endParaRPr lang="en-US" dirty="0">
              <a:solidFill>
                <a:srgbClr val="000000"/>
              </a:solidFill>
            </a:endParaRPr>
          </a:p>
          <a:p>
            <a:pPr algn="ctr"/>
            <a:endParaRPr lang="en-US" dirty="0" smtClean="0">
              <a:solidFill>
                <a:srgbClr val="000000"/>
              </a:solidFill>
            </a:endParaRPr>
          </a:p>
          <a:p>
            <a:pPr algn="ctr"/>
            <a:endParaRPr lang="en-US" dirty="0">
              <a:solidFill>
                <a:srgbClr val="000000"/>
              </a:solidFill>
            </a:endParaRPr>
          </a:p>
          <a:p>
            <a:pPr algn="ctr"/>
            <a:endParaRPr lang="en-US" dirty="0" smtClean="0">
              <a:solidFill>
                <a:srgbClr val="000000"/>
              </a:solidFill>
            </a:endParaRPr>
          </a:p>
          <a:p>
            <a:pPr algn="ctr"/>
            <a:endParaRPr lang="en-US" dirty="0">
              <a:solidFill>
                <a:srgbClr val="000000"/>
              </a:solidFill>
            </a:endParaRPr>
          </a:p>
          <a:p>
            <a:pPr algn="ctr"/>
            <a:endParaRPr lang="en-US" dirty="0" smtClean="0">
              <a:solidFill>
                <a:srgbClr val="000000"/>
              </a:solidFill>
            </a:endParaRPr>
          </a:p>
          <a:p>
            <a:pPr algn="ctr"/>
            <a:endParaRPr lang="en-US" dirty="0">
              <a:solidFill>
                <a:srgbClr val="000000"/>
              </a:solidFill>
            </a:endParaRPr>
          </a:p>
          <a:p>
            <a:pPr algn="ctr"/>
            <a:endParaRPr lang="en-US" dirty="0" smtClean="0">
              <a:solidFill>
                <a:srgbClr val="000000"/>
              </a:solidFill>
            </a:endParaRPr>
          </a:p>
          <a:p>
            <a:pPr algn="ctr"/>
            <a:r>
              <a:rPr lang="en-US" b="1" dirty="0" smtClean="0">
                <a:solidFill>
                  <a:srgbClr val="000000"/>
                </a:solidFill>
              </a:rPr>
              <a:t>To make sure Barb is getting all the benefits they can from Social Security, Barb can:</a:t>
            </a:r>
          </a:p>
          <a:p>
            <a:pPr marL="285750" indent="-285750">
              <a:buFont typeface="Arial" panose="020B0604020202020204" pitchFamily="34" charset="0"/>
              <a:buChar char="•"/>
            </a:pPr>
            <a:r>
              <a:rPr lang="en-US" dirty="0" smtClean="0">
                <a:solidFill>
                  <a:srgbClr val="000000"/>
                </a:solidFill>
              </a:rPr>
              <a:t>Review their award letter – esp. the last pages where there might be calculations – to see if there are deductions that shouldn’t be there</a:t>
            </a:r>
          </a:p>
          <a:p>
            <a:pPr marL="285750" indent="-285750">
              <a:buFont typeface="Arial" panose="020B0604020202020204" pitchFamily="34" charset="0"/>
              <a:buChar char="•"/>
            </a:pPr>
            <a:r>
              <a:rPr lang="en-US" dirty="0" smtClean="0">
                <a:solidFill>
                  <a:srgbClr val="000000"/>
                </a:solidFill>
              </a:rPr>
              <a:t>Review their Social Security statement to make sure SSA is using all of their work history to calculate their monthly benefit.</a:t>
            </a:r>
          </a:p>
          <a:p>
            <a:pPr marL="285750" indent="-285750" algn="ctr">
              <a:buFont typeface="Arial" panose="020B0604020202020204" pitchFamily="34" charset="0"/>
              <a:buChar char="•"/>
            </a:pPr>
            <a:endParaRPr lang="en-US" dirty="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991" y="0"/>
            <a:ext cx="3866010" cy="5799015"/>
          </a:xfrm>
          <a:prstGeom prst="rect">
            <a:avLst/>
          </a:prstGeom>
        </p:spPr>
      </p:pic>
      <p:graphicFrame>
        <p:nvGraphicFramePr>
          <p:cNvPr id="9" name="Diagram 8"/>
          <p:cNvGraphicFramePr/>
          <p:nvPr>
            <p:extLst>
              <p:ext uri="{D42A27DB-BD31-4B8C-83A1-F6EECF244321}">
                <p14:modId xmlns:p14="http://schemas.microsoft.com/office/powerpoint/2010/main" val="4052641788"/>
              </p:ext>
            </p:extLst>
          </p:nvPr>
        </p:nvGraphicFramePr>
        <p:xfrm>
          <a:off x="1306053" y="1628877"/>
          <a:ext cx="5726164" cy="200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326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458200" cy="5799015"/>
          </a:xfrm>
          <a:prstGeom prst="rect">
            <a:avLst/>
          </a:prstGeom>
          <a:solidFill>
            <a:srgbClr val="72B7A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02771" y="399189"/>
            <a:ext cx="6466115" cy="1292662"/>
          </a:xfrm>
          <a:prstGeom prst="rect">
            <a:avLst/>
          </a:prstGeom>
          <a:noFill/>
        </p:spPr>
        <p:txBody>
          <a:bodyPr wrap="square" rtlCol="0">
            <a:spAutoFit/>
          </a:bodyPr>
          <a:lstStyle/>
          <a:p>
            <a:pPr algn="ctr"/>
            <a:r>
              <a:rPr lang="en-US" sz="2400" b="1" dirty="0" smtClean="0">
                <a:solidFill>
                  <a:srgbClr val="000000"/>
                </a:solidFill>
              </a:rPr>
              <a:t>James</a:t>
            </a:r>
            <a:endParaRPr lang="en-US" sz="2400" b="1" dirty="0">
              <a:solidFill>
                <a:srgbClr val="000000"/>
              </a:solidFill>
            </a:endParaRPr>
          </a:p>
          <a:p>
            <a:pPr algn="ctr"/>
            <a:endParaRPr lang="en-US" dirty="0">
              <a:solidFill>
                <a:srgbClr val="000000"/>
              </a:solidFill>
            </a:endParaRPr>
          </a:p>
          <a:p>
            <a:pPr algn="ctr"/>
            <a:r>
              <a:rPr lang="en-US" dirty="0" smtClean="0">
                <a:solidFill>
                  <a:srgbClr val="000000"/>
                </a:solidFill>
              </a:rPr>
              <a:t>80 </a:t>
            </a:r>
            <a:r>
              <a:rPr lang="en-US" dirty="0">
                <a:solidFill>
                  <a:srgbClr val="000000"/>
                </a:solidFill>
              </a:rPr>
              <a:t>years old</a:t>
            </a:r>
          </a:p>
          <a:p>
            <a:pPr algn="ctr"/>
            <a:r>
              <a:rPr lang="en-US" dirty="0">
                <a:solidFill>
                  <a:srgbClr val="000000"/>
                </a:solidFill>
              </a:rPr>
              <a:t>Tells you </a:t>
            </a:r>
            <a:r>
              <a:rPr lang="en-US" dirty="0" smtClean="0">
                <a:solidFill>
                  <a:srgbClr val="000000"/>
                </a:solidFill>
              </a:rPr>
              <a:t>he </a:t>
            </a:r>
            <a:r>
              <a:rPr lang="en-US" dirty="0">
                <a:solidFill>
                  <a:srgbClr val="000000"/>
                </a:solidFill>
              </a:rPr>
              <a:t>gets </a:t>
            </a:r>
            <a:r>
              <a:rPr lang="en-US" dirty="0" smtClean="0">
                <a:solidFill>
                  <a:srgbClr val="000000"/>
                </a:solidFill>
              </a:rPr>
              <a:t>$633/month </a:t>
            </a:r>
            <a:r>
              <a:rPr lang="en-US" dirty="0">
                <a:solidFill>
                  <a:srgbClr val="000000"/>
                </a:solidFill>
              </a:rPr>
              <a:t>in </a:t>
            </a:r>
            <a:r>
              <a:rPr lang="en-US" dirty="0" smtClean="0">
                <a:solidFill>
                  <a:srgbClr val="000000"/>
                </a:solidFill>
              </a:rPr>
              <a:t>SSI</a:t>
            </a:r>
            <a:endParaRPr lang="en-US" dirty="0">
              <a:solidFill>
                <a:srgbClr val="000000"/>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9928" r="29877"/>
          <a:stretch/>
        </p:blipFill>
        <p:spPr>
          <a:xfrm>
            <a:off x="6955972" y="-1"/>
            <a:ext cx="5236028" cy="5799015"/>
          </a:xfrm>
          <a:prstGeom prst="rect">
            <a:avLst/>
          </a:prstGeom>
        </p:spPr>
      </p:pic>
      <p:graphicFrame>
        <p:nvGraphicFramePr>
          <p:cNvPr id="7" name="Diagram 6"/>
          <p:cNvGraphicFramePr/>
          <p:nvPr>
            <p:extLst>
              <p:ext uri="{D42A27DB-BD31-4B8C-83A1-F6EECF244321}">
                <p14:modId xmlns:p14="http://schemas.microsoft.com/office/powerpoint/2010/main" val="2378756471"/>
              </p:ext>
            </p:extLst>
          </p:nvPr>
        </p:nvGraphicFramePr>
        <p:xfrm>
          <a:off x="772746" y="1291420"/>
          <a:ext cx="5726164" cy="200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2289892027"/>
              </p:ext>
            </p:extLst>
          </p:nvPr>
        </p:nvGraphicFramePr>
        <p:xfrm>
          <a:off x="772746" y="2494493"/>
          <a:ext cx="5726164" cy="15958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884010580"/>
              </p:ext>
            </p:extLst>
          </p:nvPr>
        </p:nvGraphicFramePr>
        <p:xfrm>
          <a:off x="772746" y="3973032"/>
          <a:ext cx="5726164" cy="139619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51005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AsOne/>
      </p:bldGraphic>
      <p:bldGraphic spid="11"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458200" cy="5799015"/>
          </a:xfrm>
          <a:prstGeom prst="rect">
            <a:avLst/>
          </a:prstGeom>
          <a:solidFill>
            <a:srgbClr val="72B7A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02771" y="399189"/>
            <a:ext cx="6466115" cy="4616648"/>
          </a:xfrm>
          <a:prstGeom prst="rect">
            <a:avLst/>
          </a:prstGeom>
          <a:noFill/>
        </p:spPr>
        <p:txBody>
          <a:bodyPr wrap="square" rtlCol="0">
            <a:spAutoFit/>
          </a:bodyPr>
          <a:lstStyle/>
          <a:p>
            <a:pPr algn="ctr"/>
            <a:r>
              <a:rPr lang="en-US" sz="2400" b="1" dirty="0" smtClean="0">
                <a:solidFill>
                  <a:srgbClr val="000000"/>
                </a:solidFill>
              </a:rPr>
              <a:t>James</a:t>
            </a:r>
            <a:endParaRPr lang="en-US" sz="2400" b="1" dirty="0">
              <a:solidFill>
                <a:srgbClr val="000000"/>
              </a:solidFill>
            </a:endParaRPr>
          </a:p>
          <a:p>
            <a:pPr algn="ctr"/>
            <a:endParaRPr lang="en-US" dirty="0">
              <a:solidFill>
                <a:srgbClr val="000000"/>
              </a:solidFill>
            </a:endParaRPr>
          </a:p>
          <a:p>
            <a:pPr algn="ctr"/>
            <a:r>
              <a:rPr lang="en-US" dirty="0" smtClean="0">
                <a:solidFill>
                  <a:srgbClr val="000000"/>
                </a:solidFill>
              </a:rPr>
              <a:t>80 </a:t>
            </a:r>
            <a:r>
              <a:rPr lang="en-US" dirty="0">
                <a:solidFill>
                  <a:srgbClr val="000000"/>
                </a:solidFill>
              </a:rPr>
              <a:t>years old</a:t>
            </a:r>
          </a:p>
          <a:p>
            <a:pPr algn="ctr"/>
            <a:r>
              <a:rPr lang="en-US" dirty="0">
                <a:solidFill>
                  <a:srgbClr val="000000"/>
                </a:solidFill>
              </a:rPr>
              <a:t>Tells you </a:t>
            </a:r>
            <a:r>
              <a:rPr lang="en-US" dirty="0" smtClean="0">
                <a:solidFill>
                  <a:srgbClr val="000000"/>
                </a:solidFill>
              </a:rPr>
              <a:t>he </a:t>
            </a:r>
            <a:r>
              <a:rPr lang="en-US" dirty="0">
                <a:solidFill>
                  <a:srgbClr val="000000"/>
                </a:solidFill>
              </a:rPr>
              <a:t>gets </a:t>
            </a:r>
            <a:r>
              <a:rPr lang="en-US" dirty="0" smtClean="0">
                <a:solidFill>
                  <a:srgbClr val="000000"/>
                </a:solidFill>
              </a:rPr>
              <a:t>$633/month </a:t>
            </a:r>
            <a:r>
              <a:rPr lang="en-US" dirty="0">
                <a:solidFill>
                  <a:srgbClr val="000000"/>
                </a:solidFill>
              </a:rPr>
              <a:t>in </a:t>
            </a:r>
            <a:r>
              <a:rPr lang="en-US" dirty="0" smtClean="0">
                <a:solidFill>
                  <a:srgbClr val="000000"/>
                </a:solidFill>
              </a:rPr>
              <a:t>SSI</a:t>
            </a:r>
          </a:p>
          <a:p>
            <a:pPr algn="ctr"/>
            <a:endParaRPr lang="en-US" dirty="0">
              <a:solidFill>
                <a:srgbClr val="000000"/>
              </a:solidFill>
            </a:endParaRPr>
          </a:p>
          <a:p>
            <a:pPr algn="ctr"/>
            <a:r>
              <a:rPr lang="en-US" b="1" dirty="0" smtClean="0">
                <a:solidFill>
                  <a:srgbClr val="000000"/>
                </a:solidFill>
              </a:rPr>
              <a:t>James’s daughter could start charging James rent to live in her home. </a:t>
            </a:r>
            <a:r>
              <a:rPr lang="en-US" dirty="0" smtClean="0">
                <a:solidFill>
                  <a:srgbClr val="000000"/>
                </a:solidFill>
              </a:rPr>
              <a:t>If she did, then:</a:t>
            </a:r>
          </a:p>
          <a:p>
            <a:pPr algn="ctr"/>
            <a:endParaRPr lang="en-US" dirty="0" smtClean="0">
              <a:solidFill>
                <a:srgbClr val="000000"/>
              </a:solidFill>
            </a:endParaRPr>
          </a:p>
          <a:p>
            <a:pPr marL="285750" indent="-285750">
              <a:buFont typeface="Arial" panose="020B0604020202020204" pitchFamily="34" charset="0"/>
              <a:buChar char="•"/>
            </a:pPr>
            <a:r>
              <a:rPr lang="en-US" dirty="0" smtClean="0">
                <a:solidFill>
                  <a:srgbClr val="000000"/>
                </a:solidFill>
              </a:rPr>
              <a:t>SSA would no longer reduce James’s SSI; assuming there’s no other deductions, he would receive the SSI maximum ($914 in 2023)</a:t>
            </a:r>
          </a:p>
          <a:p>
            <a:pPr marL="285750" indent="-285750">
              <a:buFont typeface="Arial" panose="020B0604020202020204" pitchFamily="34" charset="0"/>
              <a:buChar char="•"/>
            </a:pPr>
            <a:endParaRPr lang="en-US" dirty="0" smtClean="0">
              <a:solidFill>
                <a:srgbClr val="000000"/>
              </a:solidFill>
            </a:endParaRPr>
          </a:p>
          <a:p>
            <a:pPr marL="285750" indent="-285750">
              <a:buFont typeface="Arial" panose="020B0604020202020204" pitchFamily="34" charset="0"/>
              <a:buChar char="•"/>
            </a:pPr>
            <a:r>
              <a:rPr lang="en-US" dirty="0" smtClean="0">
                <a:solidFill>
                  <a:srgbClr val="000000"/>
                </a:solidFill>
              </a:rPr>
              <a:t>The rent paid might count as income for James’s daughter. This might impact her tax liabilities, as well as her and her family’s eligibility for benefits, if they receive any.</a:t>
            </a:r>
            <a:endParaRPr lang="en-US" dirty="0">
              <a:solidFill>
                <a:srgbClr val="000000"/>
              </a:solidFill>
            </a:endParaRPr>
          </a:p>
          <a:p>
            <a:pPr algn="ctr"/>
            <a:endParaRPr lang="en-US" dirty="0">
              <a:solidFill>
                <a:srgbClr val="000000"/>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9928" r="29877"/>
          <a:stretch/>
        </p:blipFill>
        <p:spPr>
          <a:xfrm>
            <a:off x="6955972" y="-1"/>
            <a:ext cx="5236028" cy="5799015"/>
          </a:xfrm>
          <a:prstGeom prst="rect">
            <a:avLst/>
          </a:prstGeom>
        </p:spPr>
      </p:pic>
    </p:spTree>
    <p:extLst>
      <p:ext uri="{BB962C8B-B14F-4D97-AF65-F5344CB8AC3E}">
        <p14:creationId xmlns:p14="http://schemas.microsoft.com/office/powerpoint/2010/main" val="1561687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490858" cy="5828044"/>
          </a:xfrm>
          <a:prstGeom prst="rect">
            <a:avLst/>
          </a:prstGeom>
          <a:solidFill>
            <a:srgbClr val="A8022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30623" y="399189"/>
            <a:ext cx="6677025" cy="1569660"/>
          </a:xfrm>
          <a:prstGeom prst="rect">
            <a:avLst/>
          </a:prstGeom>
          <a:noFill/>
        </p:spPr>
        <p:txBody>
          <a:bodyPr wrap="square" rtlCol="0">
            <a:spAutoFit/>
          </a:bodyPr>
          <a:lstStyle/>
          <a:p>
            <a:pPr algn="ctr"/>
            <a:r>
              <a:rPr lang="en-US" sz="2400" b="1" dirty="0" smtClean="0">
                <a:solidFill>
                  <a:schemeClr val="bg1"/>
                </a:solidFill>
              </a:rPr>
              <a:t>George</a:t>
            </a:r>
            <a:endParaRPr lang="en-US" sz="2400" b="1" dirty="0">
              <a:solidFill>
                <a:schemeClr val="bg1"/>
              </a:solidFill>
            </a:endParaRPr>
          </a:p>
          <a:p>
            <a:pPr algn="ctr"/>
            <a:endParaRPr lang="en-US" dirty="0">
              <a:solidFill>
                <a:schemeClr val="bg1"/>
              </a:solidFill>
            </a:endParaRPr>
          </a:p>
          <a:p>
            <a:pPr algn="ctr"/>
            <a:r>
              <a:rPr lang="en-US" dirty="0" smtClean="0">
                <a:solidFill>
                  <a:schemeClr val="bg1"/>
                </a:solidFill>
              </a:rPr>
              <a:t>35 </a:t>
            </a:r>
            <a:r>
              <a:rPr lang="en-US" dirty="0">
                <a:solidFill>
                  <a:schemeClr val="bg1"/>
                </a:solidFill>
              </a:rPr>
              <a:t>years old</a:t>
            </a:r>
          </a:p>
          <a:p>
            <a:pPr algn="ctr"/>
            <a:r>
              <a:rPr lang="en-US" dirty="0">
                <a:solidFill>
                  <a:schemeClr val="bg1"/>
                </a:solidFill>
              </a:rPr>
              <a:t>Tells you </a:t>
            </a:r>
            <a:r>
              <a:rPr lang="en-US" dirty="0" smtClean="0">
                <a:solidFill>
                  <a:schemeClr val="bg1"/>
                </a:solidFill>
              </a:rPr>
              <a:t>he </a:t>
            </a:r>
            <a:r>
              <a:rPr lang="en-US" dirty="0">
                <a:solidFill>
                  <a:schemeClr val="bg1"/>
                </a:solidFill>
              </a:rPr>
              <a:t>gets </a:t>
            </a:r>
            <a:r>
              <a:rPr lang="en-US" dirty="0" smtClean="0">
                <a:solidFill>
                  <a:schemeClr val="bg1"/>
                </a:solidFill>
              </a:rPr>
              <a:t>$500/month </a:t>
            </a:r>
            <a:r>
              <a:rPr lang="en-US" dirty="0">
                <a:solidFill>
                  <a:schemeClr val="bg1"/>
                </a:solidFill>
              </a:rPr>
              <a:t>in </a:t>
            </a:r>
            <a:r>
              <a:rPr lang="en-US" dirty="0" smtClean="0">
                <a:solidFill>
                  <a:schemeClr val="bg1"/>
                </a:solidFill>
              </a:rPr>
              <a:t>SSI</a:t>
            </a:r>
          </a:p>
          <a:p>
            <a:pPr algn="ctr"/>
            <a:endParaRPr lang="en-US" dirty="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8271" y="0"/>
            <a:ext cx="3853729" cy="5817438"/>
          </a:xfrm>
          <a:prstGeom prst="rect">
            <a:avLst/>
          </a:prstGeom>
        </p:spPr>
      </p:pic>
      <p:graphicFrame>
        <p:nvGraphicFramePr>
          <p:cNvPr id="9" name="Diagram 8"/>
          <p:cNvGraphicFramePr/>
          <p:nvPr>
            <p:extLst>
              <p:ext uri="{D42A27DB-BD31-4B8C-83A1-F6EECF244321}">
                <p14:modId xmlns:p14="http://schemas.microsoft.com/office/powerpoint/2010/main" val="995715276"/>
              </p:ext>
            </p:extLst>
          </p:nvPr>
        </p:nvGraphicFramePr>
        <p:xfrm>
          <a:off x="1306054" y="1302305"/>
          <a:ext cx="5726164" cy="200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4228644709"/>
              </p:ext>
            </p:extLst>
          </p:nvPr>
        </p:nvGraphicFramePr>
        <p:xfrm>
          <a:off x="1306054" y="2482734"/>
          <a:ext cx="5726164" cy="15958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1116022784"/>
              </p:ext>
            </p:extLst>
          </p:nvPr>
        </p:nvGraphicFramePr>
        <p:xfrm>
          <a:off x="1306054" y="3577675"/>
          <a:ext cx="5726164" cy="139619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p:cNvGraphicFramePr/>
          <p:nvPr>
            <p:extLst>
              <p:ext uri="{D42A27DB-BD31-4B8C-83A1-F6EECF244321}">
                <p14:modId xmlns:p14="http://schemas.microsoft.com/office/powerpoint/2010/main" val="1328705183"/>
              </p:ext>
            </p:extLst>
          </p:nvPr>
        </p:nvGraphicFramePr>
        <p:xfrm>
          <a:off x="1306054" y="4550139"/>
          <a:ext cx="5726164" cy="139619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50050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1" grpId="0">
        <p:bldAsOne/>
      </p:bldGraphic>
      <p:bldGraphic spid="1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61"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dirty="0">
                <a:solidFill>
                  <a:srgbClr val="001E61"/>
                </a:solidFill>
              </a:rPr>
              <a:t>Legal Aid Chicago is a private non-profit that provides </a:t>
            </a:r>
            <a:r>
              <a:rPr lang="en-US" sz="2800" b="1" dirty="0">
                <a:solidFill>
                  <a:srgbClr val="001E61"/>
                </a:solidFill>
              </a:rPr>
              <a:t>free </a:t>
            </a:r>
            <a:r>
              <a:rPr lang="en-US" sz="2800" dirty="0">
                <a:solidFill>
                  <a:srgbClr val="001E61"/>
                </a:solidFill>
              </a:rPr>
              <a:t>civil legal services to people with limited </a:t>
            </a:r>
            <a:r>
              <a:rPr lang="en-US" sz="2800" dirty="0" smtClean="0">
                <a:solidFill>
                  <a:srgbClr val="001E61"/>
                </a:solidFill>
              </a:rPr>
              <a:t>income </a:t>
            </a:r>
            <a:r>
              <a:rPr lang="en-US" sz="2800" dirty="0">
                <a:solidFill>
                  <a:srgbClr val="001E61"/>
                </a:solidFill>
              </a:rPr>
              <a:t>in Cook County, securing their rights to economic stability, affordable housing, personal safety, fair working conditions, and basic healthcare</a:t>
            </a:r>
            <a:r>
              <a:rPr lang="en-US" sz="2800" dirty="0" smtClean="0">
                <a:solidFill>
                  <a:srgbClr val="001E61"/>
                </a:solidFill>
              </a:rPr>
              <a:t>.</a:t>
            </a:r>
            <a:endParaRPr lang="en-US" sz="2800" dirty="0">
              <a:solidFill>
                <a:srgbClr val="001E61"/>
              </a:solidFill>
            </a:endParaRP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a:t>
              </a:r>
              <a:r>
                <a:rPr lang="en-US" sz="2000" b="1" dirty="0" smtClean="0">
                  <a:solidFill>
                    <a:srgbClr val="001E61"/>
                  </a:solidFill>
                  <a:latin typeface="Source Sans Pro" panose="020B0503030403020204" pitchFamily="34" charset="0"/>
                  <a:ea typeface="Source Sans Pro" panose="020B0503030403020204" pitchFamily="34" charset="0"/>
                </a:rPr>
                <a:t>Families</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Housing</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Immigrants &amp; </a:t>
              </a:r>
              <a:r>
                <a:rPr lang="en-US" sz="2000" b="1" dirty="0">
                  <a:solidFill>
                    <a:srgbClr val="001E61"/>
                  </a:solidFill>
                  <a:latin typeface="Source Sans Pro" panose="020B0503030403020204" pitchFamily="34" charset="0"/>
                  <a:ea typeface="Source Sans Pro" panose="020B0503030403020204" pitchFamily="34" charset="0"/>
                </a:rPr>
                <a:t>Workers’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Rights</a:t>
              </a:r>
              <a:endParaRPr lang="en-US" sz="2000" b="1" dirty="0">
                <a:solidFill>
                  <a:srgbClr val="001E61"/>
                </a:solidFill>
                <a:latin typeface="Source Sans Pro" panose="020B0503030403020204" pitchFamily="34" charset="0"/>
                <a:ea typeface="Source Sans Pro" panose="020B0503030403020204" pitchFamily="34" charset="0"/>
              </a:endParaRP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Relief</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Long-Term Care</a:t>
              </a:r>
              <a:endParaRPr lang="en-US" sz="2000" b="1" dirty="0">
                <a:solidFill>
                  <a:srgbClr val="001E6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2136123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8490858" cy="5828044"/>
          </a:xfrm>
          <a:prstGeom prst="rect">
            <a:avLst/>
          </a:prstGeom>
          <a:solidFill>
            <a:srgbClr val="A8022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06916" y="600395"/>
            <a:ext cx="6677025" cy="5170646"/>
          </a:xfrm>
          <a:prstGeom prst="rect">
            <a:avLst/>
          </a:prstGeom>
          <a:noFill/>
        </p:spPr>
        <p:txBody>
          <a:bodyPr wrap="square" rtlCol="0">
            <a:spAutoFit/>
          </a:bodyPr>
          <a:lstStyle/>
          <a:p>
            <a:pPr algn="ctr"/>
            <a:r>
              <a:rPr lang="en-US" sz="2400" b="1" dirty="0" smtClean="0">
                <a:solidFill>
                  <a:schemeClr val="bg1"/>
                </a:solidFill>
              </a:rPr>
              <a:t>George</a:t>
            </a:r>
            <a:endParaRPr lang="en-US" sz="2400" b="1" dirty="0">
              <a:solidFill>
                <a:schemeClr val="bg1"/>
              </a:solidFill>
            </a:endParaRPr>
          </a:p>
          <a:p>
            <a:pPr algn="ctr"/>
            <a:endParaRPr lang="en-US" dirty="0">
              <a:solidFill>
                <a:schemeClr val="bg1"/>
              </a:solidFill>
            </a:endParaRPr>
          </a:p>
          <a:p>
            <a:pPr algn="ctr"/>
            <a:r>
              <a:rPr lang="en-US" dirty="0" smtClean="0">
                <a:solidFill>
                  <a:schemeClr val="bg1"/>
                </a:solidFill>
              </a:rPr>
              <a:t>35 </a:t>
            </a:r>
            <a:r>
              <a:rPr lang="en-US" dirty="0">
                <a:solidFill>
                  <a:schemeClr val="bg1"/>
                </a:solidFill>
              </a:rPr>
              <a:t>years old</a:t>
            </a:r>
          </a:p>
          <a:p>
            <a:pPr algn="ctr"/>
            <a:r>
              <a:rPr lang="en-US" dirty="0">
                <a:solidFill>
                  <a:schemeClr val="bg1"/>
                </a:solidFill>
              </a:rPr>
              <a:t>Tells you </a:t>
            </a:r>
            <a:r>
              <a:rPr lang="en-US" dirty="0" smtClean="0">
                <a:solidFill>
                  <a:schemeClr val="bg1"/>
                </a:solidFill>
              </a:rPr>
              <a:t>he </a:t>
            </a:r>
            <a:r>
              <a:rPr lang="en-US" dirty="0">
                <a:solidFill>
                  <a:schemeClr val="bg1"/>
                </a:solidFill>
              </a:rPr>
              <a:t>gets </a:t>
            </a:r>
            <a:r>
              <a:rPr lang="en-US" dirty="0" smtClean="0">
                <a:solidFill>
                  <a:schemeClr val="bg1"/>
                </a:solidFill>
              </a:rPr>
              <a:t>$500/month </a:t>
            </a:r>
            <a:r>
              <a:rPr lang="en-US" dirty="0">
                <a:solidFill>
                  <a:schemeClr val="bg1"/>
                </a:solidFill>
              </a:rPr>
              <a:t>in </a:t>
            </a:r>
            <a:r>
              <a:rPr lang="en-US" dirty="0" smtClean="0">
                <a:solidFill>
                  <a:schemeClr val="bg1"/>
                </a:solidFill>
              </a:rPr>
              <a:t>SSI</a:t>
            </a:r>
          </a:p>
          <a:p>
            <a:pPr algn="ctr"/>
            <a:endParaRPr lang="en-US" dirty="0">
              <a:solidFill>
                <a:schemeClr val="bg1"/>
              </a:solidFill>
            </a:endParaRPr>
          </a:p>
          <a:p>
            <a:pPr algn="ctr"/>
            <a:r>
              <a:rPr lang="en-US" dirty="0" smtClean="0">
                <a:solidFill>
                  <a:schemeClr val="bg1"/>
                </a:solidFill>
              </a:rPr>
              <a:t>You determined that’s NOT SSI. He’s getting Social Security Disability.  You also determine that his gross income is actually $1200/month but $700/month is deducted for child support.</a:t>
            </a:r>
          </a:p>
          <a:p>
            <a:pPr algn="ctr"/>
            <a:endParaRPr lang="en-US" dirty="0">
              <a:solidFill>
                <a:schemeClr val="bg1"/>
              </a:solidFill>
            </a:endParaRPr>
          </a:p>
          <a:p>
            <a:pPr algn="ctr"/>
            <a:r>
              <a:rPr lang="en-US" b="1" dirty="0" smtClean="0">
                <a:solidFill>
                  <a:schemeClr val="bg1"/>
                </a:solidFill>
              </a:rPr>
              <a:t>Because of gross SSDI income, George is over-income for SSI.</a:t>
            </a:r>
          </a:p>
          <a:p>
            <a:pPr algn="ctr"/>
            <a:endParaRPr lang="en-US" dirty="0">
              <a:solidFill>
                <a:schemeClr val="bg1"/>
              </a:solidFill>
            </a:endParaRPr>
          </a:p>
          <a:p>
            <a:pPr algn="ctr"/>
            <a:r>
              <a:rPr lang="en-US" dirty="0" smtClean="0">
                <a:solidFill>
                  <a:schemeClr val="bg1"/>
                </a:solidFill>
              </a:rPr>
              <a:t>Unless George can do something about the underlying child support obligation, there is nothing he can do to increase FEDERAL disability income.</a:t>
            </a:r>
          </a:p>
          <a:p>
            <a:pPr algn="ctr"/>
            <a:endParaRPr lang="en-US" b="1" dirty="0">
              <a:solidFill>
                <a:schemeClr val="bg1"/>
              </a:solidFill>
            </a:endParaRPr>
          </a:p>
          <a:p>
            <a:pPr algn="ctr"/>
            <a:r>
              <a:rPr lang="en-US" b="1" dirty="0" smtClean="0">
                <a:solidFill>
                  <a:schemeClr val="bg1"/>
                </a:solidFill>
              </a:rPr>
              <a:t>He might consider talking to a family law attorney about the child support obligation.</a:t>
            </a:r>
            <a:endParaRPr lang="en-US" b="1" dirty="0">
              <a:solidFill>
                <a:schemeClr val="bg1"/>
              </a:solidFill>
            </a:endParaRPr>
          </a:p>
          <a:p>
            <a:endParaRPr lang="en-US" dirty="0" smtClean="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8271" y="0"/>
            <a:ext cx="3853729" cy="5817438"/>
          </a:xfrm>
          <a:prstGeom prst="rect">
            <a:avLst/>
          </a:prstGeom>
        </p:spPr>
      </p:pic>
    </p:spTree>
    <p:extLst>
      <p:ext uri="{BB962C8B-B14F-4D97-AF65-F5344CB8AC3E}">
        <p14:creationId xmlns:p14="http://schemas.microsoft.com/office/powerpoint/2010/main" val="140182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181" y="0"/>
            <a:ext cx="10314820" cy="5802086"/>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44958"/>
          <a:stretch/>
        </p:blipFill>
        <p:spPr>
          <a:xfrm>
            <a:off x="-1" y="0"/>
            <a:ext cx="5677505" cy="5802086"/>
          </a:xfrm>
          <a:prstGeom prst="rect">
            <a:avLst/>
          </a:prstGeom>
        </p:spPr>
      </p:pic>
      <p:sp>
        <p:nvSpPr>
          <p:cNvPr id="11" name="Rectangle 10"/>
          <p:cNvSpPr/>
          <p:nvPr/>
        </p:nvSpPr>
        <p:spPr>
          <a:xfrm>
            <a:off x="-1" y="0"/>
            <a:ext cx="8871858" cy="5802086"/>
          </a:xfrm>
          <a:prstGeom prst="rect">
            <a:avLst/>
          </a:prstGeom>
          <a:solidFill>
            <a:srgbClr val="F3A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365125"/>
            <a:ext cx="6716486" cy="5724644"/>
          </a:xfrm>
          <a:prstGeom prst="rect">
            <a:avLst/>
          </a:prstGeom>
          <a:noFill/>
        </p:spPr>
        <p:txBody>
          <a:bodyPr wrap="square" rtlCol="0">
            <a:spAutoFit/>
          </a:bodyPr>
          <a:lstStyle/>
          <a:p>
            <a:pPr algn="ctr"/>
            <a:r>
              <a:rPr lang="en-US" sz="2400" b="1" dirty="0" smtClean="0">
                <a:solidFill>
                  <a:srgbClr val="000000"/>
                </a:solidFill>
              </a:rPr>
              <a:t>Aaron and Chrissy</a:t>
            </a:r>
            <a:endParaRPr lang="en-US" sz="2400" b="1" dirty="0">
              <a:solidFill>
                <a:srgbClr val="000000"/>
              </a:solidFill>
            </a:endParaRPr>
          </a:p>
          <a:p>
            <a:pPr algn="ctr"/>
            <a:endParaRPr lang="en-US" dirty="0">
              <a:solidFill>
                <a:srgbClr val="000000"/>
              </a:solidFill>
            </a:endParaRPr>
          </a:p>
          <a:p>
            <a:pPr algn="ctr"/>
            <a:r>
              <a:rPr lang="en-US" dirty="0" smtClean="0">
                <a:solidFill>
                  <a:srgbClr val="000000"/>
                </a:solidFill>
              </a:rPr>
              <a:t>Aaron and Chrissy just got married. Both are 55 years old.</a:t>
            </a:r>
          </a:p>
          <a:p>
            <a:pPr algn="ctr"/>
            <a:endParaRPr lang="en-US" dirty="0">
              <a:solidFill>
                <a:srgbClr val="000000"/>
              </a:solidFill>
            </a:endParaRPr>
          </a:p>
          <a:p>
            <a:r>
              <a:rPr lang="en-US" dirty="0" smtClean="0">
                <a:solidFill>
                  <a:srgbClr val="000000"/>
                </a:solidFill>
              </a:rPr>
              <a:t>Before marriage:</a:t>
            </a:r>
          </a:p>
          <a:p>
            <a:pPr marL="285750" indent="-285750">
              <a:buFont typeface="Arial" panose="020B0604020202020204" pitchFamily="34" charset="0"/>
              <a:buChar char="•"/>
            </a:pPr>
            <a:r>
              <a:rPr lang="en-US" dirty="0" smtClean="0">
                <a:solidFill>
                  <a:srgbClr val="000000"/>
                </a:solidFill>
              </a:rPr>
              <a:t>Aaron received $914/month in SSA benefits</a:t>
            </a:r>
          </a:p>
          <a:p>
            <a:pPr marL="285750" indent="-285750">
              <a:buFont typeface="Arial" panose="020B0604020202020204" pitchFamily="34" charset="0"/>
              <a:buChar char="•"/>
            </a:pPr>
            <a:r>
              <a:rPr lang="en-US" dirty="0" smtClean="0">
                <a:solidFill>
                  <a:srgbClr val="000000"/>
                </a:solidFill>
              </a:rPr>
              <a:t>Chrissy received $1100/month in SSA benefits</a:t>
            </a:r>
          </a:p>
          <a:p>
            <a:endParaRPr lang="en-US" dirty="0">
              <a:solidFill>
                <a:srgbClr val="000000"/>
              </a:solidFill>
            </a:endParaRPr>
          </a:p>
          <a:p>
            <a:r>
              <a:rPr lang="en-US" dirty="0" smtClean="0">
                <a:solidFill>
                  <a:srgbClr val="000000"/>
                </a:solidFill>
              </a:rPr>
              <a:t>After marriage, Aaron’s benefits were reduced to $257/month.</a:t>
            </a:r>
          </a:p>
          <a:p>
            <a:pPr marL="285750" indent="-285750">
              <a:buFont typeface="Arial" panose="020B0604020202020204" pitchFamily="34" charset="0"/>
              <a:buChar char="•"/>
            </a:pPr>
            <a:endParaRPr lang="en-US" dirty="0" smtClean="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endParaRPr lang="en-US" dirty="0" smtClean="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endParaRPr lang="en-US" dirty="0" smtClean="0">
              <a:solidFill>
                <a:srgbClr val="000000"/>
              </a:solidFill>
            </a:endParaRPr>
          </a:p>
          <a:p>
            <a:pPr marL="285750" indent="-285750">
              <a:buFont typeface="Arial" panose="020B0604020202020204" pitchFamily="34" charset="0"/>
              <a:buChar char="•"/>
            </a:pPr>
            <a:endParaRPr lang="en-US" dirty="0">
              <a:solidFill>
                <a:srgbClr val="000000"/>
              </a:solidFill>
            </a:endParaRPr>
          </a:p>
          <a:p>
            <a:r>
              <a:rPr lang="en-US" b="1" dirty="0" smtClean="0">
                <a:solidFill>
                  <a:srgbClr val="000000"/>
                </a:solidFill>
              </a:rPr>
              <a:t>So, what happened?</a:t>
            </a:r>
          </a:p>
          <a:p>
            <a:endParaRPr lang="en-US" dirty="0" smtClean="0">
              <a:solidFill>
                <a:srgbClr val="000000"/>
              </a:solidFill>
            </a:endParaRPr>
          </a:p>
          <a:p>
            <a:r>
              <a:rPr lang="en-US" dirty="0" smtClean="0">
                <a:solidFill>
                  <a:srgbClr val="000000"/>
                </a:solidFill>
              </a:rPr>
              <a:t>Once they got married, SSA treated part of Chrissy’s income as available to Aaron, reducing his monthly SSI benefit.</a:t>
            </a:r>
          </a:p>
          <a:p>
            <a:endParaRPr lang="en-US" dirty="0" smtClean="0">
              <a:solidFill>
                <a:srgbClr val="000000"/>
              </a:solidFill>
            </a:endParaRPr>
          </a:p>
        </p:txBody>
      </p:sp>
      <p:graphicFrame>
        <p:nvGraphicFramePr>
          <p:cNvPr id="9" name="Diagram 8"/>
          <p:cNvGraphicFramePr/>
          <p:nvPr>
            <p:extLst>
              <p:ext uri="{D42A27DB-BD31-4B8C-83A1-F6EECF244321}">
                <p14:modId xmlns:p14="http://schemas.microsoft.com/office/powerpoint/2010/main" val="2711034376"/>
              </p:ext>
            </p:extLst>
          </p:nvPr>
        </p:nvGraphicFramePr>
        <p:xfrm>
          <a:off x="614903" y="3227447"/>
          <a:ext cx="7163079" cy="1396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86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5" end="1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federal disability benefits</a:t>
            </a:r>
            <a:endParaRPr lang="en-US" dirty="0"/>
          </a:p>
        </p:txBody>
      </p:sp>
      <p:sp>
        <p:nvSpPr>
          <p:cNvPr id="3" name="Text Placeholder 2"/>
          <p:cNvSpPr>
            <a:spLocks noGrp="1"/>
          </p:cNvSpPr>
          <p:nvPr>
            <p:ph type="body" sz="quarter" idx="13"/>
          </p:nvPr>
        </p:nvSpPr>
        <p:spPr>
          <a:xfrm>
            <a:off x="838200" y="1601788"/>
            <a:ext cx="10518775" cy="3843337"/>
          </a:xfrm>
        </p:spPr>
        <p:txBody>
          <a:bodyPr>
            <a:normAutofit/>
          </a:bodyPr>
          <a:lstStyle/>
          <a:p>
            <a:pPr marL="0" indent="0">
              <a:buNone/>
            </a:pPr>
            <a:r>
              <a:rPr lang="en-US" sz="1600" b="1" dirty="0" smtClean="0"/>
              <a:t>VETERANS</a:t>
            </a:r>
          </a:p>
          <a:p>
            <a:r>
              <a:rPr lang="en-US" sz="1600" dirty="0" smtClean="0"/>
              <a:t>VA service-connection: Monthly cash benefit for certain veterans to compensate for current physical and/or mental conditions that were caused or exacerbated during military service</a:t>
            </a:r>
          </a:p>
          <a:p>
            <a:r>
              <a:rPr lang="en-US" sz="1600" dirty="0" smtClean="0"/>
              <a:t>VA pension: Monthly cash benefit for certain veterans who have low-incomes, few assets, and are either totally disabled or over 65 years old</a:t>
            </a:r>
          </a:p>
          <a:p>
            <a:pPr marL="0" indent="0">
              <a:buNone/>
            </a:pPr>
            <a:r>
              <a:rPr lang="en-US" sz="1600" b="1" dirty="0" smtClean="0"/>
              <a:t>RAILROAD WORKERS</a:t>
            </a:r>
          </a:p>
          <a:p>
            <a:r>
              <a:rPr lang="en-US" sz="1600" dirty="0" smtClean="0"/>
              <a:t>Railroad: Similar to Social Security Disability/Retirement for railroad workers who are totally disabled, occupationally disabled or over 65 years old.</a:t>
            </a:r>
          </a:p>
          <a:p>
            <a:endParaRPr lang="en-US" sz="1600" dirty="0"/>
          </a:p>
          <a:p>
            <a:endParaRPr lang="en-US" sz="1600" dirty="0" smtClean="0"/>
          </a:p>
          <a:p>
            <a:pPr marL="0" indent="0">
              <a:buNone/>
            </a:pPr>
            <a:r>
              <a:rPr lang="en-US" sz="1600" dirty="0" smtClean="0"/>
              <a:t>*** Before receiving SSI, someone must maximize all other income sources.</a:t>
            </a:r>
          </a:p>
        </p:txBody>
      </p:sp>
    </p:spTree>
    <p:extLst>
      <p:ext uri="{BB962C8B-B14F-4D97-AF65-F5344CB8AC3E}">
        <p14:creationId xmlns:p14="http://schemas.microsoft.com/office/powerpoint/2010/main" val="3247083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cash benefits from</a:t>
            </a:r>
            <a:br>
              <a:rPr lang="en-US" dirty="0" smtClean="0"/>
            </a:br>
            <a:r>
              <a:rPr lang="en-US" dirty="0" smtClean="0"/>
              <a:t>IL Department of human services</a:t>
            </a:r>
            <a:endParaRPr lang="en-US" dirty="0"/>
          </a:p>
        </p:txBody>
      </p:sp>
      <p:graphicFrame>
        <p:nvGraphicFramePr>
          <p:cNvPr id="4" name="Diagram 3"/>
          <p:cNvGraphicFramePr/>
          <p:nvPr>
            <p:extLst>
              <p:ext uri="{D42A27DB-BD31-4B8C-83A1-F6EECF244321}">
                <p14:modId xmlns:p14="http://schemas.microsoft.com/office/powerpoint/2010/main" val="667456742"/>
              </p:ext>
            </p:extLst>
          </p:nvPr>
        </p:nvGraphicFramePr>
        <p:xfrm>
          <a:off x="2066610" y="1720835"/>
          <a:ext cx="8058777" cy="1737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92211" y="3867492"/>
            <a:ext cx="11207575" cy="1815882"/>
          </a:xfrm>
          <a:prstGeom prst="rect">
            <a:avLst/>
          </a:prstGeom>
        </p:spPr>
        <p:txBody>
          <a:bodyPr wrap="square">
            <a:spAutoFit/>
          </a:bodyPr>
          <a:lstStyle/>
          <a:p>
            <a:pPr algn="ctr"/>
            <a:r>
              <a:rPr lang="en-US" sz="2800" b="1" u="sng" dirty="0" smtClean="0"/>
              <a:t>AABD Cash</a:t>
            </a:r>
          </a:p>
          <a:p>
            <a:pPr algn="ctr"/>
            <a:r>
              <a:rPr lang="en-US" sz="1400" dirty="0" smtClean="0"/>
              <a:t>Cash </a:t>
            </a:r>
            <a:r>
              <a:rPr lang="en-US" sz="1400" dirty="0"/>
              <a:t>assistance benefit for low-income Illinois residents with severe disabilities and those over 65 years old (no disability required</a:t>
            </a:r>
            <a:r>
              <a:rPr lang="en-US" sz="1400" dirty="0" smtClean="0"/>
              <a:t>.)</a:t>
            </a:r>
          </a:p>
          <a:p>
            <a:endParaRPr lang="en-US" sz="1400" dirty="0"/>
          </a:p>
          <a:p>
            <a:pPr marL="285750" indent="-285750">
              <a:buFont typeface="Arial" panose="020B0604020202020204" pitchFamily="34" charset="0"/>
              <a:buChar char="•"/>
            </a:pPr>
            <a:r>
              <a:rPr lang="en-US" sz="1400" dirty="0"/>
              <a:t>Benefits are usually issued on a LINK card, but can be paid via Direct Deposit</a:t>
            </a:r>
            <a:r>
              <a:rPr lang="en-US" sz="1400" dirty="0" smtClean="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Payment via Direct Deposit might be more beneficial for some clients because funds in bank accounts have higher levels of protection than funds on LINK cards.</a:t>
            </a:r>
          </a:p>
        </p:txBody>
      </p:sp>
      <p:cxnSp>
        <p:nvCxnSpPr>
          <p:cNvPr id="12" name="Straight Arrow Connector 11"/>
          <p:cNvCxnSpPr/>
          <p:nvPr/>
        </p:nvCxnSpPr>
        <p:spPr>
          <a:xfrm>
            <a:off x="6086473" y="3221193"/>
            <a:ext cx="19050" cy="5337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401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might be eligible for </a:t>
            </a:r>
            <a:r>
              <a:rPr lang="en-US" dirty="0" err="1" smtClean="0"/>
              <a:t>aabd</a:t>
            </a:r>
            <a:r>
              <a:rPr lang="en-US" dirty="0" smtClean="0"/>
              <a:t> cash?</a:t>
            </a:r>
            <a:endParaRPr lang="en-US" dirty="0"/>
          </a:p>
        </p:txBody>
      </p:sp>
      <p:graphicFrame>
        <p:nvGraphicFramePr>
          <p:cNvPr id="5" name="Diagram 4"/>
          <p:cNvGraphicFramePr/>
          <p:nvPr>
            <p:extLst>
              <p:ext uri="{D42A27DB-BD31-4B8C-83A1-F6EECF244321}">
                <p14:modId xmlns:p14="http://schemas.microsoft.com/office/powerpoint/2010/main" val="3785219471"/>
              </p:ext>
            </p:extLst>
          </p:nvPr>
        </p:nvGraphicFramePr>
        <p:xfrm>
          <a:off x="612648" y="1516952"/>
          <a:ext cx="10826496" cy="2553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612648" y="4306823"/>
            <a:ext cx="10741152" cy="1380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smtClean="0"/>
              <a:t>DHS must determine if the application meets the “aged, blind, disabled” requirement </a:t>
            </a:r>
            <a:r>
              <a:rPr lang="en-US" sz="1400" b="1" dirty="0" smtClean="0"/>
              <a:t>only </a:t>
            </a:r>
            <a:r>
              <a:rPr lang="en-US" sz="1400" dirty="0" smtClean="0"/>
              <a:t>when SSA declined an application based on income and did not make a disability determination. This is most likely where someone is over-income for SSI but ineligible for Title II disability benefits.</a:t>
            </a:r>
          </a:p>
          <a:p>
            <a:pPr marL="285750" indent="-285750">
              <a:buFont typeface="Arial" panose="020B0604020202020204" pitchFamily="34" charset="0"/>
              <a:buChar char="•"/>
            </a:pPr>
            <a:r>
              <a:rPr lang="en-US" sz="1400" dirty="0" smtClean="0"/>
              <a:t>In some situations, even people with very low amounts of Title II income are over-income for SSI.</a:t>
            </a:r>
          </a:p>
          <a:p>
            <a:pPr marL="285750" indent="-285750">
              <a:buFont typeface="Arial" panose="020B0604020202020204" pitchFamily="34" charset="0"/>
              <a:buChar char="•"/>
            </a:pPr>
            <a:r>
              <a:rPr lang="en-US" sz="1400" dirty="0" smtClean="0"/>
              <a:t>In both of these situations, because applicants are required to “avail themselves of all potential income”, if client is not receiving SSI and has income under the SSI max + $20, they will need to prove that SSA found them over-income for SSI.</a:t>
            </a:r>
          </a:p>
        </p:txBody>
      </p:sp>
      <p:sp>
        <p:nvSpPr>
          <p:cNvPr id="7" name="Down Arrow 6"/>
          <p:cNvSpPr/>
          <p:nvPr/>
        </p:nvSpPr>
        <p:spPr>
          <a:xfrm>
            <a:off x="4396740" y="3483864"/>
            <a:ext cx="539496" cy="92811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2648" y="5974324"/>
            <a:ext cx="7027501" cy="461665"/>
          </a:xfrm>
          <a:prstGeom prst="rect">
            <a:avLst/>
          </a:prstGeom>
        </p:spPr>
        <p:txBody>
          <a:bodyPr wrap="none">
            <a:spAutoFit/>
          </a:bodyPr>
          <a:lstStyle/>
          <a:p>
            <a:r>
              <a:rPr lang="en-US" sz="1200" dirty="0">
                <a:solidFill>
                  <a:srgbClr val="FFFFFF"/>
                </a:solidFill>
                <a:latin typeface="Segoe UI" panose="020B0502040204020203" pitchFamily="34" charset="0"/>
              </a:rPr>
              <a:t>PM </a:t>
            </a:r>
            <a:r>
              <a:rPr lang="en-US" sz="1200" dirty="0" smtClean="0">
                <a:solidFill>
                  <a:srgbClr val="FFFFFF"/>
                </a:solidFill>
                <a:latin typeface="Segoe UI" panose="020B0502040204020203" pitchFamily="34" charset="0"/>
              </a:rPr>
              <a:t>11-01-00: Categories of eligibility for AABD Cash</a:t>
            </a:r>
            <a:endParaRPr lang="en-US" sz="1200" dirty="0">
              <a:solidFill>
                <a:srgbClr val="FFFFFF"/>
              </a:solidFill>
              <a:latin typeface="Segoe UI" panose="020B0502040204020203" pitchFamily="34" charset="0"/>
            </a:endParaRPr>
          </a:p>
          <a:p>
            <a:r>
              <a:rPr lang="en-US" sz="1200" dirty="0" smtClean="0">
                <a:solidFill>
                  <a:srgbClr val="FFFFFF"/>
                </a:solidFill>
                <a:latin typeface="Segoe UI" panose="020B0502040204020203" pitchFamily="34" charset="0"/>
              </a:rPr>
              <a:t>PM </a:t>
            </a:r>
            <a:r>
              <a:rPr lang="en-US" sz="1200" dirty="0">
                <a:solidFill>
                  <a:srgbClr val="FFFFFF"/>
                </a:solidFill>
                <a:latin typeface="Segoe UI" panose="020B0502040204020203" pitchFamily="34" charset="0"/>
              </a:rPr>
              <a:t>01-02-03: Clients must apply for and receive any other financial benefits that they may qualify for.</a:t>
            </a:r>
            <a:endParaRPr lang="en-US" sz="1200" b="0" i="0" dirty="0">
              <a:solidFill>
                <a:srgbClr val="FFFFFF"/>
              </a:solidFill>
              <a:effectLst/>
              <a:latin typeface="Segoe UI" panose="020B0502040204020203" pitchFamily="34" charset="0"/>
            </a:endParaRPr>
          </a:p>
        </p:txBody>
      </p:sp>
    </p:spTree>
    <p:extLst>
      <p:ext uri="{BB962C8B-B14F-4D97-AF65-F5344CB8AC3E}">
        <p14:creationId xmlns:p14="http://schemas.microsoft.com/office/powerpoint/2010/main" val="2886126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requirements</a:t>
            </a:r>
            <a:endParaRPr lang="en-US" dirty="0"/>
          </a:p>
        </p:txBody>
      </p:sp>
      <p:sp>
        <p:nvSpPr>
          <p:cNvPr id="3" name="Text Placeholder 2"/>
          <p:cNvSpPr>
            <a:spLocks noGrp="1"/>
          </p:cNvSpPr>
          <p:nvPr>
            <p:ph type="body" sz="quarter" idx="13"/>
          </p:nvPr>
        </p:nvSpPr>
        <p:spPr>
          <a:xfrm>
            <a:off x="838200" y="1574800"/>
            <a:ext cx="10518775" cy="2668016"/>
          </a:xfrm>
        </p:spPr>
        <p:txBody>
          <a:bodyPr>
            <a:normAutofit fontScale="47500" lnSpcReduction="20000"/>
          </a:bodyPr>
          <a:lstStyle/>
          <a:p>
            <a:pPr marL="0" indent="0">
              <a:lnSpc>
                <a:spcPct val="120000"/>
              </a:lnSpc>
              <a:buNone/>
            </a:pPr>
            <a:r>
              <a:rPr lang="en-US" sz="3400" b="1" dirty="0" smtClean="0"/>
              <a:t>Countable assets must be under the AABD Cash asset limit:</a:t>
            </a:r>
          </a:p>
          <a:p>
            <a:pPr marL="0" indent="0">
              <a:lnSpc>
                <a:spcPct val="120000"/>
              </a:lnSpc>
              <a:buNone/>
            </a:pPr>
            <a:endParaRPr lang="en-US" sz="3400" b="1" i="1" dirty="0"/>
          </a:p>
          <a:p>
            <a:pPr marL="0" indent="0">
              <a:lnSpc>
                <a:spcPct val="120000"/>
              </a:lnSpc>
              <a:buNone/>
            </a:pPr>
            <a:endParaRPr lang="en-US" sz="3400" b="1" i="1" dirty="0" smtClean="0"/>
          </a:p>
          <a:p>
            <a:pPr marL="0" indent="0">
              <a:lnSpc>
                <a:spcPct val="120000"/>
              </a:lnSpc>
              <a:buNone/>
            </a:pPr>
            <a:endParaRPr lang="en-US" sz="3400" b="1" i="1" dirty="0"/>
          </a:p>
          <a:p>
            <a:pPr marL="0" indent="0">
              <a:lnSpc>
                <a:spcPct val="120000"/>
              </a:lnSpc>
              <a:buNone/>
            </a:pPr>
            <a:r>
              <a:rPr lang="en-US" sz="3400" b="1" dirty="0" smtClean="0"/>
              <a:t>Applicant must maximize all other potential income sources</a:t>
            </a:r>
          </a:p>
          <a:p>
            <a:pPr marL="0" indent="0">
              <a:lnSpc>
                <a:spcPct val="120000"/>
              </a:lnSpc>
              <a:buNone/>
            </a:pPr>
            <a:r>
              <a:rPr lang="en-US" sz="3400" dirty="0" smtClean="0"/>
              <a:t>In some cases, this means the applicant must apply for SSI before then can qualify.</a:t>
            </a:r>
            <a:endParaRPr lang="en-US" sz="3400" i="1" dirty="0" smtClean="0"/>
          </a:p>
          <a:p>
            <a:pPr marL="0" indent="0">
              <a:lnSpc>
                <a:spcPct val="120000"/>
              </a:lnSpc>
              <a:buNone/>
            </a:pPr>
            <a:endParaRPr lang="en-US" i="1" dirty="0"/>
          </a:p>
          <a:p>
            <a:pPr marL="0" indent="0">
              <a:lnSpc>
                <a:spcPct val="120000"/>
              </a:lnSpc>
              <a:buNone/>
            </a:pPr>
            <a:endParaRPr lang="en-US" i="1" dirty="0"/>
          </a:p>
          <a:p>
            <a:pPr marL="0" indent="0">
              <a:lnSpc>
                <a:spcPct val="120000"/>
              </a:lnSpc>
              <a:spcBef>
                <a:spcPts val="0"/>
              </a:spcBef>
              <a:buNone/>
            </a:pPr>
            <a:endParaRPr lang="en-US" sz="1300" dirty="0" smtClean="0">
              <a:solidFill>
                <a:schemeClr val="bg1"/>
              </a:solidFill>
            </a:endParaRPr>
          </a:p>
          <a:p>
            <a:pPr marL="0" indent="0">
              <a:lnSpc>
                <a:spcPct val="120000"/>
              </a:lnSpc>
              <a:spcBef>
                <a:spcPts val="0"/>
              </a:spcBef>
              <a:buNone/>
            </a:pPr>
            <a:r>
              <a:rPr lang="en-US" sz="1300" dirty="0" smtClean="0">
                <a:solidFill>
                  <a:schemeClr val="bg1"/>
                </a:solidFill>
              </a:rPr>
              <a:t>PM </a:t>
            </a:r>
            <a:r>
              <a:rPr lang="en-US" sz="1300" dirty="0">
                <a:solidFill>
                  <a:schemeClr val="bg1"/>
                </a:solidFill>
              </a:rPr>
              <a:t>07-02-01: Asset Limits</a:t>
            </a:r>
          </a:p>
          <a:p>
            <a:pPr marL="0" indent="0">
              <a:lnSpc>
                <a:spcPct val="120000"/>
              </a:lnSpc>
              <a:spcBef>
                <a:spcPts val="0"/>
              </a:spcBef>
              <a:buNone/>
            </a:pPr>
            <a:r>
              <a:rPr lang="en-US" sz="1300" dirty="0" smtClean="0">
                <a:solidFill>
                  <a:schemeClr val="bg1"/>
                </a:solidFill>
              </a:rPr>
              <a:t>PM 07-02-01-a: Whose assets count</a:t>
            </a:r>
          </a:p>
          <a:p>
            <a:pPr marL="0" indent="0">
              <a:lnSpc>
                <a:spcPct val="120000"/>
              </a:lnSpc>
              <a:spcBef>
                <a:spcPts val="0"/>
              </a:spcBef>
              <a:buNone/>
            </a:pPr>
            <a:r>
              <a:rPr lang="en-US" sz="1300" dirty="0">
                <a:solidFill>
                  <a:schemeClr val="bg1"/>
                </a:solidFill>
              </a:rPr>
              <a:t>PM </a:t>
            </a:r>
            <a:r>
              <a:rPr lang="en-US" sz="1300" dirty="0" smtClean="0">
                <a:solidFill>
                  <a:schemeClr val="bg1"/>
                </a:solidFill>
              </a:rPr>
              <a:t>07-02-00: What assets count</a:t>
            </a:r>
            <a:endParaRPr lang="en-US" sz="1300" dirty="0">
              <a:solidFill>
                <a:schemeClr val="bg1"/>
              </a:solidFill>
            </a:endParaRPr>
          </a:p>
          <a:p>
            <a:pPr marL="0" indent="0">
              <a:lnSpc>
                <a:spcPct val="120000"/>
              </a:lnSpc>
              <a:buNone/>
            </a:pP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1674538941"/>
              </p:ext>
            </p:extLst>
          </p:nvPr>
        </p:nvGraphicFramePr>
        <p:xfrm>
          <a:off x="1890485" y="1962622"/>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8029829"/>
                    </a:ext>
                  </a:extLst>
                </a:gridCol>
                <a:gridCol w="2709333">
                  <a:extLst>
                    <a:ext uri="{9D8B030D-6E8A-4147-A177-3AD203B41FA5}">
                      <a16:colId xmlns:a16="http://schemas.microsoft.com/office/drawing/2014/main" val="2005274471"/>
                    </a:ext>
                  </a:extLst>
                </a:gridCol>
                <a:gridCol w="2709333">
                  <a:extLst>
                    <a:ext uri="{9D8B030D-6E8A-4147-A177-3AD203B41FA5}">
                      <a16:colId xmlns:a16="http://schemas.microsoft.com/office/drawing/2014/main" val="2107214586"/>
                    </a:ext>
                  </a:extLst>
                </a:gridCol>
              </a:tblGrid>
              <a:tr h="370840">
                <a:tc>
                  <a:txBody>
                    <a:bodyPr/>
                    <a:lstStyle/>
                    <a:p>
                      <a:r>
                        <a:rPr lang="en-US" dirty="0" smtClean="0"/>
                        <a:t>1</a:t>
                      </a:r>
                      <a:r>
                        <a:rPr lang="en-US" baseline="0" dirty="0" smtClean="0"/>
                        <a:t> person</a:t>
                      </a:r>
                      <a:endParaRPr lang="en-US" dirty="0"/>
                    </a:p>
                  </a:txBody>
                  <a:tcPr/>
                </a:tc>
                <a:tc>
                  <a:txBody>
                    <a:bodyPr/>
                    <a:lstStyle/>
                    <a:p>
                      <a:r>
                        <a:rPr lang="en-US" dirty="0" smtClean="0"/>
                        <a:t>2 people</a:t>
                      </a:r>
                      <a:endParaRPr lang="en-US" dirty="0"/>
                    </a:p>
                  </a:txBody>
                  <a:tcPr/>
                </a:tc>
                <a:tc>
                  <a:txBody>
                    <a:bodyPr/>
                    <a:lstStyle/>
                    <a:p>
                      <a:r>
                        <a:rPr lang="en-US" dirty="0" smtClean="0"/>
                        <a:t>Additional people</a:t>
                      </a:r>
                      <a:endParaRPr lang="en-US" dirty="0"/>
                    </a:p>
                  </a:txBody>
                  <a:tcPr/>
                </a:tc>
                <a:extLst>
                  <a:ext uri="{0D108BD9-81ED-4DB2-BD59-A6C34878D82A}">
                    <a16:rowId xmlns:a16="http://schemas.microsoft.com/office/drawing/2014/main" val="3115906946"/>
                  </a:ext>
                </a:extLst>
              </a:tr>
              <a:tr h="370840">
                <a:tc>
                  <a:txBody>
                    <a:bodyPr/>
                    <a:lstStyle/>
                    <a:p>
                      <a:r>
                        <a:rPr lang="en-US" dirty="0" smtClean="0"/>
                        <a:t>$ 2,000</a:t>
                      </a:r>
                      <a:endParaRPr lang="en-US" dirty="0"/>
                    </a:p>
                  </a:txBody>
                  <a:tcPr/>
                </a:tc>
                <a:tc>
                  <a:txBody>
                    <a:bodyPr/>
                    <a:lstStyle/>
                    <a:p>
                      <a:r>
                        <a:rPr lang="en-US" dirty="0" smtClean="0"/>
                        <a:t>$ 3,000</a:t>
                      </a:r>
                      <a:endParaRPr lang="en-US" dirty="0"/>
                    </a:p>
                  </a:txBody>
                  <a:tcPr/>
                </a:tc>
                <a:tc>
                  <a:txBody>
                    <a:bodyPr/>
                    <a:lstStyle/>
                    <a:p>
                      <a:r>
                        <a:rPr lang="en-US" sz="1800" b="0" i="0" kern="1200" dirty="0" smtClean="0">
                          <a:solidFill>
                            <a:schemeClr val="dk1"/>
                          </a:solidFill>
                          <a:effectLst/>
                          <a:latin typeface="+mn-lt"/>
                          <a:ea typeface="+mn-ea"/>
                          <a:cs typeface="+mn-cs"/>
                        </a:rPr>
                        <a:t>Add $ 50 for each </a:t>
                      </a:r>
                      <a:r>
                        <a:rPr lang="en-US" sz="1800" b="0" i="0" kern="1200" dirty="0" err="1" smtClean="0">
                          <a:solidFill>
                            <a:schemeClr val="dk1"/>
                          </a:solidFill>
                          <a:effectLst/>
                          <a:latin typeface="+mn-lt"/>
                          <a:ea typeface="+mn-ea"/>
                          <a:cs typeface="+mn-cs"/>
                        </a:rPr>
                        <a:t>add'l</a:t>
                      </a:r>
                      <a:endParaRPr lang="en-US" dirty="0"/>
                    </a:p>
                  </a:txBody>
                  <a:tcPr/>
                </a:tc>
                <a:extLst>
                  <a:ext uri="{0D108BD9-81ED-4DB2-BD59-A6C34878D82A}">
                    <a16:rowId xmlns:a16="http://schemas.microsoft.com/office/drawing/2014/main" val="1511994175"/>
                  </a:ext>
                </a:extLst>
              </a:tr>
            </a:tbl>
          </a:graphicData>
        </a:graphic>
      </p:graphicFrame>
    </p:spTree>
    <p:extLst>
      <p:ext uri="{BB962C8B-B14F-4D97-AF65-F5344CB8AC3E}">
        <p14:creationId xmlns:p14="http://schemas.microsoft.com/office/powerpoint/2010/main" val="3454939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eligibility: Budgeting</a:t>
            </a:r>
            <a:endParaRPr lang="en-US" dirty="0"/>
          </a:p>
        </p:txBody>
      </p:sp>
      <p:sp>
        <p:nvSpPr>
          <p:cNvPr id="3" name="Text Placeholder 2"/>
          <p:cNvSpPr>
            <a:spLocks noGrp="1"/>
          </p:cNvSpPr>
          <p:nvPr>
            <p:ph type="body" sz="quarter" idx="13"/>
          </p:nvPr>
        </p:nvSpPr>
        <p:spPr>
          <a:xfrm>
            <a:off x="835025" y="1436053"/>
            <a:ext cx="10518775" cy="3843337"/>
          </a:xfrm>
        </p:spPr>
        <p:txBody>
          <a:bodyPr>
            <a:normAutofit/>
          </a:bodyPr>
          <a:lstStyle/>
          <a:p>
            <a:pPr marL="0" indent="0">
              <a:buNone/>
            </a:pPr>
            <a:r>
              <a:rPr lang="en-US" sz="1800" dirty="0"/>
              <a:t>Budgeting is the method by which non-exempt income is compared to the </a:t>
            </a:r>
            <a:r>
              <a:rPr lang="en-US" sz="1800" dirty="0" smtClean="0"/>
              <a:t>AABD Cash Standard (“Allowances”) to </a:t>
            </a:r>
            <a:r>
              <a:rPr lang="en-US" sz="1800" dirty="0"/>
              <a:t>determine the amount of the monthly assistance payment for the assistance unit</a:t>
            </a:r>
            <a:r>
              <a:rPr lang="en-US" sz="1800" dirty="0" smtClean="0"/>
              <a:t>.</a:t>
            </a:r>
            <a:endParaRPr lang="en-US" sz="1800" dirty="0"/>
          </a:p>
          <a:p>
            <a:pPr marL="0" indent="0">
              <a:buNone/>
            </a:pPr>
            <a:r>
              <a:rPr lang="en-US" sz="1800" dirty="0"/>
              <a:t>If monthly assistance payment &lt; $1, then ineligible for AABD Cash benefits</a:t>
            </a:r>
            <a:r>
              <a:rPr lang="en-US" sz="1800" dirty="0" smtClean="0"/>
              <a:t>.</a:t>
            </a:r>
          </a:p>
          <a:p>
            <a:pPr marL="0" indent="0">
              <a:buNone/>
            </a:pPr>
            <a:endParaRPr lang="en-US" dirty="0"/>
          </a:p>
        </p:txBody>
      </p:sp>
      <p:sp>
        <p:nvSpPr>
          <p:cNvPr id="4" name="Text Placeholder 2"/>
          <p:cNvSpPr txBox="1">
            <a:spLocks/>
          </p:cNvSpPr>
          <p:nvPr/>
        </p:nvSpPr>
        <p:spPr>
          <a:xfrm>
            <a:off x="4348389" y="4003875"/>
            <a:ext cx="3570117" cy="1405431"/>
          </a:xfrm>
          <a:prstGeom prst="rect">
            <a:avLst/>
          </a:prstGeom>
          <a:solidFill>
            <a:srgbClr val="001E6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solidFill>
                  <a:schemeClr val="bg1"/>
                </a:solidFill>
              </a:rPr>
              <a:t>   </a:t>
            </a:r>
            <a:r>
              <a:rPr lang="en-US" sz="2000" dirty="0" smtClean="0">
                <a:solidFill>
                  <a:schemeClr val="bg1"/>
                </a:solidFill>
              </a:rPr>
              <a:t>AABD Cash Standard</a:t>
            </a:r>
          </a:p>
          <a:p>
            <a:pPr marL="0" indent="0">
              <a:buFont typeface="Wingdings" panose="05000000000000000000" pitchFamily="2" charset="2"/>
              <a:buNone/>
            </a:pPr>
            <a:r>
              <a:rPr lang="en-US" sz="2000" dirty="0" smtClean="0">
                <a:solidFill>
                  <a:schemeClr val="bg1"/>
                </a:solidFill>
              </a:rPr>
              <a:t>- </a:t>
            </a:r>
            <a:r>
              <a:rPr lang="en-US" sz="2000" u="sng" dirty="0" smtClean="0">
                <a:solidFill>
                  <a:schemeClr val="bg1"/>
                </a:solidFill>
              </a:rPr>
              <a:t>Countable Income</a:t>
            </a:r>
          </a:p>
          <a:p>
            <a:pPr marL="0" indent="0">
              <a:buFont typeface="Wingdings" panose="05000000000000000000" pitchFamily="2" charset="2"/>
              <a:buNone/>
            </a:pPr>
            <a:r>
              <a:rPr lang="en-US" sz="2000" b="1" dirty="0" smtClean="0">
                <a:solidFill>
                  <a:schemeClr val="bg1"/>
                </a:solidFill>
              </a:rPr>
              <a:t>   Monthly assistance payment</a:t>
            </a:r>
          </a:p>
        </p:txBody>
      </p:sp>
      <p:grpSp>
        <p:nvGrpSpPr>
          <p:cNvPr id="8" name="Group 7"/>
          <p:cNvGrpSpPr/>
          <p:nvPr/>
        </p:nvGrpSpPr>
        <p:grpSpPr>
          <a:xfrm>
            <a:off x="253093" y="2580187"/>
            <a:ext cx="3929743" cy="3167743"/>
            <a:chOff x="89807" y="2476564"/>
            <a:chExt cx="3929743" cy="3167743"/>
          </a:xfrm>
        </p:grpSpPr>
        <p:sp>
          <p:nvSpPr>
            <p:cNvPr id="7" name="Oval 6"/>
            <p:cNvSpPr/>
            <p:nvPr/>
          </p:nvSpPr>
          <p:spPr>
            <a:xfrm>
              <a:off x="89807" y="2476564"/>
              <a:ext cx="3929743" cy="3167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3697009160"/>
                </p:ext>
              </p:extLst>
            </p:nvPr>
          </p:nvGraphicFramePr>
          <p:xfrm>
            <a:off x="506186" y="2946359"/>
            <a:ext cx="3096986" cy="2489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9" name="Oval 8"/>
          <p:cNvSpPr/>
          <p:nvPr/>
        </p:nvSpPr>
        <p:spPr>
          <a:xfrm>
            <a:off x="2521234" y="5279390"/>
            <a:ext cx="2490447" cy="13554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bg1"/>
                </a:solidFill>
              </a:rPr>
              <a:t>Fun fact</a:t>
            </a:r>
          </a:p>
          <a:p>
            <a:pPr algn="ctr"/>
            <a:r>
              <a:rPr lang="en-US" sz="1400" dirty="0">
                <a:solidFill>
                  <a:schemeClr val="bg1"/>
                </a:solidFill>
              </a:rPr>
              <a:t>Most of </a:t>
            </a:r>
            <a:r>
              <a:rPr lang="en-US" sz="1400" dirty="0" smtClean="0">
                <a:solidFill>
                  <a:schemeClr val="bg1"/>
                </a:solidFill>
              </a:rPr>
              <a:t>the </a:t>
            </a:r>
            <a:r>
              <a:rPr lang="en-US" sz="1400" dirty="0">
                <a:solidFill>
                  <a:schemeClr val="bg1"/>
                </a:solidFill>
              </a:rPr>
              <a:t>dollar </a:t>
            </a:r>
            <a:r>
              <a:rPr lang="en-US" sz="1400" dirty="0" smtClean="0">
                <a:solidFill>
                  <a:schemeClr val="bg1"/>
                </a:solidFill>
              </a:rPr>
              <a:t>amounts for these allowances </a:t>
            </a:r>
            <a:r>
              <a:rPr lang="en-US" sz="1400" dirty="0">
                <a:solidFill>
                  <a:schemeClr val="bg1"/>
                </a:solidFill>
              </a:rPr>
              <a:t>haven’t been updated since the 1980s</a:t>
            </a:r>
            <a:r>
              <a:rPr lang="en-US" sz="1400" dirty="0" smtClean="0">
                <a:solidFill>
                  <a:schemeClr val="bg1"/>
                </a:solidFill>
              </a:rPr>
              <a:t>!</a:t>
            </a:r>
            <a:endParaRPr lang="en-US" sz="1200" dirty="0"/>
          </a:p>
        </p:txBody>
      </p:sp>
      <p:cxnSp>
        <p:nvCxnSpPr>
          <p:cNvPr id="11" name="Straight Arrow Connector 10"/>
          <p:cNvCxnSpPr/>
          <p:nvPr/>
        </p:nvCxnSpPr>
        <p:spPr>
          <a:xfrm>
            <a:off x="5214257" y="3357721"/>
            <a:ext cx="0" cy="646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940629" y="3357721"/>
            <a:ext cx="12736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05799" y="2242458"/>
            <a:ext cx="3418115" cy="3394184"/>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smtClean="0">
                <a:solidFill>
                  <a:srgbClr val="000000"/>
                </a:solidFill>
              </a:rPr>
              <a:t>Unearned income </a:t>
            </a:r>
          </a:p>
          <a:p>
            <a:pPr algn="ctr"/>
            <a:endParaRPr lang="en-US" sz="1100" dirty="0" smtClean="0">
              <a:solidFill>
                <a:srgbClr val="000000"/>
              </a:solidFill>
            </a:endParaRPr>
          </a:p>
          <a:p>
            <a:pPr algn="ctr"/>
            <a:r>
              <a:rPr lang="en-US" sz="1100" b="1" dirty="0" smtClean="0">
                <a:solidFill>
                  <a:srgbClr val="000000"/>
                </a:solidFill>
              </a:rPr>
              <a:t>+ Earned income</a:t>
            </a:r>
          </a:p>
          <a:p>
            <a:pPr algn="ctr"/>
            <a:r>
              <a:rPr lang="en-US" sz="1100" dirty="0" smtClean="0">
                <a:solidFill>
                  <a:srgbClr val="000000"/>
                </a:solidFill>
              </a:rPr>
              <a:t>minus generous disregards for work-related expenses</a:t>
            </a:r>
          </a:p>
          <a:p>
            <a:pPr algn="ctr"/>
            <a:endParaRPr lang="en-US" sz="1100" dirty="0">
              <a:solidFill>
                <a:srgbClr val="000000"/>
              </a:solidFill>
            </a:endParaRPr>
          </a:p>
          <a:p>
            <a:pPr algn="ctr"/>
            <a:r>
              <a:rPr lang="en-US" sz="1100" b="1" dirty="0" smtClean="0">
                <a:solidFill>
                  <a:srgbClr val="000000"/>
                </a:solidFill>
              </a:rPr>
              <a:t>+ Income deemed to applicant </a:t>
            </a:r>
          </a:p>
          <a:p>
            <a:pPr algn="ctr"/>
            <a:r>
              <a:rPr lang="en-US" sz="1100" dirty="0" smtClean="0">
                <a:solidFill>
                  <a:srgbClr val="000000"/>
                </a:solidFill>
              </a:rPr>
              <a:t>if they live with a spouse or parent who has large enough income</a:t>
            </a:r>
          </a:p>
          <a:p>
            <a:pPr algn="ctr"/>
            <a:endParaRPr lang="en-US" sz="1100" dirty="0" smtClean="0">
              <a:solidFill>
                <a:srgbClr val="000000"/>
              </a:solidFill>
            </a:endParaRPr>
          </a:p>
          <a:p>
            <a:pPr algn="ctr"/>
            <a:r>
              <a:rPr lang="en-US" sz="1100" b="1" dirty="0" smtClean="0">
                <a:solidFill>
                  <a:srgbClr val="000000"/>
                </a:solidFill>
              </a:rPr>
              <a:t>- Exempt Income</a:t>
            </a:r>
          </a:p>
          <a:p>
            <a:pPr algn="ctr"/>
            <a:r>
              <a:rPr lang="en-US" sz="1100" dirty="0" smtClean="0">
                <a:solidFill>
                  <a:srgbClr val="000000"/>
                </a:solidFill>
              </a:rPr>
              <a:t>e.g. income used to pay court-ordered child support, or Social Security overpayments</a:t>
            </a:r>
          </a:p>
          <a:p>
            <a:pPr marL="171450" indent="-171450" algn="ctr">
              <a:buFontTx/>
              <a:buChar char="-"/>
            </a:pPr>
            <a:endParaRPr lang="en-US" sz="1100" dirty="0">
              <a:solidFill>
                <a:srgbClr val="000000"/>
              </a:solidFill>
            </a:endParaRPr>
          </a:p>
          <a:p>
            <a:pPr algn="ctr"/>
            <a:r>
              <a:rPr lang="en-US" sz="1100" b="1" dirty="0" smtClean="0">
                <a:solidFill>
                  <a:srgbClr val="000000"/>
                </a:solidFill>
              </a:rPr>
              <a:t>- Income diverted from applicant </a:t>
            </a:r>
          </a:p>
          <a:p>
            <a:pPr algn="ctr"/>
            <a:r>
              <a:rPr lang="en-US" sz="1100" dirty="0" smtClean="0">
                <a:solidFill>
                  <a:srgbClr val="000000"/>
                </a:solidFill>
              </a:rPr>
              <a:t>if they live with a spouse or minor child who has little or no income</a:t>
            </a:r>
          </a:p>
          <a:p>
            <a:pPr marL="171450" indent="-171450" algn="ctr">
              <a:buFontTx/>
              <a:buChar char="-"/>
            </a:pPr>
            <a:endParaRPr lang="en-US" sz="1100" dirty="0">
              <a:solidFill>
                <a:srgbClr val="000000"/>
              </a:solidFill>
            </a:endParaRPr>
          </a:p>
          <a:p>
            <a:pPr algn="ctr"/>
            <a:r>
              <a:rPr lang="en-US" sz="1100" b="1" dirty="0" smtClean="0">
                <a:solidFill>
                  <a:srgbClr val="000000"/>
                </a:solidFill>
              </a:rPr>
              <a:t>- Deductions</a:t>
            </a:r>
            <a:endParaRPr lang="en-US" sz="1100" b="1" dirty="0">
              <a:solidFill>
                <a:srgbClr val="000000"/>
              </a:solidFill>
            </a:endParaRPr>
          </a:p>
          <a:p>
            <a:r>
              <a:rPr lang="en-US" sz="1100" dirty="0" smtClean="0">
                <a:solidFill>
                  <a:srgbClr val="000000"/>
                </a:solidFill>
              </a:rPr>
              <a:t>______________________________________________</a:t>
            </a:r>
          </a:p>
          <a:p>
            <a:pPr algn="ctr"/>
            <a:r>
              <a:rPr lang="en-US" sz="1100" b="1" dirty="0" smtClean="0">
                <a:solidFill>
                  <a:srgbClr val="000000"/>
                </a:solidFill>
              </a:rPr>
              <a:t>Countable Income</a:t>
            </a:r>
            <a:endParaRPr lang="en-US" sz="1100" b="1" dirty="0">
              <a:solidFill>
                <a:srgbClr val="000000"/>
              </a:solidFill>
            </a:endParaRPr>
          </a:p>
        </p:txBody>
      </p:sp>
      <p:sp>
        <p:nvSpPr>
          <p:cNvPr id="16" name="Left Arrow 15"/>
          <p:cNvSpPr/>
          <p:nvPr/>
        </p:nvSpPr>
        <p:spPr>
          <a:xfrm>
            <a:off x="7221537" y="4521533"/>
            <a:ext cx="1084262" cy="37011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28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eligibility: cash standard</a:t>
            </a:r>
          </a:p>
        </p:txBody>
      </p:sp>
      <p:sp>
        <p:nvSpPr>
          <p:cNvPr id="3" name="Text Placeholder 2"/>
          <p:cNvSpPr>
            <a:spLocks noGrp="1"/>
          </p:cNvSpPr>
          <p:nvPr>
            <p:ph type="body" sz="quarter" idx="13"/>
          </p:nvPr>
        </p:nvSpPr>
        <p:spPr>
          <a:xfrm>
            <a:off x="838200" y="1428751"/>
            <a:ext cx="10518775" cy="514349"/>
          </a:xfrm>
        </p:spPr>
        <p:txBody>
          <a:bodyPr/>
          <a:lstStyle/>
          <a:p>
            <a:pPr marL="0" indent="0">
              <a:buNone/>
            </a:pPr>
            <a:r>
              <a:rPr lang="en-US" dirty="0" smtClean="0"/>
              <a:t>Some special rules for allowances that can have a big impact:</a:t>
            </a:r>
          </a:p>
          <a:p>
            <a:pPr marL="0" indent="0">
              <a:buNone/>
            </a:pPr>
            <a:endParaRPr lang="en-US" dirty="0"/>
          </a:p>
        </p:txBody>
      </p:sp>
      <p:graphicFrame>
        <p:nvGraphicFramePr>
          <p:cNvPr id="4" name="Diagram 3"/>
          <p:cNvGraphicFramePr/>
          <p:nvPr>
            <p:extLst/>
          </p:nvPr>
        </p:nvGraphicFramePr>
        <p:xfrm>
          <a:off x="474662" y="1661746"/>
          <a:ext cx="11026775" cy="380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08012" y="6059269"/>
            <a:ext cx="4998484" cy="1015663"/>
          </a:xfrm>
          <a:prstGeom prst="rect">
            <a:avLst/>
          </a:prstGeom>
        </p:spPr>
        <p:txBody>
          <a:bodyPr wrap="none">
            <a:spAutoFit/>
          </a:bodyPr>
          <a:lstStyle/>
          <a:p>
            <a:r>
              <a:rPr lang="en-US" sz="1200" dirty="0">
                <a:solidFill>
                  <a:schemeClr val="bg1"/>
                </a:solidFill>
              </a:rPr>
              <a:t>PM </a:t>
            </a:r>
            <a:r>
              <a:rPr lang="en-US" sz="1200" dirty="0" smtClean="0">
                <a:solidFill>
                  <a:schemeClr val="bg1"/>
                </a:solidFill>
              </a:rPr>
              <a:t>11-01-01-a: Restaurant Meals  &amp; Therapeutic Diet Allowances</a:t>
            </a:r>
          </a:p>
          <a:p>
            <a:r>
              <a:rPr lang="en-US" sz="1200" dirty="0">
                <a:solidFill>
                  <a:schemeClr val="bg1"/>
                </a:solidFill>
              </a:rPr>
              <a:t>PM </a:t>
            </a:r>
            <a:r>
              <a:rPr lang="en-US" sz="1200" dirty="0" smtClean="0">
                <a:solidFill>
                  <a:schemeClr val="bg1"/>
                </a:solidFill>
              </a:rPr>
              <a:t>11-01-02-b: Excess Shelter Allowances</a:t>
            </a:r>
            <a:r>
              <a:rPr lang="en-US" sz="1200" dirty="0">
                <a:solidFill>
                  <a:schemeClr val="bg1"/>
                </a:solidFill>
              </a:rPr>
              <a:t>; Ill. Admin. Code tit. 89, § 113.308</a:t>
            </a:r>
          </a:p>
          <a:p>
            <a:endParaRPr lang="en-US" dirty="0" smtClean="0">
              <a:solidFill>
                <a:schemeClr val="bg1"/>
              </a:solidFill>
            </a:endParaRPr>
          </a:p>
          <a:p>
            <a:endParaRPr lang="en-US" dirty="0">
              <a:solidFill>
                <a:schemeClr val="bg1"/>
              </a:solidFill>
            </a:endParaRPr>
          </a:p>
        </p:txBody>
      </p:sp>
      <p:sp>
        <p:nvSpPr>
          <p:cNvPr id="6" name="Rectangle 5"/>
          <p:cNvSpPr/>
          <p:nvPr/>
        </p:nvSpPr>
        <p:spPr>
          <a:xfrm>
            <a:off x="474661" y="5178669"/>
            <a:ext cx="3373857" cy="438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Appears as a separate allowance in the notice</a:t>
            </a:r>
            <a:endParaRPr lang="en-US" sz="1600" dirty="0"/>
          </a:p>
        </p:txBody>
      </p:sp>
      <p:sp>
        <p:nvSpPr>
          <p:cNvPr id="8" name="Rectangle 7"/>
          <p:cNvSpPr/>
          <p:nvPr/>
        </p:nvSpPr>
        <p:spPr>
          <a:xfrm>
            <a:off x="4301120" y="5178669"/>
            <a:ext cx="3373857" cy="438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Included in food allowance in the notice</a:t>
            </a:r>
            <a:endParaRPr lang="en-US" sz="1600" dirty="0"/>
          </a:p>
        </p:txBody>
      </p:sp>
      <p:sp>
        <p:nvSpPr>
          <p:cNvPr id="9" name="Rectangle 8"/>
          <p:cNvSpPr/>
          <p:nvPr/>
        </p:nvSpPr>
        <p:spPr>
          <a:xfrm>
            <a:off x="8127580" y="5178669"/>
            <a:ext cx="3373857" cy="438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Appears as a separate allowance in the notice</a:t>
            </a:r>
            <a:endParaRPr lang="en-US" sz="1600" dirty="0"/>
          </a:p>
        </p:txBody>
      </p:sp>
    </p:spTree>
    <p:extLst>
      <p:ext uri="{BB962C8B-B14F-4D97-AF65-F5344CB8AC3E}">
        <p14:creationId xmlns:p14="http://schemas.microsoft.com/office/powerpoint/2010/main" val="2901276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791" y="68606"/>
            <a:ext cx="10515600" cy="1325563"/>
          </a:xfrm>
        </p:spPr>
        <p:txBody>
          <a:bodyPr/>
          <a:lstStyle/>
          <a:p>
            <a:r>
              <a:rPr lang="en-US" dirty="0" smtClean="0"/>
              <a:t>Reviewing the notice</a:t>
            </a:r>
            <a:endParaRPr lang="en-US" dirty="0"/>
          </a:p>
        </p:txBody>
      </p:sp>
      <p:sp>
        <p:nvSpPr>
          <p:cNvPr id="3" name="Text Placeholder 2"/>
          <p:cNvSpPr>
            <a:spLocks noGrp="1"/>
          </p:cNvSpPr>
          <p:nvPr>
            <p:ph type="body" sz="quarter" idx="13"/>
          </p:nvPr>
        </p:nvSpPr>
        <p:spPr>
          <a:xfrm>
            <a:off x="5334791" y="1067038"/>
            <a:ext cx="6499246" cy="3175353"/>
          </a:xfrm>
        </p:spPr>
        <p:txBody>
          <a:bodyPr>
            <a:normAutofit/>
          </a:bodyPr>
          <a:lstStyle/>
          <a:p>
            <a:pPr marL="0" indent="0">
              <a:buNone/>
            </a:pPr>
            <a:r>
              <a:rPr lang="en-US" sz="1400" b="1" dirty="0" smtClean="0"/>
              <a:t>Common allowance errors to look for:</a:t>
            </a:r>
          </a:p>
          <a:p>
            <a:r>
              <a:rPr lang="en-US" sz="1400" dirty="0" smtClean="0"/>
              <a:t>Are all allowance categories included?</a:t>
            </a:r>
          </a:p>
          <a:p>
            <a:r>
              <a:rPr lang="en-US" sz="1400" dirty="0" smtClean="0"/>
              <a:t>Are they related to the correct months?</a:t>
            </a:r>
          </a:p>
          <a:p>
            <a:r>
              <a:rPr lang="en-US" sz="1400" dirty="0" smtClean="0"/>
              <a:t>Unless a third party is paying for utilities, are all allowances for utilities included either as separate line items or are they included in rent?</a:t>
            </a:r>
          </a:p>
          <a:p>
            <a:r>
              <a:rPr lang="en-US" sz="1400" dirty="0" smtClean="0"/>
              <a:t>If someone lives alone, Rent/Shelter allowance will equal $97-125 regardless of how much a person pays for rent. (This is prorated if they live with other people.)</a:t>
            </a:r>
          </a:p>
          <a:p>
            <a:r>
              <a:rPr lang="en-US" sz="1400" dirty="0" smtClean="0"/>
              <a:t>If the person has a disability that prevents them from using stairs, there should be an “excess shelter” allowance.</a:t>
            </a:r>
          </a:p>
          <a:p>
            <a:r>
              <a:rPr lang="en-US" sz="1400" dirty="0" smtClean="0"/>
              <a:t>If the person has no kitchen, OR is unable to prepare their own food and has no one to do it for them, they should get a “restaurant meals” allowance.</a:t>
            </a:r>
            <a:endParaRPr lang="en-US" sz="1100" dirty="0" smtClean="0"/>
          </a:p>
        </p:txBody>
      </p:sp>
      <p:grpSp>
        <p:nvGrpSpPr>
          <p:cNvPr id="6" name="Group 5"/>
          <p:cNvGrpSpPr/>
          <p:nvPr/>
        </p:nvGrpSpPr>
        <p:grpSpPr>
          <a:xfrm>
            <a:off x="424544" y="206829"/>
            <a:ext cx="4679084" cy="5364631"/>
            <a:chOff x="2151783" y="1323975"/>
            <a:chExt cx="3563217" cy="4716604"/>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176" t="50834" r="21781" b="11806"/>
            <a:stretch/>
          </p:blipFill>
          <p:spPr>
            <a:xfrm>
              <a:off x="2162175" y="1323975"/>
              <a:ext cx="3552825" cy="2562225"/>
            </a:xfrm>
            <a:prstGeom prst="rect">
              <a:avLst/>
            </a:prstGeom>
          </p:spPr>
        </p:pic>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997" t="7487" r="22859" b="60000"/>
            <a:stretch/>
          </p:blipFill>
          <p:spPr>
            <a:xfrm>
              <a:off x="2151783" y="3810864"/>
              <a:ext cx="3506067" cy="2229715"/>
            </a:xfrm>
            <a:prstGeom prst="rect">
              <a:avLst/>
            </a:prstGeom>
          </p:spPr>
        </p:pic>
      </p:grpSp>
      <p:pic>
        <p:nvPicPr>
          <p:cNvPr id="7" name="Picture 6" descr="nobody can understand math it makes no sense - English Major Ermine -  quickm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3147" y="4540102"/>
            <a:ext cx="1881349" cy="1251953"/>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p:cNvSpPr/>
          <p:nvPr/>
        </p:nvSpPr>
        <p:spPr>
          <a:xfrm>
            <a:off x="5028581" y="4730144"/>
            <a:ext cx="588840" cy="4359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lded Corner 10"/>
          <p:cNvSpPr/>
          <p:nvPr/>
        </p:nvSpPr>
        <p:spPr>
          <a:xfrm>
            <a:off x="9332633" y="4129404"/>
            <a:ext cx="2519916" cy="16374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0000"/>
              </a:solidFill>
            </a:endParaRPr>
          </a:p>
          <a:p>
            <a:pPr algn="ctr"/>
            <a:r>
              <a:rPr lang="en-US" sz="1200" b="1" dirty="0" smtClean="0">
                <a:solidFill>
                  <a:srgbClr val="000000"/>
                </a:solidFill>
              </a:rPr>
              <a:t>NOTE:</a:t>
            </a:r>
          </a:p>
          <a:p>
            <a:pPr algn="ctr"/>
            <a:r>
              <a:rPr lang="en-US" sz="1200" dirty="0" smtClean="0">
                <a:solidFill>
                  <a:srgbClr val="000000"/>
                </a:solidFill>
              </a:rPr>
              <a:t>Unfortunately, under state law, people who are street homeless are unlikely to qualify for significant amounts of AABD Cash </a:t>
            </a:r>
            <a:r>
              <a:rPr lang="en-US" sz="1200" u="sng" dirty="0" smtClean="0">
                <a:solidFill>
                  <a:srgbClr val="000000"/>
                </a:solidFill>
              </a:rPr>
              <a:t>unless</a:t>
            </a:r>
            <a:r>
              <a:rPr lang="en-US" sz="1200" dirty="0" smtClean="0">
                <a:solidFill>
                  <a:srgbClr val="000000"/>
                </a:solidFill>
              </a:rPr>
              <a:t> their income is lower than the SSI maximum or if they have a dependent child or spouse.</a:t>
            </a:r>
            <a:endParaRPr lang="en-US" sz="1200" dirty="0">
              <a:solidFill>
                <a:srgbClr val="000000"/>
              </a:solidFill>
            </a:endParaRPr>
          </a:p>
        </p:txBody>
      </p:sp>
    </p:spTree>
    <p:extLst>
      <p:ext uri="{BB962C8B-B14F-4D97-AF65-F5344CB8AC3E}">
        <p14:creationId xmlns:p14="http://schemas.microsoft.com/office/powerpoint/2010/main" val="46428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458200" cy="5799015"/>
          </a:xfrm>
          <a:prstGeom prst="rect">
            <a:avLst/>
          </a:prstGeom>
          <a:solidFill>
            <a:srgbClr val="72B7A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5057" y="203246"/>
            <a:ext cx="6672943" cy="6647974"/>
          </a:xfrm>
          <a:prstGeom prst="rect">
            <a:avLst/>
          </a:prstGeom>
          <a:noFill/>
        </p:spPr>
        <p:txBody>
          <a:bodyPr wrap="square" rtlCol="0">
            <a:spAutoFit/>
          </a:bodyPr>
          <a:lstStyle/>
          <a:p>
            <a:pPr algn="ctr"/>
            <a:r>
              <a:rPr lang="en-US" sz="2400" b="1" dirty="0" smtClean="0">
                <a:solidFill>
                  <a:srgbClr val="000000"/>
                </a:solidFill>
              </a:rPr>
              <a:t>James</a:t>
            </a:r>
            <a:endParaRPr lang="en-US" sz="2400" b="1" dirty="0">
              <a:solidFill>
                <a:srgbClr val="000000"/>
              </a:solidFill>
            </a:endParaRPr>
          </a:p>
          <a:p>
            <a:pPr algn="ctr"/>
            <a:endParaRPr lang="en-US" dirty="0">
              <a:solidFill>
                <a:srgbClr val="000000"/>
              </a:solidFill>
            </a:endParaRPr>
          </a:p>
          <a:p>
            <a:r>
              <a:rPr lang="en-US" sz="1600" dirty="0" smtClean="0">
                <a:solidFill>
                  <a:srgbClr val="000000"/>
                </a:solidFill>
              </a:rPr>
              <a:t>James took your advice. He’s now paying $300/month for rent to his daughter. Social Security increased his SSI benefits to $914.  </a:t>
            </a:r>
          </a:p>
          <a:p>
            <a:endParaRPr lang="en-US" sz="1600" dirty="0">
              <a:solidFill>
                <a:srgbClr val="000000"/>
              </a:solidFill>
            </a:endParaRPr>
          </a:p>
          <a:p>
            <a:r>
              <a:rPr lang="en-US" sz="1600" dirty="0" smtClean="0">
                <a:solidFill>
                  <a:srgbClr val="000000"/>
                </a:solidFill>
              </a:rPr>
              <a:t>You suggest James should apply for AABD Cash. But he says he applied before. He doesn’t think he’ll qualify because he’s earning even more money now.</a:t>
            </a:r>
          </a:p>
          <a:p>
            <a:endParaRPr lang="en-US" sz="1600" dirty="0">
              <a:solidFill>
                <a:srgbClr val="000000"/>
              </a:solidFill>
            </a:endParaRPr>
          </a:p>
          <a:p>
            <a:r>
              <a:rPr lang="en-US" sz="1600" dirty="0" smtClean="0">
                <a:solidFill>
                  <a:srgbClr val="000000"/>
                </a:solidFill>
              </a:rPr>
              <a:t>But you know… When James applied before, IDHS treated him as living in a “shared household” and with no rental costs. </a:t>
            </a:r>
          </a:p>
          <a:p>
            <a:endParaRPr lang="en-US" sz="1600" dirty="0">
              <a:solidFill>
                <a:srgbClr val="000000"/>
              </a:solidFill>
            </a:endParaRPr>
          </a:p>
          <a:p>
            <a:r>
              <a:rPr lang="en-US" sz="1600" dirty="0">
                <a:solidFill>
                  <a:srgbClr val="000000"/>
                </a:solidFill>
              </a:rPr>
              <a:t>You learn </a:t>
            </a:r>
            <a:r>
              <a:rPr lang="en-US" sz="1600" dirty="0" smtClean="0">
                <a:solidFill>
                  <a:srgbClr val="000000"/>
                </a:solidFill>
              </a:rPr>
              <a:t>James:</a:t>
            </a: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Pays $300/month rent</a:t>
            </a:r>
          </a:p>
          <a:p>
            <a:pPr marL="285750" indent="-285750">
              <a:buFont typeface="Arial" panose="020B0604020202020204" pitchFamily="34" charset="0"/>
              <a:buChar char="•"/>
            </a:pPr>
            <a:r>
              <a:rPr lang="en-US" sz="1600" dirty="0">
                <a:solidFill>
                  <a:srgbClr val="000000"/>
                </a:solidFill>
              </a:rPr>
              <a:t>Pays $40/month for phone service</a:t>
            </a:r>
          </a:p>
          <a:p>
            <a:pPr marL="285750" indent="-285750">
              <a:buFont typeface="Arial" panose="020B0604020202020204" pitchFamily="34" charset="0"/>
              <a:buChar char="•"/>
            </a:pPr>
            <a:r>
              <a:rPr lang="en-US" sz="1600" dirty="0" smtClean="0">
                <a:solidFill>
                  <a:srgbClr val="000000"/>
                </a:solidFill>
              </a:rPr>
              <a:t>Has no </a:t>
            </a:r>
            <a:r>
              <a:rPr lang="en-US" sz="1600" dirty="0">
                <a:solidFill>
                  <a:srgbClr val="000000"/>
                </a:solidFill>
              </a:rPr>
              <a:t>countable assets</a:t>
            </a:r>
          </a:p>
          <a:p>
            <a:endParaRPr lang="en-US" sz="1600" dirty="0" smtClean="0">
              <a:solidFill>
                <a:srgbClr val="000000"/>
              </a:solidFill>
            </a:endParaRPr>
          </a:p>
          <a:p>
            <a:r>
              <a:rPr lang="en-US" sz="1600" dirty="0" smtClean="0">
                <a:solidFill>
                  <a:srgbClr val="000000"/>
                </a:solidFill>
              </a:rPr>
              <a:t>You encourage him to apply again.</a:t>
            </a:r>
          </a:p>
          <a:p>
            <a:endParaRPr lang="en-US" sz="1600" dirty="0">
              <a:solidFill>
                <a:srgbClr val="000000"/>
              </a:solidFill>
            </a:endParaRPr>
          </a:p>
          <a:p>
            <a:r>
              <a:rPr lang="en-US" sz="1600" b="1" dirty="0" smtClean="0">
                <a:solidFill>
                  <a:srgbClr val="000000"/>
                </a:solidFill>
              </a:rPr>
              <a:t>DHS approves his application and awards him $92/month in AABD Cash.</a:t>
            </a:r>
          </a:p>
          <a:p>
            <a:endParaRPr lang="en-US" sz="1600" b="1" dirty="0">
              <a:solidFill>
                <a:srgbClr val="000000"/>
              </a:solidFill>
            </a:endParaRPr>
          </a:p>
          <a:p>
            <a:r>
              <a:rPr lang="en-US" sz="1600" dirty="0" smtClean="0">
                <a:solidFill>
                  <a:srgbClr val="000000"/>
                </a:solidFill>
              </a:rPr>
              <a:t>Altogether, you helped James increase his monthly income by $373/month!</a:t>
            </a:r>
          </a:p>
          <a:p>
            <a:endParaRPr lang="en-US" sz="1600" dirty="0">
              <a:solidFill>
                <a:srgbClr val="000000"/>
              </a:solidFill>
            </a:endParaRPr>
          </a:p>
          <a:p>
            <a:endParaRPr lang="en-US" sz="1600" dirty="0">
              <a:solidFill>
                <a:schemeClr val="bg1"/>
              </a:solidFill>
            </a:endParaRPr>
          </a:p>
          <a:p>
            <a:endParaRPr lang="en-US" sz="1600" dirty="0" smtClean="0">
              <a:solidFill>
                <a:srgbClr val="000000"/>
              </a:solidFill>
            </a:endParaRPr>
          </a:p>
          <a:p>
            <a:endParaRPr lang="en-US" sz="1600" dirty="0">
              <a:solidFill>
                <a:srgbClr val="000000"/>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9928" r="29877"/>
          <a:stretch/>
        </p:blipFill>
        <p:spPr>
          <a:xfrm>
            <a:off x="6955972" y="-1"/>
            <a:ext cx="5236028" cy="5799015"/>
          </a:xfrm>
          <a:prstGeom prst="rect">
            <a:avLst/>
          </a:prstGeom>
        </p:spPr>
      </p:pic>
    </p:spTree>
    <p:extLst>
      <p:ext uri="{BB962C8B-B14F-4D97-AF65-F5344CB8AC3E}">
        <p14:creationId xmlns:p14="http://schemas.microsoft.com/office/powerpoint/2010/main" val="1889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5" end="15"/>
                                            </p:txEl>
                                          </p:spTgt>
                                        </p:tgtEl>
                                        <p:attrNameLst>
                                          <p:attrName>style.visibility</p:attrName>
                                        </p:attrNameLst>
                                      </p:cBhvr>
                                      <p:to>
                                        <p:strVal val="visible"/>
                                      </p:to>
                                    </p:set>
                                    <p:animEffect transition="in" filter="fade">
                                      <p:cBhvr>
                                        <p:cTn id="7" dur="500"/>
                                        <p:tgtEl>
                                          <p:spTgt spid="6">
                                            <p:txEl>
                                              <p:pRg st="15" end="1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7" end="17"/>
                                            </p:txEl>
                                          </p:spTgt>
                                        </p:tgtEl>
                                        <p:attrNameLst>
                                          <p:attrName>style.visibility</p:attrName>
                                        </p:attrNameLst>
                                      </p:cBhvr>
                                      <p:to>
                                        <p:strVal val="visible"/>
                                      </p:to>
                                    </p:set>
                                    <p:animEffect transition="in" filter="fade">
                                      <p:cBhvr>
                                        <p:cTn id="10" dur="500"/>
                                        <p:tgtEl>
                                          <p:spTgt spid="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hope you’ll learn</a:t>
            </a:r>
            <a:endParaRPr lang="en-US" dirty="0"/>
          </a:p>
        </p:txBody>
      </p:sp>
      <p:sp>
        <p:nvSpPr>
          <p:cNvPr id="3" name="Text Placeholder 2"/>
          <p:cNvSpPr>
            <a:spLocks noGrp="1"/>
          </p:cNvSpPr>
          <p:nvPr>
            <p:ph type="body" sz="quarter" idx="13"/>
          </p:nvPr>
        </p:nvSpPr>
        <p:spPr>
          <a:xfrm>
            <a:off x="835025" y="1557264"/>
            <a:ext cx="10518775" cy="3843337"/>
          </a:xfrm>
        </p:spPr>
        <p:txBody>
          <a:bodyPr>
            <a:normAutofit/>
          </a:bodyPr>
          <a:lstStyle/>
          <a:p>
            <a:r>
              <a:rPr lang="en-US" sz="2000" dirty="0" smtClean="0"/>
              <a:t>What federal and state benefits are designed to help people with severe disabilities?</a:t>
            </a:r>
          </a:p>
          <a:p>
            <a:r>
              <a:rPr lang="en-US" sz="2000" dirty="0" smtClean="0"/>
              <a:t>How can you tell what benefits your client is getting?</a:t>
            </a:r>
          </a:p>
          <a:p>
            <a:r>
              <a:rPr lang="en-US" sz="2000" dirty="0" smtClean="0"/>
              <a:t>How can you tell if there might be other benefits (or more benefits) that they’re not getting?</a:t>
            </a:r>
          </a:p>
          <a:p>
            <a:r>
              <a:rPr lang="en-US" sz="2000" dirty="0" smtClean="0"/>
              <a:t>How does your client apply for benefits their not getting?</a:t>
            </a:r>
          </a:p>
          <a:p>
            <a:r>
              <a:rPr lang="en-US" sz="2000" dirty="0" smtClean="0"/>
              <a:t>How can you increase cash benefits they are getting?</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577649695"/>
              </p:ext>
            </p:extLst>
          </p:nvPr>
        </p:nvGraphicFramePr>
        <p:xfrm>
          <a:off x="3225800" y="3646893"/>
          <a:ext cx="8128000" cy="20015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075286785"/>
                    </a:ext>
                  </a:extLst>
                </a:gridCol>
              </a:tblGrid>
              <a:tr h="370840">
                <a:tc>
                  <a:txBody>
                    <a:bodyPr/>
                    <a:lstStyle/>
                    <a:p>
                      <a:r>
                        <a:rPr lang="en-US" dirty="0" smtClean="0"/>
                        <a:t>We will touch on but,</a:t>
                      </a:r>
                      <a:r>
                        <a:rPr lang="en-US" baseline="0" dirty="0" smtClean="0"/>
                        <a:t> because of time,</a:t>
                      </a:r>
                      <a:r>
                        <a:rPr lang="en-US" dirty="0" smtClean="0"/>
                        <a:t> will not discuss in detail…</a:t>
                      </a:r>
                      <a:endParaRPr lang="en-US" dirty="0"/>
                    </a:p>
                  </a:txBody>
                  <a:tcPr/>
                </a:tc>
                <a:extLst>
                  <a:ext uri="{0D108BD9-81ED-4DB2-BD59-A6C34878D82A}">
                    <a16:rowId xmlns:a16="http://schemas.microsoft.com/office/drawing/2014/main" val="2825752936"/>
                  </a:ext>
                </a:extLst>
              </a:tr>
              <a:tr h="370840">
                <a:tc>
                  <a:txBody>
                    <a:bodyPr/>
                    <a:lstStyle/>
                    <a:p>
                      <a:r>
                        <a:rPr lang="en-US" sz="1400" dirty="0" smtClean="0"/>
                        <a:t>What</a:t>
                      </a:r>
                      <a:r>
                        <a:rPr lang="en-US" sz="1400" baseline="0" dirty="0" smtClean="0"/>
                        <a:t> to do if Social Security reduces benefits because it says it overpaid you</a:t>
                      </a:r>
                      <a:endParaRPr lang="en-US" sz="1400" dirty="0"/>
                    </a:p>
                  </a:txBody>
                  <a:tcPr/>
                </a:tc>
                <a:extLst>
                  <a:ext uri="{0D108BD9-81ED-4DB2-BD59-A6C34878D82A}">
                    <a16:rowId xmlns:a16="http://schemas.microsoft.com/office/drawing/2014/main" val="250856462"/>
                  </a:ext>
                </a:extLst>
              </a:tr>
              <a:tr h="370840">
                <a:tc>
                  <a:txBody>
                    <a:bodyPr/>
                    <a:lstStyle/>
                    <a:p>
                      <a:r>
                        <a:rPr lang="en-US" sz="1400" dirty="0" smtClean="0"/>
                        <a:t>How</a:t>
                      </a:r>
                      <a:r>
                        <a:rPr lang="en-US" sz="1400" baseline="0" dirty="0" smtClean="0"/>
                        <a:t> does working impact eligibility for (or monthly benefits for) state and federal cash programs, and what can you do to </a:t>
                      </a:r>
                      <a:endParaRPr lang="en-US" sz="1400" dirty="0"/>
                    </a:p>
                  </a:txBody>
                  <a:tcPr/>
                </a:tc>
                <a:extLst>
                  <a:ext uri="{0D108BD9-81ED-4DB2-BD59-A6C34878D82A}">
                    <a16:rowId xmlns:a16="http://schemas.microsoft.com/office/drawing/2014/main" val="1454247652"/>
                  </a:ext>
                </a:extLst>
              </a:tr>
              <a:tr h="370840">
                <a:tc>
                  <a:txBody>
                    <a:bodyPr/>
                    <a:lstStyle/>
                    <a:p>
                      <a:r>
                        <a:rPr lang="en-US" sz="1400" dirty="0" smtClean="0"/>
                        <a:t>Financial</a:t>
                      </a:r>
                      <a:r>
                        <a:rPr lang="en-US" sz="1400" baseline="0" dirty="0" smtClean="0"/>
                        <a:t> planning for individuals who do not meet the asset limit for SSI or AABD Cash</a:t>
                      </a:r>
                      <a:endParaRPr lang="en-US" sz="1400" dirty="0"/>
                    </a:p>
                  </a:txBody>
                  <a:tcPr/>
                </a:tc>
                <a:extLst>
                  <a:ext uri="{0D108BD9-81ED-4DB2-BD59-A6C34878D82A}">
                    <a16:rowId xmlns:a16="http://schemas.microsoft.com/office/drawing/2014/main" val="2789256825"/>
                  </a:ext>
                </a:extLst>
              </a:tr>
              <a:tr h="370840">
                <a:tc>
                  <a:txBody>
                    <a:bodyPr/>
                    <a:lstStyle/>
                    <a:p>
                      <a:r>
                        <a:rPr lang="en-US" sz="1400" dirty="0" smtClean="0"/>
                        <a:t>How</a:t>
                      </a:r>
                      <a:r>
                        <a:rPr lang="en-US" sz="1400" baseline="0" dirty="0" smtClean="0"/>
                        <a:t> to use the appeals process when SSA or DHS isn’t giving you all the benefits they should</a:t>
                      </a:r>
                      <a:endParaRPr lang="en-US" sz="1400" dirty="0"/>
                    </a:p>
                  </a:txBody>
                  <a:tcPr/>
                </a:tc>
                <a:extLst>
                  <a:ext uri="{0D108BD9-81ED-4DB2-BD59-A6C34878D82A}">
                    <a16:rowId xmlns:a16="http://schemas.microsoft.com/office/drawing/2014/main" val="439045050"/>
                  </a:ext>
                </a:extLst>
              </a:tr>
            </a:tbl>
          </a:graphicData>
        </a:graphic>
      </p:graphicFrame>
    </p:spTree>
    <p:extLst>
      <p:ext uri="{BB962C8B-B14F-4D97-AF65-F5344CB8AC3E}">
        <p14:creationId xmlns:p14="http://schemas.microsoft.com/office/powerpoint/2010/main" val="102731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8490858" cy="5828044"/>
          </a:xfrm>
          <a:prstGeom prst="rect">
            <a:avLst/>
          </a:prstGeom>
          <a:solidFill>
            <a:srgbClr val="A8022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06916" y="426224"/>
            <a:ext cx="6677025" cy="6001643"/>
          </a:xfrm>
          <a:prstGeom prst="rect">
            <a:avLst/>
          </a:prstGeom>
          <a:noFill/>
        </p:spPr>
        <p:txBody>
          <a:bodyPr wrap="square" rtlCol="0">
            <a:spAutoFit/>
          </a:bodyPr>
          <a:lstStyle/>
          <a:p>
            <a:pPr algn="ctr"/>
            <a:r>
              <a:rPr lang="en-US" sz="2400" b="1" dirty="0" smtClean="0">
                <a:solidFill>
                  <a:schemeClr val="bg1"/>
                </a:solidFill>
              </a:rPr>
              <a:t>George</a:t>
            </a:r>
            <a:endParaRPr lang="en-US" sz="2400" b="1" dirty="0">
              <a:solidFill>
                <a:schemeClr val="bg1"/>
              </a:solidFill>
            </a:endParaRPr>
          </a:p>
          <a:p>
            <a:pPr algn="ctr"/>
            <a:endParaRPr lang="en-US" dirty="0">
              <a:solidFill>
                <a:schemeClr val="bg1"/>
              </a:solidFill>
            </a:endParaRPr>
          </a:p>
          <a:p>
            <a:pPr algn="ctr"/>
            <a:r>
              <a:rPr lang="en-US" dirty="0" smtClean="0">
                <a:solidFill>
                  <a:schemeClr val="bg1"/>
                </a:solidFill>
              </a:rPr>
              <a:t>You already helped George figure out that he’s getting Social Security Disability of $1,200/month. </a:t>
            </a:r>
          </a:p>
          <a:p>
            <a:pPr algn="ctr"/>
            <a:endParaRPr lang="en-US" dirty="0">
              <a:solidFill>
                <a:schemeClr val="bg1"/>
              </a:solidFill>
            </a:endParaRPr>
          </a:p>
          <a:p>
            <a:pPr algn="ctr"/>
            <a:r>
              <a:rPr lang="en-US" dirty="0" smtClean="0">
                <a:solidFill>
                  <a:schemeClr val="bg1"/>
                </a:solidFill>
              </a:rPr>
              <a:t>Because of court-ordered child support, he’s only receiving $500/month from Social Security each month.</a:t>
            </a:r>
          </a:p>
          <a:p>
            <a:pPr algn="ctr"/>
            <a:endParaRPr lang="en-US" dirty="0">
              <a:solidFill>
                <a:schemeClr val="bg1"/>
              </a:solidFill>
            </a:endParaRPr>
          </a:p>
          <a:p>
            <a:r>
              <a:rPr lang="en-US" dirty="0" smtClean="0">
                <a:solidFill>
                  <a:schemeClr val="bg1"/>
                </a:solidFill>
              </a:rPr>
              <a:t>You learn George:</a:t>
            </a:r>
          </a:p>
          <a:p>
            <a:pPr marL="285750" indent="-285750">
              <a:buFont typeface="Arial" panose="020B0604020202020204" pitchFamily="34" charset="0"/>
              <a:buChar char="•"/>
            </a:pPr>
            <a:r>
              <a:rPr lang="en-US" dirty="0" smtClean="0">
                <a:solidFill>
                  <a:schemeClr val="bg1"/>
                </a:solidFill>
              </a:rPr>
              <a:t>Pays $170/month rent</a:t>
            </a:r>
          </a:p>
          <a:p>
            <a:pPr marL="285750" indent="-285750">
              <a:buFont typeface="Arial" panose="020B0604020202020204" pitchFamily="34" charset="0"/>
              <a:buChar char="•"/>
            </a:pPr>
            <a:r>
              <a:rPr lang="en-US" dirty="0" smtClean="0">
                <a:solidFill>
                  <a:schemeClr val="bg1"/>
                </a:solidFill>
              </a:rPr>
              <a:t>Pays $40/month for phone service</a:t>
            </a:r>
          </a:p>
          <a:p>
            <a:pPr marL="285750" indent="-285750">
              <a:buFont typeface="Arial" panose="020B0604020202020204" pitchFamily="34" charset="0"/>
              <a:buChar char="•"/>
            </a:pPr>
            <a:r>
              <a:rPr lang="en-US" dirty="0" smtClean="0">
                <a:solidFill>
                  <a:schemeClr val="bg1"/>
                </a:solidFill>
              </a:rPr>
              <a:t>no countable assets</a:t>
            </a:r>
          </a:p>
          <a:p>
            <a:pPr marL="285750" indent="-285750">
              <a:buFont typeface="Arial" panose="020B0604020202020204" pitchFamily="34" charset="0"/>
              <a:buChar char="•"/>
            </a:pPr>
            <a:endParaRPr lang="en-US" dirty="0">
              <a:solidFill>
                <a:schemeClr val="bg1"/>
              </a:solidFill>
            </a:endParaRPr>
          </a:p>
          <a:p>
            <a:r>
              <a:rPr lang="en-US" dirty="0" smtClean="0">
                <a:solidFill>
                  <a:schemeClr val="bg1"/>
                </a:solidFill>
              </a:rPr>
              <a:t>If George applies for AABD Cash, he will likely be eligible for:</a:t>
            </a:r>
          </a:p>
          <a:p>
            <a:endParaRPr lang="en-US" dirty="0">
              <a:solidFill>
                <a:schemeClr val="bg1"/>
              </a:solidFill>
            </a:endParaRPr>
          </a:p>
          <a:p>
            <a:pPr algn="ctr"/>
            <a:r>
              <a:rPr lang="en-US" sz="2400" b="1" dirty="0" smtClean="0">
                <a:solidFill>
                  <a:schemeClr val="bg1"/>
                </a:solidFill>
              </a:rPr>
              <a:t>$505/month </a:t>
            </a:r>
          </a:p>
          <a:p>
            <a:pPr algn="ctr"/>
            <a:endParaRPr lang="en-US" sz="2400" b="1" dirty="0">
              <a:solidFill>
                <a:schemeClr val="bg1"/>
              </a:solidFill>
            </a:endParaRPr>
          </a:p>
          <a:p>
            <a:r>
              <a:rPr lang="en-US" dirty="0" smtClean="0">
                <a:solidFill>
                  <a:schemeClr val="bg1"/>
                </a:solidFill>
              </a:rPr>
              <a:t>That would increase his total monthly net income to: $1,005/month</a:t>
            </a:r>
          </a:p>
          <a:p>
            <a:endParaRPr lang="en-US" dirty="0">
              <a:solidFill>
                <a:schemeClr val="bg1"/>
              </a:solidFill>
            </a:endParaRPr>
          </a:p>
          <a:p>
            <a:endParaRPr lang="en-US" dirty="0" smtClean="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8271" y="0"/>
            <a:ext cx="3853729" cy="5817438"/>
          </a:xfrm>
          <a:prstGeom prst="rect">
            <a:avLst/>
          </a:prstGeom>
        </p:spPr>
      </p:pic>
    </p:spTree>
    <p:extLst>
      <p:ext uri="{BB962C8B-B14F-4D97-AF65-F5344CB8AC3E}">
        <p14:creationId xmlns:p14="http://schemas.microsoft.com/office/powerpoint/2010/main" val="13520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458200" cy="5799015"/>
          </a:xfrm>
          <a:prstGeom prst="rect">
            <a:avLst/>
          </a:prstGeom>
          <a:solidFill>
            <a:srgbClr val="E4B56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29775" y="498850"/>
            <a:ext cx="6998650" cy="4801314"/>
          </a:xfrm>
          <a:prstGeom prst="rect">
            <a:avLst/>
          </a:prstGeom>
          <a:noFill/>
        </p:spPr>
        <p:txBody>
          <a:bodyPr wrap="square" rtlCol="0">
            <a:spAutoFit/>
          </a:bodyPr>
          <a:lstStyle/>
          <a:p>
            <a:pPr algn="ctr"/>
            <a:r>
              <a:rPr lang="en-US" sz="2400" b="1" dirty="0" smtClean="0">
                <a:solidFill>
                  <a:srgbClr val="000000"/>
                </a:solidFill>
              </a:rPr>
              <a:t>Barb</a:t>
            </a:r>
            <a:endParaRPr lang="en-US" sz="2400" b="1" dirty="0">
              <a:solidFill>
                <a:srgbClr val="000000"/>
              </a:solidFill>
            </a:endParaRPr>
          </a:p>
          <a:p>
            <a:pPr algn="ctr"/>
            <a:endParaRPr lang="en-US" dirty="0">
              <a:solidFill>
                <a:srgbClr val="000000"/>
              </a:solidFill>
            </a:endParaRPr>
          </a:p>
          <a:p>
            <a:pPr algn="ctr"/>
            <a:r>
              <a:rPr lang="en-US" dirty="0" smtClean="0">
                <a:solidFill>
                  <a:srgbClr val="000000"/>
                </a:solidFill>
              </a:rPr>
              <a:t>You already helped Barb determine that the $1,200 they receive each month is Social Security Disability benefits.</a:t>
            </a:r>
            <a:endParaRPr lang="en-US" dirty="0">
              <a:solidFill>
                <a:srgbClr val="000000"/>
              </a:solidFill>
            </a:endParaRPr>
          </a:p>
          <a:p>
            <a:pPr algn="ctr"/>
            <a:endParaRPr lang="en-US" dirty="0" smtClean="0">
              <a:solidFill>
                <a:srgbClr val="000000"/>
              </a:solidFill>
            </a:endParaRPr>
          </a:p>
          <a:p>
            <a:r>
              <a:rPr lang="en-US" dirty="0">
                <a:solidFill>
                  <a:srgbClr val="000000"/>
                </a:solidFill>
              </a:rPr>
              <a:t>You </a:t>
            </a:r>
            <a:r>
              <a:rPr lang="en-US" dirty="0" smtClean="0">
                <a:solidFill>
                  <a:srgbClr val="000000"/>
                </a:solidFill>
              </a:rPr>
              <a:t>also learn Barb:</a:t>
            </a: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Pays </a:t>
            </a:r>
            <a:r>
              <a:rPr lang="en-US" dirty="0" smtClean="0">
                <a:solidFill>
                  <a:srgbClr val="000000"/>
                </a:solidFill>
              </a:rPr>
              <a:t>$800/month rent (all utilities included in rent)</a:t>
            </a: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Pays $40/month for phone service</a:t>
            </a:r>
          </a:p>
          <a:p>
            <a:pPr marL="285750" indent="-285750">
              <a:buFont typeface="Arial" panose="020B0604020202020204" pitchFamily="34" charset="0"/>
              <a:buChar char="•"/>
            </a:pPr>
            <a:r>
              <a:rPr lang="en-US" dirty="0">
                <a:solidFill>
                  <a:srgbClr val="000000"/>
                </a:solidFill>
              </a:rPr>
              <a:t>no countable </a:t>
            </a:r>
            <a:r>
              <a:rPr lang="en-US" dirty="0" smtClean="0">
                <a:solidFill>
                  <a:srgbClr val="000000"/>
                </a:solidFill>
              </a:rPr>
              <a:t>assets</a:t>
            </a:r>
          </a:p>
          <a:p>
            <a:pPr marL="285750" indent="-285750">
              <a:buFont typeface="Arial" panose="020B0604020202020204" pitchFamily="34" charset="0"/>
              <a:buChar char="•"/>
            </a:pPr>
            <a:r>
              <a:rPr lang="en-US" dirty="0" smtClean="0">
                <a:solidFill>
                  <a:srgbClr val="000000"/>
                </a:solidFill>
              </a:rPr>
              <a:t>Is prescribed to use a wheelchair because of medical conditions</a:t>
            </a:r>
            <a:endParaRPr lang="en-US" dirty="0">
              <a:solidFill>
                <a:srgbClr val="000000"/>
              </a:solidFill>
            </a:endParaRPr>
          </a:p>
          <a:p>
            <a:pPr marL="285750" indent="-285750">
              <a:buFont typeface="Arial" panose="020B0604020202020204" pitchFamily="34" charset="0"/>
              <a:buChar char="•"/>
            </a:pPr>
            <a:endParaRPr lang="en-US" dirty="0">
              <a:solidFill>
                <a:srgbClr val="000000"/>
              </a:solidFill>
            </a:endParaRPr>
          </a:p>
          <a:p>
            <a:r>
              <a:rPr lang="en-US" dirty="0">
                <a:solidFill>
                  <a:srgbClr val="000000"/>
                </a:solidFill>
              </a:rPr>
              <a:t>If </a:t>
            </a:r>
            <a:r>
              <a:rPr lang="en-US" dirty="0" smtClean="0">
                <a:solidFill>
                  <a:srgbClr val="000000"/>
                </a:solidFill>
              </a:rPr>
              <a:t>Barb </a:t>
            </a:r>
            <a:r>
              <a:rPr lang="en-US" dirty="0">
                <a:solidFill>
                  <a:srgbClr val="000000"/>
                </a:solidFill>
              </a:rPr>
              <a:t>applies for AABD Cash, </a:t>
            </a:r>
            <a:r>
              <a:rPr lang="en-US" dirty="0" smtClean="0">
                <a:solidFill>
                  <a:srgbClr val="000000"/>
                </a:solidFill>
              </a:rPr>
              <a:t>the could be </a:t>
            </a:r>
            <a:r>
              <a:rPr lang="en-US" dirty="0">
                <a:solidFill>
                  <a:srgbClr val="000000"/>
                </a:solidFill>
              </a:rPr>
              <a:t>eligible </a:t>
            </a:r>
            <a:r>
              <a:rPr lang="en-US" dirty="0" smtClean="0">
                <a:solidFill>
                  <a:srgbClr val="000000"/>
                </a:solidFill>
              </a:rPr>
              <a:t>for about:</a:t>
            </a:r>
            <a:endParaRPr lang="en-US" dirty="0">
              <a:solidFill>
                <a:srgbClr val="000000"/>
              </a:solidFill>
            </a:endParaRPr>
          </a:p>
          <a:p>
            <a:endParaRPr lang="en-US" dirty="0">
              <a:solidFill>
                <a:srgbClr val="000000"/>
              </a:solidFill>
            </a:endParaRPr>
          </a:p>
          <a:p>
            <a:pPr algn="ctr"/>
            <a:r>
              <a:rPr lang="en-US" sz="2400" b="1" dirty="0" smtClean="0">
                <a:solidFill>
                  <a:srgbClr val="000000"/>
                </a:solidFill>
              </a:rPr>
              <a:t>$440/month </a:t>
            </a:r>
            <a:endParaRPr lang="en-US" sz="2400" b="1" dirty="0">
              <a:solidFill>
                <a:srgbClr val="000000"/>
              </a:solidFill>
            </a:endParaRPr>
          </a:p>
          <a:p>
            <a:pPr algn="ctr"/>
            <a:endParaRPr lang="en-US" sz="2400" b="1" dirty="0">
              <a:solidFill>
                <a:srgbClr val="000000"/>
              </a:solidFill>
            </a:endParaRPr>
          </a:p>
          <a:p>
            <a:r>
              <a:rPr lang="en-US" dirty="0">
                <a:solidFill>
                  <a:srgbClr val="000000"/>
                </a:solidFill>
              </a:rPr>
              <a:t>That would increase </a:t>
            </a:r>
            <a:r>
              <a:rPr lang="en-US" dirty="0" smtClean="0">
                <a:solidFill>
                  <a:srgbClr val="000000"/>
                </a:solidFill>
              </a:rPr>
              <a:t>their </a:t>
            </a:r>
            <a:r>
              <a:rPr lang="en-US" dirty="0">
                <a:solidFill>
                  <a:srgbClr val="000000"/>
                </a:solidFill>
              </a:rPr>
              <a:t>total monthly net income to: </a:t>
            </a:r>
            <a:r>
              <a:rPr lang="en-US" dirty="0" smtClean="0">
                <a:solidFill>
                  <a:srgbClr val="000000"/>
                </a:solidFill>
              </a:rPr>
              <a:t>$1,640/month!</a:t>
            </a:r>
            <a:endParaRPr lang="en-US" dirty="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991" y="0"/>
            <a:ext cx="3866010" cy="5799015"/>
          </a:xfrm>
          <a:prstGeom prst="rect">
            <a:avLst/>
          </a:prstGeom>
        </p:spPr>
      </p:pic>
    </p:spTree>
    <p:extLst>
      <p:ext uri="{BB962C8B-B14F-4D97-AF65-F5344CB8AC3E}">
        <p14:creationId xmlns:p14="http://schemas.microsoft.com/office/powerpoint/2010/main" val="141900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181" y="0"/>
            <a:ext cx="10314820" cy="5802086"/>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44958"/>
          <a:stretch/>
        </p:blipFill>
        <p:spPr>
          <a:xfrm>
            <a:off x="-1" y="0"/>
            <a:ext cx="5677505" cy="5802086"/>
          </a:xfrm>
          <a:prstGeom prst="rect">
            <a:avLst/>
          </a:prstGeom>
        </p:spPr>
      </p:pic>
      <p:sp>
        <p:nvSpPr>
          <p:cNvPr id="11" name="Rectangle 10"/>
          <p:cNvSpPr/>
          <p:nvPr/>
        </p:nvSpPr>
        <p:spPr>
          <a:xfrm>
            <a:off x="-1" y="0"/>
            <a:ext cx="8871858" cy="5802086"/>
          </a:xfrm>
          <a:prstGeom prst="rect">
            <a:avLst/>
          </a:prstGeom>
          <a:solidFill>
            <a:srgbClr val="F3A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365125"/>
            <a:ext cx="6716486" cy="4893647"/>
          </a:xfrm>
          <a:prstGeom prst="rect">
            <a:avLst/>
          </a:prstGeom>
          <a:noFill/>
        </p:spPr>
        <p:txBody>
          <a:bodyPr wrap="square" rtlCol="0">
            <a:spAutoFit/>
          </a:bodyPr>
          <a:lstStyle/>
          <a:p>
            <a:pPr algn="ctr"/>
            <a:r>
              <a:rPr lang="en-US" sz="2400" b="1" dirty="0" smtClean="0">
                <a:solidFill>
                  <a:srgbClr val="000000"/>
                </a:solidFill>
              </a:rPr>
              <a:t>Aaron and Chrissy</a:t>
            </a:r>
            <a:endParaRPr lang="en-US" sz="2400" b="1" dirty="0">
              <a:solidFill>
                <a:srgbClr val="000000"/>
              </a:solidFill>
            </a:endParaRPr>
          </a:p>
          <a:p>
            <a:pPr algn="ctr"/>
            <a:endParaRPr lang="en-US" dirty="0">
              <a:solidFill>
                <a:srgbClr val="000000"/>
              </a:solidFill>
            </a:endParaRPr>
          </a:p>
          <a:p>
            <a:pPr algn="ctr"/>
            <a:r>
              <a:rPr lang="en-US" dirty="0" smtClean="0">
                <a:solidFill>
                  <a:srgbClr val="000000"/>
                </a:solidFill>
              </a:rPr>
              <a:t>We learned there was nothing we could do to help the newlyweds increase their SSA benefits. You advise them to give AABD Cash a shot.</a:t>
            </a:r>
          </a:p>
          <a:p>
            <a:pPr algn="ctr"/>
            <a:endParaRPr lang="en-US" dirty="0" smtClean="0">
              <a:solidFill>
                <a:srgbClr val="000000"/>
              </a:solidFill>
            </a:endParaRPr>
          </a:p>
          <a:p>
            <a:r>
              <a:rPr lang="en-US" dirty="0" smtClean="0">
                <a:solidFill>
                  <a:srgbClr val="000000"/>
                </a:solidFill>
              </a:rPr>
              <a:t>You learn:</a:t>
            </a:r>
          </a:p>
          <a:p>
            <a:pPr marL="285750" indent="-285750">
              <a:buFont typeface="Arial" panose="020B0604020202020204" pitchFamily="34" charset="0"/>
              <a:buChar char="•"/>
            </a:pPr>
            <a:r>
              <a:rPr lang="en-US" dirty="0">
                <a:solidFill>
                  <a:srgbClr val="000000"/>
                </a:solidFill>
              </a:rPr>
              <a:t>Aaron receives $257 in </a:t>
            </a:r>
            <a:r>
              <a:rPr lang="en-US" dirty="0" smtClean="0">
                <a:solidFill>
                  <a:srgbClr val="000000"/>
                </a:solidFill>
              </a:rPr>
              <a:t>SSI </a:t>
            </a:r>
            <a:r>
              <a:rPr lang="en-US" dirty="0">
                <a:solidFill>
                  <a:srgbClr val="000000"/>
                </a:solidFill>
              </a:rPr>
              <a:t>benefits</a:t>
            </a:r>
          </a:p>
          <a:p>
            <a:pPr marL="285750" indent="-285750">
              <a:buFont typeface="Arial" panose="020B0604020202020204" pitchFamily="34" charset="0"/>
              <a:buChar char="•"/>
            </a:pPr>
            <a:r>
              <a:rPr lang="en-US" dirty="0" smtClean="0">
                <a:solidFill>
                  <a:srgbClr val="000000"/>
                </a:solidFill>
              </a:rPr>
              <a:t>Chrissy received $1100/month in SSDI benefits</a:t>
            </a:r>
          </a:p>
          <a:p>
            <a:pPr marL="285750" indent="-285750">
              <a:buFont typeface="Arial" panose="020B0604020202020204" pitchFamily="34" charset="0"/>
              <a:buChar char="•"/>
            </a:pPr>
            <a:r>
              <a:rPr lang="en-US" dirty="0" smtClean="0">
                <a:solidFill>
                  <a:srgbClr val="000000"/>
                </a:solidFill>
              </a:rPr>
              <a:t>They live in a home Chrissy inherited and only have to pay property taxes and homeowners insurance. Together, that averages $600/month.</a:t>
            </a:r>
          </a:p>
          <a:p>
            <a:endParaRPr lang="en-US" dirty="0">
              <a:solidFill>
                <a:srgbClr val="000000"/>
              </a:solidFill>
            </a:endParaRPr>
          </a:p>
          <a:p>
            <a:r>
              <a:rPr lang="en-US" dirty="0" smtClean="0">
                <a:solidFill>
                  <a:srgbClr val="000000"/>
                </a:solidFill>
              </a:rPr>
              <a:t>Chrissy and Aaron should BOTH apply for AABD Cash. If they do, then IDHS would likely find that:</a:t>
            </a:r>
          </a:p>
          <a:p>
            <a:pPr marL="285750" indent="-285750">
              <a:buFont typeface="Arial" panose="020B0604020202020204" pitchFamily="34" charset="0"/>
              <a:buChar char="•"/>
            </a:pPr>
            <a:r>
              <a:rPr lang="en-US" dirty="0" smtClean="0">
                <a:solidFill>
                  <a:srgbClr val="000000"/>
                </a:solidFill>
              </a:rPr>
              <a:t>Chrissy is financially ineligible for AABD Cash.</a:t>
            </a:r>
          </a:p>
          <a:p>
            <a:pPr marL="285750" indent="-285750">
              <a:buFont typeface="Arial" panose="020B0604020202020204" pitchFamily="34" charset="0"/>
              <a:buChar char="•"/>
            </a:pPr>
            <a:r>
              <a:rPr lang="en-US" dirty="0" smtClean="0">
                <a:solidFill>
                  <a:srgbClr val="000000"/>
                </a:solidFill>
              </a:rPr>
              <a:t>Aaron is eligible for $429/month in AABD Cash.</a:t>
            </a:r>
          </a:p>
        </p:txBody>
      </p:sp>
    </p:spTree>
    <p:extLst>
      <p:ext uri="{BB962C8B-B14F-4D97-AF65-F5344CB8AC3E}">
        <p14:creationId xmlns:p14="http://schemas.microsoft.com/office/powerpoint/2010/main" val="255174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910" y="-119921"/>
            <a:ext cx="8439462" cy="5951094"/>
          </a:xfrm>
          <a:prstGeom prst="rect">
            <a:avLst/>
          </a:prstGeom>
          <a:solidFill>
            <a:srgbClr val="F1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552" y="0"/>
            <a:ext cx="3887448" cy="5831173"/>
          </a:xfrm>
          <a:prstGeom prst="rect">
            <a:avLst/>
          </a:prstGeom>
        </p:spPr>
      </p:pic>
      <p:sp>
        <p:nvSpPr>
          <p:cNvPr id="6" name="TextBox 5"/>
          <p:cNvSpPr txBox="1"/>
          <p:nvPr/>
        </p:nvSpPr>
        <p:spPr>
          <a:xfrm>
            <a:off x="674557" y="365125"/>
            <a:ext cx="6880129" cy="5170646"/>
          </a:xfrm>
          <a:prstGeom prst="rect">
            <a:avLst/>
          </a:prstGeom>
          <a:noFill/>
        </p:spPr>
        <p:txBody>
          <a:bodyPr wrap="square" rtlCol="0">
            <a:spAutoFit/>
          </a:bodyPr>
          <a:lstStyle/>
          <a:p>
            <a:pPr algn="ctr"/>
            <a:r>
              <a:rPr lang="en-US" sz="2400" b="1" dirty="0" smtClean="0">
                <a:solidFill>
                  <a:srgbClr val="000000"/>
                </a:solidFill>
              </a:rPr>
              <a:t>Felix</a:t>
            </a:r>
            <a:endParaRPr lang="en-US" sz="2400" b="1" dirty="0">
              <a:solidFill>
                <a:srgbClr val="000000"/>
              </a:solidFill>
            </a:endParaRPr>
          </a:p>
          <a:p>
            <a:pPr marL="285750" indent="-285750">
              <a:buFont typeface="Arial" panose="020B0604020202020204" pitchFamily="34" charset="0"/>
              <a:buChar char="•"/>
            </a:pPr>
            <a:r>
              <a:rPr lang="en-US" dirty="0" smtClean="0">
                <a:solidFill>
                  <a:srgbClr val="000000"/>
                </a:solidFill>
              </a:rPr>
              <a:t>Receives $914/month in SSI</a:t>
            </a:r>
          </a:p>
          <a:p>
            <a:pPr marL="285750" indent="-285750">
              <a:buFont typeface="Arial" panose="020B0604020202020204" pitchFamily="34" charset="0"/>
              <a:buChar char="•"/>
            </a:pPr>
            <a:r>
              <a:rPr lang="en-US" dirty="0" smtClean="0">
                <a:solidFill>
                  <a:srgbClr val="000000"/>
                </a:solidFill>
              </a:rPr>
              <a:t>Has no dependents</a:t>
            </a:r>
          </a:p>
          <a:p>
            <a:pPr marL="285750" indent="-285750">
              <a:buFont typeface="Arial" panose="020B0604020202020204" pitchFamily="34" charset="0"/>
              <a:buChar char="•"/>
            </a:pPr>
            <a:r>
              <a:rPr lang="en-US" dirty="0" smtClean="0">
                <a:solidFill>
                  <a:srgbClr val="000000"/>
                </a:solidFill>
              </a:rPr>
              <a:t>Recently street homeless and is now staying in an emergency shelter while you are working on connecting him to permanent supportive housing.</a:t>
            </a:r>
          </a:p>
          <a:p>
            <a:pPr marL="285750" indent="-285750">
              <a:buFont typeface="Arial" panose="020B0604020202020204" pitchFamily="34" charset="0"/>
              <a:buChar char="•"/>
            </a:pPr>
            <a:r>
              <a:rPr lang="en-US" dirty="0" smtClean="0">
                <a:solidFill>
                  <a:srgbClr val="000000"/>
                </a:solidFill>
              </a:rPr>
              <a:t>Has a free “government phone”</a:t>
            </a:r>
          </a:p>
          <a:p>
            <a:pPr algn="ctr"/>
            <a:endParaRPr lang="en-US" dirty="0" smtClean="0">
              <a:solidFill>
                <a:srgbClr val="000000"/>
              </a:solidFill>
            </a:endParaRPr>
          </a:p>
          <a:p>
            <a:r>
              <a:rPr lang="en-US" dirty="0" smtClean="0">
                <a:solidFill>
                  <a:srgbClr val="000000"/>
                </a:solidFill>
              </a:rPr>
              <a:t>Unfortunately, because of how AABD Cash is calculated, Felix is most likely ineligible for AABD Cash because the sum of his AABD Cash allowances would be less than his income.</a:t>
            </a:r>
          </a:p>
          <a:p>
            <a:endParaRPr lang="en-US" dirty="0">
              <a:solidFill>
                <a:srgbClr val="000000"/>
              </a:solidFill>
            </a:endParaRPr>
          </a:p>
          <a:p>
            <a:r>
              <a:rPr lang="en-US" b="1" dirty="0" smtClean="0">
                <a:solidFill>
                  <a:srgbClr val="000000"/>
                </a:solidFill>
              </a:rPr>
              <a:t>But wait… you connected him to housing! </a:t>
            </a:r>
            <a:r>
              <a:rPr lang="en-US" dirty="0" smtClean="0">
                <a:solidFill>
                  <a:srgbClr val="000000"/>
                </a:solidFill>
              </a:rPr>
              <a:t>Felix will pay 1/3 of his income (about $300/month) toward his rent.  </a:t>
            </a:r>
            <a:endParaRPr lang="en-US" dirty="0">
              <a:solidFill>
                <a:srgbClr val="000000"/>
              </a:solidFill>
            </a:endParaRPr>
          </a:p>
          <a:p>
            <a:endParaRPr lang="en-US" dirty="0" smtClean="0">
              <a:solidFill>
                <a:srgbClr val="000000"/>
              </a:solidFill>
            </a:endParaRPr>
          </a:p>
          <a:p>
            <a:r>
              <a:rPr lang="en-US" dirty="0" smtClean="0">
                <a:solidFill>
                  <a:srgbClr val="000000"/>
                </a:solidFill>
              </a:rPr>
              <a:t>If Felix applies for AABD Cash after he starts paying rent, he could be eligible for about $35/month in AABD Cash. Or, if he has a condition that prevents him from using stairs, about $235/month.</a:t>
            </a:r>
          </a:p>
        </p:txBody>
      </p:sp>
    </p:spTree>
    <p:extLst>
      <p:ext uri="{BB962C8B-B14F-4D97-AF65-F5344CB8AC3E}">
        <p14:creationId xmlns:p14="http://schemas.microsoft.com/office/powerpoint/2010/main" val="42265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fade">
                                      <p:cBhvr>
                                        <p:cTn id="12" dur="500"/>
                                        <p:tgtEl>
                                          <p:spTgt spid="6">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animEffect transition="in" filter="fade">
                                      <p:cBhvr>
                                        <p:cTn id="1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744" y="0"/>
            <a:ext cx="8764256" cy="5842837"/>
          </a:xfrm>
          <a:prstGeom prst="rect">
            <a:avLst/>
          </a:prstGeom>
        </p:spPr>
      </p:pic>
      <p:sp>
        <p:nvSpPr>
          <p:cNvPr id="5" name="Rectangle 4"/>
          <p:cNvSpPr/>
          <p:nvPr/>
        </p:nvSpPr>
        <p:spPr>
          <a:xfrm>
            <a:off x="0" y="-74951"/>
            <a:ext cx="4139921" cy="5917788"/>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799" y="132986"/>
            <a:ext cx="5889171" cy="5724644"/>
          </a:xfrm>
          <a:prstGeom prst="rect">
            <a:avLst/>
          </a:prstGeom>
          <a:noFill/>
        </p:spPr>
        <p:txBody>
          <a:bodyPr wrap="square" rtlCol="0">
            <a:spAutoFit/>
          </a:bodyPr>
          <a:lstStyle/>
          <a:p>
            <a:pPr algn="ctr"/>
            <a:r>
              <a:rPr lang="en-US" sz="2400" b="1" dirty="0">
                <a:solidFill>
                  <a:schemeClr val="bg1"/>
                </a:solidFill>
              </a:rPr>
              <a:t>Julia</a:t>
            </a:r>
          </a:p>
          <a:p>
            <a:pPr algn="ctr"/>
            <a:endParaRPr lang="en-US" dirty="0">
              <a:solidFill>
                <a:schemeClr val="bg1"/>
              </a:solidFill>
            </a:endParaRPr>
          </a:p>
          <a:p>
            <a:pPr algn="ctr"/>
            <a:r>
              <a:rPr lang="en-US" dirty="0" smtClean="0">
                <a:solidFill>
                  <a:schemeClr val="bg1"/>
                </a:solidFill>
              </a:rPr>
              <a:t>You have already helped Julia increase Social Security income to </a:t>
            </a:r>
            <a:r>
              <a:rPr lang="en-US" b="1" dirty="0">
                <a:solidFill>
                  <a:schemeClr val="bg1"/>
                </a:solidFill>
              </a:rPr>
              <a:t>$796/month  ($934/month gross)</a:t>
            </a:r>
          </a:p>
          <a:p>
            <a:pPr algn="ctr"/>
            <a:endParaRPr lang="en-US" dirty="0" smtClean="0">
              <a:solidFill>
                <a:schemeClr val="bg1"/>
              </a:solidFill>
            </a:endParaRPr>
          </a:p>
          <a:p>
            <a:r>
              <a:rPr lang="en-US" dirty="0">
                <a:solidFill>
                  <a:schemeClr val="bg1"/>
                </a:solidFill>
              </a:rPr>
              <a:t>You also learn </a:t>
            </a:r>
            <a:r>
              <a:rPr lang="en-US" dirty="0" smtClean="0">
                <a:solidFill>
                  <a:schemeClr val="bg1"/>
                </a:solidFill>
              </a:rPr>
              <a:t>Julia:</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Pays </a:t>
            </a:r>
            <a:r>
              <a:rPr lang="en-US" dirty="0" smtClean="0">
                <a:solidFill>
                  <a:schemeClr val="bg1"/>
                </a:solidFill>
              </a:rPr>
              <a:t>$400/month </a:t>
            </a:r>
            <a:r>
              <a:rPr lang="en-US" dirty="0">
                <a:solidFill>
                  <a:schemeClr val="bg1"/>
                </a:solidFill>
              </a:rPr>
              <a:t>rent (all utilities included in rent)</a:t>
            </a:r>
          </a:p>
          <a:p>
            <a:pPr marL="285750" indent="-285750">
              <a:buFont typeface="Arial" panose="020B0604020202020204" pitchFamily="34" charset="0"/>
              <a:buChar char="•"/>
            </a:pPr>
            <a:r>
              <a:rPr lang="en-US" dirty="0">
                <a:solidFill>
                  <a:schemeClr val="bg1"/>
                </a:solidFill>
              </a:rPr>
              <a:t>Pays $40/month for phone service</a:t>
            </a:r>
          </a:p>
          <a:p>
            <a:pPr marL="285750" indent="-285750">
              <a:buFont typeface="Arial" panose="020B0604020202020204" pitchFamily="34" charset="0"/>
              <a:buChar char="•"/>
            </a:pPr>
            <a:r>
              <a:rPr lang="en-US" dirty="0">
                <a:solidFill>
                  <a:schemeClr val="bg1"/>
                </a:solidFill>
              </a:rPr>
              <a:t>no countable </a:t>
            </a:r>
            <a:r>
              <a:rPr lang="en-US" dirty="0" smtClean="0">
                <a:solidFill>
                  <a:schemeClr val="bg1"/>
                </a:solidFill>
              </a:rPr>
              <a:t>assets</a:t>
            </a:r>
          </a:p>
          <a:p>
            <a:pPr marL="285750" indent="-285750">
              <a:buFont typeface="Arial" panose="020B0604020202020204" pitchFamily="34" charset="0"/>
              <a:buChar char="•"/>
            </a:pPr>
            <a:r>
              <a:rPr lang="en-US" dirty="0" smtClean="0">
                <a:solidFill>
                  <a:schemeClr val="bg1"/>
                </a:solidFill>
              </a:rPr>
              <a:t>Has some back and knee problems but doesn’t think it interferes with her ability to use stairs.</a:t>
            </a:r>
            <a:endParaRPr lang="en-US" dirty="0">
              <a:solidFill>
                <a:schemeClr val="bg1"/>
              </a:solidFill>
            </a:endParaRPr>
          </a:p>
          <a:p>
            <a:pPr algn="ctr"/>
            <a:endParaRPr lang="en-US" dirty="0" smtClean="0">
              <a:solidFill>
                <a:schemeClr val="bg1"/>
              </a:solidFill>
            </a:endParaRPr>
          </a:p>
          <a:p>
            <a:pPr algn="ctr"/>
            <a:r>
              <a:rPr lang="en-US" dirty="0" smtClean="0">
                <a:solidFill>
                  <a:schemeClr val="bg1"/>
                </a:solidFill>
              </a:rPr>
              <a:t>You helped Julia apply for AABD Cash, but DHS denied her application. After reviewing the notice of decision with your friendly neighborhood legal aid attorney, you learn that the denial is most likely correct.</a:t>
            </a:r>
          </a:p>
          <a:p>
            <a:pPr algn="ctr"/>
            <a:endParaRPr lang="en-US" dirty="0">
              <a:solidFill>
                <a:schemeClr val="bg1"/>
              </a:solidFill>
            </a:endParaRPr>
          </a:p>
          <a:p>
            <a:pPr algn="ctr"/>
            <a:r>
              <a:rPr lang="en-US" b="1" dirty="0" smtClean="0">
                <a:solidFill>
                  <a:schemeClr val="bg1"/>
                </a:solidFill>
              </a:rPr>
              <a:t>Is there anything else you can do to help Julia?</a:t>
            </a:r>
          </a:p>
          <a:p>
            <a:pPr algn="ctr"/>
            <a:endParaRPr lang="en-US" b="1" dirty="0">
              <a:solidFill>
                <a:schemeClr val="bg1"/>
              </a:solidFill>
            </a:endParaRPr>
          </a:p>
          <a:p>
            <a:pPr algn="ctr"/>
            <a:r>
              <a:rPr lang="en-US" b="1" dirty="0" smtClean="0">
                <a:solidFill>
                  <a:schemeClr val="bg1"/>
                </a:solidFill>
              </a:rPr>
              <a:t>YES!</a:t>
            </a:r>
          </a:p>
        </p:txBody>
      </p:sp>
    </p:spTree>
    <p:extLst>
      <p:ext uri="{BB962C8B-B14F-4D97-AF65-F5344CB8AC3E}">
        <p14:creationId xmlns:p14="http://schemas.microsoft.com/office/powerpoint/2010/main" val="369536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4" end="14"/>
                                            </p:txEl>
                                          </p:spTgt>
                                        </p:tgtEl>
                                        <p:attrNameLst>
                                          <p:attrName>style.visibility</p:attrName>
                                        </p:attrNameLst>
                                      </p:cBhvr>
                                      <p:to>
                                        <p:strVal val="visible"/>
                                      </p:to>
                                    </p:set>
                                    <p:animEffect transition="in" filter="fade">
                                      <p:cBhvr>
                                        <p:cTn id="7"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1325563"/>
          </a:xfrm>
        </p:spPr>
        <p:txBody>
          <a:bodyPr/>
          <a:lstStyle/>
          <a:p>
            <a:r>
              <a:rPr lang="en-US" dirty="0" smtClean="0"/>
              <a:t>Help paying </a:t>
            </a:r>
            <a:r>
              <a:rPr lang="en-US" dirty="0" err="1" smtClean="0"/>
              <a:t>medicare</a:t>
            </a:r>
            <a:r>
              <a:rPr lang="en-US" dirty="0"/>
              <a:t> </a:t>
            </a:r>
            <a:r>
              <a:rPr lang="en-US" dirty="0" smtClean="0"/>
              <a:t>costs</a:t>
            </a:r>
            <a:endParaRPr lang="en-US" dirty="0"/>
          </a:p>
        </p:txBody>
      </p:sp>
      <p:graphicFrame>
        <p:nvGraphicFramePr>
          <p:cNvPr id="6" name="Diagram 5"/>
          <p:cNvGraphicFramePr/>
          <p:nvPr>
            <p:extLst>
              <p:ext uri="{D42A27DB-BD31-4B8C-83A1-F6EECF244321}">
                <p14:modId xmlns:p14="http://schemas.microsoft.com/office/powerpoint/2010/main" val="238629171"/>
              </p:ext>
            </p:extLst>
          </p:nvPr>
        </p:nvGraphicFramePr>
        <p:xfrm>
          <a:off x="771525" y="1262063"/>
          <a:ext cx="5076825" cy="435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808700739"/>
              </p:ext>
            </p:extLst>
          </p:nvPr>
        </p:nvGraphicFramePr>
        <p:xfrm>
          <a:off x="6276975" y="1262063"/>
          <a:ext cx="5076825" cy="4352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50798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744" y="0"/>
            <a:ext cx="8764256" cy="5842837"/>
          </a:xfrm>
          <a:prstGeom prst="rect">
            <a:avLst/>
          </a:prstGeom>
        </p:spPr>
      </p:pic>
      <p:sp>
        <p:nvSpPr>
          <p:cNvPr id="5" name="Rectangle 4"/>
          <p:cNvSpPr/>
          <p:nvPr/>
        </p:nvSpPr>
        <p:spPr>
          <a:xfrm>
            <a:off x="-1" y="0"/>
            <a:ext cx="4139921" cy="5828044"/>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20550" y="581150"/>
            <a:ext cx="6008914" cy="5170646"/>
          </a:xfrm>
          <a:prstGeom prst="rect">
            <a:avLst/>
          </a:prstGeom>
          <a:noFill/>
        </p:spPr>
        <p:txBody>
          <a:bodyPr wrap="square" rtlCol="0">
            <a:spAutoFit/>
          </a:bodyPr>
          <a:lstStyle/>
          <a:p>
            <a:pPr algn="ctr"/>
            <a:r>
              <a:rPr lang="en-US" sz="2400" b="1" dirty="0">
                <a:solidFill>
                  <a:schemeClr val="bg1"/>
                </a:solidFill>
              </a:rPr>
              <a:t>Julia</a:t>
            </a:r>
          </a:p>
          <a:p>
            <a:pPr algn="ctr"/>
            <a:endParaRPr lang="en-US" dirty="0">
              <a:solidFill>
                <a:schemeClr val="bg1"/>
              </a:solidFill>
            </a:endParaRPr>
          </a:p>
          <a:p>
            <a:pPr algn="ctr"/>
            <a:r>
              <a:rPr lang="en-US" dirty="0" smtClean="0">
                <a:solidFill>
                  <a:schemeClr val="bg1"/>
                </a:solidFill>
              </a:rPr>
              <a:t>After apply for the IDHS Medicare Savings Program, the state of Illinois starts paying Julia’s monthly Medicare premiums.</a:t>
            </a:r>
          </a:p>
          <a:p>
            <a:pPr algn="ctr"/>
            <a:endParaRPr lang="en-US" b="1" dirty="0" smtClean="0">
              <a:solidFill>
                <a:schemeClr val="bg1"/>
              </a:solidFill>
            </a:endParaRPr>
          </a:p>
          <a:p>
            <a:pPr algn="ctr"/>
            <a:r>
              <a:rPr lang="en-US" dirty="0" smtClean="0">
                <a:solidFill>
                  <a:schemeClr val="bg1"/>
                </a:solidFill>
              </a:rPr>
              <a:t>Julia will see a $164 increase in her monthly Social Security benefits.</a:t>
            </a:r>
          </a:p>
          <a:p>
            <a:pPr algn="ctr"/>
            <a:endParaRPr lang="en-US" dirty="0">
              <a:solidFill>
                <a:schemeClr val="bg1"/>
              </a:solidFill>
            </a:endParaRPr>
          </a:p>
          <a:p>
            <a:pPr algn="ctr"/>
            <a:endParaRPr lang="en-US" dirty="0" smtClean="0">
              <a:solidFill>
                <a:schemeClr val="bg1"/>
              </a:solidFill>
            </a:endParaRPr>
          </a:p>
          <a:p>
            <a:pPr algn="ctr"/>
            <a:r>
              <a:rPr lang="en-US" dirty="0" smtClean="0">
                <a:solidFill>
                  <a:schemeClr val="bg1"/>
                </a:solidFill>
              </a:rPr>
              <a:t>Thanks to your help, </a:t>
            </a:r>
          </a:p>
          <a:p>
            <a:pPr algn="ctr"/>
            <a:endParaRPr lang="en-US" dirty="0">
              <a:solidFill>
                <a:schemeClr val="bg1"/>
              </a:solidFill>
            </a:endParaRPr>
          </a:p>
          <a:p>
            <a:pPr algn="ctr"/>
            <a:r>
              <a:rPr lang="en-US" dirty="0" smtClean="0">
                <a:solidFill>
                  <a:schemeClr val="bg1"/>
                </a:solidFill>
              </a:rPr>
              <a:t>Julia is now receiving $934/month in SSA benefits (that’s almost $500 more than she was getting before she met you.)</a:t>
            </a:r>
            <a:endParaRPr lang="en-US" dirty="0">
              <a:solidFill>
                <a:schemeClr val="bg1"/>
              </a:solidFill>
            </a:endParaRPr>
          </a:p>
          <a:p>
            <a:pPr algn="ctr"/>
            <a:endParaRPr lang="en-US" dirty="0">
              <a:solidFill>
                <a:schemeClr val="bg1"/>
              </a:solidFill>
            </a:endParaRPr>
          </a:p>
          <a:p>
            <a:pPr algn="ctr"/>
            <a:r>
              <a:rPr lang="en-US" dirty="0" smtClean="0">
                <a:solidFill>
                  <a:schemeClr val="bg1"/>
                </a:solidFill>
              </a:rPr>
              <a:t>Also – if Julia’s knee or back conditions get worse, so that she can no longer navigate stairs, she can apply for AABD Cash again and might be eligible for another $250/month in AABD Cash benefits.</a:t>
            </a:r>
            <a:endParaRPr lang="en-US" dirty="0">
              <a:solidFill>
                <a:schemeClr val="bg1"/>
              </a:solidFill>
            </a:endParaRPr>
          </a:p>
        </p:txBody>
      </p:sp>
    </p:spTree>
    <p:extLst>
      <p:ext uri="{BB962C8B-B14F-4D97-AF65-F5344CB8AC3E}">
        <p14:creationId xmlns:p14="http://schemas.microsoft.com/office/powerpoint/2010/main" val="1939338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DHS programs – how to apply</a:t>
            </a:r>
            <a:endParaRPr lang="en-US" dirty="0"/>
          </a:p>
        </p:txBody>
      </p:sp>
      <p:sp>
        <p:nvSpPr>
          <p:cNvPr id="3" name="Text Placeholder 2"/>
          <p:cNvSpPr>
            <a:spLocks noGrp="1"/>
          </p:cNvSpPr>
          <p:nvPr>
            <p:ph type="body" sz="quarter" idx="13"/>
          </p:nvPr>
        </p:nvSpPr>
        <p:spPr>
          <a:xfrm>
            <a:off x="838200" y="1503363"/>
            <a:ext cx="4881899" cy="4427537"/>
          </a:xfrm>
        </p:spPr>
        <p:txBody>
          <a:bodyPr>
            <a:normAutofit/>
          </a:bodyPr>
          <a:lstStyle/>
          <a:p>
            <a:r>
              <a:rPr lang="en-US" sz="1800" dirty="0"/>
              <a:t>Apply </a:t>
            </a:r>
            <a:r>
              <a:rPr lang="en-US" sz="1800" dirty="0" smtClean="0"/>
              <a:t>online on ABE: </a:t>
            </a:r>
            <a:r>
              <a:rPr lang="en-US" sz="1800" dirty="0">
                <a:hlinkClick r:id="rId2"/>
              </a:rPr>
              <a:t>https://abe.Illinois.gov</a:t>
            </a:r>
            <a:r>
              <a:rPr lang="en-US" sz="1800" dirty="0"/>
              <a:t> </a:t>
            </a:r>
          </a:p>
          <a:p>
            <a:r>
              <a:rPr lang="en-US" sz="1800" dirty="0"/>
              <a:t>Apply at Local IDHS Office.  “Family Community Resource Center” locator at: </a:t>
            </a:r>
            <a:r>
              <a:rPr lang="en-US" sz="1800" dirty="0">
                <a:hlinkClick r:id="rId3"/>
              </a:rPr>
              <a:t>http://www.dhs.state.il.us/page.aspx?module=12</a:t>
            </a:r>
            <a:r>
              <a:rPr lang="en-US" sz="1800" dirty="0"/>
              <a:t> </a:t>
            </a:r>
          </a:p>
          <a:p>
            <a:r>
              <a:rPr lang="en-US" sz="1800" u="sng" dirty="0"/>
              <a:t>What to bring</a:t>
            </a:r>
            <a:r>
              <a:rPr lang="en-US" sz="1800" dirty="0"/>
              <a:t>:  ID, SSNs for all household members, proof of immigration status, proof of income for last 30 days</a:t>
            </a:r>
          </a:p>
          <a:p>
            <a:r>
              <a:rPr lang="en-US" sz="1800" u="sng" dirty="0" smtClean="0"/>
              <a:t>Legal Aid Chicago PBOE referrals</a:t>
            </a:r>
            <a:r>
              <a:rPr lang="en-US" sz="1800" dirty="0" smtClean="0"/>
              <a:t>– more on this later</a:t>
            </a:r>
          </a:p>
          <a:p>
            <a:r>
              <a:rPr lang="en-US" sz="1800" b="0" dirty="0" smtClean="0"/>
              <a:t>To be treated as an application, all the form needs is your name and signature. (Though practically, DHS also needs a way to contact you.)</a:t>
            </a:r>
            <a:endParaRPr lang="en-US" sz="1800" b="0" dirty="0"/>
          </a:p>
          <a:p>
            <a:endParaRPr lang="en-US" sz="1800" dirty="0"/>
          </a:p>
        </p:txBody>
      </p:sp>
      <p:pic>
        <p:nvPicPr>
          <p:cNvPr id="4" name="Picture 3"/>
          <p:cNvPicPr>
            <a:picLocks noChangeAspect="1"/>
          </p:cNvPicPr>
          <p:nvPr/>
        </p:nvPicPr>
        <p:blipFill rotWithShape="1">
          <a:blip r:embed="rId4"/>
          <a:srcRect l="13648" t="4075" r="14096" b="11230"/>
          <a:stretch/>
        </p:blipFill>
        <p:spPr>
          <a:xfrm>
            <a:off x="6422780" y="1503363"/>
            <a:ext cx="5065620" cy="3340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ight Arrow 4"/>
          <p:cNvSpPr/>
          <p:nvPr/>
        </p:nvSpPr>
        <p:spPr>
          <a:xfrm rot="16200000">
            <a:off x="8511090" y="4684713"/>
            <a:ext cx="889000" cy="1206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3341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r>
              <a:rPr lang="en-US" dirty="0" smtClean="0"/>
              <a:t>Gwynne Mashon</a:t>
            </a:r>
          </a:p>
          <a:p>
            <a:pPr marL="0" indent="0" algn="ctr">
              <a:buNone/>
            </a:pPr>
            <a:r>
              <a:rPr lang="en-US" dirty="0" smtClean="0"/>
              <a:t>gmashon@legalaidchicago.org</a:t>
            </a:r>
            <a:endParaRPr lang="en-US" dirty="0"/>
          </a:p>
        </p:txBody>
      </p:sp>
    </p:spTree>
    <p:extLst>
      <p:ext uri="{BB962C8B-B14F-4D97-AF65-F5344CB8AC3E}">
        <p14:creationId xmlns:p14="http://schemas.microsoft.com/office/powerpoint/2010/main" val="3369159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students</a:t>
            </a:r>
            <a:endParaRPr lang="en-US" dirty="0"/>
          </a:p>
        </p:txBody>
      </p:sp>
      <p:sp>
        <p:nvSpPr>
          <p:cNvPr id="3" name="Content Placeholder 2"/>
          <p:cNvSpPr>
            <a:spLocks noGrp="1"/>
          </p:cNvSpPr>
          <p:nvPr>
            <p:ph idx="1"/>
          </p:nvPr>
        </p:nvSpPr>
        <p:spPr/>
        <p:txBody>
          <a:bodyPr/>
          <a:lstStyle/>
          <a:p>
            <a:r>
              <a:rPr lang="en-US" dirty="0" smtClean="0"/>
              <a:t>Financial assistance is excluded from income and resources including Pell grants, federal education loans and work study programs.</a:t>
            </a:r>
          </a:p>
          <a:p>
            <a:r>
              <a:rPr lang="en-US" dirty="0" smtClean="0"/>
              <a:t>Income from a paid internship likely would count as earned income under both SSI and SSDI rules</a:t>
            </a:r>
          </a:p>
          <a:p>
            <a:endParaRPr lang="en-US" dirty="0"/>
          </a:p>
          <a:p>
            <a:r>
              <a:rPr lang="en-US" dirty="0" smtClean="0"/>
              <a:t>Another consideration is whether SSA would consider recipient no longer disabled </a:t>
            </a:r>
            <a:endParaRPr lang="en-US" dirty="0"/>
          </a:p>
        </p:txBody>
      </p:sp>
    </p:spTree>
    <p:extLst>
      <p:ext uri="{BB962C8B-B14F-4D97-AF65-F5344CB8AC3E}">
        <p14:creationId xmlns:p14="http://schemas.microsoft.com/office/powerpoint/2010/main" val="24450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Social Security</a:t>
            </a:r>
            <a:endParaRPr lang="en-US" dirty="0"/>
          </a:p>
        </p:txBody>
      </p:sp>
      <p:sp>
        <p:nvSpPr>
          <p:cNvPr id="3" name="Text Placeholder 2"/>
          <p:cNvSpPr>
            <a:spLocks noGrp="1"/>
          </p:cNvSpPr>
          <p:nvPr>
            <p:ph type="body" sz="quarter" idx="13"/>
          </p:nvPr>
        </p:nvSpPr>
        <p:spPr>
          <a:xfrm>
            <a:off x="956187" y="1565838"/>
            <a:ext cx="10518775" cy="3843337"/>
          </a:xfrm>
        </p:spPr>
        <p:txBody>
          <a:bodyPr>
            <a:noAutofit/>
          </a:bodyPr>
          <a:lstStyle/>
          <a:p>
            <a:pPr marL="0" indent="0">
              <a:buNone/>
            </a:pPr>
            <a:r>
              <a:rPr lang="en-US" sz="1800" dirty="0" smtClean="0"/>
              <a:t>For most people who are too disabled to work, SSA income is the their primary income source. But many people do not actually understand what benefits they receive.</a:t>
            </a:r>
          </a:p>
          <a:p>
            <a:pPr marL="0" indent="0">
              <a:buNone/>
            </a:pPr>
            <a:r>
              <a:rPr lang="en-US" sz="1800" dirty="0" smtClean="0"/>
              <a:t>Understanding these benefits can help you maximize both federal and state cash benefits:</a:t>
            </a:r>
          </a:p>
          <a:p>
            <a:pPr marL="0" indent="0">
              <a:buNone/>
            </a:pPr>
            <a:endParaRPr lang="en-US" sz="1800" dirty="0" smtClean="0"/>
          </a:p>
          <a:p>
            <a:pPr marL="0" indent="0">
              <a:buNone/>
            </a:pPr>
            <a:endParaRPr lang="en-US" sz="1800" dirty="0" smtClean="0"/>
          </a:p>
        </p:txBody>
      </p:sp>
      <p:graphicFrame>
        <p:nvGraphicFramePr>
          <p:cNvPr id="4" name="Diagram 3"/>
          <p:cNvGraphicFramePr/>
          <p:nvPr>
            <p:extLst>
              <p:ext uri="{D42A27DB-BD31-4B8C-83A1-F6EECF244321}">
                <p14:modId xmlns:p14="http://schemas.microsoft.com/office/powerpoint/2010/main" val="4289230622"/>
              </p:ext>
            </p:extLst>
          </p:nvPr>
        </p:nvGraphicFramePr>
        <p:xfrm>
          <a:off x="1825213" y="2679404"/>
          <a:ext cx="8780721" cy="2413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6253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p:txBody>
          <a:bodyPr/>
          <a:lstStyle/>
          <a:p>
            <a:r>
              <a:rPr lang="en-US" dirty="0" smtClean="0"/>
              <a:t>Some people asked about other resources like help paying for utilities and phone, or help with housing. </a:t>
            </a:r>
          </a:p>
          <a:p>
            <a:r>
              <a:rPr lang="en-US" dirty="0" smtClean="0"/>
              <a:t>That question is outside of the scope of this training and my expertise. If there’s time, we will open the floor </a:t>
            </a:r>
            <a:r>
              <a:rPr lang="en-US" smtClean="0"/>
              <a:t>to others.</a:t>
            </a:r>
            <a:endParaRPr lang="en-US" dirty="0" smtClean="0"/>
          </a:p>
          <a:p>
            <a:pPr marL="0" indent="0">
              <a:buNone/>
            </a:pPr>
            <a:endParaRPr lang="en-US" dirty="0"/>
          </a:p>
        </p:txBody>
      </p:sp>
    </p:spTree>
    <p:extLst>
      <p:ext uri="{BB962C8B-B14F-4D97-AF65-F5344CB8AC3E}">
        <p14:creationId xmlns:p14="http://schemas.microsoft.com/office/powerpoint/2010/main" val="293118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088" y="0"/>
            <a:ext cx="10515600" cy="1325563"/>
          </a:xfrm>
        </p:spPr>
        <p:txBody>
          <a:bodyPr>
            <a:normAutofit/>
          </a:bodyPr>
          <a:lstStyle/>
          <a:p>
            <a:r>
              <a:rPr lang="en-US" sz="4000" dirty="0" smtClean="0"/>
              <a:t>“</a:t>
            </a:r>
            <a:r>
              <a:rPr lang="en-US" sz="4000" dirty="0" err="1" smtClean="0"/>
              <a:t>DISabled</a:t>
            </a:r>
            <a:r>
              <a:rPr lang="en-US" sz="4000" dirty="0" smtClean="0"/>
              <a:t>” according to Social Security</a:t>
            </a:r>
            <a:endParaRPr lang="en-US" sz="4000" dirty="0"/>
          </a:p>
        </p:txBody>
      </p:sp>
      <p:graphicFrame>
        <p:nvGraphicFramePr>
          <p:cNvPr id="4" name="Diagram 3"/>
          <p:cNvGraphicFramePr/>
          <p:nvPr>
            <p:extLst>
              <p:ext uri="{D42A27DB-BD31-4B8C-83A1-F6EECF244321}">
                <p14:modId xmlns:p14="http://schemas.microsoft.com/office/powerpoint/2010/main" val="962925856"/>
              </p:ext>
            </p:extLst>
          </p:nvPr>
        </p:nvGraphicFramePr>
        <p:xfrm>
          <a:off x="-284007" y="958837"/>
          <a:ext cx="12391572" cy="3980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594279" y="4632293"/>
            <a:ext cx="5067022" cy="307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Social Security Disability</a:t>
            </a:r>
            <a:endParaRPr lang="en-US" dirty="0"/>
          </a:p>
        </p:txBody>
      </p:sp>
      <p:sp>
        <p:nvSpPr>
          <p:cNvPr id="5" name="Rectangle 4"/>
          <p:cNvSpPr/>
          <p:nvPr/>
        </p:nvSpPr>
        <p:spPr>
          <a:xfrm>
            <a:off x="5594279" y="5025854"/>
            <a:ext cx="5067022" cy="307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Certain Social Security Survivors Benefits</a:t>
            </a:r>
            <a:endParaRPr lang="en-US" dirty="0"/>
          </a:p>
        </p:txBody>
      </p:sp>
      <p:sp>
        <p:nvSpPr>
          <p:cNvPr id="6" name="Rectangle 5"/>
          <p:cNvSpPr/>
          <p:nvPr/>
        </p:nvSpPr>
        <p:spPr>
          <a:xfrm>
            <a:off x="5594279" y="5419415"/>
            <a:ext cx="5067022" cy="307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Supplemental Security Income (SSI)</a:t>
            </a:r>
            <a:endParaRPr lang="en-US" dirty="0"/>
          </a:p>
        </p:txBody>
      </p:sp>
      <p:sp>
        <p:nvSpPr>
          <p:cNvPr id="7" name="Bent-Up Arrow 6"/>
          <p:cNvSpPr/>
          <p:nvPr/>
        </p:nvSpPr>
        <p:spPr>
          <a:xfrm rot="5400000">
            <a:off x="4648966" y="3918093"/>
            <a:ext cx="298309" cy="159231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Up Arrow 7"/>
          <p:cNvSpPr/>
          <p:nvPr/>
        </p:nvSpPr>
        <p:spPr>
          <a:xfrm rot="5400000">
            <a:off x="4538435" y="4179352"/>
            <a:ext cx="295588" cy="181609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p:cNvSpPr/>
          <p:nvPr/>
        </p:nvSpPr>
        <p:spPr>
          <a:xfrm rot="5400000">
            <a:off x="4362068" y="4435271"/>
            <a:ext cx="336824" cy="21275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78180" y="4565096"/>
            <a:ext cx="79329" cy="374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66681" y="4565097"/>
            <a:ext cx="83561" cy="854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683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91528217"/>
              </p:ext>
            </p:extLst>
          </p:nvPr>
        </p:nvGraphicFramePr>
        <p:xfrm>
          <a:off x="653144" y="230358"/>
          <a:ext cx="11195957" cy="5669280"/>
        </p:xfrm>
        <a:graphic>
          <a:graphicData uri="http://schemas.openxmlformats.org/drawingml/2006/table">
            <a:tbl>
              <a:tblPr firstRow="1" bandRow="1">
                <a:tableStyleId>{5C22544A-7EE6-4342-B048-85BDC9FD1C3A}</a:tableStyleId>
              </a:tblPr>
              <a:tblGrid>
                <a:gridCol w="1427851">
                  <a:extLst>
                    <a:ext uri="{9D8B030D-6E8A-4147-A177-3AD203B41FA5}">
                      <a16:colId xmlns:a16="http://schemas.microsoft.com/office/drawing/2014/main" val="2134805467"/>
                    </a:ext>
                  </a:extLst>
                </a:gridCol>
                <a:gridCol w="5462805">
                  <a:extLst>
                    <a:ext uri="{9D8B030D-6E8A-4147-A177-3AD203B41FA5}">
                      <a16:colId xmlns:a16="http://schemas.microsoft.com/office/drawing/2014/main" val="2708930351"/>
                    </a:ext>
                  </a:extLst>
                </a:gridCol>
                <a:gridCol w="1409700">
                  <a:extLst>
                    <a:ext uri="{9D8B030D-6E8A-4147-A177-3AD203B41FA5}">
                      <a16:colId xmlns:a16="http://schemas.microsoft.com/office/drawing/2014/main" val="999399114"/>
                    </a:ext>
                  </a:extLst>
                </a:gridCol>
                <a:gridCol w="1905698">
                  <a:extLst>
                    <a:ext uri="{9D8B030D-6E8A-4147-A177-3AD203B41FA5}">
                      <a16:colId xmlns:a16="http://schemas.microsoft.com/office/drawing/2014/main" val="1584552605"/>
                    </a:ext>
                  </a:extLst>
                </a:gridCol>
                <a:gridCol w="989903">
                  <a:extLst>
                    <a:ext uri="{9D8B030D-6E8A-4147-A177-3AD203B41FA5}">
                      <a16:colId xmlns:a16="http://schemas.microsoft.com/office/drawing/2014/main" val="954531724"/>
                    </a:ext>
                  </a:extLst>
                </a:gridCol>
              </a:tblGrid>
              <a:tr h="760242">
                <a:tc>
                  <a:txBody>
                    <a:bodyPr/>
                    <a:lstStyle/>
                    <a:p>
                      <a:r>
                        <a:rPr lang="en-US" sz="1200" dirty="0" smtClean="0"/>
                        <a:t>Social Security Benefit for People with Disabilities</a:t>
                      </a:r>
                      <a:endParaRPr lang="en-US" sz="1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sz="1200" dirty="0" smtClean="0"/>
                        <a:t>Who qualifies</a:t>
                      </a:r>
                      <a:endParaRPr lang="en-US" sz="12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sz="1200" dirty="0" smtClean="0"/>
                        <a:t>Maximum (average)</a:t>
                      </a:r>
                      <a:r>
                        <a:rPr lang="en-US" sz="1200" baseline="0" dirty="0" smtClean="0"/>
                        <a:t> monthly benefit in 2023*</a:t>
                      </a:r>
                      <a:endParaRPr lang="en-US" sz="12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sz="1200" dirty="0" smtClean="0"/>
                        <a:t>Common</a:t>
                      </a:r>
                      <a:r>
                        <a:rPr lang="en-US" sz="1200" baseline="0" dirty="0" smtClean="0"/>
                        <a:t> r</a:t>
                      </a:r>
                      <a:r>
                        <a:rPr lang="en-US" sz="1200" dirty="0" smtClean="0"/>
                        <a:t>easons</a:t>
                      </a:r>
                      <a:r>
                        <a:rPr lang="en-US" sz="1200" baseline="0" dirty="0" smtClean="0"/>
                        <a:t> gross benefits reduced</a:t>
                      </a:r>
                      <a:endParaRPr lang="en-US" sz="12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sz="1200" dirty="0" smtClean="0"/>
                        <a:t>When paid?</a:t>
                      </a:r>
                      <a:endParaRPr lang="en-US" sz="1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518273023"/>
                  </a:ext>
                </a:extLst>
              </a:tr>
              <a:tr h="459636">
                <a:tc>
                  <a:txBody>
                    <a:bodyPr/>
                    <a:lstStyle/>
                    <a:p>
                      <a:r>
                        <a:rPr lang="en-US" baseline="0" dirty="0" smtClean="0"/>
                        <a:t>Supplemental Security Income (SSI)</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Has one ore more conditions that</a:t>
                      </a:r>
                      <a:r>
                        <a:rPr lang="en-US" sz="1400" baseline="0" dirty="0" smtClean="0"/>
                        <a:t> together prevent the person from </a:t>
                      </a:r>
                      <a:r>
                        <a:rPr lang="en-US" sz="1400" b="1" baseline="0" dirty="0" smtClean="0"/>
                        <a:t>engaging in “substantial gainful employment”, </a:t>
                      </a:r>
                      <a:r>
                        <a:rPr lang="en-US" sz="1400" baseline="0" dirty="0" smtClean="0"/>
                        <a:t>or is blind, or is over 65 years old; AND meets SSI income and asset  caps</a:t>
                      </a:r>
                      <a:endParaRPr lang="en-US" sz="1400" dirty="0" smtClean="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400" dirty="0" smtClean="0"/>
                        <a:t>$914 ($657)</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400" dirty="0" smtClean="0"/>
                        <a:t>Other</a:t>
                      </a:r>
                      <a:r>
                        <a:rPr lang="en-US" sz="1400" baseline="0" dirty="0" smtClean="0"/>
                        <a:t> income</a:t>
                      </a:r>
                    </a:p>
                    <a:p>
                      <a:pPr marL="285750" indent="-285750">
                        <a:buFont typeface="Arial" panose="020B0604020202020204" pitchFamily="34" charset="0"/>
                        <a:buChar char="•"/>
                      </a:pPr>
                      <a:r>
                        <a:rPr lang="en-US" sz="1400" baseline="0" dirty="0" smtClean="0"/>
                        <a:t>Others paying for shelter and food</a:t>
                      </a:r>
                    </a:p>
                    <a:p>
                      <a:pPr marL="285750" indent="-285750">
                        <a:buFont typeface="Arial" panose="020B0604020202020204" pitchFamily="34" charset="0"/>
                        <a:buChar char="•"/>
                      </a:pPr>
                      <a:r>
                        <a:rPr lang="en-US" sz="1400" dirty="0" smtClean="0"/>
                        <a:t>Repayment Overpayment</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400" dirty="0" smtClean="0"/>
                        <a:t>1</a:t>
                      </a:r>
                      <a:r>
                        <a:rPr lang="en-US" sz="1400" baseline="30000" dirty="0" smtClean="0"/>
                        <a:t>st</a:t>
                      </a:r>
                      <a:r>
                        <a:rPr lang="en-US" sz="1400" dirty="0" smtClean="0"/>
                        <a:t> of the month</a:t>
                      </a:r>
                      <a:endParaRPr lang="en-US" sz="1400" dirty="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3803793"/>
                  </a:ext>
                </a:extLst>
              </a:tr>
              <a:tr h="459636">
                <a:tc>
                  <a:txBody>
                    <a:bodyPr/>
                    <a:lstStyle/>
                    <a:p>
                      <a:r>
                        <a:rPr lang="en-US" baseline="0" dirty="0" smtClean="0"/>
                        <a:t>Disability</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Has one</a:t>
                      </a:r>
                      <a:r>
                        <a:rPr lang="en-US" sz="1400" baseline="0" dirty="0" smtClean="0"/>
                        <a:t> or more conditions that together prevent the person from </a:t>
                      </a:r>
                      <a:r>
                        <a:rPr lang="en-US" sz="1400" b="1" baseline="0" dirty="0" smtClean="0"/>
                        <a:t>engaging in “substantial gainful employment”</a:t>
                      </a:r>
                      <a:r>
                        <a:rPr lang="en-US" sz="1400" baseline="0" dirty="0" smtClean="0"/>
                        <a:t> and has earned enough SSA work credits</a:t>
                      </a:r>
                      <a:endParaRPr lang="en-US" sz="1400" dirty="0" smtClean="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400" b="0" i="0" kern="1200" dirty="0" smtClean="0">
                          <a:solidFill>
                            <a:schemeClr val="dk1"/>
                          </a:solidFill>
                          <a:effectLst/>
                          <a:latin typeface="+mn-lt"/>
                          <a:ea typeface="+mn-ea"/>
                          <a:cs typeface="+mn-cs"/>
                        </a:rPr>
                        <a:t>$3,627 ($1,483)**</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rowSpan="3">
                  <a:txBody>
                    <a:bodyPr/>
                    <a:lstStyle/>
                    <a:p>
                      <a:pPr marL="285750" indent="-285750">
                        <a:buFont typeface="Arial" panose="020B0604020202020204" pitchFamily="34" charset="0"/>
                        <a:buChar char="•"/>
                      </a:pPr>
                      <a:r>
                        <a:rPr lang="en-US" sz="1400" dirty="0" smtClean="0"/>
                        <a:t>Miscalculation of benefits</a:t>
                      </a:r>
                    </a:p>
                    <a:p>
                      <a:pPr marL="285750" indent="-285750">
                        <a:buFont typeface="Arial" panose="020B0604020202020204" pitchFamily="34" charset="0"/>
                        <a:buChar char="•"/>
                      </a:pPr>
                      <a:r>
                        <a:rPr lang="en-US" sz="1400" dirty="0" smtClean="0"/>
                        <a:t>Early retirement</a:t>
                      </a:r>
                    </a:p>
                    <a:p>
                      <a:pPr marL="285750" indent="-285750">
                        <a:buFont typeface="Arial" panose="020B0604020202020204" pitchFamily="34" charset="0"/>
                        <a:buChar char="•"/>
                      </a:pPr>
                      <a:r>
                        <a:rPr lang="en-US" sz="1400" dirty="0" smtClean="0"/>
                        <a:t>Garnishment</a:t>
                      </a:r>
                      <a:r>
                        <a:rPr lang="en-US" sz="1400" baseline="0" dirty="0" smtClean="0"/>
                        <a:t> for federal debts (taxes, criminal restitution fees), overpayments, or student loans</a:t>
                      </a:r>
                    </a:p>
                    <a:p>
                      <a:pPr marL="285750" indent="-285750">
                        <a:buFont typeface="Arial" panose="020B0604020202020204" pitchFamily="34" charset="0"/>
                        <a:buChar char="•"/>
                      </a:pPr>
                      <a:r>
                        <a:rPr lang="en-US" sz="1400" baseline="0" dirty="0" smtClean="0"/>
                        <a:t>Child support or alimony</a:t>
                      </a:r>
                    </a:p>
                    <a:p>
                      <a:pPr marL="285750" indent="-285750">
                        <a:buFont typeface="Arial" panose="020B0604020202020204" pitchFamily="34" charset="0"/>
                        <a:buChar char="•"/>
                      </a:pPr>
                      <a:r>
                        <a:rPr lang="en-US" sz="1400" baseline="0" dirty="0" smtClean="0"/>
                        <a:t>Repayment of overpayment</a:t>
                      </a:r>
                    </a:p>
                    <a:p>
                      <a:pPr marL="285750" indent="-285750">
                        <a:buFont typeface="Arial" panose="020B0604020202020204" pitchFamily="34" charset="0"/>
                        <a:buChar char="•"/>
                      </a:pPr>
                      <a:r>
                        <a:rPr lang="en-US" sz="1400" baseline="0" dirty="0" smtClean="0"/>
                        <a:t>Family maximum for survivors</a:t>
                      </a:r>
                    </a:p>
                    <a:p>
                      <a:pPr marL="285750" indent="-285750">
                        <a:buFont typeface="Arial" panose="020B0604020202020204" pitchFamily="34" charset="0"/>
                        <a:buChar char="•"/>
                      </a:pPr>
                      <a:r>
                        <a:rPr lang="en-US" sz="1400" baseline="0" dirty="0" smtClean="0"/>
                        <a:t>Earned income</a:t>
                      </a:r>
                      <a:endParaRPr lang="en-US" sz="1400" dirty="0" smtClean="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rowSpan="3">
                  <a:txBody>
                    <a:bodyPr/>
                    <a:lstStyle/>
                    <a:p>
                      <a:r>
                        <a:rPr lang="en-US" sz="1400" dirty="0" smtClean="0"/>
                        <a:t>Some day other than the first</a:t>
                      </a:r>
                      <a:r>
                        <a:rPr lang="en-US" sz="1400" baseline="0" dirty="0" smtClean="0"/>
                        <a:t> of the month</a:t>
                      </a:r>
                      <a:endParaRPr lang="en-US" sz="1400" dirty="0" smtClean="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0592377"/>
                  </a:ext>
                </a:extLst>
              </a:tr>
              <a:tr h="459636">
                <a:tc>
                  <a:txBody>
                    <a:bodyPr/>
                    <a:lstStyle/>
                    <a:p>
                      <a:r>
                        <a:rPr lang="en-US" baseline="0" dirty="0" smtClean="0"/>
                        <a:t>Retirement</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Is at least 62 years old</a:t>
                      </a:r>
                      <a:r>
                        <a:rPr lang="en-US" sz="1400" baseline="0" dirty="0" smtClean="0"/>
                        <a:t> and has earned enough SSA work credits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[At 65 years old, Disability automatically converts to Retirement]</a:t>
                      </a:r>
                      <a:endParaRPr lang="en-US" sz="1400" dirty="0" smtClean="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400" b="0" i="0" kern="1200" dirty="0" smtClean="0">
                          <a:solidFill>
                            <a:schemeClr val="dk1"/>
                          </a:solidFill>
                          <a:effectLst/>
                          <a:latin typeface="+mn-lt"/>
                          <a:ea typeface="+mn-ea"/>
                          <a:cs typeface="+mn-cs"/>
                        </a:rPr>
                        <a:t>$4,555 ($1,827)**</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vMerge="1">
                  <a:txBody>
                    <a:bodyPr/>
                    <a:lstStyle/>
                    <a:p>
                      <a:pPr marL="285750" indent="-285750">
                        <a:buFont typeface="Arial" panose="020B0604020202020204" pitchFamily="34" charset="0"/>
                        <a:buChar char="•"/>
                      </a:pPr>
                      <a:endParaRPr lang="en-US" sz="1400" dirty="0" smtClean="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vMerge="1">
                  <a:txBody>
                    <a:bodyPr/>
                    <a:lstStyle/>
                    <a:p>
                      <a:endParaRPr lang="en-US" sz="1400" dirty="0" smtClean="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2307192"/>
                  </a:ext>
                </a:extLst>
              </a:tr>
              <a:tr h="1027421">
                <a:tc>
                  <a:txBody>
                    <a:bodyPr/>
                    <a:lstStyle/>
                    <a:p>
                      <a:r>
                        <a:rPr lang="en-US" baseline="0" dirty="0" smtClean="0"/>
                        <a:t>Survivors of Workers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Certain</a:t>
                      </a:r>
                      <a:r>
                        <a:rPr lang="en-US" sz="1400" b="1" baseline="0" dirty="0" smtClean="0"/>
                        <a:t> surviving spouses and ex-spouses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60</a:t>
                      </a:r>
                      <a:r>
                        <a:rPr lang="en-US" sz="1400" baseline="0" dirty="0" smtClean="0"/>
                        <a:t>+, or </a:t>
                      </a:r>
                    </a:p>
                    <a:p>
                      <a:pPr marL="285750" indent="-285750">
                        <a:buFont typeface="Arial" panose="020B0604020202020204" pitchFamily="34" charset="0"/>
                        <a:buChar char="•"/>
                      </a:pPr>
                      <a:r>
                        <a:rPr lang="en-US" sz="1400" baseline="0" dirty="0" smtClean="0"/>
                        <a:t>50+ if survivor is disabled and disabled before or within 7 years of worker’s death, or</a:t>
                      </a:r>
                    </a:p>
                    <a:p>
                      <a:pPr marL="285750" indent="-285750">
                        <a:buFont typeface="Arial" panose="020B0604020202020204" pitchFamily="34" charset="0"/>
                        <a:buChar char="•"/>
                      </a:pPr>
                      <a:r>
                        <a:rPr lang="en-US" sz="1400" baseline="0" dirty="0" smtClean="0"/>
                        <a:t>Any age if the widow or widower hasn’t remarried &amp; caring for the deceased’s child who is &lt; 16 receiving child’s benefits</a:t>
                      </a:r>
                    </a:p>
                    <a:p>
                      <a:pPr marL="0" indent="0">
                        <a:buFont typeface="Arial" panose="020B0604020202020204" pitchFamily="34" charset="0"/>
                        <a:buNone/>
                      </a:pPr>
                      <a:r>
                        <a:rPr lang="en-US" sz="1400" b="1" baseline="0" dirty="0" smtClean="0"/>
                        <a:t>Adult children with disabilities: </a:t>
                      </a:r>
                      <a:r>
                        <a:rPr lang="en-US" sz="1400" b="0" i="0" kern="1200" dirty="0" smtClean="0">
                          <a:solidFill>
                            <a:schemeClr val="dk1"/>
                          </a:solidFill>
                          <a:effectLst/>
                          <a:latin typeface="+mn-lt"/>
                          <a:ea typeface="+mn-ea"/>
                          <a:cs typeface="+mn-cs"/>
                        </a:rPr>
                        <a:t>Children 20+ who</a:t>
                      </a:r>
                    </a:p>
                    <a:p>
                      <a:pPr marL="285750" indent="-285750">
                        <a:buFont typeface="Arial" panose="020B0604020202020204" pitchFamily="34" charset="0"/>
                        <a:buChar char="•"/>
                      </a:pPr>
                      <a:r>
                        <a:rPr lang="en-US" sz="1400" b="0" i="0" kern="1200" dirty="0" smtClean="0">
                          <a:solidFill>
                            <a:schemeClr val="dk1"/>
                          </a:solidFill>
                          <a:effectLst/>
                          <a:latin typeface="+mn-lt"/>
                          <a:ea typeface="+mn-ea"/>
                          <a:cs typeface="+mn-cs"/>
                        </a:rPr>
                        <a:t>Developed a disability before age 22</a:t>
                      </a:r>
                    </a:p>
                    <a:p>
                      <a:pPr marL="285750" indent="-285750">
                        <a:buFont typeface="Arial" panose="020B0604020202020204" pitchFamily="34" charset="0"/>
                        <a:buChar char="•"/>
                      </a:pPr>
                      <a:r>
                        <a:rPr lang="en-US" sz="1400" b="0" i="0" kern="1200" dirty="0" smtClean="0">
                          <a:solidFill>
                            <a:schemeClr val="dk1"/>
                          </a:solidFill>
                          <a:effectLst/>
                          <a:latin typeface="+mn-lt"/>
                          <a:ea typeface="+mn-ea"/>
                          <a:cs typeface="+mn-cs"/>
                        </a:rPr>
                        <a:t>Have at least one parent who receives Social Security retirement benefits</a:t>
                      </a:r>
                    </a:p>
                    <a:p>
                      <a:pPr marL="285750" indent="-285750">
                        <a:buFont typeface="Arial" panose="020B0604020202020204" pitchFamily="34" charset="0"/>
                        <a:buChar char="•"/>
                      </a:pPr>
                      <a:r>
                        <a:rPr lang="en-US" sz="1400" b="0" i="0" kern="1200" dirty="0" smtClean="0">
                          <a:solidFill>
                            <a:schemeClr val="dk1"/>
                          </a:solidFill>
                          <a:effectLst/>
                          <a:latin typeface="+mn-lt"/>
                          <a:ea typeface="+mn-ea"/>
                          <a:cs typeface="+mn-cs"/>
                        </a:rPr>
                        <a:t>And, are unmarried</a:t>
                      </a:r>
                      <a:endParaRPr lang="en-US" sz="14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$4,555</a:t>
                      </a:r>
                      <a:r>
                        <a:rPr lang="en-US" sz="1400" baseline="0" dirty="0" smtClean="0"/>
                        <a:t> ($1,704)**</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US" sz="1400" dirty="0"/>
                    </a:p>
                  </a:txBody>
                  <a:tcPr/>
                </a:tc>
                <a:tc vMerge="1">
                  <a:txBody>
                    <a:bodyPr/>
                    <a:lstStyle/>
                    <a:p>
                      <a:endParaRPr lang="en-US" sz="1400" dirty="0"/>
                    </a:p>
                  </a:txBody>
                  <a:tcPr/>
                </a:tc>
                <a:extLst>
                  <a:ext uri="{0D108BD9-81ED-4DB2-BD59-A6C34878D82A}">
                    <a16:rowId xmlns:a16="http://schemas.microsoft.com/office/drawing/2014/main" val="1534015675"/>
                  </a:ext>
                </a:extLst>
              </a:tr>
            </a:tbl>
          </a:graphicData>
        </a:graphic>
      </p:graphicFrame>
      <p:sp>
        <p:nvSpPr>
          <p:cNvPr id="6" name="TextBox 5"/>
          <p:cNvSpPr txBox="1"/>
          <p:nvPr/>
        </p:nvSpPr>
        <p:spPr>
          <a:xfrm>
            <a:off x="1036575" y="6009644"/>
            <a:ext cx="9350211" cy="646331"/>
          </a:xfrm>
          <a:prstGeom prst="rect">
            <a:avLst/>
          </a:prstGeom>
          <a:noFill/>
        </p:spPr>
        <p:txBody>
          <a:bodyPr wrap="square" rtlCol="0">
            <a:spAutoFit/>
          </a:bodyPr>
          <a:lstStyle/>
          <a:p>
            <a:r>
              <a:rPr lang="en-US" sz="1200" dirty="0" smtClean="0">
                <a:solidFill>
                  <a:schemeClr val="bg1"/>
                </a:solidFill>
              </a:rPr>
              <a:t>* Most do not get the maximum amount. The reasons amount might be lower then the maximum</a:t>
            </a:r>
          </a:p>
          <a:p>
            <a:r>
              <a:rPr lang="en-US" sz="1200" dirty="0" smtClean="0">
                <a:solidFill>
                  <a:schemeClr val="bg1"/>
                </a:solidFill>
              </a:rPr>
              <a:t>vary by benefit type. Maximums amounts for all benefits change every year.</a:t>
            </a:r>
          </a:p>
          <a:p>
            <a:r>
              <a:rPr lang="en-US" sz="1200" dirty="0" smtClean="0">
                <a:solidFill>
                  <a:schemeClr val="bg1"/>
                </a:solidFill>
              </a:rPr>
              <a:t>**  Actual benefit amount depends on work record of the worker who earned the benefit.</a:t>
            </a:r>
            <a:endParaRPr lang="en-US" sz="1200" dirty="0">
              <a:solidFill>
                <a:schemeClr val="bg1"/>
              </a:solidFill>
            </a:endParaRPr>
          </a:p>
        </p:txBody>
      </p:sp>
      <p:sp>
        <p:nvSpPr>
          <p:cNvPr id="7" name="Left Brace 6"/>
          <p:cNvSpPr/>
          <p:nvPr/>
        </p:nvSpPr>
        <p:spPr>
          <a:xfrm>
            <a:off x="202761" y="2283047"/>
            <a:ext cx="450383" cy="3568700"/>
          </a:xfrm>
          <a:prstGeom prst="leftBrace">
            <a:avLst>
              <a:gd name="adj1" fmla="val 12309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92719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744" y="0"/>
            <a:ext cx="8764256" cy="5842837"/>
          </a:xfrm>
          <a:prstGeom prst="rect">
            <a:avLst/>
          </a:prstGeom>
        </p:spPr>
      </p:pic>
      <p:sp>
        <p:nvSpPr>
          <p:cNvPr id="5" name="Rectangle 4"/>
          <p:cNvSpPr/>
          <p:nvPr/>
        </p:nvSpPr>
        <p:spPr>
          <a:xfrm>
            <a:off x="-1" y="4161"/>
            <a:ext cx="4139921" cy="5828044"/>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Julia</a:t>
            </a:r>
          </a:p>
          <a:p>
            <a:pPr algn="ctr"/>
            <a:endParaRPr lang="en-US" sz="3200" dirty="0"/>
          </a:p>
          <a:p>
            <a:pPr algn="ctr"/>
            <a:r>
              <a:rPr lang="en-US" sz="3200" dirty="0" smtClean="0"/>
              <a:t>61 years old</a:t>
            </a:r>
          </a:p>
          <a:p>
            <a:pPr algn="ctr"/>
            <a:r>
              <a:rPr lang="en-US" sz="3200" dirty="0" smtClean="0"/>
              <a:t>Tells you she gets $436/month in SSI</a:t>
            </a:r>
            <a:endParaRPr lang="en-US" dirty="0"/>
          </a:p>
        </p:txBody>
      </p:sp>
    </p:spTree>
    <p:extLst>
      <p:ext uri="{BB962C8B-B14F-4D97-AF65-F5344CB8AC3E}">
        <p14:creationId xmlns:p14="http://schemas.microsoft.com/office/powerpoint/2010/main" val="3328224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10515600" cy="1325563"/>
          </a:xfrm>
        </p:spPr>
        <p:txBody>
          <a:bodyPr/>
          <a:lstStyle/>
          <a:p>
            <a:r>
              <a:rPr lang="en-US" dirty="0" smtClean="0"/>
              <a:t>What </a:t>
            </a:r>
            <a:r>
              <a:rPr lang="en-US" dirty="0" err="1" smtClean="0"/>
              <a:t>ssa</a:t>
            </a:r>
            <a:r>
              <a:rPr lang="en-US" dirty="0" smtClean="0"/>
              <a:t> benefit is it?</a:t>
            </a:r>
            <a:endParaRPr lang="en-US" dirty="0"/>
          </a:p>
        </p:txBody>
      </p:sp>
      <p:graphicFrame>
        <p:nvGraphicFramePr>
          <p:cNvPr id="4" name="Diagram 3"/>
          <p:cNvGraphicFramePr/>
          <p:nvPr>
            <p:extLst>
              <p:ext uri="{D42A27DB-BD31-4B8C-83A1-F6EECF244321}">
                <p14:modId xmlns:p14="http://schemas.microsoft.com/office/powerpoint/2010/main" val="1368145827"/>
              </p:ext>
            </p:extLst>
          </p:nvPr>
        </p:nvGraphicFramePr>
        <p:xfrm>
          <a:off x="-967014" y="927100"/>
          <a:ext cx="14214928"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4735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10515600" cy="1325563"/>
          </a:xfrm>
        </p:spPr>
        <p:txBody>
          <a:bodyPr/>
          <a:lstStyle/>
          <a:p>
            <a:r>
              <a:rPr lang="en-US" dirty="0" smtClean="0"/>
              <a:t>What </a:t>
            </a:r>
            <a:r>
              <a:rPr lang="en-US" dirty="0" err="1" smtClean="0"/>
              <a:t>ssa</a:t>
            </a:r>
            <a:r>
              <a:rPr lang="en-US" dirty="0" smtClean="0"/>
              <a:t> benefit is it?</a:t>
            </a:r>
            <a:endParaRPr lang="en-US" dirty="0"/>
          </a:p>
        </p:txBody>
      </p:sp>
      <p:pic>
        <p:nvPicPr>
          <p:cNvPr id="5" name="Picture 4"/>
          <p:cNvPicPr>
            <a:picLocks noChangeAspect="1"/>
          </p:cNvPicPr>
          <p:nvPr/>
        </p:nvPicPr>
        <p:blipFill>
          <a:blip r:embed="rId3"/>
          <a:stretch>
            <a:fillRect/>
          </a:stretch>
        </p:blipFill>
        <p:spPr>
          <a:xfrm>
            <a:off x="1761664" y="1131125"/>
            <a:ext cx="3621463" cy="4620763"/>
          </a:xfrm>
          <a:prstGeom prst="rect">
            <a:avLst/>
          </a:prstGeom>
        </p:spPr>
      </p:pic>
      <p:sp>
        <p:nvSpPr>
          <p:cNvPr id="6" name="Line Callout 1 5"/>
          <p:cNvSpPr/>
          <p:nvPr/>
        </p:nvSpPr>
        <p:spPr>
          <a:xfrm flipH="1">
            <a:off x="247112" y="1131125"/>
            <a:ext cx="965000" cy="665777"/>
          </a:xfrm>
          <a:prstGeom prst="borderCallout1">
            <a:avLst>
              <a:gd name="adj1" fmla="val 18750"/>
              <a:gd name="adj2" fmla="val -8333"/>
              <a:gd name="adj3" fmla="val 54206"/>
              <a:gd name="adj4" fmla="val -58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This is not SSI</a:t>
            </a:r>
            <a:endParaRPr lang="en-US" sz="1400" dirty="0"/>
          </a:p>
        </p:txBody>
      </p:sp>
      <p:pic>
        <p:nvPicPr>
          <p:cNvPr id="9" name="Picture 8"/>
          <p:cNvPicPr>
            <a:picLocks noChangeAspect="1"/>
          </p:cNvPicPr>
          <p:nvPr/>
        </p:nvPicPr>
        <p:blipFill>
          <a:blip r:embed="rId4"/>
          <a:stretch>
            <a:fillRect/>
          </a:stretch>
        </p:blipFill>
        <p:spPr>
          <a:xfrm>
            <a:off x="7527729" y="1131125"/>
            <a:ext cx="3519499" cy="4568289"/>
          </a:xfrm>
          <a:prstGeom prst="rect">
            <a:avLst/>
          </a:prstGeom>
        </p:spPr>
      </p:pic>
      <p:sp>
        <p:nvSpPr>
          <p:cNvPr id="10" name="Line Callout 1 9"/>
          <p:cNvSpPr/>
          <p:nvPr/>
        </p:nvSpPr>
        <p:spPr>
          <a:xfrm flipH="1">
            <a:off x="5981700" y="1131125"/>
            <a:ext cx="965000" cy="665777"/>
          </a:xfrm>
          <a:prstGeom prst="borderCallout1">
            <a:avLst>
              <a:gd name="adj1" fmla="val 18750"/>
              <a:gd name="adj2" fmla="val -8333"/>
              <a:gd name="adj3" fmla="val 54206"/>
              <a:gd name="adj4" fmla="val -58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This is SSI</a:t>
            </a:r>
            <a:endParaRPr lang="en-US" sz="1400" dirty="0"/>
          </a:p>
        </p:txBody>
      </p:sp>
    </p:spTree>
    <p:extLst>
      <p:ext uri="{BB962C8B-B14F-4D97-AF65-F5344CB8AC3E}">
        <p14:creationId xmlns:p14="http://schemas.microsoft.com/office/powerpoint/2010/main" val="3635074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NK2KVDMTXA6M-989693286-68937</_dlc_DocId>
    <_dlc_DocIdUrl xmlns="122fe50a-8461-476e-8011-41194c3d2ce6">
      <Url>https://lafpoint.lafchicago.org/externalRelations/_layouts/15/DocIdRedir.aspx?ID=NK2KVDMTXA6M-989693286-68937</Url>
      <Description>NK2KVDMTXA6M-989693286-68937</Description>
    </_dlc_DocIdUrl>
    <Links xmlns="7a847ab8-5b33-4ef9-8841-01e661e4125f">
      <Url xsi:nil="true"/>
      <Description xsi:nil="true"/>
    </Link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3D111-1A79-4189-8E2F-A8276D7C4CE4}">
  <ds:schemaRefs>
    <ds:schemaRef ds:uri="http://schemas.microsoft.com/office/2006/metadata/properties"/>
    <ds:schemaRef ds:uri="http://schemas.microsoft.com/office/2006/documentManagement/types"/>
    <ds:schemaRef ds:uri="http://www.w3.org/XML/1998/namespace"/>
    <ds:schemaRef ds:uri="7a847ab8-5b33-4ef9-8841-01e661e4125f"/>
    <ds:schemaRef ds:uri="http://purl.org/dc/dcmitype/"/>
    <ds:schemaRef ds:uri="122fe50a-8461-476e-8011-41194c3d2ce6"/>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3.xml><?xml version="1.0" encoding="utf-8"?>
<ds:datastoreItem xmlns:ds="http://schemas.openxmlformats.org/officeDocument/2006/customXml" ds:itemID="{6E9E869D-363E-4C9F-9E86-AAD3600E62DA}">
  <ds:schemaRefs>
    <ds:schemaRef ds:uri="http://schemas.microsoft.com/sharepoint/events"/>
  </ds:schemaRefs>
</ds:datastoreItem>
</file>

<file path=customXml/itemProps4.xml><?xml version="1.0" encoding="utf-8"?>
<ds:datastoreItem xmlns:ds="http://schemas.openxmlformats.org/officeDocument/2006/customXml" ds:itemID="{381EA19E-C440-4879-8AF2-AA8C6D7ED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12538</TotalTime>
  <Words>4409</Words>
  <Application>Microsoft Office PowerPoint</Application>
  <PresentationFormat>Widescreen</PresentationFormat>
  <Paragraphs>535</Paragraphs>
  <Slides>40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Wingdings</vt:lpstr>
      <vt:lpstr>Arial</vt:lpstr>
      <vt:lpstr>Source Sans Pro</vt:lpstr>
      <vt:lpstr>Segoe UI</vt:lpstr>
      <vt:lpstr>Calibri</vt:lpstr>
      <vt:lpstr>Office Theme</vt:lpstr>
      <vt:lpstr>PowerPoint Presentation</vt:lpstr>
      <vt:lpstr>PowerPoint Presentation</vt:lpstr>
      <vt:lpstr>What I hope you’ll learn</vt:lpstr>
      <vt:lpstr>Federal: Social Security</vt:lpstr>
      <vt:lpstr>“DISabled” according to Social Security</vt:lpstr>
      <vt:lpstr>PowerPoint Presentation</vt:lpstr>
      <vt:lpstr>PowerPoint Presentation</vt:lpstr>
      <vt:lpstr>What ssa benefit is it?</vt:lpstr>
      <vt:lpstr>What ssa benefit is it?</vt:lpstr>
      <vt:lpstr>What ssa benefit is it?</vt:lpstr>
      <vt:lpstr>What ssa benefit is it?</vt:lpstr>
      <vt:lpstr>PowerPoint Presentation</vt:lpstr>
      <vt:lpstr>PowerPoint Presentation</vt:lpstr>
      <vt:lpstr>Maximizing SSA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federal disability benefits</vt:lpstr>
      <vt:lpstr>State cash benefits from IL Department of human services</vt:lpstr>
      <vt:lpstr>Who might be eligible for aabd cash?</vt:lpstr>
      <vt:lpstr>Other requirements</vt:lpstr>
      <vt:lpstr>Financial eligibility: Budgeting</vt:lpstr>
      <vt:lpstr>Financial eligibility: cash standard</vt:lpstr>
      <vt:lpstr>Reviewing the notice</vt:lpstr>
      <vt:lpstr>PowerPoint Presentation</vt:lpstr>
      <vt:lpstr>PowerPoint Presentation</vt:lpstr>
      <vt:lpstr>PowerPoint Presentation</vt:lpstr>
      <vt:lpstr>PowerPoint Presentation</vt:lpstr>
      <vt:lpstr>PowerPoint Presentation</vt:lpstr>
      <vt:lpstr>PowerPoint Presentation</vt:lpstr>
      <vt:lpstr>Help paying medicare costs</vt:lpstr>
      <vt:lpstr>PowerPoint Presentation</vt:lpstr>
      <vt:lpstr>DHS programs – how to apply</vt:lpstr>
      <vt:lpstr>Questions?</vt:lpstr>
      <vt:lpstr>College students</vt:lpstr>
      <vt:lpstr>Other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Daniels</dc:creator>
  <cp:lastModifiedBy>Jonathan Russell</cp:lastModifiedBy>
  <cp:revision>338</cp:revision>
  <dcterms:created xsi:type="dcterms:W3CDTF">2021-10-22T18:41:33Z</dcterms:created>
  <dcterms:modified xsi:type="dcterms:W3CDTF">2024-12-19T19:49:49Z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0968935b-c8bf-437b-b5ba-9a3935c41385</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