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56" r:id="rId6"/>
    <p:sldId id="287" r:id="rId7"/>
    <p:sldId id="291" r:id="rId8"/>
    <p:sldId id="258" r:id="rId9"/>
    <p:sldId id="320" r:id="rId10"/>
    <p:sldId id="321" r:id="rId11"/>
    <p:sldId id="309" r:id="rId12"/>
    <p:sldId id="310" r:id="rId13"/>
    <p:sldId id="311" r:id="rId14"/>
    <p:sldId id="312" r:id="rId15"/>
    <p:sldId id="314" r:id="rId16"/>
    <p:sldId id="315" r:id="rId17"/>
    <p:sldId id="323" r:id="rId18"/>
    <p:sldId id="316" r:id="rId19"/>
    <p:sldId id="317" r:id="rId20"/>
    <p:sldId id="318" r:id="rId21"/>
    <p:sldId id="319" r:id="rId22"/>
    <p:sldId id="308" r:id="rId23"/>
    <p:sldId id="261" r:id="rId24"/>
    <p:sldId id="277" r:id="rId25"/>
    <p:sldId id="278" r:id="rId26"/>
    <p:sldId id="274" r:id="rId27"/>
    <p:sldId id="275" r:id="rId28"/>
    <p:sldId id="324" r:id="rId29"/>
    <p:sldId id="325" r:id="rId30"/>
    <p:sldId id="322" r:id="rId31"/>
    <p:sldId id="326" r:id="rId32"/>
    <p:sldId id="327" r:id="rId33"/>
    <p:sldId id="328" r:id="rId34"/>
    <p:sldId id="329" r:id="rId35"/>
    <p:sldId id="330" r:id="rId36"/>
  </p:sldIdLst>
  <p:sldSz cx="12192000" cy="6858000"/>
  <p:notesSz cx="6858000" cy="9144000"/>
  <p:embeddedFontLst>
    <p:embeddedFont>
      <p:font typeface="Segoe UI" panose="020B0502040204020203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B10"/>
    <a:srgbClr val="FB33F1"/>
    <a:srgbClr val="0E1D61"/>
    <a:srgbClr val="DA9A26"/>
    <a:srgbClr val="001E61"/>
    <a:srgbClr val="000000"/>
    <a:srgbClr val="91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4" autoAdjust="0"/>
  </p:normalViewPr>
  <p:slideViewPr>
    <p:cSldViewPr snapToGrid="0">
      <p:cViewPr varScale="1">
        <p:scale>
          <a:sx n="72" d="100"/>
          <a:sy n="72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EC4D9-64FE-41CE-B331-5B62DFD6D0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D0D83-B9C8-4D4C-8163-4DD3ED0F5AD8}">
      <dgm:prSet phldrT="[Text]"/>
      <dgm:spPr/>
      <dgm:t>
        <a:bodyPr/>
        <a:lstStyle/>
        <a:p>
          <a:r>
            <a:rPr lang="en-US" dirty="0" smtClean="0"/>
            <a:t>IL Medicaid</a:t>
          </a:r>
          <a:endParaRPr lang="en-US" dirty="0"/>
        </a:p>
      </dgm:t>
    </dgm:pt>
    <dgm:pt modelId="{E4768449-4E78-4E1D-AF37-A27536948EAD}" type="parTrans" cxnId="{BBF8A56A-939E-4D28-8C59-B1E5AEBA26B0}">
      <dgm:prSet/>
      <dgm:spPr/>
      <dgm:t>
        <a:bodyPr/>
        <a:lstStyle/>
        <a:p>
          <a:endParaRPr lang="en-US"/>
        </a:p>
      </dgm:t>
    </dgm:pt>
    <dgm:pt modelId="{201354EA-A15A-4C65-BB7B-8ADF77A1A091}" type="sibTrans" cxnId="{BBF8A56A-939E-4D28-8C59-B1E5AEBA26B0}">
      <dgm:prSet/>
      <dgm:spPr/>
      <dgm:t>
        <a:bodyPr/>
        <a:lstStyle/>
        <a:p>
          <a:endParaRPr lang="en-US"/>
        </a:p>
      </dgm:t>
    </dgm:pt>
    <dgm:pt modelId="{21D31124-FB12-4B7A-8007-E388EE6EEC3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Aged, Blind and Disabled</a:t>
          </a:r>
          <a:endParaRPr lang="en-US" dirty="0"/>
        </a:p>
      </dgm:t>
    </dgm:pt>
    <dgm:pt modelId="{BB1AB720-9A6D-44D9-BFE8-3EFCECB6D48C}" type="parTrans" cxnId="{8C9BD8D6-78B8-4438-BBD4-66ADC09276A4}">
      <dgm:prSet/>
      <dgm:spPr/>
      <dgm:t>
        <a:bodyPr/>
        <a:lstStyle/>
        <a:p>
          <a:endParaRPr lang="en-US"/>
        </a:p>
      </dgm:t>
    </dgm:pt>
    <dgm:pt modelId="{6224BBD4-FF78-4B3D-A111-6A27C9DF51D9}" type="sibTrans" cxnId="{8C9BD8D6-78B8-4438-BBD4-66ADC09276A4}">
      <dgm:prSet/>
      <dgm:spPr/>
      <dgm:t>
        <a:bodyPr/>
        <a:lstStyle/>
        <a:p>
          <a:endParaRPr lang="en-US"/>
        </a:p>
      </dgm:t>
    </dgm:pt>
    <dgm:pt modelId="{8C200F9E-4E1A-4250-A6C4-14B970F492B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MAGI</a:t>
          </a:r>
          <a:endParaRPr lang="en-US" dirty="0"/>
        </a:p>
      </dgm:t>
    </dgm:pt>
    <dgm:pt modelId="{7C27F922-CEC7-42DF-8DD3-68E683DCBC11}" type="parTrans" cxnId="{2033211F-69F7-46F3-8011-F55D0BE391C5}">
      <dgm:prSet/>
      <dgm:spPr/>
      <dgm:t>
        <a:bodyPr/>
        <a:lstStyle/>
        <a:p>
          <a:endParaRPr lang="en-US"/>
        </a:p>
      </dgm:t>
    </dgm:pt>
    <dgm:pt modelId="{2CADBAFB-27E5-482B-B47C-5D7CA9B80654}" type="sibTrans" cxnId="{2033211F-69F7-46F3-8011-F55D0BE391C5}">
      <dgm:prSet/>
      <dgm:spPr/>
      <dgm:t>
        <a:bodyPr/>
        <a:lstStyle/>
        <a:p>
          <a:endParaRPr lang="en-US"/>
        </a:p>
      </dgm:t>
    </dgm:pt>
    <dgm:pt modelId="{CAE2CC2F-C562-4032-ABCC-5B5608BC2DE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State-funded benefits to certain immigrants</a:t>
          </a:r>
          <a:endParaRPr lang="en-US" dirty="0"/>
        </a:p>
      </dgm:t>
    </dgm:pt>
    <dgm:pt modelId="{1AF76640-F053-40C7-9168-7D6A04D153BA}" type="parTrans" cxnId="{F1AFAB3A-987A-4725-B3C2-E40560E30828}">
      <dgm:prSet/>
      <dgm:spPr/>
      <dgm:t>
        <a:bodyPr/>
        <a:lstStyle/>
        <a:p>
          <a:endParaRPr lang="en-US"/>
        </a:p>
      </dgm:t>
    </dgm:pt>
    <dgm:pt modelId="{D3A02C63-0214-4B5A-885C-170F20650EB1}" type="sibTrans" cxnId="{F1AFAB3A-987A-4725-B3C2-E40560E30828}">
      <dgm:prSet/>
      <dgm:spPr/>
      <dgm:t>
        <a:bodyPr/>
        <a:lstStyle/>
        <a:p>
          <a:endParaRPr lang="en-US"/>
        </a:p>
      </dgm:t>
    </dgm:pt>
    <dgm:pt modelId="{A02FD13C-C831-4B26-8D08-9A12B466DE19}">
      <dgm:prSet phldrT="[Text]"/>
      <dgm:spPr>
        <a:solidFill>
          <a:schemeClr val="accent3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People 65+, people receiving Social Security benefits</a:t>
          </a:r>
          <a:endParaRPr lang="en-US" dirty="0"/>
        </a:p>
      </dgm:t>
    </dgm:pt>
    <dgm:pt modelId="{1E047140-0621-4342-8FB5-E2D30E12BF36}" type="parTrans" cxnId="{AE35C355-0376-4F9E-9710-A09A06AD671E}">
      <dgm:prSet/>
      <dgm:spPr/>
      <dgm:t>
        <a:bodyPr/>
        <a:lstStyle/>
        <a:p>
          <a:endParaRPr lang="en-US"/>
        </a:p>
      </dgm:t>
    </dgm:pt>
    <dgm:pt modelId="{9F79212E-B4E6-4A7F-A210-647EE87F0996}" type="sibTrans" cxnId="{AE35C355-0376-4F9E-9710-A09A06AD671E}">
      <dgm:prSet/>
      <dgm:spPr/>
      <dgm:t>
        <a:bodyPr/>
        <a:lstStyle/>
        <a:p>
          <a:endParaRPr lang="en-US"/>
        </a:p>
      </dgm:t>
    </dgm:pt>
    <dgm:pt modelId="{4656B7FA-30CC-4167-ABF7-3718A5113A18}">
      <dgm:prSet phldrT="[Text]"/>
      <dgm:spPr>
        <a:solidFill>
          <a:srgbClr val="A41B10"/>
        </a:solidFill>
      </dgm:spPr>
      <dgm:t>
        <a:bodyPr/>
        <a:lstStyle/>
        <a:p>
          <a:r>
            <a:rPr lang="en-US" dirty="0" smtClean="0"/>
            <a:t>Adults who do not fit into other categories</a:t>
          </a:r>
          <a:endParaRPr lang="en-US" dirty="0"/>
        </a:p>
      </dgm:t>
    </dgm:pt>
    <dgm:pt modelId="{87B708AF-8282-4EEF-BA05-20CDAD562E8A}" type="parTrans" cxnId="{ACECEAF4-0E9A-40E0-9F44-74C97C6DBD1B}">
      <dgm:prSet/>
      <dgm:spPr/>
      <dgm:t>
        <a:bodyPr/>
        <a:lstStyle/>
        <a:p>
          <a:endParaRPr lang="en-US"/>
        </a:p>
      </dgm:t>
    </dgm:pt>
    <dgm:pt modelId="{99B52A47-A887-4AFB-B6EE-8394A507185E}" type="sibTrans" cxnId="{ACECEAF4-0E9A-40E0-9F44-74C97C6DBD1B}">
      <dgm:prSet/>
      <dgm:spPr/>
      <dgm:t>
        <a:bodyPr/>
        <a:lstStyle/>
        <a:p>
          <a:endParaRPr lang="en-US"/>
        </a:p>
      </dgm:t>
    </dgm:pt>
    <dgm:pt modelId="{5F790901-7506-427F-AC37-58FAA896F9A4}">
      <dgm:prSet phldrT="[Text]"/>
      <dgm:spPr>
        <a:solidFill>
          <a:srgbClr val="A41B10"/>
        </a:solidFill>
      </dgm:spPr>
      <dgm:t>
        <a:bodyPr/>
        <a:lstStyle/>
        <a:p>
          <a:r>
            <a:rPr lang="en-US" dirty="0" smtClean="0"/>
            <a:t>Children up to age 19</a:t>
          </a:r>
          <a:endParaRPr lang="en-US" dirty="0"/>
        </a:p>
      </dgm:t>
    </dgm:pt>
    <dgm:pt modelId="{EC1FD80B-6C82-40A9-ADE6-BF3550629FDA}" type="parTrans" cxnId="{AA7E2B5E-6DA4-485D-8579-AF05743A800C}">
      <dgm:prSet/>
      <dgm:spPr/>
      <dgm:t>
        <a:bodyPr/>
        <a:lstStyle/>
        <a:p>
          <a:endParaRPr lang="en-US"/>
        </a:p>
      </dgm:t>
    </dgm:pt>
    <dgm:pt modelId="{6776FF76-9A38-493E-82BC-8BFE51389115}" type="sibTrans" cxnId="{AA7E2B5E-6DA4-485D-8579-AF05743A800C}">
      <dgm:prSet/>
      <dgm:spPr/>
      <dgm:t>
        <a:bodyPr/>
        <a:lstStyle/>
        <a:p>
          <a:endParaRPr lang="en-US"/>
        </a:p>
      </dgm:t>
    </dgm:pt>
    <dgm:pt modelId="{EAEB1C42-AF7E-4E13-99B3-EB70CFD761FD}">
      <dgm:prSet phldrT="[Text]"/>
      <dgm:spPr>
        <a:solidFill>
          <a:srgbClr val="A41B10"/>
        </a:solidFill>
      </dgm:spPr>
      <dgm:t>
        <a:bodyPr/>
        <a:lstStyle/>
        <a:p>
          <a:r>
            <a:rPr lang="en-US" dirty="0" smtClean="0"/>
            <a:t>Pregnant Women (up to 12 months after birth)</a:t>
          </a:r>
          <a:endParaRPr lang="en-US" dirty="0"/>
        </a:p>
      </dgm:t>
    </dgm:pt>
    <dgm:pt modelId="{3B81E0D8-1561-4012-B215-5ADA6AF15797}" type="parTrans" cxnId="{063A7EAD-4722-4489-96DD-480B2A01F598}">
      <dgm:prSet/>
      <dgm:spPr/>
      <dgm:t>
        <a:bodyPr/>
        <a:lstStyle/>
        <a:p>
          <a:endParaRPr lang="en-US"/>
        </a:p>
      </dgm:t>
    </dgm:pt>
    <dgm:pt modelId="{9B1169C1-F3E1-4E8F-903E-13808802779E}" type="sibTrans" cxnId="{063A7EAD-4722-4489-96DD-480B2A01F598}">
      <dgm:prSet/>
      <dgm:spPr/>
      <dgm:t>
        <a:bodyPr/>
        <a:lstStyle/>
        <a:p>
          <a:endParaRPr lang="en-US"/>
        </a:p>
      </dgm:t>
    </dgm:pt>
    <dgm:pt modelId="{A6D9D240-234D-47A2-994B-3D3355FE83F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Non-Citizen Victims of Trafficking Abuse and Other Serious Crimes</a:t>
          </a:r>
          <a:endParaRPr lang="en-US" dirty="0"/>
        </a:p>
      </dgm:t>
    </dgm:pt>
    <dgm:pt modelId="{4D825CFF-87BF-4F37-8AA4-7A9235FD65BC}" type="parTrans" cxnId="{32BC4D7F-206F-4575-8799-61C562728D63}">
      <dgm:prSet/>
      <dgm:spPr/>
      <dgm:t>
        <a:bodyPr/>
        <a:lstStyle/>
        <a:p>
          <a:endParaRPr lang="en-US"/>
        </a:p>
      </dgm:t>
    </dgm:pt>
    <dgm:pt modelId="{3440C175-C880-474C-ABA8-5F0C3330F53B}" type="sibTrans" cxnId="{32BC4D7F-206F-4575-8799-61C562728D63}">
      <dgm:prSet/>
      <dgm:spPr/>
      <dgm:t>
        <a:bodyPr/>
        <a:lstStyle/>
        <a:p>
          <a:endParaRPr lang="en-US"/>
        </a:p>
      </dgm:t>
    </dgm:pt>
    <dgm:pt modelId="{B23F4F26-CA58-40E7-B790-41B0C441F4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Immigrants 65+</a:t>
          </a:r>
          <a:endParaRPr lang="en-US" dirty="0"/>
        </a:p>
      </dgm:t>
    </dgm:pt>
    <dgm:pt modelId="{783ED931-F674-4183-94C2-253F818356B2}" type="parTrans" cxnId="{35E2C93A-A9D3-4337-BA6E-59680B7AF133}">
      <dgm:prSet/>
      <dgm:spPr/>
      <dgm:t>
        <a:bodyPr/>
        <a:lstStyle/>
        <a:p>
          <a:endParaRPr lang="en-US"/>
        </a:p>
      </dgm:t>
    </dgm:pt>
    <dgm:pt modelId="{6DA8EC17-422E-4D47-927E-519F75F3ED3E}" type="sibTrans" cxnId="{35E2C93A-A9D3-4337-BA6E-59680B7AF133}">
      <dgm:prSet/>
      <dgm:spPr/>
      <dgm:t>
        <a:bodyPr/>
        <a:lstStyle/>
        <a:p>
          <a:endParaRPr lang="en-US"/>
        </a:p>
      </dgm:t>
    </dgm:pt>
    <dgm:pt modelId="{196C11B1-1E3F-4204-919A-4931450AB68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Immigrants 42+</a:t>
          </a:r>
          <a:endParaRPr lang="en-US" dirty="0"/>
        </a:p>
      </dgm:t>
    </dgm:pt>
    <dgm:pt modelId="{E53ADC6C-46AB-4F41-91EB-7CCFAD8E74EF}" type="parTrans" cxnId="{72A397BF-8EE1-4AAF-BC8E-38B9F20183C6}">
      <dgm:prSet/>
      <dgm:spPr/>
      <dgm:t>
        <a:bodyPr/>
        <a:lstStyle/>
        <a:p>
          <a:endParaRPr lang="en-US"/>
        </a:p>
      </dgm:t>
    </dgm:pt>
    <dgm:pt modelId="{3176FC5E-9B6A-488E-AA02-5B048F5EE6B2}" type="sibTrans" cxnId="{72A397BF-8EE1-4AAF-BC8E-38B9F20183C6}">
      <dgm:prSet/>
      <dgm:spPr/>
      <dgm:t>
        <a:bodyPr/>
        <a:lstStyle/>
        <a:p>
          <a:endParaRPr lang="en-US"/>
        </a:p>
      </dgm:t>
    </dgm:pt>
    <dgm:pt modelId="{150A9587-0487-4FCC-A1AB-6149399928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Partial Medicaid</a:t>
          </a:r>
          <a:endParaRPr lang="en-US" dirty="0"/>
        </a:p>
      </dgm:t>
    </dgm:pt>
    <dgm:pt modelId="{0C6322C2-83E7-4F01-8755-D89CF0420186}" type="parTrans" cxnId="{F189A931-CD05-4DE4-B34E-560EC2BCB6D1}">
      <dgm:prSet/>
      <dgm:spPr/>
      <dgm:t>
        <a:bodyPr/>
        <a:lstStyle/>
        <a:p>
          <a:endParaRPr lang="en-US"/>
        </a:p>
      </dgm:t>
    </dgm:pt>
    <dgm:pt modelId="{18286089-C30F-4FB3-8099-1AB1399269CC}" type="sibTrans" cxnId="{F189A931-CD05-4DE4-B34E-560EC2BCB6D1}">
      <dgm:prSet/>
      <dgm:spPr/>
      <dgm:t>
        <a:bodyPr/>
        <a:lstStyle/>
        <a:p>
          <a:endParaRPr lang="en-US"/>
        </a:p>
      </dgm:t>
    </dgm:pt>
    <dgm:pt modelId="{40892F4D-F2B3-4C07-A553-3FA0E906B0C4}">
      <dgm:prSet phldrT="[Text]"/>
      <dgm:spPr>
        <a:solidFill>
          <a:srgbClr val="DA9A26"/>
        </a:solidFill>
      </dgm:spPr>
      <dgm:t>
        <a:bodyPr/>
        <a:lstStyle/>
        <a:p>
          <a:r>
            <a:rPr lang="en-US" b="0" i="0" dirty="0" smtClean="0"/>
            <a:t>Medicaid Presumptive Eligibility (Pregnancy)</a:t>
          </a:r>
          <a:endParaRPr lang="en-US" dirty="0"/>
        </a:p>
      </dgm:t>
    </dgm:pt>
    <dgm:pt modelId="{C08BA67B-0B4C-46F3-98BE-2E00CE11F3A2}" type="parTrans" cxnId="{8B6D5BC0-EED6-4AE6-ABE1-A00C53E93F94}">
      <dgm:prSet/>
      <dgm:spPr/>
      <dgm:t>
        <a:bodyPr/>
        <a:lstStyle/>
        <a:p>
          <a:endParaRPr lang="en-US"/>
        </a:p>
      </dgm:t>
    </dgm:pt>
    <dgm:pt modelId="{C74A6B66-3005-4DF8-BFEE-908164D20611}" type="sibTrans" cxnId="{8B6D5BC0-EED6-4AE6-ABE1-A00C53E93F94}">
      <dgm:prSet/>
      <dgm:spPr/>
      <dgm:t>
        <a:bodyPr/>
        <a:lstStyle/>
        <a:p>
          <a:endParaRPr lang="en-US"/>
        </a:p>
      </dgm:t>
    </dgm:pt>
    <dgm:pt modelId="{7A0D5944-A5BC-4F92-8FBA-FF4BB6D128E1}">
      <dgm:prSet phldrT="[Text]"/>
      <dgm:spPr>
        <a:solidFill>
          <a:srgbClr val="DA9A26"/>
        </a:solidFill>
      </dgm:spPr>
      <dgm:t>
        <a:bodyPr/>
        <a:lstStyle/>
        <a:p>
          <a:r>
            <a:rPr lang="en-US" b="0" i="0" dirty="0" smtClean="0"/>
            <a:t>Emergency Medical for non-citizens</a:t>
          </a:r>
          <a:endParaRPr lang="en-US" dirty="0"/>
        </a:p>
      </dgm:t>
    </dgm:pt>
    <dgm:pt modelId="{C6CA5503-ECE1-4FE0-A9BC-63C31CEE8A02}" type="parTrans" cxnId="{192187F4-7491-4BB8-B53B-7C00D4281B7B}">
      <dgm:prSet/>
      <dgm:spPr/>
      <dgm:t>
        <a:bodyPr/>
        <a:lstStyle/>
        <a:p>
          <a:endParaRPr lang="en-US"/>
        </a:p>
      </dgm:t>
    </dgm:pt>
    <dgm:pt modelId="{B0696E55-8888-43D0-8163-4B6315500F03}" type="sibTrans" cxnId="{192187F4-7491-4BB8-B53B-7C00D4281B7B}">
      <dgm:prSet/>
      <dgm:spPr/>
      <dgm:t>
        <a:bodyPr/>
        <a:lstStyle/>
        <a:p>
          <a:endParaRPr lang="en-US"/>
        </a:p>
      </dgm:t>
    </dgm:pt>
    <dgm:pt modelId="{7E6536C2-EC47-4059-8D25-6C61EAF10BA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Long-Term Care</a:t>
          </a:r>
          <a:endParaRPr lang="en-US" dirty="0"/>
        </a:p>
      </dgm:t>
    </dgm:pt>
    <dgm:pt modelId="{F59BBEA8-C180-488D-973D-105E98B78BCC}" type="parTrans" cxnId="{9A3A49AE-6202-42DD-A3A0-007A896AF5D5}">
      <dgm:prSet/>
      <dgm:spPr/>
      <dgm:t>
        <a:bodyPr/>
        <a:lstStyle/>
        <a:p>
          <a:endParaRPr lang="en-US"/>
        </a:p>
      </dgm:t>
    </dgm:pt>
    <dgm:pt modelId="{BB15F7EE-E584-416A-9B43-A2E3218A29EA}" type="sibTrans" cxnId="{9A3A49AE-6202-42DD-A3A0-007A896AF5D5}">
      <dgm:prSet/>
      <dgm:spPr/>
      <dgm:t>
        <a:bodyPr/>
        <a:lstStyle/>
        <a:p>
          <a:endParaRPr lang="en-US"/>
        </a:p>
      </dgm:t>
    </dgm:pt>
    <dgm:pt modelId="{FEF283F7-E011-4CE5-A3C1-EC6AE6935C44}">
      <dgm:prSet phldrT="[Text]"/>
      <dgm:spPr>
        <a:solidFill>
          <a:srgbClr val="DA9A26"/>
        </a:solidFill>
      </dgm:spPr>
      <dgm:t>
        <a:bodyPr/>
        <a:lstStyle/>
        <a:p>
          <a:r>
            <a:rPr lang="en-US" dirty="0" smtClean="0"/>
            <a:t>Family Planning</a:t>
          </a:r>
        </a:p>
      </dgm:t>
    </dgm:pt>
    <dgm:pt modelId="{31076AC5-5186-4ECB-8DDA-6559ECB2C450}" type="parTrans" cxnId="{6FF227B5-C9AE-4173-A3C2-A6EA0FFCE0E2}">
      <dgm:prSet/>
      <dgm:spPr/>
      <dgm:t>
        <a:bodyPr/>
        <a:lstStyle/>
        <a:p>
          <a:endParaRPr lang="en-US"/>
        </a:p>
      </dgm:t>
    </dgm:pt>
    <dgm:pt modelId="{DF0F9AB1-A29F-4F16-8FCE-FA0BBB0405F5}" type="sibTrans" cxnId="{6FF227B5-C9AE-4173-A3C2-A6EA0FFCE0E2}">
      <dgm:prSet/>
      <dgm:spPr/>
      <dgm:t>
        <a:bodyPr/>
        <a:lstStyle/>
        <a:p>
          <a:endParaRPr lang="en-US"/>
        </a:p>
      </dgm:t>
    </dgm:pt>
    <dgm:pt modelId="{63A6C236-F0B6-4C61-AD66-A41B34335B32}">
      <dgm:prSet phldrT="[Text]"/>
      <dgm:spPr>
        <a:solidFill>
          <a:srgbClr val="DA9A26"/>
        </a:solidFill>
      </dgm:spPr>
      <dgm:t>
        <a:bodyPr/>
        <a:lstStyle/>
        <a:p>
          <a:r>
            <a:rPr lang="en-US" dirty="0" smtClean="0"/>
            <a:t>And others</a:t>
          </a:r>
        </a:p>
      </dgm:t>
    </dgm:pt>
    <dgm:pt modelId="{18B4D399-2380-4300-8CFB-A3D565C80B03}" type="parTrans" cxnId="{74C32508-495E-4561-8BD2-EAF33771E221}">
      <dgm:prSet/>
      <dgm:spPr/>
      <dgm:t>
        <a:bodyPr/>
        <a:lstStyle/>
        <a:p>
          <a:endParaRPr lang="en-US"/>
        </a:p>
      </dgm:t>
    </dgm:pt>
    <dgm:pt modelId="{A8B4928B-4AE0-4466-8941-B6D53B6894AE}" type="sibTrans" cxnId="{74C32508-495E-4561-8BD2-EAF33771E221}">
      <dgm:prSet/>
      <dgm:spPr/>
      <dgm:t>
        <a:bodyPr/>
        <a:lstStyle/>
        <a:p>
          <a:endParaRPr lang="en-US"/>
        </a:p>
      </dgm:t>
    </dgm:pt>
    <dgm:pt modelId="{90287457-3D6E-4903-BABF-6A414B90D10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Nursing Home Care</a:t>
          </a:r>
          <a:endParaRPr lang="en-US" dirty="0"/>
        </a:p>
      </dgm:t>
    </dgm:pt>
    <dgm:pt modelId="{C5D7E67D-7BF4-4FCA-8C09-B36AA7A66118}" type="parTrans" cxnId="{4EFB5CCA-8C25-49E5-907C-21ADEA6A4F9B}">
      <dgm:prSet/>
      <dgm:spPr/>
      <dgm:t>
        <a:bodyPr/>
        <a:lstStyle/>
        <a:p>
          <a:endParaRPr lang="en-US"/>
        </a:p>
      </dgm:t>
    </dgm:pt>
    <dgm:pt modelId="{9D6E5717-D0EC-4B08-93B6-625179318DFE}" type="sibTrans" cxnId="{4EFB5CCA-8C25-49E5-907C-21ADEA6A4F9B}">
      <dgm:prSet/>
      <dgm:spPr/>
      <dgm:t>
        <a:bodyPr/>
        <a:lstStyle/>
        <a:p>
          <a:endParaRPr lang="en-US"/>
        </a:p>
      </dgm:t>
    </dgm:pt>
    <dgm:pt modelId="{109D60C5-AE3C-4532-A6FE-3C8B7630888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Home &amp; Community Based Services (Waiver Programs)</a:t>
          </a:r>
          <a:endParaRPr lang="en-US" dirty="0"/>
        </a:p>
      </dgm:t>
    </dgm:pt>
    <dgm:pt modelId="{F2CBC8A1-17B9-48E2-946E-01D0AD9FCDC0}" type="parTrans" cxnId="{9E27B7BA-12F7-40E9-B192-8C34456E4522}">
      <dgm:prSet/>
      <dgm:spPr/>
      <dgm:t>
        <a:bodyPr/>
        <a:lstStyle/>
        <a:p>
          <a:endParaRPr lang="en-US"/>
        </a:p>
      </dgm:t>
    </dgm:pt>
    <dgm:pt modelId="{68DA1BAC-7E5E-4E88-BDAE-DCB7ED97F289}" type="sibTrans" cxnId="{9E27B7BA-12F7-40E9-B192-8C34456E4522}">
      <dgm:prSet/>
      <dgm:spPr/>
      <dgm:t>
        <a:bodyPr/>
        <a:lstStyle/>
        <a:p>
          <a:endParaRPr lang="en-US"/>
        </a:p>
      </dgm:t>
    </dgm:pt>
    <dgm:pt modelId="{AB53739B-DA8E-415E-8BDD-3DA9D8ECFB6B}" type="pres">
      <dgm:prSet presAssocID="{201EC4D9-64FE-41CE-B331-5B62DFD6D0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BCC5B7-C618-4802-A808-B17CAD16CA76}" type="pres">
      <dgm:prSet presAssocID="{01FD0D83-B9C8-4D4C-8163-4DD3ED0F5AD8}" presName="hierRoot1" presStyleCnt="0">
        <dgm:presLayoutVars>
          <dgm:hierBranch val="init"/>
        </dgm:presLayoutVars>
      </dgm:prSet>
      <dgm:spPr/>
    </dgm:pt>
    <dgm:pt modelId="{E14D0AA4-566D-46E2-AB3B-BC367EDE7ED3}" type="pres">
      <dgm:prSet presAssocID="{01FD0D83-B9C8-4D4C-8163-4DD3ED0F5AD8}" presName="rootComposite1" presStyleCnt="0"/>
      <dgm:spPr/>
    </dgm:pt>
    <dgm:pt modelId="{AAC37320-9C46-4A9C-B994-84A5CDBB13DC}" type="pres">
      <dgm:prSet presAssocID="{01FD0D83-B9C8-4D4C-8163-4DD3ED0F5A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421615-A755-4610-A7F9-65AE978C4234}" type="pres">
      <dgm:prSet presAssocID="{01FD0D83-B9C8-4D4C-8163-4DD3ED0F5A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8A802E4-12F1-4998-B48B-6836BC815645}" type="pres">
      <dgm:prSet presAssocID="{01FD0D83-B9C8-4D4C-8163-4DD3ED0F5AD8}" presName="hierChild2" presStyleCnt="0"/>
      <dgm:spPr/>
    </dgm:pt>
    <dgm:pt modelId="{538D7B5F-BB32-4703-9ACD-A91C9A554952}" type="pres">
      <dgm:prSet presAssocID="{BB1AB720-9A6D-44D9-BFE8-3EFCECB6D48C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3A24BE6-9D71-4CCB-B1AC-E53E74630CFD}" type="pres">
      <dgm:prSet presAssocID="{21D31124-FB12-4B7A-8007-E388EE6EEC37}" presName="hierRoot2" presStyleCnt="0">
        <dgm:presLayoutVars>
          <dgm:hierBranch val="init"/>
        </dgm:presLayoutVars>
      </dgm:prSet>
      <dgm:spPr/>
    </dgm:pt>
    <dgm:pt modelId="{03436AE9-7AEB-4556-891F-72A37849ABD9}" type="pres">
      <dgm:prSet presAssocID="{21D31124-FB12-4B7A-8007-E388EE6EEC37}" presName="rootComposite" presStyleCnt="0"/>
      <dgm:spPr/>
    </dgm:pt>
    <dgm:pt modelId="{26615255-C531-415B-A1D4-E6EAEA58DC8D}" type="pres">
      <dgm:prSet presAssocID="{21D31124-FB12-4B7A-8007-E388EE6EEC3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2FD0A-21CD-4F82-BD81-0364E0758496}" type="pres">
      <dgm:prSet presAssocID="{21D31124-FB12-4B7A-8007-E388EE6EEC37}" presName="rootConnector" presStyleLbl="node2" presStyleIdx="0" presStyleCnt="5"/>
      <dgm:spPr/>
      <dgm:t>
        <a:bodyPr/>
        <a:lstStyle/>
        <a:p>
          <a:endParaRPr lang="en-US"/>
        </a:p>
      </dgm:t>
    </dgm:pt>
    <dgm:pt modelId="{1CD7DC99-B18C-47D5-9563-760C46F82D11}" type="pres">
      <dgm:prSet presAssocID="{21D31124-FB12-4B7A-8007-E388EE6EEC37}" presName="hierChild4" presStyleCnt="0"/>
      <dgm:spPr/>
    </dgm:pt>
    <dgm:pt modelId="{5811113D-4DF4-491B-B35B-60E362710015}" type="pres">
      <dgm:prSet presAssocID="{1E047140-0621-4342-8FB5-E2D30E12BF36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C396898-6FCB-4182-9EC7-83D75195E37E}" type="pres">
      <dgm:prSet presAssocID="{A02FD13C-C831-4B26-8D08-9A12B466DE19}" presName="hierRoot2" presStyleCnt="0">
        <dgm:presLayoutVars>
          <dgm:hierBranch val="init"/>
        </dgm:presLayoutVars>
      </dgm:prSet>
      <dgm:spPr/>
    </dgm:pt>
    <dgm:pt modelId="{6DCED867-C6DE-41B5-88F4-6CD99798CD63}" type="pres">
      <dgm:prSet presAssocID="{A02FD13C-C831-4B26-8D08-9A12B466DE19}" presName="rootComposite" presStyleCnt="0"/>
      <dgm:spPr/>
    </dgm:pt>
    <dgm:pt modelId="{3F7CCE2A-3B18-42F1-B16D-3BC1A0EE9D88}" type="pres">
      <dgm:prSet presAssocID="{A02FD13C-C831-4B26-8D08-9A12B466DE19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66B2B-3B39-4560-A4A2-2040C62101B6}" type="pres">
      <dgm:prSet presAssocID="{A02FD13C-C831-4B26-8D08-9A12B466DE19}" presName="rootConnector" presStyleLbl="node3" presStyleIdx="0" presStyleCnt="13"/>
      <dgm:spPr/>
      <dgm:t>
        <a:bodyPr/>
        <a:lstStyle/>
        <a:p>
          <a:endParaRPr lang="en-US"/>
        </a:p>
      </dgm:t>
    </dgm:pt>
    <dgm:pt modelId="{455C5782-1DC0-40FA-93A8-F94B8D9931E6}" type="pres">
      <dgm:prSet presAssocID="{A02FD13C-C831-4B26-8D08-9A12B466DE19}" presName="hierChild4" presStyleCnt="0"/>
      <dgm:spPr/>
    </dgm:pt>
    <dgm:pt modelId="{5BC916C6-7685-4303-BBE7-21193EDA2D1A}" type="pres">
      <dgm:prSet presAssocID="{A02FD13C-C831-4B26-8D08-9A12B466DE19}" presName="hierChild5" presStyleCnt="0"/>
      <dgm:spPr/>
    </dgm:pt>
    <dgm:pt modelId="{318B1250-A396-4939-AFB2-747A3067FBBD}" type="pres">
      <dgm:prSet presAssocID="{21D31124-FB12-4B7A-8007-E388EE6EEC37}" presName="hierChild5" presStyleCnt="0"/>
      <dgm:spPr/>
    </dgm:pt>
    <dgm:pt modelId="{6C4373AA-B13E-4C68-B396-92D4B2DDD938}" type="pres">
      <dgm:prSet presAssocID="{7C27F922-CEC7-42DF-8DD3-68E683DCBC1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33062D82-FD1F-49F3-8C51-D984793F8C8F}" type="pres">
      <dgm:prSet presAssocID="{8C200F9E-4E1A-4250-A6C4-14B970F492B4}" presName="hierRoot2" presStyleCnt="0">
        <dgm:presLayoutVars>
          <dgm:hierBranch val="init"/>
        </dgm:presLayoutVars>
      </dgm:prSet>
      <dgm:spPr/>
    </dgm:pt>
    <dgm:pt modelId="{9CE14A16-9B3C-4050-8218-5D4AE3518602}" type="pres">
      <dgm:prSet presAssocID="{8C200F9E-4E1A-4250-A6C4-14B970F492B4}" presName="rootComposite" presStyleCnt="0"/>
      <dgm:spPr/>
    </dgm:pt>
    <dgm:pt modelId="{0DB09AD9-7C27-4FA9-A317-969BD6F0BF1A}" type="pres">
      <dgm:prSet presAssocID="{8C200F9E-4E1A-4250-A6C4-14B970F492B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68C6F-D586-47B5-958B-C2999D21DCDF}" type="pres">
      <dgm:prSet presAssocID="{8C200F9E-4E1A-4250-A6C4-14B970F492B4}" presName="rootConnector" presStyleLbl="node2" presStyleIdx="1" presStyleCnt="5"/>
      <dgm:spPr/>
      <dgm:t>
        <a:bodyPr/>
        <a:lstStyle/>
        <a:p>
          <a:endParaRPr lang="en-US"/>
        </a:p>
      </dgm:t>
    </dgm:pt>
    <dgm:pt modelId="{0D82E2DA-9FD1-433C-AA59-003F20A0E3D3}" type="pres">
      <dgm:prSet presAssocID="{8C200F9E-4E1A-4250-A6C4-14B970F492B4}" presName="hierChild4" presStyleCnt="0"/>
      <dgm:spPr/>
    </dgm:pt>
    <dgm:pt modelId="{E420F6B3-6E4B-4D18-A7A2-9514A929CE82}" type="pres">
      <dgm:prSet presAssocID="{87B708AF-8282-4EEF-BA05-20CDAD562E8A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2D9F29FA-0ABC-4382-8DDC-384535A96F42}" type="pres">
      <dgm:prSet presAssocID="{4656B7FA-30CC-4167-ABF7-3718A5113A18}" presName="hierRoot2" presStyleCnt="0">
        <dgm:presLayoutVars>
          <dgm:hierBranch val="init"/>
        </dgm:presLayoutVars>
      </dgm:prSet>
      <dgm:spPr/>
    </dgm:pt>
    <dgm:pt modelId="{323EAD23-50B4-4B9A-94EF-22DA603309A0}" type="pres">
      <dgm:prSet presAssocID="{4656B7FA-30CC-4167-ABF7-3718A5113A18}" presName="rootComposite" presStyleCnt="0"/>
      <dgm:spPr/>
    </dgm:pt>
    <dgm:pt modelId="{ED6F7147-64A0-4969-9320-C1C2CE199592}" type="pres">
      <dgm:prSet presAssocID="{4656B7FA-30CC-4167-ABF7-3718A5113A18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D85FF-FABF-4659-86BE-3B536F52F647}" type="pres">
      <dgm:prSet presAssocID="{4656B7FA-30CC-4167-ABF7-3718A5113A18}" presName="rootConnector" presStyleLbl="node3" presStyleIdx="1" presStyleCnt="13"/>
      <dgm:spPr/>
      <dgm:t>
        <a:bodyPr/>
        <a:lstStyle/>
        <a:p>
          <a:endParaRPr lang="en-US"/>
        </a:p>
      </dgm:t>
    </dgm:pt>
    <dgm:pt modelId="{85BD9BCC-B9A7-4E4C-947C-FBDA5F2D252D}" type="pres">
      <dgm:prSet presAssocID="{4656B7FA-30CC-4167-ABF7-3718A5113A18}" presName="hierChild4" presStyleCnt="0"/>
      <dgm:spPr/>
    </dgm:pt>
    <dgm:pt modelId="{0678EBFD-AD44-4841-88A2-BAA63FA2C019}" type="pres">
      <dgm:prSet presAssocID="{4656B7FA-30CC-4167-ABF7-3718A5113A18}" presName="hierChild5" presStyleCnt="0"/>
      <dgm:spPr/>
    </dgm:pt>
    <dgm:pt modelId="{71199117-1534-43E1-B435-DA438EFF1D14}" type="pres">
      <dgm:prSet presAssocID="{EC1FD80B-6C82-40A9-ADE6-BF3550629FDA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57D7B281-6684-4463-A42D-EDD8427E373E}" type="pres">
      <dgm:prSet presAssocID="{5F790901-7506-427F-AC37-58FAA896F9A4}" presName="hierRoot2" presStyleCnt="0">
        <dgm:presLayoutVars>
          <dgm:hierBranch val="init"/>
        </dgm:presLayoutVars>
      </dgm:prSet>
      <dgm:spPr/>
    </dgm:pt>
    <dgm:pt modelId="{E7C0594E-7D13-41C7-BAD2-7704F6423EF7}" type="pres">
      <dgm:prSet presAssocID="{5F790901-7506-427F-AC37-58FAA896F9A4}" presName="rootComposite" presStyleCnt="0"/>
      <dgm:spPr/>
    </dgm:pt>
    <dgm:pt modelId="{DA9C2F3F-1FD0-47B3-A870-EFAB91EF17D9}" type="pres">
      <dgm:prSet presAssocID="{5F790901-7506-427F-AC37-58FAA896F9A4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177B3-ABAA-408C-9647-CC16C7098D7B}" type="pres">
      <dgm:prSet presAssocID="{5F790901-7506-427F-AC37-58FAA896F9A4}" presName="rootConnector" presStyleLbl="node3" presStyleIdx="2" presStyleCnt="13"/>
      <dgm:spPr/>
      <dgm:t>
        <a:bodyPr/>
        <a:lstStyle/>
        <a:p>
          <a:endParaRPr lang="en-US"/>
        </a:p>
      </dgm:t>
    </dgm:pt>
    <dgm:pt modelId="{BC65A36E-7A85-40DD-88AD-3B4D1AFCF864}" type="pres">
      <dgm:prSet presAssocID="{5F790901-7506-427F-AC37-58FAA896F9A4}" presName="hierChild4" presStyleCnt="0"/>
      <dgm:spPr/>
    </dgm:pt>
    <dgm:pt modelId="{21BD95A9-47C2-4FFC-8446-40D61F47F4FB}" type="pres">
      <dgm:prSet presAssocID="{5F790901-7506-427F-AC37-58FAA896F9A4}" presName="hierChild5" presStyleCnt="0"/>
      <dgm:spPr/>
    </dgm:pt>
    <dgm:pt modelId="{375028CF-FD36-4A5B-9524-C70449B1F768}" type="pres">
      <dgm:prSet presAssocID="{3B81E0D8-1561-4012-B215-5ADA6AF15797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17BAC79E-66D6-43D9-91CE-291B74AFBD3A}" type="pres">
      <dgm:prSet presAssocID="{EAEB1C42-AF7E-4E13-99B3-EB70CFD761FD}" presName="hierRoot2" presStyleCnt="0">
        <dgm:presLayoutVars>
          <dgm:hierBranch val="init"/>
        </dgm:presLayoutVars>
      </dgm:prSet>
      <dgm:spPr/>
    </dgm:pt>
    <dgm:pt modelId="{3175838C-7A6E-4B0D-9F9B-5167942C2F06}" type="pres">
      <dgm:prSet presAssocID="{EAEB1C42-AF7E-4E13-99B3-EB70CFD761FD}" presName="rootComposite" presStyleCnt="0"/>
      <dgm:spPr/>
    </dgm:pt>
    <dgm:pt modelId="{95E8295E-DB6B-4904-A628-F7C7244B6BAF}" type="pres">
      <dgm:prSet presAssocID="{EAEB1C42-AF7E-4E13-99B3-EB70CFD761FD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58E62-F44A-4004-B920-91896DE4D19D}" type="pres">
      <dgm:prSet presAssocID="{EAEB1C42-AF7E-4E13-99B3-EB70CFD761FD}" presName="rootConnector" presStyleLbl="node3" presStyleIdx="3" presStyleCnt="13"/>
      <dgm:spPr/>
      <dgm:t>
        <a:bodyPr/>
        <a:lstStyle/>
        <a:p>
          <a:endParaRPr lang="en-US"/>
        </a:p>
      </dgm:t>
    </dgm:pt>
    <dgm:pt modelId="{6EEDD977-AC18-4C14-96D0-093909A37CFB}" type="pres">
      <dgm:prSet presAssocID="{EAEB1C42-AF7E-4E13-99B3-EB70CFD761FD}" presName="hierChild4" presStyleCnt="0"/>
      <dgm:spPr/>
    </dgm:pt>
    <dgm:pt modelId="{56A7F40E-616C-4832-86DD-AE2021936F60}" type="pres">
      <dgm:prSet presAssocID="{EAEB1C42-AF7E-4E13-99B3-EB70CFD761FD}" presName="hierChild5" presStyleCnt="0"/>
      <dgm:spPr/>
    </dgm:pt>
    <dgm:pt modelId="{365DAA95-D21E-4C8B-81E3-6B76D163FD94}" type="pres">
      <dgm:prSet presAssocID="{8C200F9E-4E1A-4250-A6C4-14B970F492B4}" presName="hierChild5" presStyleCnt="0"/>
      <dgm:spPr/>
    </dgm:pt>
    <dgm:pt modelId="{AA85457A-D1DB-4132-BE4B-DF9C1D0A3990}" type="pres">
      <dgm:prSet presAssocID="{1AF76640-F053-40C7-9168-7D6A04D153BA}" presName="Name37" presStyleLbl="parChTrans1D2" presStyleIdx="2" presStyleCnt="5"/>
      <dgm:spPr/>
      <dgm:t>
        <a:bodyPr/>
        <a:lstStyle/>
        <a:p>
          <a:endParaRPr lang="en-US"/>
        </a:p>
      </dgm:t>
    </dgm:pt>
    <dgm:pt modelId="{E559ED29-59AC-46C0-8700-51732D8430CD}" type="pres">
      <dgm:prSet presAssocID="{CAE2CC2F-C562-4032-ABCC-5B5608BC2DE8}" presName="hierRoot2" presStyleCnt="0">
        <dgm:presLayoutVars>
          <dgm:hierBranch val="init"/>
        </dgm:presLayoutVars>
      </dgm:prSet>
      <dgm:spPr/>
    </dgm:pt>
    <dgm:pt modelId="{F82A73E3-86BA-40DD-86B2-84D6E407A151}" type="pres">
      <dgm:prSet presAssocID="{CAE2CC2F-C562-4032-ABCC-5B5608BC2DE8}" presName="rootComposite" presStyleCnt="0"/>
      <dgm:spPr/>
    </dgm:pt>
    <dgm:pt modelId="{2FDB7077-A636-469E-A6D4-8C2A72510016}" type="pres">
      <dgm:prSet presAssocID="{CAE2CC2F-C562-4032-ABCC-5B5608BC2DE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31E9D-5F36-4786-848D-AE5BB12C3957}" type="pres">
      <dgm:prSet presAssocID="{CAE2CC2F-C562-4032-ABCC-5B5608BC2DE8}" presName="rootConnector" presStyleLbl="node2" presStyleIdx="2" presStyleCnt="5"/>
      <dgm:spPr/>
      <dgm:t>
        <a:bodyPr/>
        <a:lstStyle/>
        <a:p>
          <a:endParaRPr lang="en-US"/>
        </a:p>
      </dgm:t>
    </dgm:pt>
    <dgm:pt modelId="{6FD844A9-5429-4D65-A93E-5EF41E983869}" type="pres">
      <dgm:prSet presAssocID="{CAE2CC2F-C562-4032-ABCC-5B5608BC2DE8}" presName="hierChild4" presStyleCnt="0"/>
      <dgm:spPr/>
    </dgm:pt>
    <dgm:pt modelId="{D3EF435E-330D-4BAB-A6CA-8B99E72DE2F6}" type="pres">
      <dgm:prSet presAssocID="{4D825CFF-87BF-4F37-8AA4-7A9235FD65BC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E6DC4BC7-E0B2-4CD6-9BD1-AADE3EC1A4AA}" type="pres">
      <dgm:prSet presAssocID="{A6D9D240-234D-47A2-994B-3D3355FE83F0}" presName="hierRoot2" presStyleCnt="0">
        <dgm:presLayoutVars>
          <dgm:hierBranch val="init"/>
        </dgm:presLayoutVars>
      </dgm:prSet>
      <dgm:spPr/>
    </dgm:pt>
    <dgm:pt modelId="{3DE3DDEE-D959-489C-9990-D43236763E2B}" type="pres">
      <dgm:prSet presAssocID="{A6D9D240-234D-47A2-994B-3D3355FE83F0}" presName="rootComposite" presStyleCnt="0"/>
      <dgm:spPr/>
    </dgm:pt>
    <dgm:pt modelId="{70B81831-5BEE-45CA-B727-F680C506378B}" type="pres">
      <dgm:prSet presAssocID="{A6D9D240-234D-47A2-994B-3D3355FE83F0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D1AC7-F47A-415E-A820-8EC146D1061C}" type="pres">
      <dgm:prSet presAssocID="{A6D9D240-234D-47A2-994B-3D3355FE83F0}" presName="rootConnector" presStyleLbl="node3" presStyleIdx="4" presStyleCnt="13"/>
      <dgm:spPr/>
      <dgm:t>
        <a:bodyPr/>
        <a:lstStyle/>
        <a:p>
          <a:endParaRPr lang="en-US"/>
        </a:p>
      </dgm:t>
    </dgm:pt>
    <dgm:pt modelId="{DB23560E-9C83-4158-853A-BBBE9590E17C}" type="pres">
      <dgm:prSet presAssocID="{A6D9D240-234D-47A2-994B-3D3355FE83F0}" presName="hierChild4" presStyleCnt="0"/>
      <dgm:spPr/>
    </dgm:pt>
    <dgm:pt modelId="{4A36D12B-7A8B-4CEE-81AE-A7BFC48B5362}" type="pres">
      <dgm:prSet presAssocID="{A6D9D240-234D-47A2-994B-3D3355FE83F0}" presName="hierChild5" presStyleCnt="0"/>
      <dgm:spPr/>
    </dgm:pt>
    <dgm:pt modelId="{4BCA62CF-0409-4298-BBC5-9861F299EADE}" type="pres">
      <dgm:prSet presAssocID="{783ED931-F674-4183-94C2-253F818356B2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AE2AFC48-3ED1-455D-9E8F-78563D05FE19}" type="pres">
      <dgm:prSet presAssocID="{B23F4F26-CA58-40E7-B790-41B0C441F41C}" presName="hierRoot2" presStyleCnt="0">
        <dgm:presLayoutVars>
          <dgm:hierBranch val="init"/>
        </dgm:presLayoutVars>
      </dgm:prSet>
      <dgm:spPr/>
    </dgm:pt>
    <dgm:pt modelId="{2BE0C045-7FAB-47D4-BBE2-FDBB33FAD6E1}" type="pres">
      <dgm:prSet presAssocID="{B23F4F26-CA58-40E7-B790-41B0C441F41C}" presName="rootComposite" presStyleCnt="0"/>
      <dgm:spPr/>
    </dgm:pt>
    <dgm:pt modelId="{BA3B018B-0444-4907-AB3B-E2DF019D9A81}" type="pres">
      <dgm:prSet presAssocID="{B23F4F26-CA58-40E7-B790-41B0C441F41C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00C54-7FD5-4DDA-B351-D66CC4D0FC60}" type="pres">
      <dgm:prSet presAssocID="{B23F4F26-CA58-40E7-B790-41B0C441F41C}" presName="rootConnector" presStyleLbl="node3" presStyleIdx="5" presStyleCnt="13"/>
      <dgm:spPr/>
      <dgm:t>
        <a:bodyPr/>
        <a:lstStyle/>
        <a:p>
          <a:endParaRPr lang="en-US"/>
        </a:p>
      </dgm:t>
    </dgm:pt>
    <dgm:pt modelId="{7C253664-0797-4875-A0D3-AD406B2964B7}" type="pres">
      <dgm:prSet presAssocID="{B23F4F26-CA58-40E7-B790-41B0C441F41C}" presName="hierChild4" presStyleCnt="0"/>
      <dgm:spPr/>
    </dgm:pt>
    <dgm:pt modelId="{B2CB87AF-8CB4-4536-A449-C3D255C0F83C}" type="pres">
      <dgm:prSet presAssocID="{B23F4F26-CA58-40E7-B790-41B0C441F41C}" presName="hierChild5" presStyleCnt="0"/>
      <dgm:spPr/>
    </dgm:pt>
    <dgm:pt modelId="{9BAAF416-9044-4354-BC47-B539A47C5AA1}" type="pres">
      <dgm:prSet presAssocID="{E53ADC6C-46AB-4F41-91EB-7CCFAD8E74EF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6C10DD8D-1575-4A58-96A9-DE4FC228FDBB}" type="pres">
      <dgm:prSet presAssocID="{196C11B1-1E3F-4204-919A-4931450AB68F}" presName="hierRoot2" presStyleCnt="0">
        <dgm:presLayoutVars>
          <dgm:hierBranch val="init"/>
        </dgm:presLayoutVars>
      </dgm:prSet>
      <dgm:spPr/>
    </dgm:pt>
    <dgm:pt modelId="{86C62198-7932-4ABF-86C8-57DC94A732AB}" type="pres">
      <dgm:prSet presAssocID="{196C11B1-1E3F-4204-919A-4931450AB68F}" presName="rootComposite" presStyleCnt="0"/>
      <dgm:spPr/>
    </dgm:pt>
    <dgm:pt modelId="{0C93A6BD-3692-4B73-9F07-90EBD869392A}" type="pres">
      <dgm:prSet presAssocID="{196C11B1-1E3F-4204-919A-4931450AB68F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B2C7D-2641-4161-A597-688BABECE57B}" type="pres">
      <dgm:prSet presAssocID="{196C11B1-1E3F-4204-919A-4931450AB68F}" presName="rootConnector" presStyleLbl="node3" presStyleIdx="6" presStyleCnt="13"/>
      <dgm:spPr/>
      <dgm:t>
        <a:bodyPr/>
        <a:lstStyle/>
        <a:p>
          <a:endParaRPr lang="en-US"/>
        </a:p>
      </dgm:t>
    </dgm:pt>
    <dgm:pt modelId="{1EF00BE8-8B5B-4FEB-80F3-99726AF8DC69}" type="pres">
      <dgm:prSet presAssocID="{196C11B1-1E3F-4204-919A-4931450AB68F}" presName="hierChild4" presStyleCnt="0"/>
      <dgm:spPr/>
    </dgm:pt>
    <dgm:pt modelId="{D0F7C345-640E-4800-B87B-C4DA636BD00D}" type="pres">
      <dgm:prSet presAssocID="{196C11B1-1E3F-4204-919A-4931450AB68F}" presName="hierChild5" presStyleCnt="0"/>
      <dgm:spPr/>
    </dgm:pt>
    <dgm:pt modelId="{BC97BF11-52B6-4FC4-8FF9-498F8D377223}" type="pres">
      <dgm:prSet presAssocID="{CAE2CC2F-C562-4032-ABCC-5B5608BC2DE8}" presName="hierChild5" presStyleCnt="0"/>
      <dgm:spPr/>
    </dgm:pt>
    <dgm:pt modelId="{323A118F-EF2C-4034-A0C8-3A2BA1AC792F}" type="pres">
      <dgm:prSet presAssocID="{0C6322C2-83E7-4F01-8755-D89CF042018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0A0E103-B5DB-4D4F-9741-E087D03A0711}" type="pres">
      <dgm:prSet presAssocID="{150A9587-0487-4FCC-A1AB-61493999287D}" presName="hierRoot2" presStyleCnt="0">
        <dgm:presLayoutVars>
          <dgm:hierBranch val="init"/>
        </dgm:presLayoutVars>
      </dgm:prSet>
      <dgm:spPr/>
    </dgm:pt>
    <dgm:pt modelId="{49FA33E7-C540-45C0-A3C5-EC10A05DF6C3}" type="pres">
      <dgm:prSet presAssocID="{150A9587-0487-4FCC-A1AB-61493999287D}" presName="rootComposite" presStyleCnt="0"/>
      <dgm:spPr/>
    </dgm:pt>
    <dgm:pt modelId="{4E273138-9B4A-4F6E-9837-AAD7E38F7DF3}" type="pres">
      <dgm:prSet presAssocID="{150A9587-0487-4FCC-A1AB-61493999287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F998C-F1AA-457D-9B5A-95C86CFC52FC}" type="pres">
      <dgm:prSet presAssocID="{150A9587-0487-4FCC-A1AB-61493999287D}" presName="rootConnector" presStyleLbl="node2" presStyleIdx="3" presStyleCnt="5"/>
      <dgm:spPr/>
      <dgm:t>
        <a:bodyPr/>
        <a:lstStyle/>
        <a:p>
          <a:endParaRPr lang="en-US"/>
        </a:p>
      </dgm:t>
    </dgm:pt>
    <dgm:pt modelId="{16AE5E59-529A-43C9-B3FC-761006F73BFA}" type="pres">
      <dgm:prSet presAssocID="{150A9587-0487-4FCC-A1AB-61493999287D}" presName="hierChild4" presStyleCnt="0"/>
      <dgm:spPr/>
    </dgm:pt>
    <dgm:pt modelId="{CFB39EB6-E628-455F-A489-62164D1A6AE7}" type="pres">
      <dgm:prSet presAssocID="{C08BA67B-0B4C-46F3-98BE-2E00CE11F3A2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90FF2B0C-BD6B-432A-8955-2C66D0E6F368}" type="pres">
      <dgm:prSet presAssocID="{40892F4D-F2B3-4C07-A553-3FA0E906B0C4}" presName="hierRoot2" presStyleCnt="0">
        <dgm:presLayoutVars>
          <dgm:hierBranch val="init"/>
        </dgm:presLayoutVars>
      </dgm:prSet>
      <dgm:spPr/>
    </dgm:pt>
    <dgm:pt modelId="{374755E9-CEF4-4B0D-BDE4-6921A79BAEF0}" type="pres">
      <dgm:prSet presAssocID="{40892F4D-F2B3-4C07-A553-3FA0E906B0C4}" presName="rootComposite" presStyleCnt="0"/>
      <dgm:spPr/>
    </dgm:pt>
    <dgm:pt modelId="{D5F69258-46AB-4106-8CBD-DC90C432C002}" type="pres">
      <dgm:prSet presAssocID="{40892F4D-F2B3-4C07-A553-3FA0E906B0C4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BECC1-A75F-400B-B0AA-0D34425BED19}" type="pres">
      <dgm:prSet presAssocID="{40892F4D-F2B3-4C07-A553-3FA0E906B0C4}" presName="rootConnector" presStyleLbl="node3" presStyleIdx="7" presStyleCnt="13"/>
      <dgm:spPr/>
      <dgm:t>
        <a:bodyPr/>
        <a:lstStyle/>
        <a:p>
          <a:endParaRPr lang="en-US"/>
        </a:p>
      </dgm:t>
    </dgm:pt>
    <dgm:pt modelId="{CA88FD84-D82D-4EED-A5FB-C06D570BD1B6}" type="pres">
      <dgm:prSet presAssocID="{40892F4D-F2B3-4C07-A553-3FA0E906B0C4}" presName="hierChild4" presStyleCnt="0"/>
      <dgm:spPr/>
    </dgm:pt>
    <dgm:pt modelId="{43E72A9B-513A-4483-BAB2-7DE65BB9CAFC}" type="pres">
      <dgm:prSet presAssocID="{40892F4D-F2B3-4C07-A553-3FA0E906B0C4}" presName="hierChild5" presStyleCnt="0"/>
      <dgm:spPr/>
    </dgm:pt>
    <dgm:pt modelId="{676CBB13-2513-4D8F-8535-EF9CDBB3B087}" type="pres">
      <dgm:prSet presAssocID="{C6CA5503-ECE1-4FE0-A9BC-63C31CEE8A02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946EA01F-8EF9-4087-8126-47D5A012FCB1}" type="pres">
      <dgm:prSet presAssocID="{7A0D5944-A5BC-4F92-8FBA-FF4BB6D128E1}" presName="hierRoot2" presStyleCnt="0">
        <dgm:presLayoutVars>
          <dgm:hierBranch val="init"/>
        </dgm:presLayoutVars>
      </dgm:prSet>
      <dgm:spPr/>
    </dgm:pt>
    <dgm:pt modelId="{C3FA7D0D-3E78-4A85-B3D8-91CA87B93455}" type="pres">
      <dgm:prSet presAssocID="{7A0D5944-A5BC-4F92-8FBA-FF4BB6D128E1}" presName="rootComposite" presStyleCnt="0"/>
      <dgm:spPr/>
    </dgm:pt>
    <dgm:pt modelId="{C48AF128-CE2F-42A4-9B7F-BF74367B4B1F}" type="pres">
      <dgm:prSet presAssocID="{7A0D5944-A5BC-4F92-8FBA-FF4BB6D128E1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B9E71-28BD-4C8B-A73E-2ADA8C0C3D3E}" type="pres">
      <dgm:prSet presAssocID="{7A0D5944-A5BC-4F92-8FBA-FF4BB6D128E1}" presName="rootConnector" presStyleLbl="node3" presStyleIdx="8" presStyleCnt="13"/>
      <dgm:spPr/>
      <dgm:t>
        <a:bodyPr/>
        <a:lstStyle/>
        <a:p>
          <a:endParaRPr lang="en-US"/>
        </a:p>
      </dgm:t>
    </dgm:pt>
    <dgm:pt modelId="{724B60A2-0820-4BFC-B8EA-A91DA92DABFD}" type="pres">
      <dgm:prSet presAssocID="{7A0D5944-A5BC-4F92-8FBA-FF4BB6D128E1}" presName="hierChild4" presStyleCnt="0"/>
      <dgm:spPr/>
    </dgm:pt>
    <dgm:pt modelId="{746BA284-B76F-4CA4-A104-6D55B769C5DB}" type="pres">
      <dgm:prSet presAssocID="{7A0D5944-A5BC-4F92-8FBA-FF4BB6D128E1}" presName="hierChild5" presStyleCnt="0"/>
      <dgm:spPr/>
    </dgm:pt>
    <dgm:pt modelId="{6D14D8BF-F36B-44A8-9E60-A3DB06FC8F08}" type="pres">
      <dgm:prSet presAssocID="{31076AC5-5186-4ECB-8DDA-6559ECB2C450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1949C4CE-4F4C-439A-90E8-01A28D57E6F8}" type="pres">
      <dgm:prSet presAssocID="{FEF283F7-E011-4CE5-A3C1-EC6AE6935C44}" presName="hierRoot2" presStyleCnt="0">
        <dgm:presLayoutVars>
          <dgm:hierBranch val="init"/>
        </dgm:presLayoutVars>
      </dgm:prSet>
      <dgm:spPr/>
    </dgm:pt>
    <dgm:pt modelId="{CA4D2C15-1F86-4137-9AB5-AF9BDEDA2878}" type="pres">
      <dgm:prSet presAssocID="{FEF283F7-E011-4CE5-A3C1-EC6AE6935C44}" presName="rootComposite" presStyleCnt="0"/>
      <dgm:spPr/>
    </dgm:pt>
    <dgm:pt modelId="{C72E24B5-6060-44A3-A50C-04B5E2DAE6D9}" type="pres">
      <dgm:prSet presAssocID="{FEF283F7-E011-4CE5-A3C1-EC6AE6935C44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1AD1BE-4282-4876-801C-AD6BAAABF0DC}" type="pres">
      <dgm:prSet presAssocID="{FEF283F7-E011-4CE5-A3C1-EC6AE6935C44}" presName="rootConnector" presStyleLbl="node3" presStyleIdx="9" presStyleCnt="13"/>
      <dgm:spPr/>
      <dgm:t>
        <a:bodyPr/>
        <a:lstStyle/>
        <a:p>
          <a:endParaRPr lang="en-US"/>
        </a:p>
      </dgm:t>
    </dgm:pt>
    <dgm:pt modelId="{74C6A002-F5D4-413F-BD16-118994046E8B}" type="pres">
      <dgm:prSet presAssocID="{FEF283F7-E011-4CE5-A3C1-EC6AE6935C44}" presName="hierChild4" presStyleCnt="0"/>
      <dgm:spPr/>
    </dgm:pt>
    <dgm:pt modelId="{E400FBCA-B3CF-4B33-97CE-BF9B1ED88DFA}" type="pres">
      <dgm:prSet presAssocID="{FEF283F7-E011-4CE5-A3C1-EC6AE6935C44}" presName="hierChild5" presStyleCnt="0"/>
      <dgm:spPr/>
    </dgm:pt>
    <dgm:pt modelId="{A715845A-B7E4-4EC1-A600-0DF982EB3F5D}" type="pres">
      <dgm:prSet presAssocID="{18B4D399-2380-4300-8CFB-A3D565C80B03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FB33E759-83D0-4833-B87A-61EA437EAB79}" type="pres">
      <dgm:prSet presAssocID="{63A6C236-F0B6-4C61-AD66-A41B34335B32}" presName="hierRoot2" presStyleCnt="0">
        <dgm:presLayoutVars>
          <dgm:hierBranch val="init"/>
        </dgm:presLayoutVars>
      </dgm:prSet>
      <dgm:spPr/>
    </dgm:pt>
    <dgm:pt modelId="{944C5594-5680-458C-ADD1-92DBD53BD3A3}" type="pres">
      <dgm:prSet presAssocID="{63A6C236-F0B6-4C61-AD66-A41B34335B32}" presName="rootComposite" presStyleCnt="0"/>
      <dgm:spPr/>
    </dgm:pt>
    <dgm:pt modelId="{44A0FF63-4CF6-46BC-AB10-EFA1B40C4437}" type="pres">
      <dgm:prSet presAssocID="{63A6C236-F0B6-4C61-AD66-A41B34335B32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6920A-8C9E-4DEA-A7B6-A783A649C90D}" type="pres">
      <dgm:prSet presAssocID="{63A6C236-F0B6-4C61-AD66-A41B34335B32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2629FCAE-5EA9-4260-BBCC-974757CE06C0}" type="pres">
      <dgm:prSet presAssocID="{63A6C236-F0B6-4C61-AD66-A41B34335B32}" presName="hierChild4" presStyleCnt="0"/>
      <dgm:spPr/>
    </dgm:pt>
    <dgm:pt modelId="{30E0828A-593C-4A43-BEF7-D3710A947869}" type="pres">
      <dgm:prSet presAssocID="{63A6C236-F0B6-4C61-AD66-A41B34335B32}" presName="hierChild5" presStyleCnt="0"/>
      <dgm:spPr/>
    </dgm:pt>
    <dgm:pt modelId="{73B60E7C-6C0D-4BA8-AC0E-F99200C7977B}" type="pres">
      <dgm:prSet presAssocID="{150A9587-0487-4FCC-A1AB-61493999287D}" presName="hierChild5" presStyleCnt="0"/>
      <dgm:spPr/>
    </dgm:pt>
    <dgm:pt modelId="{DAEA10BB-1B71-4CD2-BF9E-8DC808D2E4CF}" type="pres">
      <dgm:prSet presAssocID="{F59BBEA8-C180-488D-973D-105E98B78BC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0FBED2B5-5016-49E9-BDD8-F115CFFF2A31}" type="pres">
      <dgm:prSet presAssocID="{7E6536C2-EC47-4059-8D25-6C61EAF10BAA}" presName="hierRoot2" presStyleCnt="0">
        <dgm:presLayoutVars>
          <dgm:hierBranch val="init"/>
        </dgm:presLayoutVars>
      </dgm:prSet>
      <dgm:spPr/>
    </dgm:pt>
    <dgm:pt modelId="{E5638869-0347-499C-922D-E99643E8A6D4}" type="pres">
      <dgm:prSet presAssocID="{7E6536C2-EC47-4059-8D25-6C61EAF10BAA}" presName="rootComposite" presStyleCnt="0"/>
      <dgm:spPr/>
    </dgm:pt>
    <dgm:pt modelId="{AAB57C5C-AE43-4CA1-949A-F3008B15D9C7}" type="pres">
      <dgm:prSet presAssocID="{7E6536C2-EC47-4059-8D25-6C61EAF10BA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686DE-42F4-4433-9338-141E21149338}" type="pres">
      <dgm:prSet presAssocID="{7E6536C2-EC47-4059-8D25-6C61EAF10BAA}" presName="rootConnector" presStyleLbl="node2" presStyleIdx="4" presStyleCnt="5"/>
      <dgm:spPr/>
      <dgm:t>
        <a:bodyPr/>
        <a:lstStyle/>
        <a:p>
          <a:endParaRPr lang="en-US"/>
        </a:p>
      </dgm:t>
    </dgm:pt>
    <dgm:pt modelId="{F15F1F81-F702-48F4-9812-FDBFF7B31428}" type="pres">
      <dgm:prSet presAssocID="{7E6536C2-EC47-4059-8D25-6C61EAF10BAA}" presName="hierChild4" presStyleCnt="0"/>
      <dgm:spPr/>
    </dgm:pt>
    <dgm:pt modelId="{01D492FA-A316-42D7-B88B-68830E71843D}" type="pres">
      <dgm:prSet presAssocID="{C5D7E67D-7BF4-4FCA-8C09-B36AA7A66118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DE1D7284-B2ED-40EB-BAA3-CDE57753A790}" type="pres">
      <dgm:prSet presAssocID="{90287457-3D6E-4903-BABF-6A414B90D101}" presName="hierRoot2" presStyleCnt="0">
        <dgm:presLayoutVars>
          <dgm:hierBranch val="init"/>
        </dgm:presLayoutVars>
      </dgm:prSet>
      <dgm:spPr/>
    </dgm:pt>
    <dgm:pt modelId="{1C244F01-27EB-4502-B1D9-0B5E48FEA6F7}" type="pres">
      <dgm:prSet presAssocID="{90287457-3D6E-4903-BABF-6A414B90D101}" presName="rootComposite" presStyleCnt="0"/>
      <dgm:spPr/>
    </dgm:pt>
    <dgm:pt modelId="{A2033BDC-2B96-4E37-AC24-CE9BCDCBC0B6}" type="pres">
      <dgm:prSet presAssocID="{90287457-3D6E-4903-BABF-6A414B90D101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A609A-D857-41EE-A497-E5288C0E62AA}" type="pres">
      <dgm:prSet presAssocID="{90287457-3D6E-4903-BABF-6A414B90D101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27818CAC-3D31-4541-9973-C7F3BD9F76CE}" type="pres">
      <dgm:prSet presAssocID="{90287457-3D6E-4903-BABF-6A414B90D101}" presName="hierChild4" presStyleCnt="0"/>
      <dgm:spPr/>
    </dgm:pt>
    <dgm:pt modelId="{B3EF1AE0-A08F-42F4-94A5-04711B4CD11C}" type="pres">
      <dgm:prSet presAssocID="{90287457-3D6E-4903-BABF-6A414B90D101}" presName="hierChild5" presStyleCnt="0"/>
      <dgm:spPr/>
    </dgm:pt>
    <dgm:pt modelId="{8ACFAEEA-1968-4F97-BE46-3BD36CCA55F8}" type="pres">
      <dgm:prSet presAssocID="{F2CBC8A1-17B9-48E2-946E-01D0AD9FCDC0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8E881352-26AB-4FC1-A9C6-B428C401593A}" type="pres">
      <dgm:prSet presAssocID="{109D60C5-AE3C-4532-A6FE-3C8B7630888B}" presName="hierRoot2" presStyleCnt="0">
        <dgm:presLayoutVars>
          <dgm:hierBranch val="init"/>
        </dgm:presLayoutVars>
      </dgm:prSet>
      <dgm:spPr/>
    </dgm:pt>
    <dgm:pt modelId="{15CF716F-1492-47DB-B6B4-8D76B9BC2FA6}" type="pres">
      <dgm:prSet presAssocID="{109D60C5-AE3C-4532-A6FE-3C8B7630888B}" presName="rootComposite" presStyleCnt="0"/>
      <dgm:spPr/>
    </dgm:pt>
    <dgm:pt modelId="{E0A9CC68-8498-4853-B2F1-66F21B80055E}" type="pres">
      <dgm:prSet presAssocID="{109D60C5-AE3C-4532-A6FE-3C8B7630888B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BB72D-23A9-4E3A-8864-7CA54CD11E90}" type="pres">
      <dgm:prSet presAssocID="{109D60C5-AE3C-4532-A6FE-3C8B7630888B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DBC73E62-411B-41C7-97BB-9F86CECFCF45}" type="pres">
      <dgm:prSet presAssocID="{109D60C5-AE3C-4532-A6FE-3C8B7630888B}" presName="hierChild4" presStyleCnt="0"/>
      <dgm:spPr/>
    </dgm:pt>
    <dgm:pt modelId="{BACBE50E-0480-4058-BE8E-EB13EAC64575}" type="pres">
      <dgm:prSet presAssocID="{109D60C5-AE3C-4532-A6FE-3C8B7630888B}" presName="hierChild5" presStyleCnt="0"/>
      <dgm:spPr/>
    </dgm:pt>
    <dgm:pt modelId="{27D0010F-0CE5-440C-A837-C66C9BE4F9DF}" type="pres">
      <dgm:prSet presAssocID="{7E6536C2-EC47-4059-8D25-6C61EAF10BAA}" presName="hierChild5" presStyleCnt="0"/>
      <dgm:spPr/>
    </dgm:pt>
    <dgm:pt modelId="{16D4B8CE-CC05-487D-A966-381066B2B1DB}" type="pres">
      <dgm:prSet presAssocID="{01FD0D83-B9C8-4D4C-8163-4DD3ED0F5AD8}" presName="hierChild3" presStyleCnt="0"/>
      <dgm:spPr/>
    </dgm:pt>
  </dgm:ptLst>
  <dgm:cxnLst>
    <dgm:cxn modelId="{32BC4D7F-206F-4575-8799-61C562728D63}" srcId="{CAE2CC2F-C562-4032-ABCC-5B5608BC2DE8}" destId="{A6D9D240-234D-47A2-994B-3D3355FE83F0}" srcOrd="0" destOrd="0" parTransId="{4D825CFF-87BF-4F37-8AA4-7A9235FD65BC}" sibTransId="{3440C175-C880-474C-ABA8-5F0C3330F53B}"/>
    <dgm:cxn modelId="{88340685-DAB4-42C5-87C2-47C0B0B9F25D}" type="presOf" srcId="{01FD0D83-B9C8-4D4C-8163-4DD3ED0F5AD8}" destId="{AAC37320-9C46-4A9C-B994-84A5CDBB13DC}" srcOrd="0" destOrd="0" presId="urn:microsoft.com/office/officeart/2005/8/layout/orgChart1"/>
    <dgm:cxn modelId="{2CEC13BC-28BC-4493-ABD4-7561B8DB95A3}" type="presOf" srcId="{A6D9D240-234D-47A2-994B-3D3355FE83F0}" destId="{148D1AC7-F47A-415E-A820-8EC146D1061C}" srcOrd="1" destOrd="0" presId="urn:microsoft.com/office/officeart/2005/8/layout/orgChart1"/>
    <dgm:cxn modelId="{4EFB5CCA-8C25-49E5-907C-21ADEA6A4F9B}" srcId="{7E6536C2-EC47-4059-8D25-6C61EAF10BAA}" destId="{90287457-3D6E-4903-BABF-6A414B90D101}" srcOrd="0" destOrd="0" parTransId="{C5D7E67D-7BF4-4FCA-8C09-B36AA7A66118}" sibTransId="{9D6E5717-D0EC-4B08-93B6-625179318DFE}"/>
    <dgm:cxn modelId="{3ED37A31-2BA1-46E8-BBCE-81EBF9697C7F}" type="presOf" srcId="{40892F4D-F2B3-4C07-A553-3FA0E906B0C4}" destId="{6E6BECC1-A75F-400B-B0AA-0D34425BED19}" srcOrd="1" destOrd="0" presId="urn:microsoft.com/office/officeart/2005/8/layout/orgChart1"/>
    <dgm:cxn modelId="{1743F071-2F53-4139-9BF1-77479C1ECB82}" type="presOf" srcId="{F2CBC8A1-17B9-48E2-946E-01D0AD9FCDC0}" destId="{8ACFAEEA-1968-4F97-BE46-3BD36CCA55F8}" srcOrd="0" destOrd="0" presId="urn:microsoft.com/office/officeart/2005/8/layout/orgChart1"/>
    <dgm:cxn modelId="{02B69055-19BA-43A8-ACC0-4A607A17213E}" type="presOf" srcId="{0C6322C2-83E7-4F01-8755-D89CF0420186}" destId="{323A118F-EF2C-4034-A0C8-3A2BA1AC792F}" srcOrd="0" destOrd="0" presId="urn:microsoft.com/office/officeart/2005/8/layout/orgChart1"/>
    <dgm:cxn modelId="{ACDFF496-2677-485A-8A37-99CDAF9460FB}" type="presOf" srcId="{201EC4D9-64FE-41CE-B331-5B62DFD6D0EB}" destId="{AB53739B-DA8E-415E-8BDD-3DA9D8ECFB6B}" srcOrd="0" destOrd="0" presId="urn:microsoft.com/office/officeart/2005/8/layout/orgChart1"/>
    <dgm:cxn modelId="{836D7A92-A6D0-4D17-9339-451C8F9EAE6F}" type="presOf" srcId="{E53ADC6C-46AB-4F41-91EB-7CCFAD8E74EF}" destId="{9BAAF416-9044-4354-BC47-B539A47C5AA1}" srcOrd="0" destOrd="0" presId="urn:microsoft.com/office/officeart/2005/8/layout/orgChart1"/>
    <dgm:cxn modelId="{E10053E9-6222-47D4-AB43-DC9B7645BF03}" type="presOf" srcId="{4D825CFF-87BF-4F37-8AA4-7A9235FD65BC}" destId="{D3EF435E-330D-4BAB-A6CA-8B99E72DE2F6}" srcOrd="0" destOrd="0" presId="urn:microsoft.com/office/officeart/2005/8/layout/orgChart1"/>
    <dgm:cxn modelId="{013AEAEF-F421-4298-B57D-499576160298}" type="presOf" srcId="{A02FD13C-C831-4B26-8D08-9A12B466DE19}" destId="{93A66B2B-3B39-4560-A4A2-2040C62101B6}" srcOrd="1" destOrd="0" presId="urn:microsoft.com/office/officeart/2005/8/layout/orgChart1"/>
    <dgm:cxn modelId="{C436C36A-B2EF-4055-BA43-F73DDF0413E6}" type="presOf" srcId="{A6D9D240-234D-47A2-994B-3D3355FE83F0}" destId="{70B81831-5BEE-45CA-B727-F680C506378B}" srcOrd="0" destOrd="0" presId="urn:microsoft.com/office/officeart/2005/8/layout/orgChart1"/>
    <dgm:cxn modelId="{367718E7-DC32-4C4B-8820-250A1E3D96A3}" type="presOf" srcId="{4656B7FA-30CC-4167-ABF7-3718A5113A18}" destId="{ED6F7147-64A0-4969-9320-C1C2CE199592}" srcOrd="0" destOrd="0" presId="urn:microsoft.com/office/officeart/2005/8/layout/orgChart1"/>
    <dgm:cxn modelId="{F1AFAB3A-987A-4725-B3C2-E40560E30828}" srcId="{01FD0D83-B9C8-4D4C-8163-4DD3ED0F5AD8}" destId="{CAE2CC2F-C562-4032-ABCC-5B5608BC2DE8}" srcOrd="2" destOrd="0" parTransId="{1AF76640-F053-40C7-9168-7D6A04D153BA}" sibTransId="{D3A02C63-0214-4B5A-885C-170F20650EB1}"/>
    <dgm:cxn modelId="{40D484CF-23FE-461C-997E-9E06BB81A4C8}" type="presOf" srcId="{90287457-3D6E-4903-BABF-6A414B90D101}" destId="{A2033BDC-2B96-4E37-AC24-CE9BCDCBC0B6}" srcOrd="0" destOrd="0" presId="urn:microsoft.com/office/officeart/2005/8/layout/orgChart1"/>
    <dgm:cxn modelId="{31E74D4E-37E7-426F-8D63-C06858F3674D}" type="presOf" srcId="{A02FD13C-C831-4B26-8D08-9A12B466DE19}" destId="{3F7CCE2A-3B18-42F1-B16D-3BC1A0EE9D88}" srcOrd="0" destOrd="0" presId="urn:microsoft.com/office/officeart/2005/8/layout/orgChart1"/>
    <dgm:cxn modelId="{7FF1D3C9-2A69-4DF9-AA74-2D4DEEBDF768}" type="presOf" srcId="{8C200F9E-4E1A-4250-A6C4-14B970F492B4}" destId="{0DB09AD9-7C27-4FA9-A317-969BD6F0BF1A}" srcOrd="0" destOrd="0" presId="urn:microsoft.com/office/officeart/2005/8/layout/orgChart1"/>
    <dgm:cxn modelId="{ACECEAF4-0E9A-40E0-9F44-74C97C6DBD1B}" srcId="{8C200F9E-4E1A-4250-A6C4-14B970F492B4}" destId="{4656B7FA-30CC-4167-ABF7-3718A5113A18}" srcOrd="0" destOrd="0" parTransId="{87B708AF-8282-4EEF-BA05-20CDAD562E8A}" sibTransId="{99B52A47-A887-4AFB-B6EE-8394A507185E}"/>
    <dgm:cxn modelId="{8C32038F-E3B7-4CD1-8C02-97BFFABC56E6}" type="presOf" srcId="{7E6536C2-EC47-4059-8D25-6C61EAF10BAA}" destId="{3C0686DE-42F4-4433-9338-141E21149338}" srcOrd="1" destOrd="0" presId="urn:microsoft.com/office/officeart/2005/8/layout/orgChart1"/>
    <dgm:cxn modelId="{006B66D1-074C-447B-BAC4-C6866A2EA746}" type="presOf" srcId="{01FD0D83-B9C8-4D4C-8163-4DD3ED0F5AD8}" destId="{5D421615-A755-4610-A7F9-65AE978C4234}" srcOrd="1" destOrd="0" presId="urn:microsoft.com/office/officeart/2005/8/layout/orgChart1"/>
    <dgm:cxn modelId="{A1CEAA78-EDF7-49D9-BDE3-EEB60958DF82}" type="presOf" srcId="{C08BA67B-0B4C-46F3-98BE-2E00CE11F3A2}" destId="{CFB39EB6-E628-455F-A489-62164D1A6AE7}" srcOrd="0" destOrd="0" presId="urn:microsoft.com/office/officeart/2005/8/layout/orgChart1"/>
    <dgm:cxn modelId="{9A3A49AE-6202-42DD-A3A0-007A896AF5D5}" srcId="{01FD0D83-B9C8-4D4C-8163-4DD3ED0F5AD8}" destId="{7E6536C2-EC47-4059-8D25-6C61EAF10BAA}" srcOrd="4" destOrd="0" parTransId="{F59BBEA8-C180-488D-973D-105E98B78BCC}" sibTransId="{BB15F7EE-E584-416A-9B43-A2E3218A29EA}"/>
    <dgm:cxn modelId="{F80AE922-92EE-4411-BD8E-FD2EB1B68FE6}" type="presOf" srcId="{5F790901-7506-427F-AC37-58FAA896F9A4}" destId="{DA9C2F3F-1FD0-47B3-A870-EFAB91EF17D9}" srcOrd="0" destOrd="0" presId="urn:microsoft.com/office/officeart/2005/8/layout/orgChart1"/>
    <dgm:cxn modelId="{4D70363A-34AB-446F-A45E-03C54A74F35D}" type="presOf" srcId="{EC1FD80B-6C82-40A9-ADE6-BF3550629FDA}" destId="{71199117-1534-43E1-B435-DA438EFF1D14}" srcOrd="0" destOrd="0" presId="urn:microsoft.com/office/officeart/2005/8/layout/orgChart1"/>
    <dgm:cxn modelId="{9CBDCF3C-7283-4AC3-973F-CADC0A608696}" type="presOf" srcId="{90287457-3D6E-4903-BABF-6A414B90D101}" destId="{E31A609A-D857-41EE-A497-E5288C0E62AA}" srcOrd="1" destOrd="0" presId="urn:microsoft.com/office/officeart/2005/8/layout/orgChart1"/>
    <dgm:cxn modelId="{E77A0E76-C861-4C24-A368-AB1B38B2E124}" type="presOf" srcId="{4656B7FA-30CC-4167-ABF7-3718A5113A18}" destId="{3B2D85FF-FABF-4659-86BE-3B536F52F647}" srcOrd="1" destOrd="0" presId="urn:microsoft.com/office/officeart/2005/8/layout/orgChart1"/>
    <dgm:cxn modelId="{45793C56-CEEF-4BE6-A49D-2D8750311E8F}" type="presOf" srcId="{783ED931-F674-4183-94C2-253F818356B2}" destId="{4BCA62CF-0409-4298-BBC5-9861F299EADE}" srcOrd="0" destOrd="0" presId="urn:microsoft.com/office/officeart/2005/8/layout/orgChart1"/>
    <dgm:cxn modelId="{79886F5E-D2C6-4D54-94F2-DF8EF5370332}" type="presOf" srcId="{63A6C236-F0B6-4C61-AD66-A41B34335B32}" destId="{0C76920A-8C9E-4DEA-A7B6-A783A649C90D}" srcOrd="1" destOrd="0" presId="urn:microsoft.com/office/officeart/2005/8/layout/orgChart1"/>
    <dgm:cxn modelId="{42BF9995-5C52-4FAA-8776-85D2E32749A2}" type="presOf" srcId="{7C27F922-CEC7-42DF-8DD3-68E683DCBC11}" destId="{6C4373AA-B13E-4C68-B396-92D4B2DDD938}" srcOrd="0" destOrd="0" presId="urn:microsoft.com/office/officeart/2005/8/layout/orgChart1"/>
    <dgm:cxn modelId="{063A7EAD-4722-4489-96DD-480B2A01F598}" srcId="{8C200F9E-4E1A-4250-A6C4-14B970F492B4}" destId="{EAEB1C42-AF7E-4E13-99B3-EB70CFD761FD}" srcOrd="2" destOrd="0" parTransId="{3B81E0D8-1561-4012-B215-5ADA6AF15797}" sibTransId="{9B1169C1-F3E1-4E8F-903E-13808802779E}"/>
    <dgm:cxn modelId="{72A397BF-8EE1-4AAF-BC8E-38B9F20183C6}" srcId="{CAE2CC2F-C562-4032-ABCC-5B5608BC2DE8}" destId="{196C11B1-1E3F-4204-919A-4931450AB68F}" srcOrd="2" destOrd="0" parTransId="{E53ADC6C-46AB-4F41-91EB-7CCFAD8E74EF}" sibTransId="{3176FC5E-9B6A-488E-AA02-5B048F5EE6B2}"/>
    <dgm:cxn modelId="{4E552F0C-EA95-4CF0-8ABC-7967B4AFB7D7}" type="presOf" srcId="{109D60C5-AE3C-4532-A6FE-3C8B7630888B}" destId="{E0A9CC68-8498-4853-B2F1-66F21B80055E}" srcOrd="0" destOrd="0" presId="urn:microsoft.com/office/officeart/2005/8/layout/orgChart1"/>
    <dgm:cxn modelId="{DC359CE7-8390-4D46-BDF7-237D57FEA393}" type="presOf" srcId="{3B81E0D8-1561-4012-B215-5ADA6AF15797}" destId="{375028CF-FD36-4A5B-9524-C70449B1F768}" srcOrd="0" destOrd="0" presId="urn:microsoft.com/office/officeart/2005/8/layout/orgChart1"/>
    <dgm:cxn modelId="{FF218CBF-5BAA-4161-B2CF-1EF971E5E88F}" type="presOf" srcId="{21D31124-FB12-4B7A-8007-E388EE6EEC37}" destId="{26615255-C531-415B-A1D4-E6EAEA58DC8D}" srcOrd="0" destOrd="0" presId="urn:microsoft.com/office/officeart/2005/8/layout/orgChart1"/>
    <dgm:cxn modelId="{19DDB91F-1B73-4C41-BEBF-C9BF3FAF9201}" type="presOf" srcId="{5F790901-7506-427F-AC37-58FAA896F9A4}" destId="{5B1177B3-ABAA-408C-9647-CC16C7098D7B}" srcOrd="1" destOrd="0" presId="urn:microsoft.com/office/officeart/2005/8/layout/orgChart1"/>
    <dgm:cxn modelId="{213FCF1D-BA73-4DB4-8EBD-B810BDF3A10C}" type="presOf" srcId="{CAE2CC2F-C562-4032-ABCC-5B5608BC2DE8}" destId="{3F331E9D-5F36-4786-848D-AE5BB12C3957}" srcOrd="1" destOrd="0" presId="urn:microsoft.com/office/officeart/2005/8/layout/orgChart1"/>
    <dgm:cxn modelId="{4C488568-A77F-4508-8A74-FC8B95B87892}" type="presOf" srcId="{FEF283F7-E011-4CE5-A3C1-EC6AE6935C44}" destId="{4E1AD1BE-4282-4876-801C-AD6BAAABF0DC}" srcOrd="1" destOrd="0" presId="urn:microsoft.com/office/officeart/2005/8/layout/orgChart1"/>
    <dgm:cxn modelId="{E0DFBB02-EB82-4820-965C-C2392ACC87BB}" type="presOf" srcId="{EAEB1C42-AF7E-4E13-99B3-EB70CFD761FD}" destId="{B2458E62-F44A-4004-B920-91896DE4D19D}" srcOrd="1" destOrd="0" presId="urn:microsoft.com/office/officeart/2005/8/layout/orgChart1"/>
    <dgm:cxn modelId="{F98B348E-EE8D-4B60-B529-55370D267FB9}" type="presOf" srcId="{7A0D5944-A5BC-4F92-8FBA-FF4BB6D128E1}" destId="{C48AF128-CE2F-42A4-9B7F-BF74367B4B1F}" srcOrd="0" destOrd="0" presId="urn:microsoft.com/office/officeart/2005/8/layout/orgChart1"/>
    <dgm:cxn modelId="{F189A931-CD05-4DE4-B34E-560EC2BCB6D1}" srcId="{01FD0D83-B9C8-4D4C-8163-4DD3ED0F5AD8}" destId="{150A9587-0487-4FCC-A1AB-61493999287D}" srcOrd="3" destOrd="0" parTransId="{0C6322C2-83E7-4F01-8755-D89CF0420186}" sibTransId="{18286089-C30F-4FB3-8099-1AB1399269CC}"/>
    <dgm:cxn modelId="{AF63603A-0069-4ECF-A1D2-1B587CA78076}" type="presOf" srcId="{196C11B1-1E3F-4204-919A-4931450AB68F}" destId="{0C93A6BD-3692-4B73-9F07-90EBD869392A}" srcOrd="0" destOrd="0" presId="urn:microsoft.com/office/officeart/2005/8/layout/orgChart1"/>
    <dgm:cxn modelId="{AE35C355-0376-4F9E-9710-A09A06AD671E}" srcId="{21D31124-FB12-4B7A-8007-E388EE6EEC37}" destId="{A02FD13C-C831-4B26-8D08-9A12B466DE19}" srcOrd="0" destOrd="0" parTransId="{1E047140-0621-4342-8FB5-E2D30E12BF36}" sibTransId="{9F79212E-B4E6-4A7F-A210-647EE87F0996}"/>
    <dgm:cxn modelId="{127A6B6C-C83C-4318-AC32-76839794B87A}" type="presOf" srcId="{C6CA5503-ECE1-4FE0-A9BC-63C31CEE8A02}" destId="{676CBB13-2513-4D8F-8535-EF9CDBB3B087}" srcOrd="0" destOrd="0" presId="urn:microsoft.com/office/officeart/2005/8/layout/orgChart1"/>
    <dgm:cxn modelId="{20D9D1CB-37B5-401A-B13F-90885E03FA7F}" type="presOf" srcId="{1E047140-0621-4342-8FB5-E2D30E12BF36}" destId="{5811113D-4DF4-491B-B35B-60E362710015}" srcOrd="0" destOrd="0" presId="urn:microsoft.com/office/officeart/2005/8/layout/orgChart1"/>
    <dgm:cxn modelId="{1395CF5D-E54D-4782-AB02-C2A02B36973D}" type="presOf" srcId="{B23F4F26-CA58-40E7-B790-41B0C441F41C}" destId="{47800C54-7FD5-4DDA-B351-D66CC4D0FC60}" srcOrd="1" destOrd="0" presId="urn:microsoft.com/office/officeart/2005/8/layout/orgChart1"/>
    <dgm:cxn modelId="{BBF8A56A-939E-4D28-8C59-B1E5AEBA26B0}" srcId="{201EC4D9-64FE-41CE-B331-5B62DFD6D0EB}" destId="{01FD0D83-B9C8-4D4C-8163-4DD3ED0F5AD8}" srcOrd="0" destOrd="0" parTransId="{E4768449-4E78-4E1D-AF37-A27536948EAD}" sibTransId="{201354EA-A15A-4C65-BB7B-8ADF77A1A091}"/>
    <dgm:cxn modelId="{8173EAA5-D2AB-4448-BFFC-4682058E15C4}" type="presOf" srcId="{B23F4F26-CA58-40E7-B790-41B0C441F41C}" destId="{BA3B018B-0444-4907-AB3B-E2DF019D9A81}" srcOrd="0" destOrd="0" presId="urn:microsoft.com/office/officeart/2005/8/layout/orgChart1"/>
    <dgm:cxn modelId="{6FF227B5-C9AE-4173-A3C2-A6EA0FFCE0E2}" srcId="{150A9587-0487-4FCC-A1AB-61493999287D}" destId="{FEF283F7-E011-4CE5-A3C1-EC6AE6935C44}" srcOrd="2" destOrd="0" parTransId="{31076AC5-5186-4ECB-8DDA-6559ECB2C450}" sibTransId="{DF0F9AB1-A29F-4F16-8FCE-FA0BBB0405F5}"/>
    <dgm:cxn modelId="{4E20B330-FB86-454D-874C-66136E5C2F08}" type="presOf" srcId="{F59BBEA8-C180-488D-973D-105E98B78BCC}" destId="{DAEA10BB-1B71-4CD2-BF9E-8DC808D2E4CF}" srcOrd="0" destOrd="0" presId="urn:microsoft.com/office/officeart/2005/8/layout/orgChart1"/>
    <dgm:cxn modelId="{47EE069C-35FB-4FE8-9072-117D5FDAF821}" type="presOf" srcId="{7E6536C2-EC47-4059-8D25-6C61EAF10BAA}" destId="{AAB57C5C-AE43-4CA1-949A-F3008B15D9C7}" srcOrd="0" destOrd="0" presId="urn:microsoft.com/office/officeart/2005/8/layout/orgChart1"/>
    <dgm:cxn modelId="{EF21CE69-1D8E-4D84-A2F3-01EB76D075D8}" type="presOf" srcId="{CAE2CC2F-C562-4032-ABCC-5B5608BC2DE8}" destId="{2FDB7077-A636-469E-A6D4-8C2A72510016}" srcOrd="0" destOrd="0" presId="urn:microsoft.com/office/officeart/2005/8/layout/orgChart1"/>
    <dgm:cxn modelId="{8C9BD8D6-78B8-4438-BBD4-66ADC09276A4}" srcId="{01FD0D83-B9C8-4D4C-8163-4DD3ED0F5AD8}" destId="{21D31124-FB12-4B7A-8007-E388EE6EEC37}" srcOrd="0" destOrd="0" parTransId="{BB1AB720-9A6D-44D9-BFE8-3EFCECB6D48C}" sibTransId="{6224BBD4-FF78-4B3D-A111-6A27C9DF51D9}"/>
    <dgm:cxn modelId="{6F774713-8EEE-44B0-A624-1FB19266EDE0}" type="presOf" srcId="{40892F4D-F2B3-4C07-A553-3FA0E906B0C4}" destId="{D5F69258-46AB-4106-8CBD-DC90C432C002}" srcOrd="0" destOrd="0" presId="urn:microsoft.com/office/officeart/2005/8/layout/orgChart1"/>
    <dgm:cxn modelId="{AA7E2B5E-6DA4-485D-8579-AF05743A800C}" srcId="{8C200F9E-4E1A-4250-A6C4-14B970F492B4}" destId="{5F790901-7506-427F-AC37-58FAA896F9A4}" srcOrd="1" destOrd="0" parTransId="{EC1FD80B-6C82-40A9-ADE6-BF3550629FDA}" sibTransId="{6776FF76-9A38-493E-82BC-8BFE51389115}"/>
    <dgm:cxn modelId="{CA655AE3-F767-4712-89E1-5BBB70C28E2E}" type="presOf" srcId="{EAEB1C42-AF7E-4E13-99B3-EB70CFD761FD}" destId="{95E8295E-DB6B-4904-A628-F7C7244B6BAF}" srcOrd="0" destOrd="0" presId="urn:microsoft.com/office/officeart/2005/8/layout/orgChart1"/>
    <dgm:cxn modelId="{9E27B7BA-12F7-40E9-B192-8C34456E4522}" srcId="{7E6536C2-EC47-4059-8D25-6C61EAF10BAA}" destId="{109D60C5-AE3C-4532-A6FE-3C8B7630888B}" srcOrd="1" destOrd="0" parTransId="{F2CBC8A1-17B9-48E2-946E-01D0AD9FCDC0}" sibTransId="{68DA1BAC-7E5E-4E88-BDAE-DCB7ED97F289}"/>
    <dgm:cxn modelId="{4386B1E4-DC66-443F-ABCF-6A3C33F4D44C}" type="presOf" srcId="{109D60C5-AE3C-4532-A6FE-3C8B7630888B}" destId="{FD0BB72D-23A9-4E3A-8864-7CA54CD11E90}" srcOrd="1" destOrd="0" presId="urn:microsoft.com/office/officeart/2005/8/layout/orgChart1"/>
    <dgm:cxn modelId="{D859239F-6058-4ECD-A463-7F0973268E73}" type="presOf" srcId="{150A9587-0487-4FCC-A1AB-61493999287D}" destId="{4E273138-9B4A-4F6E-9837-AAD7E38F7DF3}" srcOrd="0" destOrd="0" presId="urn:microsoft.com/office/officeart/2005/8/layout/orgChart1"/>
    <dgm:cxn modelId="{192187F4-7491-4BB8-B53B-7C00D4281B7B}" srcId="{150A9587-0487-4FCC-A1AB-61493999287D}" destId="{7A0D5944-A5BC-4F92-8FBA-FF4BB6D128E1}" srcOrd="1" destOrd="0" parTransId="{C6CA5503-ECE1-4FE0-A9BC-63C31CEE8A02}" sibTransId="{B0696E55-8888-43D0-8163-4B6315500F03}"/>
    <dgm:cxn modelId="{8B6D5BC0-EED6-4AE6-ABE1-A00C53E93F94}" srcId="{150A9587-0487-4FCC-A1AB-61493999287D}" destId="{40892F4D-F2B3-4C07-A553-3FA0E906B0C4}" srcOrd="0" destOrd="0" parTransId="{C08BA67B-0B4C-46F3-98BE-2E00CE11F3A2}" sibTransId="{C74A6B66-3005-4DF8-BFEE-908164D20611}"/>
    <dgm:cxn modelId="{EE81BD35-C251-4E27-AEF1-3339DF0792EA}" type="presOf" srcId="{21D31124-FB12-4B7A-8007-E388EE6EEC37}" destId="{A6B2FD0A-21CD-4F82-BD81-0364E0758496}" srcOrd="1" destOrd="0" presId="urn:microsoft.com/office/officeart/2005/8/layout/orgChart1"/>
    <dgm:cxn modelId="{74C32508-495E-4561-8BD2-EAF33771E221}" srcId="{150A9587-0487-4FCC-A1AB-61493999287D}" destId="{63A6C236-F0B6-4C61-AD66-A41B34335B32}" srcOrd="3" destOrd="0" parTransId="{18B4D399-2380-4300-8CFB-A3D565C80B03}" sibTransId="{A8B4928B-4AE0-4466-8941-B6D53B6894AE}"/>
    <dgm:cxn modelId="{92FEAEB4-D504-405A-8790-1799CD15A7E8}" type="presOf" srcId="{18B4D399-2380-4300-8CFB-A3D565C80B03}" destId="{A715845A-B7E4-4EC1-A600-0DF982EB3F5D}" srcOrd="0" destOrd="0" presId="urn:microsoft.com/office/officeart/2005/8/layout/orgChart1"/>
    <dgm:cxn modelId="{2BD55C55-43CC-4AAF-8708-85ED42FDFAAD}" type="presOf" srcId="{87B708AF-8282-4EEF-BA05-20CDAD562E8A}" destId="{E420F6B3-6E4B-4D18-A7A2-9514A929CE82}" srcOrd="0" destOrd="0" presId="urn:microsoft.com/office/officeart/2005/8/layout/orgChart1"/>
    <dgm:cxn modelId="{51ACC7EB-A1AE-4579-9F5A-4A7D57FE7DDF}" type="presOf" srcId="{FEF283F7-E011-4CE5-A3C1-EC6AE6935C44}" destId="{C72E24B5-6060-44A3-A50C-04B5E2DAE6D9}" srcOrd="0" destOrd="0" presId="urn:microsoft.com/office/officeart/2005/8/layout/orgChart1"/>
    <dgm:cxn modelId="{F446F3C1-8EB6-45B5-8BB6-9B71199A3219}" type="presOf" srcId="{BB1AB720-9A6D-44D9-BFE8-3EFCECB6D48C}" destId="{538D7B5F-BB32-4703-9ACD-A91C9A554952}" srcOrd="0" destOrd="0" presId="urn:microsoft.com/office/officeart/2005/8/layout/orgChart1"/>
    <dgm:cxn modelId="{35E2C93A-A9D3-4337-BA6E-59680B7AF133}" srcId="{CAE2CC2F-C562-4032-ABCC-5B5608BC2DE8}" destId="{B23F4F26-CA58-40E7-B790-41B0C441F41C}" srcOrd="1" destOrd="0" parTransId="{783ED931-F674-4183-94C2-253F818356B2}" sibTransId="{6DA8EC17-422E-4D47-927E-519F75F3ED3E}"/>
    <dgm:cxn modelId="{755CCF21-53FF-4202-B008-52B809EFFC52}" type="presOf" srcId="{7A0D5944-A5BC-4F92-8FBA-FF4BB6D128E1}" destId="{F2DB9E71-28BD-4C8B-A73E-2ADA8C0C3D3E}" srcOrd="1" destOrd="0" presId="urn:microsoft.com/office/officeart/2005/8/layout/orgChart1"/>
    <dgm:cxn modelId="{2033211F-69F7-46F3-8011-F55D0BE391C5}" srcId="{01FD0D83-B9C8-4D4C-8163-4DD3ED0F5AD8}" destId="{8C200F9E-4E1A-4250-A6C4-14B970F492B4}" srcOrd="1" destOrd="0" parTransId="{7C27F922-CEC7-42DF-8DD3-68E683DCBC11}" sibTransId="{2CADBAFB-27E5-482B-B47C-5D7CA9B80654}"/>
    <dgm:cxn modelId="{6AC42859-334F-421E-85A8-F57D77861516}" type="presOf" srcId="{63A6C236-F0B6-4C61-AD66-A41B34335B32}" destId="{44A0FF63-4CF6-46BC-AB10-EFA1B40C4437}" srcOrd="0" destOrd="0" presId="urn:microsoft.com/office/officeart/2005/8/layout/orgChart1"/>
    <dgm:cxn modelId="{93CFC38A-9C74-49EA-BF05-423BA40E0016}" type="presOf" srcId="{1AF76640-F053-40C7-9168-7D6A04D153BA}" destId="{AA85457A-D1DB-4132-BE4B-DF9C1D0A3990}" srcOrd="0" destOrd="0" presId="urn:microsoft.com/office/officeart/2005/8/layout/orgChart1"/>
    <dgm:cxn modelId="{19C3026A-3DC1-46F9-8F51-AA1BA163B87C}" type="presOf" srcId="{C5D7E67D-7BF4-4FCA-8C09-B36AA7A66118}" destId="{01D492FA-A316-42D7-B88B-68830E71843D}" srcOrd="0" destOrd="0" presId="urn:microsoft.com/office/officeart/2005/8/layout/orgChart1"/>
    <dgm:cxn modelId="{C04085D0-D377-42C5-8276-AF9651AB2E49}" type="presOf" srcId="{31076AC5-5186-4ECB-8DDA-6559ECB2C450}" destId="{6D14D8BF-F36B-44A8-9E60-A3DB06FC8F08}" srcOrd="0" destOrd="0" presId="urn:microsoft.com/office/officeart/2005/8/layout/orgChart1"/>
    <dgm:cxn modelId="{5B01D73A-B9AF-4683-90B1-4ED7BB5C8143}" type="presOf" srcId="{8C200F9E-4E1A-4250-A6C4-14B970F492B4}" destId="{CFE68C6F-D586-47B5-958B-C2999D21DCDF}" srcOrd="1" destOrd="0" presId="urn:microsoft.com/office/officeart/2005/8/layout/orgChart1"/>
    <dgm:cxn modelId="{EBDD8300-C910-40A5-854C-5614B776D128}" type="presOf" srcId="{150A9587-0487-4FCC-A1AB-61493999287D}" destId="{8F9F998C-F1AA-457D-9B5A-95C86CFC52FC}" srcOrd="1" destOrd="0" presId="urn:microsoft.com/office/officeart/2005/8/layout/orgChart1"/>
    <dgm:cxn modelId="{5DA2BA9E-0A1E-4135-87E3-8EA5007A1F6F}" type="presOf" srcId="{196C11B1-1E3F-4204-919A-4931450AB68F}" destId="{8E0B2C7D-2641-4161-A597-688BABECE57B}" srcOrd="1" destOrd="0" presId="urn:microsoft.com/office/officeart/2005/8/layout/orgChart1"/>
    <dgm:cxn modelId="{27AAC675-0F94-4941-B4D9-3EABDC0B0F87}" type="presParOf" srcId="{AB53739B-DA8E-415E-8BDD-3DA9D8ECFB6B}" destId="{F2BCC5B7-C618-4802-A808-B17CAD16CA76}" srcOrd="0" destOrd="0" presId="urn:microsoft.com/office/officeart/2005/8/layout/orgChart1"/>
    <dgm:cxn modelId="{97BFDC98-792E-41FF-AA1E-F8EEE8C0B44F}" type="presParOf" srcId="{F2BCC5B7-C618-4802-A808-B17CAD16CA76}" destId="{E14D0AA4-566D-46E2-AB3B-BC367EDE7ED3}" srcOrd="0" destOrd="0" presId="urn:microsoft.com/office/officeart/2005/8/layout/orgChart1"/>
    <dgm:cxn modelId="{2E252F5E-636A-4D5A-AEF8-8BE2A2A9FD35}" type="presParOf" srcId="{E14D0AA4-566D-46E2-AB3B-BC367EDE7ED3}" destId="{AAC37320-9C46-4A9C-B994-84A5CDBB13DC}" srcOrd="0" destOrd="0" presId="urn:microsoft.com/office/officeart/2005/8/layout/orgChart1"/>
    <dgm:cxn modelId="{7D27DBE3-49E2-45A3-AFF7-16BED8833E3F}" type="presParOf" srcId="{E14D0AA4-566D-46E2-AB3B-BC367EDE7ED3}" destId="{5D421615-A755-4610-A7F9-65AE978C4234}" srcOrd="1" destOrd="0" presId="urn:microsoft.com/office/officeart/2005/8/layout/orgChart1"/>
    <dgm:cxn modelId="{20CF0232-8C0C-438B-A841-B32E8079DDE1}" type="presParOf" srcId="{F2BCC5B7-C618-4802-A808-B17CAD16CA76}" destId="{18A802E4-12F1-4998-B48B-6836BC815645}" srcOrd="1" destOrd="0" presId="urn:microsoft.com/office/officeart/2005/8/layout/orgChart1"/>
    <dgm:cxn modelId="{A5B3D025-68D8-4FC8-8DDE-E66FC93AB962}" type="presParOf" srcId="{18A802E4-12F1-4998-B48B-6836BC815645}" destId="{538D7B5F-BB32-4703-9ACD-A91C9A554952}" srcOrd="0" destOrd="0" presId="urn:microsoft.com/office/officeart/2005/8/layout/orgChart1"/>
    <dgm:cxn modelId="{C88B35B0-22AB-4A24-BDAE-031F15761E75}" type="presParOf" srcId="{18A802E4-12F1-4998-B48B-6836BC815645}" destId="{93A24BE6-9D71-4CCB-B1AC-E53E74630CFD}" srcOrd="1" destOrd="0" presId="urn:microsoft.com/office/officeart/2005/8/layout/orgChart1"/>
    <dgm:cxn modelId="{225A438D-CEFD-4428-B956-2194B90F724D}" type="presParOf" srcId="{93A24BE6-9D71-4CCB-B1AC-E53E74630CFD}" destId="{03436AE9-7AEB-4556-891F-72A37849ABD9}" srcOrd="0" destOrd="0" presId="urn:microsoft.com/office/officeart/2005/8/layout/orgChart1"/>
    <dgm:cxn modelId="{754BE6B9-FA44-4945-A372-38CD82AB9A08}" type="presParOf" srcId="{03436AE9-7AEB-4556-891F-72A37849ABD9}" destId="{26615255-C531-415B-A1D4-E6EAEA58DC8D}" srcOrd="0" destOrd="0" presId="urn:microsoft.com/office/officeart/2005/8/layout/orgChart1"/>
    <dgm:cxn modelId="{BBA984F3-DC67-460A-8A7E-49407F769DBC}" type="presParOf" srcId="{03436AE9-7AEB-4556-891F-72A37849ABD9}" destId="{A6B2FD0A-21CD-4F82-BD81-0364E0758496}" srcOrd="1" destOrd="0" presId="urn:microsoft.com/office/officeart/2005/8/layout/orgChart1"/>
    <dgm:cxn modelId="{931B3095-321B-4971-A5B3-7CBE8E61C0D0}" type="presParOf" srcId="{93A24BE6-9D71-4CCB-B1AC-E53E74630CFD}" destId="{1CD7DC99-B18C-47D5-9563-760C46F82D11}" srcOrd="1" destOrd="0" presId="urn:microsoft.com/office/officeart/2005/8/layout/orgChart1"/>
    <dgm:cxn modelId="{D72251A6-3113-4098-A118-992322E3EF4D}" type="presParOf" srcId="{1CD7DC99-B18C-47D5-9563-760C46F82D11}" destId="{5811113D-4DF4-491B-B35B-60E362710015}" srcOrd="0" destOrd="0" presId="urn:microsoft.com/office/officeart/2005/8/layout/orgChart1"/>
    <dgm:cxn modelId="{843F3A59-D372-45C2-B82A-A84A4DAF3DF2}" type="presParOf" srcId="{1CD7DC99-B18C-47D5-9563-760C46F82D11}" destId="{1C396898-6FCB-4182-9EC7-83D75195E37E}" srcOrd="1" destOrd="0" presId="urn:microsoft.com/office/officeart/2005/8/layout/orgChart1"/>
    <dgm:cxn modelId="{124568D0-28F2-4987-834F-D161496C0262}" type="presParOf" srcId="{1C396898-6FCB-4182-9EC7-83D75195E37E}" destId="{6DCED867-C6DE-41B5-88F4-6CD99798CD63}" srcOrd="0" destOrd="0" presId="urn:microsoft.com/office/officeart/2005/8/layout/orgChart1"/>
    <dgm:cxn modelId="{F8C20A9A-711F-4A36-B531-C196B0366F5D}" type="presParOf" srcId="{6DCED867-C6DE-41B5-88F4-6CD99798CD63}" destId="{3F7CCE2A-3B18-42F1-B16D-3BC1A0EE9D88}" srcOrd="0" destOrd="0" presId="urn:microsoft.com/office/officeart/2005/8/layout/orgChart1"/>
    <dgm:cxn modelId="{73C90868-9DED-4401-B9B1-0DB069C7A4B0}" type="presParOf" srcId="{6DCED867-C6DE-41B5-88F4-6CD99798CD63}" destId="{93A66B2B-3B39-4560-A4A2-2040C62101B6}" srcOrd="1" destOrd="0" presId="urn:microsoft.com/office/officeart/2005/8/layout/orgChart1"/>
    <dgm:cxn modelId="{BD2A6FE5-E9DB-4431-9F0D-10F6774F757B}" type="presParOf" srcId="{1C396898-6FCB-4182-9EC7-83D75195E37E}" destId="{455C5782-1DC0-40FA-93A8-F94B8D9931E6}" srcOrd="1" destOrd="0" presId="urn:microsoft.com/office/officeart/2005/8/layout/orgChart1"/>
    <dgm:cxn modelId="{BAD85D18-7EF3-4B67-8C2B-C787B9F175FC}" type="presParOf" srcId="{1C396898-6FCB-4182-9EC7-83D75195E37E}" destId="{5BC916C6-7685-4303-BBE7-21193EDA2D1A}" srcOrd="2" destOrd="0" presId="urn:microsoft.com/office/officeart/2005/8/layout/orgChart1"/>
    <dgm:cxn modelId="{4CB699AB-B526-4243-A2BD-77F356CF90C0}" type="presParOf" srcId="{93A24BE6-9D71-4CCB-B1AC-E53E74630CFD}" destId="{318B1250-A396-4939-AFB2-747A3067FBBD}" srcOrd="2" destOrd="0" presId="urn:microsoft.com/office/officeart/2005/8/layout/orgChart1"/>
    <dgm:cxn modelId="{FFB812CB-4253-4EAE-B400-6B64E0625C14}" type="presParOf" srcId="{18A802E4-12F1-4998-B48B-6836BC815645}" destId="{6C4373AA-B13E-4C68-B396-92D4B2DDD938}" srcOrd="2" destOrd="0" presId="urn:microsoft.com/office/officeart/2005/8/layout/orgChart1"/>
    <dgm:cxn modelId="{5035C4F3-8911-4F60-9E0D-ED7C7180AA0B}" type="presParOf" srcId="{18A802E4-12F1-4998-B48B-6836BC815645}" destId="{33062D82-FD1F-49F3-8C51-D984793F8C8F}" srcOrd="3" destOrd="0" presId="urn:microsoft.com/office/officeart/2005/8/layout/orgChart1"/>
    <dgm:cxn modelId="{13CB6B0E-E8F0-41C7-A427-AF6E5DAD1F32}" type="presParOf" srcId="{33062D82-FD1F-49F3-8C51-D984793F8C8F}" destId="{9CE14A16-9B3C-4050-8218-5D4AE3518602}" srcOrd="0" destOrd="0" presId="urn:microsoft.com/office/officeart/2005/8/layout/orgChart1"/>
    <dgm:cxn modelId="{2D6C66A9-1C41-4279-9EFD-6989BBFA0EB5}" type="presParOf" srcId="{9CE14A16-9B3C-4050-8218-5D4AE3518602}" destId="{0DB09AD9-7C27-4FA9-A317-969BD6F0BF1A}" srcOrd="0" destOrd="0" presId="urn:microsoft.com/office/officeart/2005/8/layout/orgChart1"/>
    <dgm:cxn modelId="{003A08EB-5724-4025-ADA6-C01592D2B850}" type="presParOf" srcId="{9CE14A16-9B3C-4050-8218-5D4AE3518602}" destId="{CFE68C6F-D586-47B5-958B-C2999D21DCDF}" srcOrd="1" destOrd="0" presId="urn:microsoft.com/office/officeart/2005/8/layout/orgChart1"/>
    <dgm:cxn modelId="{99DFCBA0-D5D8-4134-8A31-5FAD7A29E439}" type="presParOf" srcId="{33062D82-FD1F-49F3-8C51-D984793F8C8F}" destId="{0D82E2DA-9FD1-433C-AA59-003F20A0E3D3}" srcOrd="1" destOrd="0" presId="urn:microsoft.com/office/officeart/2005/8/layout/orgChart1"/>
    <dgm:cxn modelId="{697B7060-8316-4437-84D0-683B239EC65A}" type="presParOf" srcId="{0D82E2DA-9FD1-433C-AA59-003F20A0E3D3}" destId="{E420F6B3-6E4B-4D18-A7A2-9514A929CE82}" srcOrd="0" destOrd="0" presId="urn:microsoft.com/office/officeart/2005/8/layout/orgChart1"/>
    <dgm:cxn modelId="{76E4DC55-2E24-4D33-B5E3-9A33A6EB2998}" type="presParOf" srcId="{0D82E2DA-9FD1-433C-AA59-003F20A0E3D3}" destId="{2D9F29FA-0ABC-4382-8DDC-384535A96F42}" srcOrd="1" destOrd="0" presId="urn:microsoft.com/office/officeart/2005/8/layout/orgChart1"/>
    <dgm:cxn modelId="{83222DC6-730B-4FAC-8FAD-829FF54CB74A}" type="presParOf" srcId="{2D9F29FA-0ABC-4382-8DDC-384535A96F42}" destId="{323EAD23-50B4-4B9A-94EF-22DA603309A0}" srcOrd="0" destOrd="0" presId="urn:microsoft.com/office/officeart/2005/8/layout/orgChart1"/>
    <dgm:cxn modelId="{41F79F64-01DE-43F9-879F-2DB5188060AB}" type="presParOf" srcId="{323EAD23-50B4-4B9A-94EF-22DA603309A0}" destId="{ED6F7147-64A0-4969-9320-C1C2CE199592}" srcOrd="0" destOrd="0" presId="urn:microsoft.com/office/officeart/2005/8/layout/orgChart1"/>
    <dgm:cxn modelId="{7716EFD7-B3F9-44C2-8161-6368EBA061CE}" type="presParOf" srcId="{323EAD23-50B4-4B9A-94EF-22DA603309A0}" destId="{3B2D85FF-FABF-4659-86BE-3B536F52F647}" srcOrd="1" destOrd="0" presId="urn:microsoft.com/office/officeart/2005/8/layout/orgChart1"/>
    <dgm:cxn modelId="{9008E9E1-5917-4DF2-BEB0-8AC4BBA77CBF}" type="presParOf" srcId="{2D9F29FA-0ABC-4382-8DDC-384535A96F42}" destId="{85BD9BCC-B9A7-4E4C-947C-FBDA5F2D252D}" srcOrd="1" destOrd="0" presId="urn:microsoft.com/office/officeart/2005/8/layout/orgChart1"/>
    <dgm:cxn modelId="{FCC635CA-D6E3-4EF7-9CFA-2E233164B1AC}" type="presParOf" srcId="{2D9F29FA-0ABC-4382-8DDC-384535A96F42}" destId="{0678EBFD-AD44-4841-88A2-BAA63FA2C019}" srcOrd="2" destOrd="0" presId="urn:microsoft.com/office/officeart/2005/8/layout/orgChart1"/>
    <dgm:cxn modelId="{7A2122B6-4CBA-4563-9135-8C4581C86D2D}" type="presParOf" srcId="{0D82E2DA-9FD1-433C-AA59-003F20A0E3D3}" destId="{71199117-1534-43E1-B435-DA438EFF1D14}" srcOrd="2" destOrd="0" presId="urn:microsoft.com/office/officeart/2005/8/layout/orgChart1"/>
    <dgm:cxn modelId="{6A6EE434-099F-4303-B2CA-5D3976583560}" type="presParOf" srcId="{0D82E2DA-9FD1-433C-AA59-003F20A0E3D3}" destId="{57D7B281-6684-4463-A42D-EDD8427E373E}" srcOrd="3" destOrd="0" presId="urn:microsoft.com/office/officeart/2005/8/layout/orgChart1"/>
    <dgm:cxn modelId="{12D41921-ECC0-4D2C-BE06-256478FB3AAF}" type="presParOf" srcId="{57D7B281-6684-4463-A42D-EDD8427E373E}" destId="{E7C0594E-7D13-41C7-BAD2-7704F6423EF7}" srcOrd="0" destOrd="0" presId="urn:microsoft.com/office/officeart/2005/8/layout/orgChart1"/>
    <dgm:cxn modelId="{6883A142-69EA-487C-AFA3-544913ED7F0C}" type="presParOf" srcId="{E7C0594E-7D13-41C7-BAD2-7704F6423EF7}" destId="{DA9C2F3F-1FD0-47B3-A870-EFAB91EF17D9}" srcOrd="0" destOrd="0" presId="urn:microsoft.com/office/officeart/2005/8/layout/orgChart1"/>
    <dgm:cxn modelId="{D516D4C2-0D38-46B6-9554-5A3EC304EA4C}" type="presParOf" srcId="{E7C0594E-7D13-41C7-BAD2-7704F6423EF7}" destId="{5B1177B3-ABAA-408C-9647-CC16C7098D7B}" srcOrd="1" destOrd="0" presId="urn:microsoft.com/office/officeart/2005/8/layout/orgChart1"/>
    <dgm:cxn modelId="{CE56BD64-36E0-4F02-8B0D-B442A854E88E}" type="presParOf" srcId="{57D7B281-6684-4463-A42D-EDD8427E373E}" destId="{BC65A36E-7A85-40DD-88AD-3B4D1AFCF864}" srcOrd="1" destOrd="0" presId="urn:microsoft.com/office/officeart/2005/8/layout/orgChart1"/>
    <dgm:cxn modelId="{F5FD9244-7D56-420E-B265-58B8499B950A}" type="presParOf" srcId="{57D7B281-6684-4463-A42D-EDD8427E373E}" destId="{21BD95A9-47C2-4FFC-8446-40D61F47F4FB}" srcOrd="2" destOrd="0" presId="urn:microsoft.com/office/officeart/2005/8/layout/orgChart1"/>
    <dgm:cxn modelId="{E8475ED3-D5E4-42F4-A6A6-58D6253AEE91}" type="presParOf" srcId="{0D82E2DA-9FD1-433C-AA59-003F20A0E3D3}" destId="{375028CF-FD36-4A5B-9524-C70449B1F768}" srcOrd="4" destOrd="0" presId="urn:microsoft.com/office/officeart/2005/8/layout/orgChart1"/>
    <dgm:cxn modelId="{A2346735-615A-4A6E-85D7-9A447DEA87A8}" type="presParOf" srcId="{0D82E2DA-9FD1-433C-AA59-003F20A0E3D3}" destId="{17BAC79E-66D6-43D9-91CE-291B74AFBD3A}" srcOrd="5" destOrd="0" presId="urn:microsoft.com/office/officeart/2005/8/layout/orgChart1"/>
    <dgm:cxn modelId="{59C50B83-C507-4EE2-A770-59019FC6C543}" type="presParOf" srcId="{17BAC79E-66D6-43D9-91CE-291B74AFBD3A}" destId="{3175838C-7A6E-4B0D-9F9B-5167942C2F06}" srcOrd="0" destOrd="0" presId="urn:microsoft.com/office/officeart/2005/8/layout/orgChart1"/>
    <dgm:cxn modelId="{A1745ED5-F35C-4FD5-940E-A502E607D2C4}" type="presParOf" srcId="{3175838C-7A6E-4B0D-9F9B-5167942C2F06}" destId="{95E8295E-DB6B-4904-A628-F7C7244B6BAF}" srcOrd="0" destOrd="0" presId="urn:microsoft.com/office/officeart/2005/8/layout/orgChart1"/>
    <dgm:cxn modelId="{CDECFD4A-C29E-4613-89EE-7C15357AC890}" type="presParOf" srcId="{3175838C-7A6E-4B0D-9F9B-5167942C2F06}" destId="{B2458E62-F44A-4004-B920-91896DE4D19D}" srcOrd="1" destOrd="0" presId="urn:microsoft.com/office/officeart/2005/8/layout/orgChart1"/>
    <dgm:cxn modelId="{64DBD383-DDBE-48C3-BD92-A8103FE36688}" type="presParOf" srcId="{17BAC79E-66D6-43D9-91CE-291B74AFBD3A}" destId="{6EEDD977-AC18-4C14-96D0-093909A37CFB}" srcOrd="1" destOrd="0" presId="urn:microsoft.com/office/officeart/2005/8/layout/orgChart1"/>
    <dgm:cxn modelId="{323FA253-78B7-4EAB-8672-AC862C7C348E}" type="presParOf" srcId="{17BAC79E-66D6-43D9-91CE-291B74AFBD3A}" destId="{56A7F40E-616C-4832-86DD-AE2021936F60}" srcOrd="2" destOrd="0" presId="urn:microsoft.com/office/officeart/2005/8/layout/orgChart1"/>
    <dgm:cxn modelId="{2442A596-F6CE-4CE4-B6EC-3501E798F0AF}" type="presParOf" srcId="{33062D82-FD1F-49F3-8C51-D984793F8C8F}" destId="{365DAA95-D21E-4C8B-81E3-6B76D163FD94}" srcOrd="2" destOrd="0" presId="urn:microsoft.com/office/officeart/2005/8/layout/orgChart1"/>
    <dgm:cxn modelId="{54487543-733C-4C27-9FA7-74A444A5909C}" type="presParOf" srcId="{18A802E4-12F1-4998-B48B-6836BC815645}" destId="{AA85457A-D1DB-4132-BE4B-DF9C1D0A3990}" srcOrd="4" destOrd="0" presId="urn:microsoft.com/office/officeart/2005/8/layout/orgChart1"/>
    <dgm:cxn modelId="{7E91F27B-9310-4C6B-A857-05E45B7472E7}" type="presParOf" srcId="{18A802E4-12F1-4998-B48B-6836BC815645}" destId="{E559ED29-59AC-46C0-8700-51732D8430CD}" srcOrd="5" destOrd="0" presId="urn:microsoft.com/office/officeart/2005/8/layout/orgChart1"/>
    <dgm:cxn modelId="{FD235216-EF63-425C-9D2B-858AB834C269}" type="presParOf" srcId="{E559ED29-59AC-46C0-8700-51732D8430CD}" destId="{F82A73E3-86BA-40DD-86B2-84D6E407A151}" srcOrd="0" destOrd="0" presId="urn:microsoft.com/office/officeart/2005/8/layout/orgChart1"/>
    <dgm:cxn modelId="{7CA30925-8D6B-49BD-8FB7-0DA65AA7A9EF}" type="presParOf" srcId="{F82A73E3-86BA-40DD-86B2-84D6E407A151}" destId="{2FDB7077-A636-469E-A6D4-8C2A72510016}" srcOrd="0" destOrd="0" presId="urn:microsoft.com/office/officeart/2005/8/layout/orgChart1"/>
    <dgm:cxn modelId="{FB840057-BB81-4172-970E-C00E080FF631}" type="presParOf" srcId="{F82A73E3-86BA-40DD-86B2-84D6E407A151}" destId="{3F331E9D-5F36-4786-848D-AE5BB12C3957}" srcOrd="1" destOrd="0" presId="urn:microsoft.com/office/officeart/2005/8/layout/orgChart1"/>
    <dgm:cxn modelId="{E8BB68DB-A614-4DD7-98A8-0913F20EBFB8}" type="presParOf" srcId="{E559ED29-59AC-46C0-8700-51732D8430CD}" destId="{6FD844A9-5429-4D65-A93E-5EF41E983869}" srcOrd="1" destOrd="0" presId="urn:microsoft.com/office/officeart/2005/8/layout/orgChart1"/>
    <dgm:cxn modelId="{18295316-7D3B-4A6D-845B-8D7903F3D13E}" type="presParOf" srcId="{6FD844A9-5429-4D65-A93E-5EF41E983869}" destId="{D3EF435E-330D-4BAB-A6CA-8B99E72DE2F6}" srcOrd="0" destOrd="0" presId="urn:microsoft.com/office/officeart/2005/8/layout/orgChart1"/>
    <dgm:cxn modelId="{BEBE23D4-A8FC-4202-9B3E-F39D5CBA96D7}" type="presParOf" srcId="{6FD844A9-5429-4D65-A93E-5EF41E983869}" destId="{E6DC4BC7-E0B2-4CD6-9BD1-AADE3EC1A4AA}" srcOrd="1" destOrd="0" presId="urn:microsoft.com/office/officeart/2005/8/layout/orgChart1"/>
    <dgm:cxn modelId="{51A76810-725F-430D-A667-189BBE0045FC}" type="presParOf" srcId="{E6DC4BC7-E0B2-4CD6-9BD1-AADE3EC1A4AA}" destId="{3DE3DDEE-D959-489C-9990-D43236763E2B}" srcOrd="0" destOrd="0" presId="urn:microsoft.com/office/officeart/2005/8/layout/orgChart1"/>
    <dgm:cxn modelId="{555E25B0-F668-4FDB-9FF4-072B89354399}" type="presParOf" srcId="{3DE3DDEE-D959-489C-9990-D43236763E2B}" destId="{70B81831-5BEE-45CA-B727-F680C506378B}" srcOrd="0" destOrd="0" presId="urn:microsoft.com/office/officeart/2005/8/layout/orgChart1"/>
    <dgm:cxn modelId="{F17642EB-C439-49E2-AEFC-850C642A4B1C}" type="presParOf" srcId="{3DE3DDEE-D959-489C-9990-D43236763E2B}" destId="{148D1AC7-F47A-415E-A820-8EC146D1061C}" srcOrd="1" destOrd="0" presId="urn:microsoft.com/office/officeart/2005/8/layout/orgChart1"/>
    <dgm:cxn modelId="{240DF19C-6B24-4823-93AE-ED20B1BAF2D7}" type="presParOf" srcId="{E6DC4BC7-E0B2-4CD6-9BD1-AADE3EC1A4AA}" destId="{DB23560E-9C83-4158-853A-BBBE9590E17C}" srcOrd="1" destOrd="0" presId="urn:microsoft.com/office/officeart/2005/8/layout/orgChart1"/>
    <dgm:cxn modelId="{DF4D44E6-76FB-4862-8A80-CCC9A5B32616}" type="presParOf" srcId="{E6DC4BC7-E0B2-4CD6-9BD1-AADE3EC1A4AA}" destId="{4A36D12B-7A8B-4CEE-81AE-A7BFC48B5362}" srcOrd="2" destOrd="0" presId="urn:microsoft.com/office/officeart/2005/8/layout/orgChart1"/>
    <dgm:cxn modelId="{64A945EC-B657-424D-A2D4-40B9C9C5185C}" type="presParOf" srcId="{6FD844A9-5429-4D65-A93E-5EF41E983869}" destId="{4BCA62CF-0409-4298-BBC5-9861F299EADE}" srcOrd="2" destOrd="0" presId="urn:microsoft.com/office/officeart/2005/8/layout/orgChart1"/>
    <dgm:cxn modelId="{D5E1C6FA-1F6E-4E8F-B179-5F0D473AD29B}" type="presParOf" srcId="{6FD844A9-5429-4D65-A93E-5EF41E983869}" destId="{AE2AFC48-3ED1-455D-9E8F-78563D05FE19}" srcOrd="3" destOrd="0" presId="urn:microsoft.com/office/officeart/2005/8/layout/orgChart1"/>
    <dgm:cxn modelId="{C8D76350-490F-4B2E-9B25-A053C4F23FF8}" type="presParOf" srcId="{AE2AFC48-3ED1-455D-9E8F-78563D05FE19}" destId="{2BE0C045-7FAB-47D4-BBE2-FDBB33FAD6E1}" srcOrd="0" destOrd="0" presId="urn:microsoft.com/office/officeart/2005/8/layout/orgChart1"/>
    <dgm:cxn modelId="{6E093C0E-56A0-4807-BCCE-E18912F43754}" type="presParOf" srcId="{2BE0C045-7FAB-47D4-BBE2-FDBB33FAD6E1}" destId="{BA3B018B-0444-4907-AB3B-E2DF019D9A81}" srcOrd="0" destOrd="0" presId="urn:microsoft.com/office/officeart/2005/8/layout/orgChart1"/>
    <dgm:cxn modelId="{E141ACCE-61C4-44E9-96B2-6871AE3162F9}" type="presParOf" srcId="{2BE0C045-7FAB-47D4-BBE2-FDBB33FAD6E1}" destId="{47800C54-7FD5-4DDA-B351-D66CC4D0FC60}" srcOrd="1" destOrd="0" presId="urn:microsoft.com/office/officeart/2005/8/layout/orgChart1"/>
    <dgm:cxn modelId="{10A66308-23FD-4510-86E8-87AB1D452857}" type="presParOf" srcId="{AE2AFC48-3ED1-455D-9E8F-78563D05FE19}" destId="{7C253664-0797-4875-A0D3-AD406B2964B7}" srcOrd="1" destOrd="0" presId="urn:microsoft.com/office/officeart/2005/8/layout/orgChart1"/>
    <dgm:cxn modelId="{BB30231E-95DF-4DD7-BF02-142FB85E8D76}" type="presParOf" srcId="{AE2AFC48-3ED1-455D-9E8F-78563D05FE19}" destId="{B2CB87AF-8CB4-4536-A449-C3D255C0F83C}" srcOrd="2" destOrd="0" presId="urn:microsoft.com/office/officeart/2005/8/layout/orgChart1"/>
    <dgm:cxn modelId="{6DBAF0C6-3D21-4EA6-A71D-C513BACC10C4}" type="presParOf" srcId="{6FD844A9-5429-4D65-A93E-5EF41E983869}" destId="{9BAAF416-9044-4354-BC47-B539A47C5AA1}" srcOrd="4" destOrd="0" presId="urn:microsoft.com/office/officeart/2005/8/layout/orgChart1"/>
    <dgm:cxn modelId="{E0CD60D8-1B54-4461-BF29-76D4F30FD172}" type="presParOf" srcId="{6FD844A9-5429-4D65-A93E-5EF41E983869}" destId="{6C10DD8D-1575-4A58-96A9-DE4FC228FDBB}" srcOrd="5" destOrd="0" presId="urn:microsoft.com/office/officeart/2005/8/layout/orgChart1"/>
    <dgm:cxn modelId="{31508363-2C89-4869-9AAB-0D677F9D3FC2}" type="presParOf" srcId="{6C10DD8D-1575-4A58-96A9-DE4FC228FDBB}" destId="{86C62198-7932-4ABF-86C8-57DC94A732AB}" srcOrd="0" destOrd="0" presId="urn:microsoft.com/office/officeart/2005/8/layout/orgChart1"/>
    <dgm:cxn modelId="{C1CBF3A2-BAF0-4521-9FC4-D5FCC6D89ADA}" type="presParOf" srcId="{86C62198-7932-4ABF-86C8-57DC94A732AB}" destId="{0C93A6BD-3692-4B73-9F07-90EBD869392A}" srcOrd="0" destOrd="0" presId="urn:microsoft.com/office/officeart/2005/8/layout/orgChart1"/>
    <dgm:cxn modelId="{D2EA695E-D237-48DD-9EA3-B9FFE4EE1D56}" type="presParOf" srcId="{86C62198-7932-4ABF-86C8-57DC94A732AB}" destId="{8E0B2C7D-2641-4161-A597-688BABECE57B}" srcOrd="1" destOrd="0" presId="urn:microsoft.com/office/officeart/2005/8/layout/orgChart1"/>
    <dgm:cxn modelId="{5D7AA18E-AD76-4C73-8D45-F31161C4CC58}" type="presParOf" srcId="{6C10DD8D-1575-4A58-96A9-DE4FC228FDBB}" destId="{1EF00BE8-8B5B-4FEB-80F3-99726AF8DC69}" srcOrd="1" destOrd="0" presId="urn:microsoft.com/office/officeart/2005/8/layout/orgChart1"/>
    <dgm:cxn modelId="{CB63F36A-10CB-4746-9FBA-76DD58012DD5}" type="presParOf" srcId="{6C10DD8D-1575-4A58-96A9-DE4FC228FDBB}" destId="{D0F7C345-640E-4800-B87B-C4DA636BD00D}" srcOrd="2" destOrd="0" presId="urn:microsoft.com/office/officeart/2005/8/layout/orgChart1"/>
    <dgm:cxn modelId="{09128F0C-6FE4-4567-A0F5-F4F3831E27C1}" type="presParOf" srcId="{E559ED29-59AC-46C0-8700-51732D8430CD}" destId="{BC97BF11-52B6-4FC4-8FF9-498F8D377223}" srcOrd="2" destOrd="0" presId="urn:microsoft.com/office/officeart/2005/8/layout/orgChart1"/>
    <dgm:cxn modelId="{31BBD7CE-1427-4918-823D-D364C7CCE879}" type="presParOf" srcId="{18A802E4-12F1-4998-B48B-6836BC815645}" destId="{323A118F-EF2C-4034-A0C8-3A2BA1AC792F}" srcOrd="6" destOrd="0" presId="urn:microsoft.com/office/officeart/2005/8/layout/orgChart1"/>
    <dgm:cxn modelId="{4253DDB8-8931-4782-8AB0-DA1B0FD99AA2}" type="presParOf" srcId="{18A802E4-12F1-4998-B48B-6836BC815645}" destId="{80A0E103-B5DB-4D4F-9741-E087D03A0711}" srcOrd="7" destOrd="0" presId="urn:microsoft.com/office/officeart/2005/8/layout/orgChart1"/>
    <dgm:cxn modelId="{EA10DACD-B92C-43FC-AA8C-1350754FD13F}" type="presParOf" srcId="{80A0E103-B5DB-4D4F-9741-E087D03A0711}" destId="{49FA33E7-C540-45C0-A3C5-EC10A05DF6C3}" srcOrd="0" destOrd="0" presId="urn:microsoft.com/office/officeart/2005/8/layout/orgChart1"/>
    <dgm:cxn modelId="{463F7C9D-538D-402E-A2A3-3E7F53E0B750}" type="presParOf" srcId="{49FA33E7-C540-45C0-A3C5-EC10A05DF6C3}" destId="{4E273138-9B4A-4F6E-9837-AAD7E38F7DF3}" srcOrd="0" destOrd="0" presId="urn:microsoft.com/office/officeart/2005/8/layout/orgChart1"/>
    <dgm:cxn modelId="{37590658-8C8F-49FA-8F50-0EF26ACE7429}" type="presParOf" srcId="{49FA33E7-C540-45C0-A3C5-EC10A05DF6C3}" destId="{8F9F998C-F1AA-457D-9B5A-95C86CFC52FC}" srcOrd="1" destOrd="0" presId="urn:microsoft.com/office/officeart/2005/8/layout/orgChart1"/>
    <dgm:cxn modelId="{3CBC8B33-CB8B-4F5F-8B65-D63D4A3D6E5F}" type="presParOf" srcId="{80A0E103-B5DB-4D4F-9741-E087D03A0711}" destId="{16AE5E59-529A-43C9-B3FC-761006F73BFA}" srcOrd="1" destOrd="0" presId="urn:microsoft.com/office/officeart/2005/8/layout/orgChart1"/>
    <dgm:cxn modelId="{B5D6959E-B1B3-416A-870A-1418EB3265A9}" type="presParOf" srcId="{16AE5E59-529A-43C9-B3FC-761006F73BFA}" destId="{CFB39EB6-E628-455F-A489-62164D1A6AE7}" srcOrd="0" destOrd="0" presId="urn:microsoft.com/office/officeart/2005/8/layout/orgChart1"/>
    <dgm:cxn modelId="{5CC72149-A58A-4F62-A1FD-45DA42E5B6FF}" type="presParOf" srcId="{16AE5E59-529A-43C9-B3FC-761006F73BFA}" destId="{90FF2B0C-BD6B-432A-8955-2C66D0E6F368}" srcOrd="1" destOrd="0" presId="urn:microsoft.com/office/officeart/2005/8/layout/orgChart1"/>
    <dgm:cxn modelId="{5D2F1248-EB9A-4F0E-A961-B3D4DCA84303}" type="presParOf" srcId="{90FF2B0C-BD6B-432A-8955-2C66D0E6F368}" destId="{374755E9-CEF4-4B0D-BDE4-6921A79BAEF0}" srcOrd="0" destOrd="0" presId="urn:microsoft.com/office/officeart/2005/8/layout/orgChart1"/>
    <dgm:cxn modelId="{00180315-AADC-4AF6-9C75-8ECE1455A65F}" type="presParOf" srcId="{374755E9-CEF4-4B0D-BDE4-6921A79BAEF0}" destId="{D5F69258-46AB-4106-8CBD-DC90C432C002}" srcOrd="0" destOrd="0" presId="urn:microsoft.com/office/officeart/2005/8/layout/orgChart1"/>
    <dgm:cxn modelId="{CDDF4B0E-D1A2-443A-91D5-27F713602452}" type="presParOf" srcId="{374755E9-CEF4-4B0D-BDE4-6921A79BAEF0}" destId="{6E6BECC1-A75F-400B-B0AA-0D34425BED19}" srcOrd="1" destOrd="0" presId="urn:microsoft.com/office/officeart/2005/8/layout/orgChart1"/>
    <dgm:cxn modelId="{2F710B36-7A4A-40F3-8CC1-739182265F86}" type="presParOf" srcId="{90FF2B0C-BD6B-432A-8955-2C66D0E6F368}" destId="{CA88FD84-D82D-4EED-A5FB-C06D570BD1B6}" srcOrd="1" destOrd="0" presId="urn:microsoft.com/office/officeart/2005/8/layout/orgChart1"/>
    <dgm:cxn modelId="{B33D78C3-3F21-4601-A4D0-C5E6A34DF50E}" type="presParOf" srcId="{90FF2B0C-BD6B-432A-8955-2C66D0E6F368}" destId="{43E72A9B-513A-4483-BAB2-7DE65BB9CAFC}" srcOrd="2" destOrd="0" presId="urn:microsoft.com/office/officeart/2005/8/layout/orgChart1"/>
    <dgm:cxn modelId="{676CD748-AF91-4EA4-873A-BA0E2EE832D5}" type="presParOf" srcId="{16AE5E59-529A-43C9-B3FC-761006F73BFA}" destId="{676CBB13-2513-4D8F-8535-EF9CDBB3B087}" srcOrd="2" destOrd="0" presId="urn:microsoft.com/office/officeart/2005/8/layout/orgChart1"/>
    <dgm:cxn modelId="{E508CD67-8E20-49A6-B3A7-647B41B408C7}" type="presParOf" srcId="{16AE5E59-529A-43C9-B3FC-761006F73BFA}" destId="{946EA01F-8EF9-4087-8126-47D5A012FCB1}" srcOrd="3" destOrd="0" presId="urn:microsoft.com/office/officeart/2005/8/layout/orgChart1"/>
    <dgm:cxn modelId="{CEB335D6-F699-49EE-928A-D67747477DED}" type="presParOf" srcId="{946EA01F-8EF9-4087-8126-47D5A012FCB1}" destId="{C3FA7D0D-3E78-4A85-B3D8-91CA87B93455}" srcOrd="0" destOrd="0" presId="urn:microsoft.com/office/officeart/2005/8/layout/orgChart1"/>
    <dgm:cxn modelId="{B79D3B3A-7AB6-41DD-9678-B6C0C1D19BD5}" type="presParOf" srcId="{C3FA7D0D-3E78-4A85-B3D8-91CA87B93455}" destId="{C48AF128-CE2F-42A4-9B7F-BF74367B4B1F}" srcOrd="0" destOrd="0" presId="urn:microsoft.com/office/officeart/2005/8/layout/orgChart1"/>
    <dgm:cxn modelId="{83658D68-AA70-40C1-9DD5-1948EFC7521A}" type="presParOf" srcId="{C3FA7D0D-3E78-4A85-B3D8-91CA87B93455}" destId="{F2DB9E71-28BD-4C8B-A73E-2ADA8C0C3D3E}" srcOrd="1" destOrd="0" presId="urn:microsoft.com/office/officeart/2005/8/layout/orgChart1"/>
    <dgm:cxn modelId="{B7484A50-B081-44E1-8D64-F847653DE6BA}" type="presParOf" srcId="{946EA01F-8EF9-4087-8126-47D5A012FCB1}" destId="{724B60A2-0820-4BFC-B8EA-A91DA92DABFD}" srcOrd="1" destOrd="0" presId="urn:microsoft.com/office/officeart/2005/8/layout/orgChart1"/>
    <dgm:cxn modelId="{F74ECD78-D905-46E1-A8BE-88A0755EFCA8}" type="presParOf" srcId="{946EA01F-8EF9-4087-8126-47D5A012FCB1}" destId="{746BA284-B76F-4CA4-A104-6D55B769C5DB}" srcOrd="2" destOrd="0" presId="urn:microsoft.com/office/officeart/2005/8/layout/orgChart1"/>
    <dgm:cxn modelId="{6A5CA0E6-8F43-4A74-86E2-CF6C9D1C0003}" type="presParOf" srcId="{16AE5E59-529A-43C9-B3FC-761006F73BFA}" destId="{6D14D8BF-F36B-44A8-9E60-A3DB06FC8F08}" srcOrd="4" destOrd="0" presId="urn:microsoft.com/office/officeart/2005/8/layout/orgChart1"/>
    <dgm:cxn modelId="{1E9834B4-F17E-4D3C-93AD-C36B4E831AB6}" type="presParOf" srcId="{16AE5E59-529A-43C9-B3FC-761006F73BFA}" destId="{1949C4CE-4F4C-439A-90E8-01A28D57E6F8}" srcOrd="5" destOrd="0" presId="urn:microsoft.com/office/officeart/2005/8/layout/orgChart1"/>
    <dgm:cxn modelId="{0A1F6559-BA88-4FE9-B6C5-3C7A3EF4C171}" type="presParOf" srcId="{1949C4CE-4F4C-439A-90E8-01A28D57E6F8}" destId="{CA4D2C15-1F86-4137-9AB5-AF9BDEDA2878}" srcOrd="0" destOrd="0" presId="urn:microsoft.com/office/officeart/2005/8/layout/orgChart1"/>
    <dgm:cxn modelId="{BABE1C88-774A-4F45-8803-810386F14D01}" type="presParOf" srcId="{CA4D2C15-1F86-4137-9AB5-AF9BDEDA2878}" destId="{C72E24B5-6060-44A3-A50C-04B5E2DAE6D9}" srcOrd="0" destOrd="0" presId="urn:microsoft.com/office/officeart/2005/8/layout/orgChart1"/>
    <dgm:cxn modelId="{AD6E7A4C-A007-4BB6-82B5-5D390C8703A3}" type="presParOf" srcId="{CA4D2C15-1F86-4137-9AB5-AF9BDEDA2878}" destId="{4E1AD1BE-4282-4876-801C-AD6BAAABF0DC}" srcOrd="1" destOrd="0" presId="urn:microsoft.com/office/officeart/2005/8/layout/orgChart1"/>
    <dgm:cxn modelId="{C5660E82-D384-4A3B-B989-88A188ECBA69}" type="presParOf" srcId="{1949C4CE-4F4C-439A-90E8-01A28D57E6F8}" destId="{74C6A002-F5D4-413F-BD16-118994046E8B}" srcOrd="1" destOrd="0" presId="urn:microsoft.com/office/officeart/2005/8/layout/orgChart1"/>
    <dgm:cxn modelId="{6F78A689-B73B-4958-8EA5-B0CA4ECB9BC2}" type="presParOf" srcId="{1949C4CE-4F4C-439A-90E8-01A28D57E6F8}" destId="{E400FBCA-B3CF-4B33-97CE-BF9B1ED88DFA}" srcOrd="2" destOrd="0" presId="urn:microsoft.com/office/officeart/2005/8/layout/orgChart1"/>
    <dgm:cxn modelId="{0C3E8976-E5D1-4747-9D55-2F1D07818466}" type="presParOf" srcId="{16AE5E59-529A-43C9-B3FC-761006F73BFA}" destId="{A715845A-B7E4-4EC1-A600-0DF982EB3F5D}" srcOrd="6" destOrd="0" presId="urn:microsoft.com/office/officeart/2005/8/layout/orgChart1"/>
    <dgm:cxn modelId="{B8A825BA-E74A-4197-9372-46B0F8BF2B2A}" type="presParOf" srcId="{16AE5E59-529A-43C9-B3FC-761006F73BFA}" destId="{FB33E759-83D0-4833-B87A-61EA437EAB79}" srcOrd="7" destOrd="0" presId="urn:microsoft.com/office/officeart/2005/8/layout/orgChart1"/>
    <dgm:cxn modelId="{6B9EA6FE-25F7-44CA-BE3D-C405C41A8DF0}" type="presParOf" srcId="{FB33E759-83D0-4833-B87A-61EA437EAB79}" destId="{944C5594-5680-458C-ADD1-92DBD53BD3A3}" srcOrd="0" destOrd="0" presId="urn:microsoft.com/office/officeart/2005/8/layout/orgChart1"/>
    <dgm:cxn modelId="{69D13D6E-2612-436F-B795-701C7540321B}" type="presParOf" srcId="{944C5594-5680-458C-ADD1-92DBD53BD3A3}" destId="{44A0FF63-4CF6-46BC-AB10-EFA1B40C4437}" srcOrd="0" destOrd="0" presId="urn:microsoft.com/office/officeart/2005/8/layout/orgChart1"/>
    <dgm:cxn modelId="{7462C425-F9DA-494D-837A-D38E5287E0D6}" type="presParOf" srcId="{944C5594-5680-458C-ADD1-92DBD53BD3A3}" destId="{0C76920A-8C9E-4DEA-A7B6-A783A649C90D}" srcOrd="1" destOrd="0" presId="urn:microsoft.com/office/officeart/2005/8/layout/orgChart1"/>
    <dgm:cxn modelId="{C7889449-800D-4E20-9018-E61FAF045DCB}" type="presParOf" srcId="{FB33E759-83D0-4833-B87A-61EA437EAB79}" destId="{2629FCAE-5EA9-4260-BBCC-974757CE06C0}" srcOrd="1" destOrd="0" presId="urn:microsoft.com/office/officeart/2005/8/layout/orgChart1"/>
    <dgm:cxn modelId="{D0D9619C-6CF0-4789-B03D-57D697AC5598}" type="presParOf" srcId="{FB33E759-83D0-4833-B87A-61EA437EAB79}" destId="{30E0828A-593C-4A43-BEF7-D3710A947869}" srcOrd="2" destOrd="0" presId="urn:microsoft.com/office/officeart/2005/8/layout/orgChart1"/>
    <dgm:cxn modelId="{B5AF11E3-126C-4334-9BD4-845319F9BEC6}" type="presParOf" srcId="{80A0E103-B5DB-4D4F-9741-E087D03A0711}" destId="{73B60E7C-6C0D-4BA8-AC0E-F99200C7977B}" srcOrd="2" destOrd="0" presId="urn:microsoft.com/office/officeart/2005/8/layout/orgChart1"/>
    <dgm:cxn modelId="{3823065F-5DD7-4616-A978-42CB86F1729F}" type="presParOf" srcId="{18A802E4-12F1-4998-B48B-6836BC815645}" destId="{DAEA10BB-1B71-4CD2-BF9E-8DC808D2E4CF}" srcOrd="8" destOrd="0" presId="urn:microsoft.com/office/officeart/2005/8/layout/orgChart1"/>
    <dgm:cxn modelId="{5D406C80-5089-464E-8B19-4EBA7EE05136}" type="presParOf" srcId="{18A802E4-12F1-4998-B48B-6836BC815645}" destId="{0FBED2B5-5016-49E9-BDD8-F115CFFF2A31}" srcOrd="9" destOrd="0" presId="urn:microsoft.com/office/officeart/2005/8/layout/orgChart1"/>
    <dgm:cxn modelId="{FA9FAE70-6036-47F0-A6C8-E16317F750EE}" type="presParOf" srcId="{0FBED2B5-5016-49E9-BDD8-F115CFFF2A31}" destId="{E5638869-0347-499C-922D-E99643E8A6D4}" srcOrd="0" destOrd="0" presId="urn:microsoft.com/office/officeart/2005/8/layout/orgChart1"/>
    <dgm:cxn modelId="{082A5B4D-8615-4A09-B937-8995474745A4}" type="presParOf" srcId="{E5638869-0347-499C-922D-E99643E8A6D4}" destId="{AAB57C5C-AE43-4CA1-949A-F3008B15D9C7}" srcOrd="0" destOrd="0" presId="urn:microsoft.com/office/officeart/2005/8/layout/orgChart1"/>
    <dgm:cxn modelId="{2059B462-535B-47DF-B6E0-6D9AC29006A8}" type="presParOf" srcId="{E5638869-0347-499C-922D-E99643E8A6D4}" destId="{3C0686DE-42F4-4433-9338-141E21149338}" srcOrd="1" destOrd="0" presId="urn:microsoft.com/office/officeart/2005/8/layout/orgChart1"/>
    <dgm:cxn modelId="{872FF9F8-6091-4663-8C66-9822CA38C4FE}" type="presParOf" srcId="{0FBED2B5-5016-49E9-BDD8-F115CFFF2A31}" destId="{F15F1F81-F702-48F4-9812-FDBFF7B31428}" srcOrd="1" destOrd="0" presId="urn:microsoft.com/office/officeart/2005/8/layout/orgChart1"/>
    <dgm:cxn modelId="{738CCCDC-C24E-4911-8517-1E88A47C263D}" type="presParOf" srcId="{F15F1F81-F702-48F4-9812-FDBFF7B31428}" destId="{01D492FA-A316-42D7-B88B-68830E71843D}" srcOrd="0" destOrd="0" presId="urn:microsoft.com/office/officeart/2005/8/layout/orgChart1"/>
    <dgm:cxn modelId="{26C0A000-9440-4944-958E-F077016CE599}" type="presParOf" srcId="{F15F1F81-F702-48F4-9812-FDBFF7B31428}" destId="{DE1D7284-B2ED-40EB-BAA3-CDE57753A790}" srcOrd="1" destOrd="0" presId="urn:microsoft.com/office/officeart/2005/8/layout/orgChart1"/>
    <dgm:cxn modelId="{55849F1D-D0CB-44C3-B48B-D7E19444D569}" type="presParOf" srcId="{DE1D7284-B2ED-40EB-BAA3-CDE57753A790}" destId="{1C244F01-27EB-4502-B1D9-0B5E48FEA6F7}" srcOrd="0" destOrd="0" presId="urn:microsoft.com/office/officeart/2005/8/layout/orgChart1"/>
    <dgm:cxn modelId="{54431EF8-405B-4ED6-B7D8-7B7C556450CF}" type="presParOf" srcId="{1C244F01-27EB-4502-B1D9-0B5E48FEA6F7}" destId="{A2033BDC-2B96-4E37-AC24-CE9BCDCBC0B6}" srcOrd="0" destOrd="0" presId="urn:microsoft.com/office/officeart/2005/8/layout/orgChart1"/>
    <dgm:cxn modelId="{6A62F6C6-8F45-48A3-9EC5-57249C596E09}" type="presParOf" srcId="{1C244F01-27EB-4502-B1D9-0B5E48FEA6F7}" destId="{E31A609A-D857-41EE-A497-E5288C0E62AA}" srcOrd="1" destOrd="0" presId="urn:microsoft.com/office/officeart/2005/8/layout/orgChart1"/>
    <dgm:cxn modelId="{B80F395F-082B-4888-8DC1-606F9A189798}" type="presParOf" srcId="{DE1D7284-B2ED-40EB-BAA3-CDE57753A790}" destId="{27818CAC-3D31-4541-9973-C7F3BD9F76CE}" srcOrd="1" destOrd="0" presId="urn:microsoft.com/office/officeart/2005/8/layout/orgChart1"/>
    <dgm:cxn modelId="{1CDA8C23-4F36-41CA-BAE9-DE2B676D5BC8}" type="presParOf" srcId="{DE1D7284-B2ED-40EB-BAA3-CDE57753A790}" destId="{B3EF1AE0-A08F-42F4-94A5-04711B4CD11C}" srcOrd="2" destOrd="0" presId="urn:microsoft.com/office/officeart/2005/8/layout/orgChart1"/>
    <dgm:cxn modelId="{C00ECF64-2395-454E-ADCB-29C41B63BD42}" type="presParOf" srcId="{F15F1F81-F702-48F4-9812-FDBFF7B31428}" destId="{8ACFAEEA-1968-4F97-BE46-3BD36CCA55F8}" srcOrd="2" destOrd="0" presId="urn:microsoft.com/office/officeart/2005/8/layout/orgChart1"/>
    <dgm:cxn modelId="{6A0F4AC1-573D-444F-8101-555EDEBC6C96}" type="presParOf" srcId="{F15F1F81-F702-48F4-9812-FDBFF7B31428}" destId="{8E881352-26AB-4FC1-A9C6-B428C401593A}" srcOrd="3" destOrd="0" presId="urn:microsoft.com/office/officeart/2005/8/layout/orgChart1"/>
    <dgm:cxn modelId="{6C99983F-2B81-49A5-8FB0-EC7F701A494B}" type="presParOf" srcId="{8E881352-26AB-4FC1-A9C6-B428C401593A}" destId="{15CF716F-1492-47DB-B6B4-8D76B9BC2FA6}" srcOrd="0" destOrd="0" presId="urn:microsoft.com/office/officeart/2005/8/layout/orgChart1"/>
    <dgm:cxn modelId="{E3164836-C061-4927-AC72-51CA8CC5C6D1}" type="presParOf" srcId="{15CF716F-1492-47DB-B6B4-8D76B9BC2FA6}" destId="{E0A9CC68-8498-4853-B2F1-66F21B80055E}" srcOrd="0" destOrd="0" presId="urn:microsoft.com/office/officeart/2005/8/layout/orgChart1"/>
    <dgm:cxn modelId="{CB0A18A8-A55D-4A72-8CEF-18A4B07481D9}" type="presParOf" srcId="{15CF716F-1492-47DB-B6B4-8D76B9BC2FA6}" destId="{FD0BB72D-23A9-4E3A-8864-7CA54CD11E90}" srcOrd="1" destOrd="0" presId="urn:microsoft.com/office/officeart/2005/8/layout/orgChart1"/>
    <dgm:cxn modelId="{2E66D010-6485-4977-B286-C05F798C204E}" type="presParOf" srcId="{8E881352-26AB-4FC1-A9C6-B428C401593A}" destId="{DBC73E62-411B-41C7-97BB-9F86CECFCF45}" srcOrd="1" destOrd="0" presId="urn:microsoft.com/office/officeart/2005/8/layout/orgChart1"/>
    <dgm:cxn modelId="{9895D20C-D23B-4A0F-B034-601ED1ABF94B}" type="presParOf" srcId="{8E881352-26AB-4FC1-A9C6-B428C401593A}" destId="{BACBE50E-0480-4058-BE8E-EB13EAC64575}" srcOrd="2" destOrd="0" presId="urn:microsoft.com/office/officeart/2005/8/layout/orgChart1"/>
    <dgm:cxn modelId="{5C4E2A43-CB7E-4A3A-83E1-E0322D756E8F}" type="presParOf" srcId="{0FBED2B5-5016-49E9-BDD8-F115CFFF2A31}" destId="{27D0010F-0CE5-440C-A837-C66C9BE4F9DF}" srcOrd="2" destOrd="0" presId="urn:microsoft.com/office/officeart/2005/8/layout/orgChart1"/>
    <dgm:cxn modelId="{A868F575-2911-4DA9-ABB4-A26065ACDF93}" type="presParOf" srcId="{F2BCC5B7-C618-4802-A808-B17CAD16CA76}" destId="{16D4B8CE-CC05-487D-A966-381066B2B1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12E87-F56C-404B-A259-0E318BF1BB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619F9-B8AD-4382-AE56-C5E91A848D92}">
      <dgm:prSet phldrT="[Text]"/>
      <dgm:spPr/>
      <dgm:t>
        <a:bodyPr/>
        <a:lstStyle/>
        <a:p>
          <a:r>
            <a:rPr lang="en-US" dirty="0" smtClean="0"/>
            <a:t>Help ensure clients receive and read notices</a:t>
          </a:r>
          <a:endParaRPr lang="en-US" dirty="0"/>
        </a:p>
      </dgm:t>
    </dgm:pt>
    <dgm:pt modelId="{BC7EB6A6-CE0E-44EB-A60B-9D245D69AA72}" type="parTrans" cxnId="{E5280410-99D3-4E15-9394-0A9DFAB7C42A}">
      <dgm:prSet/>
      <dgm:spPr/>
      <dgm:t>
        <a:bodyPr/>
        <a:lstStyle/>
        <a:p>
          <a:endParaRPr lang="en-US"/>
        </a:p>
      </dgm:t>
    </dgm:pt>
    <dgm:pt modelId="{5827FF2D-DE04-47A1-B937-A3089C4F92E1}" type="sibTrans" cxnId="{E5280410-99D3-4E15-9394-0A9DFAB7C42A}">
      <dgm:prSet/>
      <dgm:spPr/>
      <dgm:t>
        <a:bodyPr/>
        <a:lstStyle/>
        <a:p>
          <a:endParaRPr lang="en-US"/>
        </a:p>
      </dgm:t>
    </dgm:pt>
    <dgm:pt modelId="{C8F39CA4-F1DF-49F1-A137-03EB86A216FA}">
      <dgm:prSet custT="1"/>
      <dgm:spPr/>
      <dgm:t>
        <a:bodyPr/>
        <a:lstStyle/>
        <a:p>
          <a:r>
            <a:rPr lang="en-US" sz="1800" dirty="0" smtClean="0"/>
            <a:t>Update address with DHS</a:t>
          </a:r>
        </a:p>
      </dgm:t>
    </dgm:pt>
    <dgm:pt modelId="{703DCFC7-F52A-462B-84E3-9FA1A127CCC4}" type="parTrans" cxnId="{A20AFEFF-940C-4345-BE35-E0CCAB8FE816}">
      <dgm:prSet/>
      <dgm:spPr/>
      <dgm:t>
        <a:bodyPr/>
        <a:lstStyle/>
        <a:p>
          <a:endParaRPr lang="en-US"/>
        </a:p>
      </dgm:t>
    </dgm:pt>
    <dgm:pt modelId="{78B63187-7ABB-4C85-86F7-435428A57CF9}" type="sibTrans" cxnId="{A20AFEFF-940C-4345-BE35-E0CCAB8FE816}">
      <dgm:prSet/>
      <dgm:spPr/>
      <dgm:t>
        <a:bodyPr/>
        <a:lstStyle/>
        <a:p>
          <a:endParaRPr lang="en-US"/>
        </a:p>
      </dgm:t>
    </dgm:pt>
    <dgm:pt modelId="{FFD2CA5A-8E42-4600-98AC-E1075D0035C9}">
      <dgm:prSet custT="1"/>
      <dgm:spPr/>
      <dgm:t>
        <a:bodyPr/>
        <a:lstStyle/>
        <a:p>
          <a:r>
            <a:rPr lang="en-US" sz="1800" dirty="0" smtClean="0"/>
            <a:t>Recommend clients sign up for text messaging</a:t>
          </a:r>
        </a:p>
      </dgm:t>
    </dgm:pt>
    <dgm:pt modelId="{15C35237-610F-4520-9826-91CC6E6A63C0}" type="parTrans" cxnId="{DCD519CD-2215-4FC1-B364-F6EBE510D602}">
      <dgm:prSet/>
      <dgm:spPr/>
      <dgm:t>
        <a:bodyPr/>
        <a:lstStyle/>
        <a:p>
          <a:endParaRPr lang="en-US"/>
        </a:p>
      </dgm:t>
    </dgm:pt>
    <dgm:pt modelId="{514769D4-3D65-48C3-8012-EDC34F2F6046}" type="sibTrans" cxnId="{DCD519CD-2215-4FC1-B364-F6EBE510D602}">
      <dgm:prSet/>
      <dgm:spPr/>
      <dgm:t>
        <a:bodyPr/>
        <a:lstStyle/>
        <a:p>
          <a:endParaRPr lang="en-US"/>
        </a:p>
      </dgm:t>
    </dgm:pt>
    <dgm:pt modelId="{1AA5B3E5-4DFC-482E-A01D-95B54155D7B8}">
      <dgm:prSet/>
      <dgm:spPr/>
      <dgm:t>
        <a:bodyPr/>
        <a:lstStyle/>
        <a:p>
          <a:r>
            <a:rPr lang="en-US" dirty="0" smtClean="0"/>
            <a:t>Pay special attention to notices where DHS asks for responses</a:t>
          </a:r>
        </a:p>
      </dgm:t>
    </dgm:pt>
    <dgm:pt modelId="{DDC8740F-809E-41D6-9D61-E08A72E31E18}" type="parTrans" cxnId="{819D606A-C9F5-4777-8E68-6AA699327B05}">
      <dgm:prSet/>
      <dgm:spPr/>
      <dgm:t>
        <a:bodyPr/>
        <a:lstStyle/>
        <a:p>
          <a:endParaRPr lang="en-US"/>
        </a:p>
      </dgm:t>
    </dgm:pt>
    <dgm:pt modelId="{EBCB5EA6-8DD0-4A0E-A740-2E9BA01CAC9C}" type="sibTrans" cxnId="{819D606A-C9F5-4777-8E68-6AA699327B05}">
      <dgm:prSet/>
      <dgm:spPr/>
      <dgm:t>
        <a:bodyPr/>
        <a:lstStyle/>
        <a:p>
          <a:endParaRPr lang="en-US"/>
        </a:p>
      </dgm:t>
    </dgm:pt>
    <dgm:pt modelId="{1582659D-9664-44C3-9CB0-65F89F4E48E2}">
      <dgm:prSet custT="1"/>
      <dgm:spPr/>
      <dgm:t>
        <a:bodyPr/>
        <a:lstStyle/>
        <a:p>
          <a:r>
            <a:rPr lang="en-US" sz="1800" dirty="0" smtClean="0"/>
            <a:t>Notice of Decision</a:t>
          </a:r>
        </a:p>
      </dgm:t>
    </dgm:pt>
    <dgm:pt modelId="{0A6E36B2-809E-4B15-A2B9-CCE2263A5F4F}" type="parTrans" cxnId="{C32DB815-DCF9-4D11-B73E-0F02E57D9C9B}">
      <dgm:prSet/>
      <dgm:spPr/>
      <dgm:t>
        <a:bodyPr/>
        <a:lstStyle/>
        <a:p>
          <a:endParaRPr lang="en-US"/>
        </a:p>
      </dgm:t>
    </dgm:pt>
    <dgm:pt modelId="{C70398B2-DDCE-4683-8EC9-C78B4B0479C8}" type="sibTrans" cxnId="{C32DB815-DCF9-4D11-B73E-0F02E57D9C9B}">
      <dgm:prSet/>
      <dgm:spPr/>
      <dgm:t>
        <a:bodyPr/>
        <a:lstStyle/>
        <a:p>
          <a:endParaRPr lang="en-US"/>
        </a:p>
      </dgm:t>
    </dgm:pt>
    <dgm:pt modelId="{16E5C49F-3ECD-4207-8377-E6A172D80FE5}">
      <dgm:prSet custT="1"/>
      <dgm:spPr/>
      <dgm:t>
        <a:bodyPr/>
        <a:lstStyle/>
        <a:p>
          <a:r>
            <a:rPr lang="en-US" sz="1800" dirty="0" smtClean="0"/>
            <a:t>Interview</a:t>
          </a:r>
        </a:p>
      </dgm:t>
    </dgm:pt>
    <dgm:pt modelId="{DFEBED92-AA59-479F-A6DF-A12BEFBA229D}" type="parTrans" cxnId="{AA459C61-6BBB-4576-A49C-7980CF7661EB}">
      <dgm:prSet/>
      <dgm:spPr/>
      <dgm:t>
        <a:bodyPr/>
        <a:lstStyle/>
        <a:p>
          <a:endParaRPr lang="en-US"/>
        </a:p>
      </dgm:t>
    </dgm:pt>
    <dgm:pt modelId="{23DD8B73-F8D3-4E33-8DB5-CCACA750CC80}" type="sibTrans" cxnId="{AA459C61-6BBB-4576-A49C-7980CF7661EB}">
      <dgm:prSet/>
      <dgm:spPr/>
      <dgm:t>
        <a:bodyPr/>
        <a:lstStyle/>
        <a:p>
          <a:endParaRPr lang="en-US"/>
        </a:p>
      </dgm:t>
    </dgm:pt>
    <dgm:pt modelId="{0CBD1E34-6028-4594-A158-2448F49841DC}">
      <dgm:prSet custT="1"/>
      <dgm:spPr/>
      <dgm:t>
        <a:bodyPr/>
        <a:lstStyle/>
        <a:p>
          <a:r>
            <a:rPr lang="en-US" sz="1800" dirty="0" smtClean="0"/>
            <a:t>Verification Check List</a:t>
          </a:r>
        </a:p>
      </dgm:t>
    </dgm:pt>
    <dgm:pt modelId="{871BDBEB-6B10-4498-898B-914990F7192D}" type="parTrans" cxnId="{EA2B01D2-8253-482E-8653-39E75935A996}">
      <dgm:prSet/>
      <dgm:spPr/>
      <dgm:t>
        <a:bodyPr/>
        <a:lstStyle/>
        <a:p>
          <a:endParaRPr lang="en-US"/>
        </a:p>
      </dgm:t>
    </dgm:pt>
    <dgm:pt modelId="{0722A30C-4A7D-42B6-8C83-F5552F4C1DDC}" type="sibTrans" cxnId="{EA2B01D2-8253-482E-8653-39E75935A996}">
      <dgm:prSet/>
      <dgm:spPr/>
      <dgm:t>
        <a:bodyPr/>
        <a:lstStyle/>
        <a:p>
          <a:endParaRPr lang="en-US"/>
        </a:p>
      </dgm:t>
    </dgm:pt>
    <dgm:pt modelId="{0C0C59CC-3331-4DAC-9CD8-CAB66B6404B6}">
      <dgm:prSet custT="1"/>
      <dgm:spPr/>
      <dgm:t>
        <a:bodyPr/>
        <a:lstStyle/>
        <a:p>
          <a:r>
            <a:rPr lang="en-US" sz="1800" dirty="0" smtClean="0"/>
            <a:t>Redetermination Application</a:t>
          </a:r>
        </a:p>
      </dgm:t>
    </dgm:pt>
    <dgm:pt modelId="{780F9182-3065-40A0-99A8-72DDD739797D}" type="parTrans" cxnId="{3B424C69-9139-430C-9969-4098C8A7F63A}">
      <dgm:prSet/>
      <dgm:spPr/>
      <dgm:t>
        <a:bodyPr/>
        <a:lstStyle/>
        <a:p>
          <a:endParaRPr lang="en-US"/>
        </a:p>
      </dgm:t>
    </dgm:pt>
    <dgm:pt modelId="{D9A54905-5314-4D1A-AE8A-713395CC5B79}" type="sibTrans" cxnId="{3B424C69-9139-430C-9969-4098C8A7F63A}">
      <dgm:prSet/>
      <dgm:spPr/>
      <dgm:t>
        <a:bodyPr/>
        <a:lstStyle/>
        <a:p>
          <a:endParaRPr lang="en-US"/>
        </a:p>
      </dgm:t>
    </dgm:pt>
    <dgm:pt modelId="{E86A8A0D-D310-4C29-B808-12D0BEE29D7A}">
      <dgm:prSet custT="1"/>
      <dgm:spPr/>
      <dgm:t>
        <a:bodyPr/>
        <a:lstStyle/>
        <a:p>
          <a:r>
            <a:rPr lang="en-US" sz="1800" dirty="0" smtClean="0"/>
            <a:t>Remind clients that they need to open and read notices as soon as they receive them</a:t>
          </a:r>
        </a:p>
      </dgm:t>
    </dgm:pt>
    <dgm:pt modelId="{D7911C7B-2B58-4F54-9799-52EA0374AFB3}" type="parTrans" cxnId="{8C6DE29F-DEBE-4BC9-919C-CF1892B51034}">
      <dgm:prSet/>
      <dgm:spPr/>
      <dgm:t>
        <a:bodyPr/>
        <a:lstStyle/>
        <a:p>
          <a:endParaRPr lang="en-US"/>
        </a:p>
      </dgm:t>
    </dgm:pt>
    <dgm:pt modelId="{DF6502EC-33E2-4BA3-BCA3-B181C16D116F}" type="sibTrans" cxnId="{8C6DE29F-DEBE-4BC9-919C-CF1892B51034}">
      <dgm:prSet/>
      <dgm:spPr/>
      <dgm:t>
        <a:bodyPr/>
        <a:lstStyle/>
        <a:p>
          <a:endParaRPr lang="en-US"/>
        </a:p>
      </dgm:t>
    </dgm:pt>
    <dgm:pt modelId="{3FEA8191-B578-4C45-A4D7-D0985F161B64}">
      <dgm:prSet/>
      <dgm:spPr/>
      <dgm:t>
        <a:bodyPr/>
        <a:lstStyle/>
        <a:p>
          <a:r>
            <a:rPr lang="en-US" dirty="0" smtClean="0"/>
            <a:t>Review and document assets</a:t>
          </a:r>
        </a:p>
      </dgm:t>
    </dgm:pt>
    <dgm:pt modelId="{C5984141-03DE-47D7-9026-0DC2B76904D0}" type="parTrans" cxnId="{17F57941-7133-49B4-9D30-29BB7E568EF3}">
      <dgm:prSet/>
      <dgm:spPr/>
      <dgm:t>
        <a:bodyPr/>
        <a:lstStyle/>
        <a:p>
          <a:endParaRPr lang="en-US"/>
        </a:p>
      </dgm:t>
    </dgm:pt>
    <dgm:pt modelId="{BBFC92B2-0D53-4F5F-9F41-96397A037607}" type="sibTrans" cxnId="{17F57941-7133-49B4-9D30-29BB7E568EF3}">
      <dgm:prSet/>
      <dgm:spPr/>
      <dgm:t>
        <a:bodyPr/>
        <a:lstStyle/>
        <a:p>
          <a:endParaRPr lang="en-US"/>
        </a:p>
      </dgm:t>
    </dgm:pt>
    <dgm:pt modelId="{AFA4E47F-4BB9-40E2-839F-95A3C7BEED42}">
      <dgm:prSet custT="1"/>
      <dgm:spPr/>
      <dgm:t>
        <a:bodyPr/>
        <a:lstStyle/>
        <a:p>
          <a:r>
            <a:rPr lang="en-US" sz="1800" dirty="0" smtClean="0"/>
            <a:t>Ensure clients have access to proof of assets</a:t>
          </a:r>
        </a:p>
      </dgm:t>
    </dgm:pt>
    <dgm:pt modelId="{E20C7C62-2BAA-4A98-BF7A-CB4BE61EC28E}" type="parTrans" cxnId="{4A03F3AF-F049-42B2-A18E-8BEB91810B21}">
      <dgm:prSet/>
      <dgm:spPr/>
      <dgm:t>
        <a:bodyPr/>
        <a:lstStyle/>
        <a:p>
          <a:endParaRPr lang="en-US"/>
        </a:p>
      </dgm:t>
    </dgm:pt>
    <dgm:pt modelId="{F7521E9C-55E2-495F-AC71-2F7461B60063}" type="sibTrans" cxnId="{4A03F3AF-F049-42B2-A18E-8BEB91810B21}">
      <dgm:prSet/>
      <dgm:spPr/>
      <dgm:t>
        <a:bodyPr/>
        <a:lstStyle/>
        <a:p>
          <a:endParaRPr lang="en-US"/>
        </a:p>
      </dgm:t>
    </dgm:pt>
    <dgm:pt modelId="{A98DB98B-D650-4FE4-837A-B0CB46D2CE52}">
      <dgm:prSet custT="1"/>
      <dgm:spPr/>
      <dgm:t>
        <a:bodyPr/>
        <a:lstStyle/>
        <a:p>
          <a:r>
            <a:rPr lang="en-US" sz="1800" dirty="0" smtClean="0"/>
            <a:t>Review assets to determine if they can and want to make purchases or investments that will protect Medicaid eligibility</a:t>
          </a:r>
        </a:p>
      </dgm:t>
    </dgm:pt>
    <dgm:pt modelId="{B9DAB1EA-EAB8-44E4-B89B-56A1838B3083}" type="parTrans" cxnId="{F48B01F6-F896-4F5A-8B77-947DCE77075F}">
      <dgm:prSet/>
      <dgm:spPr/>
      <dgm:t>
        <a:bodyPr/>
        <a:lstStyle/>
        <a:p>
          <a:endParaRPr lang="en-US"/>
        </a:p>
      </dgm:t>
    </dgm:pt>
    <dgm:pt modelId="{6B9265CF-9172-45C0-A0CD-1CB5F7B222FB}" type="sibTrans" cxnId="{F48B01F6-F896-4F5A-8B77-947DCE77075F}">
      <dgm:prSet/>
      <dgm:spPr/>
      <dgm:t>
        <a:bodyPr/>
        <a:lstStyle/>
        <a:p>
          <a:endParaRPr lang="en-US"/>
        </a:p>
      </dgm:t>
    </dgm:pt>
    <dgm:pt modelId="{C5B592A3-C304-421D-B8CE-32C84AC1DDFE}" type="pres">
      <dgm:prSet presAssocID="{09612E87-F56C-404B-A259-0E318BF1B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5F4E3-CF1A-4868-A78C-39045C566F5D}" type="pres">
      <dgm:prSet presAssocID="{465619F9-B8AD-4382-AE56-C5E91A848D92}" presName="composite" presStyleCnt="0"/>
      <dgm:spPr/>
    </dgm:pt>
    <dgm:pt modelId="{71B03C94-AF16-4279-B0B2-47A87B53D419}" type="pres">
      <dgm:prSet presAssocID="{465619F9-B8AD-4382-AE56-C5E91A848D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F3C11-96D7-4BD7-A844-3787C9018C60}" type="pres">
      <dgm:prSet presAssocID="{465619F9-B8AD-4382-AE56-C5E91A848D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97D9D-1BE4-4959-BA44-01DEBC02BE0B}" type="pres">
      <dgm:prSet presAssocID="{5827FF2D-DE04-47A1-B937-A3089C4F92E1}" presName="space" presStyleCnt="0"/>
      <dgm:spPr/>
    </dgm:pt>
    <dgm:pt modelId="{F54C0C0F-7B48-476A-BEF5-AA6C096DE19F}" type="pres">
      <dgm:prSet presAssocID="{1AA5B3E5-4DFC-482E-A01D-95B54155D7B8}" presName="composite" presStyleCnt="0"/>
      <dgm:spPr/>
    </dgm:pt>
    <dgm:pt modelId="{0B557EF3-9A87-4709-8876-04D88ADDFB4A}" type="pres">
      <dgm:prSet presAssocID="{1AA5B3E5-4DFC-482E-A01D-95B54155D7B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343DA-589C-434B-BA3E-85178A68D7D0}" type="pres">
      <dgm:prSet presAssocID="{1AA5B3E5-4DFC-482E-A01D-95B54155D7B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E5872-BB69-443F-9FAA-43E8D0E2E16C}" type="pres">
      <dgm:prSet presAssocID="{EBCB5EA6-8DD0-4A0E-A740-2E9BA01CAC9C}" presName="space" presStyleCnt="0"/>
      <dgm:spPr/>
    </dgm:pt>
    <dgm:pt modelId="{EF354DDD-A0A9-4447-A249-AA0A9CC760AC}" type="pres">
      <dgm:prSet presAssocID="{3FEA8191-B578-4C45-A4D7-D0985F161B64}" presName="composite" presStyleCnt="0"/>
      <dgm:spPr/>
    </dgm:pt>
    <dgm:pt modelId="{1CF9D1EA-870E-4BB7-A531-0CF68AA12F0F}" type="pres">
      <dgm:prSet presAssocID="{3FEA8191-B578-4C45-A4D7-D0985F161B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2F401-79CC-40D2-ADCD-7E7D960D74DE}" type="pres">
      <dgm:prSet presAssocID="{3FEA8191-B578-4C45-A4D7-D0985F161B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14FD1-53D2-4D22-9F89-AD3E06D636C0}" type="presOf" srcId="{FFD2CA5A-8E42-4600-98AC-E1075D0035C9}" destId="{583F3C11-96D7-4BD7-A844-3787C9018C60}" srcOrd="0" destOrd="1" presId="urn:microsoft.com/office/officeart/2005/8/layout/hList1"/>
    <dgm:cxn modelId="{84C4A4D7-0315-491C-946D-5DEA9B3B289D}" type="presOf" srcId="{C8F39CA4-F1DF-49F1-A137-03EB86A216FA}" destId="{583F3C11-96D7-4BD7-A844-3787C9018C60}" srcOrd="0" destOrd="0" presId="urn:microsoft.com/office/officeart/2005/8/layout/hList1"/>
    <dgm:cxn modelId="{3B424C69-9139-430C-9969-4098C8A7F63A}" srcId="{1AA5B3E5-4DFC-482E-A01D-95B54155D7B8}" destId="{0C0C59CC-3331-4DAC-9CD8-CAB66B6404B6}" srcOrd="3" destOrd="0" parTransId="{780F9182-3065-40A0-99A8-72DDD739797D}" sibTransId="{D9A54905-5314-4D1A-AE8A-713395CC5B79}"/>
    <dgm:cxn modelId="{F48B01F6-F896-4F5A-8B77-947DCE77075F}" srcId="{3FEA8191-B578-4C45-A4D7-D0985F161B64}" destId="{A98DB98B-D650-4FE4-837A-B0CB46D2CE52}" srcOrd="1" destOrd="0" parTransId="{B9DAB1EA-EAB8-44E4-B89B-56A1838B3083}" sibTransId="{6B9265CF-9172-45C0-A0CD-1CB5F7B222FB}"/>
    <dgm:cxn modelId="{7BB97F4F-1CEB-4BAA-B036-351EF4DF352F}" type="presOf" srcId="{AFA4E47F-4BB9-40E2-839F-95A3C7BEED42}" destId="{61A2F401-79CC-40D2-ADCD-7E7D960D74DE}" srcOrd="0" destOrd="0" presId="urn:microsoft.com/office/officeart/2005/8/layout/hList1"/>
    <dgm:cxn modelId="{8C6DE29F-DEBE-4BC9-919C-CF1892B51034}" srcId="{465619F9-B8AD-4382-AE56-C5E91A848D92}" destId="{E86A8A0D-D310-4C29-B808-12D0BEE29D7A}" srcOrd="2" destOrd="0" parTransId="{D7911C7B-2B58-4F54-9799-52EA0374AFB3}" sibTransId="{DF6502EC-33E2-4BA3-BCA3-B181C16D116F}"/>
    <dgm:cxn modelId="{4A03F3AF-F049-42B2-A18E-8BEB91810B21}" srcId="{3FEA8191-B578-4C45-A4D7-D0985F161B64}" destId="{AFA4E47F-4BB9-40E2-839F-95A3C7BEED42}" srcOrd="0" destOrd="0" parTransId="{E20C7C62-2BAA-4A98-BF7A-CB4BE61EC28E}" sibTransId="{F7521E9C-55E2-495F-AC71-2F7461B60063}"/>
    <dgm:cxn modelId="{E5280410-99D3-4E15-9394-0A9DFAB7C42A}" srcId="{09612E87-F56C-404B-A259-0E318BF1BB5E}" destId="{465619F9-B8AD-4382-AE56-C5E91A848D92}" srcOrd="0" destOrd="0" parTransId="{BC7EB6A6-CE0E-44EB-A60B-9D245D69AA72}" sibTransId="{5827FF2D-DE04-47A1-B937-A3089C4F92E1}"/>
    <dgm:cxn modelId="{EA2B01D2-8253-482E-8653-39E75935A996}" srcId="{1AA5B3E5-4DFC-482E-A01D-95B54155D7B8}" destId="{0CBD1E34-6028-4594-A158-2448F49841DC}" srcOrd="2" destOrd="0" parTransId="{871BDBEB-6B10-4498-898B-914990F7192D}" sibTransId="{0722A30C-4A7D-42B6-8C83-F5552F4C1DDC}"/>
    <dgm:cxn modelId="{17F57941-7133-49B4-9D30-29BB7E568EF3}" srcId="{09612E87-F56C-404B-A259-0E318BF1BB5E}" destId="{3FEA8191-B578-4C45-A4D7-D0985F161B64}" srcOrd="2" destOrd="0" parTransId="{C5984141-03DE-47D7-9026-0DC2B76904D0}" sibTransId="{BBFC92B2-0D53-4F5F-9F41-96397A037607}"/>
    <dgm:cxn modelId="{FCF05E64-DA11-4176-A219-2BF130D4AAEE}" type="presOf" srcId="{16E5C49F-3ECD-4207-8377-E6A172D80FE5}" destId="{E8D343DA-589C-434B-BA3E-85178A68D7D0}" srcOrd="0" destOrd="1" presId="urn:microsoft.com/office/officeart/2005/8/layout/hList1"/>
    <dgm:cxn modelId="{FE51E11A-A326-44A2-B298-6D345A664E4A}" type="presOf" srcId="{1582659D-9664-44C3-9CB0-65F89F4E48E2}" destId="{E8D343DA-589C-434B-BA3E-85178A68D7D0}" srcOrd="0" destOrd="0" presId="urn:microsoft.com/office/officeart/2005/8/layout/hList1"/>
    <dgm:cxn modelId="{A327C60E-B4FB-416B-A24E-11DFB4F099D4}" type="presOf" srcId="{0C0C59CC-3331-4DAC-9CD8-CAB66B6404B6}" destId="{E8D343DA-589C-434B-BA3E-85178A68D7D0}" srcOrd="0" destOrd="3" presId="urn:microsoft.com/office/officeart/2005/8/layout/hList1"/>
    <dgm:cxn modelId="{8BD8339A-72BF-4A07-9420-DF2DB5367EB5}" type="presOf" srcId="{1AA5B3E5-4DFC-482E-A01D-95B54155D7B8}" destId="{0B557EF3-9A87-4709-8876-04D88ADDFB4A}" srcOrd="0" destOrd="0" presId="urn:microsoft.com/office/officeart/2005/8/layout/hList1"/>
    <dgm:cxn modelId="{DCD519CD-2215-4FC1-B364-F6EBE510D602}" srcId="{465619F9-B8AD-4382-AE56-C5E91A848D92}" destId="{FFD2CA5A-8E42-4600-98AC-E1075D0035C9}" srcOrd="1" destOrd="0" parTransId="{15C35237-610F-4520-9826-91CC6E6A63C0}" sibTransId="{514769D4-3D65-48C3-8012-EDC34F2F6046}"/>
    <dgm:cxn modelId="{007F638F-3299-405C-A1E3-BA55A94626F4}" type="presOf" srcId="{A98DB98B-D650-4FE4-837A-B0CB46D2CE52}" destId="{61A2F401-79CC-40D2-ADCD-7E7D960D74DE}" srcOrd="0" destOrd="1" presId="urn:microsoft.com/office/officeart/2005/8/layout/hList1"/>
    <dgm:cxn modelId="{819D606A-C9F5-4777-8E68-6AA699327B05}" srcId="{09612E87-F56C-404B-A259-0E318BF1BB5E}" destId="{1AA5B3E5-4DFC-482E-A01D-95B54155D7B8}" srcOrd="1" destOrd="0" parTransId="{DDC8740F-809E-41D6-9D61-E08A72E31E18}" sibTransId="{EBCB5EA6-8DD0-4A0E-A740-2E9BA01CAC9C}"/>
    <dgm:cxn modelId="{97831E53-A07A-4A64-8725-39D9A5E6B32D}" type="presOf" srcId="{465619F9-B8AD-4382-AE56-C5E91A848D92}" destId="{71B03C94-AF16-4279-B0B2-47A87B53D419}" srcOrd="0" destOrd="0" presId="urn:microsoft.com/office/officeart/2005/8/layout/hList1"/>
    <dgm:cxn modelId="{82C1C4D7-A110-4561-98D5-B27F4F122495}" type="presOf" srcId="{E86A8A0D-D310-4C29-B808-12D0BEE29D7A}" destId="{583F3C11-96D7-4BD7-A844-3787C9018C60}" srcOrd="0" destOrd="2" presId="urn:microsoft.com/office/officeart/2005/8/layout/hList1"/>
    <dgm:cxn modelId="{31D6EAF9-AC9C-476B-B829-3D5B99939CF5}" type="presOf" srcId="{0CBD1E34-6028-4594-A158-2448F49841DC}" destId="{E8D343DA-589C-434B-BA3E-85178A68D7D0}" srcOrd="0" destOrd="2" presId="urn:microsoft.com/office/officeart/2005/8/layout/hList1"/>
    <dgm:cxn modelId="{AA459C61-6BBB-4576-A49C-7980CF7661EB}" srcId="{1AA5B3E5-4DFC-482E-A01D-95B54155D7B8}" destId="{16E5C49F-3ECD-4207-8377-E6A172D80FE5}" srcOrd="1" destOrd="0" parTransId="{DFEBED92-AA59-479F-A6DF-A12BEFBA229D}" sibTransId="{23DD8B73-F8D3-4E33-8DB5-CCACA750CC80}"/>
    <dgm:cxn modelId="{C32DB815-DCF9-4D11-B73E-0F02E57D9C9B}" srcId="{1AA5B3E5-4DFC-482E-A01D-95B54155D7B8}" destId="{1582659D-9664-44C3-9CB0-65F89F4E48E2}" srcOrd="0" destOrd="0" parTransId="{0A6E36B2-809E-4B15-A2B9-CCE2263A5F4F}" sibTransId="{C70398B2-DDCE-4683-8EC9-C78B4B0479C8}"/>
    <dgm:cxn modelId="{2E9614E9-92AB-4D3B-B18D-D9B30E5D2D91}" type="presOf" srcId="{09612E87-F56C-404B-A259-0E318BF1BB5E}" destId="{C5B592A3-C304-421D-B8CE-32C84AC1DDFE}" srcOrd="0" destOrd="0" presId="urn:microsoft.com/office/officeart/2005/8/layout/hList1"/>
    <dgm:cxn modelId="{A20AFEFF-940C-4345-BE35-E0CCAB8FE816}" srcId="{465619F9-B8AD-4382-AE56-C5E91A848D92}" destId="{C8F39CA4-F1DF-49F1-A137-03EB86A216FA}" srcOrd="0" destOrd="0" parTransId="{703DCFC7-F52A-462B-84E3-9FA1A127CCC4}" sibTransId="{78B63187-7ABB-4C85-86F7-435428A57CF9}"/>
    <dgm:cxn modelId="{C329AB39-863C-4C46-AECC-88CC2CC3EB4A}" type="presOf" srcId="{3FEA8191-B578-4C45-A4D7-D0985F161B64}" destId="{1CF9D1EA-870E-4BB7-A531-0CF68AA12F0F}" srcOrd="0" destOrd="0" presId="urn:microsoft.com/office/officeart/2005/8/layout/hList1"/>
    <dgm:cxn modelId="{AFB38F22-B5DF-4680-BBD3-C436FB881770}" type="presParOf" srcId="{C5B592A3-C304-421D-B8CE-32C84AC1DDFE}" destId="{09E5F4E3-CF1A-4868-A78C-39045C566F5D}" srcOrd="0" destOrd="0" presId="urn:microsoft.com/office/officeart/2005/8/layout/hList1"/>
    <dgm:cxn modelId="{BE1A08F8-5E0A-4D39-943B-1525E6EB9683}" type="presParOf" srcId="{09E5F4E3-CF1A-4868-A78C-39045C566F5D}" destId="{71B03C94-AF16-4279-B0B2-47A87B53D419}" srcOrd="0" destOrd="0" presId="urn:microsoft.com/office/officeart/2005/8/layout/hList1"/>
    <dgm:cxn modelId="{6AC12C24-9922-4126-925D-72EDA488BFC8}" type="presParOf" srcId="{09E5F4E3-CF1A-4868-A78C-39045C566F5D}" destId="{583F3C11-96D7-4BD7-A844-3787C9018C60}" srcOrd="1" destOrd="0" presId="urn:microsoft.com/office/officeart/2005/8/layout/hList1"/>
    <dgm:cxn modelId="{98549EDD-7860-453E-913C-CA54542089A1}" type="presParOf" srcId="{C5B592A3-C304-421D-B8CE-32C84AC1DDFE}" destId="{5D697D9D-1BE4-4959-BA44-01DEBC02BE0B}" srcOrd="1" destOrd="0" presId="urn:microsoft.com/office/officeart/2005/8/layout/hList1"/>
    <dgm:cxn modelId="{CA88FEDE-0584-4A42-967C-3B78482334BC}" type="presParOf" srcId="{C5B592A3-C304-421D-B8CE-32C84AC1DDFE}" destId="{F54C0C0F-7B48-476A-BEF5-AA6C096DE19F}" srcOrd="2" destOrd="0" presId="urn:microsoft.com/office/officeart/2005/8/layout/hList1"/>
    <dgm:cxn modelId="{1E2E1AAB-F819-4AF4-8BFB-50DBABB9FF37}" type="presParOf" srcId="{F54C0C0F-7B48-476A-BEF5-AA6C096DE19F}" destId="{0B557EF3-9A87-4709-8876-04D88ADDFB4A}" srcOrd="0" destOrd="0" presId="urn:microsoft.com/office/officeart/2005/8/layout/hList1"/>
    <dgm:cxn modelId="{5063A960-0E06-4ECA-94DD-702F8FDBEECE}" type="presParOf" srcId="{F54C0C0F-7B48-476A-BEF5-AA6C096DE19F}" destId="{E8D343DA-589C-434B-BA3E-85178A68D7D0}" srcOrd="1" destOrd="0" presId="urn:microsoft.com/office/officeart/2005/8/layout/hList1"/>
    <dgm:cxn modelId="{96D68A9D-9A1E-44D6-91D6-75AB7E6A3D60}" type="presParOf" srcId="{C5B592A3-C304-421D-B8CE-32C84AC1DDFE}" destId="{A0FE5872-BB69-443F-9FAA-43E8D0E2E16C}" srcOrd="3" destOrd="0" presId="urn:microsoft.com/office/officeart/2005/8/layout/hList1"/>
    <dgm:cxn modelId="{442A9291-837B-4C8A-8473-03F0CCCBD55D}" type="presParOf" srcId="{C5B592A3-C304-421D-B8CE-32C84AC1DDFE}" destId="{EF354DDD-A0A9-4447-A249-AA0A9CC760AC}" srcOrd="4" destOrd="0" presId="urn:microsoft.com/office/officeart/2005/8/layout/hList1"/>
    <dgm:cxn modelId="{BEBD0BA9-17C9-4543-9EF1-6337E3C25FD0}" type="presParOf" srcId="{EF354DDD-A0A9-4447-A249-AA0A9CC760AC}" destId="{1CF9D1EA-870E-4BB7-A531-0CF68AA12F0F}" srcOrd="0" destOrd="0" presId="urn:microsoft.com/office/officeart/2005/8/layout/hList1"/>
    <dgm:cxn modelId="{E23CEFDD-4AEC-4C99-8595-FEF9AA5F5F30}" type="presParOf" srcId="{EF354DDD-A0A9-4447-A249-AA0A9CC760AC}" destId="{61A2F401-79CC-40D2-ADCD-7E7D960D74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C66CD-8791-46D9-B687-A79B07B2E7A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F0C12-21C8-48F1-B05D-4EA38D724BAB}">
      <dgm:prSet phldrT="[Text]" custT="1"/>
      <dgm:spPr/>
      <dgm:t>
        <a:bodyPr/>
        <a:lstStyle/>
        <a:p>
          <a:pPr algn="ctr"/>
          <a:r>
            <a:rPr lang="en-US" sz="1800" dirty="0" smtClean="0"/>
            <a:t>Food Assistance</a:t>
          </a:r>
          <a:endParaRPr lang="en-US" sz="1800" dirty="0"/>
        </a:p>
      </dgm:t>
    </dgm:pt>
    <dgm:pt modelId="{A209103D-4928-47FB-9437-C11549341D14}" type="parTrans" cxnId="{A1782708-C3BD-47EA-B289-8F1323A34352}">
      <dgm:prSet/>
      <dgm:spPr/>
      <dgm:t>
        <a:bodyPr/>
        <a:lstStyle/>
        <a:p>
          <a:endParaRPr lang="en-US"/>
        </a:p>
      </dgm:t>
    </dgm:pt>
    <dgm:pt modelId="{586EFFAF-7E4D-4604-9E0E-FCF6C253A1C9}" type="sibTrans" cxnId="{A1782708-C3BD-47EA-B289-8F1323A34352}">
      <dgm:prSet/>
      <dgm:spPr/>
      <dgm:t>
        <a:bodyPr/>
        <a:lstStyle/>
        <a:p>
          <a:endParaRPr lang="en-US"/>
        </a:p>
      </dgm:t>
    </dgm:pt>
    <dgm:pt modelId="{7083CD39-7624-41EA-BE35-90D7015FDD8C}">
      <dgm:prSet phldrT="[Text]" custT="1"/>
      <dgm:spPr/>
      <dgm:t>
        <a:bodyPr/>
        <a:lstStyle/>
        <a:p>
          <a:pPr algn="ctr"/>
          <a:r>
            <a:rPr lang="en-US" sz="1800" dirty="0" smtClean="0"/>
            <a:t>Medical Assistance</a:t>
          </a:r>
          <a:endParaRPr lang="en-US" sz="1800" dirty="0"/>
        </a:p>
      </dgm:t>
    </dgm:pt>
    <dgm:pt modelId="{C584FE8E-9DD0-478E-8498-E3D15BAF97F9}" type="parTrans" cxnId="{B35EB9A2-18E4-44A6-A221-0E2A2FAD2510}">
      <dgm:prSet/>
      <dgm:spPr/>
      <dgm:t>
        <a:bodyPr/>
        <a:lstStyle/>
        <a:p>
          <a:endParaRPr lang="en-US"/>
        </a:p>
      </dgm:t>
    </dgm:pt>
    <dgm:pt modelId="{86F976A8-2702-4466-AC43-2494A9A9B719}" type="sibTrans" cxnId="{B35EB9A2-18E4-44A6-A221-0E2A2FAD2510}">
      <dgm:prSet/>
      <dgm:spPr/>
      <dgm:t>
        <a:bodyPr/>
        <a:lstStyle/>
        <a:p>
          <a:endParaRPr lang="en-US"/>
        </a:p>
      </dgm:t>
    </dgm:pt>
    <dgm:pt modelId="{A6652D46-EC53-4385-A4AA-34E234DA1464}">
      <dgm:prSet phldrT="[Text]" custT="1"/>
      <dgm:spPr/>
      <dgm:t>
        <a:bodyPr/>
        <a:lstStyle/>
        <a:p>
          <a:pPr algn="ctr"/>
          <a:r>
            <a:rPr lang="en-US" sz="1800" dirty="0" smtClean="0"/>
            <a:t>Cash Assistance for Low-Income Families</a:t>
          </a:r>
          <a:endParaRPr lang="en-US" sz="1800" dirty="0"/>
        </a:p>
      </dgm:t>
    </dgm:pt>
    <dgm:pt modelId="{95641085-7697-4A32-B897-CD288CF5AC47}" type="parTrans" cxnId="{0D07B412-9188-43F9-BF8D-46F4030327E6}">
      <dgm:prSet/>
      <dgm:spPr/>
      <dgm:t>
        <a:bodyPr/>
        <a:lstStyle/>
        <a:p>
          <a:endParaRPr lang="en-US"/>
        </a:p>
      </dgm:t>
    </dgm:pt>
    <dgm:pt modelId="{13597925-4EDB-4F9F-9C9F-C9165760031D}" type="sibTrans" cxnId="{0D07B412-9188-43F9-BF8D-46F4030327E6}">
      <dgm:prSet/>
      <dgm:spPr/>
      <dgm:t>
        <a:bodyPr/>
        <a:lstStyle/>
        <a:p>
          <a:endParaRPr lang="en-US"/>
        </a:p>
      </dgm:t>
    </dgm:pt>
    <dgm:pt modelId="{B048BF03-FB04-4185-B85A-F1A7D9943E57}">
      <dgm:prSet phldrT="[Text]" custT="1"/>
      <dgm:spPr/>
      <dgm:t>
        <a:bodyPr/>
        <a:lstStyle/>
        <a:p>
          <a:pPr algn="ctr"/>
          <a:r>
            <a:rPr lang="en-US" sz="1800" dirty="0" smtClean="0"/>
            <a:t>Cash Assistance for Elderly and People with Disabilities</a:t>
          </a:r>
          <a:endParaRPr lang="en-US" sz="1800" dirty="0"/>
        </a:p>
      </dgm:t>
    </dgm:pt>
    <dgm:pt modelId="{ED3A98E5-752C-4D13-BEF3-1B53DA801D30}" type="parTrans" cxnId="{E78E1021-99E6-4A81-8609-DA580DFB4195}">
      <dgm:prSet/>
      <dgm:spPr/>
      <dgm:t>
        <a:bodyPr/>
        <a:lstStyle/>
        <a:p>
          <a:endParaRPr lang="en-US"/>
        </a:p>
      </dgm:t>
    </dgm:pt>
    <dgm:pt modelId="{5F373B68-2BE6-4E56-9F4C-3F1E63BD3D9D}" type="sibTrans" cxnId="{E78E1021-99E6-4A81-8609-DA580DFB4195}">
      <dgm:prSet/>
      <dgm:spPr/>
      <dgm:t>
        <a:bodyPr/>
        <a:lstStyle/>
        <a:p>
          <a:endParaRPr lang="en-US"/>
        </a:p>
      </dgm:t>
    </dgm:pt>
    <dgm:pt modelId="{6A307D00-9440-4BF7-8177-75608E16F2E9}">
      <dgm:prSet phldrT="[Text]" custT="1"/>
      <dgm:spPr/>
      <dgm:t>
        <a:bodyPr/>
        <a:lstStyle/>
        <a:p>
          <a:pPr algn="ctr"/>
          <a:r>
            <a:rPr lang="en-US" sz="1600" dirty="0" smtClean="0"/>
            <a:t>Cash Assistance for </a:t>
          </a:r>
          <a:r>
            <a:rPr lang="en-US" sz="1600" b="0" i="0" dirty="0" smtClean="0"/>
            <a:t>Non-Citizen Victims of Trafficking, Torture, or Other Serious Crimes</a:t>
          </a:r>
          <a:endParaRPr lang="en-US" sz="1600" dirty="0"/>
        </a:p>
      </dgm:t>
    </dgm:pt>
    <dgm:pt modelId="{9B279DCC-AE04-4AD5-83F1-5243F38863B4}" type="parTrans" cxnId="{C4C305F6-C584-4038-82DE-D79D201E9D54}">
      <dgm:prSet/>
      <dgm:spPr/>
      <dgm:t>
        <a:bodyPr/>
        <a:lstStyle/>
        <a:p>
          <a:endParaRPr lang="en-US"/>
        </a:p>
      </dgm:t>
    </dgm:pt>
    <dgm:pt modelId="{40DF2B38-C370-403A-B381-92F9F1D0A31C}" type="sibTrans" cxnId="{C4C305F6-C584-4038-82DE-D79D201E9D54}">
      <dgm:prSet/>
      <dgm:spPr/>
      <dgm:t>
        <a:bodyPr/>
        <a:lstStyle/>
        <a:p>
          <a:endParaRPr lang="en-US"/>
        </a:p>
      </dgm:t>
    </dgm:pt>
    <dgm:pt modelId="{5504D590-B1DA-4295-838E-AAF692AE713B}" type="pres">
      <dgm:prSet presAssocID="{DF4C66CD-8791-46D9-B687-A79B07B2E7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3F32A-4ECB-4C73-8419-EF28543D58CE}" type="pres">
      <dgm:prSet presAssocID="{2B9F0C12-21C8-48F1-B05D-4EA38D724BAB}" presName="compNode" presStyleCnt="0"/>
      <dgm:spPr/>
    </dgm:pt>
    <dgm:pt modelId="{89B46E2E-33D5-4ABD-A8EA-068C8C67F9A9}" type="pres">
      <dgm:prSet presAssocID="{2B9F0C12-21C8-48F1-B05D-4EA38D724BAB}" presName="pictRect" presStyleLbl="node1" presStyleIdx="0" presStyleCnt="5" custScaleX="95325" custScaleY="109294" custLinFactNeighborX="1686" custLinFactNeighborY="-130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217F81-67EB-4427-A91D-83AA12442C9D}" type="pres">
      <dgm:prSet presAssocID="{2B9F0C12-21C8-48F1-B05D-4EA38D724BAB}" presName="textRect" presStyleLbl="revTx" presStyleIdx="0" presStyleCnt="5" custLinFactNeighborX="-1606" custLinFactNeighborY="-30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8F8A2-0F8D-499F-8E55-7D74A5140A84}" type="pres">
      <dgm:prSet presAssocID="{586EFFAF-7E4D-4604-9E0E-FCF6C253A1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08552C-4A4A-495D-A985-737909BFC8FA}" type="pres">
      <dgm:prSet presAssocID="{7083CD39-7624-41EA-BE35-90D7015FDD8C}" presName="compNode" presStyleCnt="0"/>
      <dgm:spPr/>
    </dgm:pt>
    <dgm:pt modelId="{A3C3F501-C250-4DC0-9ECE-253D9933CB7D}" type="pres">
      <dgm:prSet presAssocID="{7083CD39-7624-41EA-BE35-90D7015FDD8C}" presName="pictRect" presStyleLbl="node1" presStyleIdx="1" presStyleCnt="5" custLinFactNeighborX="-10901" custLinFactNeighborY="-859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12D34118-7E85-4E73-BD34-E3AAA465750C}" type="pres">
      <dgm:prSet presAssocID="{7083CD39-7624-41EA-BE35-90D7015FDD8C}" presName="textRect" presStyleLbl="revTx" presStyleIdx="1" presStyleCnt="5" custLinFactNeighborX="-10243" custLinFactNeighborY="-30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5CFC2-3EF4-49C0-9B81-EEEC0DFE2FA6}" type="pres">
      <dgm:prSet presAssocID="{86F976A8-2702-4466-AC43-2494A9A9B7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E725B3-EDC1-4D9D-905C-31CFBF8BDC9D}" type="pres">
      <dgm:prSet presAssocID="{A6652D46-EC53-4385-A4AA-34E234DA1464}" presName="compNode" presStyleCnt="0"/>
      <dgm:spPr/>
    </dgm:pt>
    <dgm:pt modelId="{39B3A2AE-DBA6-46FF-84BB-F8E89DA7BD4E}" type="pres">
      <dgm:prSet presAssocID="{A6652D46-EC53-4385-A4AA-34E234DA1464}" presName="pictRect" presStyleLbl="node1" presStyleIdx="2" presStyleCnt="5" custLinFactNeighborX="-18801" custLinFactNeighborY="-152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D28CF12-B480-4327-95B8-AFA61D8FB597}" type="pres">
      <dgm:prSet presAssocID="{A6652D46-EC53-4385-A4AA-34E234DA1464}" presName="textRect" presStyleLbl="revTx" presStyleIdx="2" presStyleCnt="5" custLinFactNeighborX="-18801" custLinFactNeighborY="-2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8F9BD-62D6-48E0-B56A-14A9A9040DCF}" type="pres">
      <dgm:prSet presAssocID="{13597925-4EDB-4F9F-9C9F-C916576003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F8242A-1EC2-46E0-9E84-CA8A50E05DE5}" type="pres">
      <dgm:prSet presAssocID="{B048BF03-FB04-4185-B85A-F1A7D9943E57}" presName="compNode" presStyleCnt="0"/>
      <dgm:spPr/>
    </dgm:pt>
    <dgm:pt modelId="{5329B245-3052-49F6-8C8A-AD45E8519FD0}" type="pres">
      <dgm:prSet presAssocID="{B048BF03-FB04-4185-B85A-F1A7D9943E57}" presName="pictRect" presStyleLbl="node1" presStyleIdx="3" presStyleCnt="5" custLinFactNeighborX="-18801" custLinFactNeighborY="-152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1B761515-6342-40E6-8D8E-5ABA4A8C49A4}" type="pres">
      <dgm:prSet presAssocID="{B048BF03-FB04-4185-B85A-F1A7D9943E57}" presName="textRect" presStyleLbl="revTx" presStyleIdx="3" presStyleCnt="5" custLinFactNeighborX="-18801" custLinFactNeighborY="-2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26CF9-1C76-45D9-BC1A-FD38D392E807}" type="pres">
      <dgm:prSet presAssocID="{5F373B68-2BE6-4E56-9F4C-3F1E63BD3D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5BC16E-9B0A-4296-A7FA-482A6035179E}" type="pres">
      <dgm:prSet presAssocID="{6A307D00-9440-4BF7-8177-75608E16F2E9}" presName="compNode" presStyleCnt="0"/>
      <dgm:spPr/>
    </dgm:pt>
    <dgm:pt modelId="{49581D6D-2A11-435A-9EB3-9DC7AA36B2F4}" type="pres">
      <dgm:prSet presAssocID="{6A307D00-9440-4BF7-8177-75608E16F2E9}" presName="pictRect" presStyleLbl="node1" presStyleIdx="4" presStyleCnt="5" custLinFactNeighborX="-18801" custLinFactNeighborY="-1528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00F8B1C1-D966-4241-9CC4-55D2DAC59B51}" type="pres">
      <dgm:prSet presAssocID="{6A307D00-9440-4BF7-8177-75608E16F2E9}" presName="textRect" presStyleLbl="revTx" presStyleIdx="4" presStyleCnt="5" custLinFactNeighborX="-18801" custLinFactNeighborY="-2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30563-8949-465E-B90A-188E4561665C}" type="presOf" srcId="{6A307D00-9440-4BF7-8177-75608E16F2E9}" destId="{00F8B1C1-D966-4241-9CC4-55D2DAC59B51}" srcOrd="0" destOrd="0" presId="urn:microsoft.com/office/officeart/2005/8/layout/pList1"/>
    <dgm:cxn modelId="{C4C305F6-C584-4038-82DE-D79D201E9D54}" srcId="{DF4C66CD-8791-46D9-B687-A79B07B2E7A7}" destId="{6A307D00-9440-4BF7-8177-75608E16F2E9}" srcOrd="4" destOrd="0" parTransId="{9B279DCC-AE04-4AD5-83F1-5243F38863B4}" sibTransId="{40DF2B38-C370-403A-B381-92F9F1D0A31C}"/>
    <dgm:cxn modelId="{E78E1021-99E6-4A81-8609-DA580DFB4195}" srcId="{DF4C66CD-8791-46D9-B687-A79B07B2E7A7}" destId="{B048BF03-FB04-4185-B85A-F1A7D9943E57}" srcOrd="3" destOrd="0" parTransId="{ED3A98E5-752C-4D13-BEF3-1B53DA801D30}" sibTransId="{5F373B68-2BE6-4E56-9F4C-3F1E63BD3D9D}"/>
    <dgm:cxn modelId="{0D07B412-9188-43F9-BF8D-46F4030327E6}" srcId="{DF4C66CD-8791-46D9-B687-A79B07B2E7A7}" destId="{A6652D46-EC53-4385-A4AA-34E234DA1464}" srcOrd="2" destOrd="0" parTransId="{95641085-7697-4A32-B897-CD288CF5AC47}" sibTransId="{13597925-4EDB-4F9F-9C9F-C9165760031D}"/>
    <dgm:cxn modelId="{DA6975C3-A1DE-4635-B199-95CF451C5A78}" type="presOf" srcId="{2B9F0C12-21C8-48F1-B05D-4EA38D724BAB}" destId="{58217F81-67EB-4427-A91D-83AA12442C9D}" srcOrd="0" destOrd="0" presId="urn:microsoft.com/office/officeart/2005/8/layout/pList1"/>
    <dgm:cxn modelId="{C372E16A-2FC4-411F-AC1C-3B7A6716E78E}" type="presOf" srcId="{13597925-4EDB-4F9F-9C9F-C9165760031D}" destId="{EFD8F9BD-62D6-48E0-B56A-14A9A9040DCF}" srcOrd="0" destOrd="0" presId="urn:microsoft.com/office/officeart/2005/8/layout/pList1"/>
    <dgm:cxn modelId="{703112EC-3FBC-4698-8164-A43D4EFC1141}" type="presOf" srcId="{586EFFAF-7E4D-4604-9E0E-FCF6C253A1C9}" destId="{B3F8F8A2-0F8D-499F-8E55-7D74A5140A84}" srcOrd="0" destOrd="0" presId="urn:microsoft.com/office/officeart/2005/8/layout/pList1"/>
    <dgm:cxn modelId="{9FD41284-5BBD-457E-BAA2-5296539FE399}" type="presOf" srcId="{5F373B68-2BE6-4E56-9F4C-3F1E63BD3D9D}" destId="{6CE26CF9-1C76-45D9-BC1A-FD38D392E807}" srcOrd="0" destOrd="0" presId="urn:microsoft.com/office/officeart/2005/8/layout/pList1"/>
    <dgm:cxn modelId="{1C4CAB97-2ED6-450F-9F12-C9286B54D8C7}" type="presOf" srcId="{86F976A8-2702-4466-AC43-2494A9A9B719}" destId="{D125CFC2-3EF4-49C0-9B81-EEEC0DFE2FA6}" srcOrd="0" destOrd="0" presId="urn:microsoft.com/office/officeart/2005/8/layout/pList1"/>
    <dgm:cxn modelId="{CD870637-4EAF-4DD0-BF6C-DECAED331CF5}" type="presOf" srcId="{7083CD39-7624-41EA-BE35-90D7015FDD8C}" destId="{12D34118-7E85-4E73-BD34-E3AAA465750C}" srcOrd="0" destOrd="0" presId="urn:microsoft.com/office/officeart/2005/8/layout/pList1"/>
    <dgm:cxn modelId="{50B963CD-5F74-4281-978F-E6C2865033E1}" type="presOf" srcId="{A6652D46-EC53-4385-A4AA-34E234DA1464}" destId="{FD28CF12-B480-4327-95B8-AFA61D8FB597}" srcOrd="0" destOrd="0" presId="urn:microsoft.com/office/officeart/2005/8/layout/pList1"/>
    <dgm:cxn modelId="{A1782708-C3BD-47EA-B289-8F1323A34352}" srcId="{DF4C66CD-8791-46D9-B687-A79B07B2E7A7}" destId="{2B9F0C12-21C8-48F1-B05D-4EA38D724BAB}" srcOrd="0" destOrd="0" parTransId="{A209103D-4928-47FB-9437-C11549341D14}" sibTransId="{586EFFAF-7E4D-4604-9E0E-FCF6C253A1C9}"/>
    <dgm:cxn modelId="{B35EB9A2-18E4-44A6-A221-0E2A2FAD2510}" srcId="{DF4C66CD-8791-46D9-B687-A79B07B2E7A7}" destId="{7083CD39-7624-41EA-BE35-90D7015FDD8C}" srcOrd="1" destOrd="0" parTransId="{C584FE8E-9DD0-478E-8498-E3D15BAF97F9}" sibTransId="{86F976A8-2702-4466-AC43-2494A9A9B719}"/>
    <dgm:cxn modelId="{645D5F63-9EF4-4F28-8ABB-EDF4347FC7B4}" type="presOf" srcId="{B048BF03-FB04-4185-B85A-F1A7D9943E57}" destId="{1B761515-6342-40E6-8D8E-5ABA4A8C49A4}" srcOrd="0" destOrd="0" presId="urn:microsoft.com/office/officeart/2005/8/layout/pList1"/>
    <dgm:cxn modelId="{8B4D59F8-0EE0-4837-88B6-20C93A3C1A66}" type="presOf" srcId="{DF4C66CD-8791-46D9-B687-A79B07B2E7A7}" destId="{5504D590-B1DA-4295-838E-AAF692AE713B}" srcOrd="0" destOrd="0" presId="urn:microsoft.com/office/officeart/2005/8/layout/pList1"/>
    <dgm:cxn modelId="{E118E2E4-1455-4915-A2EB-9D500924F83D}" type="presParOf" srcId="{5504D590-B1DA-4295-838E-AAF692AE713B}" destId="{6EA3F32A-4ECB-4C73-8419-EF28543D58CE}" srcOrd="0" destOrd="0" presId="urn:microsoft.com/office/officeart/2005/8/layout/pList1"/>
    <dgm:cxn modelId="{A33BECA4-4C26-46E9-AE4C-C19C760A69E0}" type="presParOf" srcId="{6EA3F32A-4ECB-4C73-8419-EF28543D58CE}" destId="{89B46E2E-33D5-4ABD-A8EA-068C8C67F9A9}" srcOrd="0" destOrd="0" presId="urn:microsoft.com/office/officeart/2005/8/layout/pList1"/>
    <dgm:cxn modelId="{C90FC5BB-B260-4AA9-93DA-D68DEADD3ACC}" type="presParOf" srcId="{6EA3F32A-4ECB-4C73-8419-EF28543D58CE}" destId="{58217F81-67EB-4427-A91D-83AA12442C9D}" srcOrd="1" destOrd="0" presId="urn:microsoft.com/office/officeart/2005/8/layout/pList1"/>
    <dgm:cxn modelId="{1DB49FA7-4466-4020-963D-6566520AC186}" type="presParOf" srcId="{5504D590-B1DA-4295-838E-AAF692AE713B}" destId="{B3F8F8A2-0F8D-499F-8E55-7D74A5140A84}" srcOrd="1" destOrd="0" presId="urn:microsoft.com/office/officeart/2005/8/layout/pList1"/>
    <dgm:cxn modelId="{31D68C9C-EB40-4461-AAC7-3A1A48C0A7F3}" type="presParOf" srcId="{5504D590-B1DA-4295-838E-AAF692AE713B}" destId="{C108552C-4A4A-495D-A985-737909BFC8FA}" srcOrd="2" destOrd="0" presId="urn:microsoft.com/office/officeart/2005/8/layout/pList1"/>
    <dgm:cxn modelId="{8AC3FCAC-BE81-47A3-8AB9-41AA35D1FACF}" type="presParOf" srcId="{C108552C-4A4A-495D-A985-737909BFC8FA}" destId="{A3C3F501-C250-4DC0-9ECE-253D9933CB7D}" srcOrd="0" destOrd="0" presId="urn:microsoft.com/office/officeart/2005/8/layout/pList1"/>
    <dgm:cxn modelId="{A7203FE3-CAB9-46A1-975D-E0099DABCFAD}" type="presParOf" srcId="{C108552C-4A4A-495D-A985-737909BFC8FA}" destId="{12D34118-7E85-4E73-BD34-E3AAA465750C}" srcOrd="1" destOrd="0" presId="urn:microsoft.com/office/officeart/2005/8/layout/pList1"/>
    <dgm:cxn modelId="{4EA0FC32-1B65-4347-8F80-A29FD70FCF4E}" type="presParOf" srcId="{5504D590-B1DA-4295-838E-AAF692AE713B}" destId="{D125CFC2-3EF4-49C0-9B81-EEEC0DFE2FA6}" srcOrd="3" destOrd="0" presId="urn:microsoft.com/office/officeart/2005/8/layout/pList1"/>
    <dgm:cxn modelId="{62B1A8F0-242A-42B2-ADD3-1F04402240B2}" type="presParOf" srcId="{5504D590-B1DA-4295-838E-AAF692AE713B}" destId="{0CE725B3-EDC1-4D9D-905C-31CFBF8BDC9D}" srcOrd="4" destOrd="0" presId="urn:microsoft.com/office/officeart/2005/8/layout/pList1"/>
    <dgm:cxn modelId="{78794460-B597-48B7-848E-7B43BC8FDA9A}" type="presParOf" srcId="{0CE725B3-EDC1-4D9D-905C-31CFBF8BDC9D}" destId="{39B3A2AE-DBA6-46FF-84BB-F8E89DA7BD4E}" srcOrd="0" destOrd="0" presId="urn:microsoft.com/office/officeart/2005/8/layout/pList1"/>
    <dgm:cxn modelId="{29CC8094-933D-43B3-AA53-B169BE135285}" type="presParOf" srcId="{0CE725B3-EDC1-4D9D-905C-31CFBF8BDC9D}" destId="{FD28CF12-B480-4327-95B8-AFA61D8FB597}" srcOrd="1" destOrd="0" presId="urn:microsoft.com/office/officeart/2005/8/layout/pList1"/>
    <dgm:cxn modelId="{366A4D5E-5A74-4E36-9E8D-8B485F7A1AF8}" type="presParOf" srcId="{5504D590-B1DA-4295-838E-AAF692AE713B}" destId="{EFD8F9BD-62D6-48E0-B56A-14A9A9040DCF}" srcOrd="5" destOrd="0" presId="urn:microsoft.com/office/officeart/2005/8/layout/pList1"/>
    <dgm:cxn modelId="{59248D6E-539F-4BCE-B32C-C295FFCF39E7}" type="presParOf" srcId="{5504D590-B1DA-4295-838E-AAF692AE713B}" destId="{BAF8242A-1EC2-46E0-9E84-CA8A50E05DE5}" srcOrd="6" destOrd="0" presId="urn:microsoft.com/office/officeart/2005/8/layout/pList1"/>
    <dgm:cxn modelId="{8271F4DF-011A-4B71-B937-2DDAC9985B4C}" type="presParOf" srcId="{BAF8242A-1EC2-46E0-9E84-CA8A50E05DE5}" destId="{5329B245-3052-49F6-8C8A-AD45E8519FD0}" srcOrd="0" destOrd="0" presId="urn:microsoft.com/office/officeart/2005/8/layout/pList1"/>
    <dgm:cxn modelId="{4DF7EB50-D132-41AD-82E1-402CCFCF0614}" type="presParOf" srcId="{BAF8242A-1EC2-46E0-9E84-CA8A50E05DE5}" destId="{1B761515-6342-40E6-8D8E-5ABA4A8C49A4}" srcOrd="1" destOrd="0" presId="urn:microsoft.com/office/officeart/2005/8/layout/pList1"/>
    <dgm:cxn modelId="{11A34520-E1D9-4B25-B335-895A310836FF}" type="presParOf" srcId="{5504D590-B1DA-4295-838E-AAF692AE713B}" destId="{6CE26CF9-1C76-45D9-BC1A-FD38D392E807}" srcOrd="7" destOrd="0" presId="urn:microsoft.com/office/officeart/2005/8/layout/pList1"/>
    <dgm:cxn modelId="{027A25C4-9836-4B0D-9740-C8D36050D110}" type="presParOf" srcId="{5504D590-B1DA-4295-838E-AAF692AE713B}" destId="{B65BC16E-9B0A-4296-A7FA-482A6035179E}" srcOrd="8" destOrd="0" presId="urn:microsoft.com/office/officeart/2005/8/layout/pList1"/>
    <dgm:cxn modelId="{49614108-2988-46AC-9FAD-1998A0F077C1}" type="presParOf" srcId="{B65BC16E-9B0A-4296-A7FA-482A6035179E}" destId="{49581D6D-2A11-435A-9EB3-9DC7AA36B2F4}" srcOrd="0" destOrd="0" presId="urn:microsoft.com/office/officeart/2005/8/layout/pList1"/>
    <dgm:cxn modelId="{215D7607-9F94-432E-82F0-E297A6F46A12}" type="presParOf" srcId="{B65BC16E-9B0A-4296-A7FA-482A6035179E}" destId="{00F8B1C1-D966-4241-9CC4-55D2DAC59B5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AEEA-1968-4F97-BE46-3BD36CCA55F8}">
      <dsp:nvSpPr>
        <dsp:cNvPr id="0" name=""/>
        <dsp:cNvSpPr/>
      </dsp:nvSpPr>
      <dsp:spPr>
        <a:xfrm>
          <a:off x="6996423" y="1373701"/>
          <a:ext cx="170167" cy="132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308"/>
              </a:lnTo>
              <a:lnTo>
                <a:pt x="170167" y="1327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492FA-A316-42D7-B88B-68830E71843D}">
      <dsp:nvSpPr>
        <dsp:cNvPr id="0" name=""/>
        <dsp:cNvSpPr/>
      </dsp:nvSpPr>
      <dsp:spPr>
        <a:xfrm>
          <a:off x="6996423" y="1373701"/>
          <a:ext cx="170167" cy="52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7"/>
              </a:lnTo>
              <a:lnTo>
                <a:pt x="170167" y="5218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A10BB-1B71-4CD2-BF9E-8DC808D2E4CF}">
      <dsp:nvSpPr>
        <dsp:cNvPr id="0" name=""/>
        <dsp:cNvSpPr/>
      </dsp:nvSpPr>
      <dsp:spPr>
        <a:xfrm>
          <a:off x="4704831" y="568241"/>
          <a:ext cx="2745372" cy="23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17"/>
              </a:lnTo>
              <a:lnTo>
                <a:pt x="2745372" y="119117"/>
              </a:lnTo>
              <a:lnTo>
                <a:pt x="2745372" y="238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5845A-B7E4-4EC1-A600-0DF982EB3F5D}">
      <dsp:nvSpPr>
        <dsp:cNvPr id="0" name=""/>
        <dsp:cNvSpPr/>
      </dsp:nvSpPr>
      <dsp:spPr>
        <a:xfrm>
          <a:off x="5623736" y="1373701"/>
          <a:ext cx="170167" cy="293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229"/>
              </a:lnTo>
              <a:lnTo>
                <a:pt x="170167" y="29382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4D8BF-F36B-44A8-9E60-A3DB06FC8F08}">
      <dsp:nvSpPr>
        <dsp:cNvPr id="0" name=""/>
        <dsp:cNvSpPr/>
      </dsp:nvSpPr>
      <dsp:spPr>
        <a:xfrm>
          <a:off x="5623736" y="1373701"/>
          <a:ext cx="170167" cy="213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768"/>
              </a:lnTo>
              <a:lnTo>
                <a:pt x="170167" y="2132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CBB13-2513-4D8F-8535-EF9CDBB3B087}">
      <dsp:nvSpPr>
        <dsp:cNvPr id="0" name=""/>
        <dsp:cNvSpPr/>
      </dsp:nvSpPr>
      <dsp:spPr>
        <a:xfrm>
          <a:off x="5623736" y="1373701"/>
          <a:ext cx="170167" cy="132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308"/>
              </a:lnTo>
              <a:lnTo>
                <a:pt x="170167" y="1327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39EB6-E628-455F-A489-62164D1A6AE7}">
      <dsp:nvSpPr>
        <dsp:cNvPr id="0" name=""/>
        <dsp:cNvSpPr/>
      </dsp:nvSpPr>
      <dsp:spPr>
        <a:xfrm>
          <a:off x="5623736" y="1373701"/>
          <a:ext cx="170167" cy="52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7"/>
              </a:lnTo>
              <a:lnTo>
                <a:pt x="170167" y="5218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A118F-EF2C-4034-A0C8-3A2BA1AC792F}">
      <dsp:nvSpPr>
        <dsp:cNvPr id="0" name=""/>
        <dsp:cNvSpPr/>
      </dsp:nvSpPr>
      <dsp:spPr>
        <a:xfrm>
          <a:off x="4704831" y="568241"/>
          <a:ext cx="1372686" cy="23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17"/>
              </a:lnTo>
              <a:lnTo>
                <a:pt x="1372686" y="119117"/>
              </a:lnTo>
              <a:lnTo>
                <a:pt x="1372686" y="238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AF416-9044-4354-BC47-B539A47C5AA1}">
      <dsp:nvSpPr>
        <dsp:cNvPr id="0" name=""/>
        <dsp:cNvSpPr/>
      </dsp:nvSpPr>
      <dsp:spPr>
        <a:xfrm>
          <a:off x="4251050" y="1373701"/>
          <a:ext cx="170167" cy="213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768"/>
              </a:lnTo>
              <a:lnTo>
                <a:pt x="170167" y="2132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A62CF-0409-4298-BBC5-9861F299EADE}">
      <dsp:nvSpPr>
        <dsp:cNvPr id="0" name=""/>
        <dsp:cNvSpPr/>
      </dsp:nvSpPr>
      <dsp:spPr>
        <a:xfrm>
          <a:off x="4251050" y="1373701"/>
          <a:ext cx="170167" cy="132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308"/>
              </a:lnTo>
              <a:lnTo>
                <a:pt x="170167" y="1327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F435E-330D-4BAB-A6CA-8B99E72DE2F6}">
      <dsp:nvSpPr>
        <dsp:cNvPr id="0" name=""/>
        <dsp:cNvSpPr/>
      </dsp:nvSpPr>
      <dsp:spPr>
        <a:xfrm>
          <a:off x="4251050" y="1373701"/>
          <a:ext cx="170167" cy="52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7"/>
              </a:lnTo>
              <a:lnTo>
                <a:pt x="170167" y="5218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5457A-D1DB-4132-BE4B-DF9C1D0A3990}">
      <dsp:nvSpPr>
        <dsp:cNvPr id="0" name=""/>
        <dsp:cNvSpPr/>
      </dsp:nvSpPr>
      <dsp:spPr>
        <a:xfrm>
          <a:off x="4659111" y="568241"/>
          <a:ext cx="91440" cy="238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028CF-FD36-4A5B-9524-C70449B1F768}">
      <dsp:nvSpPr>
        <dsp:cNvPr id="0" name=""/>
        <dsp:cNvSpPr/>
      </dsp:nvSpPr>
      <dsp:spPr>
        <a:xfrm>
          <a:off x="2878363" y="1373701"/>
          <a:ext cx="170167" cy="2132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768"/>
              </a:lnTo>
              <a:lnTo>
                <a:pt x="170167" y="2132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99117-1534-43E1-B435-DA438EFF1D14}">
      <dsp:nvSpPr>
        <dsp:cNvPr id="0" name=""/>
        <dsp:cNvSpPr/>
      </dsp:nvSpPr>
      <dsp:spPr>
        <a:xfrm>
          <a:off x="2878363" y="1373701"/>
          <a:ext cx="170167" cy="132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308"/>
              </a:lnTo>
              <a:lnTo>
                <a:pt x="170167" y="1327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0F6B3-6E4B-4D18-A7A2-9514A929CE82}">
      <dsp:nvSpPr>
        <dsp:cNvPr id="0" name=""/>
        <dsp:cNvSpPr/>
      </dsp:nvSpPr>
      <dsp:spPr>
        <a:xfrm>
          <a:off x="2878363" y="1373701"/>
          <a:ext cx="170167" cy="52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7"/>
              </a:lnTo>
              <a:lnTo>
                <a:pt x="170167" y="5218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373AA-B13E-4C68-B396-92D4B2DDD938}">
      <dsp:nvSpPr>
        <dsp:cNvPr id="0" name=""/>
        <dsp:cNvSpPr/>
      </dsp:nvSpPr>
      <dsp:spPr>
        <a:xfrm>
          <a:off x="3332144" y="568241"/>
          <a:ext cx="1372686" cy="238234"/>
        </a:xfrm>
        <a:custGeom>
          <a:avLst/>
          <a:gdLst/>
          <a:ahLst/>
          <a:cxnLst/>
          <a:rect l="0" t="0" r="0" b="0"/>
          <a:pathLst>
            <a:path>
              <a:moveTo>
                <a:pt x="1372686" y="0"/>
              </a:moveTo>
              <a:lnTo>
                <a:pt x="1372686" y="119117"/>
              </a:lnTo>
              <a:lnTo>
                <a:pt x="0" y="119117"/>
              </a:lnTo>
              <a:lnTo>
                <a:pt x="0" y="238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1113D-4DF4-491B-B35B-60E362710015}">
      <dsp:nvSpPr>
        <dsp:cNvPr id="0" name=""/>
        <dsp:cNvSpPr/>
      </dsp:nvSpPr>
      <dsp:spPr>
        <a:xfrm>
          <a:off x="1505677" y="1373701"/>
          <a:ext cx="170167" cy="52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7"/>
              </a:lnTo>
              <a:lnTo>
                <a:pt x="170167" y="5218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D7B5F-BB32-4703-9ACD-A91C9A554952}">
      <dsp:nvSpPr>
        <dsp:cNvPr id="0" name=""/>
        <dsp:cNvSpPr/>
      </dsp:nvSpPr>
      <dsp:spPr>
        <a:xfrm>
          <a:off x="1959458" y="568241"/>
          <a:ext cx="2745372" cy="238234"/>
        </a:xfrm>
        <a:custGeom>
          <a:avLst/>
          <a:gdLst/>
          <a:ahLst/>
          <a:cxnLst/>
          <a:rect l="0" t="0" r="0" b="0"/>
          <a:pathLst>
            <a:path>
              <a:moveTo>
                <a:pt x="2745372" y="0"/>
              </a:moveTo>
              <a:lnTo>
                <a:pt x="2745372" y="119117"/>
              </a:lnTo>
              <a:lnTo>
                <a:pt x="0" y="119117"/>
              </a:lnTo>
              <a:lnTo>
                <a:pt x="0" y="238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7320-9C46-4A9C-B994-84A5CDBB13DC}">
      <dsp:nvSpPr>
        <dsp:cNvPr id="0" name=""/>
        <dsp:cNvSpPr/>
      </dsp:nvSpPr>
      <dsp:spPr>
        <a:xfrm>
          <a:off x="4137605" y="1015"/>
          <a:ext cx="1134451" cy="567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IL Medicaid</a:t>
          </a:r>
          <a:endParaRPr lang="en-US" sz="900" kern="1200" dirty="0"/>
        </a:p>
      </dsp:txBody>
      <dsp:txXfrm>
        <a:off x="4137605" y="1015"/>
        <a:ext cx="1134451" cy="567225"/>
      </dsp:txXfrm>
    </dsp:sp>
    <dsp:sp modelId="{26615255-C531-415B-A1D4-E6EAEA58DC8D}">
      <dsp:nvSpPr>
        <dsp:cNvPr id="0" name=""/>
        <dsp:cNvSpPr/>
      </dsp:nvSpPr>
      <dsp:spPr>
        <a:xfrm>
          <a:off x="1392232" y="806476"/>
          <a:ext cx="1134451" cy="5672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Aged, Blind and Disabled</a:t>
          </a:r>
          <a:endParaRPr lang="en-US" sz="900" kern="1200" dirty="0"/>
        </a:p>
      </dsp:txBody>
      <dsp:txXfrm>
        <a:off x="1392232" y="806476"/>
        <a:ext cx="1134451" cy="567225"/>
      </dsp:txXfrm>
    </dsp:sp>
    <dsp:sp modelId="{3F7CCE2A-3B18-42F1-B16D-3BC1A0EE9D88}">
      <dsp:nvSpPr>
        <dsp:cNvPr id="0" name=""/>
        <dsp:cNvSpPr/>
      </dsp:nvSpPr>
      <dsp:spPr>
        <a:xfrm>
          <a:off x="1675845" y="1611936"/>
          <a:ext cx="1134451" cy="567225"/>
        </a:xfrm>
        <a:prstGeom prst="rect">
          <a:avLst/>
        </a:prstGeom>
        <a:solidFill>
          <a:schemeClr val="accent3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People 65+, people receiving Social Security benefits</a:t>
          </a:r>
          <a:endParaRPr lang="en-US" sz="900" kern="1200" dirty="0"/>
        </a:p>
      </dsp:txBody>
      <dsp:txXfrm>
        <a:off x="1675845" y="1611936"/>
        <a:ext cx="1134451" cy="567225"/>
      </dsp:txXfrm>
    </dsp:sp>
    <dsp:sp modelId="{0DB09AD9-7C27-4FA9-A317-969BD6F0BF1A}">
      <dsp:nvSpPr>
        <dsp:cNvPr id="0" name=""/>
        <dsp:cNvSpPr/>
      </dsp:nvSpPr>
      <dsp:spPr>
        <a:xfrm>
          <a:off x="2764918" y="806476"/>
          <a:ext cx="1134451" cy="5672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MAGI</a:t>
          </a:r>
          <a:endParaRPr lang="en-US" sz="900" kern="1200" dirty="0"/>
        </a:p>
      </dsp:txBody>
      <dsp:txXfrm>
        <a:off x="2764918" y="806476"/>
        <a:ext cx="1134451" cy="567225"/>
      </dsp:txXfrm>
    </dsp:sp>
    <dsp:sp modelId="{ED6F7147-64A0-4969-9320-C1C2CE199592}">
      <dsp:nvSpPr>
        <dsp:cNvPr id="0" name=""/>
        <dsp:cNvSpPr/>
      </dsp:nvSpPr>
      <dsp:spPr>
        <a:xfrm>
          <a:off x="3048531" y="1611936"/>
          <a:ext cx="1134451" cy="567225"/>
        </a:xfrm>
        <a:prstGeom prst="rect">
          <a:avLst/>
        </a:prstGeom>
        <a:solidFill>
          <a:srgbClr val="A41B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Adults who do not fit into other categories</a:t>
          </a:r>
          <a:endParaRPr lang="en-US" sz="900" kern="1200" dirty="0"/>
        </a:p>
      </dsp:txBody>
      <dsp:txXfrm>
        <a:off x="3048531" y="1611936"/>
        <a:ext cx="1134451" cy="567225"/>
      </dsp:txXfrm>
    </dsp:sp>
    <dsp:sp modelId="{DA9C2F3F-1FD0-47B3-A870-EFAB91EF17D9}">
      <dsp:nvSpPr>
        <dsp:cNvPr id="0" name=""/>
        <dsp:cNvSpPr/>
      </dsp:nvSpPr>
      <dsp:spPr>
        <a:xfrm>
          <a:off x="3048531" y="2417397"/>
          <a:ext cx="1134451" cy="567225"/>
        </a:xfrm>
        <a:prstGeom prst="rect">
          <a:avLst/>
        </a:prstGeom>
        <a:solidFill>
          <a:srgbClr val="A41B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Children up to age 19</a:t>
          </a:r>
          <a:endParaRPr lang="en-US" sz="900" kern="1200" dirty="0"/>
        </a:p>
      </dsp:txBody>
      <dsp:txXfrm>
        <a:off x="3048531" y="2417397"/>
        <a:ext cx="1134451" cy="567225"/>
      </dsp:txXfrm>
    </dsp:sp>
    <dsp:sp modelId="{95E8295E-DB6B-4904-A628-F7C7244B6BAF}">
      <dsp:nvSpPr>
        <dsp:cNvPr id="0" name=""/>
        <dsp:cNvSpPr/>
      </dsp:nvSpPr>
      <dsp:spPr>
        <a:xfrm>
          <a:off x="3048531" y="3222858"/>
          <a:ext cx="1134451" cy="567225"/>
        </a:xfrm>
        <a:prstGeom prst="rect">
          <a:avLst/>
        </a:prstGeom>
        <a:solidFill>
          <a:srgbClr val="A41B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Pregnant Women (up to 12 months after birth)</a:t>
          </a:r>
          <a:endParaRPr lang="en-US" sz="900" kern="1200" dirty="0"/>
        </a:p>
      </dsp:txBody>
      <dsp:txXfrm>
        <a:off x="3048531" y="3222858"/>
        <a:ext cx="1134451" cy="567225"/>
      </dsp:txXfrm>
    </dsp:sp>
    <dsp:sp modelId="{2FDB7077-A636-469E-A6D4-8C2A72510016}">
      <dsp:nvSpPr>
        <dsp:cNvPr id="0" name=""/>
        <dsp:cNvSpPr/>
      </dsp:nvSpPr>
      <dsp:spPr>
        <a:xfrm>
          <a:off x="4137605" y="806476"/>
          <a:ext cx="1134451" cy="5672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State-funded benefits to certain immigrants</a:t>
          </a:r>
          <a:endParaRPr lang="en-US" sz="900" kern="1200" dirty="0"/>
        </a:p>
      </dsp:txBody>
      <dsp:txXfrm>
        <a:off x="4137605" y="806476"/>
        <a:ext cx="1134451" cy="567225"/>
      </dsp:txXfrm>
    </dsp:sp>
    <dsp:sp modelId="{70B81831-5BEE-45CA-B727-F680C506378B}">
      <dsp:nvSpPr>
        <dsp:cNvPr id="0" name=""/>
        <dsp:cNvSpPr/>
      </dsp:nvSpPr>
      <dsp:spPr>
        <a:xfrm>
          <a:off x="4421218" y="1611936"/>
          <a:ext cx="1134451" cy="5672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Non-Citizen Victims of Trafficking Abuse and Other Serious Crimes</a:t>
          </a:r>
          <a:endParaRPr lang="en-US" sz="900" kern="1200" dirty="0"/>
        </a:p>
      </dsp:txBody>
      <dsp:txXfrm>
        <a:off x="4421218" y="1611936"/>
        <a:ext cx="1134451" cy="567225"/>
      </dsp:txXfrm>
    </dsp:sp>
    <dsp:sp modelId="{BA3B018B-0444-4907-AB3B-E2DF019D9A81}">
      <dsp:nvSpPr>
        <dsp:cNvPr id="0" name=""/>
        <dsp:cNvSpPr/>
      </dsp:nvSpPr>
      <dsp:spPr>
        <a:xfrm>
          <a:off x="4421218" y="2417397"/>
          <a:ext cx="1134451" cy="5672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Immigrants 65+</a:t>
          </a:r>
          <a:endParaRPr lang="en-US" sz="900" kern="1200" dirty="0"/>
        </a:p>
      </dsp:txBody>
      <dsp:txXfrm>
        <a:off x="4421218" y="2417397"/>
        <a:ext cx="1134451" cy="567225"/>
      </dsp:txXfrm>
    </dsp:sp>
    <dsp:sp modelId="{0C93A6BD-3692-4B73-9F07-90EBD869392A}">
      <dsp:nvSpPr>
        <dsp:cNvPr id="0" name=""/>
        <dsp:cNvSpPr/>
      </dsp:nvSpPr>
      <dsp:spPr>
        <a:xfrm>
          <a:off x="4421218" y="3222858"/>
          <a:ext cx="1134451" cy="5672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Immigrants 42+</a:t>
          </a:r>
          <a:endParaRPr lang="en-US" sz="900" kern="1200" dirty="0"/>
        </a:p>
      </dsp:txBody>
      <dsp:txXfrm>
        <a:off x="4421218" y="3222858"/>
        <a:ext cx="1134451" cy="567225"/>
      </dsp:txXfrm>
    </dsp:sp>
    <dsp:sp modelId="{4E273138-9B4A-4F6E-9837-AAD7E38F7DF3}">
      <dsp:nvSpPr>
        <dsp:cNvPr id="0" name=""/>
        <dsp:cNvSpPr/>
      </dsp:nvSpPr>
      <dsp:spPr>
        <a:xfrm>
          <a:off x="5510291" y="806476"/>
          <a:ext cx="1134451" cy="5672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Partial Medicaid</a:t>
          </a:r>
          <a:endParaRPr lang="en-US" sz="900" kern="1200" dirty="0"/>
        </a:p>
      </dsp:txBody>
      <dsp:txXfrm>
        <a:off x="5510291" y="806476"/>
        <a:ext cx="1134451" cy="567225"/>
      </dsp:txXfrm>
    </dsp:sp>
    <dsp:sp modelId="{D5F69258-46AB-4106-8CBD-DC90C432C002}">
      <dsp:nvSpPr>
        <dsp:cNvPr id="0" name=""/>
        <dsp:cNvSpPr/>
      </dsp:nvSpPr>
      <dsp:spPr>
        <a:xfrm>
          <a:off x="5793904" y="1611936"/>
          <a:ext cx="1134451" cy="567225"/>
        </a:xfrm>
        <a:prstGeom prst="rect">
          <a:avLst/>
        </a:prstGeom>
        <a:solidFill>
          <a:srgbClr val="DA9A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 smtClean="0"/>
            <a:t>Medicaid Presumptive Eligibility (Pregnancy)</a:t>
          </a:r>
          <a:endParaRPr lang="en-US" sz="900" kern="1200" dirty="0"/>
        </a:p>
      </dsp:txBody>
      <dsp:txXfrm>
        <a:off x="5793904" y="1611936"/>
        <a:ext cx="1134451" cy="567225"/>
      </dsp:txXfrm>
    </dsp:sp>
    <dsp:sp modelId="{C48AF128-CE2F-42A4-9B7F-BF74367B4B1F}">
      <dsp:nvSpPr>
        <dsp:cNvPr id="0" name=""/>
        <dsp:cNvSpPr/>
      </dsp:nvSpPr>
      <dsp:spPr>
        <a:xfrm>
          <a:off x="5793904" y="2417397"/>
          <a:ext cx="1134451" cy="567225"/>
        </a:xfrm>
        <a:prstGeom prst="rect">
          <a:avLst/>
        </a:prstGeom>
        <a:solidFill>
          <a:srgbClr val="DA9A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 smtClean="0"/>
            <a:t>Emergency Medical for non-citizens</a:t>
          </a:r>
          <a:endParaRPr lang="en-US" sz="900" kern="1200" dirty="0"/>
        </a:p>
      </dsp:txBody>
      <dsp:txXfrm>
        <a:off x="5793904" y="2417397"/>
        <a:ext cx="1134451" cy="567225"/>
      </dsp:txXfrm>
    </dsp:sp>
    <dsp:sp modelId="{C72E24B5-6060-44A3-A50C-04B5E2DAE6D9}">
      <dsp:nvSpPr>
        <dsp:cNvPr id="0" name=""/>
        <dsp:cNvSpPr/>
      </dsp:nvSpPr>
      <dsp:spPr>
        <a:xfrm>
          <a:off x="5793904" y="3222858"/>
          <a:ext cx="1134451" cy="567225"/>
        </a:xfrm>
        <a:prstGeom prst="rect">
          <a:avLst/>
        </a:prstGeom>
        <a:solidFill>
          <a:srgbClr val="DA9A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Family Planning</a:t>
          </a:r>
        </a:p>
      </dsp:txBody>
      <dsp:txXfrm>
        <a:off x="5793904" y="3222858"/>
        <a:ext cx="1134451" cy="567225"/>
      </dsp:txXfrm>
    </dsp:sp>
    <dsp:sp modelId="{44A0FF63-4CF6-46BC-AB10-EFA1B40C4437}">
      <dsp:nvSpPr>
        <dsp:cNvPr id="0" name=""/>
        <dsp:cNvSpPr/>
      </dsp:nvSpPr>
      <dsp:spPr>
        <a:xfrm>
          <a:off x="5793904" y="4028318"/>
          <a:ext cx="1134451" cy="567225"/>
        </a:xfrm>
        <a:prstGeom prst="rect">
          <a:avLst/>
        </a:prstGeom>
        <a:solidFill>
          <a:srgbClr val="DA9A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And others</a:t>
          </a:r>
        </a:p>
      </dsp:txBody>
      <dsp:txXfrm>
        <a:off x="5793904" y="4028318"/>
        <a:ext cx="1134451" cy="567225"/>
      </dsp:txXfrm>
    </dsp:sp>
    <dsp:sp modelId="{AAB57C5C-AE43-4CA1-949A-F3008B15D9C7}">
      <dsp:nvSpPr>
        <dsp:cNvPr id="0" name=""/>
        <dsp:cNvSpPr/>
      </dsp:nvSpPr>
      <dsp:spPr>
        <a:xfrm>
          <a:off x="6882978" y="806476"/>
          <a:ext cx="1134451" cy="5672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Long-Term Care</a:t>
          </a:r>
          <a:endParaRPr lang="en-US" sz="900" kern="1200" dirty="0"/>
        </a:p>
      </dsp:txBody>
      <dsp:txXfrm>
        <a:off x="6882978" y="806476"/>
        <a:ext cx="1134451" cy="567225"/>
      </dsp:txXfrm>
    </dsp:sp>
    <dsp:sp modelId="{A2033BDC-2B96-4E37-AC24-CE9BCDCBC0B6}">
      <dsp:nvSpPr>
        <dsp:cNvPr id="0" name=""/>
        <dsp:cNvSpPr/>
      </dsp:nvSpPr>
      <dsp:spPr>
        <a:xfrm>
          <a:off x="7166590" y="1611936"/>
          <a:ext cx="1134451" cy="5672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Nursing Home Care</a:t>
          </a:r>
          <a:endParaRPr lang="en-US" sz="900" kern="1200" dirty="0"/>
        </a:p>
      </dsp:txBody>
      <dsp:txXfrm>
        <a:off x="7166590" y="1611936"/>
        <a:ext cx="1134451" cy="567225"/>
      </dsp:txXfrm>
    </dsp:sp>
    <dsp:sp modelId="{E0A9CC68-8498-4853-B2F1-66F21B80055E}">
      <dsp:nvSpPr>
        <dsp:cNvPr id="0" name=""/>
        <dsp:cNvSpPr/>
      </dsp:nvSpPr>
      <dsp:spPr>
        <a:xfrm>
          <a:off x="7166590" y="2417397"/>
          <a:ext cx="1134451" cy="56722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Home &amp; Community Based Services (Waiver Programs)</a:t>
          </a:r>
          <a:endParaRPr lang="en-US" sz="900" kern="1200" dirty="0"/>
        </a:p>
      </dsp:txBody>
      <dsp:txXfrm>
        <a:off x="7166590" y="2417397"/>
        <a:ext cx="1134451" cy="567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3C94-AF16-4279-B0B2-47A87B53D419}">
      <dsp:nvSpPr>
        <dsp:cNvPr id="0" name=""/>
        <dsp:cNvSpPr/>
      </dsp:nvSpPr>
      <dsp:spPr>
        <a:xfrm>
          <a:off x="3190" y="361040"/>
          <a:ext cx="3110629" cy="124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Help ensure clients receive and read notices</a:t>
          </a:r>
          <a:endParaRPr lang="en-US" sz="2400" kern="1200" dirty="0"/>
        </a:p>
      </dsp:txBody>
      <dsp:txXfrm>
        <a:off x="3190" y="361040"/>
        <a:ext cx="3110629" cy="1244251"/>
      </dsp:txXfrm>
    </dsp:sp>
    <dsp:sp modelId="{583F3C11-96D7-4BD7-A844-3787C9018C60}">
      <dsp:nvSpPr>
        <dsp:cNvPr id="0" name=""/>
        <dsp:cNvSpPr/>
      </dsp:nvSpPr>
      <dsp:spPr>
        <a:xfrm>
          <a:off x="3190" y="1605292"/>
          <a:ext cx="311062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Update address with DHS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Recommend clients sign up for text messaging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Remind clients that they need to open and read notices as soon as they receive them</a:t>
          </a:r>
        </a:p>
      </dsp:txBody>
      <dsp:txXfrm>
        <a:off x="3190" y="1605292"/>
        <a:ext cx="3110629" cy="2174040"/>
      </dsp:txXfrm>
    </dsp:sp>
    <dsp:sp modelId="{0B557EF3-9A87-4709-8876-04D88ADDFB4A}">
      <dsp:nvSpPr>
        <dsp:cNvPr id="0" name=""/>
        <dsp:cNvSpPr/>
      </dsp:nvSpPr>
      <dsp:spPr>
        <a:xfrm>
          <a:off x="3549307" y="361040"/>
          <a:ext cx="3110629" cy="124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Pay special attention to notices where DHS asks for responses</a:t>
          </a:r>
        </a:p>
      </dsp:txBody>
      <dsp:txXfrm>
        <a:off x="3549307" y="361040"/>
        <a:ext cx="3110629" cy="1244251"/>
      </dsp:txXfrm>
    </dsp:sp>
    <dsp:sp modelId="{E8D343DA-589C-434B-BA3E-85178A68D7D0}">
      <dsp:nvSpPr>
        <dsp:cNvPr id="0" name=""/>
        <dsp:cNvSpPr/>
      </dsp:nvSpPr>
      <dsp:spPr>
        <a:xfrm>
          <a:off x="3549307" y="1605292"/>
          <a:ext cx="311062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Notice of Decision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Verification Check 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Redetermination Application</a:t>
          </a:r>
        </a:p>
      </dsp:txBody>
      <dsp:txXfrm>
        <a:off x="3549307" y="1605292"/>
        <a:ext cx="3110629" cy="2174040"/>
      </dsp:txXfrm>
    </dsp:sp>
    <dsp:sp modelId="{1CF9D1EA-870E-4BB7-A531-0CF68AA12F0F}">
      <dsp:nvSpPr>
        <dsp:cNvPr id="0" name=""/>
        <dsp:cNvSpPr/>
      </dsp:nvSpPr>
      <dsp:spPr>
        <a:xfrm>
          <a:off x="7095425" y="361040"/>
          <a:ext cx="3110629" cy="124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 and document assets</a:t>
          </a:r>
        </a:p>
      </dsp:txBody>
      <dsp:txXfrm>
        <a:off x="7095425" y="361040"/>
        <a:ext cx="3110629" cy="1244251"/>
      </dsp:txXfrm>
    </dsp:sp>
    <dsp:sp modelId="{61A2F401-79CC-40D2-ADCD-7E7D960D74DE}">
      <dsp:nvSpPr>
        <dsp:cNvPr id="0" name=""/>
        <dsp:cNvSpPr/>
      </dsp:nvSpPr>
      <dsp:spPr>
        <a:xfrm>
          <a:off x="7095425" y="1605292"/>
          <a:ext cx="3110629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Ensure clients have access to proof of assets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assets to determine if they can and want to make purchases or investments that will protect Medicaid eligibility</a:t>
          </a:r>
        </a:p>
      </dsp:txBody>
      <dsp:txXfrm>
        <a:off x="7095425" y="1605292"/>
        <a:ext cx="3110629" cy="217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6E2E-33D5-4ABD-A8EA-068C8C67F9A9}">
      <dsp:nvSpPr>
        <dsp:cNvPr id="0" name=""/>
        <dsp:cNvSpPr/>
      </dsp:nvSpPr>
      <dsp:spPr>
        <a:xfrm>
          <a:off x="89422" y="581297"/>
          <a:ext cx="1976250" cy="156117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7F81-67EB-4427-A91D-83AA12442C9D}">
      <dsp:nvSpPr>
        <dsp:cNvPr id="0" name=""/>
        <dsp:cNvSpPr/>
      </dsp:nvSpPr>
      <dsp:spPr>
        <a:xfrm>
          <a:off x="0" y="2029918"/>
          <a:ext cx="2073171" cy="76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Assistance</a:t>
          </a:r>
          <a:endParaRPr lang="en-US" sz="1800" kern="1200" dirty="0"/>
        </a:p>
      </dsp:txBody>
      <dsp:txXfrm>
        <a:off x="0" y="2029918"/>
        <a:ext cx="2073171" cy="769146"/>
      </dsp:txXfrm>
    </dsp:sp>
    <dsp:sp modelId="{A3C3F501-C250-4DC0-9ECE-253D9933CB7D}">
      <dsp:nvSpPr>
        <dsp:cNvPr id="0" name=""/>
        <dsp:cNvSpPr/>
      </dsp:nvSpPr>
      <dsp:spPr>
        <a:xfrm>
          <a:off x="2060587" y="677493"/>
          <a:ext cx="2073171" cy="142841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4118-7E85-4E73-BD34-E3AAA465750C}">
      <dsp:nvSpPr>
        <dsp:cNvPr id="0" name=""/>
        <dsp:cNvSpPr/>
      </dsp:nvSpPr>
      <dsp:spPr>
        <a:xfrm>
          <a:off x="2074229" y="1996721"/>
          <a:ext cx="2073171" cy="76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 Assistance</a:t>
          </a:r>
          <a:endParaRPr lang="en-US" sz="1800" kern="1200" dirty="0"/>
        </a:p>
      </dsp:txBody>
      <dsp:txXfrm>
        <a:off x="2074229" y="1996721"/>
        <a:ext cx="2073171" cy="769146"/>
      </dsp:txXfrm>
    </dsp:sp>
    <dsp:sp modelId="{39B3A2AE-DBA6-46FF-84BB-F8E89DA7BD4E}">
      <dsp:nvSpPr>
        <dsp:cNvPr id="0" name=""/>
        <dsp:cNvSpPr/>
      </dsp:nvSpPr>
      <dsp:spPr>
        <a:xfrm>
          <a:off x="4177383" y="581961"/>
          <a:ext cx="2073171" cy="142841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8CF12-B480-4327-95B8-AFA61D8FB597}">
      <dsp:nvSpPr>
        <dsp:cNvPr id="0" name=""/>
        <dsp:cNvSpPr/>
      </dsp:nvSpPr>
      <dsp:spPr>
        <a:xfrm>
          <a:off x="4177383" y="2010365"/>
          <a:ext cx="2073171" cy="76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Cash Assistance for Low-Income Families</a:t>
          </a:r>
          <a:endParaRPr lang="en-US" sz="1800" kern="1200" dirty="0"/>
        </a:p>
      </dsp:txBody>
      <dsp:txXfrm>
        <a:off x="4177383" y="2010365"/>
        <a:ext cx="2073171" cy="769146"/>
      </dsp:txXfrm>
    </dsp:sp>
    <dsp:sp modelId="{5329B245-3052-49F6-8C8A-AD45E8519FD0}">
      <dsp:nvSpPr>
        <dsp:cNvPr id="0" name=""/>
        <dsp:cNvSpPr/>
      </dsp:nvSpPr>
      <dsp:spPr>
        <a:xfrm>
          <a:off x="6457959" y="581961"/>
          <a:ext cx="2073171" cy="142841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1515-6342-40E6-8D8E-5ABA4A8C49A4}">
      <dsp:nvSpPr>
        <dsp:cNvPr id="0" name=""/>
        <dsp:cNvSpPr/>
      </dsp:nvSpPr>
      <dsp:spPr>
        <a:xfrm>
          <a:off x="6457959" y="2010365"/>
          <a:ext cx="2073171" cy="76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Cash Assistance for Elderly and People with Disabilities</a:t>
          </a:r>
          <a:endParaRPr lang="en-US" sz="1800" kern="1200" dirty="0"/>
        </a:p>
      </dsp:txBody>
      <dsp:txXfrm>
        <a:off x="6457959" y="2010365"/>
        <a:ext cx="2073171" cy="769146"/>
      </dsp:txXfrm>
    </dsp:sp>
    <dsp:sp modelId="{49581D6D-2A11-435A-9EB3-9DC7AA36B2F4}">
      <dsp:nvSpPr>
        <dsp:cNvPr id="0" name=""/>
        <dsp:cNvSpPr/>
      </dsp:nvSpPr>
      <dsp:spPr>
        <a:xfrm>
          <a:off x="8738534" y="581961"/>
          <a:ext cx="2073171" cy="1428415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8B1C1-D966-4241-9CC4-55D2DAC59B51}">
      <dsp:nvSpPr>
        <dsp:cNvPr id="0" name=""/>
        <dsp:cNvSpPr/>
      </dsp:nvSpPr>
      <dsp:spPr>
        <a:xfrm>
          <a:off x="8738534" y="2010365"/>
          <a:ext cx="2073171" cy="76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Cash Assistance for </a:t>
          </a:r>
          <a:r>
            <a:rPr lang="en-US" sz="1600" b="0" i="0" kern="1200" dirty="0" smtClean="0"/>
            <a:t>Non-Citizen Victims of Trafficking, Torture, or Other Serious Crimes</a:t>
          </a:r>
          <a:endParaRPr lang="en-US" sz="1600" kern="1200" dirty="0"/>
        </a:p>
      </dsp:txBody>
      <dsp:txXfrm>
        <a:off x="8738534" y="2010365"/>
        <a:ext cx="2073171" cy="76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31E6-CDB4-42F7-BF87-4C55788654F7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126A-288C-429D-94ED-32A687249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B9FCE-CB0F-4AAD-BFBE-F4307D310A82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2C44-FA05-49BE-8E68-4D0DD0394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0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EC77A-B71F-42C6-828E-2ECC224755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EC77A-B71F-42C6-828E-2ECC224755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7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2C44-FA05-49BE-8E68-4D0DD0394A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9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2C44-FA05-49BE-8E68-4D0DD0394A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7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2C44-FA05-49BE-8E68-4D0DD0394A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2C44-FA05-49BE-8E68-4D0DD0394AE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8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3BD-B67B-4A94-8A63-109203D608A6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FAB-F2B0-4DCD-99C2-E6FAF1550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12" Type="http://schemas.openxmlformats.org/officeDocument/2006/relationships/image" Target="../media/image4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6.png"/><Relationship Id="rId6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be.illinoi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Medicaid in a Post Pandemic World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624801" y="5249484"/>
            <a:ext cx="6586537" cy="439293"/>
          </a:xfrm>
        </p:spPr>
        <p:txBody>
          <a:bodyPr/>
          <a:lstStyle/>
          <a:p>
            <a:r>
              <a:rPr lang="en-US" dirty="0"/>
              <a:t>Gwynne Kizer Mashon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Supervisory Attorney, Public Benefits Practice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gmashon@legalaidchicago.org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92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Aged Blind and disabled </a:t>
            </a:r>
            <a:br>
              <a:rPr lang="en-US" dirty="0" smtClean="0"/>
            </a:br>
            <a:r>
              <a:rPr lang="en-US" dirty="0" smtClean="0"/>
              <a:t>Spenddown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650" y="1871663"/>
            <a:ext cx="11442700" cy="3771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If someone meets other requirements for Aged, Blind, Disabled Medicaid but is over-income and/or over-asset, they cay “spenddown” the amount they are over-income or over-asset. Medicaid enrollment begins on the day the spenddown is met.</a:t>
            </a:r>
          </a:p>
          <a:p>
            <a:endParaRPr lang="en-US" sz="1600" dirty="0" smtClean="0"/>
          </a:p>
          <a:p>
            <a:r>
              <a:rPr lang="en-US" sz="1600" dirty="0" smtClean="0"/>
              <a:t>Spenddown Amount = Amount the person is over-income or over-asset. Spenddown is met by providing medical bills or receipts for eligible medical expenses to the FCRC equal to the monthly spenddown amount (unless in Pay-in Spenddown).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include medical bills received within the last six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Bills can only be used to meet Spenddown once.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Bills do not have to be paid but Medicaid will not cover bills used to meet Spenddown.</a:t>
            </a:r>
          </a:p>
          <a:p>
            <a:endParaRPr lang="en-US" sz="1600" dirty="0"/>
          </a:p>
          <a:p>
            <a:r>
              <a:rPr lang="en-US" sz="1600" b="1" dirty="0" smtClean="0"/>
              <a:t>Common Expenses used to meet Spenddown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Medicare or medical insurance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Deductibles, coinsurances or copayments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Medical transportation (24 cents/mile in their own car or actual costs of other forms of transportation)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 the counter drugs or items, if prescribed by a physician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315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A41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MAGI (1) Adults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978" y="2814415"/>
            <a:ext cx="7462519" cy="1613345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Citizenship/Immigration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US Citizens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Refugees, Asylees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Legal Permanent Residents (5 year wait)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VAWA applicants (5 year wait)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Some immigrants from Cuba, Haiti, Vietnam, Iraq, and Afghanistan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Others listed in IDHS PM 03-01-02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47981" y="1818753"/>
            <a:ext cx="7462519" cy="83554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Adults 18-64 years old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Not receiving </a:t>
            </a:r>
            <a:r>
              <a:rPr lang="en-US" sz="1200" dirty="0" smtClean="0"/>
              <a:t>Medicare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7978" y="4549775"/>
            <a:ext cx="7462519" cy="1206499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Based on tax filing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If the applicant will not file taxes and will not be claimed as an independent on someone else’s taxes, then: individual + spouse + children/step-children under age 19 who live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78357"/>
              </p:ext>
            </p:extLst>
          </p:nvPr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Limit***</a:t>
                      </a:r>
                    </a:p>
                    <a:p>
                      <a:r>
                        <a:rPr lang="en-US" b="0" baseline="0" dirty="0" smtClean="0"/>
                        <a:t>138%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7271"/>
              </p:ext>
            </p:extLst>
          </p:nvPr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A41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MAGI </a:t>
            </a:r>
            <a:r>
              <a:rPr lang="en-US" dirty="0" smtClean="0">
                <a:solidFill>
                  <a:schemeClr val="bg1"/>
                </a:solidFill>
              </a:rPr>
              <a:t>(2) children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978" y="3050270"/>
            <a:ext cx="7462519" cy="1071785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Citizenship/Immigration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None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47978" y="1930337"/>
            <a:ext cx="7462519" cy="83554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Children up to 19 years of age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7978" y="4384675"/>
            <a:ext cx="7462519" cy="1206499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Based on tax filing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If the applicant will not file taxes and will not be claimed as an independent on someone else’s taxes, then: individual + spouse + children/step-children under age 19 who live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77179"/>
              </p:ext>
            </p:extLst>
          </p:nvPr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Limit***</a:t>
                      </a:r>
                    </a:p>
                    <a:p>
                      <a:r>
                        <a:rPr lang="en-US" b="0" baseline="0" dirty="0" smtClean="0"/>
                        <a:t>318%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$3,864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$5,226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$6,588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7271"/>
              </p:ext>
            </p:extLst>
          </p:nvPr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6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A41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MAGI </a:t>
            </a:r>
            <a:r>
              <a:rPr lang="en-US" dirty="0" smtClean="0">
                <a:solidFill>
                  <a:schemeClr val="bg1"/>
                </a:solidFill>
              </a:rPr>
              <a:t>(3) moms and babies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978" y="3050270"/>
            <a:ext cx="7462519" cy="1071785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Citizenship/Immigration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None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47978" y="1930337"/>
            <a:ext cx="7462519" cy="83554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Pregnant or up to 12 months post-partum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Infant under 1 year old born to a woman receiving Medicaid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Infant under 1 born to a woman who was approved for Medicaid back to the month of the infant’s birth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7978" y="4384675"/>
            <a:ext cx="7462519" cy="1206499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Based on tax filing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If the applicant will not file taxes and will not be claimed as an independent on someone else’s taxes, then: individual + spouse + children/step-children under age 19 who live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Fetus is treated as a household member when determining relevant income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09709"/>
              </p:ext>
            </p:extLst>
          </p:nvPr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Limit***</a:t>
                      </a:r>
                    </a:p>
                    <a:p>
                      <a:r>
                        <a:rPr lang="en-US" b="0" baseline="0" dirty="0" smtClean="0"/>
                        <a:t>213%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$5,325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7271"/>
              </p:ext>
            </p:extLst>
          </p:nvPr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4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A41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MAGI </a:t>
            </a:r>
            <a:r>
              <a:rPr lang="en-US" dirty="0" smtClean="0">
                <a:solidFill>
                  <a:schemeClr val="bg1"/>
                </a:solidFill>
              </a:rPr>
              <a:t>income limits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98035"/>
              </p:ext>
            </p:extLst>
          </p:nvPr>
        </p:nvGraphicFramePr>
        <p:xfrm>
          <a:off x="1854966" y="1770063"/>
          <a:ext cx="8482067" cy="19974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756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591502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  <a:gridCol w="2591502">
                  <a:extLst>
                    <a:ext uri="{9D8B030D-6E8A-4147-A177-3AD203B41FA5}">
                      <a16:colId xmlns:a16="http://schemas.microsoft.com/office/drawing/2014/main" val="1142810091"/>
                    </a:ext>
                  </a:extLst>
                </a:gridCol>
                <a:gridCol w="2591502">
                  <a:extLst>
                    <a:ext uri="{9D8B030D-6E8A-4147-A177-3AD203B41FA5}">
                      <a16:colId xmlns:a16="http://schemas.microsoft.com/office/drawing/2014/main" val="2480809093"/>
                    </a:ext>
                  </a:extLst>
                </a:gridCol>
              </a:tblGrid>
              <a:tr h="57050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Limit***</a:t>
                      </a:r>
                    </a:p>
                    <a:p>
                      <a:pPr algn="ctr"/>
                      <a:r>
                        <a:rPr lang="en-US" b="1" baseline="0" dirty="0" smtClean="0"/>
                        <a:t>213% FPL (2023 limits below)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Adults</a:t>
                      </a:r>
                      <a:r>
                        <a:rPr lang="en-US" b="1" baseline="0" dirty="0" smtClean="0"/>
                        <a:t> 19-64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Children up to 19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Moms</a:t>
                      </a:r>
                      <a:r>
                        <a:rPr lang="en-US" b="1" baseline="0" dirty="0" smtClean="0"/>
                        <a:t> and Babies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03681639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$1,677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$3,864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$2,268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$5,226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$3,500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$3,450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$6,588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$5,325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4330" y="3949410"/>
            <a:ext cx="11487150" cy="175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/>
              <a:t>How Income is determined: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Income counting rules are based on IRS income counting method with some modifications (adding in certain non-taxable income)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Common Exempt income includes: Child Support paid, gifts/inheritances, SSI, workers compensation, VA benefits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Common income deductions: pre-tax deductions, student loan interest paid (limited), tuition and fees (limited), contributions to an IRA or qualified Health Savings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Non-Citizen Victims of Trafficking Abuse and Other Serious Crimes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</a:t>
                      </a:r>
                    </a:p>
                    <a:p>
                      <a:r>
                        <a:rPr lang="en-US" b="0" baseline="0" dirty="0" smtClean="0"/>
                        <a:t>100%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7980" y="2029556"/>
            <a:ext cx="7462519" cy="162294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Ineligible for other Medicaid programs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Preparing to apply for or has applied for (but has not received a response to) an application for asylum or a T-Visa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Preparing to apply for, has applied for or has received a U-Visa – until application for U-Visa is denied or individual becomes eligible for other Medicaid programs</a:t>
            </a:r>
            <a:endParaRPr lang="en-US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7980" y="3991371"/>
            <a:ext cx="7462519" cy="70103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r>
              <a:rPr lang="en-US" sz="1300" dirty="0" smtClean="0"/>
              <a:t>Applicant, their spouse, and dependent minor children who live together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0842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Health benefits for immigrant seniors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</a:t>
                      </a:r>
                    </a:p>
                    <a:p>
                      <a:r>
                        <a:rPr lang="en-US" b="0" baseline="0" dirty="0" smtClean="0"/>
                        <a:t>100%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7979" y="3274157"/>
            <a:ext cx="7462519" cy="1081944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Ineligible for other Medicaid programs AND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65 years or older</a:t>
            </a:r>
            <a:endParaRPr lang="en-US" sz="13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47979" y="4534934"/>
            <a:ext cx="7462519" cy="70103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r>
              <a:rPr lang="en-US" sz="1300" dirty="0" smtClean="0"/>
              <a:t>Applicant, their spouse, and dependent minor children who live together</a:t>
            </a:r>
            <a:endParaRPr lang="en-US" sz="1300" dirty="0"/>
          </a:p>
        </p:txBody>
      </p:sp>
      <p:sp>
        <p:nvSpPr>
          <p:cNvPr id="3" name="Hexagon 2"/>
          <p:cNvSpPr/>
          <p:nvPr/>
        </p:nvSpPr>
        <p:spPr>
          <a:xfrm>
            <a:off x="3431539" y="1173437"/>
            <a:ext cx="1906272" cy="151379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Enrollment in program currently paused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0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Health benefits for immigrant adults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7978" y="3141965"/>
            <a:ext cx="7462519" cy="1081944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Ineligible for other Medicaid programs AND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42-64 years old</a:t>
            </a:r>
            <a:endParaRPr lang="en-US" sz="1300" dirty="0" smtClean="0"/>
          </a:p>
        </p:txBody>
      </p:sp>
      <p:sp>
        <p:nvSpPr>
          <p:cNvPr id="3" name="Hexagon 2"/>
          <p:cNvSpPr/>
          <p:nvPr/>
        </p:nvSpPr>
        <p:spPr>
          <a:xfrm>
            <a:off x="3431539" y="1173437"/>
            <a:ext cx="1906272" cy="151379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Enrollment in program currently paused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7978" y="4384675"/>
            <a:ext cx="7462519" cy="1206499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Based on tax filing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If the applicant will not file taxes and will not be claimed as an independent on someone else’s taxes, then: individual + spouse + children/step-children under age 19 who live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53798"/>
              </p:ext>
            </p:extLst>
          </p:nvPr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</a:t>
                      </a:r>
                    </a:p>
                    <a:p>
                      <a:r>
                        <a:rPr lang="en-US" b="0" baseline="0" dirty="0" smtClean="0"/>
                        <a:t>138%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4507"/>
              </p:ext>
            </p:extLst>
          </p:nvPr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96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12" y="64329"/>
            <a:ext cx="2710218" cy="1325563"/>
          </a:xfrm>
        </p:spPr>
        <p:txBody>
          <a:bodyPr/>
          <a:lstStyle/>
          <a:p>
            <a:r>
              <a:rPr lang="en-US" u="sng" dirty="0"/>
              <a:t>Medicaid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94853" y="4117534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 amounts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22350" y="1225304"/>
          <a:ext cx="107330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150">
                  <a:extLst>
                    <a:ext uri="{9D8B030D-6E8A-4147-A177-3AD203B41FA5}">
                      <a16:colId xmlns:a16="http://schemas.microsoft.com/office/drawing/2014/main" val="237415482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0282343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18807585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4437575"/>
                    </a:ext>
                  </a:extLst>
                </a:gridCol>
              </a:tblGrid>
              <a:tr h="42620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Who Qualifies (non-exclusive list)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Income Limits (2023)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Asset Limit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Other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65508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/>
                        <a:t>US citizens and most LPRs under 65 years</a:t>
                      </a:r>
                      <a:r>
                        <a:rPr lang="en-US" sz="1500" b="0" i="0" baseline="0" dirty="0" smtClean="0"/>
                        <a:t> old;</a:t>
                      </a:r>
                      <a:r>
                        <a:rPr lang="en-US" sz="1500" b="0" i="0" dirty="0" smtClean="0"/>
                        <a:t> and (noncitizens 42-64 years old*)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138% FPL 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$1,677 for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individual</a:t>
                      </a:r>
                    </a:p>
                    <a:p>
                      <a:pPr algn="ctr"/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3,450 for a family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175131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Children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318% FPL 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$3,864 for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individual</a:t>
                      </a:r>
                    </a:p>
                    <a:p>
                      <a:pPr algn="ctr"/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7,950 for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52226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/>
                        <a:t>Medicare</a:t>
                      </a:r>
                      <a:r>
                        <a:rPr lang="en-US" sz="1500" b="0" i="0" baseline="0" dirty="0" smtClean="0"/>
                        <a:t> beneficiaries</a:t>
                      </a:r>
                      <a:r>
                        <a:rPr lang="en-US" sz="1500" b="0" i="0" dirty="0" smtClean="0"/>
                        <a:t>;</a:t>
                      </a:r>
                      <a:r>
                        <a:rPr lang="en-US" sz="1500" b="0" i="0" baseline="0" dirty="0" smtClean="0"/>
                        <a:t> </a:t>
                      </a:r>
                      <a:r>
                        <a:rPr lang="en-US" sz="1500" b="0" i="0" dirty="0" smtClean="0"/>
                        <a:t>US citizens and most LPRs over 65 years</a:t>
                      </a:r>
                      <a:r>
                        <a:rPr lang="en-US" sz="1500" b="0" i="0" baseline="0" dirty="0" smtClean="0"/>
                        <a:t> old; (noncitizens 65+**); </a:t>
                      </a:r>
                      <a:r>
                        <a:rPr lang="en-US" sz="1500" dirty="0" smtClean="0"/>
                        <a:t>Non-Citizen</a:t>
                      </a:r>
                      <a:r>
                        <a:rPr lang="en-US" sz="1500" baseline="0" dirty="0" smtClean="0"/>
                        <a:t> victims of trafficking, torture or other serious crimes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100% FPL</a:t>
                      </a:r>
                    </a:p>
                    <a:p>
                      <a:pPr algn="ctr"/>
                      <a:r>
                        <a:rPr lang="en-US" sz="1500" dirty="0" smtClean="0"/>
                        <a:t>$1,215</a:t>
                      </a:r>
                      <a:r>
                        <a:rPr lang="en-US" sz="1500" baseline="0" dirty="0" smtClean="0"/>
                        <a:t> for an individual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$2,500 for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$17,500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Can spenddown excess income/assets to become eligible for Medicaid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5382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/>
                        <a:t>Medicare</a:t>
                      </a:r>
                      <a:r>
                        <a:rPr lang="en-US" sz="1500" b="0" i="0" baseline="0" dirty="0" smtClean="0"/>
                        <a:t> beneficiaries</a:t>
                      </a:r>
                      <a:r>
                        <a:rPr lang="en-US" sz="1500" b="0" i="0" dirty="0" smtClean="0"/>
                        <a:t>;</a:t>
                      </a:r>
                      <a:r>
                        <a:rPr lang="en-US" sz="1500" b="0" i="0" baseline="0" dirty="0" smtClean="0"/>
                        <a:t> </a:t>
                      </a:r>
                      <a:r>
                        <a:rPr lang="en-US" sz="1500" b="0" i="0" dirty="0" smtClean="0"/>
                        <a:t>US citizens and most LPRs under 65 years</a:t>
                      </a:r>
                      <a:r>
                        <a:rPr lang="en-US" sz="1500" b="0" i="0" baseline="0" dirty="0" smtClean="0"/>
                        <a:t> old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85314"/>
                  </a:ext>
                </a:extLst>
              </a:tr>
              <a:tr h="26656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Pregnant</a:t>
                      </a:r>
                      <a:r>
                        <a:rPr lang="en-US" sz="1500" baseline="0" dirty="0" smtClean="0"/>
                        <a:t> Women and their babies (until baby is 12 months old)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213%</a:t>
                      </a:r>
                      <a:r>
                        <a:rPr lang="en-US" sz="1500" baseline="0" dirty="0" smtClean="0"/>
                        <a:t> FPL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$3500 for a family of 2</a:t>
                      </a:r>
                    </a:p>
                    <a:p>
                      <a:pPr algn="ctr"/>
                      <a:r>
                        <a:rPr lang="en-US" sz="1500" dirty="0" smtClean="0"/>
                        <a:t>$5,325 for</a:t>
                      </a:r>
                      <a:r>
                        <a:rPr lang="en-US" sz="1500" baseline="0" dirty="0" smtClean="0"/>
                        <a:t> a family of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2017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0" y="307205"/>
            <a:ext cx="1218103" cy="839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18393"/>
            <a:ext cx="106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*Earlier this year, IL paused new enrollments for noncitizens 42-64 in this category. </a:t>
            </a:r>
          </a:p>
          <a:p>
            <a:r>
              <a:rPr lang="en-US" sz="1100" dirty="0" smtClean="0"/>
              <a:t>** IL will pause new enrollments for noncitizens 65+ in this category starting November 5, 2023.</a:t>
            </a:r>
          </a:p>
        </p:txBody>
      </p:sp>
    </p:spTree>
    <p:extLst>
      <p:ext uri="{BB962C8B-B14F-4D97-AF65-F5344CB8AC3E}">
        <p14:creationId xmlns:p14="http://schemas.microsoft.com/office/powerpoint/2010/main" val="673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to protect your or your client’s Medicaid?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8966592"/>
              </p:ext>
            </p:extLst>
          </p:nvPr>
        </p:nvGraphicFramePr>
        <p:xfrm>
          <a:off x="838200" y="1600199"/>
          <a:ext cx="10209245" cy="414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3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32773"/>
            <a:ext cx="5449200" cy="1655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44" y="2156166"/>
            <a:ext cx="5579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E61"/>
                </a:solidFill>
              </a:rPr>
              <a:t>Legal Aid Chicago is a private non-profit that provides </a:t>
            </a:r>
            <a:r>
              <a:rPr lang="en-US" sz="2400" b="1" dirty="0">
                <a:solidFill>
                  <a:srgbClr val="001E61"/>
                </a:solidFill>
              </a:rPr>
              <a:t>free </a:t>
            </a:r>
            <a:r>
              <a:rPr lang="en-US" sz="2400" dirty="0">
                <a:solidFill>
                  <a:srgbClr val="001E61"/>
                </a:solidFill>
              </a:rPr>
              <a:t>civil legal services to people with limited income* in Cook County, securing their rights to economic stability, affordable housing, personal safety, fair working conditions, and basic healthcare</a:t>
            </a:r>
            <a:r>
              <a:rPr lang="en-US" sz="2400" dirty="0" smtClean="0">
                <a:solidFill>
                  <a:srgbClr val="001E61"/>
                </a:solidFill>
              </a:rPr>
              <a:t>.</a:t>
            </a:r>
            <a:endParaRPr lang="en-US" sz="2400" dirty="0">
              <a:solidFill>
                <a:srgbClr val="001E6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" y="510162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1E61"/>
                </a:solidFill>
              </a:rPr>
              <a:t>* No financial eligibility requirements for seniors or victims of domestic or sexual violence; higher income limits for certain populations or legal issues, including veterans, people living with HIV, and others.</a:t>
            </a:r>
            <a:endParaRPr lang="en-US" sz="1400" dirty="0"/>
          </a:p>
        </p:txBody>
      </p:sp>
      <p:sp>
        <p:nvSpPr>
          <p:cNvPr id="59" name="AutoShape 2" descr="data:image/png;base64,iVBORw0KGgoAAAANSUhEUgAABZ0AAAWeCAYAAAAL3YudAAAACXBIWXMAAC4jAAAuIwF4pT92AAAgAElEQVR4nOzdf7BfdX0n/nc7Hbu0uElFVoX2JMa47QmYZOniNEG8tzUZBruS69LCIBxzgdpi49dcwBaxjkkcFekPSCwoW4vc+NE6Wq0XbHUZ6HgDC7i6i0mEfLaVRvJpsfoFbG6ly3z9h++8w7l4Cflxf3w+5+fjMZOB7czOnM/r9fkcw/O8zuv9E88880wAAIA2S9JsaQhhaZ9KsLvX7Rz0hQIAoK2EzgAAVEaSZqtDCIsPu54j/d+i4WNcdwyQl9Sks3tCCEcLqR/N/xxu9xH+/wi7AQCoBKEzAAB9laTZzDD48MD48KB4SPUHZioPp6cdHmDPDK4P9rqd3cVcFgAATSd0BgDgmGaEyIvzEPlI/75KFRtl14wPM3mEfxdSAwBwVEJnAICWmhEmT08jzwyV4z8X+W4wC9PrQQ7OmKyenqIWTgMAtJDQGQCggY4QKE//s067jmmW6enp6UB6et3Ho71u50h7qwEAqCmhMwBADc0IlQ//px3J1NXUjED6ef80LQ0AUC9CZwCACkrSbGk+lTz9Z3pSWahMWx2YOR09I5Ce9I0AAKgWoTMAQEmSNJteezEdLA87lA/mZXpKemYg/agJaQCAcgidAQAGLEmz6Snl4RkBs4llKMaBmUF0/s/dvW7noPoDAAyG0BkAoE/ycHl6Fcb0v5tahmo6fDp60qGGAAD9IXQGAJijfN/yauEyNNJ0GG0yGgBgnoTOAADHkKTZ8IxgebW1GNBaB2ZMRNsZDQBwDEJnAIDnH+o3PGOCeYnaAMexa+ZUdK/bmVQwAKDthM4AQOscth5jOmRe5JsA9MmeGSs6BNEAQOsInQGARjtsglnADJRFEA0AtIbQGQBolHwHsxUZQB3smbEjercd0QBAUwidAYDaytdkDM+YZF6lm0CNTeUB9OR0GN3rdg5qKABQN0JnAKA2DptiHrYmA2iBPTOCaNPQAEAtCJ0BgErKdzEPz/hjihng2Wno6ZUck3ZDAwBVJHQGACphxqqM6T92MQPMzq7DgmgrOQCAUgmdAYBSJGm2ekbA7MA/gP7ZM2MvtBAaACic0BkAKMRhIbN9zADFEUIDAIUSOgMAA2FdBkBlCaEBgIESOgMAfZEf/DciZAaonV0zAmgHEwIACyZ0BgDmLUmzmSHzKpUEaITbZ4TQu7UUAJgroTMAMGsz9jLHsHlI5QAa78CMVRwTVnEAALMhdAYAjsrKDAAOE/dBT1jFAQAci9AZAHiefJp5JP9jZQYARzM1PQGdh9CPqhQAEITOAEA+zTw8I2he1PqiADAf01PQE3ZBA0C7CZ0BoIWSNFs6I2S2mxmAfpuaDqDzKWi7oAGgRYTOANASSZrNnGa2mxmAIt0+4zBCazgAoOGEzgDQUNZmAFBRe/IAetwaDgBoJqEzADRIHjRPh8wb9BaAijswYwXHhGYBQDMInQGg5mbsZx4NIazSTwBqamrGQYQCaACoMaEzANSQoBmAFrh9RgjtIEIAqBGhMwDURJJmq/OQeVjQDEDLCKABoEaEzgBQYTOC5jjVvESvAEAADQBVJ3QGgIrJV2eMCZoB4LgE0ABQQUJnAKgAO5oBYMEE0ABQEUJnACiJoBkABmJqRvg8ocQAUDyhMwAUKEmzxTOC5iG1B4CBmg6gx3vdzqRSA0AxhM4AUIAkzaaD5g3qDQClODAjgN6tBQAwOEJnABiQJM2G86A5Bs6L1BkAKmNPDJ/zFRyPagsA9JfQGQD6KN/TPJYHzUvUFgAqzwGEANBnQmcAWKAZe5rHHAgIALVl/zMA9InQGQDmKd/THP9sVEMAaJQD+fqNces3AGDuhM4AMAfWZwBA6+yasf/Z+g0AmAWhMwAcx4z1GfFQwCH1AoBWml6/sb3X7ez2FQCAoxM6A8BRJGm2esZU8yJ1AgBycf3G9nz9hulnADiM0BkAZsinmkfzPw4FBACOZ2e+emNCpQDgWUJnAHg2bB7Og2aHAgIA8+HwQQDICZ0BaK0ZU81jDgUEAPro9jx8Nv0MQCsJnQFonRm7mk01AwCDZPczAK0kdAagFfKp5pE8bLarGQAo2s48fJ5UeQCaTugMQKMlabY0hLA1D5wX6TYAULID+d9NJkw/A9BUQmcAGilJs+mp5iEdBgAqaCoGzzGAdvAgAE0jdAagMfIVGmP54YAOBgQA6mJX3P3s4EEAmkLoDEDtORgQAGgIBw8C0AhCZwBqK0mz0Xyq2QoNAKBJrN4AoNaEzgDUihUaAEDLWL0BQO0InQGohSTNluYnvccDAhfpGgDQMgfyvwtNWL0BQNUJnQGotCTNhvPJ5g06BQBwaPXG9N5nqzcAqCShMwCVlO9rjmHzKh0CADiinfnqjd3KA0CVCJ0BqAz7mgEA5mVXfujgpPIBUAVCZwBKl+9rng6b7WsGAJifA3n4PK5+AJRJ6AxAaWYcDrhRFwAA+ubAjL3PDh0EoHBCZwAKlx8OGMPmIdUHABiY6UMHtwufASiS0BmAwiRpNpKv0RA2AwAUa2e+euNRdQdg0ITOAAxckmaj+WSzwwEBAMolfAZg4ITOAAyMsBkAoLJ25eHzpBYB0G9CZwD6KkmzxfkKjVFhMwBA5QmfAeg7oTMAfTEjbI5/FqkqAECtCJ8B6BuhMwALImwGAGiUGD6P97qdcW0FYL6EzgDMi7AZAKDRDuSTz8JnAOZM6AzAnAibAQBaRfgMwJwJnQGYFWEzAECrCZ8BmDWhMwDHJGwGAGAG4TMAxyV0BuCIhM0AAByD8BmAoxI6A/A8wmYAAOZgVx4+TyoaANOEzgAcImwGAGABhM8APEfoDEAMnGPQvFXYDADAAgmfARA6A7RZkmajedi8xBcBAIA+iuHzWK/b2a2oAO0jdAZoIWEzAAAF2ZlPPj+q4ADtIXQGaJEkzYbzsHlI3wEAKJDwGaBFhM4ALSBsBgCgAqZCCNvjn163c1BDAJpL6AzQYEmaLc3D5o36DABARUzlwfNWDQFoJqEzQAMlabY4nyIRNgMAUFUH8pUb4zoE0CxCZ4AGycPmsfzPIr0FAKAG9sS/v/a6nUnNAmgGoTNAQyRpNppPNwubAQCoo115+Lxb9wDqTegMUHP5IYHxlcQlegkAQAPszNduPKqZAPUkdAaoqSTNVueTzUN6CABAw0zlf9eNBw4e1FyAehE6A9SMQwIBAGiRqXzlhsMGAWpE6AxQEw4JBACgxRw2CFAjQmeAGsgPCdxqbzMAAC13ex4+2/cMUGFCZ4AKyw8J3GpvMwAAPM+O/LBB+54BKkjoDFBB9jYDAMBx2fcMUFFCZ4CKSdJsq73NAAAwa/Y9A1SM0BmgIpI0G8mnm+1tBgCAubPvGaAihM4AJUvSbGkIYdzeZgAAWLC4cmN7r9vZqpQA5RE6A5Qk39sc12hs0QMAAOirA/nU84SyAhRP6AxQgiTNRuNp21ZpAADAQO0KIYxauQFQLKEzQIGSNFud7222SgMAAIqzLV+7cVDNAQZP6AxQgHyVRpxs3qzeAABQCis3AAoidAYYsCTNRvKDAhepNQAAlM7KDYABEzoDDEiSZkvzsNkqDQAAqJ5tvW5nq74A9J/QGaDP8lUaYyGELWoLAACVdiCfep7UJoD+EToD9FGSZsP5dPMSdQUAgNq4PQ+fHTQI0AdCZ4A+yKebY9i8QT0BAKCWpuLh371uZ7v2ASyM0BlggZI0i6s0tjooEAAAGiEeNDjW63Z2ayfA/AidAeYpSbPVIYTtDgoEAIBG2hb/vm/lBsDcCZ0B5shBgQAA0BoOGgSYB6EzwBw4KBAAAFrJQYMAcyB0BpiFfLo5rtLYqF4AANBKU/mu53HtBzg2oTPAcSRpNpJPNzsoEAAA2JVPPT/a+koAHIXQGeAokjRbmk83b1AjAABghjj1vLXX7WxXFIAXEjoDHEGSZvGgwK2mmwEAgGPYk08971YkgB8TOgPMkE83x1UaQ+oCAADM0rZet7NVsQCeJXQGyJluBgAAFsDUM0BO6Ay0nulmAACgj0w9A60ndAZazXQzAAAwAKaegVYTOgOtZLoZAAAogKlnoJWEzkDrmG4GAAAKZOoZaB2hM9AappsBAIASmXoGWkPoDLSC6WYAAKACTD0DrSB0BhrNdDMAAFBBpp6BRhM6A42VpNloCGG76WYAAKCCduVTz49qDtA0QmegcZI0W5xPN2/QXQAAoMKm4hrAXrezXZOAJhE6A42SpNlIHjibbgYAAOoiTj2P9LqdgzoGNIHQGWiEfLo57kTbrKMAAEANTeXrNiY0D6g7oTNQe0marQ4hxL+YLdFNAACg5naGEMZMPQN19pO6B9RZkmZxuvmbAmcAAKAhNoYQdidpNqyhQF2ZdAZqKUmzpfl08yodBAAAGmpbr9vZqrlA3QidgdpJ0mw0hLDdYYEAAEAL7MkPGXxUs4G6EDoDtZEfFjgeQtigawAAQItM5XuexzUdqAOhM1AL+T6zcbubAQCAFrs9hDDqkEGg6hwkCFRefljgVwXOAABAy21wyCBQByadgcrKDwuM081DugQAAPA8DhkEKkvoDFRSkmYjeeDssEAAAIAj25Wv23DIIFApQmegUvLDAuPT+s06AwAAcFxTefA8oVRAVQidgcpI0mx1Pt28SlcAAADmZEev2xlTMqAKhM5AJSRpNhpC2G6dBgAAwLztCSGMWLcBlE3oDJQqX6cRw+aNOgEAALBgcd3GWK/bGVdKoCxCZ6A01mkAAAAMzM48fD6oxEDRflLFgTLk6zQmBc4AAAADEd8mncyHfQAKZdIZKJR1GgAAAIWybgMonNAZKIx1GgAAAKXZ0et2xpQfKILQGShEvk4jTjgvUnEAAIBS7AkhjPS6nUeVHxgkO52BgUvSLE433yZwBgAAKFV863R3kmYj2gAMkklnYGCSNFsaQpiwTgMAAKByrNsABkboDAxE/uR83HQzAABAZe3K120c1CKgn6zXAPouSbOtIYQvCpwBAAAqbSiE8Gh+6DtA35h0BvomSbPF+TqNIVUFAAColSt73c52LQP6QegM9EX+ZDwGzktUFAAAoJZ2hhDGrNsAFkroDCxYkmajIYTbVBIAAKD29uR7nh/VSmC+7HQGFiRJs3GBMwAAQGOsCiHszg+HB5gXk87AvOT7myfzv5AAAADQPNt63c5WfQXmSugMzFm+vzkGzotUDwAAoNFuDyGM2vMMzIX1GsCc5PubvylwBgAAaIUNcegoHz4CmBWhMzBr9jcDAAC00qo8eLbnGZgV6zWA47K/GQAAgJw9z8BxCZ2BY7K/GQAAgMPsDCGM2fMMHI31GsBR5fubBc4AAADMtDFft7FUVYAjMekMHFGSZttDCJtVBwAAgKOYCiEM97qd3QoEzCR0Bp4n3988np9QDAAAAMdzaa/bGVclYJr1GsBzZuxvFjgDAAAwW7claSZ0Bp5j0hk4JEmz4RDChP3NAAAAzNOuEMKIAwYBk87A9IGBXxU4AwAAsABD+QGDqxUR2s2kM7Rc/grUxrbXAQAAgL6ZyieeJ5UU2knoDC3lwEAAAAAGzAGD0FLWa0ALJWm21IGBAAAADFg8YHC7IkP7mHSGlsl3a03a3wwAAEBBbg8hjDpgENrDpDO0SH5goMAZAACAIm3IDxhcrOrQDkJnaIkkzcbiq00CZwAAAEqwKoTwaP72LdBwQmdogSTN4sENN+o1AAAAJVqUTzyPaAI0m53O0GD5q0sTIYQhfQYAAKBCLu11O+MaAs1k0hkaKkmzpfn+ZoEzAAAAVXNb/lYu0EAmnaGB8h1ZDgwEAACg6naGEMZ63c5BnYLmEDpDw+S7scYFzgAAANTEnhDCsOAZmsN6DWiQJM1GQwhfFDgDAABQI6vyAwZXaxo0g0lnaIgkzbaHEDbrJwAAADU1lU8879ZAqDeTztAA+eELAmcAAADqbFE+8Tyii1BvJp2hxpI0WxxCmAghDOkjAAAADXJpr9sZ11CoJ5POUFN54DwpcAYAAKCBbkvSbKvGQj0JnaGG8sMVJvPDFgAAAKCJtuTrJIGasV4DamZG4LxI7wAAAGiBnSGEsV63c1CzoR6EzlAjSZoN5zucBc4AAAC0yZ4QwrDgGerBeg2oiSTNRkMIXxU4AwAA0EJxveRkfr4RUHFCZ6iBPHC+Ta8AAABosRg8P5qvnQQqTOgMFZek2XaBMwAAAByyKJ94FjxDhQmdocLyU3o36xEAAAA8Zzp4HlYSqCahM1RUHjhv1B8AAAB4gRg8fzVfRwlUzE8888wzegIVkh+KMBFCGNIXAAAAOK5Le93OuDJBdQidoULywHkyPxwBAAAAmB3BM1SI9RpQEQJnAAAAmLfb8jWVQAUInaECkjRbKnAGAACABdkoeIZqsF4DSpak2eo8cF6kFwAAALBgO3vdjgMGoUQmnaFEAmcAAADoOxPPUDKTzlASgTMAAAAM1J4QwnCv2zmozFAsk85QAoEzAAAADFw8N2kyP7gfKJDQGQqWpNmowBkAAAAKIXiGElivAQXKA+fb1BwAAAAKZdUGFMikMxRE4AwAAAClMfEMBRI6QwEEzgAAAFA6wTMUROgMAyZwBgAAgMqIwfPu/IB/YEDsdIYBEjgDAABAJU3lO553aw/0n0lnGBCBMwAAAFTWonzVholnGAChMwyAwBkAAAAqT/AMAyJ0hj4TOAMAAEBtCJ5hAITO0EcCZwAAAKgdwTP0mdAZ+kTgDAAAALUleIY+EjpDHwicAQAAoPYEz9AnQmdYIIEzAAAANIbgGfpA6AwLIHAGAACAxhE8wwIJnWGeBM4AAADQWIJnWAChM8yDwBkAAAAaT/AM8yR0hjkSOAMAAEBrCJ5hHn7imWeeUTeYJYEzAABVsOzUk8KJJ/x0eNnJi8PLTv65Q1eUpq8Mixa/+LmrO29k7ZyudN/DvfDIt//puf/3Px745/DYdx8/9O97933n0D/3P/ZEeOrpH/kOAG00FUIY7nU7u3Ufjk/oDLMkcAZop5XLTzn0uWcGO6eecnL4hSWveF49Tjrp34ezzj79iDV64vGpcP99Dz/v/zZ18Ieh2302xHnq354O+w9879C/733ku75pwCEnnvCisOzUl4aVK14ZXvzinwmnnb48LH/1z4cVpyWlF+i+ex8KTz75r+FrD+wN33/8X8L3Hz/o/gW0wZ48eD6o23BsQmeYBYEzQLPFYHk6VJ6eFJzrhGC/3TFx/3PBtEAHmi8GzK959c+HVy19RfiVNSvD2rNOCy89eVHtPncMo3c/+Hfh777dO/QwzX0LaCDBM8yC0BmOQ+AM0BwzpwZjuPzLZ6aVmBicC4EONMPLX3JieM0vJuGMVf8x/Oq6M2t3L5qL+BAtTkTHFR3uWUBDCJ7hOITOcAwCZ4B6a0uoI9CBelizcllY/ZpXhdcPnXHUdTxtEO9Zd9/9P8Pe/3Mg7H/sSd9eoK4Ez3AMQmc4ivxk2m+qD0B9xEnmNauXt2Jy8FgEOlAN0/ek4defEc799V+p5bqMQYuHF97+xcmw+1v/EB7Yu7/ZHxZoIsEzHIXQGY4gD5wnQwj+ywCg4padelJY+UtLwoUXrm/15ODRTAc6d04+KICGAswMmrPRc5R8DuKhq5/9i7vDV+7+urc2gDoRPMMRCJ3hMAJngOqLQfM5w2eEDW8ebu0083wIoGFw4oGk5657bbjwLetMNPfB9P3qi195IHzvB0/V/vMAjber1+0MazP8mNAZZhA4A1RXnB5ct/Z0E819EgOdT33yy+Hu/7FHoAPzFPfGr3vdqnDJW9/oAdgAxZVBt9+xK9z1wL7GfkagEXb2up1RrYRnCZ0hJ3AGqKZ48NZ/OXet19QHqDN+Z5i850GBDszS9FTzps3nK1mB4vqNG/74Mx6WAVUmeIac0BmeDZwXhxB2hxCWqAdA+aanmq94+/mmBws0Pf08cdc3wlNP/6g1nxtma/2aFWHDeUPhvJG1alaym3d8Ifzll+61KgioIsEzrReEzvBc4BwnnFcpB0C54qvqbz53TXjb72ywE7VkMdDZ+bm7TRNCHjZfffXFHoJVUFy98We33u7gQaBqdvS6nTFdoc2EzrSawBmgGmLYvPGCdV5Vr6AYPn/l7q8LdGglYXN9CJ+BCrq01+2MawxtJXSmtQTOAOUTNteHQIc2ETbXl3sVUDGCZ1pL6ExrJWkWb/wbfQMAihd3No+sPzN86PorVL9m4qGDf/rxCWs3aKR4QOC1v5+Fs84+XYNrzr0KqBDBM60kdKaVBM4A5Rl5wxnhfVsus7O55ux8pkniWxfv/b3MAYENdN0HPhk6f7XL4ahA2f5Tr9vZrQu0idCZ1hE4A5QjThD+4Yc3eV29QZ54fCrc8MefCRN3fUOgQy1566Id4r3qmms+Gu56YF/bSwGUZyqEMCx4pk2EzrRKkmajIYTbdB2gODHUufadF4Rs9BxVb6h9D/fCtvffGh7Yu7/tpaBG1qxcFra873IPwlok7nu+4abPhf2PPdn2UgDlEDzTKkJnWkPgDFC8GOrcfNNVVmm0RAx0PvBHHSs3qDQPwnjPNbeET91xX+vrAJTiQAhhda/bOaj8NJ3QmVYQOAMUS6jTXvE19vdv+0SY+NsH214KKsiDMKbdd+9D4Q+2/bmpZ6AMe/KJZ8EzjSZ0pvGSNFsdQpgMIfivC4ACCHUIAh0qxoMwjsbUM1ASwTONJ3Sm0QTOAMV6+8Xrw7Xvfauq85x3vuNGU8+UyoMwjsdqIKAkO3vdzqji01RCZxorSbPFIYRHBc4Ag/fyl5wYbvzwpnDW2aerNi8g0KEMcbo5+69DHoQxK3E10KZ33OBAVKBogmcaS+hMI+WBc5xwXqXDAINlipDZEOhQpGWnnhQ+uOW3PAhjzq77wCfDxz59l8IBRdrW63a2qjhNI3SmkZI02y1wBhi8kTecET5y05UqzawJdBi09WtWhOuv/10Pwpi3uJP+bZtvDE89/SNFBIpyaa/bGVdtmkToTOMkaRZv1Bt1FmCwrrliJGzafL4qM2cx0Lny3Tdbt0HfuS/RL/HtjN+4aIvDUIEivbnX7UyoOE0hdKZRBM4Agxf3pH58x5VeW2dBYqAzetmHwt5HvquQLJj7EoMQ71PXXPPRcNcD+9QXKMJUCGG41+3sVm2aQOhMYyRpFpfv36ajAIMj2KHfLr/sOoEOCxL3N3/+M9us02Bg3nPNLeFTd9ynwEARBM80htCZRhA4AwxeDHY+uuOqsOK0RLXpq5t3fCFcf4u3SZk7+5spivsUUKA9efB8UNGpM6EztZek2eoQwmQIwX9tAAyISUIG7Y6J+8O733+rg7uYtUvOOyt86PorFIzCxOD55p1fdp8CiiB4pvaEztSawBlg8ATOFCUeMPi2zTcKdDguBwZSFvcpoEA7e93OqIJTV0JnaitJs8V54LxKFwEGQ+BM0fY93Au/u/mGsP+xJ9WeF4h75TdtfKPAmVIJnoEC7eh1O2MKTh0JnaklgTPA4AmcKcsTj0+F37hoi+CZ53GQKVUieAYKdGmv2xlXcOrmJ3WMmtoucAYYnBjuxEMDBc6UIX7v4gOP+OADgsCZCorfxfidjN9NgAG7LUmzEUWmboTO1E6SZjFw3qhzAIMxHe6sOC1RYUojeGaawJmqEjwDBRrPz7SC2rBeg1pJ0iwu0b9N1wAG5zN/do1wh8qwaqPdBM7UgVUbQEGmQghLe93OQQWnDkw6UxtJmg0LnAEG65orRoQ7VIqJ5/YSOFMX8Tt67Tsv0C9g0OLeu8n8jCuoPKEztZC/RjKhWwCDM/KGM8KmzeerMJUjeG4fgTN1k42ec+jBLcCAxbOtHCpILQidqbz8Kd54/lQPgAFYs3JZ+MhNVyotlSV4bpc4NSpwpm7ig1vBM1CADflZV1BpQmfqYDJ/mgfAALz8JSeGm2+6SmmpvOng2aFdzRZDuzg1CnUUg+f1a1boHTBom/Mzr6CyhM5UWpJm4wJngMGJ4d2NH950KMyDOojf1bh2QfDcTJecd5Y1P9TerZ+4VvAMFOG2fBUpVJLQmcpK0mwshLBRhwAGZ9PGN3qFndqJ39kPv+9yjWuYGNJ96Por2l4GGuL663/XOiCgCJOCZ6pK6EwlJWkWl6HdqDsAgxP3OJsopK7OG1lrd2qDxHAuhnTQFNYBAQWJryuO52dhQaUInamc/Cmd01gBBsgeZ5ogPjQZecMZellzMZT76I6rrPmhcabXAQEMWFxJOqHIVI3QmUrJn85N5E/rABiQ9/5eJuChET5y05Vh5fJTNLPG4qqUFaclbS8DDRXXAXkrAyjAUJJm2xWaKhE6UzWTIYQlugIwOHEyNK4mgKYY/8R7Dk3vUz/x4ED3I5ouvpXhYEGgAJuTNBtVaKpC6ExlJGk2nr8WAsCAxGDufVsuU14aJU7t3/jhTXan1kycUHdwIG3hYEGgILc5WJCqEDpTCfnTuI26ATBY1mrQVPEV9k0b36i/NREfEPzhhze1vQy0SPzf3g9u+S0Px4AiTCZptlSlKZvQmdIlaTYcn8bpBMBgxVd7vcZOk3mFvT6ufecF9jjTOh6OAQWJEyYT+ZlZUBqhM6XKn745ZRVgwOJkVXy1F5oufs/td662NSuXhWz0nLaXgZaKD8fibwBgwOLqUgcLUiqhM6XJn7pN5E/hABigOFllrQZtML3fmWqKD8Buvukq3aHV4m/Amg2gABuTNBtTaMoidKZM2x0cCDB48eCiOFkFbRFfYb/kvLP0u4LiWg0PwGi7+BuIvwWAAtyYpNmIQlMGoTOlSNJsq4MDAYpx1Tv8hy3t86Hrrzj0wIXqWLn8FGs1IBd/C9ZsAAUZT9JstWJTNKEzhcufsm1ReYDBi/9B6/BA2uqjO6xxqJI/tPYEnseaDaAgi/Lg2cGCFEroTKHygwPHVR2gGFved7lK01orTkus2aiI2IfYD+DHrNkACrRKFkPRhM4UxsGBAMVav2aFkIfWs2ajfHGS801K8EkAACAASURBVKp3XdT2MsARxTUbcfUMQAE25KtOoRBCZ4rk4ECAgsSQ5+qrL1ZuCCF8cMtvKUOJsv865PBAOAarZ4ACbUnSbFjBKYLQmUIkaTbm4ECA4oysP9OUM+TOOvv0MPKGM5SjBC9/yYnh2ve+tXWfG+bCKiCgYBP56lMYKKEzA5c/RbtRpQGK4VV2eKH3bbnMgV0l2HjButZ9ZpiP+L/b7lFAQRblwbODBRkooTMDlT89m1BlgOKsWb3cq+xwmPib2LTxjcpSoDjlvGnz+a35vLAQ7lFAwVblK1BhYITODJqDAwEKZpczHFkMQB0qWBxTzjA38R4VH9YAFGRjkmajis2gCJ0ZmCTNxh0cCFCs9WtW2OUMx3DVOy5QngKYcob5ee/vZSoHFOm2JM1WqziDIHRmIPKnZQ4OBCiYKWc4tvNG1oY1K5ep0oC9+dw1jf58MCjxHrVy+SnqCxRp0n5nBkHoTN/lT8nsBgIoWPyPVFPOcHxb3ne5Kg1QPAztbb+zobGfDwbtty/3+wEKtchZXAyC0Jm+yp+OjdvjDFC8C8//NVWHWYgPZ+IqGgZj3drTHWYKC2DaGSjBUJJmWxWefhI602/2OAOUIO5PzUbPUXqYJatoBueKt9vlDAtl2hkowZYkzUYUnn4ROtM3SZqNhRD87QigBPanwtyYdh4Ma36gP+K087JTT1JNoGjjSZotVXX6QehMX+R7nG9UTYBy2J8Kc2fauf/OXffapn0kKM1vvulsxQeKZr8zfSN0ZsHyPc5uSgAlidOa9qfC3Jl27q94gOCFb1nXpI8Epdq0+fxD67MACrYqSbPtis5CCZ3phxg4L1FJgHIMv/4MlYd5Mu3cP2tWL/cADPps3esclwOUYrP9ziyU0JkFyU83HVJFgHI4QBAWJk47r1m5TBX7wAMw6L+r3nWRqgJlsd+ZBRE6M29Jmg3H001VEKA8v/Kf/qPqwwJdfJEHNwsVV2t4AAb9F98esAYIKIn9ziyI0Jl5sccZoBquePv5OgELdN7I2rDs1JOUcQHiag1gMDac58VSoDT2OzNvQmfmayJ/6gVASWJIFlcDAAv3m286WxUXwGoNGJz4YMyBgkCJ7HdmXoTOzFmSZmP2OAOU75xhIQ/0y6bN5x9aEcH8WK0Bg+VAQaBk9jszZ0Jn5iRJs9UhhBtVDaB8G948rAvQR+vWnq6c8+AgRhi8S976RlUGymS/M3MmdGbW7HEGqA6rNaD/7Eifn9WveVUdLxtqJf5vvt3zQMnsd2ZOhM7MxXgIYYmKAZRv7S//ki5An8VQZ+XyU5R1jl4/ZNUPFMFaLaAC7Hdm1oTOzEq+x3mDagFUw6//l9fpBAzAueteq6xzEPdgn3W2tSRQBGu1gIoYz9+Eh2MSOnNc+R7nrSoFUA3xBHshDwzGhW9Z50DBOXjNq3++NtcKdWfFBlAR9jszK0Jnjil/ejWe31QAqIDX/KJdzjAoLz15UVizern6zpJ9zlAs67WAihhK0sxwIsckdOZ44k1klSoBVMfw6+10hEHyG5u9004X0EORrNcCKmRL/mY8HNFPPPPMMyrDEeXL4b+oOgDV8uA9Nx2axgQGZ8UZl4ennv6RCh9Hr9up9PVBE7k/ARVyIL741Ot2DmoKhzPpzBElabY0X6sBQIWsXH6KwBkKYMXG8dktC+WwSx2okCUhhO0awpEInTkae5wBKmjlildqCxTAio3je1XysqpfIjTS69eu1FigSjYmaTaqIxxO6MwL5Mvgh1QGoHp+ZY3/0IQiZKPnqPNxvOzkn6v09UFT/eq6M/UWqJrt+Rvz8ByhM8+TL4HfoioA1XTeyFqdgYKsWblMqY/BQzAox4rTknDiCS9SfaBKFlnRyuGEzjwnSbPFbhIA1RX3OQPF8Qr7sS23VxZKY68zUEFD+ZvzcIjQmZnizWGVigBUk33OUCyvsB9bnLYEyvGqpa9QeaCKtuRv0IPQmWclaTYSQtisHADV5VV2KFYMVZedepKqH4E3L6Bc/k4AVNhE/iY9LSd0xloNgJqwzxmKt/KXlqg6UDlrzzpNU4CqWpK/SU/LCZ0JeeC8SCUAqsu0JZTjzP+8QuWPwLofKNdLT14UXv6SE3UBqKrN+Rv1tJjQueWSNBsLIWxoex0Aqs60JZTj3F//FZUHKuk/vOTfawxQZePWbLSb0LnFkjRb6pUHgHr4xVc7sAvKEKcJvWnwQvbJQvm8cQBU3CKrXNtN6Nxu1moA1MTqM35Rq6Ak3jQAqujUU07WF6DqNuRv2NNCQueWStIsTjgPtb0OAHVx1tmn6xWUxF7nFzrpJK/1Q9l+Yckr9ACog635m/a0jNC5hZI0Wx1C2NL2OgDUxcrlp+gVlOiXz0yV/zAehEH51p51mi4AdWDNRksJndvJjx2gRl52svM3oEwrTkvCiSe8SA+ASok75wFqYsiajfYROrdMvlZjVdvrAFAny5edql9QsmWnvlQLgMrxNhRQI1vzN+9pCaFzi1irAVBPp52+XOegZCtXvFILcstOPakS1wEA1Io1Gy0jdG6JJM0W+3ED1JOdjVC+NBU6TzvxhJ+uxoUAVnABdbMqfwOfFhA6t4e1GgA1ZWcjlM9hgkAVvezkn9MXoG62WLPRDkLnFkjSbDiEsLntdQCoI7saoRriYYIAAPSFN/FbQOjccNZqANSb12ahOjwEAqrm1FNO1hOgjqzZaAGhc/PFH/GSthcBoK68NgvV8bM/8+90A6iUX1jyCg0B6sqajYYTOjeYtRoA9efwMqiOVy0V7gAA9JE38xtM6NxQ1moANMOixS/WSagIr7EDAPSVNRsNJnRuLms1ABpg7VmnaSNUhNfYAQD6zpqNhhI6N1D+Y7VWA6ABXnryIm2Eilj+6p/XCgCA/vOmfgMJnZvJjxWgAZadepI2QoWsOC3RDqBSzhtZqyFAE1iz0UBC54bJf6Sr2l4HgCY48YSf1kcAAKANxpI0W6rTzSF0bpB8rcaWttcBoCmWLXm5XkLFrFx+ipYAAPTfIm/uN4vQuVn8OAEa5MSfPUE7AQCAthhK0mxMt5tB6NwQ1moANM+LX/wzugoAHNW+h3uKAzTNVms2mkHo3AD5j9GTIICGOe305VoKFWPtDVAlj3z7n/QDaBprNhpC6NwM4/mPEgCAAbL2JoT9jz1RgasAABosrtkY0eB6EzrXXJJmo/HH2PY6ADTR8lf/vL4ClfPU0z/SFABg0MaTNFusyvUldK6x/Me3ve11AGiqFaclegsAALTRIplXvQmd681aDQAAAACaaGOSZsM6W09C55rKf3Qb2l4HgKY68YQX6S1QWffd+5DmQAX844F/1gag6RwqWFNC5xrK12r40QE02LJTX6q9QGU9+eS/ag5UwGPffVwbgKZbkqTZVl2uH6FzPY3FH13biwAAAABA421J0my1NteL0Llm8h/ZlrbXAQCA8jz80COqDxXw1L89rQ1AWzhUsGaEzvXjRwbQAj/7M/9Om4HK+uEP/6/mQAXsP/A9bQDaYihJs1Hdrg+hc40kaRbXagy1vQ4AbfCqpa/QZ6CyTFcCACXYnp9zRg0InWsi/1FZnA4AQOlMV0I17H/sCZ0A2mSRDQD1IXSuj+35jwsAAADCU0//SBGAttmYpNmwrlef0LkG8h/TxrbXAQCAatj7yHd1Akp2370PaQHQVuM6X31C53rwYwIAqIC9+76jDUAlPPnkv2oE0FZLkjSzgrbihM4Vl/+IlrS9DgBt8+IX/4yeA5V2x8T9GgQl+toDe5UfaLOxJM2W+gZUl9C5wvIfz1jb6wDQRqedvlzfgUqbOvhDDYISPfVvTys/0GYOFaw4oXO1OTwQAKBC7DL+sW7XqhEo0/4D31N/oO02OFSwuoTOFZX/aDa0vQ4AAFTT9x//F52BEu1/7AnlB3AOWmUJnavLjwYAoEL2PdzTjhm+//jBylwLtM0Tj0+Fp57+kb4DOFSwsoTOFeTwQACA6nnk2/+kKzOYsoTy3H/fw6oP8GMOFawgoXPFODwQAKCaHn7oEZ2ZIU5ZxmlLoHhfe2CvqgP8mEMFK0joXD0ODwQAqKAf/vD/asthTFtCOexUB3gBhwpWjNC5QhweCABQXXv3fUd3DmP6G8rxD73vqzzACzkfrUKEztXixwEAUFH/7w/+VWsO88/fe7JS1wNtENfa7H/Mbw/gCBwqWCFC54pI0mzM4YEAANX1vR88pTuH2X/ge5W6HmgDa20AjikeKrhYicondK6A/MfgSQwAQEXdMXG/1hzB/seeqNw1QdM5RBDgmBwqWBFC52pweCAAQIXZXXxkTz39o7Dv4V4VLw0ay355gOPa6FDB8gmdS5ak2er4Y2h1EQAAKu6R/Y9p0VH87290K3ld0FTeMACYFRsFSiZ0Lp+RfwCAivvW35nmPZpu19QlFOW+ex869IYBAMc1lKTZqDKVR+hcovzLP9TaAgAA1MATj085RPAYvOoPxbln14OqDTB72x0qWB6hc0kcHggAUA9f+Zuv6dQxeNUfirP7W/+g2gCzF89PG1OvcgidyxO/9Eva+uEBODYn00N1fON/7dONY3CYIBTngb37VRtgbrYkabZUzYondC5B/mX3pAUAoAa+9s2/16bjcJggDN4dE/erMsD8OE+tBELncmzNR/wBAKiwOMFrn/PxOUwQBu/uu/+nKgPMz4YkzYbVrlhC54IlabY6hLCxVR8aAKCmbv/ipNbNgsMEYfD2/p8Dqgwwf85VK5jQuXhG+gEAasKhXbOz95Hv1uEyobbiWxf7H3tSAwHmbyhJs1H1K47QuUBJmo3EL3lrPjAAQI098fiUQ7vm4L57H6rNtULdeOsCoC+2Jmm2WCmLIXQulilnAGbl+4//i0JByT77F3drwRzcs+vB2lwr1I23LgD6YkkIYUwpiyF0LkiSZmP5lxsAjuv7jx9UJCjZPffv1YI5EIrBYHjrAqCvxkw7F0PoXID8y2xhOQBATQh55u5b3/6nul0y1IK3LgD6apFNBMUQOhdjLP9SAwBQA0KeuXvq6R8dOuwM6C9vXQD03cYkzZYq62AJnQcs/xJvafSHBKDvnnr6/1NUKNFffule5Z+Hr979jdpdM1SZty4ABmZcaQdL6Dx41moAMGf7H3tS0aAkcVrXb3B+Htzz93W8bKgsb10ADMxQkmbDyjs4QucBStJsdRzZb+wHBABooFs+9gVtnadv/Z31GtBPVmsADJRB0QESOg+WxeQAADVz9/0Padk8fe8HT9nrDH1itQbAwMVp51FlHgyh84DkI/pDjfxwABQi/scmUKybd3zh0IF4zN/tX5xUPeiDj/+325URYPBMOw+I0HlwTDkDMC8nnvCi8MFrLgkvPXmRAkLBdn7O/tSF2v2tf6j3B4CKuHPyQa0AGLwlpp0HQ+g8APmXdVXjPhgAA7fs1JPC5ztbQjZ6jmJDwe6YuP/QeggW5lvf/icVhAVyoClAobYnabZYyftL6DwYRvMBmJM43fz2i9eHybu3hxWnJYoHJfizW73K3g9xPcl999qLDQvhQFOAQsVXTMeUvL+Ezn2WTzkvadSHAmBgYth8yXlnhXvuvCFc+963KjSUJE45733ku8rfJ3/z1/+jEZ8DyuJAU4DCjZl27q+fatKHKVv+5bTLGYDjimHzyPozw1XvusjuZqgAU879tXffd5r0caBQDjQFKMWifHOBiec+ETr311j+JQWAI3r5S04MGy9YFy58yzphM1SEKef+i/V84vEp9zmYh6/c/XVlAyjH5iTNtve6nUfVf+GEzn2STzl7GgLAEa1cfko4d91rw6bN5ysQVIwp58H4yt98zaGoMEfxAEEPwQBKFaedR7Vg4ex07h9TzgC8wPo1K8Jn/uya8Ndful7gDBVkynlwJu95sKkfDQbGAYIApduYpNlSbVg4k859kH8ZTTkDcEhcobHudavsa4YauOGmz2nTgHzr73qN/FwwKHEljQMEASrBtHMfmHTuj62mnAFYdupJ4ZorRsLX7/tY+ND1VwicoeLiYV37H3tSmwbkez94Ktx3rwANZuuzf3G3AwQBqiFOOw/rxcKYdF6gfMp5Y60/BAALEldobDhvKJw3slYhoSbiROHNO7+sXQN2z64Hw1lnn97ozwj98pdfulctAaojDpgKnhfApPPCba37BwBg7k484UWHwub//vkPhls/ca3AGWrm/ds+YaKwAHdO2usMsxH3y3vzAqBShkw7L4xJ5wUw5QzQPjFsHll/pn3NUGNx5cPE3wpDixBDtDhV7n4Jx/bpz9ypQgDVY9p5AUw6L4wpZ4CWiIcDxn3N99x5g33NUHPX/WFHCwsU99QCR7fv4V54YO9+FQKoHtPOCyB0nidTzgDtMB02x8MBN20+X9gMNXfdBz4Z9j7yXW0s0D33723NZ4X5+JM/+bS6AVSXgdN5sl5j/nzpABoshs0bL1h3KGgGmiFOE3b+apduFswEJxxdvC/d9cA+FQKorkPTzr1uZ1KP5sak8zwkabbalDNAMx0+2Qw0x++/+2aHB5akM25fLRzJpz75ZXUBqD6Dp/MgdJ6f7XW8aACOTtgMzWatRrkm73FwIxwuHrI5cdc31AWg+ux2ngfrNeYo/5IN1eqiATgqazSg+e6796HwsU/fpdMlemD3I6397HA0N/zxZ7x9AVAfcdpZ8DwHJp3nzkg9QAOYbIZ2iJOEf7Dtz3W7ZDFYs2IDfsyUM0DtmHaeI6HzHJhyBqi/E094kbAZWuSaaz4a9j/2pJZXwDf+l8PSYJopZ4BaMog6B0LnufHlAqipGDZfct5Z4Z47bxA2Q0vcvOML4a4HBJ1V8bVv/n3bSwCHmHIGqC3TznNgp/MsmXIGqK+RN5wR3rflsvDSkxfpIrRE3ON8/S0T2l0h3/vBU4f6ctbZp7e9FLScKWeAWrPbeZZMOs/eWF0uFIBnrVm5LPz3z38wfOSmKwXO0CJxivDKd9+s5RX02c860JF2M+UMUHumnWfJpPMsJGm2NISwofIXCsAhK5efEn778g3hvJG1CgIt9BsXbTk0VUv1WLFB25lyBmgE086zYNJ5duxyBqiBl7/kxEOHBP71l64XOENLXX7ZdQ4OrLDpFRvQRqacARrDtPMsCJ2PI59y3ljpiwTg0CGBX574sEMCocWu+8AnHRxYA1Zs0FamnAEaxYDqcQidj8+XCKDCpvc2f+j6K+xthha7eccXwsc+Lcysg7vvN+lM++x7uBc+dcd9Og/QHKadj0PofAymnAGqK67SuOm6t4fPfnZbWHFaolPQYndM3B+uv2XCV6Am4qRn7Bm0yZ/8yaf1G6B5DKoeg9D52Hx5ACrmxBNedGiVxtfv+5i9zcCh/cDvfv+tClET69esOPR2ivs3bRKnnK3+AWgk087H8FOVvbKSmXIGqJ6Vy08Jf/jhTSabgUNi4Py2zTfakVpx8WHhyPozw1XvusgaJFrp9999s8YDNFccWBU8H4HQ+ehMOQNURFyl8f+8bSRko+doCXCIwLn6lp16UvjNN53tgFdaLa6S2fvId9teBoAmi9POS3vdzqO6/HxC5yNI0myxKWeAahh5wxnhfVsuMx0HPEfgXG3xgNeLLzrHCg0IIXz6M3cqA0DzxcHVUX1+vp945plnqnQ9lZCkWfyybGl7HQDKFCfkrnrHBUIL4HkEztUUV2isW3t6uOLt51uBBIe57gOfDJ2/2uW+BdBsrzTt/HxC58PkU87xS2KkDqAk8aDAD11/hfIDzyNwrp64/ujN564Jb/udDd5IgWN44vGpsOkdN4QH9u5XJoBm2tnrdkw7zyB0PowpZ4DyxOnmD275rXDW2afrAvA8AudqiQe7nrvutfY1wxzFHc8f+KNO+N4PnlI6gOYx7TyD0PkwSZodNOUMUDzTzcDRxJDm3e+/VeBcAevXrAiXXfomDwdhgd5zzS1h4q5vuK8BNMuOXrczpqfPEjrPkKRZHIO/rTIXBNACppuBY7l5xxfC9bdMqFGJ4r7mkfVnhkve+kb7mqGP9j3cC9vef6uVGwDNMRVCWNrrduJAa+sJnWdI0iyOwC+pzAUBNJzpZuBY4uFbH/v0XWpUkriveeMF66zQgAGzcgOgUbb1up24urf1hM45U84AxYlBxo0f3mS6GTiqyy+7Ltz1wD4FKkHc1/zbl28I542sbd1nhzLFlRufuuM+PQCot6let7NYD4XOz0nSbHcIYVVFLgegsUbecEZ435bLwktPtj4feKEnHp8Ko5d9KOx95LuqU6C4QmPN6uXh6qsvtkIDShRXbvz+u292DwSot0t73c5423sodH42cB4OIXy1ApcC0Fgx0Lj2nReEbPQcTQaO6L57Hwp/sO3Pw/7HnlSggsQ3T9a9blW46l0XeRgIFdIZvzP86ccnrNwAqKcDvW5nadt7J3R+NnSeDCEMVeBSABopvqo9/on3CDSAo4oBy3Uf+Vx46ukfKVIB4n353HWvta8ZKiy++XHDH3/Gyg2Aemr9tHPrQ+ckzeKTh+9U4FIAGslhgcDxvPMdN4aJv31QnQqwfs2KsOG8IfuaoUas3ACopV29bme4za0TOqdZfOqwsQKXAtAo8ZXt9/5eJtgAjsr+5mLE9UYj688Ml7z1jfY1Q41ZuQFQO7/a63Ym29q2VofOppwBBmPNymXh5puusk4DOKo7Ju4P737/rdZpDFB8+LfxgnXhwrescz+GhogP696/7RPeDgGoh9t73c5IW3vV9tB5awhhSwUuBaAxrNMAjsc6jcGK+5ovPP/XHNwKDRYf3H3gjzqmngGq75W9bufRNvaptaFzkmaLQwix6cY+APogvr794fddbp0GcFT33ftQ+INtfx72P/akIg1A3Nd89dUXW6EBLeIhHkDl7ex1O6NtbFObQ+exEMKNFbgUgNpbdupJ4fOf2eb1beCorvvAJ0Pnr3ZZp9Fn0/uar3rXRe7B0FKmngEqbSqEsLTX7RxsW5vaHDrHKeclFbgUgFqLk3W3fuJaTQSOaN/DvfD7777ZYYF9Fh/2/eabzg6bNp/fqM8FzE/c9XzNNR8Ndz2wTwUBqmdbr9vZ2ra+tDJ0TtIsjrXfVoFLAai1a64YEXgAR2W6uf/iQa0XX3SOVUbAEXXG7wzXfeRz7rsA1TLV63YWt60nbQ2dJ0MIQxW4FIBaiq9zf3zHleGss0/XQOAF7G7ur3jPXbN6uX3NwKzEN0x+d/MN7sEA1XJpr9sZb1NPWhc6J2m2OoTwzQpcCkAt2d8MHE18vfv92z7hUKs+eflLTgxvPndNeNvvbHDPBebs8suus24DoDr29Lqd1W3qRxtD5/hUYWMFLgWgduxvBo4mvtL9px+fcJBVH6xcfko4d91rrS8CFuzmHV8IN+/8snUbANXwq71uZ7ItvWhV6Jyk2dIQwncqcCkAtfP2i9eHa9/7Vo0DnsdBgf0TH+xddumbrC4C+iquPHrb5hsFzwDlu73X7Yy0pQ9tC53jSZFbKnApALURd4lu2vhGE3fA81il0R/xHjuy/sxwyVvfaF8zMDDxnv0bF22x5xmgfK/sdTuPtqEPbQudD4YQLMQDmCUHBgJH8p5rbgkTd33D1NwCxH3NGy9YFy58yzr7moHC2PMMULodvW5nrA1taE3onKTZaAjhtgpcCkAtxAMDP7rjKpN3wHPibtCdn7vb3uYFiPuaf/vyDeG8kbW1/QxAvb3zHTd6SwWgPFMhhKW9budg03vwUxW4hqK04ikCQD/EwPnzn9lm+g44RNi8MPGtkTWrl4err77YgzygdB+56crwizu+EK6/ZUIzAIoX/yM77nUeb3rtWxE6J2k2HEJYVYFLAai8eJDVrZ+4VqOAcMfE/eGGmz5nB+g8xRUa6163Klz1ros8xAMqZfqsDsEzQCm2tiF0bsV6jSTNYiM3VuBSACpN4AyEfLL5K3d/Pex95LvqMQ/xbZHffNPZDmAFKu++ex8Kb9t8ox39AMX71V63M9nkujc+dE7SbGkI4TsVuBSASnv7xevDte99qyZBi1mjsTDxwd2G84bsawZqRfAMUIrbe93OSJNL34bQOY6sb6nApQBU1jVXjJjIg5Z64vGp8PH/dnv44lceEDbPQ9zXvG7t6eGKt59vXzNQW4JngFK8stftPNrU0rchdD6YL+kG4AgEztBO+x7uhU998sth4q5vCBnmIe5r3njBunDhW9bZ1ww0guAZoHA7et3OWFPL3ujQOUmz0RDCbRW4FIDKidN5177zgpCNnqM50CLxcMDb79gV7npgn7bPw8rlp4QLz/81906gkQTPAIWa6nU7i5ta8qaHznEh91AFLgWgUmLg/PEdV4azzj5dY6AF4gqNz/7F3eEvv3Rv2P/Yk1o+D3Ff82WXvsl9E2g8wTNAoS7tdTvjTSx5Y0PnJM1WhxC+WYFLAagUgTO0RwwOPnHbl8IDux8RHsxDvF+OrD8zXPWui6zQAFolvhXzjms/pukAg7en1+2sbmKdf6oC1zAojd2JAjBfAmdoPlPNCze9r9m+e6CtzhtZG/7xwD+H62+Z8B0AGKxVcXC21+3sblqdGxk6J2kW96GMVOBSACpD4AzN1hm/M0ze86BdzQuwZuWycPFF5xwKWwDabvrBm+AZYODi4Oxo08rcyPUaDhAEeD6BMzST9RkLF++Pa1YvD1dffXFYcVpS948D0HeXX3adB5oAgzUVQlja63YONqnOTQ2d40j6qgpcyv/P3t0HWVXd+cJfN5UyQRtBEEEwjbatSXdjS5hxYkNE8gSK8Q3a6EgRbXVkzGBwQsQ4iFLykDJqZ2b0mkeiN4leE0wspswVydu1IDcEA5gxIdgKGIOoTDBmUG9ISJzxn3lqHWmGt4Y+3fucs18+nyqqEoTutX/rcLr7u3/7twBqTuAM+RKD5mXLVoanf/FieP2t3Xa3j+IIjYvPawvX/u1085oBjmDGjEVhfdc2ZQKonBu2b1n6h/WrIwAAIABJREFU3/NU39yFzvVNHZNCCD9KwVIAak7gDPkgaE5e+8fHhS/dd0PeLgugIuJ5AZfOXOSsAIDKeXX7lqUn56m+eQydHw4hXJWCpQDUlMAZsiv+cP+D7z1dmtFsdEZlxE7nf1l7fx4vDaAi4g3Qa+fe42sSQOV8bPuWpavzUt9cHSS45wBBgTNQeAJnyJ7Nm7aHJx5fHTY+95JHmKsgdozHmpvjDNA78fvKBZ+5LNza+YiKAVRGPKNO6JxSuTvpEaAv4g8EAmdIt+5u5md+ttnYjBqJIX9zy5WFvHaAvui4emrYsuXl8MiKteoHkLyr6ps6PpuXAwXzFjp/NgVrAKip+bPbSz8QAOmzYvm68PT6rrDu5y+Yi5kCsascgPLc0Tk7dG1+OXRtfU3lAJIXG2pzcaBgbmY6O0AQ4N3Aec7cS1QCUmLpw0+WOsL8cJ5e27csLXoJAMoWn9aZOHWe+c4AycvNgYLvScEakmK0BlBo110+ReAMKbPs2/+n9AiywDm94o0BAMpz/LBBpXFuACRu9J7G2szLRei85wDB9hQsBaAmprQ1hwULzSWFtFnw9x32JOVWr9lQ9BIA9Ekc59b+8XGKB5C8XDTW5qXTOQbOg1KwDoCqi4Hzgw8tUHhIoXigZ/w3Sno998vtdgegj25bdE0YMaRO+QCS1b6nwTbT8hI6O0AQKKSGUUMFzpBynZ2fDnUDjrJNKfX6W7vD2qeeL3oZAPokjtlYeJOnegASNigPEx0yHzrXN3WMDSGcmYKlAFRVDJwfe3SxokPKxR/I26ecZZtS7Hvf/UnRSwDQZ9PaxxuzAZC8zDfY5qHTWZczUDixa/LL984rhVlA+t3ROdvjxym27ucvFL0EAP1izAZA4s7c02ibWXkInR0gCBRKDJy/eu8Nobml3sZDhlx12WTblVLbdrwZNm8y2xmgr4zZAKiITB8omOnQub6p42oHCAJFM+eq80uHkwHZMmfuJaG1caRdS6knHl9d9BIA9Escs9HW2qCIAMkROteQLmegUK6YNqEUXAHZ9KlZ0+1cSm187qWilwCg3xbdNsvhuQDJGbSn4TaTMhs61zd1nBxC8JMbUBhT2ppLc2GB7IpdYPHfMumzvmtbeGPnLjsD0A9x/JvDcwESldmG2yx3Ome6xRygHA2jhobOzk+rGeTAjTdebhtTatm3VhW9BAD9Nu9zMx0qCJCc6XsabzNH6AyQcvERxS/fO690QAuQfbELLI7KIX3WrOuyKwD9FL9ndXguQKIy2e2cydC5vqljUghhdAqWAlBxd902qxRSAfkRu8DMvEyf537166KXACAR8QwS3c4AiflsFkuZ1U5nXc5AIVx3+ZTSDFggX2IX2JyrzrerKbP77XfC0oefLHoZABKh2xkgMaPrmzrGZq2cWQ2dMztEG6C34mFjCxZeqV6QU7rA0mn1mg1FLwFAInydA0hU5rqdMxc61zd1xC5ng02BXHNwIBTDwps67HTKrN+4teglAEiMbmeAxGSuATeLnc66nIFci3Nev7DobxwcCAUQx+e0No601SkSR2ysWL6u6GUASIRuZ4DEDKpv6shUJpqp0Lm+qePkEML0FCwFoGLinNcJ54xRYCiIL941x1anzKpVPy16CQASo9sZIDGZOuMua53OupyBXItznGNHCFAczS31pX/7pMfTv3jRbgAkRLczQGKm1zd1DM5KObMWOmcq0QcohznOUFzx334crUM6vP7W7rD2qeftBkBCJn/0TKUESEZmGnIzEzrXN3WMDSH4SgXkkjnOUGzx3377lLOKXoZU+d53f1L0EgAkZt7nZrq5CpCMz2aljlnqdNblDORWxyfONccZCi7+QO7x4/RY9/MXil4CgMTEm6ttYxsVFKD/ztxz5l3qZSl0Ns8ZyKW21oawYOGVNhcKLv5A7rCl9Ni2482wedP2opcBIDHX/PVFigmQjEw05mYidK5v6pgUQhidgqUAJCo+ZrjkvnmKCpTEw5bifHfS4YnHV9sJgITEp/p8jQNIRCZC5/emYA29YbQGkEt33TbLHGdgP/Ouvyxcv+B+RUmBjc+9VPQSQGqtWL4u/Ourvwk7XttZWmLX5pf3W2rD6BGh7pgBYeDAo0PLmMbQeNpJobml3obW2F9ddE7ofGB5oWsAkIDR8ey77VuWbkxzMf/bf/7nf6ZgGYdX39TxuxCCVAbIlfaPjwtfuu8Gmwoc5MKL5oeura8pTApsWHOfm4OQAmufer50wGcMl/v6/hifMGsYdXxobT4lXHDhR52nUQNv7NwVxk28vnDXDVAB927fsjTVhwqmPnSub+qIs5wfT8FSABITDwv7/vK7BBnAIcVZwn956a2KkwLzZ7eXxp4A1RcDyq/+jyfC4z9YH15/a3finz+G0PFwu+nTzg3T2sfb4SqZMWNRWN+1rRDXClBBr27fsjTVBwpmYaazAwSB3LnnrjkCZ6BH8RHwKW3NCpQCG559seglgKqLYfMt8x8IE6fOC/d/c2VFAudo99vvhJXrN5dGGv3FhOtKnzN+bipr4vhWFQbov9F7GnVTK9WdzvVNHYNDCK8YrQHkyRXTJoQ7OmfbU+CwYvARA5cYilA7sRNy84YH7QBUyZJ7vx2WfP37NXvv6+5+7uz8tAaBCmoeN8vXN4D++/r2LUtTew5e2jud2wXOQJ7EE7sFzkBvxLCjfcpZalVjMRSJB5YBlRVvtMWxC/GQuVqGkd3dz/Gmn87nyjnjtJPyemkA1ZTqTucshM4AuTHv+stsJtBr8z43szQDntpateqndgAqKB4SeH77zama8xvD50dWrC2ty42n5BmxAZCIQWkesZHa0HnPaI3pKVgKQCLaPz7OITVAWWK381WXTVa0Gut64dVCXz9UUgycr517T8XmNvdXXFec+Ry7nknOjE/62gaQEKFzH+hyBnIjdiretugaGwqUbc7cS0qjeaidbTveDJs3bbcDkLDuwDkLs31j13Mc/2HcRjLiTdXWxpF5uBSAWhM694HQGciNhTd1OIwG6DOjeWrvicdXF70EkKgY3mYlcO4Wx39cOlPwnJQJH2nJx4UA1FZqR2ykMnQ2WgPIk7bWBmM1gH6J7yE6wmpr43MvFfnyIXExvM1S4NwtPvkgeE7GxHPH5eEyANJA6FwGXc5ALtQNOCosuW+ezQT6bcHfdyhiDT33q18X9tohaXE+cgxvsyqu/epr7vC66KcJ54wpfa8MQL8JncsgdAZyoeMT5xqrASQi/nA+pa1ZMWskdmSuWL6ukNcOSYrz0eN85Kzr2vpa+Mz193ht9NMZp52U6fUDpEQqR2ykLnQ2WgPIi3jw14KFV9pPIDE33ni5rrAaenp9V2GvHZLyT//0zdzUcvkPN7gZ1U9jzzg10+sHSBGhcy/ocgZywcFfQNKaW+pD+5Sz1LVG1v38hUJeNyQldjmvXL85V/W8/R+Wmu/cDy1jGjO7doCUETr3gtAZyLz4CLzDA4FKmPe5mbqdayTOcRUuQd/lqcu52+tv7Q53/+Oj6VhMBvl+GSAxqRuxkarQ2WgNIA9iGNTZ+Wl7CVREnBM/56rzFbdGfvC9pwt53dBf8YbN+o1bc1nH5SufcUOqH1obR2Z27QApI3Q+DF3OQOY5PBCotDlzLwkjhtSpcw0887N8jQaAaln2rVWlAznzKF6Xbue+axg9IqtLB0gbofNhCJ2BTIshkMMDgWpYeFOHOtdA1wuvFu6aIQkbnn0x13Vc9ZNnU7CKbDpxxNCilwAgKakasZGa0NloDSAPhEBAtcQ5mB5Jrj5znaFv8jpao1uc7bz04SfTsZiMcZggQKKEzoegyxnItBj+OAwFqKYFf+9GVy2Y6wzl2bxpe25Ha+xr9ZoN6VlMhvj+GSBRQudDmJSitQCUTfgDVNuEc8aEKW3N6l5lW7a8XKjrhf76+TNbClHD5365PQWryCbnFAAkJjUjNnQ6AyQghj4x/AGothtvvDzUDThK3auoa7PQGcpRlBs1ccRG7OqmfCcMOVbVAJIjdO62J4EflIa1APRFDH0AaqG5pT60TzlL7auoa+trhblWSMJvd/7fwtSxKF3dSWsYPSJfFwRQW6mYJpGWTmddzkBmXTFtQin0AaiVeZ+bqdu5ytY+9Xyhrhf647c7f1eY+hm/0zd1xwzI4rIB0mp0fVPH2FqvTegM0A8x5IlhD0AtHT9sUJhz1fn2oIo2bvhlYa4V+mv32/9RmBq+9MpvUrCK7GlqOqXoJQBI2tW1rmjNQ+c9ybvRGkAmxUfaY9gDUGtz5l7iIKYq+uWvzG2F3tq2483C1OqPf/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+83A/vVbBly8u5v0bor67N/p3QOw2jjlcpgOTVrOG3ZqHznqT9zFp9foC+0uUMpF2cjRnfq6isl14xNgCO5N/e+n2hajRiSF0KVgEAexUvdDZaA8giXc5AVsT3Kt3OlfXbN3fl+fIgEa+/tbtQhTxhyLEpWAUA7DWpVqUQOgOUQZczkBXxvWrOVefbrwratuPN3F4bJGHF8nXqCAC1Nai+qaMmGWwtQ+eaJe0AfaHLGciaOXMv8ah3hW3etD3X1wf9sen5rYWrX8PoESlYBQDspyYZbE1C5z0Ju1ZBIFPaxjbqcgYyZ+FNHTatgrb+6te5vTbor63bdhSuhnXHDEjBKrJp+LDBRS8BQKUUqtNZlzOQOTfeeLlNAzJnWvv40No40sZVSBE7OaG3Xtr+28LV6uy21hSsIpuGDzuu6CUAqJTR9U0dY6td3VqFzuY5A5kypa05NLfU2zQgkxb8vW7nSiliJyf0xhs7dxVy7nnjaSelYBUAcJCqNwBXPXSub+o4OSbs1f68AP0xfdq56gdk1oRzxpRunpG83+78narCIfzge08Xrizx/A9NCgCkVNUbgGvR6azLGciU+Fh6fDwdIMviiKAYiJCsrq2vqSgcwjM/21y4sjSMOj4Fq8iul175TdFLAFBJ59Y3dVR1eH4tQmfznIFMOW/yX9gwIPNi9137lLNsZAWsfer53F0T9FfXC68WroatzaekYBXZ9cc//XvRSwBQaVXNZGsROk+vwecE6JMRQ+rCnLmXKB6QC/M+N7P0vkayNm74pYrCPoo6z9khggCkXFWnT1Q1dK5v6jBaA8iUyR8904YBuXH8sEHhqssm29CEbXj2xVxdD/RXEec5R8axAZByue50NloDyJTYFQiQJ/HpjYZRQ+1pgp775fbcXAskYfWaDYWrY1trQwpWAQCHNbq+qWNstUpU7dBZpzOQGVPamktdgQB5M+/6y+xpgl5/a3fYvEnwDN2KeCNm7BmnpmAVAHBEVWsIrlroXN/UcXJM1Kv1+QD6a/q0c9UQyKX4CLiuvGT9aNUzeboc6LN4sGa8EVM0E88d50XTT//21u8zvX6AjKhaQ3A1O511OQOZER89N5cPyLNFt82yvwky1xnetWzZysJVom7AUWHCOWNSsJJsK+LNCoAaqFp3XTVDZ/Ocgcz4q4vOsVlArjW31Icrpk2wyQlZv3FrLq4D+uvpXxTvBkzb2MYUrAIAeqe+qaMqjcFCZ4ADxG6VGZ+crCxA7sXDUuN7Hv23++13SmMFoMiKOlpj3Jmnp2AV2WYuPkBVVSWjrUroXN/UES/GaVxAJsRuFQcIAkUQ3+s6PmF+fVKKOFYA9lXUfwOaFfpv669+nfVLAMiSXHU663IGMsMBgkCRLFh4ZRgxpM6eJ6CIYwVgX0X8NxDPAdGsAEDGjK5v6ji50kuuVujsEEEgE2Lw4gBBoGgW3tRhzxMQxwoYsUFRLX34yUKO1mj90OgUrCL7nl7fVfQSAFRbxRuEKx461zd1DA4hnFnpzwOQhIvPa1NHoHDizbbWxpE2PgFGbFBU3/3BukJe+eTJH0nBKgCgbNkPnY3WALJk+sXesoBi+uJdc+x8AozYoIjiIXDru7YV7srjQayekEtG1+aX83AZAFlS8akUQmeAPWKXX3NLvXIAhRTf/9o/Ps7m91McLxDHDECRPHD/twu532ecdlIKVpEPu9/+j6KXAKDaBtU3dYyt5OesRuhsnjOQCedN/gsbBRTabYuuKXXu0T9FHTNAMb2xc1dYta6Ys8wnjm9NwSryYduON4teAoBaqGijcEVD5z0nITpZAciEGZ+cbKOAQjt+2KDQ8Ylzi16GfotjBuK4ASiCu//x0bD77XcKude+d0yG90uAmslu6Gy0BpAVba0NpbAFoOgWLLwyjBhSV/Qy9FtRxw1QLLHLefnKZwq56w2jhvreMSFbf/XrXFwHQAZNr+SShc4AIYQLz3MIDEC3hTd1qEU/xXEDMZCDPCtyl/P4P/tQClaRD0+v7yp6CQBqpr6po2LZrdAZKLw4v7Tj6qlFLwPAXtPax5eeAKHvYhAXAznIqyJ3OUcXXPjRFKwiH1565TdFLwFALWUvdDbPGciKtrGN9grgAItum6Uk/RQDOd3O5FWRu5zjCKIJ54xJwUry4bdvep8EqKFMdjrrcgYyYdLEcTYK4ADNLfXhimkTlKUfdDuTV/HgtyJ3OZ/xwfoUrCI/tu14s+glAKilip0iLnQGCs1oDYCezfvczNL7JH2n25k8Wvz5Bwvb5Rw0LCRqxfJ1OboagGyq1FxnoTNQaEZrAPTs+GGDwpyrzlehfojB3OcXP5TZ9cOBYki4vmtboeuiYSE5DhEESIXshM71TR1jzXMGskCnCsDhzZl7SWhtHKlK/bD8hxtK4wgg62LX/u3/sLTQ++iQ1WQ5RBAgFTLV6azLGciE8y4420YBHMGnZk1Xon76+5uXZHr9EMWu/dff2l3oWkwc35qCVeTHc7/6ddFLAJAGFZnrXKnQeWyFPi5AYmKnSnx0HIDDm9Y+Pkxpa1alfuja+lpYcu+3M7t+iGM1Ytd+0X1s8llFL0Fi4hMgRZ4NDpAmlZjrrNMZKCydKgC919n5aYcK9tOSr3/foYJkUnzd3vz5Bwu/eQ2jhobmlvoUrCQffrTqmaKXACBN0h861zd1nGyeM5AFOlUAei8+GdI+xftmf8SOvquvuSO7F0BhxdetjtQQpk5yFkiSNjz7Yn4uBiD7MtHprMsZSD2dKgDlu6NzdhgxpE7l+iGO2bjz9m9kdv0Uzy3zHyi9bglh4rlC5yQ990sHrAKkSOJznYXOQCGN/7MP2XiAPlh4U4ey9dP931wZ1j71fKavgWKIc8gfWbHWbodQuuE24ZwxKVhJPsT3wKIfSgmQNknPdRY6A4V0wYUftfEAfRAPFYwHsdI/N9y8xHxnUi2GgnEOOe86+8Onq0SC1vzYoZQAKZTe0Nk8ZyAL4kFYOlUA+m7RbbMcKthPscPv0pmLMn0N5FcMnK+de485zvuYPPkjqVlLHmx87qWilwAgjcYmuaakO50TXRxAJbSNbVRXgH6IM/EdKth/23a8GWZdc2fWL4OcETgfLN5ki095kJznfvVr1QRIn1SP1zBaA0i9cWd6PBKgvxwqmIyV6zcLnkkNgfOhaVhIVnydeY0BpNKg+qaOxBqKhc5A4Xxssu48gCT83bXt6piAGDzHA9uglgTOPZs0cVxal5ZJ3/vuT4peAoA0SyzbTSx0rm/qGBxCODOpjwdQCQ2jhpYeCweg/zqunhpaG0eqZAI6H1gueKZmBM6HF9/rSE7X5pdVEyC9UtnpbJ4zkHqtH3LWKUCSvnjXHPVMSAyeP3P9Pbm4FrIj3uwQOPesrbUhrUvLrK6trxW9BABplr5OZ6M1gCw468+b7RNAguLTI1dMm6CkCVn+ww1mPFM1t8x/oHSzQ+Dcs4njW9O6tExa+vCTRS8BQNqNrm/qODmJNQqdgUI574KzbThAwhwqmKw443nGjEXhjZ278nRZpEh8bV140fzwyIq1tuUIZnxycqrXlzXP/Gxz0UsAkAWJTLMwXgMojDjP+fhhg2w4QAUsvKlDWRO0vmtbuHTmotKsXUjSiuXrwsSp84w46AXfOyav64VX83ZJAHmUSGNxIqFzfVNHDJx9NQZSzTxngMqZ1j7e7NOEbdvxZmnWrgMGSULsbo4zw69fcL9xGr00ddK4TKwzKzZv2l56XwMg9VLV6Wy0BpB65jkDVNai22aFugFHqXKCYjgYZ+7GOc/GbdBXsbv5/PabSzPD6b3pF/sxN0k/WvVMfi4GIN/OTeLqkgqdjdYAUs88Z4DKiocKtk85S5UrIM55jqFhDA+ht2JnaZwPHrubX39rt7qVIY7WiO9pJGfDsy+qJkBG1Dd19PvOq9AZKAQz+QCqIx4qGN9zSV4MDWN46JBBjqR7lMZfXnpraT445TOWLXnrN27N2yUB5Fm/s95+h871TR2DQwhnepkBaXZq/XD7A1Al866/TKkrKIaI8SC4W+Y/kNtrpG9i2BxfF/H1YZRG/8yYMSXLy0+deCiqWeIAmZKKTmddzkDqjTvzdJsEUCXxUMEpbeboV1IMbx5ZsTb8xYTrHDRIaYxGnPs9buL1pdeFcK9/RgypCxPOGZPlS0idNT92EwQgY2rf6ewQQSALxo77oH0CqKLOzk87VLAK4siNeNCg8LmYlj78ZLjwovmlMRpx7jfJOPvDmhWStvanm/J1QQD5N7q+qePk/lyl0BnIvRh66FYBqK44R3/OVeerepV0h8/N42aVxivEzlfyKY4piPOa417f2vlI6Nr6mp1O2Fl/7kmNpHmdAmRSv7qd35vAFRuvAaRaw6jjbRBADcyZe0n4wap/ETZUUffYjfirrbUhXHje+NBx9dTCXH9exaB52bKV4elfvFi6wUDlxGYF/2aSFTvyAcikmPku7+vC+xU672mzHuR1A6RZa/Mp9gegRr5415zSo/9UXzxwMP6680v/HNrGNoZJE8cJ0zIidqr/aNUzYcOzL4b1G7ea0VxF8d8KyXrmZ0a/AGRUv6Zb9LfTWZczkHpNTUJngFppbqkPV0ybUOq8pTZiYBnn/cZf3QF0PGD3Y5PPKu0Ptbdi+bqw6fmtYeu2HeG5X27XzVxDDp9OXuzQByCT+pX7/rf//M//7PNfrm/q+O8hhLleN0CabVhzX2m2KAC1Ew+6E6Slz4ghdeGMD9aXgrZ46K4zECorjsnY9tKOsGXLy+G3O/9veGn7b8O2HW/m+ZIzx/eNyYpd+552Aci0D2/fsnRjXy5ApzOQa/GHaT84ANTewps6wvUL7rcTKRNvBLy+pwu6W2vjyDB82OAwfNhxpaeFBg0eGBpPO6nqXdGx+/dAu373h1Jg2xfd19Jt6NBjEwnZ39i5K6xbu2nv/48dy3/4w59K/7tr87tr3bbjDSMyMiDOQfd9Y7KeeHx1ni4HoIhi9luT0PlcLzcgzU4Ycqz9AUiBae3jwxMrfrxfuEk6lQ5+7D788RBjURpGDQ11A9633+91h9Q9eemV34Q//unfD/lf/+2t31enC96IF45g7BmnKlHCNj73Uq6uB6CA+txw3OfQub6pQ5czkHoOEQRIj87OT4f1U+fp+My4Q46D6A6pIcOmX9yv85I4hHiYKQCZ1uf89z39uGqhM5B6DhEESI/42PqCz1xmR4DUiR38DtZM1tKHn8zT5QAUVZ+nXAidgVz7s7OabDBAinRcPbU0MxggTcb/2YfsR8Ke+ZlxSgB50NdpF0JnINd0rACkzxfvmhPqBhxlZ4DUuODCj9qMhD39ixdzdT0ABVb10NkhgkCq6aQDSKd4Q7DjE76VBNJhxJC6MOGcMXYjQZs3ba/OAaEAVEP1QmeHCAJZ0DB6hH0CSKkFC690cxBIhTM+6Mm4pD3x+Op8XRBAsVW101noDKTeiSOG2iSAFFvw9x22B6i5SRPH2YSEbXzupVxdD0DB9ekRxb6GzicXvdpA+rWMabRLACkWH2e/YtoEWwTUVDzglGSt79qmogA50pepF30NnSd54QBpN35Ciz0CSLk7OmeHhlGeTAFqo621QeUTtvThJ3N1PQCUlN2AbLwGkFvHDxtkcwEy4AuL/sY2ATUxcXyrwifsmZ9tztX1AFBS+U7n+qaOmGxLcoBUczgVQHYYswHUyoxPTlb7hD39ixdzdT0AlJQ99aIvnc66nIHUGz5ssE0CyBBjNoBqi+85noxL1uZN28Prb+3O0yUB8K6qzHQWOgOpN3zYcTYJIGOM2QCqaeqkceqdsCceX52r6wFgr0H1TR1ldfcJnYFcamo6xcYCZIwxG0A1Tb/Y+fhJW/vTTfm6IAD2VVYmLHQGcmnQ4IE2FiCDjNkAqiG+zzS31Kt1gt7YuSt0bX0tN9cDwEHKulvbl9B5tJoDaTetfbw9AsgoYzaAShv/Zx9S44T94HtP5+p6ADjIyeWUpKzQub6pw/NHQOrVDTjKJgFkWByzMX92uy0EKuaCCz+quAlbvWZDrq4HgINUdLyG0RpA6jWMOt4mAWTcnLmXhCltzbYRSNyIIXWlm1ska/3GrSoKkG9nlnN15YbOZbVRA9TCMUe/X90BcuDBhxYInoHEnf3h0xU1YWufej7sfvudXF0TAAerb+rodUOyTmcgd049+USbCpATgmcgaTNmTFHThC1btjJX1wNAj4TOQHENHHi03QfIEcEzkBSjNSqj64VX83hZABys11Mweh061zd1DA4hDFJsIO1axjTaI4CcicHzFdMm2FagX4zWSN7mTdvDth1v5u2yADi0Sb2tSzmdzrqcAQComTsY0vK4AAAgAElEQVQ6Z4f5s9tD3YCjbALQJ0ZrJO9Hq57J2yUB0LNedzq/t4wi9jrJBqilae3j1R+q5I2du8K6tZv2frLG004KzS31yk/FzJl7SRg77oPh1sVf01kHlKVh1FCjNSpgzbqu3F0TAD0a3dvSlBM69zrJBgDyJ55Mv+bHG8LWbTvCS9t/e9jAL87MPOWkE0oHe15w4Uf9kE+i4uvpsUcXh88vfigs/+EGxQV6ZeqkcQpVAeu7tuXumgDoWX1Tx6TtW5auPlKJhM5ArsQOFiA5cU7jA/d/Ozz9ixfD62/t7vXHjX82/oo/iD6yYm0phI5zNGdfd4lOaBJx/LBB4Uv33RAmL18Xbv+HpWW9PoFimn6xh3eTtvThJ/N1QQD0Rq8y4nJC53OVHUi7ugHvs0eQgBXL14WvPPhE6Nr6WiIfLwaCsSM1/mptHBk+NWu6UTgkIr6Oxk9o0fUMHFZba4ObnhWweo33XYAC6lXo3KuDBOubOgZ7BQFZcMzR77dP0A8xbL7wovnh+gX3JxY4Hyh+3PjxZ8xYVOqkhv7q7np+9CvzSzc1AA40cXyrmlTAc7/0dRyggHr16FCvQucQwlivICAL4vxYoHwx/I0hcCXD5gPF0Rt/eemt4Zb5D9gxEhFnPX/3O51h/uz2UDfgKEUFSuL7QTyElGTFsx6MNgIopOQ6nYXOAJBfd97+jXBpx+KaHQQUZz5PmvxZXc8kJoZLa568O1wxbYLwGQiTxzvMthK+992f5O+iAOiN0b35Q70NnR0iCGTCqJHDbBT0Ugx54yiN+7+5Mux++52alm3bjjdLwbcDiUhKHLlxR+fsUvg8pa1ZXaHA4iG2JG/dz19QVYCCqm/qOOKIDZ3OQK58YLTxGtAbMdyNIW+1Rmn0Rgy+b+18JCy599v2kMTE8PnBhxaE//3YF4TPUEBxzrsDBJMXb1zHG8YAFNYRz/8TOgNAwcQZyjHcrXV3c086H1geZl1zZ7E2hYqLoZPwGYrnU7Om2/UK+NGqZ3J3TQCU5YhZcW9D50HqDmRB42kn2Sc4jBjmxhnKabdy/WbBMxUhfIbiGDGkLkxrH2/HK2DNuq7cXRMAZel/6NybGR0AaeHxSTi0N3buKoW4MczNCsEzlSR8hvy76rLJdrkC4vcUtTp8GIDUSGS8hkMEASDjLp25KFOBc7e45jgOBCpF+Az5FLuc58x1gGAl/OB7T+fvogAo17lH+vNCZwDIudgtnOXDfuI4EIcLUmnCZ8gXXc6Vs3rNhrxeGgBlqG/qOGxm3JvQ2SGCQCbE08mB/WVtpEZP4uGCK5avS+fiyJV9w+e21gabCxkUvyfU5Vw56zduzeulAVCefofOR5zRAQCkT+wOzkPg3O3mzz8Y1j71fDoWQ+7F8HnZssXhvjuvc1MTMuZTs6bbsgqJX4d3v/1OLq8NgLIdtlG5N6HzEWd0AADpEn8oXPL17+dqV+IPubcu/lrpACOolmnt48N3v9MpfIaMaP/4uNK/Wypj2bKVKgtAt8M2Kh82dK5v6tDlDAAZFMPZPHYixdnUV19zRwpWQtF0h8/zZ7eXDigD0if+27xt0TV2poK6Xng1t9cGQNkmHe4vHKnT2TxnIDNam0+xWRBCuPP2b2T64MAj6dr6WmlWNdRCnBP7L2vvD1dMmxDqBhxlDyBFFt7UEY4fNsiWVMjmTdtz/f0FAGXre6fzkQZCAwDpEkdPLP1fP879rsRZ1XFmNdTKHZ2zw2NLFzlsEFIi3ggyVqOynnh8dZ4vD4DynXm4vyF0BoAcufsfHy3MAT+dDywPSx9+MgUroaj2PWzQyA2onSltzaUbQVTW2p9uUmEA9lPf1NFjdmy8BgDkROxyXr7ymUJt551f+ufSoYlQS7G78vvL7yodYAZUV8OooaGz89OqXmHxe4w43goADtDn0NlBggCQEV/9H08Upsu5W7zeG25eUvphGGopzpH90n036HqGKoqB82OPLjbHuQqWfWtV7q8RgD7psWH5SKHzueoNZMWokcPsFYX25OoNhbz819/aHS6duSgFK4H/6npubRypGlBBcaSGwLl61qzrKsqlAlCeHhuWewyd65s6dDkDmfKB0SfaMAqr6CfKx2ufdc2dKVgJvNv1/N3vdJZCMSB58dDABx9aIHCuoud+9evCXCsAZZnU0x8+XKezec4AkBFOlA9h5frN4Zb5D6RgJfCuGIrNn92uGpCQOLomjrBxaGB1xUN7iza+C4D+e+9hPoJOZwDIiI3PvWSrQgiPrFhbGrUzZ+4lKVgNhL2vxc4HlqsG9FHdgKNC+5SzhM018szPNhfyugHolR5HM+t0BoAcePnX/2Yb91jy9e+HtU89n4q1QNgTPOt4hvLFsDmO0ljz5N0C5xp6+hcvFvbaATiynkY0Hy501ukMABkRD9PjXfER4Gvn3hPe2LlLRUiNGDyb8Qy90zBqaOlGTXfYbHZz7cSbuL7HAOAIDtm4fLjxGjqdgUwZOvRYG0YhxUME2V8Mni+duSg89uhiYQWpEWc8X3jR/NC19TWbAgdobRwZJnykJUy/eFJobqlXnpT43nd/UvQSAHBkh2xcNtMZyI0J54yxmRTSVifKH9K2HW+G+fO/XAr6IC0efuiWcH77zToHKbQ4NqNh1PGhtfmUcHZba5jWPr7oJUmtdT9/oeglAODIYuPyQQeYHC50PlNRAYAsW7l+c7jz9m+EBQuvtI+kQuy8X3hTR7h+wf02hNzrDpeHDxschg87rhQwN552kk7mjIhPUsUbuABwBL3vdO5pADQAQNbc/82V4aSThoeOq6faO1IhdnU+vb4rPLJirQ0h0+JIjKg7VB448OjQMqax9Hu6l7PvicdXF70EAPROWTOdzXMGgIwYP6HFVh3BnV/659Bw6ihjeEiNeZ+bGVb95FljNkiFeHBf3YD37V1Kw+gRoe6YAaX/vW+QHITJhbLxuZeKXgIAeqesmc46nQEgIxyUd2TxYMFbF3/NwYKkRnwd/t217eHWzkdsCn0yYkhdOGHIwYcoxznJB4pjLfZlxAVH8sbOXWF91zZ1AqA3DjmiWaczAORA7FIzd/HwYn3mXH93WLZscZqXSYHEkS/Lvv1/QtfW12x7Dh3YPRz2GUNxoFEjh4UPjD7xkEXQWUwt/OB7T6s7AP2i0xnIhfiDHRTZqfXDhc69ELu2bpn/QLijc3bq10oxzLjk/wldup1Ta99u4gMD4327h4cOPdb4HnJl9ZoNNhSAXqtv6pi0fcvS/Q4D0OkM5MKBnURQNI0No8LK9Zvtey/Ew9uamk5xsCCpEF+H/99Xl5vtXGV1A44KDaOOL33S7nEU8X1h0OCBAmSIN2k3blUGAPqlp9AZAMiQ6RdPCvd/c6Ut6yUHC5Imkz96ZulmCMlrbRy591C82JksUIYjW7F8XeksBAAow6T4oMy+f7yn0PlcVQWA7IgHQpnr3HsOFiRNLrjwo0LnhLS1NoSxZ5waJp47TrgMfbRq1U+VDoB+0+kMADkxddI43c5liAH9/PlfDg8+tCAzayafYjgaxz3oLOybGDRPHN8aZnxysptIkICnf/GiMgJQroNGNR8UOtc3dZjnDAAZdO3fThc6lynOwb7z9m+EBQuvzNS6yZ84X7hr62t2tpdiSN8+5axwxZXnl570AJKx9qnnzZgPIUxpaw7jzjw97HhtZ3jpld+EP/7p371HAxze4AP/66E6nQ/6QwBA+sUOv/hDkgMFyxODeo/iU2tx7rBA48i6w+Z5n5upqxkqYM2PNyhrCOGav77ooO8LYiA/81OdNVsTQMqdfODy3nOI9R70hwDSrvvkeSi6G2+8vOgl6JMbbl4S3ti5K4MrJy/iQXccXvvHx4U1T94d7uicLXCGCnlytdB5xJC6Q96IdnMa4LBGH/gfhc4AkCPxMfMYzFCe+CjxnOvvVjVIoXhI6qNfmR++dN8NwmaooM2btjuQOIRw9odP7/G/xUAagN45VOgMAGTYbYuuKT2CTnnWd20LS+79tqpRE01Nntg5lDgy6LFHF+swhCr40apnlDmEcNafN/f4304YcmxV1wKQJfVNHZP2Xe6hQudJdhQAsit2Ai74zGV2sA+WfP37pZmNUG2DBg9U8wPMn90eHnxoge5mqJI167oKX+p4077j6qk9/vfhwxyBBdBbOp0BIIfiD0xtrQ22tky7334n3Lr4a5laM+RRDJznzL3E3kIVxSd+iq5tbONhKzB82HFFLxHA4Yzd978dKnQeq3wAkH1L7ptn9mAfxHmWn7n+nsytm2wbOtQj290EzlB9Sx9+UtXjY98TD38uxqiRw6q2FoAM2u9xkEOFzp5fA4AciI+k33PXHFvZB8t/uCGsWL4uc+smu8wsfpfAGWpj9ZoNha/8kUZrRB8YfWLV1gOQQUcMnQEyR9cBHFoMsmKIQ/lu/4el4Y2du1QOquSKaRMEzlAj6zduLXzpjzRaIxo/oaUqawHIqJ7Haxx4yiBAVug6gJ7FEKf944d/XJSDvf7W7vD5xQ+pDFRBa+PIcEfnbKWGGogH6MYzDYruSKM1wp6nyADoHZ3OAFAAX7rvhlKoQ3mM2aCaijqDPT7S/vBDt6RgJVBMy5attPN7DmHujYZRQ2u9VIC0OuxBgifbNgDIpxjqOFiwfMZsUC0nDCnmYYJzrjpf9yDUUNcLrxa+/G2tDb3+s3UD3lfRtQBk2H7f0AmdAaAgug8WjF2F9J4xG1A58QkMc5yhdjZv2h627Xiz8DswcXxrr/9sw+gRFV0LQF4YrwEABRIPFoxdhZQnjtmIMy+BZH1q1nQVhRp64vHVyh9CmPHJyb3+s3XHDKjoWgCybN/zAg8MncfaWQDINwcL9s2ti7+WxWWTIccc/f5CbVecizqtfXwKVgLFtfG5lwq/+3G0Rjkjfs5u631XNECRHRg6D/ZqAID8c7Bg+eLjx3fe/o2sLZsMOfXkEwu1XX910TkpWAUUVzyvYH3XtsK/AsoZrQFA7xmvAeRC42kn2UgoUzxY0Hzn8iz9Xz92qCAkIL73lPM4O5C8Zd9apapljtaIPKEBcFg9jtc4V92ALGpuqbdvUKb4KOldt81StjLsfvudMH/+lzOzXkirtrGNZT3ODiRvw7MvFr6q8akv70UAlaHTGQAKLHbrXHf5FC+BMqxcvzmsWL4uM+uFNBp35un2BWps/cathd+CCR9p6dPfM6IMoEd7RzcLnQGg4BYsvLJ0iA69d/s/LFUtEjdw4NGFKarRGlBb8eZpfHqn6KZfPKnoJQBI2tjuj7c3dK5v6vBuCwAFteS+eWHEkDrb30uvv7U73DL/gUyslexoGdNYiN1qGDXU4+xQY6tW/bTwWxDfi/o6oq+1+ZTE1wOQNzqdAYBSAHTPXXMUogyPrFgb1j71fGbWC2lxav1wewE19vQvzHOeOmlcn/9ukZ5MAegroTMAUDLhnDHmO5fp1sVfy9R6IQ2GDzvOPkANbd60vfTETtH1Z7RGUZ5MAeiDc7v/yr6h81iVBIBiM9+5PNt2vGnMBpSpqclj6VBLTzy+uvD1789ojWjo0GMTXQ9AHu0bOg+2wwCA+c7lMWYDyjNo8EAVgxpa+9NNhS9/64dG9+vvx6fDADg84zWAzIudCkByzHcu3w03Lwlv7NyVtWWTMuMntBRiS3QIQu3Er1VdW18r/A7MmNH/cWJu0AMcWn1TR2mahk5nIPPqBrzPJkLCzHcuT5yNOef6u7O0ZFIo3vApAh2CUDvLvrWq8NWPYXES70MnDHEDDaAHpYzZTGcA4JDMdy7P+q5t4c7bv5GlJQNQMBuefbHwW372h09P5OMMH6ZvD+BwjNcAAHoU5zvXDThKgXrp/m+uNN8ZgNRav3Fr4TfnrD9vTuTjDB92XCIfByCHDup0BgDYT3zc/67bZilKGcx3BiCN4k3R3W+/U+i9iTfSO66emsjHGjVyWCIfByCHDprpbLwGAHCQae3jwxXTJihML8X5zpfOXJSJtUItbN60Xd2hBpYtW1n4sreNbUzsY31g9ImJfSyAPNo3dC7GySUAQNnu6JwdWhtHKlwvbdvxZph1zZ2ZWCtU29Zf/VrNoQa6Xni18GWfNHFcYh9r/ISWxD4WQB4ZrwEA9MoX75pjvnMZVq7f7GBByubmDlAJ8QmDeEO06M674OzEKhBHkAFwSCcHoTMA0FvNLfVhwWcuU68yxIMFl9z77cysF6rhX1/9jTpDlf1o1TOFL3lba0PiQXHDqKGJfjyAnPiv0Lm+qWOSXQWy6pij32/voEri4TvtH0/u0dQi6HxgeVixfF3RywB77Xhtp2JAla1Z11X4ko8949TEP2bdgPcl/jEB8kKnM5B5p57sEA+optsWXaOzp0w3f/7BsPap5zO1ZqiUl17R6QzVtr5rW+FrPv3i5HvtGkaPSPxjAuSF0BkAKEt8NPULi/7GfOcy7H77nXDt3HsEzxBC+O2bu5QBqmjpw08WvtwjhtSVxoQlre6YAbW+NIA0MtMZAOibCeeMCR2fOFf1yiB4hnfFw8ze2Cl4hmpZvWZD4Wt99odPr8zHbWutyMcFyLjRYZ/QeazdBADKsWDhlaVDeeg9wTO8a93aTSoBVRBv8KzfuLXwpZ48+SMpWAVAsXSHzoPtOwBQriX3zSs9skrvCZ4hhFWrfqoKUAXLvrWq9HWnyOI4sGnt4ytSgUp9XIA8MF4DAOizON954U0dClgmwTM9KcqhVF0vvJqCVUD+/WDVvxR+l8847aQUrAKgeITOAEC/xC6fK6ZNUMQyxeB55qc6w5J7v52pdVNZRTmUKs513rxpewpWAvkV/411bX2t8Ds8cXxl5y63No6s6McHyKL6po5JQmcAoN/u6JwdGkYNVcg+6HxgueCZQnri8dU2Hiron/7pm8obQvjY5LMq+vGPOfr9Ff34AFnVHTpPsoMAQH98+d55pbmJlC8Gz7OuuVPlKJTHf7DehkOFOEDwXfGGeHNLfUU/x6knn1jRjw+QVTqdAYBExB/qFnzmMsXso5XrN4cLL5pfCgqgCF5/a3dYsXydvYYKuPsfHy38AYJR64dGV/xzDBx4dMU/B0AWCZ2BzGtqOsUmQkp0XD01TGlrth19FGdvnt9+swMGKYyvPPiEzYaExZuXy1c+o6whhMmTP1Lxz9EyprHinwMgi4TOQOYNGjzQJkKKdHZ+2nznfojdn9fOvcecZwoh3mjR7QzJ0uX8rjjyKx52XGlDhx5b82sFSKGxQmcAIFHHDxsUvrDobxS1H2JY0D3n2bgN8k63MyRn86btupz3aBtbnQ7kCeeMqcrnAciYwd2h82A7BwAkJf4Adt3lU9Szn+KcZ+M2yLvY7ayzH5LxT//0TV3Oe0yaOK5qn2vEkLqqfS6ArOgOnc+0YwBAkhYsvDK0tTaoaT/FcRszP9UZbpn/QKavAw5nyde/r6sf+imOqok3K3l3tEY8Z6JaThhixAbAgYzXAAAqZsl983T/JOSRFWvDpMmf1fWcc6NGDivkdcfOzKuvuSMFK4Fsijdtbv+HpXZvj2qN1ug2fJiHxwEOJHQGAComzndeeFOHAidk2443S13Pn7n+Hl2hOfWB0ScW9trjmA0d/dA3n1/8UOnJGN5VzdEaoRQ6H6fyAAcQOgMAFRVPjr9i2gRFTtDyH24ozXpe+vCTubkmCHs6+s13hvLEsRrx6wLvqvZojVDgp1QADmOs0BkAqLg7OmeH1saRCp2g2NF2a+cj4cKL5ofNm7bn5rqg84HlbqhAL8X3/5s//6By7aPaozVCwZ9SAejBYKEzAFAVDz90S6n7iGTFkQR/eemtRm6QK/GGio5nOLz4nv/puXeXZqLzX6o9WiMaP6HFDgAc4D31TR0nKwoAUGlxvvNdt81S5wqJj1ZPnDqvNBNX+EwexI5nwTP0bP78L5dm/fNf4uHF1R6tEfZ8jwPA/mKns9AZAKgK850rK3a7xZm4wmfyIgbPs66502sZDhD/Xaxcv1lZDnD2h0+v2eduGDW0Zp8bII2M1wAyr/G0k2wiZIj5zpUnfCZPYrB26cxFYe1Tz9tXEDgf1owZU2r2uesGvK9mnxsgjYTOQOY1t9TbRMgY852r48Dw2YGDZFUcITDzU51ml1N4AueexU7jCeeMqdnnb20+pWafGyCNhM4AQNWZ71xd3eFzPHAwBhY6Rskqs8spqvh6v/Ci+QLnw/iri85J7doAikjoDADUhPnOtREDi9gxGsMLh7SRRft28MfOZx385F28URhHzHRtfc1e9yA+PTXjk5Nruoaz21pr+vkBUubk99oRAKBW4nznrs0v+0G6BmLNu7YuD0u+/v0wefyY0hzMWj6WDOWK4XPsfI6/4pz48yb/RfjY5LOM3SJX4s3B+D4dX+/0rG1sY+kpKgBSY/R/+8CHrpgUQviRPQGyavuWpfYOMiw+Mnx++83h9bd228Yai/Mwp04aF6792+l+eK+R2LUbx6DQd/F13Pqh0eGsP28O511wttcymRTfCxZ//sGwvmubDeyFR78yPxU3TuubOmq+BoC0EDoDmSd0huyLjw7HkQ+kR1trQ5g4vrX0uLLQrrqEFsmKj903jDo+NIweEeqOGRCamk4JgwYP3Ps54qgfSJM4s3z5ymd0N/dSfNLhu99Jx/cQzeNm2TeAPYTOQOYJnSEf4iPEnQ8st5spJICuLqFz7cVu6boB79tvHcOHDQ7Dhx130NoONce18bSTjPmgbPHr4Nf/eZUnf8o0f3Z7mDP3klSsJZ6XYGQYwLti6PzZEMI96gFkldAZ8mPWNXc6mT/lYkfZhI+0hOkXTxKqVYjQOZ+6O64P1N2BfSBhdjHEEVPLvrVK2NxHI4bUhX9Ze39q1jNjxiIjUQD2iAcJDlYMACANHnxoQZg0+bNh24437UdKvXsA4Wvh/m+uLP2wf/aHTy/Nzu24emrRSwOHFR+5P1QHZE9dkY+sWNvrgh6qMztqbT7loN8bOPDo0DKm8aDfF2hXVxwr9dD//E5Yv3GrcQz9MPmjZ6ZqPaeefKLQGWCP9yoEAJAmX753Xri0Y7EfwjMgduUt/+GG0q9bOx/Z2wU98dxxqTjQCYqipxt1PT/mv7LXlYk3l04YcuxBv9/TuJEDZ2Z3E2qHsGL5urBq1U/D0794UVdzAuLTA/M+NzNVa4o3dQB4l9AZAEiVGErcdduscP2C9DwuS+/s2wUdw4AzTjspjD3jVCE0ZFgMRw8ZkPYUaJfRoR0OE2ofc/T7S12jB+qpUzuk7FDIzZu2h58/syVs2fJy6Nr8sjm/FdA+5azUnTPw7muz9zd1APIsznT+f0MIi+wykFVmOkM+OVgwf2IndHzcP86qHT+hxaGEPTDTGZLV0/iRnoLt0MNM7UN5en3X3t+N4fLut//DiKgq+d+PfSF13fPxZsNfXnprClYCUHtCZyDzhM6QXw4WzLcYBJ1aPzyMO/P0MHbcB3VD7yF0Bji8KW3NpXMg0sh7OMC7jNcAAFLLwYL5Fvc1/tr3xkLshm4YPSJ88LR6QTQAh3TjjZentjBxZIyZ3QBCZyDjYpcckG+PPbo4nN9+sx/gCqJ7LnT44Ya9FyyIBqBb7HJO86GUcUa571kAhM5Axh1qPh+QL3Hu7z13zQnXzr0n7H77HbtbQEcKoj8w+sRUHSAGQOWkucs5Gj5scM8HbQIUiNAZAEi92Nm64DOXhVs7H7FZlBwYRF+/4P69M6IbG0aFljGNmT2sMF6HkTIAB2v/+LhUdzmHUuh8XApWAVB7QmcAIBM6rp4afr9rd+h8YLkN45D2nxG9svRH4mzNU046IZx68onh7LbWTATRnuIBOFjdgKPCbYuuSX1lmppOCWHF2hSsBKC2hM4AQGbMmXtJ2PDsi/sdPAeHE+dqxl/ru7aFR/aEADG4aBh1fGhtPqUUDpx3wdmZ7IgGKJL2KWdl4r160OCBKVgFQO0JnQGATHnwoQVhxoxFpRAR+iLOBt87nmPF2tLYlix2RAMURbxZOO9zMzNxtfHrBwBCZwAgg5bcNy9cOnORubck5lAd0d0zosedeXr42OSzUj9HFCCv5lx1fmZuBLphCfAuoTMAkDnxB7rHHl0czm+/uRQUQiXsOyM6zhKPnXZnnHZSGHvGqWHiueNKB1wCUFnxBmAcr5UlDoQFEDoDABkVg+d77poTrp17T2lcAlRafJ3FTuj46/5vrhRCA1TBvOsvy1yZHQgLIHQGADIshnxfvfcGwTM1cWAIHedCn/HB+tI4jhmfnOwRa4B+mtLWHKa1j89cGeNBtaVzAwAK7D02HwDIshg833XbLHtIzcVRL92jOMZNvD5ceNH8cOft3wibN223OQBlik+TdHZ+WtkAMkroDABkXuyCmj+73UaSKrHLLXZA/+Wlt4ZJkz8bPnP9PWHtU8/bJIBeyNLhgQc6u601XQsCqAHjNQCAXOg+ZCh2mULadB9KuPyHG0pjOCZ/9MxwxZXnh+aW+oNWOnzY4BA8lg0UWGvjyMwdHgjA/nQ6AwC5EX9A1fFM2sUxHI+sWLu3A3rJvd8Ob+zctXfVw4cdZw+BwopjNb5415xMX34W51ADJE2nMwCQKzqeyZLY/Rxfq/FXPDBr+rRz7R9QaB2fOPeQT4FkTQzPHXIMFJnQGQDInRg8//4PfyzN04WsiIcQxl8ARRXHaixYeGUurr5h1PGl2f4ARWW8BgCQS/GH1tg5CgCkX+wMfvihW3KzU8cc/f4UrAKgdoTOAEBuPfjQgtD+8XE2GABSbsFnLgvHDxuUm2069eQTU7AKgNoROgMAufal+25wuCAApFi8Qdxx9dRcbdGokcNSsAqA2hE6A5k2fNhgGwgcUZzxLHgGgPRpGDW0dIM4bz4wWqczUGxCZyDThg87zgYCvSJ4BoB0iXOcv3zvvFzuSuNpJ6VgFQC1E0Pn1eoPABSB4BkA0uOu22aF5pb6XO5IXq8LoLd0OgMAhSeZXQsAACAASURBVBKD5y/Mv6LUXQUA1MZ1l08J09rH57r6I4bUpWAVALUhdAYACiceVvTVe28QPANADUxpaw4LFl6Z+9KfMOTYFKwCoDaEzgBAIU04Z0wpeI4HGAEA1RG/7j740IJCVLth9IgUrAKgNoTOAEBhxeD5sUcXC54BoAri19v4dbco6o4Z4GUFFNUuoTMAUGjHDxsUVq/676VHfQGAyogjrb5877zS192iaGo6xasJKKqNQmcAgBBKj/peMW2CUgBAwmLgHEdaNbfUF6q0gwYPTMEqAGpD6AwAsMcdnbPDF+Zf4YBBAEhId+AcR1oVzfgJLV5GQGEJnQEA9tFx9VQHDAJAAoocOIc9I7wAiiqGzr+z+wAA/6X7gMG21gZVAYA+KHrg3K21cWQ6FgJQZe/ZvmXpRkUHANhf7E5atmxxuO7yKSoDAGUQOANgvAYAwGEsWHhlePQr88OIIXXKBABHIHDeX2vzKWlaDkDVCJ0BAI4g/uD8/eV3GbcBAIcRb9AKnAEIQmcAgN7pHrcxf3Z7qYsLAPgv8QDeeINW4Ly/s9ta07QcgGpZLXQGACjDnLmXhMeWLnIwEADsEZ8Eigfwxhu07G/o0GNVBCgkoTMAQJmaW+rDd7/TWTpkUNczAEXW/vFxpSeBBM6HpvMbKKru0PlVrwAAgPLEQwZ1PQNQRPGmaxw59aX7brD/R+AGNVBE3aHzK3YfAKB83V3PX5h/hR8qASiE7gMD48gpjqxh1PGqBBSO8RoAAAnouHpqWPPk3aXHjAEgr+L8ZgcGlueYo9+fpeUCJELoDACQkDjPMj5m/OhX5hu5AUCudI/TML+5fKeefGLWlgzQX6uFzgAACYvdX3Hkxn13Xld6BBkAsizeSI1nGBin0TejRg7L4rIB+kXoDABQIdPax4d/WXt/qTNM+AxA1sTu5usun1K6kRrPMKBvPjBapzNQPN2h82p7DwBQGbEzLM6/vGLaBIcNApAJ3d3NCxZeacP6qfG0kzK9foC+0OkMAFAFcf7lHZ2zS4cNCp8BSKvu2c26m5OjjkARCZ0BAKqoO3zevOFBYzcASJV4UzTeHDW7OXm+3gMFs1HoDABQI/GH+u6Zz/ExZgCohSltzeF/P/aF0k3ReHOU5J0w5FhVBQpj+5alv3vvnov9nW0HAKiNGD7HX2ufej489D+/E1au32wnAKi4eMPzU7Omlw6+pbKGDxscwtbXVBkojO7QeaMtBwCorQnnjCn9emPnrvDV//FEeHL1hrBtx5t2BYBECZurb/iw44p2yUDBvbfoBQAASJv4aPOChVeWfsXu52XLVoZV654Pu99+x14B0GdxjMb0aecKm2ugqemUEFasLdx1A4W0KwidAQDSrbv7OVr68JNh9ZoNYf3GrQJoAHqlbsBRYfL4MWH2dZeE5pZ6RauRQYMHFvK6gUIqTdQQOgMAZETH1VNLv8KeAPqZn20OT//ixfD6W7ttIQD7aRg1NPzVReeEGZ+c7HDAFBg/oaXoJQAKxkxnINNGjRxmA4FC2jeAjiM41vx4Q1j7002hyyFFAIUVu5rbxjaGa/76or1PyZAOgn+gaEqh8/YtS39X39Rh84HM+cDoE20aUHj7juCIVixfF55e3xW6Nr8shAYogLbWhnDheeP33owknWL3uQOCgQL4XTBeAwAgf+IBUfseEtXdCb11247w0vbf+oEXIOO6O5rHnXm68RkZUjfgfUUvAVAMZjoDABTBgZ3QYU8QvXHDL8OO13bqiKawWhtH7r304cMGh+HDjutTKXb/8e2w7dXXD/tn/u2t35u/Tr/ELtnWD40Okyd/ZL8bi2RHa/Mpvt4ChbFv6PzjEMK5th4AIP8ODKLf2Lkr3P2Pj4ZHVqy1++TGiCF14YQhx5aCnoEDjw4tYxrD0KHHpm7W7eZN28PWX/36oN/f9bs/hC1bXj7o91965Tfhj3/69/1+T6idP/H1e8YH60vdzB+bfFZobqkvekkAyBCdzgAAlB7NvqNzdrjgwo+GWxd/zQgOMil2LseA+ey21jB+QktmRg7EMLESgeKhwuxNz28Nf/jDn/b7vfi0w752v/0f3gOqLI7LaBh1fOn129R0SjjvgrONzMih+N7k5i5QAK8EoTMAAPuKHaCPPbo4zLn+7rC+a5vakGrGDRzeocLsvtYpjuR5883f7/3/h+rCPrADW3h9aPHmSPc4lxhCNp52ki5mAPLkoND5FeM1AACI3XXLli0Os665M6xcv7nw9SBd4siBi89rC9MvniSoq6KkRpL0tvs6yyNE4s2QeGBcd7A8auSw8IHRJwqXKd30uX7B/QoBFMKBoTMAAJQ8+NCCcOFF8x16RM3F0QNtYxvDNX99UermMVOeJLuvu61Yvu6Qv//0+q4e/86BI0UOp6dDJmOXcjeBMgDsz3gNAAB69PBDt4RLZy7yiDw10d3VfO3fTjfflh71FFobuUIaxfEqbuYCebZ9y9LVQegMAMDhxKDvC4v+Jlw7956w++131IqqiGHzVZdNDnPmXqLgQK4cc/T7bShQCO/Z5yJX23IAAA4UxxnMuep8daHi4hiNK6ZNCN9ffpfAGcilU08+0cYChaDTGQCAI4oB4Jp1XWF91zbFoiLaWhvCkvvmGaMB5NrAgUfbYCDPnu2+tvfYZgAAemPRbbNKnaiQpPiauu/O68KyZYsFzkDutYxptMlAnv2u+9r2DZ032nIAAHrS3FIf2qecpT4kJnY3r3nybge+AYUxdOixNhsohL2h8/YtS39nywEAOJx5n5up25lEXHf5FN3NQOHEcxIAcuyV7kszXgMAgF6LAaFuZ/oj3rR49Cvzw4KFV6ojUEgjhtTZeCCvegydn7XlAAAcTux2hr5oGDU0fPXeG3T6AYV2whAjNoD8OzB0NmIDAIDDit3OcRYvlCMGzo89uljgDBTe8GGDi14CIL/2nhlovAYAAGWbOL5V0ei17sDZ/GaAGDofpwpAXu1taD4wdF5tywEAOJKPTTbXmd4ROAPsb9TIYSoC5J5OZwAAytbcUq9oHFE8NPALi/5G4Aywjw+MPlE5gLzqcbyGmc4AAPSK0/c5EocGAhys8bSTVAXIpe1blvY4XmOjLQcAoDecvs/hzJ/dLnAGOARPCwE5tWvfyzJeAwAASNSUtuYwZ+4ligrQA08LATm0XzOzTmcAACAxMUjp7Py0ggIchqeFgLzbL3Ted+4GAABAuRbe1OHgQIAjaBg9QomAvHll3+sxXgMAAEhE+8fHhWnt4xUT4AjqjhmgREDeHDF0/rEtBwAAylE34Khw26Jr1AygF5qaTlEmINd0OgMAAP0256rzjdUA6KVBgwcqFZA3q/e9nkOFzg4TBAAAeq1h1NAwZ+4lCgbQS+MntCgVkGuHCp0dJggAAPTavOsvUyyAMngyBMih/RqZhc4AAECftTaOdHggQB/Ep0QA8mL7lqX7ZcrGawAAAH123uS/UDyAPqgb8D5lA/Ji14HX4SBBAACgT0YMqTPLGaCPWptPUTogLw5qYj4odN6+Zelq2w0AABzJxee1qREAAAfR6QwAAPTJtX87XeEA+ujstlalA/LioCbmnkLnZ205AMD/z979x/hR3/nhf98puiaEXwEcAiQLIebaBerwzfebrwKIxJUSpd/qLudrU6G02mISXdUf9OJcqyNpKmGfToeQrondloKuvTtvJrkTkfLt2lVzQiaNN9Q2Kj3q3dieS1iW3Qk2BmOfFy/4wj9UsxkTA17vZz+fmc+8Z+bxkBDJH6zn83qN1rvPec3rDSznU7feGK5Yc4n6AADwNsuFzieVCgAAWM76j39EbQAG8JkNtykf0BYr73QuzGk5AABwLhe+65fC2MZPqw0AAOFcA8xCZwAAYFVuvWWtggGUYN3aq5URaAOTzgAAwGCs1gAA4IwsTUw6AwAAg7FaA6Ac6278oEoCTTd/rusXOgMAAD3zKjgAAGc5Z458ztA5SxOhMwAA8Dam8gDK87Fb16km0HS9h86Fc45GAwAA3SUgASjP5ZdfrJpA0606dDbtDAAAvMlnNtymIAAluf2Om5USaDqhMwAA0D/7nAHKd+G7fklVgSYTOgMAAP27/tr3qR5Aya6/5golBZpM6AwAQHkEkN3z128Y6XoJAEr37gveqahAY2VpInQGAKA8F777XarZMR+49qqulwCgdB+6zvdWoLGmlrtwoTMAANAThwgClO+iiy5QVaCpTi533cuGzsuNRgMAAN3joCuAatx081qVBZpq/3LXfb5J53C+EWkAAKA7HHQFUI3LL79YZYGmWv2kc2HZ/xAAAOiOK9dcqtsAFbj9jpuVFWiq3ctd90qh87L/IQAA0B1XrnmPbgNUxAojoKFMOgMAAP1z0BVAdawwApooS5O+dzov+x8CAADd4aArgOq8+4J3qi7QNPPnu96VQuc57QZi9pP55/UHAABotA9dd5UGAk1z3tz4vKFzliZCZyBqh48c0yAAGILLL79YmQEqcs3Va5QWaJrzbshYadI5N6XlAADQbbffcXPXSwBQmQ9ca9IZaJzzngXYS+jsMEEAAACAiqy94f1KCzTN7vNdby+h83m/AAAAAAD9u/GmEdUDmsakMwAAAEDM3nfZhfoDNEaWJgPvdD7vFwAAAABgMO+9zIGtQGOseAag0BkAAACgZleuuVQLgKZYcTPGiqFzlibWawAAAABU6Mo171FeoClWPAOwl0nn3KSWAwBAN11/zeU6D1Cxa65eo8RAU8ytdJ29hs4rfiEAAKCdLnzXX9NZgIp94NqrlBhoCqEzAAAAQOzW3vB+PQKaYsUzAHsNnVfc0wEAAABAf268aUTlgCZY6OUMQJPOAAAAABF432UXagMQuxWnnEOvoXOWJkJnAAAAgAq997KLlReIXXmhc2FKywEAAACqceWaS1UWiF1Pw8mrCZ1NOwMAAABU5Mo171FaIHalTzr39AUBAAAAWL1rrl6jakDshM4AAAAATfGBa6/SKyBmC1manOzl+oTOAAAAABFYe8P7tQGIWc/5cM+hc5YmdjoDAAAAVOTGm0aUFohZ+aFzYVLbAQAAAKrxvssuVFkgVj0PJa82dDbtDAAAAFCR9152sdICsaps0lnoDAAAAFCRK9dcqrRAlLI02d3rda02dO75CwMAAACwOleueY+KATGaX801rTZ07nmEGgAAAIDVuebqNSoGxGhVufCqQucsTU6GEBa0HQAAAKB8H7j2KlUFYlRd6Fww7QwAAABQgbU3vF9ZgRhVHjrb6wwAAABQgRtvGlFWIEaVh85z2g4AAABQjfdddqHKAlHJ0mRVmbD1GgAAAAARee9lF2sHEJPJ1V7LqkPnLE2EzgAAAAAVuXLNpUoLxGTVeXA/k86hn3QbAAAAgJVdueY9qgTEZGihs2lnAAAAgApcc/UaZQVisuoz/voNnR0mCAAAAFCBD1x7lbIC0cjSZPdqr8WkMwAAffnYresUDgAqsPaG9ysrEIupfq6jr9C5n3QbAAAAgJXdeNOIKgGx6Gv4uN9J59Bvyg0AAAAAQCMMPXS2YgMAAACgAuvWXq2sQAyEzgAAAAAAlKPfNctCZwAAAAAA3qrv9cp9h84OEwQAgG6Ynjmi0wAA3dP30PEgk87BYYIAAAAAAK1UW+hsxQZQq8VXTmsAAAAAQPlqC52t2ABqNTt/VAMAAAAASjbIemWTzgAAAAAAnG1ykGoMFDpnaSJ0BgCADjh0MNNmgCFyiCtQs4Fy30EnncOgqTcAABC/maef0yUAgO6oPXQ27QwAAC23cPKUFgMMyc6JvUoN1K320NlhggAA0HJp+qwWAwzJT+afV2qgTguDrlU26QwAAKzomTkBCMCw/Ohpe/SBWg2c9w4cOmdpMhdCmHcfAABAez373Iu6CzAk038hZgFqNfBmizImnYNpZwAAaLejJxbDoYMm7wCq9tKxhTB7+Lg6A3USOgMAAMPx/ceeVGmAij3yJ48pMVC3+tdrFBwmCAAALfeDvdNaDFAx32uBmk1laXJy0EsoJXTO0kToDAAALbdvenbptW8AqpGvMcq/1wLUqJSNFmVNOucmS/xaAABAhLz2DVCdb37ju6oL1K2U4eIyQ2d7nQEAoOXGvy10BqhC/ibJxC6784HaRTfpbMUGAAC03NETi2HnxF5tBijZ137/T8Pi6deUFajTQpYm0YXOJp0BAKAD/uAPd2gzQInyXc6mnIEIlDZUXFronKXJXAhhvqyvBwAAxGl65kh4cNt3dAegJL/95QdNOQMxKG2ouMxJ52DFBgAAdMOD499d2j8KwGDu/91vLD3MA4hAfJPOBaEzAAB0QD6Rt/Hzv6fVAAPId+Q/9K1dSghEIUuTaENne50BAKAj8sm837zn69oN0Ic9jx8IX/6dP1Q6IBaTZV5HqaFzcbqhd+wAAKAjJr73lP3OAKuUB86/8cWv2+MMxKTUDRZlTzoHKzYAAKBbHnh4YmknKQAryx/UCZyBCJW6wULoDAAADCzfSfqFz9/vcEGA88hXEuUP6gTOQIRMOgMAAPHZte9Q+Ozn7lt6bRyAn8sPDFz/yU1LK4kAIjSVpcnJMi+r9NDZXmcAAOiu2cPHw+f+8QNL03ymnoGuO3QwC3feeV+45ysPLX1/BIhU6UPE76joc+YX+msVfW0AACBy+TTfY3sPhFtvWRv+5b/8h+HGm0a0DOiMZPuj4ZHv/PcwPXNE04EmEDoDAADNkO8szVdu7PrsV8P111wePr3+I+Hjn/hIuP2Om3UQaJV8ovn7jz0Znpr6cdi3f8bOZqBpGhM6l3raIQAA0Gz5a+X5YYP5Pxe+65fC9ddcEdbd+MFwzdVrwgeuvWrps6294f0mooHo5Hvqjx9/+U2XdfDATDh16tUwfejZ8OKJl8PRE4saBzRV6fucQ1Whc5Ymu0dGx6r40gAAQMPlE4D5K+dte+38TJgODGbx9E/tPwYYntKnnEOFk865HVZsAAAAXXEmTAcAaJBKQudfrPDzV3LBAGebPfySegAAAAD0R+gM8FYO6AAAAADoSyX7nEOVoXOWJvlhggtVfX0AAAAAAPpW2dBwlZPOwbQzAAAAAECUhM4AAAAAAJRG6AwAAAAAQCkq2+ccqg6d7XUGAAAAAIjORJUXVPWkc6j6AwAAAAAAsCqVbqgYRuhsxQYAAAAAQCSyNBE6AwAAAABQih1Vl7Hy0DlLk7kQwnzVfw4AAAAAACuqfEh4GJPOwV5nAAAAAIAotCZ0tmIDAAAAAKBeC1ma7K/6CoTOAAAAAADdMJSNFEMJnbM0ORlCmBzGnwUAAAAAwDkNZTh4WJPOwbQzAAAAAECt2jPpXHCYIAAAAABAPaaKjRSVG1roXCyoXnBDAQAAAAAM3dA2UQxz0jmYdgYAAAAAqMXQstlhh872OgMAAAAADNdCliYmnQEAAAAAKMVQh4GHGjoXi6qnhvlnAgAAAAB03FCHgYc96RxMOwMAAAAADFV7J50LQmcAAAAAgOGYytJkbpi1HnronKXJ/nxx9bD/XAAAAACADhrqlHOoadI5mHYGAAAAABiKoWexdYXOQ0/XAQAAAAA6ZiFLE5POAAAAAACUopYctpbQOUuTkyGEyTr+bKB9Dh3MdBUAAADg7WrZOFHXpHMw7QyUZebp59QSAAAA4O26M+lcEDoDAAAAAFRjstg4MXS1hc5ZmsyFEObdUAAAAAAApatt6LfOSedg2hkAAAAAoBKdDZ231/znAwAAAAC0zXyxaaIWtYbOWZrsDyEstK2jAAAAAAA1qnXDRN2TzsGKDQAAAACAUtW6YULoDAAAAADQHgvFhona1B46Z2kidAYAAAAAKEfteWsMk865HRFcAwAAAABA0wmdC6adAQAAAAAGsxDDZgmhMwAAAABAO0SRs0YROmdpctKKDQAAAACAgeyOoXyxTDqHWAoCAAAAANBQJp3fwooNAAAAAID+7Cg2StQumtA5S5O5EMJUBJcCAAAAANA00Qz1xjTpnNsewTUAAAAAADSN0HkZVmwAAAAAAKxONKs1QmyhsxUbAAAAAACrFtUwb2yTzsGKDQAAAACAVRE6r8CKDQAAAACA3kS1WiPEGDpbsQEAAAAA0LPohnhjnHQOVmwAAAAAAPRE6NwjKzYAAAAAAM4vutUaIdbQ2YoNAAAAAIAVRTm8G+ukc7BiAwAAAADgvITOq2TFBgAAAADAuUW5WiPEHDpbsQEAAAAAsKxoh3ZjnnQOVmwAvTh4YEadAAAAgK4ROvfJig1gRadOvapIAAAAQJdEu1ojxB46Fys2dkRwKQAAAAAAsYh6WDf2Sedg2hkAAAAA4A0LQufBCZ0BAAAAAH5mIubVGqEJoXNRQCs2AAAAAAAaMKT7jgiuoRd5IX8t/ssEAADKsG7t1WHdjR9US6AW04eeDdMzRxQfiNFCliZC5zJkabJ9ZHRsawjhkiZcLwAAMJg8cP69B/6JKgK1+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/t1DIjBQpYmjctCGxk6Z2mSp/sLEVwKAAAA0EI33jSirUAMGrlquKmTzsG0MwAAAFCl9112ofoCdRM6D9nWBl87AAAAELn3XnaxFgF1msrSZH8TO9DY0Lko+FQElwIAAAC00LsveKe2AnVq5JRzaPikc2hy4QEAAIC4fei6q3QIqJPQuSZCZwAAAACgbcazNDnZ1M/U6NC5KPx4BJcCAAAAtMxFF12gpUBdJppc+aZPOoemNwAAAACI0003r9UZoA7zWZoInetUNGC+6Z8DAAAAAKANK4XbMOkc7HYGAAAAAFpC6BwJoTMAAAAA0HQ7sjSZa/qHaEXoXDRiRwSXAgAAAADQr1acX9eWSefgQEEAAAAAoMEWsjRpxUaH1oTORUMWIrgUAAAAAIDVas0K4TZNOge7nQEAAACAhtralsa1LXRuTWMAAAAAgM6YbMMBgme0KnQuGjMZwaUAQ/TM3PPKDQAAADRZqzY4tG3SOVixAd3zyqt/pesAAABAU7XmAMEzWhc6Fw2aj+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+xS6OxAQQAAAACgLuNZmsx1ofqdCZ2zNDmZNzaCSwEAAAAAuqczmxi6NOkcTDsDAAAAADWYytJkd1cK36nQOUuT/SGEyQguBQAAAADojk4Nw3Zt0jmYdgYAAAAAhmg+S5POrNYIXQydszSZyBsdwaUAAAAAAO3XqcA5dHTSOZh2BgAAAACGpHNZZFdD5/zpwkIE1wEAAAAAtNd4liYnu9bfTobORaM7N9YOAAAAAAzV5i6Wu6uTzsGKDQAAAACgQpNZmsx1scDviOAaapE3fGR0bDyEcFcHPz4AAEAr7ZzYG34y/3w4fORYmD707Dk/4pVrLg1XrnlP+Nit68JnNtzmRgCgKp2ccg5dDp0LW4XOAAAAzZVsfzQ8+b8Ohem/mA+zh4/39jlmjiz965s794R7vvJQuHXd9eHjt60L//yLf8+dAEBZprI02d3VanY6dM7SZP/I6NhkCOETEVwOAAAAPXhw23fCD/ZOh33Ts6WUK/86+T8Pjn83bPjUR8Nv/avPhSvWXKIVAAyi06t9uz7pHIox9+9HcB0AAAAs49DBLHzzG98NE7ueDIunX6ukTPnXzaefH/sfU+Ff/MaGMLbx09oBQD/mszTZ3uXKdfkgwSXFmPt8BJcCAADAW7x0bCF84fP3h7/92a8uBcJVBc5nO3piMXz1gW+GO++8b+nPB4BV6vSUcxA6v6GzS70BAABidf/vfiN8/NO/FXbtO1TLFeYrNz77ufvCnscPuEcA6FX+tLLTU85B6Pwzxbi7aWcAAIAI5Ks0fuVX7w0PfWvXUCabzyc/nPA3vvh1wTMAvdqapcnJrldL6PxznX8CAQAAULedE3vDZ8e2hOmZI9H0Ig++Bc8A9KjzqzWC0PlNthbj7wAAANTgwW3fCfd85aHap5vPRfAMQA/GTTn/jNC5UNwQnkQAAADUIA+cH3h4IurS58HzV7f8Z4cLArAc58YVhM5vJnQGAAAYsiYEzmfkO57/+T1fi+NiAIhJPuU8pyM/I3Q+SzHtPB7NBQEAALRcvq6iKYHzGfumZ5eCcgA4i/PiziJ0fjtj8AAAAEOQr6nI9yQ30YPj37VmA4AzJrM02a0aPyd0fotiDN60MwAAQMXyNRUxHhrYi/y67733P8Z/oQAMgyHWtxA6n5sbBQAAoELJ9keX1lQ02a59h8LOib1uE4BuM+V8DkLncyimnSejuzAAAIAWyNdS/Pv/1Kw9zsv5gz/cEeeFATAshlfPQei8PDcMAABABb72+38ajp5YbEVpp2eOmHYG6K55U87nJnReRnHDmHYGAAAoUT7lS1LNTQAAIABJREFUPLHryVaV1LQzQGcZWl2G0Pn83DgAAAAleuRPHmvs4YHLyaedDx3M4rw4AKqSTzlvV91zEzqfh2lnAACAco1/+7FWVvThh74TwVUAMESGVc9D6LwyNxAAAEAJ9jx+oDW7nN/qsb0H4rogAKpkynkFQucVmHYGAAAoxyOP7GptJfOVIcn2RyO4EgCGwJDqCoTOvXEjAQAADOiJ//3jVpdw9w+eiuAqAKiYKeceCJ17UEw7T0V/oQAAAJFq82qNM/btn4njQgCokuHUHgide7e1KRcKAAAQmx9Mtn8K2IoNgNYz5dwjoXOPihtqvhEXCwAAEJn9P3ymEy158n8diuAqAKiIKeceCZ1Xx40FAADQhx8+/Vwnyjb9F2aVAFrKlPMqCJ1XwbQzxOnFEy/rDABAxA4dzJZWT3TB7OHj4aVjC25HgPYxjLoKQufVc4NBZNp+IA0AQNP9+ZNpp3r4Z//tiQiuAoASmXJeJaHzKpl2BgAAWJ00fbZTFeva5wXoAEOoqyR07s+mJl40tJlXGAGGb+HkKVUHevLM3POdKtT0IaEzQIuYcu6D0LkPWZpMhBAmG3fh0GJ79xzUXoAhM8kH9OqVV/+qU7WaPfxSBFcBQElMOfdB6Nw/NxxE5Cfz3ZqeAQBokq6FsPmhid7EA2gFU859Ejr3KUuT3aadIR6HjxzTDQCASOUhbNd4Ew+gFQyd9knoPBg3HkTC3jyA4fO9F+hFVyd+Dx6YieAqABiAKecBCJ0HYNoZ4mFvHgBAnLo68Xvq1KsRXAUAAzBsOgCh8+DcgBCB/JXNQwczrQAYoumZI8oNsIxn5pw5AtBgppwHJHQekGlniMf3H3tSNwCGZM/jB5Qa4DxeefWvlAeguQyZDkjoXA43IkTgB3untQFgSPY/9SOlplIXXXSBAtNoL554WQMBmmnSlPPghM4lKKadxxv/QaDh9k3PdvagGoBhe2rqx2pOpW66ea0Ct8QT+7o5GHD0xGIEVwFAHwyXlkDoXB43JETgkT95TBsAhuCHP7JHHwCA1pkshksZkNC5JFmazJl2hvr92WP/UxcAKpbvczbBBwBACxkqLYnQuVxuTKjZ9MyRcOig6TuAKv3RH/9X9QXowc6JvcoE0BymnEskdC5RMe28pTUfCBrq3/7bb2kdQEXy3fn79s8oLwAAbbNRR8sjdC7f1hCCk8ygRrv2HTLtDFCRfHf+4unXlBcAgDYZL4ZJKYnQuWRZmpwsgmegRr/95QeVH6AC4992YCsAAK1jZW7JhM7VMO0MNct3OyfbH9UGgBL963sfdoAgAABts8WUc/mEzhUopp03te6DQcPc/+++vbR7FIDB5WuLJnY9qZIAALTJgo0F1RA6VyRLk+0hhPlWfjhoiHzn6MbP/552AZQgX1tklzMAAC2ztRgepWRC52qZdoaa5Ws2vvD5+7UBYAC/ec/Xl76fAvTjY7euUzcAYjRvyrk6QucKZWkyEUKYbO0HhIbYte/Q0h5SAFbvwW3fCRPfe0rlAABom82mnKsjdK6e0y8hAt/cuUfwDLBKeeD8wMMTygYAQNvMF6txqYjQuWJZmuwOIexo9YeEhsiDZ6s2AHpz/+9+Q+AMAEBbbdTZagmdh8NuZ4hEvmpj/Sc3hUMHMy0BOIeXji0sPaB76Fu7lAcAgDaaLIZEqZDQeQiyNJkLIWxr/QeFhpg9fDx8dmzL0hQfAD+3c2Jv+Dsbvrz0gA4AAFrKcOgQCJ2HJ9/tvNCVDwuxWzz92tIUXz71nIcsAF2Wv/1x5533hXu+8lA4emLRvQBQkoMHZpQSIC7jWZrs15PqCZ2HpDgNc2snPiw0SD71nIcsv/Kr94Zk+6NaB3RK/tAtX6Xxtz/71bBvelbzAUp26tSrSgoQj4ViKJQheIciD0+WJptHRsfyReXXduUzQ1NMzxwJ0w98M/z7/zQRPvZ//XK4885PhdvvuFn/gNbZ8/iB8Mgju8IT//vHppoBAOiSrcUKXIZA6Dx8+d6Y/9K1Dw1NkQcwE997aumf9112Yfibf30kfOTDvxz+1ic/Gm68aUQfgUbJ12bMPP1ceGLfdHhm7vnww6efW1ovBAAAHTNvA8FwCZ2HLEuTiZHRsckQwic69cGhgfIA+ui+Q0sHaj3w8MTSB1i39urw7gveGT503VVL//9jt67T2j7cdvtN4Yo1l9R+HS8dWwh79xys/TqISx7QNtHiK6fD7PzRpStfPP3TpfVBAADAks3F6luGROhcj3x/zPe7+MGh6fI1HLkzu0+/uXOPngIAAEC8prI02a4/w+UgwRpkabI7Py2zcx8cAAAAAIZrk3oPn9C5PpuLUzMBAAAAgPLtKIY/GTKhc02K0zItMAcAAACAaphyronQuV5bi9MzAQAAAIDybCmGPqmB0LlGxamZnrgAAAAAQHnmbRiol9C5ZlmaTIQQJjtdBAAAAAAoz+Zi2JOaCJ3jYNoZAAAAAAY3maXJdnWsl9A5Alma7A8hbOt6HQAAgPa5/PKLdRWAYTLcGQGhczw2hxAWul4EAACgXW6/42YdBWBYxovhTmomdI5EsWdmc9frAAAAuYMHZtQBAFiNBVPO8RA6RyRLk/xUzamu1wEAAE6derXzNQAAVsXhgREROsfHExkAAAAA6N1UMcxJJITOkcnSZHe+f6brdQAAAACAHhnijIzQOU6bHCoIAAAAACsaL4Y4iYjQOUIOFQQAAACAFTk8MFJC50g5VBAAAAAAzsvhgZESOsfNkxoAAAAAeDuHB0ZM6BwxhwoCAAAAwDkZ1oyY0Dl+DhUEAAAAgJ9zeGDkhM6Rc6ggAAAAALzB4YENIHRugGI/zWTX6wAAAABA5zk8sAGEzs3hCQ4AAAAAXTbp8MBmEDo3RJYm+0MI27peBwAAAAA6y1BmQwidmyXf7Tzf9SIAAAAA0DlbiqFMGkDo3CDFvhpPdAAAAADoknwI01qNBhE6N0yWJhMhhB1drwMAAAAAnbHJ4YHNInRupnzaeaHrRQAAAACg9XYUQ5g0iNC5gbI0mSv2OwMAAABAW+VDlxt1t3mEzg2VpUm+x2aq63UAAAAAoLU2W6vRTELnZvOkBwAAAIA2miyGLmkgoXODZWmyP4Swpet1AAAAAKB1Nmlpcwmdmy9/4jPf9SIAAAAA0BpbimFLGkro3HDFXhtrNgAAAABog/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+sAAAAAQC2s1egQoXOHZGmyPX+i1PU6AAAAADB01mp0iNC5e6zZAAAAAGCYtlmr0S1C544pnih5lQEAAACAYZgPIWxW6W4ROndQ8WTJmg0AAAAAqmatRgcJnbtrY/GkCQAAAACqkK/V2K2y3SN07ihrNgAAAACo0JS1Gt0ldO6w4knTtq7XAQAAAIDSWavRYUJnNhdPngAAAACgDFuyNNmvkt0ldO44azYAAAAAKNFklibWanSc0JlQPHnaohIAAAAADGDBcCNB6MwZxROoSQUBAAAAoE+bsjSZUzyEzpxtY/FECgAAAABWY0eWJttVjCB05mzFkyivQAAAULvFV05rAgA0x7xMibMJnXmTLE0m8idTqgIAQJ1m54+qPwA0x8YsTU7qF2cInTmXjcUTKgAAAAA4n21ZmuxWIc72DtXgrfInUyOjY3nw/H3FAWLyH+7/p/pBJ3zrTx8N+6ZnNRsAgNhNZWmySZd4K6Ez55Q/oRoZHdsSQrhPhYCYfGbDbfpB6x08MCN0BgAgdgshhA26xLlYr8GysjTZHEKYVCEAGK6Pf+IjKg4AQOw2ZWkyp0uci9CZlWwsnlwB1C6f/oQuuP2Om/UZAICY7cjSZLsOsRyhM+dVPLHaqEpADE6delUf6Ix1a6/WbAAAYjQvK2IlQmdWlKXJRH4SqUoBdXvh2F/qAZ2x7sYPajYAADHakKXJSZ3hfITO9Crf7zylWkCdXjjm5xq6Y3RU6AwAQHS2ZGmyX1tYidCZnhRPsOx3Bmq1ePqnGkBnXHLpRZoNAEBMJrM02awj9ELoTM+KJ1mbVAyoy+zh42pPZ/xk/nnNBgAgFvkQ4gbdoFdCZ1alOJl0XNWAurx0zAsXdMPhI8d0GgCAWNjjzKoInenHpuKkUoCh27vnoKLTCdOHntVoAABikO9x3q0TrIbQmVUrnmx5pQIAKvTiiZeVFwCAutnjTF+EzvSl2O/8JdUDhu2JfdNqTiccPbGo0QAA1MkeZ/omdKZvWZpsDSHsUEEAKNfOib0qCgBA3exxpm9CZwa10X5nYJiemXtevWm9gwdmNBkAgDrZ48xAhM4M5Kz9zgsqCQzDK6/+lTrTes8fPa7JAADUxR5nBiZ0ZmDFfudNKgkMw+zhl9SZ1pudP6rJAADUwR5nSiF0phRZmmwPIYyrJlC1xdOvqTGt9+KJlzUZAIA62ONMKYTOlCmfdp5SUaBqhw5makyrHT2xqMEAAAybPc6URuhMaYonYRvtdwaqNvP0c2pMa+2c2Ku5AAAM2w57nCmT0JlSFfudN6oqUKWFk6fUl9b6yfzzmgshhOmZI8oAAMMxL8uhbEJnSpelyUQIYZvKAlVJ02fVltY6fOSY5gIAMEz2OFM6oTOVyNLEfmegMouvnFZcWmv6kIcqAAAMzd3FW+tQKqEzVVpvvzNQhdn5o+pKay2e/qnmAgAwDONZmmxXaaogdKYyxasZG1QYAHo3e/i4agEAULWpLE3scaYyQmcqlaXJ7hDCl1QZKJPDpWirPY8f0FsAAKq2YEiQqgmdqVyWJlvzVzZUGgDO7/jxl1UIAICq5QcHzqkyVRI6MywOFgRKtXNir4LSOk/sm9ZUAACq9KXirXSolNCZoThrv7ODBQFgGYuvnFYaAACqsqN4Gx0qJ3RmaIpXNyypB0px8MCMQtI6s/NHNRUAgCpMyWQYJqEzQ5WlyUQIYYuqA4M6depVNaR1Zg+/pKkAAJQtf+t8Y/EWOgyF0Jmhy9Jks4MFgUG9cOwv1ZDWWTz9mqYCAFC2PHDer6oMk9CZujhYEBjIC8c8pKddHI4JAEAFthRvncNQCZ2phYMFgUEtnv6pGtIqCydPaSgAAGUaL942h6ETOlOb4mDBDToA9GP28HF1o1XS9FkNBQCgLFPFW+ZQC6EztcrSZHcI4Uu6AEDX2VMOAEBJ8rfKNzg4kDoJnaldliZbHSwI9MMOXNrEnnJ4uz2PH1AVAFi9DcXb5VAboTNRyNJko4MFAeiy2cMv6T+8xfHjLysJjTZ9yOokYOjuLt4qh1oJnYnJegcLAqtx8MCMetEai6df00wAAAaRHxy4XQWJgdCZaBS7hgTPQM9OnXpVsWgFq2IAABjQZPEWOURB6ExUsjTZ73RVoFcOXqMtFk6e0ksAAPo1n+9xVj1iInQmOsWrIFt0BliJg9doizS18xMAgL4sFAcH+uWIqAidiVKWJpvzXUS6A5zP4umfqg+tYGofAIA+bSzeGoeoCJ2JWb5mY0qHgOXMHj6uNrSCqX2AdnrxxMs6C1Tp7ixNJlSYGAmdiZaDBQHoitnDL+k1QAsdPbGorUBVxov1pBAloTNREzwDK9k5sVeNaLzF069pIgAAvZrM0mSjahEzoTPRK3YT+WYKQCt5cAIAwCrka0g3KBixEzrTCMWOoi/pFvBWP5l/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+/MnU+0DaDmrwIA+TRVveUMjCZ1ptCxNJvJl+roIQBOlqSACAIC3yd/q3lCsF4VGEjrTeMUy/W06Cd215/EDuk8jPTPncCmAtpueOaLHDfbEvumul4DhywPn9cVaUWgsoTOtkKXJpny5vm5CNx0/bq8zzfTCcUcTAHSBHf7AKmws1olCowmdaY1iuf6UjkL3HDwwo+s00uzh4xoH57H4ymnloRVmnn5OI4Fe3F2sEYXGEzrTNusFz9A9p069qus0zs6JvZoGK5idP6pEtIIVDc31wrG/7HoJGJ4txfpQaAWhM61SLNlfX+xAAjrCqfA0kQl9WNns4ZdUiVYQXDbXC8ec48ZQjGdpslmpaROhM60jeIbuEUrQRDOzh/UNVrB4+jWHxdIKP/yRnc5NtXj6p10vAdXbUawLhVYROtNKxdL99boL3ZCHEg7ooWkEENCbP/rj/6pSNN7RE4vhpWNmYprI+QtULF8PKnCmlYTOtFYRPN+tw9AN33/sSZ2mMfKHJHkAAaxs3/4ZYR2t8MifPKaRDWOogYrlgfP64m1taB2hM61WLOEXPEMHPDX1Y22mMTwkgd7lb7N87ff/VMUazMGpP+NnleaZefq5rpeA6uRPUzcInGkzoTOtVwTP23Qa2i2fhIOmEDzA6kzsetK0M43nZ5XmcegvFVkoJpznFJg2EzrTCVmabMpPg9VtaK98Ei7Z/qgO0wiCB1gd0860gZ9Vmsehv1TgTOC8X3FpO6EznVGcBit4hhbb/YOntJfo7Xn8wFLwAKxOPu1svypN52eVZnHoLxXYJHCmK4TOdEoRPE/pOrSTw6Zogkce2aVP0If8Yc1vf/lBpaPR/KzSHA79pQJ3F+s/oROEznTResEztFMeSDgZntg9tveAHkGfpmeOhPt/9xvKR2NZFdMcDv2lZAJnOkfoTOcUp8MKnqGlxr8tdCZeD277jtUaMKDk/59cWlMDTeVgzGb4wd7prpeA8owLnOkioTOdVATPG4ol/kCL5K9B5sEexOjPHvuf+gIDyh/cfHXLfxba0VimneOXf3/ZNz3b9TJQjvFizSd0jtCZzsrSZK6YePYbC7TMg+PfFUYQnZ0Te5dWAwCDmz18PNx7739USRrrmzv3mNiPmIcClETgTKcJnem04tRYwTO0TD5B9Dtb/khbicof/OEODYES7dp3KPzmPV9XUhrLxH6c8p7kK1BgQJMCZ7pO6EznCZ6hnSa+91RItj+qu0QhP/jMlDOUL/9eb6USTWViP075lLPzFxjQVLHOEzpN6Aw/D543qQW0y/3/7tteXaV2hw5mSwefAdV44OEJwTONlU/sf+Hz92tgJPK/s005M6A8cF5fnCMFnSZ0hkJxmuzd6gHt4bAp6pbfe//si18zMQUVEzzTZILnePg7mwEJnOEsQmc4i+AZ2id/dfWzn7tP8MzQ5fdcfu/l9yBQvTx4zlfZQBPlwfP6T25amrSlHnnw7+9sBjAvcIY3EzrDWwieoX3OBM9WbTAsAmeox0Pf2mVilMZa+nllbIuHJzXIv2/kwT/0KZ9u2SBwhjcTOsM5CJ6hffJf5H7ji193uCCV2zmxN/ydDV8WOENNTIzSZPlqh/zhSX4P53+fUK38IfGv/Oq9AmcGsVBMOO9XRXizX3j99deVBJYxMjqWh893qQ+0y63rrg8P/offClesuURnKU3+i+vvbPmjMPG9pxQVInDhu34pjP3dT4Sv/Jt/pB01y8PTe77yUKdr0K/rr7k8/P1fvSPc+Q8+6eeWkuV74B8c/64dzgxC4AznIXSGFQieoZ3yMGLDpz4afutffc4vcQwkn6Z8+KHvhMf2HvCLK0Ro3dqrwz/+wq+Fz2y4TXtqInQux6duvTF85MO/LIAeUB42j3/7sXD0xGKjPwe1EzjDCoTO0APBM7RXHj5/8rabwz/5p38v3HjTiE7Tkzxo3vFfdodHdz9ljQY0RB4+/3+f/H/D3/rkR32/HzKhc/nyCeh1f+Pa8NH/58bwf3901D29gny92u4fPBX27Z/xgJgyCJyhB0Jn6JHgGdov/wXu0+s/Ej7+iY+E2++4Wcd5Qx6YHDwwE2ZmD4cf/igzHQUNlz9wvP6aK5Y+xLobP7j074suuiDcdPPapf99+eUX+3ugRELn4cgfrFy55tJw5Zr3hGuuXhM+cO1VnbyX8wfDf/5kGtL02TB96NkwPXMkgquiRQTO0COhM6yC4Bm640wgkYcRZ35xW3vD+00StUz+i+nM08+98aGe2De99O8Xjv1leOHYyTB7+CUTUcDSQ8kL3/XX3ijE9de+L1z47ne9qTBnh9bnU/bfJXsePxCOH3+57/8+f6B26tSrA1/Hme+b57J4+qfeConAW+/jMw9czvaxW9f1fKHDWllzrgMVfzL/fDh85NjS/z5z77nPGJJfz9JkQrFhZUJnWCXBM3DG2b+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+IXXX39d6aFGI6Nj+bqNP9YDAAAAKMVUMeF8UjmhHiadoWbFxPOvF6/9AAAAAP0TOEMETDpDJEZGx24JIewOIVyiJwAAALBqAmeIhElniESxZ2q9iWcAAABYtXGBM8TDpDNExsQzAAAArMp4liYblQziYdIZIlNMPF9XvBYEAAAALE/gDBESOkOEiteB1gueAQAAYFlbBM4QJ+s1IGIjo2OXFqs2PqxPAAAA8Ia7szTZrhwQJ6EzNMDI6Fj+F+ldegUAAAACZ4id0BkaQvAMAABAxy2EEDZkabK764WA2NnpDA1R7Knaol8AAAB0UB44rxc4QzMInaFBsjTZnL9GpGcAAAB0yFQROO/XdGgG6zWggUZGx/Kp560hhEv0DwAAgBY7Ezif1GRoDqEzNNTI6NgtIYTdgmcAAABaarLY4SxwhoYROkODCZ4BAABoqfHibCOggex0hgYr9lldV7xuBAAAAG2wTeAMzWbSGVpgZHTs0mLi+cP6CQAAQIPdnaXJdg2EZhM6Q4uMjI7lfzHfpacAAAA0zEIIYZPAGdpB6AwtMzI6tjWE8EV9BQAAoCHywHl9sUISaAE7naFlsjTZlL+OpK8AAAA0wJTAGdrHpDO01Mjo2IYQQv5a0iV6DAAAQITOBM4nNQfaxaQztFSWJhP5X97Fa0oAAAAQk3GBM7SXSWdouZHRsUtDCLtDCB/WawAAACKwrVgNCbSUSWdoueKpcT7xvEOvAQAAqNndAmdoP5PO0CEjo2P5jue79BwAAIAhy1c/bsjSZLfCQ/uZdIYOydJkY/5UWc8BAAAYovlif7PAGTrCpDN00Mjo2IYQQj71fIn+AwAAUKEpBwZC9widoaNGRsduCSFMhBCudQ8AAABQgfHijVugY6zXgI7K0mR/COGW4qkzAAAAlGmLwBm6S+gMHVa83rQ+f/rsPgAAAKAE+YGBd2dpslkxobus1wCWjIyO5T8Q3KcaAAAA9Gmh2N+8XwGh24TOwBtGRsfyV5+2OmAQAACAVXJgIPAG6zWAN2Rpsr1YtzGvKgAAAPRoXOAMnM2kM/A2I6Njl4YQdocQPqw6AAAAnMeXsjTZqkDA2YTOwLJGRsfyyee7VAgAAIC3yPc3b8zSZEJhgLeyXgNYVpYm+Y7nu1UIAACAs5zZ3yxwBs7JpDOwopHRsXzP84QDBgEAADpvMoSwwf5m4HyEzkBPRkbHriuCZ3ueAQAAumlbliab9B5YifUaQE+yNJnLX58qTiUGAACgO/L9zXcLnIFemXQGVm1kdCz/QePrKgcAANB688U6jf1aDfRK6Az0xZ5nAACA1rO/GeiL0Bnomz3PAAAArWV/M9A3O52BvtnzDAAA0Dr5/uZfFzgDgzDpDJTCnmcAAIDGmwohbLS/GRiU0Bkozcjo2C0hhN32PAMAADTOjiJwtr8ZGJjQGSjVyOjYpcWe50+oLAAAQCN8KUuTrVoFlEXoDFRiZHQs/4Hli6oLAAAQrXx/84YsTXZrEVAmoTNQmZHRsQ0hhO3WbQAAAEQn39+83joNoApCZ6BSI6Nj1xXrNj6s0gAAAFHYlqXJJq0AqvKLKgtUKUuTufzpeQhhXKEBAABqla/T+HWBM1A1k87A0IyMjm0MIWy1bgMAAGDopor9zXNKD1RN6AwM1cjo2C3FnmfrNgAAAIZjPEuTjWoNDIv1GsBQZWmy37oNAACAocjXadwtcAaGzaQzUBvrNgAAACqTr9PYWAz+AAyVSWegNlmabC+mnqd0AQAAoDT5m6XrBc5AXUw6A7UbGR27tJiywoAmAAANIElEQVR4vks3AAAA+rZQTDdPKCFQJ6EzEA3rNgAAAPqWv0G6IUuTOSUE6iZ0BqIyMjp2SwghX7vxYZ0BAADoybYsTTYpFRALoTMQpZHRsXzi+Yu6AwAAsCzrNIAoCZ2BaI2Mjm0opp6t2wAAAHizyWKdxkl1AWIjdAaiVhwymD+1/4ROAQAALNmSpclmpQBiJXQGGmFkdCz/geo+3QIAADpsvphu3u8mAGImdAYaozhkMJ96vlbXAACAjhkPIWyyTgNoAqEz0CjFuo38kMG7dA4AAOgAhwUCjSN0BhrJIYMAAEAHTBaB85xmA00idAYaa2R07LoieHbIIAAA0DYOCwQaS+gMNN7I6NimEMLXdRIAAGiBqWK62WGBQGP9otbB/2nvbo7iWLIAjGaMA2BBiW2t4FkAY4FwoAI8EB48xgOeB020A40HtAew6i3dFoAHEznvtqZeC8RP/1VlnRPRIYVCG2WyQF9cbtJ3i9k473j+I745AwAA6Ku/UkpngjPQdyadgaJUdZMD9A+3CgAA9Eh+LPB8MRvfuzSgBCadgaIsZuO8auPfKaW5mwUAAHrgLqV0JDgDJTHpDBSpqpvDlFKeer5wwwAAQAe9xO7micsBSiM6A0Wr6uY8pTRKKR24aQAAoCOmsU7j2YUAJRKdgeLF1HMOz9/dNgAAsEd5uvk6HkMHKJboDAyGqWcAAGCPprFO48klAKUTnYFBMfUMAADsmOlmYHBEZ2CQTD0DAAA7YLoZGCTRGRgsU88AAMCWmG4GBk10BgbP1DMAALBBppuBwROdAUw9AwAA6zPdDBBEZ4AWU88AAMAXmG4GaBGdAVaYegYAAD7IdDPAK0RngDfE1HP+5vGbMwIAAFbcpZSuTDcD/Ep0BviNmHq+Tin9cE4AAEBMN+dVGhOHAfA60RngA6q6OYuVG6aeAQBguG5juvnZ1wDA20RngE+o6iZPPf/pzAAAYFDmMd1879oB3vcvZwTwcYvZOEfnP+J1agAAoHz/SSmdCM4AH2fSGeCLqrq5in3PB84QAACKM41VGg+uFuBzRGeANcRDg3nX83fnCAAARcgPBV4vZuMb1wnwNaIzwAZ4aBAAAIpwF7ubPRQIsAbRGWBDYur5ykODAADQOx4KBNgg0Rlgw6q6OUkp5R/FO3W2AADQefmhwBvTzQCbIzoDbElVN5cRnz00CAAA3TON6eYndwOwWaIzwBbFyo3rlNIP5wwAAJ2QHwq8WszGI9cBsB2iM8AOxEODeer52HkDAMDe/JWHQqzSANgu0Rlgh6q6uYrJZys3AABgd6Yx3fzgzAG2T3QG2LFYuZGnni+cPQAAbJVVGgB7IDoD7ElVNycRn0/dAQAAbJxVGgB7IjoD7FlVN5cRn63cAACA9eVVGpeL2fjJWQLsh+gM0AGxciPvev7hPgAA4EvmsUpj4vgA9kt0BuiQqm6OUkojKzcAAODDXuInB2+s0gDoBtEZoIOqujmL+PzN/QAAwJtuY2+zVRoAHSI6A3RYVTd55caVfc8AAPAPj7FK496xAHSP6AzQcbHvOf+44IW7AgBg4OYx2Twa+kEAdJnoDNATVd2cRHy27xkAgKGxtxmgR0RngJ6x7xkAgIGxtxmgZ0RngJ6q6ibver627xkAgEJNIzbb2wzQM6IzQI/Fvuccn/90jwAAFGIejwROXChAP4nOAAWo6uYopp49NggAQF+9xGTzjRsE6DfRGaAgse/52mODAAD0iEcCAQojOgMUyGODAAD0hEcCAQokOgMUrKqby5h8Fp8BAOiS/EjgpdgMUCbRGWAAqrq5jgcHD9w3AAB7NI3J5nuXAFAu0RlgIKq6OYzwLD4DALBr8/x96GI2njh5gPKJzgADE/E5P9Ry4e4BANiyeUw2jxw0wHCIzgADVdXNUex7Fp8BANi0l4jNN04WYHhEZ4CBi/ic/zPwfehnAQDA2l7ie8ubxWz87DgBhkl0BuB/qro5i8nnUycCAMAnic0A/CQ6A/AP4jMAAJ8gNgPwC9EZgFeJzwAAvOM2pXQlNgOwSnQG4LfEZwAAVtzGI4FPDgaA14jOAHyI+AwAMHhiMwAfIjoD8CniMwDA4IjNAHyK6AzAl4jPAADFE5sB+BLRGYC1iM8AAEV5SSlNxGYA1iE6A7AR4jMAQK/l2HyTP4vZ+NlVArAO0RmAjRKfAQB6RWwGYONEZwC2oqqbo4jPF04YAKBzxGYAtkZ0BmCrxGcAgE6Zx/dmE7EZgG0RnQHYiYjPVymly5TSgVMHANipeTwOOHLsAGyb6AzATlV1cxjx+Up8BgDYumms0Jg4agB2RXQGYC8iPp/Hj3d+cwsAABt1F7H53rECsGuiMwB7V9XNZUw+H7sNAIC13MYajSfHCMC+iM4AdEZVN2cx+XzqVgAAPuwlTzWnlEZiMwBdIDoD0Dnx6GCOzxduBwDgTfNWbH52TAB0hegMQGd5dBAA4FXTCM0jxwNAF4nOAPRC7H326CAAMGS3EZs9DghAp4nOAPSKvc8AwMDkfc15ovnGvmYA+kJ0BqCXWnufz63eAAAKNI/vdSb2NQPQN6IzAL0We58vY++z1RsAQN/dxVSzFRoA9JboDEAxqro5j/hs9QYA0CdWaABQFNEZgOLE6o2rmIC2egMA6CorNAAokugMQLFi9cZ5/GfO6g0AoCtu82SzFRoAlEp0BmAQqro5i8nnCzcOAOzBPFZojKzQAKB0ojMAg+LhQQBgx+4iNE8cPABDIToDMFjx8GAO0N99FQAAG+RhQAAGTXQGYPDi4cHL+Jh+BgC+ahpTzSMnCMCQic4A0GL6GQD4JLuaAWCF6AwAr7D7GQB4h13NAPAG0RkA3lHVzVkE6DwFfeC8AGCw8lTzTUppYqoZAN4mOgPAB8X083lMPx87NwAYhPwo4CSmmu9dOQC8T3QGgC+IxwevIkJbvwEA5ZnGruY81fzsfgHg40RnAFhTPD6YPxfOEgB6zaOAALABojMAbIj1GwDQS9ZnAMCGic4AsAWxfuMyPtZvAED33MXqjJG7AYDNEp0BYMuqujlpBegD5w0Ae/PYWp9hTzMAbInoDAA71Nr/fC5AA8BO2NMMADsmOgPAHrT2P+fPd3cAABs1b+1pfnC0ALBbojMA7JkADQAb4UFAAOgI0RkAOqQVoK9SSsfuBgB+axma84OAE0cFAN0gOgNAR1V1cxQB+lKABoCfhGYA6DjRGQB6QIAGYOCEZgDoEdEZAHrGDmgABkJoBoCeEp0BoMcEaAAKM2+FZo8BAkBPic4AUIgI0GetCH3gbgHogceUUg7Mo8Vs/ODCAKD/RGcAKFRVN+etCP3NPQPQITk0j2Ki+cnFAEBZRGcAGICqbk5aE9AeIgRg115imnm5OuPZDQBAuURnABiYqm6OWhPQ9kADsC3L/cz3HgIEgGERnQFg4KzhAGCDpq3QbD8zAAyU6AwA/BRrOJYB+tTJAPCOl2VktjYDAFgSnQGAV1V1c9gK0GemoAEI01ZkNs0MAPxCdAYAPiR2QS8DtF3QAMMxbz0CeG+aGQB4j+gMAHxJVTftKehjpwhQjJeIzMtp5idXCwB8hugMAKzNKg6A3luuzMiTzPeuEwBYh+gMAGxcrOI4a31EaIBueWxF5om7AQA2SXQGALZuZR90/hw4dYCdemytzLCXGQDYKtEZANi5qm5OViahRWiAzRKZAYC9EZ0BgL2zjgNgbXkn84PIDAB0gegMAHROK0IvJ6KP3RLATy8rgdnDfwBAp4jOAEDnVXVz2ArQyxhtJQcwFPMIzA8RmR/cPADQZaIzANBLsRf6pBWhTUMDpZiuRGarMgCAXhGdAYAimIYGeuox4rIpZgCgGKIzAFCs2A3dnog+ddvAHs3bgTn/aooZACiR6AwADEprLcfyI0QD2yAwAwCDJToDAIMXIfpoZUe01RzAR+UVGU8CMwDA30RnAIBXxGqOo1aEPvJYIRCP/D0sI/NiNr53KAAA/yQ6AwB8QlU3Z62p6BNT0VCs9vTyQwTmJ9cNAPA+0RkAYE1V3Ry2AvSRGA29Mo+4fN+aXn5whQAAXyc6AwBsyUqMPoxVHTlKf3PmsHOrk8tP4jIAwHaIzgAAexBrOg5b09H5c+ouYC3zVlh+asVlazEAAHZIdAYA6JDWdPTRyse6DvhbOyw/x1qMZ1PLAADdIToDAPRITEinWNXR/tWUNKV4aQXl9q8mlgEAekJ0BgAoyCtR+qS1xsOkNF3wGCH5aeVjWhkAoBCiMwDAgFR1s1zbkV4J0/lz7OuBL1pOKKfWhPJySjktZuN7BwsAMAyiMwAAv6jqZhmiUytOLyemk0A9KNP4xz63onL79w+L2fh56IcEAMD/ic4AAKyl9fjh0lnr9+14neye3qvlA3xLy2nktBKRTSUDALAW0RkAgL1p7aBeWo3U6Y0/SwMJ2KuheKkdjN/6Mw/vAQCwF6IzAADFWdld/RGf/fu/81oQ/u3ft54CAIBipJT+C8uFJfgkIdpuAAAAAElFTkSuQmCC"/>
          <p:cNvSpPr>
            <a:spLocks noChangeAspect="1" noChangeArrowheads="1"/>
          </p:cNvSpPr>
          <p:nvPr/>
        </p:nvSpPr>
        <p:spPr bwMode="auto">
          <a:xfrm>
            <a:off x="5649772" y="462467"/>
            <a:ext cx="202409" cy="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757836" y="362532"/>
            <a:ext cx="4109528" cy="1491000"/>
            <a:chOff x="6481015" y="788725"/>
            <a:chExt cx="4109528" cy="1491000"/>
          </a:xfrm>
        </p:grpSpPr>
        <p:grpSp>
          <p:nvGrpSpPr>
            <p:cNvPr id="89" name="Group 88"/>
            <p:cNvGrpSpPr/>
            <p:nvPr/>
          </p:nvGrpSpPr>
          <p:grpSpPr>
            <a:xfrm>
              <a:off x="7081534" y="788725"/>
              <a:ext cx="3464374" cy="1280160"/>
              <a:chOff x="5987185" y="788725"/>
              <a:chExt cx="3464374" cy="128016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25DA76-23F2-CA40-817E-3ACFEC371F11}"/>
                  </a:ext>
                </a:extLst>
              </p:cNvPr>
              <p:cNvGrpSpPr/>
              <p:nvPr/>
            </p:nvGrpSpPr>
            <p:grpSpPr>
              <a:xfrm>
                <a:off x="5987185" y="788725"/>
                <a:ext cx="1280160" cy="1280160"/>
                <a:chOff x="327546" y="3773285"/>
                <a:chExt cx="1378424" cy="1371921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62C64A-477C-6A44-BC72-4D7F81DF5F6B}"/>
                    </a:ext>
                  </a:extLst>
                </p:cNvPr>
                <p:cNvSpPr/>
                <p:nvPr/>
              </p:nvSpPr>
              <p:spPr>
                <a:xfrm>
                  <a:off x="327546" y="3773285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2" name="Graphic 27" descr="Woman with kid">
                  <a:extLst>
                    <a:ext uri="{FF2B5EF4-FFF2-40B4-BE49-F238E27FC236}">
                      <a16:creationId xmlns:a16="http://schemas.microsoft.com/office/drawing/2014/main" id="{F95D1894-AE02-0640-838E-CB39F968E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45" y="400204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13852FA-2795-0549-8525-3148D0B6C94B}"/>
                  </a:ext>
                </a:extLst>
              </p:cNvPr>
              <p:cNvGrpSpPr/>
              <p:nvPr/>
            </p:nvGrpSpPr>
            <p:grpSpPr>
              <a:xfrm>
                <a:off x="8171399" y="788725"/>
                <a:ext cx="1280160" cy="1280160"/>
                <a:chOff x="2079653" y="3645740"/>
                <a:chExt cx="1378424" cy="1371921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E5ED495-D35D-E94D-BCD7-F8A7B942B8AE}"/>
                    </a:ext>
                  </a:extLst>
                </p:cNvPr>
                <p:cNvSpPr/>
                <p:nvPr/>
              </p:nvSpPr>
              <p:spPr>
                <a:xfrm>
                  <a:off x="2079653" y="364574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5" name="Graphic 29" descr="Money">
                  <a:extLst>
                    <a:ext uri="{FF2B5EF4-FFF2-40B4-BE49-F238E27FC236}">
                      <a16:creationId xmlns:a16="http://schemas.microsoft.com/office/drawing/2014/main" id="{01762F0D-E2D5-7149-B9FB-D7DEC2660F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6823" y="3874500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F231BA-6B02-494D-B778-D7AE0C571CF1}"/>
                </a:ext>
              </a:extLst>
            </p:cNvPr>
            <p:cNvSpPr txBox="1"/>
            <p:nvPr/>
          </p:nvSpPr>
          <p:spPr>
            <a:xfrm>
              <a:off x="6481015" y="1879615"/>
              <a:ext cx="24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Children &amp; </a:t>
              </a:r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Families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E48CA5-42DF-D649-83C1-512F14A0F656}"/>
                </a:ext>
              </a:extLst>
            </p:cNvPr>
            <p:cNvSpPr txBox="1"/>
            <p:nvPr/>
          </p:nvSpPr>
          <p:spPr>
            <a:xfrm>
              <a:off x="9212119" y="1879615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Consumer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860" y="3971108"/>
            <a:ext cx="5153481" cy="1872371"/>
            <a:chOff x="5897190" y="3971108"/>
            <a:chExt cx="5153481" cy="1872371"/>
          </a:xfrm>
        </p:grpSpPr>
        <p:grpSp>
          <p:nvGrpSpPr>
            <p:cNvPr id="88" name="Group 87"/>
            <p:cNvGrpSpPr/>
            <p:nvPr/>
          </p:nvGrpSpPr>
          <p:grpSpPr>
            <a:xfrm>
              <a:off x="7081534" y="3971108"/>
              <a:ext cx="3464374" cy="1280160"/>
              <a:chOff x="5987185" y="4571792"/>
              <a:chExt cx="3464374" cy="128016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84584F-BE34-C947-908D-0A923676D70A}"/>
                  </a:ext>
                </a:extLst>
              </p:cNvPr>
              <p:cNvGrpSpPr/>
              <p:nvPr/>
            </p:nvGrpSpPr>
            <p:grpSpPr>
              <a:xfrm>
                <a:off x="8171399" y="4571792"/>
                <a:ext cx="1280160" cy="1280160"/>
                <a:chOff x="3505826" y="3655324"/>
                <a:chExt cx="1378424" cy="1371921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227CDF8-7C4C-3A40-A852-6CFDE48024A8}"/>
                    </a:ext>
                  </a:extLst>
                </p:cNvPr>
                <p:cNvSpPr/>
                <p:nvPr/>
              </p:nvSpPr>
              <p:spPr>
                <a:xfrm>
                  <a:off x="3505826" y="3655324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6" name="Graphic 18" descr="Home">
                  <a:extLst>
                    <a:ext uri="{FF2B5EF4-FFF2-40B4-BE49-F238E27FC236}">
                      <a16:creationId xmlns:a16="http://schemas.microsoft.com/office/drawing/2014/main" id="{7DCF947E-E6B2-B447-9CE6-EFC331E24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3626" y="3715296"/>
                  <a:ext cx="1142824" cy="114282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743517-F4DB-3948-920F-7B9F75C848F0}"/>
                  </a:ext>
                </a:extLst>
              </p:cNvPr>
              <p:cNvGrpSpPr/>
              <p:nvPr/>
            </p:nvGrpSpPr>
            <p:grpSpPr>
              <a:xfrm>
                <a:off x="5987185" y="4571792"/>
                <a:ext cx="1280160" cy="1280160"/>
                <a:chOff x="3940250" y="2711079"/>
                <a:chExt cx="1378424" cy="1371921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5EAC462-838F-F54A-8F7F-7EBD0B83FE10}"/>
                    </a:ext>
                  </a:extLst>
                </p:cNvPr>
                <p:cNvSpPr/>
                <p:nvPr/>
              </p:nvSpPr>
              <p:spPr>
                <a:xfrm>
                  <a:off x="3940250" y="2711079"/>
                  <a:ext cx="1378424" cy="1371921"/>
                </a:xfrm>
                <a:prstGeom prst="ellips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9" name="Graphic 25" descr="Construction worker">
                  <a:extLst>
                    <a:ext uri="{FF2B5EF4-FFF2-40B4-BE49-F238E27FC236}">
                      <a16:creationId xmlns:a16="http://schemas.microsoft.com/office/drawing/2014/main" id="{20479829-A0CC-E74D-B156-C93CB6BE9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4381" y="2841958"/>
                  <a:ext cx="1110161" cy="1110161"/>
                </a:xfrm>
                <a:prstGeom prst="rect">
                  <a:avLst/>
                </a:prstGeom>
              </p:spPr>
            </p:pic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1D2A81-7083-414B-91E0-499A6C44C012}"/>
                </a:ext>
              </a:extLst>
            </p:cNvPr>
            <p:cNvSpPr txBox="1"/>
            <p:nvPr/>
          </p:nvSpPr>
          <p:spPr>
            <a:xfrm>
              <a:off x="8760983" y="5289481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Housing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9636BC-0DB6-1944-A08E-922427495583}"/>
                </a:ext>
              </a:extLst>
            </p:cNvPr>
            <p:cNvSpPr txBox="1"/>
            <p:nvPr/>
          </p:nvSpPr>
          <p:spPr>
            <a:xfrm>
              <a:off x="5897190" y="5135593"/>
              <a:ext cx="3744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Immigrants &amp; </a:t>
              </a:r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Workers’ </a:t>
              </a:r>
              <a:endParaRPr lang="en-US" sz="2000" b="1" dirty="0" smtClean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Rights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79734" y="2026185"/>
            <a:ext cx="6665733" cy="1772270"/>
            <a:chOff x="5479734" y="2379917"/>
            <a:chExt cx="6665733" cy="1772270"/>
          </a:xfrm>
        </p:grpSpPr>
        <p:grpSp>
          <p:nvGrpSpPr>
            <p:cNvPr id="90" name="Group 89"/>
            <p:cNvGrpSpPr/>
            <p:nvPr/>
          </p:nvGrpSpPr>
          <p:grpSpPr>
            <a:xfrm>
              <a:off x="5987185" y="2379917"/>
              <a:ext cx="5653073" cy="1280160"/>
              <a:chOff x="5987185" y="2239478"/>
              <a:chExt cx="5653073" cy="128016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6810AA-8472-2A48-86F9-71D9871BF838}"/>
                  </a:ext>
                </a:extLst>
              </p:cNvPr>
              <p:cNvGrpSpPr/>
              <p:nvPr/>
            </p:nvGrpSpPr>
            <p:grpSpPr>
              <a:xfrm>
                <a:off x="8171399" y="2239478"/>
                <a:ext cx="1280160" cy="1280160"/>
                <a:chOff x="9091684" y="3626090"/>
                <a:chExt cx="1378424" cy="1371921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E496AE7-27F6-1A47-AA30-F7167025FA89}"/>
                    </a:ext>
                  </a:extLst>
                </p:cNvPr>
                <p:cNvSpPr/>
                <p:nvPr/>
              </p:nvSpPr>
              <p:spPr>
                <a:xfrm>
                  <a:off x="9091684" y="362609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8" name="Graphic 33" descr="Gavel">
                  <a:extLst>
                    <a:ext uri="{FF2B5EF4-FFF2-40B4-BE49-F238E27FC236}">
                      <a16:creationId xmlns:a16="http://schemas.microsoft.com/office/drawing/2014/main" id="{58BE78A5-6133-CE42-87F0-1A38A52A9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6230" y="3737610"/>
                  <a:ext cx="1029158" cy="1029158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0988" y="2239478"/>
                <a:ext cx="1279270" cy="128016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185" y="2239478"/>
                <a:ext cx="1274786" cy="1280160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C1346E-E1A2-544C-A9D7-DD6E68805499}"/>
                </a:ext>
              </a:extLst>
            </p:cNvPr>
            <p:cNvSpPr txBox="1"/>
            <p:nvPr/>
          </p:nvSpPr>
          <p:spPr>
            <a:xfrm>
              <a:off x="7378818" y="3444301"/>
              <a:ext cx="2939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Criminal Records </a:t>
              </a:r>
              <a:endParaRPr lang="en-US" sz="2000" b="1" dirty="0" smtClean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Relief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5479734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Public Benefits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9855779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1E6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Long-Term Care</a:t>
              </a:r>
              <a:endParaRPr lang="en-US" sz="2000" b="1" dirty="0">
                <a:solidFill>
                  <a:srgbClr val="001E6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addresses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292052"/>
            <a:ext cx="11531599" cy="423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@ local FCRC</a:t>
            </a:r>
          </a:p>
          <a:p>
            <a:r>
              <a:rPr lang="en-US" sz="1400" dirty="0"/>
              <a:t>Call DHS Help Line: </a:t>
            </a:r>
            <a:r>
              <a:rPr lang="en-US" sz="1400" dirty="0" smtClean="0"/>
              <a:t>1-800-843-6154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Medicaid only: https://www2.illinois.gov/hfs/MedicalClients/Pages/addresschange.aspx</a:t>
            </a:r>
            <a:endParaRPr lang="en-US" sz="1400" dirty="0" smtClean="0"/>
          </a:p>
          <a:p>
            <a:r>
              <a:rPr lang="en-US" sz="1400" dirty="0" smtClean="0"/>
              <a:t>Manage My Case in ABE https://abe.illinois.gov/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3176" y="2285502"/>
            <a:ext cx="11474824" cy="3368115"/>
            <a:chOff x="775487" y="2803074"/>
            <a:chExt cx="10862864" cy="27611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C24832-DB26-5B43-339C-FB31BE185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816" r="74"/>
            <a:stretch/>
          </p:blipFill>
          <p:spPr>
            <a:xfrm>
              <a:off x="775487" y="3225202"/>
              <a:ext cx="2492344" cy="191687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795491" y="3089062"/>
              <a:ext cx="3657600" cy="2189155"/>
              <a:chOff x="3905250" y="1833672"/>
              <a:chExt cx="3657600" cy="218915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t="11111" r="57709" b="43889"/>
              <a:stretch/>
            </p:blipFill>
            <p:spPr>
              <a:xfrm>
                <a:off x="3905250" y="1833672"/>
                <a:ext cx="3657600" cy="218915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108085" y="2364598"/>
                <a:ext cx="285607" cy="1134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77280" y="2963199"/>
                <a:ext cx="403443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77279" y="3074324"/>
                <a:ext cx="403443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62714" y="1959036"/>
                <a:ext cx="542174" cy="937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205715" y="2890336"/>
                <a:ext cx="899173" cy="2297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980751" y="2803074"/>
              <a:ext cx="3657600" cy="2761130"/>
              <a:chOff x="7696200" y="1801813"/>
              <a:chExt cx="3657600" cy="27611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t="10926" r="57500" b="32037"/>
              <a:stretch/>
            </p:blipFill>
            <p:spPr>
              <a:xfrm>
                <a:off x="7696200" y="1801813"/>
                <a:ext cx="3657600" cy="276113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339186" y="1914431"/>
                <a:ext cx="546746" cy="926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02310" y="2364598"/>
                <a:ext cx="403443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861488" y="3545520"/>
                <a:ext cx="647004" cy="1852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296609" y="3922182"/>
                <a:ext cx="403443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236066" y="4079057"/>
                <a:ext cx="501026" cy="1207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52632" y="4270487"/>
                <a:ext cx="665708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436345" y="3315782"/>
                <a:ext cx="899173" cy="2297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3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up for text alerts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405467"/>
            <a:ext cx="11531599" cy="423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Manage My Case in ABE </a:t>
            </a:r>
            <a:r>
              <a:rPr lang="en-US" sz="1400" b="1" dirty="0" smtClean="0"/>
              <a:t>https://abe.illinois.gov/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81" r="58083" b="30296"/>
          <a:stretch/>
        </p:blipFill>
        <p:spPr>
          <a:xfrm>
            <a:off x="890953" y="1920976"/>
            <a:ext cx="4588717" cy="358522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459480" y="4356249"/>
            <a:ext cx="1828800" cy="44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32609" y="2613172"/>
            <a:ext cx="584677" cy="10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63877" y="2627329"/>
            <a:ext cx="584677" cy="10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01373" y="1405467"/>
            <a:ext cx="4294481" cy="4119323"/>
            <a:chOff x="7909560" y="1690688"/>
            <a:chExt cx="3657600" cy="36649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83" t="11185" r="58416" b="14889"/>
            <a:stretch/>
          </p:blipFill>
          <p:spPr>
            <a:xfrm>
              <a:off x="7909560" y="1690688"/>
              <a:ext cx="3657600" cy="3664945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9845040" y="2880360"/>
              <a:ext cx="1508760" cy="11531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0599420" y="1817275"/>
              <a:ext cx="584677" cy="103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3846" y="2245951"/>
              <a:ext cx="584677" cy="103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7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notices &amp; 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8306" y="1592185"/>
            <a:ext cx="2967397" cy="3843337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Call </a:t>
            </a:r>
            <a:r>
              <a:rPr lang="en-US" sz="1400" dirty="0"/>
              <a:t>1 (855) 828-4995 with client’s recipient ID number (RIN). </a:t>
            </a:r>
            <a:endParaRPr lang="en-US" sz="1400" dirty="0" smtClean="0"/>
          </a:p>
          <a:p>
            <a:pPr marL="233363" indent="0">
              <a:buNone/>
            </a:pPr>
            <a:r>
              <a:rPr lang="en-US" sz="1400" dirty="0" smtClean="0"/>
              <a:t>Using </a:t>
            </a:r>
            <a:r>
              <a:rPr lang="en-US" sz="1400" dirty="0"/>
              <a:t>numeric keys, input dates to verify eligibility for each month.</a:t>
            </a:r>
          </a:p>
          <a:p>
            <a:r>
              <a:rPr lang="en-US" sz="1400" dirty="0" smtClean="0"/>
              <a:t>Manage My Case </a:t>
            </a:r>
            <a:r>
              <a:rPr lang="en-US" sz="1400" dirty="0"/>
              <a:t>in ABE </a:t>
            </a:r>
            <a:r>
              <a:rPr lang="en-US" sz="1400" dirty="0">
                <a:hlinkClick r:id="rId2"/>
              </a:rPr>
              <a:t>https://abe.illinois.gov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/>
              <a:t>Notices to the client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787171" y="1860478"/>
            <a:ext cx="3655496" cy="3525958"/>
            <a:chOff x="4027718" y="1862736"/>
            <a:chExt cx="3527487" cy="3072961"/>
          </a:xfrm>
        </p:grpSpPr>
        <p:grpSp>
          <p:nvGrpSpPr>
            <p:cNvPr id="20" name="Group 19"/>
            <p:cNvGrpSpPr/>
            <p:nvPr/>
          </p:nvGrpSpPr>
          <p:grpSpPr>
            <a:xfrm>
              <a:off x="4027718" y="1862736"/>
              <a:ext cx="3527487" cy="3072961"/>
              <a:chOff x="4248998" y="1858169"/>
              <a:chExt cx="3527487" cy="307296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t="10742" r="58750" b="23889"/>
              <a:stretch/>
            </p:blipFill>
            <p:spPr>
              <a:xfrm>
                <a:off x="4248998" y="1858169"/>
                <a:ext cx="3447288" cy="3072961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476750" y="3415835"/>
                <a:ext cx="303973" cy="2989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6750" y="3742531"/>
                <a:ext cx="303973" cy="2989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45181" y="2418792"/>
                <a:ext cx="166592" cy="1073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622706" y="3394649"/>
                <a:ext cx="403443" cy="91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22706" y="3742531"/>
                <a:ext cx="517744" cy="1238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950648" y="3303825"/>
                <a:ext cx="825837" cy="4109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729368" y="2000511"/>
              <a:ext cx="403443" cy="91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04923" y="1590295"/>
            <a:ext cx="3708771" cy="3915560"/>
            <a:chOff x="7904923" y="1590295"/>
            <a:chExt cx="3448877" cy="3617843"/>
          </a:xfrm>
        </p:grpSpPr>
        <p:grpSp>
          <p:nvGrpSpPr>
            <p:cNvPr id="21" name="Group 20"/>
            <p:cNvGrpSpPr/>
            <p:nvPr/>
          </p:nvGrpSpPr>
          <p:grpSpPr>
            <a:xfrm>
              <a:off x="7904923" y="1590295"/>
              <a:ext cx="3448877" cy="3617843"/>
              <a:chOff x="7904923" y="1590295"/>
              <a:chExt cx="3448877" cy="361784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904923" y="1590295"/>
                <a:ext cx="3448877" cy="3617843"/>
                <a:chOff x="4780722" y="1447420"/>
                <a:chExt cx="3448877" cy="361784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27" t="10542" r="57241" b="10327"/>
                <a:stretch/>
              </p:blipFill>
              <p:spPr>
                <a:xfrm>
                  <a:off x="4780722" y="1447420"/>
                  <a:ext cx="3448877" cy="3617843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4905182" y="3723481"/>
                  <a:ext cx="540496" cy="6152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949606" y="1995391"/>
                  <a:ext cx="166592" cy="1073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492412" y="3850105"/>
                  <a:ext cx="2515067" cy="41092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004230" y="4068525"/>
                  <a:ext cx="296162" cy="370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8492477" y="4978400"/>
                <a:ext cx="899173" cy="2297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0487014" y="1732044"/>
              <a:ext cx="403443" cy="91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132777" y="4567328"/>
            <a:ext cx="790807" cy="9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285177" y="4695094"/>
            <a:ext cx="790807" cy="9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notices &amp; DEADLINES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055765" y="1936543"/>
            <a:ext cx="6080470" cy="3385243"/>
            <a:chOff x="5016324" y="2038143"/>
            <a:chExt cx="6080470" cy="33852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t="11358" r="58611" b="34938"/>
            <a:stretch/>
          </p:blipFill>
          <p:spPr>
            <a:xfrm>
              <a:off x="5016324" y="2038143"/>
              <a:ext cx="3529584" cy="257612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226054" y="2565143"/>
              <a:ext cx="224569" cy="112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93396" y="3368010"/>
              <a:ext cx="474942" cy="10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93396" y="3583063"/>
              <a:ext cx="474942" cy="10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93396" y="3798116"/>
              <a:ext cx="474942" cy="10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95049" y="4051621"/>
              <a:ext cx="474942" cy="10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93396" y="4364530"/>
              <a:ext cx="474942" cy="10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8219224" y="3419974"/>
              <a:ext cx="1625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8219224" y="3902044"/>
              <a:ext cx="1625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8219224" y="4165305"/>
              <a:ext cx="1625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106267" y="4353589"/>
              <a:ext cx="899173" cy="2297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822267" y="2983812"/>
              <a:ext cx="209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Notice of Decision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71238" y="3574558"/>
              <a:ext cx="2225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Appointment Notice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71238" y="4213995"/>
              <a:ext cx="209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Redetermination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5483" y="4777055"/>
              <a:ext cx="3222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 on image to download a pdf of the notice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03718" y="2181828"/>
              <a:ext cx="403443" cy="915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5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16" y="287866"/>
            <a:ext cx="5807633" cy="50968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19800" y="3031067"/>
            <a:ext cx="1109133" cy="778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586134" y="3132667"/>
            <a:ext cx="1214915" cy="8805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691916" y="4605757"/>
            <a:ext cx="1109133" cy="778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ine Callout 1 (No Border) 13"/>
          <p:cNvSpPr/>
          <p:nvPr/>
        </p:nvSpPr>
        <p:spPr>
          <a:xfrm>
            <a:off x="9618133" y="2082800"/>
            <a:ext cx="1972733" cy="905934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Notice does not indicate when redetermination might be due</a:t>
            </a:r>
            <a:endParaRPr lang="en-US" sz="1400" dirty="0"/>
          </a:p>
        </p:txBody>
      </p:sp>
      <p:sp>
        <p:nvSpPr>
          <p:cNvPr id="15" name="Line Callout 1 (No Border) 14"/>
          <p:cNvSpPr/>
          <p:nvPr/>
        </p:nvSpPr>
        <p:spPr>
          <a:xfrm flipH="1">
            <a:off x="540173" y="2167467"/>
            <a:ext cx="1972733" cy="1253066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Make sure notice includes all household members and that start of ongoing coverage is satisfactory</a:t>
            </a:r>
            <a:endParaRPr lang="en-US" sz="1400" dirty="0"/>
          </a:p>
        </p:txBody>
      </p:sp>
      <p:sp>
        <p:nvSpPr>
          <p:cNvPr id="16" name="Line Callout 1 (No Border) 15"/>
          <p:cNvSpPr/>
          <p:nvPr/>
        </p:nvSpPr>
        <p:spPr>
          <a:xfrm>
            <a:off x="9618132" y="3869267"/>
            <a:ext cx="1972733" cy="1041400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Some notices also include previous dates of coverage but most do not</a:t>
            </a:r>
            <a:endParaRPr lang="en-US" sz="1400" dirty="0"/>
          </a:p>
        </p:txBody>
      </p:sp>
      <p:sp>
        <p:nvSpPr>
          <p:cNvPr id="17" name="Line Callout 1 (No Border) 16"/>
          <p:cNvSpPr/>
          <p:nvPr/>
        </p:nvSpPr>
        <p:spPr>
          <a:xfrm>
            <a:off x="9433959" y="355600"/>
            <a:ext cx="1972733" cy="1041400"/>
          </a:xfrm>
          <a:prstGeom prst="callout1">
            <a:avLst>
              <a:gd name="adj1" fmla="val 18750"/>
              <a:gd name="adj2" fmla="val -8333"/>
              <a:gd name="adj3" fmla="val 27134"/>
              <a:gd name="adj4" fmla="val -6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Date of Notice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648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Redetermination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of how highly we recommend using this method:</a:t>
            </a:r>
          </a:p>
          <a:p>
            <a:pPr marL="914400" indent="-457200">
              <a:lnSpc>
                <a:spcPct val="150000"/>
              </a:lnSpc>
            </a:pPr>
            <a:r>
              <a:rPr lang="en-US" sz="1800" dirty="0" smtClean="0"/>
              <a:t>Manage My Case at abe.Illinois.gov </a:t>
            </a:r>
          </a:p>
          <a:p>
            <a:pPr marL="914400" indent="-457200">
              <a:lnSpc>
                <a:spcPct val="150000"/>
              </a:lnSpc>
            </a:pPr>
            <a:r>
              <a:rPr lang="en-US" sz="1800" dirty="0" smtClean="0"/>
              <a:t>Fax Redetermination form to 1-844-736-3563</a:t>
            </a:r>
          </a:p>
          <a:p>
            <a:pPr marL="914400" indent="-457200">
              <a:lnSpc>
                <a:spcPct val="150000"/>
              </a:lnSpc>
            </a:pPr>
            <a:r>
              <a:rPr lang="en-US" sz="1800" dirty="0" smtClean="0"/>
              <a:t>Mail to PO Box 19138; Springfield, IL 62763 (return receipt, if possible)</a:t>
            </a:r>
          </a:p>
          <a:p>
            <a:pPr marL="914400" indent="-457200">
              <a:lnSpc>
                <a:spcPct val="150000"/>
              </a:lnSpc>
            </a:pPr>
            <a:r>
              <a:rPr lang="en-US" sz="1800" dirty="0" smtClean="0"/>
              <a:t>In person at the FCRC processing the case</a:t>
            </a:r>
          </a:p>
          <a:p>
            <a:pPr marL="914400" indent="-457200">
              <a:lnSpc>
                <a:spcPct val="150000"/>
              </a:lnSpc>
            </a:pPr>
            <a:r>
              <a:rPr lang="en-US" sz="1800" dirty="0" smtClean="0"/>
              <a:t>By phone at (800) 843-6154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075268" y="2319867"/>
            <a:ext cx="584200" cy="3191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my Medicaid is terminated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8775" cy="3843337"/>
          </a:xfrm>
        </p:spPr>
        <p:txBody>
          <a:bodyPr/>
          <a:lstStyle/>
          <a:p>
            <a:r>
              <a:rPr lang="en-US" sz="1800" dirty="0" smtClean="0"/>
              <a:t>Review reason for termination to see if you agree with WHY DHS terminated your medical benefits. The reason should be listed in the notice. </a:t>
            </a:r>
          </a:p>
          <a:p>
            <a:r>
              <a:rPr lang="en-US" sz="1800" dirty="0" smtClean="0"/>
              <a:t>If DHS was wrong, you have two options to protect your Medicaid coverage (you can do one or both):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If DHS’s decision was correct, file a new application. Request up to 3 months of retroactive coverage in your application if needed.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12310"/>
              </p:ext>
            </p:extLst>
          </p:nvPr>
        </p:nvGraphicFramePr>
        <p:xfrm>
          <a:off x="1159935" y="2624666"/>
          <a:ext cx="10007599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465">
                  <a:extLst>
                    <a:ext uri="{9D8B030D-6E8A-4147-A177-3AD203B41FA5}">
                      <a16:colId xmlns:a16="http://schemas.microsoft.com/office/drawing/2014/main" val="3842789892"/>
                    </a:ext>
                  </a:extLst>
                </a:gridCol>
                <a:gridCol w="3945467">
                  <a:extLst>
                    <a:ext uri="{9D8B030D-6E8A-4147-A177-3AD203B41FA5}">
                      <a16:colId xmlns:a16="http://schemas.microsoft.com/office/drawing/2014/main" val="3315391096"/>
                    </a:ext>
                  </a:extLst>
                </a:gridCol>
                <a:gridCol w="4783667">
                  <a:extLst>
                    <a:ext uri="{9D8B030D-6E8A-4147-A177-3AD203B41FA5}">
                      <a16:colId xmlns:a16="http://schemas.microsoft.com/office/drawing/2014/main" val="1508194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9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Appeal</a:t>
                      </a:r>
                      <a:r>
                        <a:rPr lang="en-US" sz="1400" b="1" baseline="0" dirty="0" smtClean="0"/>
                        <a:t> DHS’s decision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Full</a:t>
                      </a:r>
                      <a:r>
                        <a:rPr lang="en-US" sz="1400" baseline="0" dirty="0" smtClean="0"/>
                        <a:t> reversal of benefits can get Medicaid reinstated all the way back to the termination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Can request continuing benefits while you are waiting for DHS to resolve your appeal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Deadline</a:t>
                      </a:r>
                      <a:r>
                        <a:rPr lang="en-US" sz="1400" baseline="0" dirty="0" smtClean="0"/>
                        <a:t> to file is 60 days after the date on the Notice of Decision. After 60 days, you might lose your right to argue that DHS’s decision was incorrect.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Timeframe to resolve the matter can range from 10 days to several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4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File a new application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Can request up to 3 months of retroactive coverage. You must request it in the application.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Can</a:t>
                      </a:r>
                      <a:r>
                        <a:rPr lang="en-US" sz="1400" baseline="0" dirty="0" smtClean="0"/>
                        <a:t> take up to 60 days to get a new decision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While your application is pending, you do no have medical benefits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1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5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929005"/>
            <a:ext cx="4876800" cy="1325563"/>
          </a:xfrm>
        </p:spPr>
        <p:txBody>
          <a:bodyPr/>
          <a:lstStyle/>
          <a:p>
            <a:r>
              <a:rPr lang="en-US" dirty="0"/>
              <a:t>Does Medicaid pay for your Medicare premium?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778" r="57917" b="13630"/>
          <a:stretch/>
        </p:blipFill>
        <p:spPr>
          <a:xfrm>
            <a:off x="6309360" y="365125"/>
            <a:ext cx="5230930" cy="50755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35823"/>
              </p:ext>
            </p:extLst>
          </p:nvPr>
        </p:nvGraphicFramePr>
        <p:xfrm>
          <a:off x="796825" y="2902903"/>
          <a:ext cx="5070576" cy="272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92">
                  <a:extLst>
                    <a:ext uri="{9D8B030D-6E8A-4147-A177-3AD203B41FA5}">
                      <a16:colId xmlns:a16="http://schemas.microsoft.com/office/drawing/2014/main" val="325077468"/>
                    </a:ext>
                  </a:extLst>
                </a:gridCol>
                <a:gridCol w="1690192">
                  <a:extLst>
                    <a:ext uri="{9D8B030D-6E8A-4147-A177-3AD203B41FA5}">
                      <a16:colId xmlns:a16="http://schemas.microsoft.com/office/drawing/2014/main" val="3868563761"/>
                    </a:ext>
                  </a:extLst>
                </a:gridCol>
                <a:gridCol w="1690192">
                  <a:extLst>
                    <a:ext uri="{9D8B030D-6E8A-4147-A177-3AD203B41FA5}">
                      <a16:colId xmlns:a16="http://schemas.microsoft.com/office/drawing/2014/main" val="2977550673"/>
                    </a:ext>
                  </a:extLst>
                </a:gridCol>
              </a:tblGrid>
              <a:tr h="10015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2023 income standards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</a:t>
                      </a:r>
                      <a:r>
                        <a:rPr lang="en-US" sz="1200" baseline="0" dirty="0" smtClean="0"/>
                        <a:t> B Premium Only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 B + Part A + Assistance</a:t>
                      </a:r>
                      <a:r>
                        <a:rPr lang="en-US" sz="1200" baseline="0" dirty="0" smtClean="0"/>
                        <a:t> with Deductible, </a:t>
                      </a:r>
                      <a:r>
                        <a:rPr lang="en-US" sz="1200" baseline="0" dirty="0" err="1" smtClean="0"/>
                        <a:t>CoPays</a:t>
                      </a:r>
                      <a:r>
                        <a:rPr lang="en-US" sz="1200" baseline="0" dirty="0" smtClean="0"/>
                        <a:t>, and other out of pocket costs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18776"/>
                  </a:ext>
                </a:extLst>
              </a:tr>
              <a:tr h="2311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100-135% FPL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 FPL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142580"/>
                  </a:ext>
                </a:extLst>
              </a:tr>
              <a:tr h="2745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$1,216-$1,639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&lt;$1,216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02404"/>
                  </a:ext>
                </a:extLst>
              </a:tr>
              <a:tr h="862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$1,644 - $2,218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&lt;$1,644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3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14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for Medicare and Medicaid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82709"/>
              </p:ext>
            </p:extLst>
          </p:nvPr>
        </p:nvGraphicFramePr>
        <p:xfrm>
          <a:off x="452651" y="1839040"/>
          <a:ext cx="112866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351">
                  <a:extLst>
                    <a:ext uri="{9D8B030D-6E8A-4147-A177-3AD203B41FA5}">
                      <a16:colId xmlns:a16="http://schemas.microsoft.com/office/drawing/2014/main" val="4142892489"/>
                    </a:ext>
                  </a:extLst>
                </a:gridCol>
                <a:gridCol w="3295694">
                  <a:extLst>
                    <a:ext uri="{9D8B030D-6E8A-4147-A177-3AD203B41FA5}">
                      <a16:colId xmlns:a16="http://schemas.microsoft.com/office/drawing/2014/main" val="1050053153"/>
                    </a:ext>
                  </a:extLst>
                </a:gridCol>
                <a:gridCol w="2561659">
                  <a:extLst>
                    <a:ext uri="{9D8B030D-6E8A-4147-A177-3AD203B41FA5}">
                      <a16:colId xmlns:a16="http://schemas.microsoft.com/office/drawing/2014/main" val="1880642144"/>
                    </a:ext>
                  </a:extLst>
                </a:gridCol>
                <a:gridCol w="1560875">
                  <a:extLst>
                    <a:ext uri="{9D8B030D-6E8A-4147-A177-3AD203B41FA5}">
                      <a16:colId xmlns:a16="http://schemas.microsoft.com/office/drawing/2014/main" val="3952276334"/>
                    </a:ext>
                  </a:extLst>
                </a:gridCol>
                <a:gridCol w="1247119">
                  <a:extLst>
                    <a:ext uri="{9D8B030D-6E8A-4147-A177-3AD203B41FA5}">
                      <a16:colId xmlns:a16="http://schemas.microsoft.com/office/drawing/2014/main" val="3667267739"/>
                    </a:ext>
                  </a:extLst>
                </a:gridCol>
              </a:tblGrid>
              <a:tr h="6501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 qualifies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Covers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Monthly Costs (2023)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to apply online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to apply by </a:t>
                      </a:r>
                      <a:r>
                        <a:rPr lang="en-US" sz="1800" baseline="0" dirty="0" smtClean="0"/>
                        <a:t> phone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5327"/>
                  </a:ext>
                </a:extLst>
              </a:tr>
              <a:tr h="1980426">
                <a:tc>
                  <a:txBody>
                    <a:bodyPr/>
                    <a:lstStyle/>
                    <a:p>
                      <a:pPr lvl="0"/>
                      <a:r>
                        <a:rPr lang="en-US" sz="1500" b="0" dirty="0" smtClean="0">
                          <a:solidFill>
                            <a:srgbClr val="001E61"/>
                          </a:solidFill>
                        </a:rPr>
                        <a:t>People 65 years old or older</a:t>
                      </a:r>
                    </a:p>
                    <a:p>
                      <a:pPr lvl="0"/>
                      <a:endParaRPr lang="en-US" sz="1500" b="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b="0" dirty="0" smtClean="0">
                          <a:solidFill>
                            <a:srgbClr val="001E61"/>
                          </a:solidFill>
                        </a:rPr>
                        <a:t>Receiving Social Security Disability (2 year waiting period)</a:t>
                      </a:r>
                    </a:p>
                    <a:p>
                      <a:pPr lvl="0"/>
                      <a:endParaRPr lang="en-US" sz="1500" b="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b="0" dirty="0" smtClean="0">
                          <a:solidFill>
                            <a:srgbClr val="001E61"/>
                          </a:solidFill>
                        </a:rPr>
                        <a:t>End-state Renal Disease</a:t>
                      </a:r>
                    </a:p>
                    <a:p>
                      <a:pPr lvl="0"/>
                      <a:r>
                        <a:rPr lang="en-US" sz="1500" b="0" dirty="0" smtClean="0">
                          <a:solidFill>
                            <a:srgbClr val="001E61"/>
                          </a:solidFill>
                        </a:rPr>
                        <a:t>ALS (Lou Gehrig’s Disease)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A: Hospital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B: Doctor’s Visits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C: Combined Parts A and B (and D), provided through a private insurance company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D: Prescriptions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A: up to $506; free to most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B: $165-560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C: Combined Parts A and B (and D), average in IL is regular Medicare premiums + $71</a:t>
                      </a:r>
                    </a:p>
                    <a:p>
                      <a:pPr lvl="0"/>
                      <a:endParaRPr lang="en-US" sz="1500" dirty="0" smtClean="0">
                        <a:solidFill>
                          <a:srgbClr val="001E61"/>
                        </a:solidFill>
                      </a:endParaRPr>
                    </a:p>
                    <a:p>
                      <a:pPr lvl="0"/>
                      <a:r>
                        <a:rPr lang="en-US" sz="1500" dirty="0" smtClean="0">
                          <a:solidFill>
                            <a:srgbClr val="001E61"/>
                          </a:solidFill>
                        </a:rPr>
                        <a:t>Part D: Plan Premium + $12-76</a:t>
                      </a:r>
                      <a:endParaRPr lang="en-US" sz="1500" dirty="0">
                        <a:solidFill>
                          <a:srgbClr val="001E6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https://secure.ssa.gov/iClaim/rib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b="1" dirty="0" smtClean="0">
                          <a:solidFill>
                            <a:srgbClr val="001E61"/>
                          </a:solidFill>
                        </a:rPr>
                        <a:t>Apply through the Social Security Administration</a:t>
                      </a:r>
                      <a:endParaRPr lang="en-US" sz="1500" b="1" dirty="0">
                        <a:solidFill>
                          <a:srgbClr val="001E6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66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93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for Medicare and Medicaid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59366"/>
              </p:ext>
            </p:extLst>
          </p:nvPr>
        </p:nvGraphicFramePr>
        <p:xfrm>
          <a:off x="838200" y="188461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</a:t>
                      </a:r>
                    </a:p>
                    <a:p>
                      <a:r>
                        <a:rPr lang="en-US" b="0" baseline="0" dirty="0" smtClean="0"/>
                        <a:t>100%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78471"/>
              </p:ext>
            </p:extLst>
          </p:nvPr>
        </p:nvGraphicFramePr>
        <p:xfrm>
          <a:off x="838200" y="394565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93920" y="152550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The Medicare-Medicaid Alignment Initiative (MMAI) demonstration project provides coordinated medical care to seniors and to persons with a disability who receive both Medicaid and Medicare. 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Persons who choose to enroll in the MMAI program will keep getting their Medicare and Medicaid benefits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There is different Managed Care Organization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MCO) plans to choose from under MMAI depending on where you live. 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://www.dhs.state.il.us/page.aspx?item=69036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6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039960"/>
            <a:ext cx="10515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is help You HELP Your clients overcome these barriers: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0981"/>
            <a:ext cx="10515600" cy="3939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By the end of this training, I hope you can answer these questions: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What changes are happening to Medicaid this year?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 can I help my clients handle common problems related to end of pandemic protections?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944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95" y="155384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If a person is not eligible due to income limit is there a direct person(s) with DHS who will assist them with applying for the Market Place Health Insurance (Affordable Care Act Insurance).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3295" y="3248550"/>
            <a:ext cx="10518775" cy="3843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://localhelp.healthcare.gov/</a:t>
            </a:r>
          </a:p>
        </p:txBody>
      </p:sp>
    </p:spTree>
    <p:extLst>
      <p:ext uri="{BB962C8B-B14F-4D97-AF65-F5344CB8AC3E}">
        <p14:creationId xmlns:p14="http://schemas.microsoft.com/office/powerpoint/2010/main" val="3565815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benefits would a Medicaid participant be eligible for?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6264317"/>
              </p:ext>
            </p:extLst>
          </p:nvPr>
        </p:nvGraphicFramePr>
        <p:xfrm>
          <a:off x="747947" y="1187355"/>
          <a:ext cx="11207492" cy="379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5902" y="4800657"/>
            <a:ext cx="861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Women, Infants, and Children (WIC): https://www.dhs.state.il.us/page.aspx?item=30513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" y="4247123"/>
            <a:ext cx="1394342" cy="14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pandemic protections for Medicaid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783081"/>
            <a:ext cx="10518775" cy="386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Medicaid is a joint federal-state programs. </a:t>
            </a:r>
          </a:p>
          <a:p>
            <a:pPr marL="0" indent="0">
              <a:buNone/>
            </a:pPr>
            <a:r>
              <a:rPr lang="en-US" sz="2200" dirty="0" smtClean="0"/>
              <a:t>During the pandemic, the federal government let each state give recipients extra benefits and greater flexibility so low-income families could afford medical care during the pandemic. Many of these protections and flexibilities are ending soon.</a:t>
            </a:r>
          </a:p>
          <a:p>
            <a:pPr marL="0" indent="0">
              <a:buNone/>
            </a:pPr>
            <a:r>
              <a:rPr lang="en-US" sz="2200" b="1" dirty="0" smtClean="0"/>
              <a:t>But there are things your clients can do to protect their benefits!</a:t>
            </a:r>
            <a:endParaRPr lang="en-US" sz="2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52699" y="3971418"/>
            <a:ext cx="7086602" cy="1673542"/>
            <a:chOff x="2351315" y="3971418"/>
            <a:chExt cx="7086602" cy="16735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5049" t="25555" r="7994" b="47415"/>
            <a:stretch/>
          </p:blipFill>
          <p:spPr>
            <a:xfrm>
              <a:off x="2351315" y="3971418"/>
              <a:ext cx="2967135" cy="1673542"/>
            </a:xfrm>
            <a:prstGeom prst="rect">
              <a:avLst/>
            </a:prstGeom>
          </p:spPr>
        </p:pic>
        <p:pic>
          <p:nvPicPr>
            <p:cNvPr id="1028" name="Picture 4" descr="COVID-19 Vaccine Information for Older Adul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069" y="3971608"/>
              <a:ext cx="2974848" cy="167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2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835025" y="1437695"/>
            <a:ext cx="10518775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Redeterminations Resuming</a:t>
            </a:r>
          </a:p>
          <a:p>
            <a:pPr lvl="1"/>
            <a:r>
              <a:rPr lang="en-US" sz="1600" b="0" i="0" dirty="0"/>
              <a:t>During the pandemic, Illinois was not supposed to terminate Medicaid benefits unless someone died or asked for the benefits to stop.</a:t>
            </a:r>
          </a:p>
          <a:p>
            <a:pPr lvl="2"/>
            <a:r>
              <a:rPr lang="en-US" sz="1400" b="0" i="0" dirty="0"/>
              <a:t>For people in Medicaid Spend-down, if they met one month of Spenddown during the pandemic, they kept Medicaid coverage without having to meet the Spenddown again.</a:t>
            </a:r>
          </a:p>
          <a:p>
            <a:pPr lvl="1"/>
            <a:r>
              <a:rPr lang="en-US" sz="1600" b="0" i="0" dirty="0" smtClean="0"/>
              <a:t>In mid-2023, redeterminations resumed</a:t>
            </a:r>
          </a:p>
          <a:p>
            <a:pPr lvl="2"/>
            <a:r>
              <a:rPr lang="en-US" sz="1400" i="0" dirty="0" smtClean="0"/>
              <a:t>SNAP beneficiaries are renewed when they go through the SNAP redetermination process</a:t>
            </a:r>
          </a:p>
          <a:p>
            <a:pPr lvl="2"/>
            <a:r>
              <a:rPr lang="en-US" sz="1400" i="0" dirty="0" smtClean="0"/>
              <a:t>30-40% of Medicaid recipients are renewed </a:t>
            </a:r>
            <a:r>
              <a:rPr lang="en-US" sz="1400" dirty="0" smtClean="0"/>
              <a:t>ex parte</a:t>
            </a:r>
            <a:endParaRPr lang="en-US" sz="1600" dirty="0" smtClean="0"/>
          </a:p>
          <a:p>
            <a:pPr lvl="1"/>
            <a:r>
              <a:rPr lang="en-US" sz="1600" b="0" i="0" dirty="0" smtClean="0"/>
              <a:t>Date of renewal will be their “regular” renewal date</a:t>
            </a:r>
          </a:p>
          <a:p>
            <a:pPr lvl="2"/>
            <a:r>
              <a:rPr lang="en-US" sz="1400" i="0" dirty="0" smtClean="0"/>
              <a:t>Redetermination Application/Verification checklist</a:t>
            </a:r>
          </a:p>
          <a:p>
            <a:pPr lvl="2"/>
            <a:r>
              <a:rPr lang="en-US" sz="1400" i="0" dirty="0" smtClean="0"/>
              <a:t>Notice of Decision</a:t>
            </a:r>
            <a:endParaRPr lang="en-US" sz="1400" i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062" t="38968" r="6875" b="31852"/>
          <a:stretch/>
        </p:blipFill>
        <p:spPr>
          <a:xfrm>
            <a:off x="5486400" y="4349996"/>
            <a:ext cx="5638800" cy="134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286" y="5413139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Illinois HFS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670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835025" y="1437695"/>
            <a:ext cx="10518775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i="1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1" i="0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b="0" i="1" u="non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Resource Limit Resuming for Aged Blind and Disabled Medicaid</a:t>
            </a:r>
          </a:p>
          <a:p>
            <a:pPr lvl="1"/>
            <a:r>
              <a:rPr lang="en-US" sz="1800" b="0" i="0" dirty="0"/>
              <a:t>During the pandemic, Illinois did not consider someone’s resources when determining eligibility for any Medicaid or Medicare Savings Program benefit</a:t>
            </a:r>
          </a:p>
          <a:p>
            <a:pPr lvl="1"/>
            <a:r>
              <a:rPr lang="en-US" sz="1800" b="0" i="0" dirty="0" smtClean="0"/>
              <a:t>In May, </a:t>
            </a:r>
            <a:r>
              <a:rPr lang="en-US" sz="1800" b="0" i="0" dirty="0"/>
              <a:t>“regular” resource limits </a:t>
            </a:r>
            <a:r>
              <a:rPr lang="en-US" sz="1800" b="0" i="0" dirty="0" smtClean="0"/>
              <a:t>resumed</a:t>
            </a:r>
            <a:endParaRPr lang="en-US" sz="2000" i="0" dirty="0"/>
          </a:p>
          <a:p>
            <a:pPr marL="0" indent="0">
              <a:buNone/>
            </a:pPr>
            <a:endParaRPr lang="en-US" sz="2200" b="0" dirty="0" smtClean="0"/>
          </a:p>
          <a:p>
            <a:pPr marL="457200" lvl="1" indent="0">
              <a:buNone/>
            </a:pPr>
            <a:r>
              <a:rPr lang="en-US" sz="1800" i="0" dirty="0"/>
              <a:t>What is the resource limit? </a:t>
            </a:r>
          </a:p>
          <a:p>
            <a:pPr lvl="2"/>
            <a:r>
              <a:rPr lang="en-US" sz="1400" i="0" dirty="0"/>
              <a:t>$17,500 (note that this is significantly higher than the resource limit pre-pandemic)</a:t>
            </a:r>
          </a:p>
          <a:p>
            <a:pPr marL="457200" lvl="1" indent="0">
              <a:buNone/>
            </a:pPr>
            <a:r>
              <a:rPr lang="en-US" sz="1800" i="0" dirty="0"/>
              <a:t>Does the resource limit apply to all Medicaid programs?</a:t>
            </a:r>
          </a:p>
          <a:p>
            <a:pPr lvl="2"/>
            <a:r>
              <a:rPr lang="en-US" sz="1400" i="0" dirty="0"/>
              <a:t>NO! The asset limit only applies to people in certain programs – those designed to meet the needs of the elderly and people with disabilities, as well as immigrants who don’t qualify for federally-funded Medicaid programs</a:t>
            </a:r>
          </a:p>
          <a:p>
            <a:pPr marL="457200" lvl="1" indent="0">
              <a:buNone/>
            </a:pPr>
            <a:r>
              <a:rPr lang="en-US" sz="1800" i="0" dirty="0"/>
              <a:t>What can I do to keep Medicaid coverage is I have countable resources over the resource limit?</a:t>
            </a:r>
          </a:p>
          <a:p>
            <a:pPr lvl="2"/>
            <a:r>
              <a:rPr lang="en-US" sz="1400" i="0" dirty="0"/>
              <a:t>Spend-Down Medicaid</a:t>
            </a:r>
          </a:p>
          <a:p>
            <a:pPr lvl="2"/>
            <a:r>
              <a:rPr lang="en-US" sz="1400" i="0" dirty="0"/>
              <a:t>Convert countable resources into exempt resources</a:t>
            </a:r>
          </a:p>
          <a:p>
            <a:pPr lvl="2"/>
            <a:r>
              <a:rPr lang="en-US" sz="1400" i="0" dirty="0"/>
              <a:t>Spend-Down resources on other expenses – but be careful if you might need nursing home care in the next five years</a:t>
            </a:r>
          </a:p>
          <a:p>
            <a:pPr marL="0" indent="0">
              <a:buNone/>
            </a:pPr>
            <a:endParaRPr lang="en-US" sz="2200" b="0" i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5025" y="2954867"/>
            <a:ext cx="10857442" cy="27093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11" y="64329"/>
            <a:ext cx="7584837" cy="1325563"/>
          </a:xfrm>
        </p:spPr>
        <p:txBody>
          <a:bodyPr/>
          <a:lstStyle/>
          <a:p>
            <a:r>
              <a:rPr lang="en-US" dirty="0" smtClean="0"/>
              <a:t>What is Illinois Medicaid?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0" y="307205"/>
            <a:ext cx="1218103" cy="8398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2101710"/>
              </p:ext>
            </p:extLst>
          </p:nvPr>
        </p:nvGraphicFramePr>
        <p:xfrm>
          <a:off x="1450974" y="1147015"/>
          <a:ext cx="9693275" cy="459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Callout 2 7"/>
          <p:cNvSpPr/>
          <p:nvPr/>
        </p:nvSpPr>
        <p:spPr>
          <a:xfrm>
            <a:off x="10103086" y="1389892"/>
            <a:ext cx="1574800" cy="11811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57"/>
              <a:gd name="adj6" fmla="val -116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 will not cover theses or other programs in today’s training</a:t>
            </a:r>
            <a:endParaRPr lang="en-US" sz="1400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8097417" y="729397"/>
            <a:ext cx="347673" cy="16686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Aged Blind and disabled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980" y="3175620"/>
            <a:ext cx="7462519" cy="1613345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Citizenship/Immigration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US Citizens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Refugees, Asylees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Legal Permanent Residents (5 year wait)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VAWA applicants (5 year wait)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Some immigrants from Cuba, Haiti, Vietnam, Iraq, and Afghanistan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/>
              <a:t>Others listed in IDHS PM 03-01-02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36658"/>
              </p:ext>
            </p:extLst>
          </p:nvPr>
        </p:nvGraphicFramePr>
        <p:xfrm>
          <a:off x="8451912" y="19303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</a:t>
                      </a:r>
                    </a:p>
                    <a:p>
                      <a:r>
                        <a:rPr lang="en-US" b="0" baseline="0" dirty="0" smtClean="0"/>
                        <a:t>100%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1209"/>
              </p:ext>
            </p:extLst>
          </p:nvPr>
        </p:nvGraphicFramePr>
        <p:xfrm>
          <a:off x="8451912" y="39913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7981" y="1818753"/>
            <a:ext cx="7462519" cy="1228802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Receiving Social Security or Railroad benefits based on disability or blindness,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Denied Social Security benefits based on income but otherwise meeting Social Security’s definition for disability or blindness,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Over 65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7980" y="4917030"/>
            <a:ext cx="7462519" cy="701037"/>
          </a:xfrm>
          <a:prstGeom prst="rect">
            <a:avLst/>
          </a:prstGeom>
          <a:solidFill>
            <a:srgbClr val="0E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Household</a:t>
            </a:r>
            <a:endParaRPr lang="en-US" b="1" dirty="0"/>
          </a:p>
          <a:p>
            <a:r>
              <a:rPr lang="en-US" sz="1300" dirty="0" smtClean="0"/>
              <a:t>Applicant, their spouse, and dependent minor children who live together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74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2900" y="285750"/>
            <a:ext cx="12649200" cy="1404938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Aged Blind and disabled income/assets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89094"/>
              </p:ext>
            </p:extLst>
          </p:nvPr>
        </p:nvGraphicFramePr>
        <p:xfrm>
          <a:off x="184212" y="2044637"/>
          <a:ext cx="3039492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Income</a:t>
                      </a:r>
                      <a:r>
                        <a:rPr lang="en-US" b="1" baseline="0" dirty="0" smtClean="0"/>
                        <a:t> Limit*</a:t>
                      </a:r>
                    </a:p>
                    <a:p>
                      <a:r>
                        <a:rPr lang="en-US" b="0" baseline="0" dirty="0" smtClean="0"/>
                        <a:t>100% FPL (2023 limits below)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30031"/>
              </p:ext>
            </p:extLst>
          </p:nvPr>
        </p:nvGraphicFramePr>
        <p:xfrm>
          <a:off x="184212" y="4105671"/>
          <a:ext cx="3039492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891">
                  <a:extLst>
                    <a:ext uri="{9D8B030D-6E8A-4147-A177-3AD203B41FA5}">
                      <a16:colId xmlns:a16="http://schemas.microsoft.com/office/drawing/2014/main" val="1104463650"/>
                    </a:ext>
                  </a:extLst>
                </a:gridCol>
                <a:gridCol w="2387601">
                  <a:extLst>
                    <a:ext uri="{9D8B030D-6E8A-4147-A177-3AD203B41FA5}">
                      <a16:colId xmlns:a16="http://schemas.microsoft.com/office/drawing/2014/main" val="37250763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Asset</a:t>
                      </a:r>
                      <a:r>
                        <a:rPr lang="en-US" b="1" baseline="0" dirty="0" smtClean="0"/>
                        <a:t> Limit*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9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698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02000" y="2044637"/>
            <a:ext cx="84709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Common 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Self-Employment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Reasonable and necessary rental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Certain deductions from earned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SSI lump sum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Income In-Kind</a:t>
            </a:r>
          </a:p>
          <a:p>
            <a:r>
              <a:rPr lang="en-US" dirty="0"/>
              <a:t>Can “spend-down” if over </a:t>
            </a: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02000" y="4105671"/>
            <a:ext cx="8470900" cy="148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Common 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Homestead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Vehicle if needed for employment, medical transportation, or transportation for daily essentials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Personal effects and household goods of less than $2000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Wedding and engagement rings</a:t>
            </a:r>
          </a:p>
          <a:p>
            <a:r>
              <a:rPr lang="en-US" dirty="0" smtClean="0"/>
              <a:t>Can “spend-down” if over asset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0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2fe50a-8461-476e-8011-41194c3d2ce6">NK2KVDMTXA6M-989693286-68918</_dlc_DocId>
    <_dlc_DocIdUrl xmlns="122fe50a-8461-476e-8011-41194c3d2ce6">
      <Url>https://lafpoint.lafchicago.org/externalRelations/_layouts/15/DocIdRedir.aspx?ID=NK2KVDMTXA6M-989693286-68918</Url>
      <Description>NK2KVDMTXA6M-989693286-68918</Description>
    </_dlc_DocIdUrl>
    <Links xmlns="7a847ab8-5b33-4ef9-8841-01e661e4125f">
      <Url xsi:nil="true"/>
      <Description xsi:nil="true"/>
    </Link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FA2E76447D54E818FB5F1D21EDFED" ma:contentTypeVersion="1" ma:contentTypeDescription="Create a new document." ma:contentTypeScope="" ma:versionID="baa3cab4971a6e8e5605ed1b5314ecb4">
  <xsd:schema xmlns:xsd="http://www.w3.org/2001/XMLSchema" xmlns:xs="http://www.w3.org/2001/XMLSchema" xmlns:p="http://schemas.microsoft.com/office/2006/metadata/properties" xmlns:ns2="122fe50a-8461-476e-8011-41194c3d2ce6" xmlns:ns3="7a847ab8-5b33-4ef9-8841-01e661e4125f" targetNamespace="http://schemas.microsoft.com/office/2006/metadata/properties" ma:root="true" ma:fieldsID="0fcc4a49f516e7fbab61cd8b680f02ea" ns2:_="" ns3:_="">
    <xsd:import namespace="122fe50a-8461-476e-8011-41194c3d2ce6"/>
    <xsd:import namespace="7a847ab8-5b33-4ef9-8841-01e661e41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e50a-8461-476e-8011-41194c3d2c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47ab8-5b33-4ef9-8841-01e661e4125f" elementFormDefault="qualified">
    <xsd:import namespace="http://schemas.microsoft.com/office/2006/documentManagement/types"/>
    <xsd:import namespace="http://schemas.microsoft.com/office/infopath/2007/PartnerControls"/>
    <xsd:element name="Links" ma:index="11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3D111-1A79-4189-8E2F-A8276D7C4CE4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22fe50a-8461-476e-8011-41194c3d2ce6"/>
    <ds:schemaRef ds:uri="http://schemas.microsoft.com/sharepoint/v3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F76296-EB46-4797-AD15-AE9902435F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A3DED5-9243-49F8-B15E-5799AE0E9D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4C5C8E-0C34-4669-8C19-A0A18749CF25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1383</TotalTime>
  <Words>2821</Words>
  <Application>Microsoft Office PowerPoint</Application>
  <PresentationFormat>Widescreen</PresentationFormat>
  <Paragraphs>483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Segoe UI</vt:lpstr>
      <vt:lpstr>Calibri</vt:lpstr>
      <vt:lpstr>Source Sans Pro</vt:lpstr>
      <vt:lpstr>Wingdings</vt:lpstr>
      <vt:lpstr>Arial</vt:lpstr>
      <vt:lpstr>Office Theme</vt:lpstr>
      <vt:lpstr> </vt:lpstr>
      <vt:lpstr>PowerPoint Presentation</vt:lpstr>
      <vt:lpstr>My goal is help You HELP Your clients overcome these barriers:</vt:lpstr>
      <vt:lpstr>End of pandemic protections for Medicaid</vt:lpstr>
      <vt:lpstr>Medicaid</vt:lpstr>
      <vt:lpstr>Medicaid</vt:lpstr>
      <vt:lpstr>What is Illinois Medicaid?</vt:lpstr>
      <vt:lpstr>Aged Blind and disabled</vt:lpstr>
      <vt:lpstr>Aged Blind and disabled income/assets</vt:lpstr>
      <vt:lpstr>Aged Blind and disabled  Spenddown</vt:lpstr>
      <vt:lpstr>MAGI (1) Adults</vt:lpstr>
      <vt:lpstr>MAGI (2) children</vt:lpstr>
      <vt:lpstr>MAGI (3) moms and babies</vt:lpstr>
      <vt:lpstr>MAGI income limits</vt:lpstr>
      <vt:lpstr>Non-Citizen Victims of Trafficking Abuse and Other Serious Crimes</vt:lpstr>
      <vt:lpstr>Health benefits for immigrant seniors</vt:lpstr>
      <vt:lpstr>Health benefits for immigrant adults</vt:lpstr>
      <vt:lpstr>Medicaid</vt:lpstr>
      <vt:lpstr>What can you do to protect your or your client’s Medicaid?</vt:lpstr>
      <vt:lpstr>Updating addresses</vt:lpstr>
      <vt:lpstr>Signing up for text alerts</vt:lpstr>
      <vt:lpstr>Where to find notices &amp; DEADLINES</vt:lpstr>
      <vt:lpstr>Where to find notices &amp; DEADLINES</vt:lpstr>
      <vt:lpstr>PowerPoint Presentation</vt:lpstr>
      <vt:lpstr>Submitting Redetermination Application</vt:lpstr>
      <vt:lpstr>What if my Medicaid is terminated</vt:lpstr>
      <vt:lpstr>Does Medicaid pay for your Medicare premium?</vt:lpstr>
      <vt:lpstr>Qualifying for Medicare and Medicaid</vt:lpstr>
      <vt:lpstr>Qualifying for Medicare and Medicaid</vt:lpstr>
      <vt:lpstr>If a person is not eligible due to income limit is there a direct person(s) with DHS who will assist them with applying for the Market Place Health Insurance (Affordable Care Act Insurance).</vt:lpstr>
      <vt:lpstr>What other benefits would a Medicaid participant be eligible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Gwynne Kizer Mashon</dc:creator>
  <cp:lastModifiedBy>Gwynne Kizer Mashon</cp:lastModifiedBy>
  <cp:revision>104</cp:revision>
  <dcterms:created xsi:type="dcterms:W3CDTF">2023-02-24T00:05:53Z</dcterms:created>
  <dcterms:modified xsi:type="dcterms:W3CDTF">2024-11-20T23:00:43Z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0x010100341FA2E76447D54E818FB5F1D21EDFED</vt:lpwstr>
  </property>
  <property fmtid="{D5CDD505-2E9C-101B-9397-08002B2CF9AE}" pid="3" name="_dlc_DocIdItemGuid">
    <vt:lpwstr>09fad827-a597-4326-8101-578191a24d70</vt:lpwstr>
  </property>
  <property fmtid="{D5CDD505-2E9C-101B-9397-08002B2CF9AE}" pid="4" name="DocType">
    <vt:lpwstr/>
  </property>
  <property fmtid="{D5CDD505-2E9C-101B-9397-08002B2CF9AE}" pid="5" name="Issues">
    <vt:lpwstr/>
  </property>
  <property fmtid="{D5CDD505-2E9C-101B-9397-08002B2CF9AE}" pid="6" name="Groups">
    <vt:lpwstr>146;#External Relations/Fundraising|fec538bf-1d5b-4c47-8a19-9e612ad050d9</vt:lpwstr>
  </property>
</Properties>
</file>