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256" r:id="rId6"/>
    <p:sldId id="424" r:id="rId7"/>
    <p:sldId id="426" r:id="rId8"/>
    <p:sldId id="425" r:id="rId9"/>
    <p:sldId id="427" r:id="rId10"/>
    <p:sldId id="420" r:id="rId11"/>
    <p:sldId id="421" r:id="rId12"/>
    <p:sldId id="422" r:id="rId13"/>
    <p:sldId id="423" r:id="rId14"/>
    <p:sldId id="433" r:id="rId15"/>
    <p:sldId id="366" r:id="rId16"/>
    <p:sldId id="350" r:id="rId17"/>
    <p:sldId id="352" r:id="rId18"/>
    <p:sldId id="358" r:id="rId19"/>
    <p:sldId id="367" r:id="rId20"/>
    <p:sldId id="438" r:id="rId21"/>
    <p:sldId id="399" r:id="rId22"/>
    <p:sldId id="364" r:id="rId23"/>
    <p:sldId id="360" r:id="rId24"/>
    <p:sldId id="428" r:id="rId25"/>
    <p:sldId id="402" r:id="rId26"/>
    <p:sldId id="434" r:id="rId27"/>
    <p:sldId id="436" r:id="rId28"/>
    <p:sldId id="440" r:id="rId29"/>
    <p:sldId id="430" r:id="rId30"/>
    <p:sldId id="431" r:id="rId31"/>
    <p:sldId id="432" r:id="rId32"/>
    <p:sldId id="439" r:id="rId33"/>
  </p:sldIdLst>
  <p:sldSz cx="12192000" cy="6858000"/>
  <p:notesSz cx="6858000" cy="9144000"/>
  <p:embeddedFontLst>
    <p:embeddedFont>
      <p:font typeface="Source Sans Pro" panose="020B0503030403020204" pitchFamily="3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wynne Kizer Mashon" initials="GKM" lastIdx="1" clrIdx="0">
    <p:extLst>
      <p:ext uri="{19B8F6BF-5375-455C-9EA6-DF929625EA0E}">
        <p15:presenceInfo xmlns:p15="http://schemas.microsoft.com/office/powerpoint/2012/main" userId="S-1-5-21-2077504941-3110522328-3205064618-89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1D9CF"/>
    <a:srgbClr val="001E61"/>
    <a:srgbClr val="0E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5" autoAdjust="0"/>
    <p:restoredTop sz="90465" autoAdjust="0"/>
  </p:normalViewPr>
  <p:slideViewPr>
    <p:cSldViewPr snapToGrid="0">
      <p:cViewPr varScale="1">
        <p:scale>
          <a:sx n="104" d="100"/>
          <a:sy n="104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34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font" Target="fonts/font6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f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246A2-84ED-476E-9018-F24E9CAA4F21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EF1E99-5DF6-4550-846D-75B873F6FDD8}">
      <dgm:prSet phldrT="[Text]"/>
      <dgm:spPr/>
      <dgm:t>
        <a:bodyPr/>
        <a:lstStyle/>
        <a:p>
          <a:r>
            <a:rPr lang="en-US" b="1" dirty="0" smtClean="0">
              <a:solidFill>
                <a:srgbClr val="001E61"/>
              </a:solidFill>
            </a:rPr>
            <a:t>Public Benefits Overview</a:t>
          </a:r>
          <a:endParaRPr lang="en-US" b="1" dirty="0">
            <a:solidFill>
              <a:srgbClr val="001E61"/>
            </a:solidFill>
          </a:endParaRPr>
        </a:p>
      </dgm:t>
    </dgm:pt>
    <dgm:pt modelId="{2634DFBD-1750-4BEA-A80A-F32F3B707523}" type="parTrans" cxnId="{283097AB-1579-4404-8629-F74C926FBAE7}">
      <dgm:prSet/>
      <dgm:spPr/>
      <dgm:t>
        <a:bodyPr/>
        <a:lstStyle/>
        <a:p>
          <a:endParaRPr lang="en-US"/>
        </a:p>
      </dgm:t>
    </dgm:pt>
    <dgm:pt modelId="{8CDA5B17-A208-441C-ACE7-A86A29CD2948}" type="sibTrans" cxnId="{283097AB-1579-4404-8629-F74C926FBAE7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7EE357B8-DB41-483A-8465-591D5D7FBA13}">
      <dgm:prSet phldrT="[Text]" phldr="1"/>
      <dgm:spPr/>
      <dgm:t>
        <a:bodyPr/>
        <a:lstStyle/>
        <a:p>
          <a:endParaRPr lang="en-US" dirty="0"/>
        </a:p>
      </dgm:t>
    </dgm:pt>
    <dgm:pt modelId="{88FA9F7F-7441-4942-8B52-56F910F9F032}" type="parTrans" cxnId="{0A08BE40-A28C-4665-B6DD-8F193A552FCF}">
      <dgm:prSet/>
      <dgm:spPr/>
      <dgm:t>
        <a:bodyPr/>
        <a:lstStyle/>
        <a:p>
          <a:endParaRPr lang="en-US"/>
        </a:p>
      </dgm:t>
    </dgm:pt>
    <dgm:pt modelId="{FA2A8137-2788-46F4-BDF6-6250DF4B483D}" type="sibTrans" cxnId="{0A08BE40-A28C-4665-B6DD-8F193A552FCF}">
      <dgm:prSet/>
      <dgm:spPr/>
      <dgm:t>
        <a:bodyPr/>
        <a:lstStyle/>
        <a:p>
          <a:endParaRPr lang="en-US"/>
        </a:p>
      </dgm:t>
    </dgm:pt>
    <dgm:pt modelId="{A42147F6-2466-4861-A355-BB55802A3F9B}">
      <dgm:prSet phldrT="[Text]" phldr="1"/>
      <dgm:spPr/>
      <dgm:t>
        <a:bodyPr/>
        <a:lstStyle/>
        <a:p>
          <a:endParaRPr lang="en-US" dirty="0"/>
        </a:p>
      </dgm:t>
    </dgm:pt>
    <dgm:pt modelId="{AB84BE82-CCB5-43BF-96D0-3610E5DD9539}" type="sibTrans" cxnId="{FC1B5D9C-EF00-4474-807A-C76CDF475E30}">
      <dgm:prSet/>
      <dgm:spPr/>
      <dgm:t>
        <a:bodyPr/>
        <a:lstStyle/>
        <a:p>
          <a:endParaRPr lang="en-US"/>
        </a:p>
      </dgm:t>
    </dgm:pt>
    <dgm:pt modelId="{1FE8F490-F15B-414E-B5BF-D2115E61B8FB}" type="parTrans" cxnId="{FC1B5D9C-EF00-4474-807A-C76CDF475E30}">
      <dgm:prSet/>
      <dgm:spPr/>
      <dgm:t>
        <a:bodyPr/>
        <a:lstStyle/>
        <a:p>
          <a:endParaRPr lang="en-US"/>
        </a:p>
      </dgm:t>
    </dgm:pt>
    <dgm:pt modelId="{45630C69-9BCB-4347-BABE-5D5C19BF4345}">
      <dgm:prSet phldrT="[Text]" phldr="1"/>
      <dgm:spPr/>
      <dgm:t>
        <a:bodyPr/>
        <a:lstStyle/>
        <a:p>
          <a:endParaRPr lang="en-US" dirty="0"/>
        </a:p>
      </dgm:t>
    </dgm:pt>
    <dgm:pt modelId="{3EE57D28-326B-416E-9D20-5102CA14FE08}" type="sibTrans" cxnId="{372FE348-7A07-4DCA-B99C-F72CB18F43C4}">
      <dgm:prSet/>
      <dgm:spPr/>
      <dgm:t>
        <a:bodyPr/>
        <a:lstStyle/>
        <a:p>
          <a:endParaRPr lang="en-US"/>
        </a:p>
      </dgm:t>
    </dgm:pt>
    <dgm:pt modelId="{E8B7F6F6-D84A-40E8-9A31-E8EDFE01E034}" type="parTrans" cxnId="{372FE348-7A07-4DCA-B99C-F72CB18F43C4}">
      <dgm:prSet/>
      <dgm:spPr/>
      <dgm:t>
        <a:bodyPr/>
        <a:lstStyle/>
        <a:p>
          <a:endParaRPr lang="en-US"/>
        </a:p>
      </dgm:t>
    </dgm:pt>
    <dgm:pt modelId="{6AC0D5D3-1D25-4AB8-8209-B07EF957EF86}" type="pres">
      <dgm:prSet presAssocID="{BB4246A2-84ED-476E-9018-F24E9CAA4F2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3EAD0EBB-FF31-494A-8D8D-060C9E8C26C4}" type="pres">
      <dgm:prSet presAssocID="{8CDA5B17-A208-441C-ACE7-A86A29CD2948}" presName="picture_1" presStyleLbl="bgImgPlace1" presStyleIdx="0" presStyleCnt="1" custScaleX="185465" custLinFactNeighborX="-37550" custLinFactNeighborY="-1303"/>
      <dgm:spPr/>
      <dgm:t>
        <a:bodyPr/>
        <a:lstStyle/>
        <a:p>
          <a:endParaRPr lang="en-US"/>
        </a:p>
      </dgm:t>
    </dgm:pt>
    <dgm:pt modelId="{2623DA27-40FD-42DD-8A5A-4770813335C9}" type="pres">
      <dgm:prSet presAssocID="{26EF1E99-5DF6-4550-846D-75B873F6FDD8}" presName="text_1" presStyleLbl="node1" presStyleIdx="0" presStyleCnt="0" custScaleX="140803" custScaleY="161708" custLinFactNeighborX="-58282" custLinFactNeighborY="-32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09E4D-E668-4D77-AAEE-4521F143DFDE}" type="pres">
      <dgm:prSet presAssocID="{BB4246A2-84ED-476E-9018-F24E9CAA4F21}" presName="linV" presStyleCnt="0"/>
      <dgm:spPr/>
    </dgm:pt>
    <dgm:pt modelId="{0F275D15-BD06-4A78-A567-59C7B80D742B}" type="pres">
      <dgm:prSet presAssocID="{45630C69-9BCB-4347-BABE-5D5C19BF4345}" presName="pair" presStyleCnt="0"/>
      <dgm:spPr/>
    </dgm:pt>
    <dgm:pt modelId="{58FE6FF9-9393-4C01-B156-FF44FE796B6D}" type="pres">
      <dgm:prSet presAssocID="{45630C69-9BCB-4347-BABE-5D5C19BF4345}" presName="spaceH" presStyleLbl="node1" presStyleIdx="0" presStyleCnt="0"/>
      <dgm:spPr/>
    </dgm:pt>
    <dgm:pt modelId="{5EFC757A-B366-46BF-AC4F-3DAE76FA1951}" type="pres">
      <dgm:prSet presAssocID="{45630C69-9BCB-4347-BABE-5D5C19BF4345}" presName="desPictures" presStyleLbl="alignImgPlace1" presStyleIdx="0" presStyleCnt="3" custScaleX="115923" custScaleY="113126" custLinFactY="100000" custLinFactNeighborX="-60357" custLinFactNeighborY="1544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62FBD62A-A36C-4632-B26C-FF9FF5181253}" type="pres">
      <dgm:prSet presAssocID="{45630C69-9BCB-4347-BABE-5D5C19BF4345}" presName="desTextWrapper" presStyleCnt="0"/>
      <dgm:spPr/>
    </dgm:pt>
    <dgm:pt modelId="{A220BA70-F228-4281-8918-3D1BF8C1C896}" type="pres">
      <dgm:prSet presAssocID="{45630C69-9BCB-4347-BABE-5D5C19BF4345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59C6-9544-47B2-9BCF-9446C02A4E66}" type="pres">
      <dgm:prSet presAssocID="{3EE57D28-326B-416E-9D20-5102CA14FE08}" presName="spaceV" presStyleCnt="0"/>
      <dgm:spPr/>
    </dgm:pt>
    <dgm:pt modelId="{C6988A70-5CEC-4BE9-8AF3-02815E817E07}" type="pres">
      <dgm:prSet presAssocID="{A42147F6-2466-4861-A355-BB55802A3F9B}" presName="pair" presStyleCnt="0"/>
      <dgm:spPr/>
    </dgm:pt>
    <dgm:pt modelId="{A51ABF41-10B8-48D7-8F4A-1F26B51F18C9}" type="pres">
      <dgm:prSet presAssocID="{A42147F6-2466-4861-A355-BB55802A3F9B}" presName="spaceH" presStyleLbl="node1" presStyleIdx="0" presStyleCnt="0"/>
      <dgm:spPr/>
    </dgm:pt>
    <dgm:pt modelId="{E870F793-48B9-4321-AA32-FC1EE8E04588}" type="pres">
      <dgm:prSet presAssocID="{A42147F6-2466-4861-A355-BB55802A3F9B}" presName="desPictures" presStyleLbl="alignImgPlace1" presStyleIdx="1" presStyleCnt="3" custScaleX="115923" custScaleY="113126" custLinFactNeighborX="-61049" custLinFactNeighborY="738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A130002-8F52-4A20-B45E-3BD765E652E1}" type="pres">
      <dgm:prSet presAssocID="{A42147F6-2466-4861-A355-BB55802A3F9B}" presName="desTextWrapper" presStyleCnt="0"/>
      <dgm:spPr/>
    </dgm:pt>
    <dgm:pt modelId="{79072C42-681F-4DAA-A0FB-D4639AF93303}" type="pres">
      <dgm:prSet presAssocID="{A42147F6-2466-4861-A355-BB55802A3F9B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763E6-AE88-4A22-AEFD-BAD9418A4AAC}" type="pres">
      <dgm:prSet presAssocID="{AB84BE82-CCB5-43BF-96D0-3610E5DD9539}" presName="spaceV" presStyleCnt="0"/>
      <dgm:spPr/>
    </dgm:pt>
    <dgm:pt modelId="{DB4F20DD-FC41-4F98-8984-898D32144471}" type="pres">
      <dgm:prSet presAssocID="{7EE357B8-DB41-483A-8465-591D5D7FBA13}" presName="pair" presStyleCnt="0"/>
      <dgm:spPr/>
    </dgm:pt>
    <dgm:pt modelId="{562D512C-1626-4C4C-98EE-44BF3E514FA6}" type="pres">
      <dgm:prSet presAssocID="{7EE357B8-DB41-483A-8465-591D5D7FBA13}" presName="spaceH" presStyleLbl="node1" presStyleIdx="0" presStyleCnt="0"/>
      <dgm:spPr/>
    </dgm:pt>
    <dgm:pt modelId="{03021D79-DE20-42B6-B5A8-D2891FCA5067}" type="pres">
      <dgm:prSet presAssocID="{7EE357B8-DB41-483A-8465-591D5D7FBA13}" presName="desPictures" presStyleLbl="alignImgPlace1" presStyleIdx="2" presStyleCnt="3" custScaleX="115923" custScaleY="113126" custLinFactY="-100000" custLinFactNeighborX="-60830" custLinFactNeighborY="-14525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F8532A67-1ED5-4C13-A7CB-DE0B4BDA83BD}" type="pres">
      <dgm:prSet presAssocID="{7EE357B8-DB41-483A-8465-591D5D7FBA13}" presName="desTextWrapper" presStyleCnt="0"/>
      <dgm:spPr/>
    </dgm:pt>
    <dgm:pt modelId="{658A5072-2653-4F1E-AEF2-6093A6B95943}" type="pres">
      <dgm:prSet presAssocID="{7EE357B8-DB41-483A-8465-591D5D7FBA13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2DC68-66FD-4DC9-96A4-6F4D5EC6ED68}" type="pres">
      <dgm:prSet presAssocID="{BB4246A2-84ED-476E-9018-F24E9CAA4F21}" presName="maxNode" presStyleCnt="0"/>
      <dgm:spPr/>
    </dgm:pt>
    <dgm:pt modelId="{BE9308BA-00C2-4A29-9035-2F67DC9442F5}" type="pres">
      <dgm:prSet presAssocID="{BB4246A2-84ED-476E-9018-F24E9CAA4F21}" presName="Name33" presStyleCnt="0"/>
      <dgm:spPr/>
    </dgm:pt>
  </dgm:ptLst>
  <dgm:cxnLst>
    <dgm:cxn modelId="{5296F9FF-B464-4CA0-B204-35AE644C4B65}" type="presOf" srcId="{BB4246A2-84ED-476E-9018-F24E9CAA4F21}" destId="{6AC0D5D3-1D25-4AB8-8209-B07EF957EF86}" srcOrd="0" destOrd="0" presId="urn:microsoft.com/office/officeart/2008/layout/AccentedPicture"/>
    <dgm:cxn modelId="{89F0B64D-D8F9-43DF-B3B4-8110DA7CF918}" type="presOf" srcId="{45630C69-9BCB-4347-BABE-5D5C19BF4345}" destId="{A220BA70-F228-4281-8918-3D1BF8C1C896}" srcOrd="0" destOrd="0" presId="urn:microsoft.com/office/officeart/2008/layout/AccentedPicture"/>
    <dgm:cxn modelId="{372FE348-7A07-4DCA-B99C-F72CB18F43C4}" srcId="{BB4246A2-84ED-476E-9018-F24E9CAA4F21}" destId="{45630C69-9BCB-4347-BABE-5D5C19BF4345}" srcOrd="1" destOrd="0" parTransId="{E8B7F6F6-D84A-40E8-9A31-E8EDFE01E034}" sibTransId="{3EE57D28-326B-416E-9D20-5102CA14FE08}"/>
    <dgm:cxn modelId="{26122943-095A-416F-969C-7775601D25CF}" type="presOf" srcId="{26EF1E99-5DF6-4550-846D-75B873F6FDD8}" destId="{2623DA27-40FD-42DD-8A5A-4770813335C9}" srcOrd="0" destOrd="0" presId="urn:microsoft.com/office/officeart/2008/layout/AccentedPicture"/>
    <dgm:cxn modelId="{47207F93-5ED8-48A7-B096-6D9309F69286}" type="presOf" srcId="{8CDA5B17-A208-441C-ACE7-A86A29CD2948}" destId="{3EAD0EBB-FF31-494A-8D8D-060C9E8C26C4}" srcOrd="0" destOrd="0" presId="urn:microsoft.com/office/officeart/2008/layout/AccentedPicture"/>
    <dgm:cxn modelId="{0A08BE40-A28C-4665-B6DD-8F193A552FCF}" srcId="{BB4246A2-84ED-476E-9018-F24E9CAA4F21}" destId="{7EE357B8-DB41-483A-8465-591D5D7FBA13}" srcOrd="3" destOrd="0" parTransId="{88FA9F7F-7441-4942-8B52-56F910F9F032}" sibTransId="{FA2A8137-2788-46F4-BDF6-6250DF4B483D}"/>
    <dgm:cxn modelId="{6297E140-C859-4797-B76D-C874DF58545C}" type="presOf" srcId="{A42147F6-2466-4861-A355-BB55802A3F9B}" destId="{79072C42-681F-4DAA-A0FB-D4639AF93303}" srcOrd="0" destOrd="0" presId="urn:microsoft.com/office/officeart/2008/layout/AccentedPicture"/>
    <dgm:cxn modelId="{1C854527-B95D-4771-9CD9-908DE53DCBDA}" type="presOf" srcId="{7EE357B8-DB41-483A-8465-591D5D7FBA13}" destId="{658A5072-2653-4F1E-AEF2-6093A6B95943}" srcOrd="0" destOrd="0" presId="urn:microsoft.com/office/officeart/2008/layout/AccentedPicture"/>
    <dgm:cxn modelId="{FC1B5D9C-EF00-4474-807A-C76CDF475E30}" srcId="{BB4246A2-84ED-476E-9018-F24E9CAA4F21}" destId="{A42147F6-2466-4861-A355-BB55802A3F9B}" srcOrd="2" destOrd="0" parTransId="{1FE8F490-F15B-414E-B5BF-D2115E61B8FB}" sibTransId="{AB84BE82-CCB5-43BF-96D0-3610E5DD9539}"/>
    <dgm:cxn modelId="{283097AB-1579-4404-8629-F74C926FBAE7}" srcId="{BB4246A2-84ED-476E-9018-F24E9CAA4F21}" destId="{26EF1E99-5DF6-4550-846D-75B873F6FDD8}" srcOrd="0" destOrd="0" parTransId="{2634DFBD-1750-4BEA-A80A-F32F3B707523}" sibTransId="{8CDA5B17-A208-441C-ACE7-A86A29CD2948}"/>
    <dgm:cxn modelId="{46E733CB-0237-43DC-8D44-28C7AC16A9BF}" type="presParOf" srcId="{6AC0D5D3-1D25-4AB8-8209-B07EF957EF86}" destId="{3EAD0EBB-FF31-494A-8D8D-060C9E8C26C4}" srcOrd="0" destOrd="0" presId="urn:microsoft.com/office/officeart/2008/layout/AccentedPicture"/>
    <dgm:cxn modelId="{340F1F53-6DD7-4EBB-9A0B-230990878F3C}" type="presParOf" srcId="{6AC0D5D3-1D25-4AB8-8209-B07EF957EF86}" destId="{2623DA27-40FD-42DD-8A5A-4770813335C9}" srcOrd="1" destOrd="0" presId="urn:microsoft.com/office/officeart/2008/layout/AccentedPicture"/>
    <dgm:cxn modelId="{CB6B612B-A27D-42B7-9AE6-E7A171F943FA}" type="presParOf" srcId="{6AC0D5D3-1D25-4AB8-8209-B07EF957EF86}" destId="{1D309E4D-E668-4D77-AAEE-4521F143DFDE}" srcOrd="2" destOrd="0" presId="urn:microsoft.com/office/officeart/2008/layout/AccentedPicture"/>
    <dgm:cxn modelId="{666EB2F7-3149-4017-A53A-23644DBD91B8}" type="presParOf" srcId="{1D309E4D-E668-4D77-AAEE-4521F143DFDE}" destId="{0F275D15-BD06-4A78-A567-59C7B80D742B}" srcOrd="0" destOrd="0" presId="urn:microsoft.com/office/officeart/2008/layout/AccentedPicture"/>
    <dgm:cxn modelId="{04C9773A-ED4B-438A-99F0-DED08732B85F}" type="presParOf" srcId="{0F275D15-BD06-4A78-A567-59C7B80D742B}" destId="{58FE6FF9-9393-4C01-B156-FF44FE796B6D}" srcOrd="0" destOrd="0" presId="urn:microsoft.com/office/officeart/2008/layout/AccentedPicture"/>
    <dgm:cxn modelId="{7F7FE651-22C7-4AFA-AAC2-3767A73B4777}" type="presParOf" srcId="{0F275D15-BD06-4A78-A567-59C7B80D742B}" destId="{5EFC757A-B366-46BF-AC4F-3DAE76FA1951}" srcOrd="1" destOrd="0" presId="urn:microsoft.com/office/officeart/2008/layout/AccentedPicture"/>
    <dgm:cxn modelId="{251E8D32-1220-488E-935C-065415EB13AD}" type="presParOf" srcId="{0F275D15-BD06-4A78-A567-59C7B80D742B}" destId="{62FBD62A-A36C-4632-B26C-FF9FF5181253}" srcOrd="2" destOrd="0" presId="urn:microsoft.com/office/officeart/2008/layout/AccentedPicture"/>
    <dgm:cxn modelId="{6B76B32D-CEDC-4D4E-9C9B-F6B506E48A8C}" type="presParOf" srcId="{62FBD62A-A36C-4632-B26C-FF9FF5181253}" destId="{A220BA70-F228-4281-8918-3D1BF8C1C896}" srcOrd="0" destOrd="0" presId="urn:microsoft.com/office/officeart/2008/layout/AccentedPicture"/>
    <dgm:cxn modelId="{3A9B40C6-78CA-45E3-9362-D0716A84928F}" type="presParOf" srcId="{1D309E4D-E668-4D77-AAEE-4521F143DFDE}" destId="{E77059C6-9544-47B2-9BCF-9446C02A4E66}" srcOrd="1" destOrd="0" presId="urn:microsoft.com/office/officeart/2008/layout/AccentedPicture"/>
    <dgm:cxn modelId="{65786EDB-F93B-4A78-8146-AED862F596FE}" type="presParOf" srcId="{1D309E4D-E668-4D77-AAEE-4521F143DFDE}" destId="{C6988A70-5CEC-4BE9-8AF3-02815E817E07}" srcOrd="2" destOrd="0" presId="urn:microsoft.com/office/officeart/2008/layout/AccentedPicture"/>
    <dgm:cxn modelId="{051BC265-C940-4C20-9DE5-2DB20C51685E}" type="presParOf" srcId="{C6988A70-5CEC-4BE9-8AF3-02815E817E07}" destId="{A51ABF41-10B8-48D7-8F4A-1F26B51F18C9}" srcOrd="0" destOrd="0" presId="urn:microsoft.com/office/officeart/2008/layout/AccentedPicture"/>
    <dgm:cxn modelId="{F57B7002-DFD3-4095-8A01-81FA8ED80641}" type="presParOf" srcId="{C6988A70-5CEC-4BE9-8AF3-02815E817E07}" destId="{E870F793-48B9-4321-AA32-FC1EE8E04588}" srcOrd="1" destOrd="0" presId="urn:microsoft.com/office/officeart/2008/layout/AccentedPicture"/>
    <dgm:cxn modelId="{AD09287F-6A00-45B0-B640-3FDEC321884B}" type="presParOf" srcId="{C6988A70-5CEC-4BE9-8AF3-02815E817E07}" destId="{5A130002-8F52-4A20-B45E-3BD765E652E1}" srcOrd="2" destOrd="0" presId="urn:microsoft.com/office/officeart/2008/layout/AccentedPicture"/>
    <dgm:cxn modelId="{5CE76502-93BC-4A3F-8267-7AA335677345}" type="presParOf" srcId="{5A130002-8F52-4A20-B45E-3BD765E652E1}" destId="{79072C42-681F-4DAA-A0FB-D4639AF93303}" srcOrd="0" destOrd="0" presId="urn:microsoft.com/office/officeart/2008/layout/AccentedPicture"/>
    <dgm:cxn modelId="{928149EE-9A64-4026-9DA5-19F649C4DB13}" type="presParOf" srcId="{1D309E4D-E668-4D77-AAEE-4521F143DFDE}" destId="{D3C763E6-AE88-4A22-AEFD-BAD9418A4AAC}" srcOrd="3" destOrd="0" presId="urn:microsoft.com/office/officeart/2008/layout/AccentedPicture"/>
    <dgm:cxn modelId="{10C37777-A638-478C-86EA-9A90E83E0E82}" type="presParOf" srcId="{1D309E4D-E668-4D77-AAEE-4521F143DFDE}" destId="{DB4F20DD-FC41-4F98-8984-898D32144471}" srcOrd="4" destOrd="0" presId="urn:microsoft.com/office/officeart/2008/layout/AccentedPicture"/>
    <dgm:cxn modelId="{6ED6805B-A047-4090-875E-C816B334E67E}" type="presParOf" srcId="{DB4F20DD-FC41-4F98-8984-898D32144471}" destId="{562D512C-1626-4C4C-98EE-44BF3E514FA6}" srcOrd="0" destOrd="0" presId="urn:microsoft.com/office/officeart/2008/layout/AccentedPicture"/>
    <dgm:cxn modelId="{7D804A72-4E16-4F88-8783-6D49E8DF43EB}" type="presParOf" srcId="{DB4F20DD-FC41-4F98-8984-898D32144471}" destId="{03021D79-DE20-42B6-B5A8-D2891FCA5067}" srcOrd="1" destOrd="0" presId="urn:microsoft.com/office/officeart/2008/layout/AccentedPicture"/>
    <dgm:cxn modelId="{B75D80D3-95CF-49E9-9D73-E2EE4E2B2720}" type="presParOf" srcId="{DB4F20DD-FC41-4F98-8984-898D32144471}" destId="{F8532A67-1ED5-4C13-A7CB-DE0B4BDA83BD}" srcOrd="2" destOrd="0" presId="urn:microsoft.com/office/officeart/2008/layout/AccentedPicture"/>
    <dgm:cxn modelId="{184FEFA3-8B98-4CFC-B27F-9DB7219577B1}" type="presParOf" srcId="{F8532A67-1ED5-4C13-A7CB-DE0B4BDA83BD}" destId="{658A5072-2653-4F1E-AEF2-6093A6B95943}" srcOrd="0" destOrd="0" presId="urn:microsoft.com/office/officeart/2008/layout/AccentedPicture"/>
    <dgm:cxn modelId="{2255C65E-6544-4B23-A93B-C1598BA20D47}" type="presParOf" srcId="{6AC0D5D3-1D25-4AB8-8209-B07EF957EF86}" destId="{3442DC68-66FD-4DC9-96A4-6F4D5EC6ED68}" srcOrd="3" destOrd="0" presId="urn:microsoft.com/office/officeart/2008/layout/AccentedPicture"/>
    <dgm:cxn modelId="{9A06F6E2-DF83-4E75-85CF-020CDF484B23}" type="presParOf" srcId="{3442DC68-66FD-4DC9-96A4-6F4D5EC6ED68}" destId="{BE9308BA-00C2-4A29-9035-2F67DC9442F5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4C66CD-8791-46D9-B687-A79B07B2E7A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9F0C12-21C8-48F1-B05D-4EA38D724BAB}">
      <dgm:prSet phldrT="[Text]"/>
      <dgm:spPr/>
      <dgm:t>
        <a:bodyPr/>
        <a:lstStyle/>
        <a:p>
          <a:r>
            <a:rPr lang="en-US" dirty="0" smtClean="0"/>
            <a:t>Food Assistance</a:t>
          </a:r>
          <a:endParaRPr lang="en-US" dirty="0"/>
        </a:p>
      </dgm:t>
    </dgm:pt>
    <dgm:pt modelId="{A209103D-4928-47FB-9437-C11549341D14}" type="parTrans" cxnId="{A1782708-C3BD-47EA-B289-8F1323A34352}">
      <dgm:prSet/>
      <dgm:spPr/>
      <dgm:t>
        <a:bodyPr/>
        <a:lstStyle/>
        <a:p>
          <a:endParaRPr lang="en-US"/>
        </a:p>
      </dgm:t>
    </dgm:pt>
    <dgm:pt modelId="{586EFFAF-7E4D-4604-9E0E-FCF6C253A1C9}" type="sibTrans" cxnId="{A1782708-C3BD-47EA-B289-8F1323A34352}">
      <dgm:prSet/>
      <dgm:spPr/>
      <dgm:t>
        <a:bodyPr/>
        <a:lstStyle/>
        <a:p>
          <a:endParaRPr lang="en-US"/>
        </a:p>
      </dgm:t>
    </dgm:pt>
    <dgm:pt modelId="{7083CD39-7624-41EA-BE35-90D7015FDD8C}">
      <dgm:prSet phldrT="[Text]"/>
      <dgm:spPr/>
      <dgm:t>
        <a:bodyPr/>
        <a:lstStyle/>
        <a:p>
          <a:r>
            <a:rPr lang="en-US" dirty="0" smtClean="0"/>
            <a:t>Medical Assistance</a:t>
          </a:r>
          <a:endParaRPr lang="en-US" dirty="0"/>
        </a:p>
      </dgm:t>
    </dgm:pt>
    <dgm:pt modelId="{C584FE8E-9DD0-478E-8498-E3D15BAF97F9}" type="parTrans" cxnId="{B35EB9A2-18E4-44A6-A221-0E2A2FAD2510}">
      <dgm:prSet/>
      <dgm:spPr/>
      <dgm:t>
        <a:bodyPr/>
        <a:lstStyle/>
        <a:p>
          <a:endParaRPr lang="en-US"/>
        </a:p>
      </dgm:t>
    </dgm:pt>
    <dgm:pt modelId="{86F976A8-2702-4466-AC43-2494A9A9B719}" type="sibTrans" cxnId="{B35EB9A2-18E4-44A6-A221-0E2A2FAD2510}">
      <dgm:prSet/>
      <dgm:spPr/>
      <dgm:t>
        <a:bodyPr/>
        <a:lstStyle/>
        <a:p>
          <a:endParaRPr lang="en-US"/>
        </a:p>
      </dgm:t>
    </dgm:pt>
    <dgm:pt modelId="{A6652D46-EC53-4385-A4AA-34E234DA1464}">
      <dgm:prSet phldrT="[Text]"/>
      <dgm:spPr/>
      <dgm:t>
        <a:bodyPr/>
        <a:lstStyle/>
        <a:p>
          <a:r>
            <a:rPr lang="en-US" dirty="0" smtClean="0"/>
            <a:t>Cash Assistance for Low-Income Families</a:t>
          </a:r>
          <a:endParaRPr lang="en-US" dirty="0"/>
        </a:p>
      </dgm:t>
    </dgm:pt>
    <dgm:pt modelId="{95641085-7697-4A32-B897-CD288CF5AC47}" type="parTrans" cxnId="{0D07B412-9188-43F9-BF8D-46F4030327E6}">
      <dgm:prSet/>
      <dgm:spPr/>
      <dgm:t>
        <a:bodyPr/>
        <a:lstStyle/>
        <a:p>
          <a:endParaRPr lang="en-US"/>
        </a:p>
      </dgm:t>
    </dgm:pt>
    <dgm:pt modelId="{13597925-4EDB-4F9F-9C9F-C9165760031D}" type="sibTrans" cxnId="{0D07B412-9188-43F9-BF8D-46F4030327E6}">
      <dgm:prSet/>
      <dgm:spPr/>
      <dgm:t>
        <a:bodyPr/>
        <a:lstStyle/>
        <a:p>
          <a:endParaRPr lang="en-US"/>
        </a:p>
      </dgm:t>
    </dgm:pt>
    <dgm:pt modelId="{B048BF03-FB04-4185-B85A-F1A7D9943E57}">
      <dgm:prSet phldrT="[Text]"/>
      <dgm:spPr/>
      <dgm:t>
        <a:bodyPr/>
        <a:lstStyle/>
        <a:p>
          <a:r>
            <a:rPr lang="en-US" dirty="0" smtClean="0"/>
            <a:t>Cash Assistance for Elderly and People with Disabilities</a:t>
          </a:r>
          <a:endParaRPr lang="en-US" dirty="0"/>
        </a:p>
      </dgm:t>
    </dgm:pt>
    <dgm:pt modelId="{ED3A98E5-752C-4D13-BEF3-1B53DA801D30}" type="parTrans" cxnId="{E78E1021-99E6-4A81-8609-DA580DFB4195}">
      <dgm:prSet/>
      <dgm:spPr/>
      <dgm:t>
        <a:bodyPr/>
        <a:lstStyle/>
        <a:p>
          <a:endParaRPr lang="en-US"/>
        </a:p>
      </dgm:t>
    </dgm:pt>
    <dgm:pt modelId="{5F373B68-2BE6-4E56-9F4C-3F1E63BD3D9D}" type="sibTrans" cxnId="{E78E1021-99E6-4A81-8609-DA580DFB4195}">
      <dgm:prSet/>
      <dgm:spPr/>
      <dgm:t>
        <a:bodyPr/>
        <a:lstStyle/>
        <a:p>
          <a:endParaRPr lang="en-US"/>
        </a:p>
      </dgm:t>
    </dgm:pt>
    <dgm:pt modelId="{6A307D00-9440-4BF7-8177-75608E16F2E9}">
      <dgm:prSet phldrT="[Text]"/>
      <dgm:spPr/>
      <dgm:t>
        <a:bodyPr/>
        <a:lstStyle/>
        <a:p>
          <a:r>
            <a:rPr lang="en-US" dirty="0" smtClean="0"/>
            <a:t>Cash Assistance for </a:t>
          </a:r>
          <a:r>
            <a:rPr lang="en-US" b="0" i="0" dirty="0" smtClean="0"/>
            <a:t>Non-Citizen Victims of Trafficking, Torture, or Other Serious Crimes</a:t>
          </a:r>
          <a:endParaRPr lang="en-US" dirty="0"/>
        </a:p>
      </dgm:t>
    </dgm:pt>
    <dgm:pt modelId="{9B279DCC-AE04-4AD5-83F1-5243F38863B4}" type="parTrans" cxnId="{C4C305F6-C584-4038-82DE-D79D201E9D54}">
      <dgm:prSet/>
      <dgm:spPr/>
      <dgm:t>
        <a:bodyPr/>
        <a:lstStyle/>
        <a:p>
          <a:endParaRPr lang="en-US"/>
        </a:p>
      </dgm:t>
    </dgm:pt>
    <dgm:pt modelId="{40DF2B38-C370-403A-B381-92F9F1D0A31C}" type="sibTrans" cxnId="{C4C305F6-C584-4038-82DE-D79D201E9D54}">
      <dgm:prSet/>
      <dgm:spPr/>
      <dgm:t>
        <a:bodyPr/>
        <a:lstStyle/>
        <a:p>
          <a:endParaRPr lang="en-US"/>
        </a:p>
      </dgm:t>
    </dgm:pt>
    <dgm:pt modelId="{5504D590-B1DA-4295-838E-AAF692AE713B}" type="pres">
      <dgm:prSet presAssocID="{DF4C66CD-8791-46D9-B687-A79B07B2E7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A3F32A-4ECB-4C73-8419-EF28543D58CE}" type="pres">
      <dgm:prSet presAssocID="{2B9F0C12-21C8-48F1-B05D-4EA38D724BAB}" presName="compNode" presStyleCnt="0"/>
      <dgm:spPr/>
    </dgm:pt>
    <dgm:pt modelId="{89B46E2E-33D5-4ABD-A8EA-068C8C67F9A9}" type="pres">
      <dgm:prSet presAssocID="{2B9F0C12-21C8-48F1-B05D-4EA38D724BAB}" presName="pict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217F81-67EB-4427-A91D-83AA12442C9D}" type="pres">
      <dgm:prSet presAssocID="{2B9F0C12-21C8-48F1-B05D-4EA38D724BAB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8F8A2-0F8D-499F-8E55-7D74A5140A84}" type="pres">
      <dgm:prSet presAssocID="{586EFFAF-7E4D-4604-9E0E-FCF6C253A1C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108552C-4A4A-495D-A985-737909BFC8FA}" type="pres">
      <dgm:prSet presAssocID="{7083CD39-7624-41EA-BE35-90D7015FDD8C}" presName="compNode" presStyleCnt="0"/>
      <dgm:spPr/>
    </dgm:pt>
    <dgm:pt modelId="{A3C3F501-C250-4DC0-9ECE-253D9933CB7D}" type="pres">
      <dgm:prSet presAssocID="{7083CD39-7624-41EA-BE35-90D7015FDD8C}" presName="pictRect" presStyleLbl="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12D34118-7E85-4E73-BD34-E3AAA465750C}" type="pres">
      <dgm:prSet presAssocID="{7083CD39-7624-41EA-BE35-90D7015FDD8C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5CFC2-3EF4-49C0-9B81-EEEC0DFE2FA6}" type="pres">
      <dgm:prSet presAssocID="{86F976A8-2702-4466-AC43-2494A9A9B71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E725B3-EDC1-4D9D-905C-31CFBF8BDC9D}" type="pres">
      <dgm:prSet presAssocID="{A6652D46-EC53-4385-A4AA-34E234DA1464}" presName="compNode" presStyleCnt="0"/>
      <dgm:spPr/>
    </dgm:pt>
    <dgm:pt modelId="{39B3A2AE-DBA6-46FF-84BB-F8E89DA7BD4E}" type="pres">
      <dgm:prSet presAssocID="{A6652D46-EC53-4385-A4AA-34E234DA1464}" presName="pict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FD28CF12-B480-4327-95B8-AFA61D8FB597}" type="pres">
      <dgm:prSet presAssocID="{A6652D46-EC53-4385-A4AA-34E234DA1464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8F9BD-62D6-48E0-B56A-14A9A9040DCF}" type="pres">
      <dgm:prSet presAssocID="{13597925-4EDB-4F9F-9C9F-C9165760031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AF8242A-1EC2-46E0-9E84-CA8A50E05DE5}" type="pres">
      <dgm:prSet presAssocID="{B048BF03-FB04-4185-B85A-F1A7D9943E57}" presName="compNode" presStyleCnt="0"/>
      <dgm:spPr/>
    </dgm:pt>
    <dgm:pt modelId="{5329B245-3052-49F6-8C8A-AD45E8519FD0}" type="pres">
      <dgm:prSet presAssocID="{B048BF03-FB04-4185-B85A-F1A7D9943E57}" presName="pict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1B761515-6342-40E6-8D8E-5ABA4A8C49A4}" type="pres">
      <dgm:prSet presAssocID="{B048BF03-FB04-4185-B85A-F1A7D9943E57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26CF9-1C76-45D9-BC1A-FD38D392E807}" type="pres">
      <dgm:prSet presAssocID="{5F373B68-2BE6-4E56-9F4C-3F1E63BD3D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65BC16E-9B0A-4296-A7FA-482A6035179E}" type="pres">
      <dgm:prSet presAssocID="{6A307D00-9440-4BF7-8177-75608E16F2E9}" presName="compNode" presStyleCnt="0"/>
      <dgm:spPr/>
    </dgm:pt>
    <dgm:pt modelId="{49581D6D-2A11-435A-9EB3-9DC7AA36B2F4}" type="pres">
      <dgm:prSet presAssocID="{6A307D00-9440-4BF7-8177-75608E16F2E9}" presName="pictRect" presStyleLbl="nod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00F8B1C1-D966-4241-9CC4-55D2DAC59B51}" type="pres">
      <dgm:prSet presAssocID="{6A307D00-9440-4BF7-8177-75608E16F2E9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830563-8949-465E-B90A-188E4561665C}" type="presOf" srcId="{6A307D00-9440-4BF7-8177-75608E16F2E9}" destId="{00F8B1C1-D966-4241-9CC4-55D2DAC59B51}" srcOrd="0" destOrd="0" presId="urn:microsoft.com/office/officeart/2005/8/layout/pList1"/>
    <dgm:cxn modelId="{C4C305F6-C584-4038-82DE-D79D201E9D54}" srcId="{DF4C66CD-8791-46D9-B687-A79B07B2E7A7}" destId="{6A307D00-9440-4BF7-8177-75608E16F2E9}" srcOrd="4" destOrd="0" parTransId="{9B279DCC-AE04-4AD5-83F1-5243F38863B4}" sibTransId="{40DF2B38-C370-403A-B381-92F9F1D0A31C}"/>
    <dgm:cxn modelId="{E78E1021-99E6-4A81-8609-DA580DFB4195}" srcId="{DF4C66CD-8791-46D9-B687-A79B07B2E7A7}" destId="{B048BF03-FB04-4185-B85A-F1A7D9943E57}" srcOrd="3" destOrd="0" parTransId="{ED3A98E5-752C-4D13-BEF3-1B53DA801D30}" sibTransId="{5F373B68-2BE6-4E56-9F4C-3F1E63BD3D9D}"/>
    <dgm:cxn modelId="{0D07B412-9188-43F9-BF8D-46F4030327E6}" srcId="{DF4C66CD-8791-46D9-B687-A79B07B2E7A7}" destId="{A6652D46-EC53-4385-A4AA-34E234DA1464}" srcOrd="2" destOrd="0" parTransId="{95641085-7697-4A32-B897-CD288CF5AC47}" sibTransId="{13597925-4EDB-4F9F-9C9F-C9165760031D}"/>
    <dgm:cxn modelId="{DA6975C3-A1DE-4635-B199-95CF451C5A78}" type="presOf" srcId="{2B9F0C12-21C8-48F1-B05D-4EA38D724BAB}" destId="{58217F81-67EB-4427-A91D-83AA12442C9D}" srcOrd="0" destOrd="0" presId="urn:microsoft.com/office/officeart/2005/8/layout/pList1"/>
    <dgm:cxn modelId="{C372E16A-2FC4-411F-AC1C-3B7A6716E78E}" type="presOf" srcId="{13597925-4EDB-4F9F-9C9F-C9165760031D}" destId="{EFD8F9BD-62D6-48E0-B56A-14A9A9040DCF}" srcOrd="0" destOrd="0" presId="urn:microsoft.com/office/officeart/2005/8/layout/pList1"/>
    <dgm:cxn modelId="{703112EC-3FBC-4698-8164-A43D4EFC1141}" type="presOf" srcId="{586EFFAF-7E4D-4604-9E0E-FCF6C253A1C9}" destId="{B3F8F8A2-0F8D-499F-8E55-7D74A5140A84}" srcOrd="0" destOrd="0" presId="urn:microsoft.com/office/officeart/2005/8/layout/pList1"/>
    <dgm:cxn modelId="{9FD41284-5BBD-457E-BAA2-5296539FE399}" type="presOf" srcId="{5F373B68-2BE6-4E56-9F4C-3F1E63BD3D9D}" destId="{6CE26CF9-1C76-45D9-BC1A-FD38D392E807}" srcOrd="0" destOrd="0" presId="urn:microsoft.com/office/officeart/2005/8/layout/pList1"/>
    <dgm:cxn modelId="{1C4CAB97-2ED6-450F-9F12-C9286B54D8C7}" type="presOf" srcId="{86F976A8-2702-4466-AC43-2494A9A9B719}" destId="{D125CFC2-3EF4-49C0-9B81-EEEC0DFE2FA6}" srcOrd="0" destOrd="0" presId="urn:microsoft.com/office/officeart/2005/8/layout/pList1"/>
    <dgm:cxn modelId="{CD870637-4EAF-4DD0-BF6C-DECAED331CF5}" type="presOf" srcId="{7083CD39-7624-41EA-BE35-90D7015FDD8C}" destId="{12D34118-7E85-4E73-BD34-E3AAA465750C}" srcOrd="0" destOrd="0" presId="urn:microsoft.com/office/officeart/2005/8/layout/pList1"/>
    <dgm:cxn modelId="{50B963CD-5F74-4281-978F-E6C2865033E1}" type="presOf" srcId="{A6652D46-EC53-4385-A4AA-34E234DA1464}" destId="{FD28CF12-B480-4327-95B8-AFA61D8FB597}" srcOrd="0" destOrd="0" presId="urn:microsoft.com/office/officeart/2005/8/layout/pList1"/>
    <dgm:cxn modelId="{A1782708-C3BD-47EA-B289-8F1323A34352}" srcId="{DF4C66CD-8791-46D9-B687-A79B07B2E7A7}" destId="{2B9F0C12-21C8-48F1-B05D-4EA38D724BAB}" srcOrd="0" destOrd="0" parTransId="{A209103D-4928-47FB-9437-C11549341D14}" sibTransId="{586EFFAF-7E4D-4604-9E0E-FCF6C253A1C9}"/>
    <dgm:cxn modelId="{B35EB9A2-18E4-44A6-A221-0E2A2FAD2510}" srcId="{DF4C66CD-8791-46D9-B687-A79B07B2E7A7}" destId="{7083CD39-7624-41EA-BE35-90D7015FDD8C}" srcOrd="1" destOrd="0" parTransId="{C584FE8E-9DD0-478E-8498-E3D15BAF97F9}" sibTransId="{86F976A8-2702-4466-AC43-2494A9A9B719}"/>
    <dgm:cxn modelId="{645D5F63-9EF4-4F28-8ABB-EDF4347FC7B4}" type="presOf" srcId="{B048BF03-FB04-4185-B85A-F1A7D9943E57}" destId="{1B761515-6342-40E6-8D8E-5ABA4A8C49A4}" srcOrd="0" destOrd="0" presId="urn:microsoft.com/office/officeart/2005/8/layout/pList1"/>
    <dgm:cxn modelId="{8B4D59F8-0EE0-4837-88B6-20C93A3C1A66}" type="presOf" srcId="{DF4C66CD-8791-46D9-B687-A79B07B2E7A7}" destId="{5504D590-B1DA-4295-838E-AAF692AE713B}" srcOrd="0" destOrd="0" presId="urn:microsoft.com/office/officeart/2005/8/layout/pList1"/>
    <dgm:cxn modelId="{E118E2E4-1455-4915-A2EB-9D500924F83D}" type="presParOf" srcId="{5504D590-B1DA-4295-838E-AAF692AE713B}" destId="{6EA3F32A-4ECB-4C73-8419-EF28543D58CE}" srcOrd="0" destOrd="0" presId="urn:microsoft.com/office/officeart/2005/8/layout/pList1"/>
    <dgm:cxn modelId="{A33BECA4-4C26-46E9-AE4C-C19C760A69E0}" type="presParOf" srcId="{6EA3F32A-4ECB-4C73-8419-EF28543D58CE}" destId="{89B46E2E-33D5-4ABD-A8EA-068C8C67F9A9}" srcOrd="0" destOrd="0" presId="urn:microsoft.com/office/officeart/2005/8/layout/pList1"/>
    <dgm:cxn modelId="{C90FC5BB-B260-4AA9-93DA-D68DEADD3ACC}" type="presParOf" srcId="{6EA3F32A-4ECB-4C73-8419-EF28543D58CE}" destId="{58217F81-67EB-4427-A91D-83AA12442C9D}" srcOrd="1" destOrd="0" presId="urn:microsoft.com/office/officeart/2005/8/layout/pList1"/>
    <dgm:cxn modelId="{1DB49FA7-4466-4020-963D-6566520AC186}" type="presParOf" srcId="{5504D590-B1DA-4295-838E-AAF692AE713B}" destId="{B3F8F8A2-0F8D-499F-8E55-7D74A5140A84}" srcOrd="1" destOrd="0" presId="urn:microsoft.com/office/officeart/2005/8/layout/pList1"/>
    <dgm:cxn modelId="{31D68C9C-EB40-4461-AAC7-3A1A48C0A7F3}" type="presParOf" srcId="{5504D590-B1DA-4295-838E-AAF692AE713B}" destId="{C108552C-4A4A-495D-A985-737909BFC8FA}" srcOrd="2" destOrd="0" presId="urn:microsoft.com/office/officeart/2005/8/layout/pList1"/>
    <dgm:cxn modelId="{8AC3FCAC-BE81-47A3-8AB9-41AA35D1FACF}" type="presParOf" srcId="{C108552C-4A4A-495D-A985-737909BFC8FA}" destId="{A3C3F501-C250-4DC0-9ECE-253D9933CB7D}" srcOrd="0" destOrd="0" presId="urn:microsoft.com/office/officeart/2005/8/layout/pList1"/>
    <dgm:cxn modelId="{A7203FE3-CAB9-46A1-975D-E0099DABCFAD}" type="presParOf" srcId="{C108552C-4A4A-495D-A985-737909BFC8FA}" destId="{12D34118-7E85-4E73-BD34-E3AAA465750C}" srcOrd="1" destOrd="0" presId="urn:microsoft.com/office/officeart/2005/8/layout/pList1"/>
    <dgm:cxn modelId="{4EA0FC32-1B65-4347-8F80-A29FD70FCF4E}" type="presParOf" srcId="{5504D590-B1DA-4295-838E-AAF692AE713B}" destId="{D125CFC2-3EF4-49C0-9B81-EEEC0DFE2FA6}" srcOrd="3" destOrd="0" presId="urn:microsoft.com/office/officeart/2005/8/layout/pList1"/>
    <dgm:cxn modelId="{62B1A8F0-242A-42B2-ADD3-1F04402240B2}" type="presParOf" srcId="{5504D590-B1DA-4295-838E-AAF692AE713B}" destId="{0CE725B3-EDC1-4D9D-905C-31CFBF8BDC9D}" srcOrd="4" destOrd="0" presId="urn:microsoft.com/office/officeart/2005/8/layout/pList1"/>
    <dgm:cxn modelId="{78794460-B597-48B7-848E-7B43BC8FDA9A}" type="presParOf" srcId="{0CE725B3-EDC1-4D9D-905C-31CFBF8BDC9D}" destId="{39B3A2AE-DBA6-46FF-84BB-F8E89DA7BD4E}" srcOrd="0" destOrd="0" presId="urn:microsoft.com/office/officeart/2005/8/layout/pList1"/>
    <dgm:cxn modelId="{29CC8094-933D-43B3-AA53-B169BE135285}" type="presParOf" srcId="{0CE725B3-EDC1-4D9D-905C-31CFBF8BDC9D}" destId="{FD28CF12-B480-4327-95B8-AFA61D8FB597}" srcOrd="1" destOrd="0" presId="urn:microsoft.com/office/officeart/2005/8/layout/pList1"/>
    <dgm:cxn modelId="{366A4D5E-5A74-4E36-9E8D-8B485F7A1AF8}" type="presParOf" srcId="{5504D590-B1DA-4295-838E-AAF692AE713B}" destId="{EFD8F9BD-62D6-48E0-B56A-14A9A9040DCF}" srcOrd="5" destOrd="0" presId="urn:microsoft.com/office/officeart/2005/8/layout/pList1"/>
    <dgm:cxn modelId="{59248D6E-539F-4BCE-B32C-C295FFCF39E7}" type="presParOf" srcId="{5504D590-B1DA-4295-838E-AAF692AE713B}" destId="{BAF8242A-1EC2-46E0-9E84-CA8A50E05DE5}" srcOrd="6" destOrd="0" presId="urn:microsoft.com/office/officeart/2005/8/layout/pList1"/>
    <dgm:cxn modelId="{8271F4DF-011A-4B71-B937-2DDAC9985B4C}" type="presParOf" srcId="{BAF8242A-1EC2-46E0-9E84-CA8A50E05DE5}" destId="{5329B245-3052-49F6-8C8A-AD45E8519FD0}" srcOrd="0" destOrd="0" presId="urn:microsoft.com/office/officeart/2005/8/layout/pList1"/>
    <dgm:cxn modelId="{4DF7EB50-D132-41AD-82E1-402CCFCF0614}" type="presParOf" srcId="{BAF8242A-1EC2-46E0-9E84-CA8A50E05DE5}" destId="{1B761515-6342-40E6-8D8E-5ABA4A8C49A4}" srcOrd="1" destOrd="0" presId="urn:microsoft.com/office/officeart/2005/8/layout/pList1"/>
    <dgm:cxn modelId="{11A34520-E1D9-4B25-B335-895A310836FF}" type="presParOf" srcId="{5504D590-B1DA-4295-838E-AAF692AE713B}" destId="{6CE26CF9-1C76-45D9-BC1A-FD38D392E807}" srcOrd="7" destOrd="0" presId="urn:microsoft.com/office/officeart/2005/8/layout/pList1"/>
    <dgm:cxn modelId="{027A25C4-9836-4B0D-9740-C8D36050D110}" type="presParOf" srcId="{5504D590-B1DA-4295-838E-AAF692AE713B}" destId="{B65BC16E-9B0A-4296-A7FA-482A6035179E}" srcOrd="8" destOrd="0" presId="urn:microsoft.com/office/officeart/2005/8/layout/pList1"/>
    <dgm:cxn modelId="{49614108-2988-46AC-9FAD-1998A0F077C1}" type="presParOf" srcId="{B65BC16E-9B0A-4296-A7FA-482A6035179E}" destId="{49581D6D-2A11-435A-9EB3-9DC7AA36B2F4}" srcOrd="0" destOrd="0" presId="urn:microsoft.com/office/officeart/2005/8/layout/pList1"/>
    <dgm:cxn modelId="{215D7607-9F94-432E-82F0-E297A6F46A12}" type="presParOf" srcId="{B65BC16E-9B0A-4296-A7FA-482A6035179E}" destId="{00F8B1C1-D966-4241-9CC4-55D2DAC59B5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B47720-3D8D-4341-B058-331891DE8A2B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94DABA-77A3-4FCA-BDEB-DCE5B690C029}">
      <dgm:prSet phldrT="[Text]"/>
      <dgm:spPr/>
      <dgm:t>
        <a:bodyPr/>
        <a:lstStyle/>
        <a:p>
          <a:r>
            <a:rPr lang="en-US" b="1" dirty="0" smtClean="0"/>
            <a:t>Application</a:t>
          </a:r>
          <a:endParaRPr lang="en-US" b="1" dirty="0"/>
        </a:p>
      </dgm:t>
    </dgm:pt>
    <dgm:pt modelId="{63217D34-5F68-469A-9475-14D80D48C35D}" type="parTrans" cxnId="{92E5B1E1-B5E8-4E59-8970-84A20E1A4E78}">
      <dgm:prSet/>
      <dgm:spPr/>
      <dgm:t>
        <a:bodyPr/>
        <a:lstStyle/>
        <a:p>
          <a:endParaRPr lang="en-US"/>
        </a:p>
      </dgm:t>
    </dgm:pt>
    <dgm:pt modelId="{990EB380-F0D7-417C-B075-DD17B2BE84C1}" type="sibTrans" cxnId="{92E5B1E1-B5E8-4E59-8970-84A20E1A4E78}">
      <dgm:prSet/>
      <dgm:spPr/>
      <dgm:t>
        <a:bodyPr/>
        <a:lstStyle/>
        <a:p>
          <a:endParaRPr lang="en-US" dirty="0"/>
        </a:p>
      </dgm:t>
    </dgm:pt>
    <dgm:pt modelId="{E168F0E8-CB1F-49A6-8669-229E36AB3753}">
      <dgm:prSet phldrT="[Text]"/>
      <dgm:spPr/>
      <dgm:t>
        <a:bodyPr/>
        <a:lstStyle/>
        <a:p>
          <a:r>
            <a:rPr lang="en-US" b="1" dirty="0" smtClean="0"/>
            <a:t>Verification/Agreement to benefits requirements</a:t>
          </a:r>
          <a:endParaRPr lang="en-US" b="1" dirty="0"/>
        </a:p>
      </dgm:t>
    </dgm:pt>
    <dgm:pt modelId="{DAD07D35-0519-4B97-92F3-F3D5B4CDDC40}" type="parTrans" cxnId="{26D3A184-E4E4-4CDF-9FEF-7A71A44421B5}">
      <dgm:prSet/>
      <dgm:spPr/>
      <dgm:t>
        <a:bodyPr/>
        <a:lstStyle/>
        <a:p>
          <a:endParaRPr lang="en-US"/>
        </a:p>
      </dgm:t>
    </dgm:pt>
    <dgm:pt modelId="{DFFFCF55-5108-4648-86EB-60CDFC481C87}" type="sibTrans" cxnId="{26D3A184-E4E4-4CDF-9FEF-7A71A44421B5}">
      <dgm:prSet/>
      <dgm:spPr/>
      <dgm:t>
        <a:bodyPr/>
        <a:lstStyle/>
        <a:p>
          <a:endParaRPr lang="en-US" dirty="0"/>
        </a:p>
      </dgm:t>
    </dgm:pt>
    <dgm:pt modelId="{CD074459-10E5-42FD-9E95-EFD1D168D470}">
      <dgm:prSet phldrT="[Text]"/>
      <dgm:spPr/>
      <dgm:t>
        <a:bodyPr/>
        <a:lstStyle/>
        <a:p>
          <a:r>
            <a:rPr lang="en-US" b="1" dirty="0" smtClean="0"/>
            <a:t>Notice of Decision</a:t>
          </a:r>
          <a:endParaRPr lang="en-US" b="1" dirty="0"/>
        </a:p>
      </dgm:t>
    </dgm:pt>
    <dgm:pt modelId="{3BC72239-0AC6-4195-BD61-97FB065D9E85}" type="parTrans" cxnId="{CA711260-0C76-4383-B88D-70F93CA8BBC4}">
      <dgm:prSet/>
      <dgm:spPr/>
      <dgm:t>
        <a:bodyPr/>
        <a:lstStyle/>
        <a:p>
          <a:endParaRPr lang="en-US"/>
        </a:p>
      </dgm:t>
    </dgm:pt>
    <dgm:pt modelId="{885CEC04-DC2D-464E-9102-BC80DCD88429}" type="sibTrans" cxnId="{CA711260-0C76-4383-B88D-70F93CA8BBC4}">
      <dgm:prSet/>
      <dgm:spPr/>
      <dgm:t>
        <a:bodyPr/>
        <a:lstStyle/>
        <a:p>
          <a:endParaRPr lang="en-US"/>
        </a:p>
      </dgm:t>
    </dgm:pt>
    <dgm:pt modelId="{38D94519-7136-43B9-B880-EDF9EEEA91CC}">
      <dgm:prSet phldrT="[Text]"/>
      <dgm:spPr/>
      <dgm:t>
        <a:bodyPr/>
        <a:lstStyle/>
        <a:p>
          <a:r>
            <a:rPr lang="en-US" b="1" dirty="0" smtClean="0"/>
            <a:t>Interview (for SNAP and CASH programs)</a:t>
          </a:r>
          <a:endParaRPr lang="en-US" b="1" dirty="0"/>
        </a:p>
      </dgm:t>
    </dgm:pt>
    <dgm:pt modelId="{9AD48505-741E-4852-83AF-88E6067246E3}" type="parTrans" cxnId="{0E13E979-F04F-4643-A877-E723F4CCAD48}">
      <dgm:prSet/>
      <dgm:spPr/>
      <dgm:t>
        <a:bodyPr/>
        <a:lstStyle/>
        <a:p>
          <a:endParaRPr lang="en-US"/>
        </a:p>
      </dgm:t>
    </dgm:pt>
    <dgm:pt modelId="{CA4A2224-0946-44E4-85EF-D9FC730BE496}" type="sibTrans" cxnId="{0E13E979-F04F-4643-A877-E723F4CCAD48}">
      <dgm:prSet/>
      <dgm:spPr/>
      <dgm:t>
        <a:bodyPr/>
        <a:lstStyle/>
        <a:p>
          <a:endParaRPr lang="en-US" dirty="0"/>
        </a:p>
      </dgm:t>
    </dgm:pt>
    <dgm:pt modelId="{02A53347-C527-4A77-BB29-D7C259D74EAB}" type="pres">
      <dgm:prSet presAssocID="{EBB47720-3D8D-4341-B058-331891DE8A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1D5F6-5682-4526-8BC3-9CD8453C7043}" type="pres">
      <dgm:prSet presAssocID="{8994DABA-77A3-4FCA-BDEB-DCE5B690C0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803A5-D4BD-41EA-B541-55A4B17ACAAF}" type="pres">
      <dgm:prSet presAssocID="{990EB380-F0D7-417C-B075-DD17B2BE84C1}" presName="sibTrans" presStyleLbl="sibTrans1D1" presStyleIdx="0" presStyleCnt="3"/>
      <dgm:spPr/>
      <dgm:t>
        <a:bodyPr/>
        <a:lstStyle/>
        <a:p>
          <a:endParaRPr lang="en-US"/>
        </a:p>
      </dgm:t>
    </dgm:pt>
    <dgm:pt modelId="{AB6F59C2-70A4-4B67-8E9C-B27C69A71490}" type="pres">
      <dgm:prSet presAssocID="{990EB380-F0D7-417C-B075-DD17B2BE84C1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B9DF8C77-2E5B-4F3C-8392-6DC75595ECBC}" type="pres">
      <dgm:prSet presAssocID="{38D94519-7136-43B9-B880-EDF9EEEA91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405DC-519F-4E6D-ADD8-B671010DD4C0}" type="pres">
      <dgm:prSet presAssocID="{CA4A2224-0946-44E4-85EF-D9FC730BE496}" presName="sibTrans" presStyleLbl="sibTrans1D1" presStyleIdx="1" presStyleCnt="3"/>
      <dgm:spPr/>
      <dgm:t>
        <a:bodyPr/>
        <a:lstStyle/>
        <a:p>
          <a:endParaRPr lang="en-US"/>
        </a:p>
      </dgm:t>
    </dgm:pt>
    <dgm:pt modelId="{88A4085B-725E-498B-8FE5-66BBD19BA2CE}" type="pres">
      <dgm:prSet presAssocID="{CA4A2224-0946-44E4-85EF-D9FC730BE496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5595324C-CB3D-43BE-8F2C-554B3E519463}" type="pres">
      <dgm:prSet presAssocID="{E168F0E8-CB1F-49A6-8669-229E36AB375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2B966-6BE5-4C27-8236-9CB5A473AF3A}" type="pres">
      <dgm:prSet presAssocID="{DFFFCF55-5108-4648-86EB-60CDFC481C87}" presName="sibTrans" presStyleLbl="sibTrans1D1" presStyleIdx="2" presStyleCnt="3"/>
      <dgm:spPr/>
      <dgm:t>
        <a:bodyPr/>
        <a:lstStyle/>
        <a:p>
          <a:endParaRPr lang="en-US"/>
        </a:p>
      </dgm:t>
    </dgm:pt>
    <dgm:pt modelId="{51CB39BA-EAD7-4327-B330-436B7ED40B2B}" type="pres">
      <dgm:prSet presAssocID="{DFFFCF55-5108-4648-86EB-60CDFC481C87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60837246-88EC-42E5-89E6-2A6F2193A816}" type="pres">
      <dgm:prSet presAssocID="{CD074459-10E5-42FD-9E95-EFD1D168D47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3E979-F04F-4643-A877-E723F4CCAD48}" srcId="{EBB47720-3D8D-4341-B058-331891DE8A2B}" destId="{38D94519-7136-43B9-B880-EDF9EEEA91CC}" srcOrd="1" destOrd="0" parTransId="{9AD48505-741E-4852-83AF-88E6067246E3}" sibTransId="{CA4A2224-0946-44E4-85EF-D9FC730BE496}"/>
    <dgm:cxn modelId="{26D3A184-E4E4-4CDF-9FEF-7A71A44421B5}" srcId="{EBB47720-3D8D-4341-B058-331891DE8A2B}" destId="{E168F0E8-CB1F-49A6-8669-229E36AB3753}" srcOrd="2" destOrd="0" parTransId="{DAD07D35-0519-4B97-92F3-F3D5B4CDDC40}" sibTransId="{DFFFCF55-5108-4648-86EB-60CDFC481C87}"/>
    <dgm:cxn modelId="{92E5B1E1-B5E8-4E59-8970-84A20E1A4E78}" srcId="{EBB47720-3D8D-4341-B058-331891DE8A2B}" destId="{8994DABA-77A3-4FCA-BDEB-DCE5B690C029}" srcOrd="0" destOrd="0" parTransId="{63217D34-5F68-469A-9475-14D80D48C35D}" sibTransId="{990EB380-F0D7-417C-B075-DD17B2BE84C1}"/>
    <dgm:cxn modelId="{0A2E6EFD-02E9-45FB-90B2-6FD8760E0049}" type="presOf" srcId="{DFFFCF55-5108-4648-86EB-60CDFC481C87}" destId="{51CB39BA-EAD7-4327-B330-436B7ED40B2B}" srcOrd="1" destOrd="0" presId="urn:microsoft.com/office/officeart/2005/8/layout/bProcess3"/>
    <dgm:cxn modelId="{393B14E1-E980-49F7-A30A-0476E0221250}" type="presOf" srcId="{8994DABA-77A3-4FCA-BDEB-DCE5B690C029}" destId="{46D1D5F6-5682-4526-8BC3-9CD8453C7043}" srcOrd="0" destOrd="0" presId="urn:microsoft.com/office/officeart/2005/8/layout/bProcess3"/>
    <dgm:cxn modelId="{A6240F98-600E-4CA3-9DC0-6E6266AE21CB}" type="presOf" srcId="{CD074459-10E5-42FD-9E95-EFD1D168D470}" destId="{60837246-88EC-42E5-89E6-2A6F2193A816}" srcOrd="0" destOrd="0" presId="urn:microsoft.com/office/officeart/2005/8/layout/bProcess3"/>
    <dgm:cxn modelId="{CA711260-0C76-4383-B88D-70F93CA8BBC4}" srcId="{EBB47720-3D8D-4341-B058-331891DE8A2B}" destId="{CD074459-10E5-42FD-9E95-EFD1D168D470}" srcOrd="3" destOrd="0" parTransId="{3BC72239-0AC6-4195-BD61-97FB065D9E85}" sibTransId="{885CEC04-DC2D-464E-9102-BC80DCD88429}"/>
    <dgm:cxn modelId="{85024F1E-AB4B-4722-9CA8-E8CE13EE1E54}" type="presOf" srcId="{EBB47720-3D8D-4341-B058-331891DE8A2B}" destId="{02A53347-C527-4A77-BB29-D7C259D74EAB}" srcOrd="0" destOrd="0" presId="urn:microsoft.com/office/officeart/2005/8/layout/bProcess3"/>
    <dgm:cxn modelId="{8CC6BCD1-0DC6-425A-A7F6-B533347A43CF}" type="presOf" srcId="{990EB380-F0D7-417C-B075-DD17B2BE84C1}" destId="{AB6F59C2-70A4-4B67-8E9C-B27C69A71490}" srcOrd="1" destOrd="0" presId="urn:microsoft.com/office/officeart/2005/8/layout/bProcess3"/>
    <dgm:cxn modelId="{DC7E26C0-7F37-4E20-9592-C37A1CF0D191}" type="presOf" srcId="{CA4A2224-0946-44E4-85EF-D9FC730BE496}" destId="{CB3405DC-519F-4E6D-ADD8-B671010DD4C0}" srcOrd="0" destOrd="0" presId="urn:microsoft.com/office/officeart/2005/8/layout/bProcess3"/>
    <dgm:cxn modelId="{08FA2922-FEA1-44D5-9442-A616CFE90158}" type="presOf" srcId="{E168F0E8-CB1F-49A6-8669-229E36AB3753}" destId="{5595324C-CB3D-43BE-8F2C-554B3E519463}" srcOrd="0" destOrd="0" presId="urn:microsoft.com/office/officeart/2005/8/layout/bProcess3"/>
    <dgm:cxn modelId="{0D96E9AB-B29D-4506-BFFB-25F9D8DFDB37}" type="presOf" srcId="{990EB380-F0D7-417C-B075-DD17B2BE84C1}" destId="{550803A5-D4BD-41EA-B541-55A4B17ACAAF}" srcOrd="0" destOrd="0" presId="urn:microsoft.com/office/officeart/2005/8/layout/bProcess3"/>
    <dgm:cxn modelId="{7B88216D-AB30-4586-AC7C-B6A99CB4C7DB}" type="presOf" srcId="{DFFFCF55-5108-4648-86EB-60CDFC481C87}" destId="{C412B966-6BE5-4C27-8236-9CB5A473AF3A}" srcOrd="0" destOrd="0" presId="urn:microsoft.com/office/officeart/2005/8/layout/bProcess3"/>
    <dgm:cxn modelId="{9F19A64D-D62C-4406-8102-F98742D7B5E0}" type="presOf" srcId="{38D94519-7136-43B9-B880-EDF9EEEA91CC}" destId="{B9DF8C77-2E5B-4F3C-8392-6DC75595ECBC}" srcOrd="0" destOrd="0" presId="urn:microsoft.com/office/officeart/2005/8/layout/bProcess3"/>
    <dgm:cxn modelId="{BD4CD3CE-FEE6-405F-9439-E4DB30DDF9BB}" type="presOf" srcId="{CA4A2224-0946-44E4-85EF-D9FC730BE496}" destId="{88A4085B-725E-498B-8FE5-66BBD19BA2CE}" srcOrd="1" destOrd="0" presId="urn:microsoft.com/office/officeart/2005/8/layout/bProcess3"/>
    <dgm:cxn modelId="{FCE44106-6229-4468-83D7-C2A9AD164FFD}" type="presParOf" srcId="{02A53347-C527-4A77-BB29-D7C259D74EAB}" destId="{46D1D5F6-5682-4526-8BC3-9CD8453C7043}" srcOrd="0" destOrd="0" presId="urn:microsoft.com/office/officeart/2005/8/layout/bProcess3"/>
    <dgm:cxn modelId="{621AEF5F-F301-458C-85FA-EE6DE4E6250A}" type="presParOf" srcId="{02A53347-C527-4A77-BB29-D7C259D74EAB}" destId="{550803A5-D4BD-41EA-B541-55A4B17ACAAF}" srcOrd="1" destOrd="0" presId="urn:microsoft.com/office/officeart/2005/8/layout/bProcess3"/>
    <dgm:cxn modelId="{677B321E-8026-4E5B-9B1F-4672C6176A94}" type="presParOf" srcId="{550803A5-D4BD-41EA-B541-55A4B17ACAAF}" destId="{AB6F59C2-70A4-4B67-8E9C-B27C69A71490}" srcOrd="0" destOrd="0" presId="urn:microsoft.com/office/officeart/2005/8/layout/bProcess3"/>
    <dgm:cxn modelId="{173BBDA9-46CC-497D-82BE-92656DF0DACE}" type="presParOf" srcId="{02A53347-C527-4A77-BB29-D7C259D74EAB}" destId="{B9DF8C77-2E5B-4F3C-8392-6DC75595ECBC}" srcOrd="2" destOrd="0" presId="urn:microsoft.com/office/officeart/2005/8/layout/bProcess3"/>
    <dgm:cxn modelId="{D5A2074D-F4F2-4AAB-B886-EA4FA1A822BB}" type="presParOf" srcId="{02A53347-C527-4A77-BB29-D7C259D74EAB}" destId="{CB3405DC-519F-4E6D-ADD8-B671010DD4C0}" srcOrd="3" destOrd="0" presId="urn:microsoft.com/office/officeart/2005/8/layout/bProcess3"/>
    <dgm:cxn modelId="{E181C590-9B15-4387-9971-5EB37AC1E31D}" type="presParOf" srcId="{CB3405DC-519F-4E6D-ADD8-B671010DD4C0}" destId="{88A4085B-725E-498B-8FE5-66BBD19BA2CE}" srcOrd="0" destOrd="0" presId="urn:microsoft.com/office/officeart/2005/8/layout/bProcess3"/>
    <dgm:cxn modelId="{B36D5D3D-EB37-4C39-859A-F653CB885EB0}" type="presParOf" srcId="{02A53347-C527-4A77-BB29-D7C259D74EAB}" destId="{5595324C-CB3D-43BE-8F2C-554B3E519463}" srcOrd="4" destOrd="0" presId="urn:microsoft.com/office/officeart/2005/8/layout/bProcess3"/>
    <dgm:cxn modelId="{4FE6401D-58A7-4923-9198-79DE70E6A84E}" type="presParOf" srcId="{02A53347-C527-4A77-BB29-D7C259D74EAB}" destId="{C412B966-6BE5-4C27-8236-9CB5A473AF3A}" srcOrd="5" destOrd="0" presId="urn:microsoft.com/office/officeart/2005/8/layout/bProcess3"/>
    <dgm:cxn modelId="{D6189F71-CEB3-4DC8-A255-770BA8362A1A}" type="presParOf" srcId="{C412B966-6BE5-4C27-8236-9CB5A473AF3A}" destId="{51CB39BA-EAD7-4327-B330-436B7ED40B2B}" srcOrd="0" destOrd="0" presId="urn:microsoft.com/office/officeart/2005/8/layout/bProcess3"/>
    <dgm:cxn modelId="{69C21B35-0F10-4339-925D-8FB2330EA7F7}" type="presParOf" srcId="{02A53347-C527-4A77-BB29-D7C259D74EAB}" destId="{60837246-88EC-42E5-89E6-2A6F2193A816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D2BB2E8-EBF6-4D57-8702-2A6BD85EC778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5392A0-8BE7-4546-BA72-2DB3F06B619D}">
      <dgm:prSet phldrT="[Text]"/>
      <dgm:spPr/>
      <dgm:t>
        <a:bodyPr/>
        <a:lstStyle/>
        <a:p>
          <a:r>
            <a:rPr lang="en-US" dirty="0" smtClean="0"/>
            <a:t>What is appealed?</a:t>
          </a:r>
          <a:endParaRPr lang="en-US" dirty="0"/>
        </a:p>
      </dgm:t>
    </dgm:pt>
    <dgm:pt modelId="{A1A42E48-2D60-4699-997E-510C769D4ADD}" type="parTrans" cxnId="{C3F3956B-0CEB-44C7-87E7-5CBDE6F3F2C0}">
      <dgm:prSet/>
      <dgm:spPr/>
      <dgm:t>
        <a:bodyPr/>
        <a:lstStyle/>
        <a:p>
          <a:endParaRPr lang="en-US"/>
        </a:p>
      </dgm:t>
    </dgm:pt>
    <dgm:pt modelId="{70896E73-AAC8-49D6-B8AD-1790CC870B13}" type="sibTrans" cxnId="{C3F3956B-0CEB-44C7-87E7-5CBDE6F3F2C0}">
      <dgm:prSet/>
      <dgm:spPr/>
      <dgm:t>
        <a:bodyPr/>
        <a:lstStyle/>
        <a:p>
          <a:endParaRPr lang="en-US"/>
        </a:p>
      </dgm:t>
    </dgm:pt>
    <dgm:pt modelId="{1EC791BD-1D21-4483-892F-89C69AE5D78E}">
      <dgm:prSet phldrT="[Text]"/>
      <dgm:spPr/>
      <dgm:t>
        <a:bodyPr/>
        <a:lstStyle/>
        <a:p>
          <a:r>
            <a:rPr lang="en-US" dirty="0" smtClean="0"/>
            <a:t>Incorrect decision </a:t>
          </a:r>
          <a:endParaRPr lang="en-US" dirty="0"/>
        </a:p>
      </dgm:t>
    </dgm:pt>
    <dgm:pt modelId="{14E2CC7A-1049-401A-BCEA-02800A399612}" type="parTrans" cxnId="{80CAE031-4276-4178-B5CA-624FE9155699}">
      <dgm:prSet/>
      <dgm:spPr/>
      <dgm:t>
        <a:bodyPr/>
        <a:lstStyle/>
        <a:p>
          <a:endParaRPr lang="en-US"/>
        </a:p>
      </dgm:t>
    </dgm:pt>
    <dgm:pt modelId="{443C3D05-0255-4D40-B961-6F8EDB08B2C6}" type="sibTrans" cxnId="{80CAE031-4276-4178-B5CA-624FE9155699}">
      <dgm:prSet/>
      <dgm:spPr/>
      <dgm:t>
        <a:bodyPr/>
        <a:lstStyle/>
        <a:p>
          <a:endParaRPr lang="en-US"/>
        </a:p>
      </dgm:t>
    </dgm:pt>
    <dgm:pt modelId="{C7F5BA1C-8796-4E38-9C56-A1948E1A0622}">
      <dgm:prSet phldrT="[Text]"/>
      <dgm:spPr/>
      <dgm:t>
        <a:bodyPr/>
        <a:lstStyle/>
        <a:p>
          <a:r>
            <a:rPr lang="en-US" dirty="0" smtClean="0"/>
            <a:t>No decision within the processing time (“Inaction”)</a:t>
          </a:r>
          <a:endParaRPr lang="en-US" dirty="0"/>
        </a:p>
      </dgm:t>
    </dgm:pt>
    <dgm:pt modelId="{CB6EB61A-D205-4026-BA64-98CCB7537773}" type="parTrans" cxnId="{07556724-AB3A-41A8-A84B-7CADA7019E0F}">
      <dgm:prSet/>
      <dgm:spPr/>
      <dgm:t>
        <a:bodyPr/>
        <a:lstStyle/>
        <a:p>
          <a:endParaRPr lang="en-US"/>
        </a:p>
      </dgm:t>
    </dgm:pt>
    <dgm:pt modelId="{C1E1F6ED-9206-4E07-9863-672E14A22AEC}" type="sibTrans" cxnId="{07556724-AB3A-41A8-A84B-7CADA7019E0F}">
      <dgm:prSet/>
      <dgm:spPr/>
      <dgm:t>
        <a:bodyPr/>
        <a:lstStyle/>
        <a:p>
          <a:endParaRPr lang="en-US"/>
        </a:p>
      </dgm:t>
    </dgm:pt>
    <dgm:pt modelId="{38EC3201-78E6-44CF-A0E8-8A9480B892FC}">
      <dgm:prSet phldrT="[Text]"/>
      <dgm:spPr/>
      <dgm:t>
        <a:bodyPr/>
        <a:lstStyle/>
        <a:p>
          <a:r>
            <a:rPr lang="en-US" dirty="0" smtClean="0"/>
            <a:t>Time to File</a:t>
          </a:r>
          <a:endParaRPr lang="en-US" dirty="0"/>
        </a:p>
      </dgm:t>
    </dgm:pt>
    <dgm:pt modelId="{1CDB7E1F-AF93-40AB-AB9F-7B4CEAC3979B}" type="parTrans" cxnId="{B8CEFA9D-28F4-4535-9C2D-C0421871926E}">
      <dgm:prSet/>
      <dgm:spPr/>
      <dgm:t>
        <a:bodyPr/>
        <a:lstStyle/>
        <a:p>
          <a:endParaRPr lang="en-US"/>
        </a:p>
      </dgm:t>
    </dgm:pt>
    <dgm:pt modelId="{082CCFD1-94FF-46A6-B857-969041663FEF}" type="sibTrans" cxnId="{B8CEFA9D-28F4-4535-9C2D-C0421871926E}">
      <dgm:prSet/>
      <dgm:spPr/>
      <dgm:t>
        <a:bodyPr/>
        <a:lstStyle/>
        <a:p>
          <a:endParaRPr lang="en-US"/>
        </a:p>
      </dgm:t>
    </dgm:pt>
    <dgm:pt modelId="{FBAB31A1-CA3D-44A6-A454-03242543D508}">
      <dgm:prSet phldrT="[Text]"/>
      <dgm:spPr/>
      <dgm:t>
        <a:bodyPr/>
        <a:lstStyle/>
        <a:p>
          <a:r>
            <a:rPr lang="en-US" dirty="0" smtClean="0"/>
            <a:t>AABD Cash, MSP, TANF, or Medical: </a:t>
          </a:r>
          <a:r>
            <a:rPr lang="en-US" b="1" dirty="0" smtClean="0"/>
            <a:t>60 days*</a:t>
          </a:r>
          <a:endParaRPr lang="en-US" b="1" dirty="0"/>
        </a:p>
      </dgm:t>
    </dgm:pt>
    <dgm:pt modelId="{ACB32DD9-DEE0-45E0-8BE1-D68E4EC9C09F}" type="parTrans" cxnId="{13F107CA-2F26-4AFE-A78E-41CE1E217372}">
      <dgm:prSet/>
      <dgm:spPr/>
      <dgm:t>
        <a:bodyPr/>
        <a:lstStyle/>
        <a:p>
          <a:endParaRPr lang="en-US"/>
        </a:p>
      </dgm:t>
    </dgm:pt>
    <dgm:pt modelId="{E1F91657-9327-40F2-97D5-C3A4CDB731EC}" type="sibTrans" cxnId="{13F107CA-2F26-4AFE-A78E-41CE1E217372}">
      <dgm:prSet/>
      <dgm:spPr/>
      <dgm:t>
        <a:bodyPr/>
        <a:lstStyle/>
        <a:p>
          <a:endParaRPr lang="en-US"/>
        </a:p>
      </dgm:t>
    </dgm:pt>
    <dgm:pt modelId="{9F389A3B-5D0E-46F4-8769-E83C34E4E058}">
      <dgm:prSet phldrT="[Text]"/>
      <dgm:spPr/>
      <dgm:t>
        <a:bodyPr/>
        <a:lstStyle/>
        <a:p>
          <a:r>
            <a:rPr lang="en-US" dirty="0" smtClean="0"/>
            <a:t>SNAP: </a:t>
          </a:r>
          <a:r>
            <a:rPr lang="en-US" b="1" dirty="0" smtClean="0"/>
            <a:t>90 days*</a:t>
          </a:r>
          <a:endParaRPr lang="en-US" b="1" dirty="0"/>
        </a:p>
      </dgm:t>
    </dgm:pt>
    <dgm:pt modelId="{9763D556-B39C-4B0A-8142-79F9C9A9F45C}" type="parTrans" cxnId="{96EFEBC2-F927-4B4E-8252-EAF2D8309ACA}">
      <dgm:prSet/>
      <dgm:spPr/>
      <dgm:t>
        <a:bodyPr/>
        <a:lstStyle/>
        <a:p>
          <a:endParaRPr lang="en-US"/>
        </a:p>
      </dgm:t>
    </dgm:pt>
    <dgm:pt modelId="{71C2C961-EFA6-4360-9460-5AB9236CE313}" type="sibTrans" cxnId="{96EFEBC2-F927-4B4E-8252-EAF2D8309ACA}">
      <dgm:prSet/>
      <dgm:spPr/>
      <dgm:t>
        <a:bodyPr/>
        <a:lstStyle/>
        <a:p>
          <a:endParaRPr lang="en-US"/>
        </a:p>
      </dgm:t>
    </dgm:pt>
    <dgm:pt modelId="{C438B7E8-E789-4F47-AF51-7C87E2533711}">
      <dgm:prSet phldrT="[Text]"/>
      <dgm:spPr/>
      <dgm:t>
        <a:bodyPr/>
        <a:lstStyle/>
        <a:p>
          <a:r>
            <a:rPr lang="en-US" dirty="0" smtClean="0"/>
            <a:t>How to File</a:t>
          </a:r>
          <a:endParaRPr lang="en-US" dirty="0"/>
        </a:p>
      </dgm:t>
    </dgm:pt>
    <dgm:pt modelId="{320E5448-96A2-45A1-805E-77251ADC9ED2}" type="parTrans" cxnId="{844FAED9-B2DF-49C6-B7EA-0F62A9E42257}">
      <dgm:prSet/>
      <dgm:spPr/>
      <dgm:t>
        <a:bodyPr/>
        <a:lstStyle/>
        <a:p>
          <a:endParaRPr lang="en-US"/>
        </a:p>
      </dgm:t>
    </dgm:pt>
    <dgm:pt modelId="{EE026F0A-5AE7-4C0A-B169-3A60EC084AA3}" type="sibTrans" cxnId="{844FAED9-B2DF-49C6-B7EA-0F62A9E42257}">
      <dgm:prSet/>
      <dgm:spPr/>
      <dgm:t>
        <a:bodyPr/>
        <a:lstStyle/>
        <a:p>
          <a:endParaRPr lang="en-US"/>
        </a:p>
      </dgm:t>
    </dgm:pt>
    <dgm:pt modelId="{D0498EFD-A647-4E80-9474-83170B2FF54A}">
      <dgm:prSet phldrT="[Text]"/>
      <dgm:spPr/>
      <dgm:t>
        <a:bodyPr/>
        <a:lstStyle/>
        <a:p>
          <a:r>
            <a:rPr lang="en-US" b="0" dirty="0" smtClean="0"/>
            <a:t>Through “Manage my Case” https://abe.Illinois.gov</a:t>
          </a:r>
          <a:endParaRPr lang="en-US" dirty="0"/>
        </a:p>
      </dgm:t>
    </dgm:pt>
    <dgm:pt modelId="{4033627F-F8FC-4E77-9192-EC3305046CE9}" type="parTrans" cxnId="{FF41A00E-0358-451C-8376-684D627FA11E}">
      <dgm:prSet/>
      <dgm:spPr/>
      <dgm:t>
        <a:bodyPr/>
        <a:lstStyle/>
        <a:p>
          <a:endParaRPr lang="en-US"/>
        </a:p>
      </dgm:t>
    </dgm:pt>
    <dgm:pt modelId="{C24741D7-791F-4F1F-A340-2391E84F493F}" type="sibTrans" cxnId="{FF41A00E-0358-451C-8376-684D627FA11E}">
      <dgm:prSet/>
      <dgm:spPr/>
      <dgm:t>
        <a:bodyPr/>
        <a:lstStyle/>
        <a:p>
          <a:endParaRPr lang="en-US"/>
        </a:p>
      </dgm:t>
    </dgm:pt>
    <dgm:pt modelId="{C94AF1C5-112C-4283-B961-19D3D84931B9}">
      <dgm:prSet phldrT="[Text]"/>
      <dgm:spPr/>
      <dgm:t>
        <a:bodyPr/>
        <a:lstStyle/>
        <a:p>
          <a:r>
            <a:rPr lang="en-US" dirty="0" smtClean="0"/>
            <a:t>Inaction for any benefit: </a:t>
          </a:r>
          <a:r>
            <a:rPr lang="en-US" b="1" dirty="0" smtClean="0"/>
            <a:t>No deadline</a:t>
          </a:r>
          <a:endParaRPr lang="en-US" b="1" dirty="0"/>
        </a:p>
      </dgm:t>
    </dgm:pt>
    <dgm:pt modelId="{B51661B8-E17E-4038-BCF8-704C78D5F230}" type="parTrans" cxnId="{4C780629-E680-4A58-9672-0FB28FE2EE3D}">
      <dgm:prSet/>
      <dgm:spPr/>
      <dgm:t>
        <a:bodyPr/>
        <a:lstStyle/>
        <a:p>
          <a:endParaRPr lang="en-US"/>
        </a:p>
      </dgm:t>
    </dgm:pt>
    <dgm:pt modelId="{07640410-13AE-4835-B35B-BE658C30D5D3}" type="sibTrans" cxnId="{4C780629-E680-4A58-9672-0FB28FE2EE3D}">
      <dgm:prSet/>
      <dgm:spPr/>
      <dgm:t>
        <a:bodyPr/>
        <a:lstStyle/>
        <a:p>
          <a:endParaRPr lang="en-US"/>
        </a:p>
      </dgm:t>
    </dgm:pt>
    <dgm:pt modelId="{BE58500D-A2A0-4543-B2B7-B2BB794DB9BD}">
      <dgm:prSet/>
      <dgm:spPr/>
      <dgm:t>
        <a:bodyPr/>
        <a:lstStyle/>
        <a:p>
          <a:r>
            <a:rPr lang="en-US" b="0" dirty="0" smtClean="0"/>
            <a:t>phone: 1-800-435-0774 or 312-793-2618</a:t>
          </a:r>
          <a:endParaRPr lang="en-US" b="0" dirty="0"/>
        </a:p>
      </dgm:t>
    </dgm:pt>
    <dgm:pt modelId="{5A30247E-D2A6-4826-9DD2-1D39480D97BB}" type="parTrans" cxnId="{8DDF004B-C284-4AB8-8B57-5308C4C6F815}">
      <dgm:prSet/>
      <dgm:spPr/>
      <dgm:t>
        <a:bodyPr/>
        <a:lstStyle/>
        <a:p>
          <a:endParaRPr lang="en-US"/>
        </a:p>
      </dgm:t>
    </dgm:pt>
    <dgm:pt modelId="{7C67011F-99D3-4376-A80E-A1FB99D299C1}" type="sibTrans" cxnId="{8DDF004B-C284-4AB8-8B57-5308C4C6F815}">
      <dgm:prSet/>
      <dgm:spPr/>
      <dgm:t>
        <a:bodyPr/>
        <a:lstStyle/>
        <a:p>
          <a:endParaRPr lang="en-US"/>
        </a:p>
      </dgm:t>
    </dgm:pt>
    <dgm:pt modelId="{FB918A7C-9C63-45B6-BAA7-8EBCA13C4072}">
      <dgm:prSet/>
      <dgm:spPr/>
      <dgm:t>
        <a:bodyPr/>
        <a:lstStyle/>
        <a:p>
          <a:r>
            <a:rPr lang="en-US" b="0" dirty="0" smtClean="0"/>
            <a:t>Fax: 312-793-3387</a:t>
          </a:r>
          <a:endParaRPr lang="en-US" b="0" dirty="0"/>
        </a:p>
      </dgm:t>
    </dgm:pt>
    <dgm:pt modelId="{101481F1-9E6E-4F15-A8D3-3648FD92E9FF}" type="parTrans" cxnId="{137950AC-3A2E-4DAC-9670-CAAD7CF2F399}">
      <dgm:prSet/>
      <dgm:spPr/>
      <dgm:t>
        <a:bodyPr/>
        <a:lstStyle/>
        <a:p>
          <a:endParaRPr lang="en-US"/>
        </a:p>
      </dgm:t>
    </dgm:pt>
    <dgm:pt modelId="{9A67B91A-0242-4C2E-B7FB-6646401C228E}" type="sibTrans" cxnId="{137950AC-3A2E-4DAC-9670-CAAD7CF2F399}">
      <dgm:prSet/>
      <dgm:spPr/>
      <dgm:t>
        <a:bodyPr/>
        <a:lstStyle/>
        <a:p>
          <a:endParaRPr lang="en-US"/>
        </a:p>
      </dgm:t>
    </dgm:pt>
    <dgm:pt modelId="{5A3DD1FC-A898-4DBF-8A9E-8D65344AD269}">
      <dgm:prSet/>
      <dgm:spPr/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DHS.BAH@Illinois.gov </a:t>
          </a:r>
          <a:endParaRPr lang="en-US" b="0" dirty="0">
            <a:solidFill>
              <a:schemeClr val="bg1"/>
            </a:solidFill>
          </a:endParaRPr>
        </a:p>
      </dgm:t>
    </dgm:pt>
    <dgm:pt modelId="{8762356F-1739-4FD4-BBE3-A90FD548C1B2}" type="parTrans" cxnId="{EA4E39D9-C90C-4452-92DF-F94226F6E78A}">
      <dgm:prSet/>
      <dgm:spPr/>
      <dgm:t>
        <a:bodyPr/>
        <a:lstStyle/>
        <a:p>
          <a:endParaRPr lang="en-US"/>
        </a:p>
      </dgm:t>
    </dgm:pt>
    <dgm:pt modelId="{B971E9E5-7E7B-401F-9285-ED465D82F0E4}" type="sibTrans" cxnId="{EA4E39D9-C90C-4452-92DF-F94226F6E78A}">
      <dgm:prSet/>
      <dgm:spPr/>
      <dgm:t>
        <a:bodyPr/>
        <a:lstStyle/>
        <a:p>
          <a:endParaRPr lang="en-US"/>
        </a:p>
      </dgm:t>
    </dgm:pt>
    <dgm:pt modelId="{C7811B6C-FF2E-4622-9166-1B4DFA447F87}">
      <dgm:prSet phldrT="[Text]"/>
      <dgm:spPr/>
      <dgm:t>
        <a:bodyPr/>
        <a:lstStyle/>
        <a:p>
          <a:r>
            <a:rPr lang="en-US" dirty="0" smtClean="0"/>
            <a:t>Decisions where benefits are denied because of missing verifications or a missed interview!</a:t>
          </a:r>
          <a:endParaRPr lang="en-US" dirty="0"/>
        </a:p>
      </dgm:t>
    </dgm:pt>
    <dgm:pt modelId="{245EE4BB-54F1-4076-9C30-305C79BA95F6}" type="parTrans" cxnId="{C1D91137-2C66-46D9-B9DC-FC162705343A}">
      <dgm:prSet/>
      <dgm:spPr/>
      <dgm:t>
        <a:bodyPr/>
        <a:lstStyle/>
        <a:p>
          <a:endParaRPr lang="en-US"/>
        </a:p>
      </dgm:t>
    </dgm:pt>
    <dgm:pt modelId="{410CBF55-A155-4AE6-8EC1-E657A73BBCDF}" type="sibTrans" cxnId="{C1D91137-2C66-46D9-B9DC-FC162705343A}">
      <dgm:prSet/>
      <dgm:spPr/>
      <dgm:t>
        <a:bodyPr/>
        <a:lstStyle/>
        <a:p>
          <a:endParaRPr lang="en-US"/>
        </a:p>
      </dgm:t>
    </dgm:pt>
    <dgm:pt modelId="{CB580007-CE91-4857-A158-8367C1DBC219}" type="pres">
      <dgm:prSet presAssocID="{9D2BB2E8-EBF6-4D57-8702-2A6BD85EC77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FE6DC0B-38AF-42AE-BBC0-23860DFD7E24}" type="pres">
      <dgm:prSet presAssocID="{C95392A0-8BE7-4546-BA72-2DB3F06B619D}" presName="compositeNode" presStyleCnt="0">
        <dgm:presLayoutVars>
          <dgm:bulletEnabled val="1"/>
        </dgm:presLayoutVars>
      </dgm:prSet>
      <dgm:spPr/>
    </dgm:pt>
    <dgm:pt modelId="{8843E63F-C338-438D-B475-6FC7D4691772}" type="pres">
      <dgm:prSet presAssocID="{C95392A0-8BE7-4546-BA72-2DB3F06B619D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n-US"/>
        </a:p>
      </dgm:t>
    </dgm:pt>
    <dgm:pt modelId="{19A2B7FF-BB7B-4537-B987-A22832951BB2}" type="pres">
      <dgm:prSet presAssocID="{C95392A0-8BE7-4546-BA72-2DB3F06B619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5CC88-1832-4E30-A700-5FB1BC92C15A}" type="pres">
      <dgm:prSet presAssocID="{C95392A0-8BE7-4546-BA72-2DB3F06B619D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8D18A-AE06-4670-963D-7858648A394A}" type="pres">
      <dgm:prSet presAssocID="{70896E73-AAC8-49D6-B8AD-1790CC870B13}" presName="sibTrans" presStyleCnt="0"/>
      <dgm:spPr/>
    </dgm:pt>
    <dgm:pt modelId="{11B8700A-207B-4585-8418-CC5A1959D913}" type="pres">
      <dgm:prSet presAssocID="{38EC3201-78E6-44CF-A0E8-8A9480B892FC}" presName="compositeNode" presStyleCnt="0">
        <dgm:presLayoutVars>
          <dgm:bulletEnabled val="1"/>
        </dgm:presLayoutVars>
      </dgm:prSet>
      <dgm:spPr/>
    </dgm:pt>
    <dgm:pt modelId="{076E71B1-CD41-429A-83C1-3399F1410C83}" type="pres">
      <dgm:prSet presAssocID="{38EC3201-78E6-44CF-A0E8-8A9480B892FC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73D7BE-924A-4E09-8249-7FA09F4E391F}" type="pres">
      <dgm:prSet presAssocID="{38EC3201-78E6-44CF-A0E8-8A9480B892F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BB5A7-D9B4-47BC-99D4-029580A205A1}" type="pres">
      <dgm:prSet presAssocID="{38EC3201-78E6-44CF-A0E8-8A9480B892FC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72341-B711-47D0-B2A8-B4024D9B0060}" type="pres">
      <dgm:prSet presAssocID="{082CCFD1-94FF-46A6-B857-969041663FEF}" presName="sibTrans" presStyleCnt="0"/>
      <dgm:spPr/>
    </dgm:pt>
    <dgm:pt modelId="{6E40B28B-E48F-4C53-99A5-F88264EEE0B7}" type="pres">
      <dgm:prSet presAssocID="{C438B7E8-E789-4F47-AF51-7C87E2533711}" presName="compositeNode" presStyleCnt="0">
        <dgm:presLayoutVars>
          <dgm:bulletEnabled val="1"/>
        </dgm:presLayoutVars>
      </dgm:prSet>
      <dgm:spPr/>
    </dgm:pt>
    <dgm:pt modelId="{B71D77EA-2672-4A9B-B108-415AAAF3C44E}" type="pres">
      <dgm:prSet presAssocID="{C438B7E8-E789-4F47-AF51-7C87E2533711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D54B6AC-CF2B-4337-ADBF-C5E13DD0C0F0}" type="pres">
      <dgm:prSet presAssocID="{C438B7E8-E789-4F47-AF51-7C87E253371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56E3B-D9B5-493C-814F-D1C9946DF7E6}" type="pres">
      <dgm:prSet presAssocID="{C438B7E8-E789-4F47-AF51-7C87E2533711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1E9B9D-B61B-4E63-9714-5216FEB62B8A}" type="presOf" srcId="{FBAB31A1-CA3D-44A6-A454-03242543D508}" destId="{3B73D7BE-924A-4E09-8249-7FA09F4E391F}" srcOrd="0" destOrd="0" presId="urn:microsoft.com/office/officeart/2005/8/layout/hList2"/>
    <dgm:cxn modelId="{6798F6CA-F2AC-4FC1-B766-D5D939F138A8}" type="presOf" srcId="{C7F5BA1C-8796-4E38-9C56-A1948E1A0622}" destId="{19A2B7FF-BB7B-4537-B987-A22832951BB2}" srcOrd="0" destOrd="1" presId="urn:microsoft.com/office/officeart/2005/8/layout/hList2"/>
    <dgm:cxn modelId="{C3F3956B-0CEB-44C7-87E7-5CBDE6F3F2C0}" srcId="{9D2BB2E8-EBF6-4D57-8702-2A6BD85EC778}" destId="{C95392A0-8BE7-4546-BA72-2DB3F06B619D}" srcOrd="0" destOrd="0" parTransId="{A1A42E48-2D60-4699-997E-510C769D4ADD}" sibTransId="{70896E73-AAC8-49D6-B8AD-1790CC870B13}"/>
    <dgm:cxn modelId="{8C72B20C-EE82-42D2-874B-43D5856685CD}" type="presOf" srcId="{D0498EFD-A647-4E80-9474-83170B2FF54A}" destId="{1D54B6AC-CF2B-4337-ADBF-C5E13DD0C0F0}" srcOrd="0" destOrd="0" presId="urn:microsoft.com/office/officeart/2005/8/layout/hList2"/>
    <dgm:cxn modelId="{13F107CA-2F26-4AFE-A78E-41CE1E217372}" srcId="{38EC3201-78E6-44CF-A0E8-8A9480B892FC}" destId="{FBAB31A1-CA3D-44A6-A454-03242543D508}" srcOrd="0" destOrd="0" parTransId="{ACB32DD9-DEE0-45E0-8BE1-D68E4EC9C09F}" sibTransId="{E1F91657-9327-40F2-97D5-C3A4CDB731EC}"/>
    <dgm:cxn modelId="{386834B9-E33C-4C98-9195-EE5F3D41DF23}" type="presOf" srcId="{FB918A7C-9C63-45B6-BAA7-8EBCA13C4072}" destId="{1D54B6AC-CF2B-4337-ADBF-C5E13DD0C0F0}" srcOrd="0" destOrd="2" presId="urn:microsoft.com/office/officeart/2005/8/layout/hList2"/>
    <dgm:cxn modelId="{C1D91137-2C66-46D9-B9DC-FC162705343A}" srcId="{C95392A0-8BE7-4546-BA72-2DB3F06B619D}" destId="{C7811B6C-FF2E-4622-9166-1B4DFA447F87}" srcOrd="2" destOrd="0" parTransId="{245EE4BB-54F1-4076-9C30-305C79BA95F6}" sibTransId="{410CBF55-A155-4AE6-8EC1-E657A73BBCDF}"/>
    <dgm:cxn modelId="{844FAED9-B2DF-49C6-B7EA-0F62A9E42257}" srcId="{9D2BB2E8-EBF6-4D57-8702-2A6BD85EC778}" destId="{C438B7E8-E789-4F47-AF51-7C87E2533711}" srcOrd="2" destOrd="0" parTransId="{320E5448-96A2-45A1-805E-77251ADC9ED2}" sibTransId="{EE026F0A-5AE7-4C0A-B169-3A60EC084AA3}"/>
    <dgm:cxn modelId="{058B7408-3135-4050-9F98-C351BD73549D}" type="presOf" srcId="{C94AF1C5-112C-4283-B961-19D3D84931B9}" destId="{3B73D7BE-924A-4E09-8249-7FA09F4E391F}" srcOrd="0" destOrd="2" presId="urn:microsoft.com/office/officeart/2005/8/layout/hList2"/>
    <dgm:cxn modelId="{6ECB0ADC-6326-4856-A058-B5F5DFA9ECF1}" type="presOf" srcId="{38EC3201-78E6-44CF-A0E8-8A9480B892FC}" destId="{A5DBB5A7-D9B4-47BC-99D4-029580A205A1}" srcOrd="0" destOrd="0" presId="urn:microsoft.com/office/officeart/2005/8/layout/hList2"/>
    <dgm:cxn modelId="{D18AF004-405A-477D-B302-AB8861F08240}" type="presOf" srcId="{C95392A0-8BE7-4546-BA72-2DB3F06B619D}" destId="{8FC5CC88-1832-4E30-A700-5FB1BC92C15A}" srcOrd="0" destOrd="0" presId="urn:microsoft.com/office/officeart/2005/8/layout/hList2"/>
    <dgm:cxn modelId="{07556724-AB3A-41A8-A84B-7CADA7019E0F}" srcId="{C95392A0-8BE7-4546-BA72-2DB3F06B619D}" destId="{C7F5BA1C-8796-4E38-9C56-A1948E1A0622}" srcOrd="1" destOrd="0" parTransId="{CB6EB61A-D205-4026-BA64-98CCB7537773}" sibTransId="{C1E1F6ED-9206-4E07-9863-672E14A22AEC}"/>
    <dgm:cxn modelId="{EA4E39D9-C90C-4452-92DF-F94226F6E78A}" srcId="{C438B7E8-E789-4F47-AF51-7C87E2533711}" destId="{5A3DD1FC-A898-4DBF-8A9E-8D65344AD269}" srcOrd="3" destOrd="0" parTransId="{8762356F-1739-4FD4-BBE3-A90FD548C1B2}" sibTransId="{B971E9E5-7E7B-401F-9285-ED465D82F0E4}"/>
    <dgm:cxn modelId="{28868B41-A17C-44E7-B43C-92DDEC95A7B7}" type="presOf" srcId="{C7811B6C-FF2E-4622-9166-1B4DFA447F87}" destId="{19A2B7FF-BB7B-4537-B987-A22832951BB2}" srcOrd="0" destOrd="2" presId="urn:microsoft.com/office/officeart/2005/8/layout/hList2"/>
    <dgm:cxn modelId="{FF41A00E-0358-451C-8376-684D627FA11E}" srcId="{C438B7E8-E789-4F47-AF51-7C87E2533711}" destId="{D0498EFD-A647-4E80-9474-83170B2FF54A}" srcOrd="0" destOrd="0" parTransId="{4033627F-F8FC-4E77-9192-EC3305046CE9}" sibTransId="{C24741D7-791F-4F1F-A340-2391E84F493F}"/>
    <dgm:cxn modelId="{96EFEBC2-F927-4B4E-8252-EAF2D8309ACA}" srcId="{38EC3201-78E6-44CF-A0E8-8A9480B892FC}" destId="{9F389A3B-5D0E-46F4-8769-E83C34E4E058}" srcOrd="1" destOrd="0" parTransId="{9763D556-B39C-4B0A-8142-79F9C9A9F45C}" sibTransId="{71C2C961-EFA6-4360-9460-5AB9236CE313}"/>
    <dgm:cxn modelId="{E4D993F2-1F2A-424B-81E9-7DBD23759581}" type="presOf" srcId="{5A3DD1FC-A898-4DBF-8A9E-8D65344AD269}" destId="{1D54B6AC-CF2B-4337-ADBF-C5E13DD0C0F0}" srcOrd="0" destOrd="3" presId="urn:microsoft.com/office/officeart/2005/8/layout/hList2"/>
    <dgm:cxn modelId="{D208B003-B557-4899-8604-C8032E78D6AB}" type="presOf" srcId="{1EC791BD-1D21-4483-892F-89C69AE5D78E}" destId="{19A2B7FF-BB7B-4537-B987-A22832951BB2}" srcOrd="0" destOrd="0" presId="urn:microsoft.com/office/officeart/2005/8/layout/hList2"/>
    <dgm:cxn modelId="{B64E9315-3B31-47AB-BDA6-FB6F7FE797DC}" type="presOf" srcId="{9D2BB2E8-EBF6-4D57-8702-2A6BD85EC778}" destId="{CB580007-CE91-4857-A158-8367C1DBC219}" srcOrd="0" destOrd="0" presId="urn:microsoft.com/office/officeart/2005/8/layout/hList2"/>
    <dgm:cxn modelId="{6E8C414C-A781-4E41-AEE6-A23472775051}" type="presOf" srcId="{C438B7E8-E789-4F47-AF51-7C87E2533711}" destId="{8F656E3B-D9B5-493C-814F-D1C9946DF7E6}" srcOrd="0" destOrd="0" presId="urn:microsoft.com/office/officeart/2005/8/layout/hList2"/>
    <dgm:cxn modelId="{4C780629-E680-4A58-9672-0FB28FE2EE3D}" srcId="{38EC3201-78E6-44CF-A0E8-8A9480B892FC}" destId="{C94AF1C5-112C-4283-B961-19D3D84931B9}" srcOrd="2" destOrd="0" parTransId="{B51661B8-E17E-4038-BCF8-704C78D5F230}" sibTransId="{07640410-13AE-4835-B35B-BE658C30D5D3}"/>
    <dgm:cxn modelId="{B8CEFA9D-28F4-4535-9C2D-C0421871926E}" srcId="{9D2BB2E8-EBF6-4D57-8702-2A6BD85EC778}" destId="{38EC3201-78E6-44CF-A0E8-8A9480B892FC}" srcOrd="1" destOrd="0" parTransId="{1CDB7E1F-AF93-40AB-AB9F-7B4CEAC3979B}" sibTransId="{082CCFD1-94FF-46A6-B857-969041663FEF}"/>
    <dgm:cxn modelId="{AE07922E-B03F-4AE3-9B05-10A6C0E27F5E}" type="presOf" srcId="{9F389A3B-5D0E-46F4-8769-E83C34E4E058}" destId="{3B73D7BE-924A-4E09-8249-7FA09F4E391F}" srcOrd="0" destOrd="1" presId="urn:microsoft.com/office/officeart/2005/8/layout/hList2"/>
    <dgm:cxn modelId="{80CAE031-4276-4178-B5CA-624FE9155699}" srcId="{C95392A0-8BE7-4546-BA72-2DB3F06B619D}" destId="{1EC791BD-1D21-4483-892F-89C69AE5D78E}" srcOrd="0" destOrd="0" parTransId="{14E2CC7A-1049-401A-BCEA-02800A399612}" sibTransId="{443C3D05-0255-4D40-B961-6F8EDB08B2C6}"/>
    <dgm:cxn modelId="{7DCE39ED-5F73-4045-A1F2-F83A48DAA5AD}" type="presOf" srcId="{BE58500D-A2A0-4543-B2B7-B2BB794DB9BD}" destId="{1D54B6AC-CF2B-4337-ADBF-C5E13DD0C0F0}" srcOrd="0" destOrd="1" presId="urn:microsoft.com/office/officeart/2005/8/layout/hList2"/>
    <dgm:cxn modelId="{137950AC-3A2E-4DAC-9670-CAAD7CF2F399}" srcId="{C438B7E8-E789-4F47-AF51-7C87E2533711}" destId="{FB918A7C-9C63-45B6-BAA7-8EBCA13C4072}" srcOrd="2" destOrd="0" parTransId="{101481F1-9E6E-4F15-A8D3-3648FD92E9FF}" sibTransId="{9A67B91A-0242-4C2E-B7FB-6646401C228E}"/>
    <dgm:cxn modelId="{8DDF004B-C284-4AB8-8B57-5308C4C6F815}" srcId="{C438B7E8-E789-4F47-AF51-7C87E2533711}" destId="{BE58500D-A2A0-4543-B2B7-B2BB794DB9BD}" srcOrd="1" destOrd="0" parTransId="{5A30247E-D2A6-4826-9DD2-1D39480D97BB}" sibTransId="{7C67011F-99D3-4376-A80E-A1FB99D299C1}"/>
    <dgm:cxn modelId="{72642AC8-A2A2-4B3D-AFCF-6FC7C27DEB54}" type="presParOf" srcId="{CB580007-CE91-4857-A158-8367C1DBC219}" destId="{8FE6DC0B-38AF-42AE-BBC0-23860DFD7E24}" srcOrd="0" destOrd="0" presId="urn:microsoft.com/office/officeart/2005/8/layout/hList2"/>
    <dgm:cxn modelId="{C18B2687-BBFA-4EAE-A8B5-60F6293636A3}" type="presParOf" srcId="{8FE6DC0B-38AF-42AE-BBC0-23860DFD7E24}" destId="{8843E63F-C338-438D-B475-6FC7D4691772}" srcOrd="0" destOrd="0" presId="urn:microsoft.com/office/officeart/2005/8/layout/hList2"/>
    <dgm:cxn modelId="{5A718AA9-3730-4A09-9C79-D04052F500BF}" type="presParOf" srcId="{8FE6DC0B-38AF-42AE-BBC0-23860DFD7E24}" destId="{19A2B7FF-BB7B-4537-B987-A22832951BB2}" srcOrd="1" destOrd="0" presId="urn:microsoft.com/office/officeart/2005/8/layout/hList2"/>
    <dgm:cxn modelId="{FDB3DC30-69B1-4415-A6A3-D35D6F1FCDD6}" type="presParOf" srcId="{8FE6DC0B-38AF-42AE-BBC0-23860DFD7E24}" destId="{8FC5CC88-1832-4E30-A700-5FB1BC92C15A}" srcOrd="2" destOrd="0" presId="urn:microsoft.com/office/officeart/2005/8/layout/hList2"/>
    <dgm:cxn modelId="{7B250136-5BD8-4F7F-BE27-A6124149E67D}" type="presParOf" srcId="{CB580007-CE91-4857-A158-8367C1DBC219}" destId="{D2A8D18A-AE06-4670-963D-7858648A394A}" srcOrd="1" destOrd="0" presId="urn:microsoft.com/office/officeart/2005/8/layout/hList2"/>
    <dgm:cxn modelId="{9D326C6B-0E0F-4DDE-80E9-F708A0E56B85}" type="presParOf" srcId="{CB580007-CE91-4857-A158-8367C1DBC219}" destId="{11B8700A-207B-4585-8418-CC5A1959D913}" srcOrd="2" destOrd="0" presId="urn:microsoft.com/office/officeart/2005/8/layout/hList2"/>
    <dgm:cxn modelId="{CFD06BC9-B7E8-4509-8C8D-D1C2C4CCA294}" type="presParOf" srcId="{11B8700A-207B-4585-8418-CC5A1959D913}" destId="{076E71B1-CD41-429A-83C1-3399F1410C83}" srcOrd="0" destOrd="0" presId="urn:microsoft.com/office/officeart/2005/8/layout/hList2"/>
    <dgm:cxn modelId="{CC6843C0-0E27-4ADE-9B9A-0ED054302153}" type="presParOf" srcId="{11B8700A-207B-4585-8418-CC5A1959D913}" destId="{3B73D7BE-924A-4E09-8249-7FA09F4E391F}" srcOrd="1" destOrd="0" presId="urn:microsoft.com/office/officeart/2005/8/layout/hList2"/>
    <dgm:cxn modelId="{E867F282-D0D3-474D-975D-B89FE4217F4D}" type="presParOf" srcId="{11B8700A-207B-4585-8418-CC5A1959D913}" destId="{A5DBB5A7-D9B4-47BC-99D4-029580A205A1}" srcOrd="2" destOrd="0" presId="urn:microsoft.com/office/officeart/2005/8/layout/hList2"/>
    <dgm:cxn modelId="{1A698427-58EC-4691-89CB-D88CE53151B9}" type="presParOf" srcId="{CB580007-CE91-4857-A158-8367C1DBC219}" destId="{76872341-B711-47D0-B2A8-B4024D9B0060}" srcOrd="3" destOrd="0" presId="urn:microsoft.com/office/officeart/2005/8/layout/hList2"/>
    <dgm:cxn modelId="{576A5658-9A4A-4FCE-9619-BAB80BEA86BE}" type="presParOf" srcId="{CB580007-CE91-4857-A158-8367C1DBC219}" destId="{6E40B28B-E48F-4C53-99A5-F88264EEE0B7}" srcOrd="4" destOrd="0" presId="urn:microsoft.com/office/officeart/2005/8/layout/hList2"/>
    <dgm:cxn modelId="{FC82F33F-91A8-4E4D-BA53-1C0E57525DAA}" type="presParOf" srcId="{6E40B28B-E48F-4C53-99A5-F88264EEE0B7}" destId="{B71D77EA-2672-4A9B-B108-415AAAF3C44E}" srcOrd="0" destOrd="0" presId="urn:microsoft.com/office/officeart/2005/8/layout/hList2"/>
    <dgm:cxn modelId="{B92913AC-65D5-4C06-86BA-FF1AB8BBB5D1}" type="presParOf" srcId="{6E40B28B-E48F-4C53-99A5-F88264EEE0B7}" destId="{1D54B6AC-CF2B-4337-ADBF-C5E13DD0C0F0}" srcOrd="1" destOrd="0" presId="urn:microsoft.com/office/officeart/2005/8/layout/hList2"/>
    <dgm:cxn modelId="{A1539EC5-AA0E-41C6-BBC3-56BEC130EF74}" type="presParOf" srcId="{6E40B28B-E48F-4C53-99A5-F88264EEE0B7}" destId="{8F656E3B-D9B5-493C-814F-D1C9946DF7E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3F9A21-79C4-410D-BDB2-8B8690AF23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88B0E80-6388-40A2-B763-4DA7D3AB1612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4558E5C3-D6C8-4E40-9F1B-2E5670A88C53}" type="parTrans" cxnId="{BA895DF9-C9C7-41C2-A80E-018BE82B0ADD}">
      <dgm:prSet/>
      <dgm:spPr/>
      <dgm:t>
        <a:bodyPr/>
        <a:lstStyle/>
        <a:p>
          <a:endParaRPr lang="en-US"/>
        </a:p>
      </dgm:t>
    </dgm:pt>
    <dgm:pt modelId="{797B0959-810D-4CA7-9DE0-7313DF91C644}" type="sibTrans" cxnId="{BA895DF9-C9C7-41C2-A80E-018BE82B0ADD}">
      <dgm:prSet/>
      <dgm:spPr/>
      <dgm:t>
        <a:bodyPr/>
        <a:lstStyle/>
        <a:p>
          <a:endParaRPr lang="en-US" dirty="0"/>
        </a:p>
      </dgm:t>
    </dgm:pt>
    <dgm:pt modelId="{A5E0A400-453A-4E5F-9889-10B179E3B08D}">
      <dgm:prSet phldrT="[Text]"/>
      <dgm:spPr/>
      <dgm:t>
        <a:bodyPr/>
        <a:lstStyle/>
        <a:p>
          <a:r>
            <a:rPr lang="en-US" dirty="0" smtClean="0"/>
            <a:t>Written decision</a:t>
          </a:r>
          <a:endParaRPr lang="en-US" dirty="0"/>
        </a:p>
      </dgm:t>
    </dgm:pt>
    <dgm:pt modelId="{7F3EC902-097D-4DDD-95A0-6B602562B17A}" type="parTrans" cxnId="{4434861E-3E0A-4A71-817A-6BBCEE6E88C0}">
      <dgm:prSet/>
      <dgm:spPr/>
      <dgm:t>
        <a:bodyPr/>
        <a:lstStyle/>
        <a:p>
          <a:endParaRPr lang="en-US"/>
        </a:p>
      </dgm:t>
    </dgm:pt>
    <dgm:pt modelId="{672F4D4B-F923-4C4A-9D8D-28AC53A35EA6}" type="sibTrans" cxnId="{4434861E-3E0A-4A71-817A-6BBCEE6E88C0}">
      <dgm:prSet/>
      <dgm:spPr/>
      <dgm:t>
        <a:bodyPr/>
        <a:lstStyle/>
        <a:p>
          <a:endParaRPr lang="en-US" dirty="0"/>
        </a:p>
      </dgm:t>
    </dgm:pt>
    <dgm:pt modelId="{CFE9EC75-1C35-4382-BCF6-000454E4E3FC}">
      <dgm:prSet phldrT="[Text]"/>
      <dgm:spPr/>
      <dgm:t>
        <a:bodyPr/>
        <a:lstStyle/>
        <a:p>
          <a:r>
            <a:rPr lang="en-US" dirty="0" smtClean="0"/>
            <a:t>Opportunity for Appeals if the decision isn’t fully favorable</a:t>
          </a:r>
          <a:endParaRPr lang="en-US" dirty="0"/>
        </a:p>
      </dgm:t>
    </dgm:pt>
    <dgm:pt modelId="{78A0D918-36EB-4D44-BBB0-E7753C835E11}" type="parTrans" cxnId="{AC4FBF3D-239C-45DE-8DDB-739927D10B96}">
      <dgm:prSet/>
      <dgm:spPr/>
      <dgm:t>
        <a:bodyPr/>
        <a:lstStyle/>
        <a:p>
          <a:endParaRPr lang="en-US"/>
        </a:p>
      </dgm:t>
    </dgm:pt>
    <dgm:pt modelId="{C32DE253-06BC-431F-8E4A-90DB3534D3E8}" type="sibTrans" cxnId="{AC4FBF3D-239C-45DE-8DDB-739927D10B96}">
      <dgm:prSet/>
      <dgm:spPr/>
      <dgm:t>
        <a:bodyPr/>
        <a:lstStyle/>
        <a:p>
          <a:endParaRPr lang="en-US"/>
        </a:p>
      </dgm:t>
    </dgm:pt>
    <dgm:pt modelId="{99B8E92B-A38B-4604-87CB-F846368F8DC1}">
      <dgm:prSet phldrT="[Text]"/>
      <dgm:spPr/>
      <dgm:t>
        <a:bodyPr/>
        <a:lstStyle/>
        <a:p>
          <a:r>
            <a:rPr lang="en-US" dirty="0" smtClean="0"/>
            <a:t>Agency confirms eligibility:</a:t>
          </a:r>
          <a:endParaRPr lang="en-US" dirty="0"/>
        </a:p>
      </dgm:t>
    </dgm:pt>
    <dgm:pt modelId="{EBD08F57-73D1-4344-867A-D44C98FD68B4}" type="parTrans" cxnId="{9BB47FFF-0892-4F15-94C8-DF2DB98686B7}">
      <dgm:prSet/>
      <dgm:spPr/>
      <dgm:t>
        <a:bodyPr/>
        <a:lstStyle/>
        <a:p>
          <a:endParaRPr lang="en-US"/>
        </a:p>
      </dgm:t>
    </dgm:pt>
    <dgm:pt modelId="{77E62D43-2F1E-411D-80A6-13699304B291}" type="sibTrans" cxnId="{9BB47FFF-0892-4F15-94C8-DF2DB98686B7}">
      <dgm:prSet/>
      <dgm:spPr/>
      <dgm:t>
        <a:bodyPr/>
        <a:lstStyle/>
        <a:p>
          <a:endParaRPr lang="en-US" dirty="0"/>
        </a:p>
      </dgm:t>
    </dgm:pt>
    <dgm:pt modelId="{A47D369F-39C6-4F3F-9E37-4E0A836FCA25}" type="pres">
      <dgm:prSet presAssocID="{383F9A21-79C4-410D-BDB2-8B8690AF2315}" presName="Name0" presStyleCnt="0">
        <dgm:presLayoutVars>
          <dgm:dir/>
          <dgm:resizeHandles val="exact"/>
        </dgm:presLayoutVars>
      </dgm:prSet>
      <dgm:spPr/>
    </dgm:pt>
    <dgm:pt modelId="{D133C7DF-C82C-4462-BCA8-5815F77BBE66}" type="pres">
      <dgm:prSet presAssocID="{988B0E80-6388-40A2-B763-4DA7D3AB161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E05EE-B37D-48DA-92E6-FB79242D724F}" type="pres">
      <dgm:prSet presAssocID="{797B0959-810D-4CA7-9DE0-7313DF91C64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B031ACA-DE2B-4494-804C-01AAD3DD12AD}" type="pres">
      <dgm:prSet presAssocID="{797B0959-810D-4CA7-9DE0-7313DF91C64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774FE81-A598-456F-B333-1AD183EBA4B3}" type="pres">
      <dgm:prSet presAssocID="{99B8E92B-A38B-4604-87CB-F846368F8DC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C2B81-4918-41DB-A5A8-5FE4A30B92A5}" type="pres">
      <dgm:prSet presAssocID="{77E62D43-2F1E-411D-80A6-13699304B29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4B1BF4C-094B-40DF-B59A-480390A1A2D9}" type="pres">
      <dgm:prSet presAssocID="{77E62D43-2F1E-411D-80A6-13699304B29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A9B7E12-D2A2-4FE6-B2D4-E744A83B59BB}" type="pres">
      <dgm:prSet presAssocID="{A5E0A400-453A-4E5F-9889-10B179E3B08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E6D2E-069E-40D5-8D6F-D650D5184AF9}" type="pres">
      <dgm:prSet presAssocID="{672F4D4B-F923-4C4A-9D8D-28AC53A35EA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7618DC7-9F4B-4FAB-92E1-E687A7140353}" type="pres">
      <dgm:prSet presAssocID="{672F4D4B-F923-4C4A-9D8D-28AC53A35EA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0F439C6-70D8-4CE8-B9B1-13D353DAF706}" type="pres">
      <dgm:prSet presAssocID="{CFE9EC75-1C35-4382-BCF6-000454E4E3FC}" presName="node" presStyleLbl="node1" presStyleIdx="3" presStyleCnt="4" custLinFactNeighborY="-1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2059B7-2F3E-4E05-9079-4C68463D293A}" type="presOf" srcId="{672F4D4B-F923-4C4A-9D8D-28AC53A35EA6}" destId="{3B9E6D2E-069E-40D5-8D6F-D650D5184AF9}" srcOrd="0" destOrd="0" presId="urn:microsoft.com/office/officeart/2005/8/layout/process1"/>
    <dgm:cxn modelId="{A0DF33F5-FB9C-4A3A-BCBC-5939A6B30D8B}" type="presOf" srcId="{383F9A21-79C4-410D-BDB2-8B8690AF2315}" destId="{A47D369F-39C6-4F3F-9E37-4E0A836FCA25}" srcOrd="0" destOrd="0" presId="urn:microsoft.com/office/officeart/2005/8/layout/process1"/>
    <dgm:cxn modelId="{B4477D82-8BC7-442C-99ED-432F65FF9B43}" type="presOf" srcId="{77E62D43-2F1E-411D-80A6-13699304B291}" destId="{B4B1BF4C-094B-40DF-B59A-480390A1A2D9}" srcOrd="1" destOrd="0" presId="urn:microsoft.com/office/officeart/2005/8/layout/process1"/>
    <dgm:cxn modelId="{5BE5BDE2-F266-47C6-B449-630A2438AD31}" type="presOf" srcId="{797B0959-810D-4CA7-9DE0-7313DF91C644}" destId="{1B031ACA-DE2B-4494-804C-01AAD3DD12AD}" srcOrd="1" destOrd="0" presId="urn:microsoft.com/office/officeart/2005/8/layout/process1"/>
    <dgm:cxn modelId="{9FF41641-7480-41B7-A99E-B77F8880BDF9}" type="presOf" srcId="{CFE9EC75-1C35-4382-BCF6-000454E4E3FC}" destId="{80F439C6-70D8-4CE8-B9B1-13D353DAF706}" srcOrd="0" destOrd="0" presId="urn:microsoft.com/office/officeart/2005/8/layout/process1"/>
    <dgm:cxn modelId="{B0718CC5-9742-446A-B5E1-53FF8F756293}" type="presOf" srcId="{99B8E92B-A38B-4604-87CB-F846368F8DC1}" destId="{4774FE81-A598-456F-B333-1AD183EBA4B3}" srcOrd="0" destOrd="0" presId="urn:microsoft.com/office/officeart/2005/8/layout/process1"/>
    <dgm:cxn modelId="{9687A0D2-3998-4F6E-930E-2E9C2B997F9A}" type="presOf" srcId="{988B0E80-6388-40A2-B763-4DA7D3AB1612}" destId="{D133C7DF-C82C-4462-BCA8-5815F77BBE66}" srcOrd="0" destOrd="0" presId="urn:microsoft.com/office/officeart/2005/8/layout/process1"/>
    <dgm:cxn modelId="{A0907992-B321-4C34-B047-2650A21586E1}" type="presOf" srcId="{77E62D43-2F1E-411D-80A6-13699304B291}" destId="{941C2B81-4918-41DB-A5A8-5FE4A30B92A5}" srcOrd="0" destOrd="0" presId="urn:microsoft.com/office/officeart/2005/8/layout/process1"/>
    <dgm:cxn modelId="{1CA0165D-5F0C-4507-937D-17AF88F05356}" type="presOf" srcId="{672F4D4B-F923-4C4A-9D8D-28AC53A35EA6}" destId="{D7618DC7-9F4B-4FAB-92E1-E687A7140353}" srcOrd="1" destOrd="0" presId="urn:microsoft.com/office/officeart/2005/8/layout/process1"/>
    <dgm:cxn modelId="{4434861E-3E0A-4A71-817A-6BBCEE6E88C0}" srcId="{383F9A21-79C4-410D-BDB2-8B8690AF2315}" destId="{A5E0A400-453A-4E5F-9889-10B179E3B08D}" srcOrd="2" destOrd="0" parTransId="{7F3EC902-097D-4DDD-95A0-6B602562B17A}" sibTransId="{672F4D4B-F923-4C4A-9D8D-28AC53A35EA6}"/>
    <dgm:cxn modelId="{B48C72F6-F70C-46BC-8CBA-7F234F3EE2AA}" type="presOf" srcId="{A5E0A400-453A-4E5F-9889-10B179E3B08D}" destId="{3A9B7E12-D2A2-4FE6-B2D4-E744A83B59BB}" srcOrd="0" destOrd="0" presId="urn:microsoft.com/office/officeart/2005/8/layout/process1"/>
    <dgm:cxn modelId="{F66FA73E-B76A-49B6-BF8B-4725B750FE48}" type="presOf" srcId="{797B0959-810D-4CA7-9DE0-7313DF91C644}" destId="{B38E05EE-B37D-48DA-92E6-FB79242D724F}" srcOrd="0" destOrd="0" presId="urn:microsoft.com/office/officeart/2005/8/layout/process1"/>
    <dgm:cxn modelId="{AC4FBF3D-239C-45DE-8DDB-739927D10B96}" srcId="{383F9A21-79C4-410D-BDB2-8B8690AF2315}" destId="{CFE9EC75-1C35-4382-BCF6-000454E4E3FC}" srcOrd="3" destOrd="0" parTransId="{78A0D918-36EB-4D44-BBB0-E7753C835E11}" sibTransId="{C32DE253-06BC-431F-8E4A-90DB3534D3E8}"/>
    <dgm:cxn modelId="{BA895DF9-C9C7-41C2-A80E-018BE82B0ADD}" srcId="{383F9A21-79C4-410D-BDB2-8B8690AF2315}" destId="{988B0E80-6388-40A2-B763-4DA7D3AB1612}" srcOrd="0" destOrd="0" parTransId="{4558E5C3-D6C8-4E40-9F1B-2E5670A88C53}" sibTransId="{797B0959-810D-4CA7-9DE0-7313DF91C644}"/>
    <dgm:cxn modelId="{9BB47FFF-0892-4F15-94C8-DF2DB98686B7}" srcId="{383F9A21-79C4-410D-BDB2-8B8690AF2315}" destId="{99B8E92B-A38B-4604-87CB-F846368F8DC1}" srcOrd="1" destOrd="0" parTransId="{EBD08F57-73D1-4344-867A-D44C98FD68B4}" sibTransId="{77E62D43-2F1E-411D-80A6-13699304B291}"/>
    <dgm:cxn modelId="{E5BC52F8-9689-4B0D-85D2-5C390DA3FEC4}" type="presParOf" srcId="{A47D369F-39C6-4F3F-9E37-4E0A836FCA25}" destId="{D133C7DF-C82C-4462-BCA8-5815F77BBE66}" srcOrd="0" destOrd="0" presId="urn:microsoft.com/office/officeart/2005/8/layout/process1"/>
    <dgm:cxn modelId="{FA098601-A741-4A3D-8605-2F8AB79EF4CE}" type="presParOf" srcId="{A47D369F-39C6-4F3F-9E37-4E0A836FCA25}" destId="{B38E05EE-B37D-48DA-92E6-FB79242D724F}" srcOrd="1" destOrd="0" presId="urn:microsoft.com/office/officeart/2005/8/layout/process1"/>
    <dgm:cxn modelId="{B9F60E0E-0F9A-406E-A9F0-B81A6758D42B}" type="presParOf" srcId="{B38E05EE-B37D-48DA-92E6-FB79242D724F}" destId="{1B031ACA-DE2B-4494-804C-01AAD3DD12AD}" srcOrd="0" destOrd="0" presId="urn:microsoft.com/office/officeart/2005/8/layout/process1"/>
    <dgm:cxn modelId="{3078CD86-B610-472C-8BD3-D5410DB0BED1}" type="presParOf" srcId="{A47D369F-39C6-4F3F-9E37-4E0A836FCA25}" destId="{4774FE81-A598-456F-B333-1AD183EBA4B3}" srcOrd="2" destOrd="0" presId="urn:microsoft.com/office/officeart/2005/8/layout/process1"/>
    <dgm:cxn modelId="{0E1D752E-87F5-44D3-9695-EAF41FC9F587}" type="presParOf" srcId="{A47D369F-39C6-4F3F-9E37-4E0A836FCA25}" destId="{941C2B81-4918-41DB-A5A8-5FE4A30B92A5}" srcOrd="3" destOrd="0" presId="urn:microsoft.com/office/officeart/2005/8/layout/process1"/>
    <dgm:cxn modelId="{7DECBC5D-5AA2-4CD7-BEFA-FD78FFC4E118}" type="presParOf" srcId="{941C2B81-4918-41DB-A5A8-5FE4A30B92A5}" destId="{B4B1BF4C-094B-40DF-B59A-480390A1A2D9}" srcOrd="0" destOrd="0" presId="urn:microsoft.com/office/officeart/2005/8/layout/process1"/>
    <dgm:cxn modelId="{58DD032B-A1F1-4C62-BB4E-09B829B154F3}" type="presParOf" srcId="{A47D369F-39C6-4F3F-9E37-4E0A836FCA25}" destId="{3A9B7E12-D2A2-4FE6-B2D4-E744A83B59BB}" srcOrd="4" destOrd="0" presId="urn:microsoft.com/office/officeart/2005/8/layout/process1"/>
    <dgm:cxn modelId="{0837BBC0-496B-40E1-B593-249A122DB810}" type="presParOf" srcId="{A47D369F-39C6-4F3F-9E37-4E0A836FCA25}" destId="{3B9E6D2E-069E-40D5-8D6F-D650D5184AF9}" srcOrd="5" destOrd="0" presId="urn:microsoft.com/office/officeart/2005/8/layout/process1"/>
    <dgm:cxn modelId="{96B47C38-8A62-47E5-9BA6-53A1B3903E0F}" type="presParOf" srcId="{3B9E6D2E-069E-40D5-8D6F-D650D5184AF9}" destId="{D7618DC7-9F4B-4FAB-92E1-E687A7140353}" srcOrd="0" destOrd="0" presId="urn:microsoft.com/office/officeart/2005/8/layout/process1"/>
    <dgm:cxn modelId="{60F601A5-C908-4176-AB65-2FF67A34993C}" type="presParOf" srcId="{A47D369F-39C6-4F3F-9E37-4E0A836FCA25}" destId="{80F439C6-70D8-4CE8-B9B1-13D353DAF70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4FE566-4426-4358-8E39-043B5D3F2E32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69AE64-AC07-4D3D-8671-486855B2B013}">
      <dgm:prSet phldrT="[Text]"/>
      <dgm:spPr/>
      <dgm:t>
        <a:bodyPr/>
        <a:lstStyle/>
        <a:p>
          <a:r>
            <a:rPr lang="en-US" b="1" dirty="0" smtClean="0"/>
            <a:t>Financial eligibility factors:</a:t>
          </a:r>
          <a:endParaRPr lang="en-US" dirty="0"/>
        </a:p>
      </dgm:t>
    </dgm:pt>
    <dgm:pt modelId="{394C98CD-3A50-4AAA-9810-7D45B22E0EAC}" type="parTrans" cxnId="{4FFF62F3-0636-46D3-8A37-AA5312F37F64}">
      <dgm:prSet/>
      <dgm:spPr/>
      <dgm:t>
        <a:bodyPr/>
        <a:lstStyle/>
        <a:p>
          <a:endParaRPr lang="en-US"/>
        </a:p>
      </dgm:t>
    </dgm:pt>
    <dgm:pt modelId="{E6143F48-D690-4F68-9232-5606F68A8CFA}" type="sibTrans" cxnId="{4FFF62F3-0636-46D3-8A37-AA5312F37F64}">
      <dgm:prSet/>
      <dgm:spPr/>
      <dgm:t>
        <a:bodyPr/>
        <a:lstStyle/>
        <a:p>
          <a:endParaRPr lang="en-US"/>
        </a:p>
      </dgm:t>
    </dgm:pt>
    <dgm:pt modelId="{49E843D1-BE81-4B49-9C4C-C8B7645D0CAA}">
      <dgm:prSet/>
      <dgm:spPr/>
      <dgm:t>
        <a:bodyPr/>
        <a:lstStyle/>
        <a:p>
          <a:r>
            <a:rPr lang="en-US" b="0" i="0" dirty="0" smtClean="0"/>
            <a:t>Gross income, not net</a:t>
          </a:r>
        </a:p>
      </dgm:t>
    </dgm:pt>
    <dgm:pt modelId="{D13A98A0-72A7-4280-B3DF-56FFE1D0B907}" type="parTrans" cxnId="{7278B445-E885-4BE1-B264-C96976C91B7E}">
      <dgm:prSet/>
      <dgm:spPr/>
      <dgm:t>
        <a:bodyPr/>
        <a:lstStyle/>
        <a:p>
          <a:endParaRPr lang="en-US"/>
        </a:p>
      </dgm:t>
    </dgm:pt>
    <dgm:pt modelId="{8D573D0C-4AE1-46AE-99C9-F0A8ACB5D713}" type="sibTrans" cxnId="{7278B445-E885-4BE1-B264-C96976C91B7E}">
      <dgm:prSet/>
      <dgm:spPr/>
      <dgm:t>
        <a:bodyPr/>
        <a:lstStyle/>
        <a:p>
          <a:endParaRPr lang="en-US"/>
        </a:p>
      </dgm:t>
    </dgm:pt>
    <dgm:pt modelId="{BFE1D732-C973-4EDA-913C-0043F201F34B}">
      <dgm:prSet/>
      <dgm:spPr/>
      <dgm:t>
        <a:bodyPr/>
        <a:lstStyle/>
        <a:p>
          <a:r>
            <a:rPr lang="en-US" b="0" i="0" dirty="0" smtClean="0"/>
            <a:t>Not all kinds of income and assets are counted</a:t>
          </a:r>
        </a:p>
      </dgm:t>
    </dgm:pt>
    <dgm:pt modelId="{3078F40B-6EB1-4F33-9105-BC270AA70DD6}" type="parTrans" cxnId="{952DBF44-6D4A-4665-AE5E-68BC39781A3B}">
      <dgm:prSet/>
      <dgm:spPr/>
      <dgm:t>
        <a:bodyPr/>
        <a:lstStyle/>
        <a:p>
          <a:endParaRPr lang="en-US"/>
        </a:p>
      </dgm:t>
    </dgm:pt>
    <dgm:pt modelId="{75B6F461-0CA7-4CC2-A362-F16D1F36A74E}" type="sibTrans" cxnId="{952DBF44-6D4A-4665-AE5E-68BC39781A3B}">
      <dgm:prSet/>
      <dgm:spPr/>
      <dgm:t>
        <a:bodyPr/>
        <a:lstStyle/>
        <a:p>
          <a:endParaRPr lang="en-US"/>
        </a:p>
      </dgm:t>
    </dgm:pt>
    <dgm:pt modelId="{76F6487F-A4AF-4437-A8C9-DE2910A87EEE}">
      <dgm:prSet/>
      <dgm:spPr/>
      <dgm:t>
        <a:bodyPr/>
        <a:lstStyle/>
        <a:p>
          <a:r>
            <a:rPr lang="en-US" b="0" i="0" dirty="0" smtClean="0"/>
            <a:t>Some things you might not consider income might be treated as income</a:t>
          </a:r>
          <a:endParaRPr lang="en-US" b="0" i="0" dirty="0"/>
        </a:p>
      </dgm:t>
    </dgm:pt>
    <dgm:pt modelId="{D356B583-D113-40EF-855B-FEF08A693201}" type="parTrans" cxnId="{6926B434-CF5D-4CC6-9305-FAEBB8FFF594}">
      <dgm:prSet/>
      <dgm:spPr/>
      <dgm:t>
        <a:bodyPr/>
        <a:lstStyle/>
        <a:p>
          <a:endParaRPr lang="en-US"/>
        </a:p>
      </dgm:t>
    </dgm:pt>
    <dgm:pt modelId="{A3D4BA12-581E-4AF2-B651-C4D339B651E5}" type="sibTrans" cxnId="{6926B434-CF5D-4CC6-9305-FAEBB8FFF594}">
      <dgm:prSet/>
      <dgm:spPr/>
      <dgm:t>
        <a:bodyPr/>
        <a:lstStyle/>
        <a:p>
          <a:endParaRPr lang="en-US"/>
        </a:p>
      </dgm:t>
    </dgm:pt>
    <dgm:pt modelId="{CE6C1300-8E92-4AB0-84F1-E956F475EEE4}">
      <dgm:prSet/>
      <dgm:spPr/>
      <dgm:t>
        <a:bodyPr/>
        <a:lstStyle/>
        <a:p>
          <a:r>
            <a:rPr lang="en-US" b="1" dirty="0" smtClean="0"/>
            <a:t>Requests for information: </a:t>
          </a:r>
        </a:p>
      </dgm:t>
    </dgm:pt>
    <dgm:pt modelId="{2FF49D73-BAF1-47C3-ABFD-7A91540363DF}" type="parTrans" cxnId="{BB27383A-6007-4372-8402-2D35FF937060}">
      <dgm:prSet/>
      <dgm:spPr/>
      <dgm:t>
        <a:bodyPr/>
        <a:lstStyle/>
        <a:p>
          <a:endParaRPr lang="en-US"/>
        </a:p>
      </dgm:t>
    </dgm:pt>
    <dgm:pt modelId="{2E156B51-F89A-4D24-B0FB-03FFD51C74FC}" type="sibTrans" cxnId="{BB27383A-6007-4372-8402-2D35FF937060}">
      <dgm:prSet/>
      <dgm:spPr/>
      <dgm:t>
        <a:bodyPr/>
        <a:lstStyle/>
        <a:p>
          <a:endParaRPr lang="en-US"/>
        </a:p>
      </dgm:t>
    </dgm:pt>
    <dgm:pt modelId="{FE5DB406-0D14-4139-9EE5-83B6262701BA}">
      <dgm:prSet/>
      <dgm:spPr/>
      <dgm:t>
        <a:bodyPr/>
        <a:lstStyle/>
        <a:p>
          <a:r>
            <a:rPr lang="en-US" b="0" i="0" dirty="0" smtClean="0"/>
            <a:t>Applications can be denied if information isn’t submitted by deadlines</a:t>
          </a:r>
        </a:p>
      </dgm:t>
    </dgm:pt>
    <dgm:pt modelId="{95D26436-23B7-431C-B1CC-09F330DB41B6}" type="parTrans" cxnId="{2DA4E399-39ED-43DB-A256-1F9631B4542B}">
      <dgm:prSet/>
      <dgm:spPr/>
      <dgm:t>
        <a:bodyPr/>
        <a:lstStyle/>
        <a:p>
          <a:endParaRPr lang="en-US"/>
        </a:p>
      </dgm:t>
    </dgm:pt>
    <dgm:pt modelId="{FCD9FF3C-81A6-411B-9733-E323A3003BC8}" type="sibTrans" cxnId="{2DA4E399-39ED-43DB-A256-1F9631B4542B}">
      <dgm:prSet/>
      <dgm:spPr/>
      <dgm:t>
        <a:bodyPr/>
        <a:lstStyle/>
        <a:p>
          <a:endParaRPr lang="en-US"/>
        </a:p>
      </dgm:t>
    </dgm:pt>
    <dgm:pt modelId="{2661D58B-9AB3-411E-8DE8-3AED4296A591}">
      <dgm:prSet/>
      <dgm:spPr/>
      <dgm:t>
        <a:bodyPr/>
        <a:lstStyle/>
        <a:p>
          <a:r>
            <a:rPr lang="en-US" b="0" i="0" dirty="0" smtClean="0"/>
            <a:t>Respond to ALL requests</a:t>
          </a:r>
        </a:p>
      </dgm:t>
    </dgm:pt>
    <dgm:pt modelId="{747445DD-6C64-4824-A5CA-C8E1CB2FC578}" type="parTrans" cxnId="{9918D97C-AAD4-4709-B746-2F2070EF88B6}">
      <dgm:prSet/>
      <dgm:spPr/>
      <dgm:t>
        <a:bodyPr/>
        <a:lstStyle/>
        <a:p>
          <a:endParaRPr lang="en-US"/>
        </a:p>
      </dgm:t>
    </dgm:pt>
    <dgm:pt modelId="{4B038E92-800A-4C31-A04C-380F791950C2}" type="sibTrans" cxnId="{9918D97C-AAD4-4709-B746-2F2070EF88B6}">
      <dgm:prSet/>
      <dgm:spPr/>
      <dgm:t>
        <a:bodyPr/>
        <a:lstStyle/>
        <a:p>
          <a:endParaRPr lang="en-US"/>
        </a:p>
      </dgm:t>
    </dgm:pt>
    <dgm:pt modelId="{D8AF04F5-9184-473B-8289-E1AC260BC103}">
      <dgm:prSet/>
      <dgm:spPr/>
      <dgm:t>
        <a:bodyPr/>
        <a:lstStyle/>
        <a:p>
          <a:r>
            <a:rPr lang="en-US" b="0" i="0" dirty="0" smtClean="0"/>
            <a:t>Ask for help if you don’t understand something or have trouble getting needed documents</a:t>
          </a:r>
        </a:p>
      </dgm:t>
    </dgm:pt>
    <dgm:pt modelId="{3991EC81-46EB-407D-96CE-1840B86542C7}" type="parTrans" cxnId="{C41059B8-9DD2-42F6-95EC-D1723DA4A4EF}">
      <dgm:prSet/>
      <dgm:spPr/>
      <dgm:t>
        <a:bodyPr/>
        <a:lstStyle/>
        <a:p>
          <a:endParaRPr lang="en-US"/>
        </a:p>
      </dgm:t>
    </dgm:pt>
    <dgm:pt modelId="{7C7F6AF1-1F77-4ED3-9BC1-472FAFDBB24E}" type="sibTrans" cxnId="{C41059B8-9DD2-42F6-95EC-D1723DA4A4EF}">
      <dgm:prSet/>
      <dgm:spPr/>
      <dgm:t>
        <a:bodyPr/>
        <a:lstStyle/>
        <a:p>
          <a:endParaRPr lang="en-US"/>
        </a:p>
      </dgm:t>
    </dgm:pt>
    <dgm:pt modelId="{ED72255B-5F7C-4230-8123-5FB15CC82AAF}">
      <dgm:prSet/>
      <dgm:spPr/>
      <dgm:t>
        <a:bodyPr/>
        <a:lstStyle/>
        <a:p>
          <a:r>
            <a:rPr lang="en-US" b="0" i="0" dirty="0" smtClean="0"/>
            <a:t>Agency errors are not uncommon.</a:t>
          </a:r>
        </a:p>
      </dgm:t>
    </dgm:pt>
    <dgm:pt modelId="{1D129389-DCDE-4A39-AA9E-4C06FD513A59}" type="parTrans" cxnId="{BDDAC84D-02DF-4F73-B61A-D2067B3854E9}">
      <dgm:prSet/>
      <dgm:spPr/>
      <dgm:t>
        <a:bodyPr/>
        <a:lstStyle/>
        <a:p>
          <a:endParaRPr lang="en-US"/>
        </a:p>
      </dgm:t>
    </dgm:pt>
    <dgm:pt modelId="{481F7748-D9DE-4751-8BA2-B66AA0CFEB85}" type="sibTrans" cxnId="{BDDAC84D-02DF-4F73-B61A-D2067B3854E9}">
      <dgm:prSet/>
      <dgm:spPr/>
      <dgm:t>
        <a:bodyPr/>
        <a:lstStyle/>
        <a:p>
          <a:endParaRPr lang="en-US"/>
        </a:p>
      </dgm:t>
    </dgm:pt>
    <dgm:pt modelId="{CC279D21-0743-40AE-BF42-4E3BFB34437F}">
      <dgm:prSet/>
      <dgm:spPr/>
      <dgm:t>
        <a:bodyPr/>
        <a:lstStyle/>
        <a:p>
          <a:r>
            <a:rPr lang="en-US" b="1" dirty="0" smtClean="0"/>
            <a:t>Agencies make errors</a:t>
          </a:r>
        </a:p>
      </dgm:t>
    </dgm:pt>
    <dgm:pt modelId="{145FF0D9-B7AE-48C5-86DD-B4A3E8703F7A}" type="parTrans" cxnId="{B0EA1CE8-A29B-4A04-B2DB-4BF4B2DEACCB}">
      <dgm:prSet/>
      <dgm:spPr/>
      <dgm:t>
        <a:bodyPr/>
        <a:lstStyle/>
        <a:p>
          <a:endParaRPr lang="en-US"/>
        </a:p>
      </dgm:t>
    </dgm:pt>
    <dgm:pt modelId="{B3F0142C-2088-4DB0-B2A9-1FA12C36A485}" type="sibTrans" cxnId="{B0EA1CE8-A29B-4A04-B2DB-4BF4B2DEACCB}">
      <dgm:prSet/>
      <dgm:spPr/>
      <dgm:t>
        <a:bodyPr/>
        <a:lstStyle/>
        <a:p>
          <a:endParaRPr lang="en-US"/>
        </a:p>
      </dgm:t>
    </dgm:pt>
    <dgm:pt modelId="{20C9541F-4DE0-4DC1-80FA-F858F9F211A6}">
      <dgm:prSet/>
      <dgm:spPr/>
      <dgm:t>
        <a:bodyPr/>
        <a:lstStyle/>
        <a:p>
          <a:r>
            <a:rPr lang="en-US" b="1" dirty="0" smtClean="0"/>
            <a:t>Interviews</a:t>
          </a:r>
        </a:p>
      </dgm:t>
    </dgm:pt>
    <dgm:pt modelId="{2F2D82AA-785B-45B0-8176-7C6309A43923}" type="parTrans" cxnId="{98E06488-15B5-4855-945C-10373027B76C}">
      <dgm:prSet/>
      <dgm:spPr/>
      <dgm:t>
        <a:bodyPr/>
        <a:lstStyle/>
        <a:p>
          <a:endParaRPr lang="en-US"/>
        </a:p>
      </dgm:t>
    </dgm:pt>
    <dgm:pt modelId="{589EE331-1545-48C4-B488-1C7C61A121E9}" type="sibTrans" cxnId="{98E06488-15B5-4855-945C-10373027B76C}">
      <dgm:prSet/>
      <dgm:spPr/>
      <dgm:t>
        <a:bodyPr/>
        <a:lstStyle/>
        <a:p>
          <a:endParaRPr lang="en-US"/>
        </a:p>
      </dgm:t>
    </dgm:pt>
    <dgm:pt modelId="{3C10EA40-E43B-40A8-8C69-2B3D59D404E9}">
      <dgm:prSet/>
      <dgm:spPr/>
      <dgm:t>
        <a:bodyPr/>
        <a:lstStyle/>
        <a:p>
          <a:r>
            <a:rPr lang="en-US" b="0" i="0" dirty="0" smtClean="0"/>
            <a:t>Required for many programs</a:t>
          </a:r>
        </a:p>
      </dgm:t>
    </dgm:pt>
    <dgm:pt modelId="{88CFB51A-BB4B-44B4-886D-CDD480669072}" type="parTrans" cxnId="{C3699736-5C24-4FB7-9EBB-C9043AA1A1EE}">
      <dgm:prSet/>
      <dgm:spPr/>
      <dgm:t>
        <a:bodyPr/>
        <a:lstStyle/>
        <a:p>
          <a:endParaRPr lang="en-US"/>
        </a:p>
      </dgm:t>
    </dgm:pt>
    <dgm:pt modelId="{19FE7616-E414-4B8A-B98C-077F9E003504}" type="sibTrans" cxnId="{C3699736-5C24-4FB7-9EBB-C9043AA1A1EE}">
      <dgm:prSet/>
      <dgm:spPr/>
      <dgm:t>
        <a:bodyPr/>
        <a:lstStyle/>
        <a:p>
          <a:endParaRPr lang="en-US"/>
        </a:p>
      </dgm:t>
    </dgm:pt>
    <dgm:pt modelId="{8E319A03-69B9-4AAA-AC97-560E0DBC9441}">
      <dgm:prSet/>
      <dgm:spPr/>
      <dgm:t>
        <a:bodyPr/>
        <a:lstStyle/>
        <a:p>
          <a:r>
            <a:rPr lang="en-US" b="0" i="0" dirty="0" smtClean="0"/>
            <a:t>If interviews are missed, request a rescheduling as soon as possible</a:t>
          </a:r>
        </a:p>
      </dgm:t>
    </dgm:pt>
    <dgm:pt modelId="{F43A0EED-DF43-4334-A1E4-8D602CB3A4C2}" type="parTrans" cxnId="{86415DDE-A398-4412-B6E6-BEDB3FF92FE7}">
      <dgm:prSet/>
      <dgm:spPr/>
      <dgm:t>
        <a:bodyPr/>
        <a:lstStyle/>
        <a:p>
          <a:endParaRPr lang="en-US"/>
        </a:p>
      </dgm:t>
    </dgm:pt>
    <dgm:pt modelId="{60609A2E-FC77-4880-8DBE-BDFAEBFFF8C9}" type="sibTrans" cxnId="{86415DDE-A398-4412-B6E6-BEDB3FF92FE7}">
      <dgm:prSet/>
      <dgm:spPr/>
      <dgm:t>
        <a:bodyPr/>
        <a:lstStyle/>
        <a:p>
          <a:endParaRPr lang="en-US"/>
        </a:p>
      </dgm:t>
    </dgm:pt>
    <dgm:pt modelId="{39DCAE7F-6991-4892-A050-C9EFCD7D1122}">
      <dgm:prSet/>
      <dgm:spPr/>
      <dgm:t>
        <a:bodyPr/>
        <a:lstStyle/>
        <a:p>
          <a:r>
            <a:rPr lang="en-US" b="0" i="0" dirty="0" smtClean="0"/>
            <a:t>If the agency denies an application or awards less than what the person thinks they should get, they can and often should appeal. </a:t>
          </a:r>
        </a:p>
      </dgm:t>
    </dgm:pt>
    <dgm:pt modelId="{1AA41D91-D33B-403E-B12A-CC485E0D602F}" type="parTrans" cxnId="{9F49D9F3-7E2E-407A-936C-D1AB9DAD1292}">
      <dgm:prSet/>
      <dgm:spPr/>
      <dgm:t>
        <a:bodyPr/>
        <a:lstStyle/>
        <a:p>
          <a:endParaRPr lang="en-US"/>
        </a:p>
      </dgm:t>
    </dgm:pt>
    <dgm:pt modelId="{48120490-C70B-47BB-A587-8B359EE010CC}" type="sibTrans" cxnId="{9F49D9F3-7E2E-407A-936C-D1AB9DAD1292}">
      <dgm:prSet/>
      <dgm:spPr/>
      <dgm:t>
        <a:bodyPr/>
        <a:lstStyle/>
        <a:p>
          <a:endParaRPr lang="en-US"/>
        </a:p>
      </dgm:t>
    </dgm:pt>
    <dgm:pt modelId="{A27A2A6E-B6D3-42E4-AE45-AC116805F826}">
      <dgm:prSet/>
      <dgm:spPr/>
      <dgm:t>
        <a:bodyPr/>
        <a:lstStyle/>
        <a:p>
          <a:r>
            <a:rPr lang="en-US" b="0" i="0" dirty="0" smtClean="0"/>
            <a:t>There is usually a deadline for filing appeals. In some situations, appeals can be filed after those deadlines; but it is always best to meet them.</a:t>
          </a:r>
        </a:p>
      </dgm:t>
    </dgm:pt>
    <dgm:pt modelId="{C32CFD25-5398-4194-8A01-FDF39A270005}" type="parTrans" cxnId="{EBBA0266-021F-43EA-992A-976E39BCEE09}">
      <dgm:prSet/>
      <dgm:spPr/>
      <dgm:t>
        <a:bodyPr/>
        <a:lstStyle/>
        <a:p>
          <a:endParaRPr lang="en-US"/>
        </a:p>
      </dgm:t>
    </dgm:pt>
    <dgm:pt modelId="{3C2F3179-18C6-46BE-A79C-52905C585CEF}" type="sibTrans" cxnId="{EBBA0266-021F-43EA-992A-976E39BCEE09}">
      <dgm:prSet/>
      <dgm:spPr/>
      <dgm:t>
        <a:bodyPr/>
        <a:lstStyle/>
        <a:p>
          <a:endParaRPr lang="en-US"/>
        </a:p>
      </dgm:t>
    </dgm:pt>
    <dgm:pt modelId="{D6431D6A-20DF-45FB-8161-1177E83A055A}" type="pres">
      <dgm:prSet presAssocID="{B84FE566-4426-4358-8E39-043B5D3F2E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2EDE3D-2EDC-43C2-9163-DFE07D6004BF}" type="pres">
      <dgm:prSet presAssocID="{2469AE64-AC07-4D3D-8671-486855B2B013}" presName="linNode" presStyleCnt="0"/>
      <dgm:spPr/>
    </dgm:pt>
    <dgm:pt modelId="{8DEF4663-C162-44DE-8058-2CC781EDE6BA}" type="pres">
      <dgm:prSet presAssocID="{2469AE64-AC07-4D3D-8671-486855B2B013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6D0AD-F245-484F-9FF9-744DD1CABB87}" type="pres">
      <dgm:prSet presAssocID="{2469AE64-AC07-4D3D-8671-486855B2B013}" presName="bracket" presStyleLbl="parChTrans1D1" presStyleIdx="0" presStyleCnt="4"/>
      <dgm:spPr/>
    </dgm:pt>
    <dgm:pt modelId="{30F457A7-6523-4E4B-829F-87605C1C4D05}" type="pres">
      <dgm:prSet presAssocID="{2469AE64-AC07-4D3D-8671-486855B2B013}" presName="spH" presStyleCnt="0"/>
      <dgm:spPr/>
    </dgm:pt>
    <dgm:pt modelId="{9C6E003D-B56A-4042-890E-9501C682297C}" type="pres">
      <dgm:prSet presAssocID="{2469AE64-AC07-4D3D-8671-486855B2B013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E323E-6971-49EC-9E13-00CF0B82384B}" type="pres">
      <dgm:prSet presAssocID="{E6143F48-D690-4F68-9232-5606F68A8CFA}" presName="spV" presStyleCnt="0"/>
      <dgm:spPr/>
    </dgm:pt>
    <dgm:pt modelId="{096F5690-100C-4842-B692-824BEDC198B3}" type="pres">
      <dgm:prSet presAssocID="{20C9541F-4DE0-4DC1-80FA-F858F9F211A6}" presName="linNode" presStyleCnt="0"/>
      <dgm:spPr/>
    </dgm:pt>
    <dgm:pt modelId="{1186EA6B-2E05-412A-B1DC-06AC7826DFAF}" type="pres">
      <dgm:prSet presAssocID="{20C9541F-4DE0-4DC1-80FA-F858F9F211A6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4AA61-4C80-48FC-96CA-6C1229F4FC5E}" type="pres">
      <dgm:prSet presAssocID="{20C9541F-4DE0-4DC1-80FA-F858F9F211A6}" presName="bracket" presStyleLbl="parChTrans1D1" presStyleIdx="1" presStyleCnt="4"/>
      <dgm:spPr/>
    </dgm:pt>
    <dgm:pt modelId="{77323585-6363-4974-850D-3C783B1089D5}" type="pres">
      <dgm:prSet presAssocID="{20C9541F-4DE0-4DC1-80FA-F858F9F211A6}" presName="spH" presStyleCnt="0"/>
      <dgm:spPr/>
    </dgm:pt>
    <dgm:pt modelId="{128232B1-57A0-48F7-B53E-806DC392AC0B}" type="pres">
      <dgm:prSet presAssocID="{20C9541F-4DE0-4DC1-80FA-F858F9F211A6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F9F5F-C0AC-4DD4-8901-A9BB612B86CA}" type="pres">
      <dgm:prSet presAssocID="{589EE331-1545-48C4-B488-1C7C61A121E9}" presName="spV" presStyleCnt="0"/>
      <dgm:spPr/>
    </dgm:pt>
    <dgm:pt modelId="{5FE2BE85-1345-4850-AD59-C12400D8D221}" type="pres">
      <dgm:prSet presAssocID="{CE6C1300-8E92-4AB0-84F1-E956F475EEE4}" presName="linNode" presStyleCnt="0"/>
      <dgm:spPr/>
    </dgm:pt>
    <dgm:pt modelId="{7125CED3-62BA-447E-8338-B1AF5F8464DC}" type="pres">
      <dgm:prSet presAssocID="{CE6C1300-8E92-4AB0-84F1-E956F475EEE4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FB3D2-F275-4761-9058-D1C26E250958}" type="pres">
      <dgm:prSet presAssocID="{CE6C1300-8E92-4AB0-84F1-E956F475EEE4}" presName="bracket" presStyleLbl="parChTrans1D1" presStyleIdx="2" presStyleCnt="4"/>
      <dgm:spPr/>
    </dgm:pt>
    <dgm:pt modelId="{29E4B18F-FEC8-45E0-962D-A09B53471971}" type="pres">
      <dgm:prSet presAssocID="{CE6C1300-8E92-4AB0-84F1-E956F475EEE4}" presName="spH" presStyleCnt="0"/>
      <dgm:spPr/>
    </dgm:pt>
    <dgm:pt modelId="{5D0C6C09-38F6-4D93-93DF-B34F749F0BE6}" type="pres">
      <dgm:prSet presAssocID="{CE6C1300-8E92-4AB0-84F1-E956F475EEE4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8C355-456D-491B-95EB-B8863B349BCB}" type="pres">
      <dgm:prSet presAssocID="{2E156B51-F89A-4D24-B0FB-03FFD51C74FC}" presName="spV" presStyleCnt="0"/>
      <dgm:spPr/>
    </dgm:pt>
    <dgm:pt modelId="{5E4A43A9-C76B-42A1-A11A-0F3A8B7399B9}" type="pres">
      <dgm:prSet presAssocID="{CC279D21-0743-40AE-BF42-4E3BFB34437F}" presName="linNode" presStyleCnt="0"/>
      <dgm:spPr/>
    </dgm:pt>
    <dgm:pt modelId="{45857AA2-48CC-44B3-A48A-26027105C0ED}" type="pres">
      <dgm:prSet presAssocID="{CC279D21-0743-40AE-BF42-4E3BFB34437F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8FC47-274A-4489-86D9-252C2360EAC9}" type="pres">
      <dgm:prSet presAssocID="{CC279D21-0743-40AE-BF42-4E3BFB34437F}" presName="bracket" presStyleLbl="parChTrans1D1" presStyleIdx="3" presStyleCnt="4"/>
      <dgm:spPr/>
    </dgm:pt>
    <dgm:pt modelId="{0835EE33-9838-4BBF-93D1-D9FF37568A72}" type="pres">
      <dgm:prSet presAssocID="{CC279D21-0743-40AE-BF42-4E3BFB34437F}" presName="spH" presStyleCnt="0"/>
      <dgm:spPr/>
    </dgm:pt>
    <dgm:pt modelId="{D6D5DCCE-95DE-468D-9126-9C344989F7E7}" type="pres">
      <dgm:prSet presAssocID="{CC279D21-0743-40AE-BF42-4E3BFB34437F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DBF44-6D4A-4665-AE5E-68BC39781A3B}" srcId="{2469AE64-AC07-4D3D-8671-486855B2B013}" destId="{BFE1D732-C973-4EDA-913C-0043F201F34B}" srcOrd="1" destOrd="0" parTransId="{3078F40B-6EB1-4F33-9105-BC270AA70DD6}" sibTransId="{75B6F461-0CA7-4CC2-A362-F16D1F36A74E}"/>
    <dgm:cxn modelId="{EBBA0266-021F-43EA-992A-976E39BCEE09}" srcId="{CC279D21-0743-40AE-BF42-4E3BFB34437F}" destId="{A27A2A6E-B6D3-42E4-AE45-AC116805F826}" srcOrd="2" destOrd="0" parTransId="{C32CFD25-5398-4194-8A01-FDF39A270005}" sibTransId="{3C2F3179-18C6-46BE-A79C-52905C585CEF}"/>
    <dgm:cxn modelId="{C41059B8-9DD2-42F6-95EC-D1723DA4A4EF}" srcId="{CE6C1300-8E92-4AB0-84F1-E956F475EEE4}" destId="{D8AF04F5-9184-473B-8289-E1AC260BC103}" srcOrd="2" destOrd="0" parTransId="{3991EC81-46EB-407D-96CE-1840B86542C7}" sibTransId="{7C7F6AF1-1F77-4ED3-9BC1-472FAFDBB24E}"/>
    <dgm:cxn modelId="{6E5D47CC-715B-4BA6-B2F4-45E76767B3A0}" type="presOf" srcId="{39DCAE7F-6991-4892-A050-C9EFCD7D1122}" destId="{D6D5DCCE-95DE-468D-9126-9C344989F7E7}" srcOrd="0" destOrd="1" presId="urn:diagrams.loki3.com/BracketList"/>
    <dgm:cxn modelId="{BFFC2C94-1434-4AF7-A082-300D440E3D4B}" type="presOf" srcId="{49E843D1-BE81-4B49-9C4C-C8B7645D0CAA}" destId="{9C6E003D-B56A-4042-890E-9501C682297C}" srcOrd="0" destOrd="0" presId="urn:diagrams.loki3.com/BracketList"/>
    <dgm:cxn modelId="{C4DD1BC6-BBBA-4211-B0EE-3F904152205A}" type="presOf" srcId="{D8AF04F5-9184-473B-8289-E1AC260BC103}" destId="{5D0C6C09-38F6-4D93-93DF-B34F749F0BE6}" srcOrd="0" destOrd="2" presId="urn:diagrams.loki3.com/BracketList"/>
    <dgm:cxn modelId="{7415E096-382C-4D59-9704-92F689BE2955}" type="presOf" srcId="{20C9541F-4DE0-4DC1-80FA-F858F9F211A6}" destId="{1186EA6B-2E05-412A-B1DC-06AC7826DFAF}" srcOrd="0" destOrd="0" presId="urn:diagrams.loki3.com/BracketList"/>
    <dgm:cxn modelId="{3C6D5076-BC96-4B1B-9456-FF403EFB5F94}" type="presOf" srcId="{2661D58B-9AB3-411E-8DE8-3AED4296A591}" destId="{5D0C6C09-38F6-4D93-93DF-B34F749F0BE6}" srcOrd="0" destOrd="1" presId="urn:diagrams.loki3.com/BracketList"/>
    <dgm:cxn modelId="{E895F665-DA43-4A57-B3A9-D4466D2B9EB7}" type="presOf" srcId="{76F6487F-A4AF-4437-A8C9-DE2910A87EEE}" destId="{9C6E003D-B56A-4042-890E-9501C682297C}" srcOrd="0" destOrd="2" presId="urn:diagrams.loki3.com/BracketList"/>
    <dgm:cxn modelId="{0BE18D07-CD17-4596-A429-3D74B80F6C3D}" type="presOf" srcId="{A27A2A6E-B6D3-42E4-AE45-AC116805F826}" destId="{D6D5DCCE-95DE-468D-9126-9C344989F7E7}" srcOrd="0" destOrd="2" presId="urn:diagrams.loki3.com/BracketList"/>
    <dgm:cxn modelId="{C3699736-5C24-4FB7-9EBB-C9043AA1A1EE}" srcId="{20C9541F-4DE0-4DC1-80FA-F858F9F211A6}" destId="{3C10EA40-E43B-40A8-8C69-2B3D59D404E9}" srcOrd="0" destOrd="0" parTransId="{88CFB51A-BB4B-44B4-886D-CDD480669072}" sibTransId="{19FE7616-E414-4B8A-B98C-077F9E003504}"/>
    <dgm:cxn modelId="{803E2D3F-3DA0-4B46-859A-EDA7FE2035B9}" type="presOf" srcId="{8E319A03-69B9-4AAA-AC97-560E0DBC9441}" destId="{128232B1-57A0-48F7-B53E-806DC392AC0B}" srcOrd="0" destOrd="1" presId="urn:diagrams.loki3.com/BracketList"/>
    <dgm:cxn modelId="{BB27383A-6007-4372-8402-2D35FF937060}" srcId="{B84FE566-4426-4358-8E39-043B5D3F2E32}" destId="{CE6C1300-8E92-4AB0-84F1-E956F475EEE4}" srcOrd="2" destOrd="0" parTransId="{2FF49D73-BAF1-47C3-ABFD-7A91540363DF}" sibTransId="{2E156B51-F89A-4D24-B0FB-03FFD51C74FC}"/>
    <dgm:cxn modelId="{7278B445-E885-4BE1-B264-C96976C91B7E}" srcId="{2469AE64-AC07-4D3D-8671-486855B2B013}" destId="{49E843D1-BE81-4B49-9C4C-C8B7645D0CAA}" srcOrd="0" destOrd="0" parTransId="{D13A98A0-72A7-4280-B3DF-56FFE1D0B907}" sibTransId="{8D573D0C-4AE1-46AE-99C9-F0A8ACB5D713}"/>
    <dgm:cxn modelId="{9918D97C-AAD4-4709-B746-2F2070EF88B6}" srcId="{CE6C1300-8E92-4AB0-84F1-E956F475EEE4}" destId="{2661D58B-9AB3-411E-8DE8-3AED4296A591}" srcOrd="1" destOrd="0" parTransId="{747445DD-6C64-4824-A5CA-C8E1CB2FC578}" sibTransId="{4B038E92-800A-4C31-A04C-380F791950C2}"/>
    <dgm:cxn modelId="{5C4712E3-6EB7-4271-8ABE-1EA3B487E51B}" type="presOf" srcId="{3C10EA40-E43B-40A8-8C69-2B3D59D404E9}" destId="{128232B1-57A0-48F7-B53E-806DC392AC0B}" srcOrd="0" destOrd="0" presId="urn:diagrams.loki3.com/BracketList"/>
    <dgm:cxn modelId="{B89568F3-E348-4C6A-AE34-23259C889BA3}" type="presOf" srcId="{B84FE566-4426-4358-8E39-043B5D3F2E32}" destId="{D6431D6A-20DF-45FB-8161-1177E83A055A}" srcOrd="0" destOrd="0" presId="urn:diagrams.loki3.com/BracketList"/>
    <dgm:cxn modelId="{98E06488-15B5-4855-945C-10373027B76C}" srcId="{B84FE566-4426-4358-8E39-043B5D3F2E32}" destId="{20C9541F-4DE0-4DC1-80FA-F858F9F211A6}" srcOrd="1" destOrd="0" parTransId="{2F2D82AA-785B-45B0-8176-7C6309A43923}" sibTransId="{589EE331-1545-48C4-B488-1C7C61A121E9}"/>
    <dgm:cxn modelId="{48426B94-761C-4FE6-A192-964D7F38AB3D}" type="presOf" srcId="{FE5DB406-0D14-4139-9EE5-83B6262701BA}" destId="{5D0C6C09-38F6-4D93-93DF-B34F749F0BE6}" srcOrd="0" destOrd="0" presId="urn:diagrams.loki3.com/BracketList"/>
    <dgm:cxn modelId="{86415DDE-A398-4412-B6E6-BEDB3FF92FE7}" srcId="{20C9541F-4DE0-4DC1-80FA-F858F9F211A6}" destId="{8E319A03-69B9-4AAA-AC97-560E0DBC9441}" srcOrd="1" destOrd="0" parTransId="{F43A0EED-DF43-4334-A1E4-8D602CB3A4C2}" sibTransId="{60609A2E-FC77-4880-8DBE-BDFAEBFFF8C9}"/>
    <dgm:cxn modelId="{FFA6BC4C-AEEF-46A2-80C0-CE0B50D8614B}" type="presOf" srcId="{CE6C1300-8E92-4AB0-84F1-E956F475EEE4}" destId="{7125CED3-62BA-447E-8338-B1AF5F8464DC}" srcOrd="0" destOrd="0" presId="urn:diagrams.loki3.com/BracketList"/>
    <dgm:cxn modelId="{9F49D9F3-7E2E-407A-936C-D1AB9DAD1292}" srcId="{CC279D21-0743-40AE-BF42-4E3BFB34437F}" destId="{39DCAE7F-6991-4892-A050-C9EFCD7D1122}" srcOrd="1" destOrd="0" parTransId="{1AA41D91-D33B-403E-B12A-CC485E0D602F}" sibTransId="{48120490-C70B-47BB-A587-8B359EE010CC}"/>
    <dgm:cxn modelId="{BDDAC84D-02DF-4F73-B61A-D2067B3854E9}" srcId="{CC279D21-0743-40AE-BF42-4E3BFB34437F}" destId="{ED72255B-5F7C-4230-8123-5FB15CC82AAF}" srcOrd="0" destOrd="0" parTransId="{1D129389-DCDE-4A39-AA9E-4C06FD513A59}" sibTransId="{481F7748-D9DE-4751-8BA2-B66AA0CFEB85}"/>
    <dgm:cxn modelId="{B0EA1CE8-A29B-4A04-B2DB-4BF4B2DEACCB}" srcId="{B84FE566-4426-4358-8E39-043B5D3F2E32}" destId="{CC279D21-0743-40AE-BF42-4E3BFB34437F}" srcOrd="3" destOrd="0" parTransId="{145FF0D9-B7AE-48C5-86DD-B4A3E8703F7A}" sibTransId="{B3F0142C-2088-4DB0-B2A9-1FA12C36A485}"/>
    <dgm:cxn modelId="{F70A749D-CD1A-4C8C-8CD2-C9A1C69DE883}" type="presOf" srcId="{BFE1D732-C973-4EDA-913C-0043F201F34B}" destId="{9C6E003D-B56A-4042-890E-9501C682297C}" srcOrd="0" destOrd="1" presId="urn:diagrams.loki3.com/BracketList"/>
    <dgm:cxn modelId="{A053180A-CA4C-4178-9DE3-2E2CCD8EA5CE}" type="presOf" srcId="{ED72255B-5F7C-4230-8123-5FB15CC82AAF}" destId="{D6D5DCCE-95DE-468D-9126-9C344989F7E7}" srcOrd="0" destOrd="0" presId="urn:diagrams.loki3.com/BracketList"/>
    <dgm:cxn modelId="{AA554688-9DC1-487A-8EE2-CB0C966824FD}" type="presOf" srcId="{CC279D21-0743-40AE-BF42-4E3BFB34437F}" destId="{45857AA2-48CC-44B3-A48A-26027105C0ED}" srcOrd="0" destOrd="0" presId="urn:diagrams.loki3.com/BracketList"/>
    <dgm:cxn modelId="{4FFF62F3-0636-46D3-8A37-AA5312F37F64}" srcId="{B84FE566-4426-4358-8E39-043B5D3F2E32}" destId="{2469AE64-AC07-4D3D-8671-486855B2B013}" srcOrd="0" destOrd="0" parTransId="{394C98CD-3A50-4AAA-9810-7D45B22E0EAC}" sibTransId="{E6143F48-D690-4F68-9232-5606F68A8CFA}"/>
    <dgm:cxn modelId="{AB0AA631-9D97-4B96-A841-C8D88B047A1D}" type="presOf" srcId="{2469AE64-AC07-4D3D-8671-486855B2B013}" destId="{8DEF4663-C162-44DE-8058-2CC781EDE6BA}" srcOrd="0" destOrd="0" presId="urn:diagrams.loki3.com/BracketList"/>
    <dgm:cxn modelId="{2DA4E399-39ED-43DB-A256-1F9631B4542B}" srcId="{CE6C1300-8E92-4AB0-84F1-E956F475EEE4}" destId="{FE5DB406-0D14-4139-9EE5-83B6262701BA}" srcOrd="0" destOrd="0" parTransId="{95D26436-23B7-431C-B1CC-09F330DB41B6}" sibTransId="{FCD9FF3C-81A6-411B-9733-E323A3003BC8}"/>
    <dgm:cxn modelId="{6926B434-CF5D-4CC6-9305-FAEBB8FFF594}" srcId="{2469AE64-AC07-4D3D-8671-486855B2B013}" destId="{76F6487F-A4AF-4437-A8C9-DE2910A87EEE}" srcOrd="2" destOrd="0" parTransId="{D356B583-D113-40EF-855B-FEF08A693201}" sibTransId="{A3D4BA12-581E-4AF2-B651-C4D339B651E5}"/>
    <dgm:cxn modelId="{3CB3F482-F8C8-47B8-999B-C70AD94D6033}" type="presParOf" srcId="{D6431D6A-20DF-45FB-8161-1177E83A055A}" destId="{142EDE3D-2EDC-43C2-9163-DFE07D6004BF}" srcOrd="0" destOrd="0" presId="urn:diagrams.loki3.com/BracketList"/>
    <dgm:cxn modelId="{FE4722DB-46D8-42C6-903B-2F2E8E9218F8}" type="presParOf" srcId="{142EDE3D-2EDC-43C2-9163-DFE07D6004BF}" destId="{8DEF4663-C162-44DE-8058-2CC781EDE6BA}" srcOrd="0" destOrd="0" presId="urn:diagrams.loki3.com/BracketList"/>
    <dgm:cxn modelId="{693BE404-848C-44EB-9595-394B4DBE9F0F}" type="presParOf" srcId="{142EDE3D-2EDC-43C2-9163-DFE07D6004BF}" destId="{D6C6D0AD-F245-484F-9FF9-744DD1CABB87}" srcOrd="1" destOrd="0" presId="urn:diagrams.loki3.com/BracketList"/>
    <dgm:cxn modelId="{97918CAB-8D62-4A2B-946A-86F2C952D434}" type="presParOf" srcId="{142EDE3D-2EDC-43C2-9163-DFE07D6004BF}" destId="{30F457A7-6523-4E4B-829F-87605C1C4D05}" srcOrd="2" destOrd="0" presId="urn:diagrams.loki3.com/BracketList"/>
    <dgm:cxn modelId="{996E1BF8-9A02-4B7D-9E0A-807E791C77D4}" type="presParOf" srcId="{142EDE3D-2EDC-43C2-9163-DFE07D6004BF}" destId="{9C6E003D-B56A-4042-890E-9501C682297C}" srcOrd="3" destOrd="0" presId="urn:diagrams.loki3.com/BracketList"/>
    <dgm:cxn modelId="{C670ABD3-5BBB-4DCE-81B0-0DA59FB1FD5A}" type="presParOf" srcId="{D6431D6A-20DF-45FB-8161-1177E83A055A}" destId="{817E323E-6971-49EC-9E13-00CF0B82384B}" srcOrd="1" destOrd="0" presId="urn:diagrams.loki3.com/BracketList"/>
    <dgm:cxn modelId="{0DA39308-ED10-4D4F-8DFC-A0AACECABE49}" type="presParOf" srcId="{D6431D6A-20DF-45FB-8161-1177E83A055A}" destId="{096F5690-100C-4842-B692-824BEDC198B3}" srcOrd="2" destOrd="0" presId="urn:diagrams.loki3.com/BracketList"/>
    <dgm:cxn modelId="{8066B2E3-1FA3-4276-8A72-929F94FD74B6}" type="presParOf" srcId="{096F5690-100C-4842-B692-824BEDC198B3}" destId="{1186EA6B-2E05-412A-B1DC-06AC7826DFAF}" srcOrd="0" destOrd="0" presId="urn:diagrams.loki3.com/BracketList"/>
    <dgm:cxn modelId="{F87A074E-B865-45A9-81C3-B4C6D7594BE7}" type="presParOf" srcId="{096F5690-100C-4842-B692-824BEDC198B3}" destId="{E2C4AA61-4C80-48FC-96CA-6C1229F4FC5E}" srcOrd="1" destOrd="0" presId="urn:diagrams.loki3.com/BracketList"/>
    <dgm:cxn modelId="{FDD7195A-6BF3-4545-8E72-D4711469ABA4}" type="presParOf" srcId="{096F5690-100C-4842-B692-824BEDC198B3}" destId="{77323585-6363-4974-850D-3C783B1089D5}" srcOrd="2" destOrd="0" presId="urn:diagrams.loki3.com/BracketList"/>
    <dgm:cxn modelId="{54A3E731-716A-419B-9DD8-D6A74C29C3C6}" type="presParOf" srcId="{096F5690-100C-4842-B692-824BEDC198B3}" destId="{128232B1-57A0-48F7-B53E-806DC392AC0B}" srcOrd="3" destOrd="0" presId="urn:diagrams.loki3.com/BracketList"/>
    <dgm:cxn modelId="{9E945B89-CBD1-48D7-A28A-B71C6B1AA4E4}" type="presParOf" srcId="{D6431D6A-20DF-45FB-8161-1177E83A055A}" destId="{75BF9F5F-C0AC-4DD4-8901-A9BB612B86CA}" srcOrd="3" destOrd="0" presId="urn:diagrams.loki3.com/BracketList"/>
    <dgm:cxn modelId="{EA13B72B-F204-4C02-95CA-D3F6B0A10033}" type="presParOf" srcId="{D6431D6A-20DF-45FB-8161-1177E83A055A}" destId="{5FE2BE85-1345-4850-AD59-C12400D8D221}" srcOrd="4" destOrd="0" presId="urn:diagrams.loki3.com/BracketList"/>
    <dgm:cxn modelId="{D4072D41-4E58-46FA-AD7F-3517B27B776F}" type="presParOf" srcId="{5FE2BE85-1345-4850-AD59-C12400D8D221}" destId="{7125CED3-62BA-447E-8338-B1AF5F8464DC}" srcOrd="0" destOrd="0" presId="urn:diagrams.loki3.com/BracketList"/>
    <dgm:cxn modelId="{53AB31D1-22B0-4443-B3AE-0C25268408C0}" type="presParOf" srcId="{5FE2BE85-1345-4850-AD59-C12400D8D221}" destId="{9FCFB3D2-F275-4761-9058-D1C26E250958}" srcOrd="1" destOrd="0" presId="urn:diagrams.loki3.com/BracketList"/>
    <dgm:cxn modelId="{D1FC119A-684B-47FE-8045-F6A54CAC0672}" type="presParOf" srcId="{5FE2BE85-1345-4850-AD59-C12400D8D221}" destId="{29E4B18F-FEC8-45E0-962D-A09B53471971}" srcOrd="2" destOrd="0" presId="urn:diagrams.loki3.com/BracketList"/>
    <dgm:cxn modelId="{ADDC7A7D-7138-4F75-B528-B53D6082A6B6}" type="presParOf" srcId="{5FE2BE85-1345-4850-AD59-C12400D8D221}" destId="{5D0C6C09-38F6-4D93-93DF-B34F749F0BE6}" srcOrd="3" destOrd="0" presId="urn:diagrams.loki3.com/BracketList"/>
    <dgm:cxn modelId="{64FD75E7-1255-4DD7-8B3E-C59E884A4B87}" type="presParOf" srcId="{D6431D6A-20DF-45FB-8161-1177E83A055A}" destId="{50B8C355-456D-491B-95EB-B8863B349BCB}" srcOrd="5" destOrd="0" presId="urn:diagrams.loki3.com/BracketList"/>
    <dgm:cxn modelId="{AE0AFABF-DCD1-4624-90E2-024594A86A07}" type="presParOf" srcId="{D6431D6A-20DF-45FB-8161-1177E83A055A}" destId="{5E4A43A9-C76B-42A1-A11A-0F3A8B7399B9}" srcOrd="6" destOrd="0" presId="urn:diagrams.loki3.com/BracketList"/>
    <dgm:cxn modelId="{37AB3EFE-9438-411A-B6E6-1E3B68D1058F}" type="presParOf" srcId="{5E4A43A9-C76B-42A1-A11A-0F3A8B7399B9}" destId="{45857AA2-48CC-44B3-A48A-26027105C0ED}" srcOrd="0" destOrd="0" presId="urn:diagrams.loki3.com/BracketList"/>
    <dgm:cxn modelId="{5B2B247B-9EB8-4F0B-910A-2F050D9F870E}" type="presParOf" srcId="{5E4A43A9-C76B-42A1-A11A-0F3A8B7399B9}" destId="{A2C8FC47-274A-4489-86D9-252C2360EAC9}" srcOrd="1" destOrd="0" presId="urn:diagrams.loki3.com/BracketList"/>
    <dgm:cxn modelId="{21C8EEF6-236E-4F72-B1BC-C936923D7A72}" type="presParOf" srcId="{5E4A43A9-C76B-42A1-A11A-0F3A8B7399B9}" destId="{0835EE33-9838-4BBF-93D1-D9FF37568A72}" srcOrd="2" destOrd="0" presId="urn:diagrams.loki3.com/BracketList"/>
    <dgm:cxn modelId="{8AC1FB92-2841-4487-97E4-546EEFC71D83}" type="presParOf" srcId="{5E4A43A9-C76B-42A1-A11A-0F3A8B7399B9}" destId="{D6D5DCCE-95DE-468D-9126-9C344989F7E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78149E-553A-46FC-BE0E-DF74E63C510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44B23-4351-43B7-B385-124DBB8B5B95}">
      <dgm:prSet phldrT="[Text]"/>
      <dgm:spPr/>
      <dgm:t>
        <a:bodyPr/>
        <a:lstStyle/>
        <a:p>
          <a:r>
            <a:rPr lang="en-US" b="1" dirty="0" smtClean="0"/>
            <a:t>Unable to engage in substantial gainful employment</a:t>
          </a:r>
          <a:endParaRPr lang="en-US" dirty="0"/>
        </a:p>
      </dgm:t>
    </dgm:pt>
    <dgm:pt modelId="{9EAF1199-7DE5-4502-9194-A2E0AE48812E}" type="parTrans" cxnId="{1F746AFB-0CA1-49A9-A18E-A2EF0D4D4335}">
      <dgm:prSet/>
      <dgm:spPr/>
      <dgm:t>
        <a:bodyPr/>
        <a:lstStyle/>
        <a:p>
          <a:endParaRPr lang="en-US"/>
        </a:p>
      </dgm:t>
    </dgm:pt>
    <dgm:pt modelId="{A52F0868-BFB6-4E99-80CC-41E1A2061385}" type="sibTrans" cxnId="{1F746AFB-0CA1-49A9-A18E-A2EF0D4D4335}">
      <dgm:prSet/>
      <dgm:spPr/>
      <dgm:t>
        <a:bodyPr/>
        <a:lstStyle/>
        <a:p>
          <a:endParaRPr lang="en-US"/>
        </a:p>
      </dgm:t>
    </dgm:pt>
    <dgm:pt modelId="{144BC615-3D2C-4A5E-A01F-60EE357D4F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 smtClean="0"/>
            <a:t>Most show they cannot work </a:t>
          </a:r>
          <a:r>
            <a:rPr lang="en-US" sz="1600" b="1" i="1" dirty="0" smtClean="0"/>
            <a:t>any </a:t>
          </a:r>
          <a:r>
            <a:rPr lang="en-US" sz="1600" b="1" dirty="0" smtClean="0"/>
            <a:t>jobs</a:t>
          </a:r>
          <a:r>
            <a:rPr lang="en-US" sz="1600" dirty="0" smtClean="0"/>
            <a:t>, not just the jobs they’ve held in the past</a:t>
          </a:r>
        </a:p>
      </dgm:t>
    </dgm:pt>
    <dgm:pt modelId="{0D210EE0-C7FC-46FD-8395-F1279F4A2568}" type="parTrans" cxnId="{B708E4E1-DB72-4EAD-ADEA-5EF46A161ECA}">
      <dgm:prSet/>
      <dgm:spPr/>
      <dgm:t>
        <a:bodyPr/>
        <a:lstStyle/>
        <a:p>
          <a:endParaRPr lang="en-US"/>
        </a:p>
      </dgm:t>
    </dgm:pt>
    <dgm:pt modelId="{5B0DB3DE-0AF0-4BD9-A445-4B5813FC8168}" type="sibTrans" cxnId="{B708E4E1-DB72-4EAD-ADEA-5EF46A161ECA}">
      <dgm:prSet/>
      <dgm:spPr/>
      <dgm:t>
        <a:bodyPr/>
        <a:lstStyle/>
        <a:p>
          <a:endParaRPr lang="en-US"/>
        </a:p>
      </dgm:t>
    </dgm:pt>
    <dgm:pt modelId="{1B3D9C3E-5331-454E-A2C4-FE1558A928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 smtClean="0"/>
            <a:t>Diagnosis is not enough</a:t>
          </a:r>
          <a:r>
            <a:rPr lang="en-US" sz="1600" dirty="0" smtClean="0"/>
            <a:t>. Conditions must result in symptoms and limitations that prevent a person from working.</a:t>
          </a:r>
          <a:endParaRPr lang="en-US" sz="1600" dirty="0"/>
        </a:p>
      </dgm:t>
    </dgm:pt>
    <dgm:pt modelId="{6E19ED1C-2F4E-49B7-AF1A-311818B9E297}" type="parTrans" cxnId="{2D0CBBFB-F707-4AA0-8280-121FBED3BBA1}">
      <dgm:prSet/>
      <dgm:spPr/>
      <dgm:t>
        <a:bodyPr/>
        <a:lstStyle/>
        <a:p>
          <a:endParaRPr lang="en-US"/>
        </a:p>
      </dgm:t>
    </dgm:pt>
    <dgm:pt modelId="{FD07ACEF-825D-42C4-8977-D13BAFCC24B5}" type="sibTrans" cxnId="{2D0CBBFB-F707-4AA0-8280-121FBED3BBA1}">
      <dgm:prSet/>
      <dgm:spPr/>
      <dgm:t>
        <a:bodyPr/>
        <a:lstStyle/>
        <a:p>
          <a:endParaRPr lang="en-US"/>
        </a:p>
      </dgm:t>
    </dgm:pt>
    <dgm:pt modelId="{8E92D6FA-970D-4B08-8961-DE1A016E37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 smtClean="0"/>
            <a:t>Evidence used</a:t>
          </a:r>
          <a:r>
            <a:rPr lang="en-US" sz="1600" dirty="0" smtClean="0"/>
            <a:t>: statements by the claimant and others who know the claimant; objective evidence documented in medical and other treatment records</a:t>
          </a:r>
        </a:p>
      </dgm:t>
    </dgm:pt>
    <dgm:pt modelId="{9949C417-27EE-43BF-8187-A553CF5FBCCC}" type="parTrans" cxnId="{2614F95D-C8CF-423E-BC9D-EF53118FBDB5}">
      <dgm:prSet/>
      <dgm:spPr/>
      <dgm:t>
        <a:bodyPr/>
        <a:lstStyle/>
        <a:p>
          <a:endParaRPr lang="en-US"/>
        </a:p>
      </dgm:t>
    </dgm:pt>
    <dgm:pt modelId="{FAC8C845-31BE-408F-8BD9-658D412535A0}" type="sibTrans" cxnId="{2614F95D-C8CF-423E-BC9D-EF53118FBDB5}">
      <dgm:prSet/>
      <dgm:spPr/>
      <dgm:t>
        <a:bodyPr/>
        <a:lstStyle/>
        <a:p>
          <a:endParaRPr lang="en-US"/>
        </a:p>
      </dgm:t>
    </dgm:pt>
    <dgm:pt modelId="{6C444627-2D72-4C56-8F2C-E5679D31C2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Strongest evidence is </a:t>
          </a:r>
          <a:r>
            <a:rPr lang="en-US" sz="1600" b="1" dirty="0" smtClean="0"/>
            <a:t>medical records, objective testing, and doctor’s observations</a:t>
          </a:r>
        </a:p>
      </dgm:t>
    </dgm:pt>
    <dgm:pt modelId="{C3DA49D1-75EC-4FE9-914B-3D3C408EE4D7}" type="parTrans" cxnId="{828E196B-FFDA-431F-9DD9-C1073A4A3917}">
      <dgm:prSet/>
      <dgm:spPr/>
      <dgm:t>
        <a:bodyPr/>
        <a:lstStyle/>
        <a:p>
          <a:endParaRPr lang="en-US"/>
        </a:p>
      </dgm:t>
    </dgm:pt>
    <dgm:pt modelId="{94BE81C0-DBAB-4E2D-856B-CC87A8D5B6F9}" type="sibTrans" cxnId="{828E196B-FFDA-431F-9DD9-C1073A4A3917}">
      <dgm:prSet/>
      <dgm:spPr/>
      <dgm:t>
        <a:bodyPr/>
        <a:lstStyle/>
        <a:p>
          <a:endParaRPr lang="en-US"/>
        </a:p>
      </dgm:t>
    </dgm:pt>
    <dgm:pt modelId="{59D50133-B7A3-49FE-BB69-EF1AC6DD75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If client declines a treatment because of side effects, or fear of side effects, or the inability to pay for or access a treatment, or some other legitimate reason, </a:t>
          </a:r>
          <a:r>
            <a:rPr lang="en-US" sz="1600" b="1" dirty="0" smtClean="0"/>
            <a:t>that needs to be documented by the medical provider</a:t>
          </a:r>
          <a:r>
            <a:rPr lang="en-US" sz="1600" dirty="0" smtClean="0"/>
            <a:t>; otherwise, SSA might decline the application</a:t>
          </a:r>
        </a:p>
      </dgm:t>
    </dgm:pt>
    <dgm:pt modelId="{CDA954A7-0C1A-4BBC-AA4D-45042A5667FC}" type="parTrans" cxnId="{3CCF48B0-0ECA-4216-8FA7-7751FE3A50B5}">
      <dgm:prSet/>
      <dgm:spPr/>
      <dgm:t>
        <a:bodyPr/>
        <a:lstStyle/>
        <a:p>
          <a:endParaRPr lang="en-US"/>
        </a:p>
      </dgm:t>
    </dgm:pt>
    <dgm:pt modelId="{ECD93F3A-244B-4E90-BA61-AEF30DBB3F68}" type="sibTrans" cxnId="{3CCF48B0-0ECA-4216-8FA7-7751FE3A50B5}">
      <dgm:prSet/>
      <dgm:spPr/>
      <dgm:t>
        <a:bodyPr/>
        <a:lstStyle/>
        <a:p>
          <a:endParaRPr lang="en-US"/>
        </a:p>
      </dgm:t>
    </dgm:pt>
    <dgm:pt modelId="{E6B7A0FB-7E6C-41F9-BFC1-DDE6C4672F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Must have lasted or be expected to last for </a:t>
          </a:r>
          <a:r>
            <a:rPr lang="en-US" sz="1600" b="1" dirty="0" smtClean="0"/>
            <a:t>at least 12 months</a:t>
          </a:r>
        </a:p>
      </dgm:t>
    </dgm:pt>
    <dgm:pt modelId="{17E7A8F5-49C4-48DF-8F25-AA1D341397A2}" type="parTrans" cxnId="{F332A6DF-1C35-48A2-8041-C5B8F2EB4E24}">
      <dgm:prSet/>
      <dgm:spPr/>
      <dgm:t>
        <a:bodyPr/>
        <a:lstStyle/>
        <a:p>
          <a:endParaRPr lang="en-US"/>
        </a:p>
      </dgm:t>
    </dgm:pt>
    <dgm:pt modelId="{E3112CA3-7737-4D23-BFCA-BDB5F2757856}" type="sibTrans" cxnId="{F332A6DF-1C35-48A2-8041-C5B8F2EB4E24}">
      <dgm:prSet/>
      <dgm:spPr/>
      <dgm:t>
        <a:bodyPr/>
        <a:lstStyle/>
        <a:p>
          <a:endParaRPr lang="en-US"/>
        </a:p>
      </dgm:t>
    </dgm:pt>
    <dgm:pt modelId="{C729913A-CC9A-4FAF-861B-E23DFBBEABAE}" type="pres">
      <dgm:prSet presAssocID="{EA78149E-553A-46FC-BE0E-DF74E63C51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E3B489-9260-4B59-8624-2070E13F5C11}" type="pres">
      <dgm:prSet presAssocID="{48544B23-4351-43B7-B385-124DBB8B5B95}" presName="linNode" presStyleCnt="0"/>
      <dgm:spPr/>
    </dgm:pt>
    <dgm:pt modelId="{37779113-0BAD-4664-A8B8-7D64C73FE8EE}" type="pres">
      <dgm:prSet presAssocID="{48544B23-4351-43B7-B385-124DBB8B5B95}" presName="parentText" presStyleLbl="node1" presStyleIdx="0" presStyleCnt="1" custScaleX="392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88C16-2501-48CC-8CFC-7C5462F38DD6}" type="pres">
      <dgm:prSet presAssocID="{48544B23-4351-43B7-B385-124DBB8B5B95}" presName="descendantText" presStyleLbl="alignAccFollowNode1" presStyleIdx="0" presStyleCnt="1" custScaleX="113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83FD4C-2AD9-4F17-A2BA-3A7CE85F2D75}" type="presOf" srcId="{48544B23-4351-43B7-B385-124DBB8B5B95}" destId="{37779113-0BAD-4664-A8B8-7D64C73FE8EE}" srcOrd="0" destOrd="0" presId="urn:microsoft.com/office/officeart/2005/8/layout/vList5"/>
    <dgm:cxn modelId="{EBEA135B-EBEB-48E6-B292-43AC1940A3A1}" type="presOf" srcId="{59D50133-B7A3-49FE-BB69-EF1AC6DD750C}" destId="{DCC88C16-2501-48CC-8CFC-7C5462F38DD6}" srcOrd="0" destOrd="5" presId="urn:microsoft.com/office/officeart/2005/8/layout/vList5"/>
    <dgm:cxn modelId="{B708E4E1-DB72-4EAD-ADEA-5EF46A161ECA}" srcId="{48544B23-4351-43B7-B385-124DBB8B5B95}" destId="{144BC615-3D2C-4A5E-A01F-60EE357D4F63}" srcOrd="0" destOrd="0" parTransId="{0D210EE0-C7FC-46FD-8395-F1279F4A2568}" sibTransId="{5B0DB3DE-0AF0-4BD9-A445-4B5813FC8168}"/>
    <dgm:cxn modelId="{828E196B-FFDA-431F-9DD9-C1073A4A3917}" srcId="{48544B23-4351-43B7-B385-124DBB8B5B95}" destId="{6C444627-2D72-4C56-8F2C-E5679D31C226}" srcOrd="4" destOrd="0" parTransId="{C3DA49D1-75EC-4FE9-914B-3D3C408EE4D7}" sibTransId="{94BE81C0-DBAB-4E2D-856B-CC87A8D5B6F9}"/>
    <dgm:cxn modelId="{2614F95D-C8CF-423E-BC9D-EF53118FBDB5}" srcId="{48544B23-4351-43B7-B385-124DBB8B5B95}" destId="{8E92D6FA-970D-4B08-8961-DE1A016E3786}" srcOrd="3" destOrd="0" parTransId="{9949C417-27EE-43BF-8187-A553CF5FBCCC}" sibTransId="{FAC8C845-31BE-408F-8BD9-658D412535A0}"/>
    <dgm:cxn modelId="{19053C10-9651-4AF9-BEB2-D3A14CF91C80}" type="presOf" srcId="{8E92D6FA-970D-4B08-8961-DE1A016E3786}" destId="{DCC88C16-2501-48CC-8CFC-7C5462F38DD6}" srcOrd="0" destOrd="3" presId="urn:microsoft.com/office/officeart/2005/8/layout/vList5"/>
    <dgm:cxn modelId="{7EC9B648-4600-4E7E-AD34-D5DE0F552419}" type="presOf" srcId="{E6B7A0FB-7E6C-41F9-BFC1-DDE6C4672FDC}" destId="{DCC88C16-2501-48CC-8CFC-7C5462F38DD6}" srcOrd="0" destOrd="1" presId="urn:microsoft.com/office/officeart/2005/8/layout/vList5"/>
    <dgm:cxn modelId="{0A233F84-1A9F-4A48-9F1E-F78C83C684F3}" type="presOf" srcId="{1B3D9C3E-5331-454E-A2C4-FE1558A92851}" destId="{DCC88C16-2501-48CC-8CFC-7C5462F38DD6}" srcOrd="0" destOrd="2" presId="urn:microsoft.com/office/officeart/2005/8/layout/vList5"/>
    <dgm:cxn modelId="{41E834F5-E0C0-4181-AA67-31D078DD6D8C}" type="presOf" srcId="{6C444627-2D72-4C56-8F2C-E5679D31C226}" destId="{DCC88C16-2501-48CC-8CFC-7C5462F38DD6}" srcOrd="0" destOrd="4" presId="urn:microsoft.com/office/officeart/2005/8/layout/vList5"/>
    <dgm:cxn modelId="{3CCF48B0-0ECA-4216-8FA7-7751FE3A50B5}" srcId="{48544B23-4351-43B7-B385-124DBB8B5B95}" destId="{59D50133-B7A3-49FE-BB69-EF1AC6DD750C}" srcOrd="5" destOrd="0" parTransId="{CDA954A7-0C1A-4BBC-AA4D-45042A5667FC}" sibTransId="{ECD93F3A-244B-4E90-BA61-AEF30DBB3F68}"/>
    <dgm:cxn modelId="{8FC7BC1E-21A8-4C0C-A025-33C4DA7B9E20}" type="presOf" srcId="{144BC615-3D2C-4A5E-A01F-60EE357D4F63}" destId="{DCC88C16-2501-48CC-8CFC-7C5462F38DD6}" srcOrd="0" destOrd="0" presId="urn:microsoft.com/office/officeart/2005/8/layout/vList5"/>
    <dgm:cxn modelId="{2D0CBBFB-F707-4AA0-8280-121FBED3BBA1}" srcId="{48544B23-4351-43B7-B385-124DBB8B5B95}" destId="{1B3D9C3E-5331-454E-A2C4-FE1558A92851}" srcOrd="2" destOrd="0" parTransId="{6E19ED1C-2F4E-49B7-AF1A-311818B9E297}" sibTransId="{FD07ACEF-825D-42C4-8977-D13BAFCC24B5}"/>
    <dgm:cxn modelId="{F332A6DF-1C35-48A2-8041-C5B8F2EB4E24}" srcId="{48544B23-4351-43B7-B385-124DBB8B5B95}" destId="{E6B7A0FB-7E6C-41F9-BFC1-DDE6C4672FDC}" srcOrd="1" destOrd="0" parTransId="{17E7A8F5-49C4-48DF-8F25-AA1D341397A2}" sibTransId="{E3112CA3-7737-4D23-BFCA-BDB5F2757856}"/>
    <dgm:cxn modelId="{1F746AFB-0CA1-49A9-A18E-A2EF0D4D4335}" srcId="{EA78149E-553A-46FC-BE0E-DF74E63C510C}" destId="{48544B23-4351-43B7-B385-124DBB8B5B95}" srcOrd="0" destOrd="0" parTransId="{9EAF1199-7DE5-4502-9194-A2E0AE48812E}" sibTransId="{A52F0868-BFB6-4E99-80CC-41E1A2061385}"/>
    <dgm:cxn modelId="{8FF13671-D7E6-440C-9A4F-12C647EBC178}" type="presOf" srcId="{EA78149E-553A-46FC-BE0E-DF74E63C510C}" destId="{C729913A-CC9A-4FAF-861B-E23DFBBEABAE}" srcOrd="0" destOrd="0" presId="urn:microsoft.com/office/officeart/2005/8/layout/vList5"/>
    <dgm:cxn modelId="{D10CB928-B9A7-4F45-9F57-A1EBC8EBDB00}" type="presParOf" srcId="{C729913A-CC9A-4FAF-861B-E23DFBBEABAE}" destId="{3CE3B489-9260-4B59-8624-2070E13F5C11}" srcOrd="0" destOrd="0" presId="urn:microsoft.com/office/officeart/2005/8/layout/vList5"/>
    <dgm:cxn modelId="{E20DEDDA-164A-43C0-84C1-A540B972F840}" type="presParOf" srcId="{3CE3B489-9260-4B59-8624-2070E13F5C11}" destId="{37779113-0BAD-4664-A8B8-7D64C73FE8EE}" srcOrd="0" destOrd="0" presId="urn:microsoft.com/office/officeart/2005/8/layout/vList5"/>
    <dgm:cxn modelId="{7F4095BB-B825-4940-A7C7-EE24057C86C2}" type="presParOf" srcId="{3CE3B489-9260-4B59-8624-2070E13F5C11}" destId="{DCC88C16-2501-48CC-8CFC-7C5462F38D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7AC117-DAEE-43F9-81DA-D81840A9BC3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95AF81-7E11-46FA-A284-F4AFAD79950F}">
      <dgm:prSet phldrT="[Text]"/>
      <dgm:spPr/>
      <dgm:t>
        <a:bodyPr/>
        <a:lstStyle/>
        <a:p>
          <a:r>
            <a:rPr lang="en-US" dirty="0" smtClean="0"/>
            <a:t>Complete SSI and SSD application</a:t>
          </a:r>
          <a:endParaRPr lang="en-US" dirty="0"/>
        </a:p>
      </dgm:t>
    </dgm:pt>
    <dgm:pt modelId="{0099449D-71BD-48DA-8550-BD9C18D7948E}" type="parTrans" cxnId="{A0C0E6B2-0F91-467A-999E-C57330423B7D}">
      <dgm:prSet/>
      <dgm:spPr/>
      <dgm:t>
        <a:bodyPr/>
        <a:lstStyle/>
        <a:p>
          <a:endParaRPr lang="en-US"/>
        </a:p>
      </dgm:t>
    </dgm:pt>
    <dgm:pt modelId="{4B243527-9E5E-4139-9EA2-C38DE2C69401}" type="sibTrans" cxnId="{A0C0E6B2-0F91-467A-999E-C57330423B7D}">
      <dgm:prSet/>
      <dgm:spPr/>
      <dgm:t>
        <a:bodyPr/>
        <a:lstStyle/>
        <a:p>
          <a:endParaRPr lang="en-US"/>
        </a:p>
      </dgm:t>
    </dgm:pt>
    <dgm:pt modelId="{14411842-8AF5-4BA0-B929-1F4A96C0AF59}">
      <dgm:prSet phldrT="[Text]"/>
      <dgm:spPr/>
      <dgm:t>
        <a:bodyPr/>
        <a:lstStyle/>
        <a:p>
          <a:r>
            <a:rPr lang="en-US" dirty="0" smtClean="0"/>
            <a:t>SSA determines if client has enough work history for SSD</a:t>
          </a:r>
          <a:endParaRPr lang="en-US" dirty="0"/>
        </a:p>
      </dgm:t>
    </dgm:pt>
    <dgm:pt modelId="{22ACE2E6-AE17-434F-83FA-A7EAE0904225}" type="parTrans" cxnId="{6CA5A6E1-BB16-4700-85EF-1AE9C4970719}">
      <dgm:prSet/>
      <dgm:spPr/>
      <dgm:t>
        <a:bodyPr/>
        <a:lstStyle/>
        <a:p>
          <a:endParaRPr lang="en-US"/>
        </a:p>
      </dgm:t>
    </dgm:pt>
    <dgm:pt modelId="{2DFFF866-4855-4DCC-8A1F-0325CAAB9B12}" type="sibTrans" cxnId="{6CA5A6E1-BB16-4700-85EF-1AE9C4970719}">
      <dgm:prSet/>
      <dgm:spPr/>
      <dgm:t>
        <a:bodyPr/>
        <a:lstStyle/>
        <a:p>
          <a:endParaRPr lang="en-US"/>
        </a:p>
      </dgm:t>
    </dgm:pt>
    <dgm:pt modelId="{A96490C6-828F-41A0-AC87-731C5F7E158A}">
      <dgm:prSet phldrT="[Text]"/>
      <dgm:spPr/>
      <dgm:t>
        <a:bodyPr/>
        <a:lstStyle/>
        <a:p>
          <a:r>
            <a:rPr lang="en-US" dirty="0" smtClean="0"/>
            <a:t>DDS sends claimant a lot of documents to complete</a:t>
          </a:r>
          <a:endParaRPr lang="en-US" dirty="0"/>
        </a:p>
      </dgm:t>
    </dgm:pt>
    <dgm:pt modelId="{EFAD0CE9-B94D-4746-B5BB-0D1A2622BEC1}" type="parTrans" cxnId="{C496E6D2-FFD0-4D16-AAE1-9893AD6EC454}">
      <dgm:prSet/>
      <dgm:spPr/>
      <dgm:t>
        <a:bodyPr/>
        <a:lstStyle/>
        <a:p>
          <a:endParaRPr lang="en-US"/>
        </a:p>
      </dgm:t>
    </dgm:pt>
    <dgm:pt modelId="{C286FFA9-ADF8-40F3-86D4-7637001E301F}" type="sibTrans" cxnId="{C496E6D2-FFD0-4D16-AAE1-9893AD6EC454}">
      <dgm:prSet/>
      <dgm:spPr/>
      <dgm:t>
        <a:bodyPr/>
        <a:lstStyle/>
        <a:p>
          <a:endParaRPr lang="en-US"/>
        </a:p>
      </dgm:t>
    </dgm:pt>
    <dgm:pt modelId="{6A08C3C5-59FD-4A9F-BB65-0AFFADAD69C1}">
      <dgm:prSet phldrT="[Text]"/>
      <dgm:spPr/>
      <dgm:t>
        <a:bodyPr/>
        <a:lstStyle/>
        <a:p>
          <a:r>
            <a:rPr lang="en-US" dirty="0" smtClean="0"/>
            <a:t>Claimant returns documents</a:t>
          </a:r>
          <a:endParaRPr lang="en-US" dirty="0"/>
        </a:p>
      </dgm:t>
    </dgm:pt>
    <dgm:pt modelId="{DA477AD3-5349-42A3-B563-3A3043740101}" type="parTrans" cxnId="{B087CF13-B721-4DD8-86E1-9A0B5EAA91A8}">
      <dgm:prSet/>
      <dgm:spPr/>
      <dgm:t>
        <a:bodyPr/>
        <a:lstStyle/>
        <a:p>
          <a:endParaRPr lang="en-US"/>
        </a:p>
      </dgm:t>
    </dgm:pt>
    <dgm:pt modelId="{69994D74-AE7B-4C0D-902A-EAC159E99CCD}" type="sibTrans" cxnId="{B087CF13-B721-4DD8-86E1-9A0B5EAA91A8}">
      <dgm:prSet/>
      <dgm:spPr/>
      <dgm:t>
        <a:bodyPr/>
        <a:lstStyle/>
        <a:p>
          <a:endParaRPr lang="en-US"/>
        </a:p>
      </dgm:t>
    </dgm:pt>
    <dgm:pt modelId="{4A9CBC50-D37E-4306-890B-2740E8D9330B}">
      <dgm:prSet phldrT="[Text]"/>
      <dgm:spPr/>
      <dgm:t>
        <a:bodyPr/>
        <a:lstStyle/>
        <a:p>
          <a:r>
            <a:rPr lang="en-US" dirty="0" smtClean="0"/>
            <a:t>DDS schedules “consultative exam(s)”</a:t>
          </a:r>
          <a:endParaRPr lang="en-US" dirty="0"/>
        </a:p>
      </dgm:t>
    </dgm:pt>
    <dgm:pt modelId="{EACC55A4-28FF-43A6-8E21-02D3D9EFC7CB}" type="parTrans" cxnId="{1A1057A3-9EAA-44F5-824A-A87FFD303A60}">
      <dgm:prSet/>
      <dgm:spPr/>
      <dgm:t>
        <a:bodyPr/>
        <a:lstStyle/>
        <a:p>
          <a:endParaRPr lang="en-US"/>
        </a:p>
      </dgm:t>
    </dgm:pt>
    <dgm:pt modelId="{A96C6A4C-BAC3-4A91-8F0C-791D851D3661}" type="sibTrans" cxnId="{1A1057A3-9EAA-44F5-824A-A87FFD303A60}">
      <dgm:prSet/>
      <dgm:spPr/>
      <dgm:t>
        <a:bodyPr/>
        <a:lstStyle/>
        <a:p>
          <a:endParaRPr lang="en-US"/>
        </a:p>
      </dgm:t>
    </dgm:pt>
    <dgm:pt modelId="{4949BA12-3854-4413-8B35-C73965A2A862}">
      <dgm:prSet phldrT="[Text]"/>
      <dgm:spPr/>
      <dgm:t>
        <a:bodyPr/>
        <a:lstStyle/>
        <a:p>
          <a:r>
            <a:rPr lang="en-US" dirty="0" smtClean="0"/>
            <a:t>DDS determines whether the claimant meets SSA disability  standards</a:t>
          </a:r>
          <a:endParaRPr lang="en-US" dirty="0"/>
        </a:p>
      </dgm:t>
    </dgm:pt>
    <dgm:pt modelId="{C1C4BA66-CA31-4ED5-9D17-837F8FB85241}" type="parTrans" cxnId="{CDD392EA-61C4-4B3C-9448-5B25C86C0B37}">
      <dgm:prSet/>
      <dgm:spPr/>
      <dgm:t>
        <a:bodyPr/>
        <a:lstStyle/>
        <a:p>
          <a:endParaRPr lang="en-US"/>
        </a:p>
      </dgm:t>
    </dgm:pt>
    <dgm:pt modelId="{5739E118-A2F0-4B22-AC52-1999EB5BD1FB}" type="sibTrans" cxnId="{CDD392EA-61C4-4B3C-9448-5B25C86C0B37}">
      <dgm:prSet/>
      <dgm:spPr/>
      <dgm:t>
        <a:bodyPr/>
        <a:lstStyle/>
        <a:p>
          <a:endParaRPr lang="en-US"/>
        </a:p>
      </dgm:t>
    </dgm:pt>
    <dgm:pt modelId="{C936F502-E1C6-476E-BE80-D8D81017E171}">
      <dgm:prSet phldrT="[Text]"/>
      <dgm:spPr/>
      <dgm:t>
        <a:bodyPr/>
        <a:lstStyle/>
        <a:p>
          <a:r>
            <a:rPr lang="en-US" dirty="0" smtClean="0"/>
            <a:t>If “disabled”, SSA determines if claimant meets SSI financial requirements</a:t>
          </a:r>
          <a:endParaRPr lang="en-US" dirty="0"/>
        </a:p>
      </dgm:t>
    </dgm:pt>
    <dgm:pt modelId="{DD86862A-9C3E-41CF-A64A-62D4C6174FA7}" type="parTrans" cxnId="{01535DC3-7314-4975-AD33-08D68E9BDCA5}">
      <dgm:prSet/>
      <dgm:spPr/>
      <dgm:t>
        <a:bodyPr/>
        <a:lstStyle/>
        <a:p>
          <a:endParaRPr lang="en-US"/>
        </a:p>
      </dgm:t>
    </dgm:pt>
    <dgm:pt modelId="{440DBED3-9286-4A7D-A9B8-422C75DDC370}" type="sibTrans" cxnId="{01535DC3-7314-4975-AD33-08D68E9BDCA5}">
      <dgm:prSet/>
      <dgm:spPr/>
      <dgm:t>
        <a:bodyPr/>
        <a:lstStyle/>
        <a:p>
          <a:endParaRPr lang="en-US"/>
        </a:p>
      </dgm:t>
    </dgm:pt>
    <dgm:pt modelId="{FD586F56-F470-4E90-B65E-1FFF48BAEAB2}">
      <dgm:prSet phldrT="[Text]"/>
      <dgm:spPr/>
      <dgm:t>
        <a:bodyPr/>
        <a:lstStyle/>
        <a:p>
          <a:r>
            <a:rPr lang="en-US" dirty="0" smtClean="0"/>
            <a:t>SSA transfers case to DDS</a:t>
          </a:r>
          <a:endParaRPr lang="en-US" dirty="0"/>
        </a:p>
      </dgm:t>
    </dgm:pt>
    <dgm:pt modelId="{E0EE776D-469C-4097-A5EE-AFFD0930E1E4}" type="parTrans" cxnId="{9250587D-D74A-406C-BC75-20E761571952}">
      <dgm:prSet/>
      <dgm:spPr/>
      <dgm:t>
        <a:bodyPr/>
        <a:lstStyle/>
        <a:p>
          <a:endParaRPr lang="en-US"/>
        </a:p>
      </dgm:t>
    </dgm:pt>
    <dgm:pt modelId="{39BF73F4-96F0-4147-BAF4-71376481B48A}" type="sibTrans" cxnId="{9250587D-D74A-406C-BC75-20E761571952}">
      <dgm:prSet/>
      <dgm:spPr/>
      <dgm:t>
        <a:bodyPr/>
        <a:lstStyle/>
        <a:p>
          <a:endParaRPr lang="en-US"/>
        </a:p>
      </dgm:t>
    </dgm:pt>
    <dgm:pt modelId="{D9E210D5-42C6-4AEC-9089-62F1165A3397}" type="pres">
      <dgm:prSet presAssocID="{4E7AC117-DAEE-43F9-81DA-D81840A9BC3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6499A44-5600-4E88-A755-4E6077664AAE}" type="pres">
      <dgm:prSet presAssocID="{1F95AF81-7E11-46FA-A284-F4AFAD79950F}" presName="compNode" presStyleCnt="0"/>
      <dgm:spPr/>
    </dgm:pt>
    <dgm:pt modelId="{9C119FD3-892F-4CDB-BC10-2E6179DFAF33}" type="pres">
      <dgm:prSet presAssocID="{1F95AF81-7E11-46FA-A284-F4AFAD79950F}" presName="dummyConnPt" presStyleCnt="0"/>
      <dgm:spPr/>
    </dgm:pt>
    <dgm:pt modelId="{39EFB97F-5552-4DAA-AF71-4451F9DFF97E}" type="pres">
      <dgm:prSet presAssocID="{1F95AF81-7E11-46FA-A284-F4AFAD79950F}" presName="node" presStyleLbl="node1" presStyleIdx="0" presStyleCnt="8" custLinFactX="-26125" custLinFactNeighborX="-100000" custLinFactNeighborY="-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F96DD-0419-4F48-B93A-AC06CA7B6B84}" type="pres">
      <dgm:prSet presAssocID="{4B243527-9E5E-4139-9EA2-C38DE2C69401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DBC27808-4783-44BF-9490-A2D0AB806960}" type="pres">
      <dgm:prSet presAssocID="{14411842-8AF5-4BA0-B929-1F4A96C0AF59}" presName="compNode" presStyleCnt="0"/>
      <dgm:spPr/>
    </dgm:pt>
    <dgm:pt modelId="{8AC8196E-DF0F-4E29-9B5F-C16F08DF9BD1}" type="pres">
      <dgm:prSet presAssocID="{14411842-8AF5-4BA0-B929-1F4A96C0AF59}" presName="dummyConnPt" presStyleCnt="0"/>
      <dgm:spPr/>
    </dgm:pt>
    <dgm:pt modelId="{0F9ACB02-7F4D-4866-A824-F7C337674BE4}" type="pres">
      <dgm:prSet presAssocID="{14411842-8AF5-4BA0-B929-1F4A96C0AF59}" presName="node" presStyleLbl="node1" presStyleIdx="1" presStyleCnt="8" custLinFactX="-26843" custLinFactNeighborX="-100000" custLinFactNeighborY="4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0AABF-9239-4342-BDFC-0D287D5B9DE5}" type="pres">
      <dgm:prSet presAssocID="{2DFFF866-4855-4DCC-8A1F-0325CAAB9B12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3419F5BE-4D12-4C42-9DB6-0F735A3680A9}" type="pres">
      <dgm:prSet presAssocID="{FD586F56-F470-4E90-B65E-1FFF48BAEAB2}" presName="compNode" presStyleCnt="0"/>
      <dgm:spPr/>
    </dgm:pt>
    <dgm:pt modelId="{061F004D-37D5-4EED-8458-08BF77094DB0}" type="pres">
      <dgm:prSet presAssocID="{FD586F56-F470-4E90-B65E-1FFF48BAEAB2}" presName="dummyConnPt" presStyleCnt="0"/>
      <dgm:spPr/>
    </dgm:pt>
    <dgm:pt modelId="{CC306F8F-6EF1-4808-92CA-E436D355F1E8}" type="pres">
      <dgm:prSet presAssocID="{FD586F56-F470-4E90-B65E-1FFF48BAEAB2}" presName="node" presStyleLbl="node1" presStyleIdx="2" presStyleCnt="8" custLinFactNeighborX="14182" custLinFactNeighborY="-8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D2C3F-FE44-4A5A-9C0B-350AAE020673}" type="pres">
      <dgm:prSet presAssocID="{39BF73F4-96F0-4147-BAF4-71376481B48A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F3F8DC0E-FCA7-4B75-B828-93BD0626CA45}" type="pres">
      <dgm:prSet presAssocID="{A96490C6-828F-41A0-AC87-731C5F7E158A}" presName="compNode" presStyleCnt="0"/>
      <dgm:spPr/>
    </dgm:pt>
    <dgm:pt modelId="{9E3175E6-668C-4940-A0EF-053F5E3386DB}" type="pres">
      <dgm:prSet presAssocID="{A96490C6-828F-41A0-AC87-731C5F7E158A}" presName="dummyConnPt" presStyleCnt="0"/>
      <dgm:spPr/>
    </dgm:pt>
    <dgm:pt modelId="{5F00948B-2A24-4C66-AB7D-BC7459B83A6E}" type="pres">
      <dgm:prSet presAssocID="{A96490C6-828F-41A0-AC87-731C5F7E158A}" presName="node" presStyleLbl="node1" presStyleIdx="3" presStyleCnt="8" custLinFactY="-100000" custLinFactNeighborX="-93979" custLinFactNeighborY="-133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FCA67-44D2-4D68-980F-0FE05C9A3B84}" type="pres">
      <dgm:prSet presAssocID="{C286FFA9-ADF8-40F3-86D4-7637001E301F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D5FC6A41-C04F-45C0-959C-9C8884952367}" type="pres">
      <dgm:prSet presAssocID="{6A08C3C5-59FD-4A9F-BB65-0AFFADAD69C1}" presName="compNode" presStyleCnt="0"/>
      <dgm:spPr/>
    </dgm:pt>
    <dgm:pt modelId="{70ADC556-2677-41FC-AAD6-4AADED7D9416}" type="pres">
      <dgm:prSet presAssocID="{6A08C3C5-59FD-4A9F-BB65-0AFFADAD69C1}" presName="dummyConnPt" presStyleCnt="0"/>
      <dgm:spPr/>
    </dgm:pt>
    <dgm:pt modelId="{10EA6523-5418-47F4-9D39-0D65822C361A}" type="pres">
      <dgm:prSet presAssocID="{6A08C3C5-59FD-4A9F-BB65-0AFFADAD69C1}" presName="node" presStyleLbl="node1" presStyleIdx="4" presStyleCnt="8" custLinFactY="-14923" custLinFactNeighborX="1972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B24AE-6C3D-4297-8400-91FCD265E0D0}" type="pres">
      <dgm:prSet presAssocID="{69994D74-AE7B-4C0D-902A-EAC159E99CCD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A6655311-0481-41E4-9F20-A4C8EB549A68}" type="pres">
      <dgm:prSet presAssocID="{4A9CBC50-D37E-4306-890B-2740E8D9330B}" presName="compNode" presStyleCnt="0"/>
      <dgm:spPr/>
    </dgm:pt>
    <dgm:pt modelId="{456D5689-7C82-4787-8E31-6931F8DAE16E}" type="pres">
      <dgm:prSet presAssocID="{4A9CBC50-D37E-4306-890B-2740E8D9330B}" presName="dummyConnPt" presStyleCnt="0"/>
      <dgm:spPr/>
    </dgm:pt>
    <dgm:pt modelId="{8E3FF877-5D10-484F-93FB-24C65FC46EED}" type="pres">
      <dgm:prSet presAssocID="{4A9CBC50-D37E-4306-890B-2740E8D9330B}" presName="node" presStyleLbl="node1" presStyleIdx="5" presStyleCnt="8" custLinFactX="39164" custLinFactNeighborX="100000" custLinFactNeighborY="10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113B9-CA25-4998-9BA8-DF4BB5E6E2A8}" type="pres">
      <dgm:prSet presAssocID="{A96C6A4C-BAC3-4A91-8F0C-791D851D3661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FD2CED2A-7B10-477E-8623-EE27527ADCA2}" type="pres">
      <dgm:prSet presAssocID="{4949BA12-3854-4413-8B35-C73965A2A862}" presName="compNode" presStyleCnt="0"/>
      <dgm:spPr/>
    </dgm:pt>
    <dgm:pt modelId="{64A3FC94-4331-49F1-ABAB-4305F545FB48}" type="pres">
      <dgm:prSet presAssocID="{4949BA12-3854-4413-8B35-C73965A2A862}" presName="dummyConnPt" presStyleCnt="0"/>
      <dgm:spPr/>
    </dgm:pt>
    <dgm:pt modelId="{94AF595B-39AC-40C1-9520-80F991316353}" type="pres">
      <dgm:prSet presAssocID="{4949BA12-3854-4413-8B35-C73965A2A862}" presName="node" presStyleLbl="node1" presStyleIdx="6" presStyleCnt="8" custLinFactX="23681" custLinFactNeighborX="100000" custLinFactNeighborY="10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D65B9-E900-4B50-B814-FFE6757257B2}" type="pres">
      <dgm:prSet presAssocID="{5739E118-A2F0-4B22-AC52-1999EB5BD1FB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33CC2BF9-D815-4CDA-BDC0-2244C9442082}" type="pres">
      <dgm:prSet presAssocID="{C936F502-E1C6-476E-BE80-D8D81017E171}" presName="compNode" presStyleCnt="0"/>
      <dgm:spPr/>
    </dgm:pt>
    <dgm:pt modelId="{7AB6580A-FA8D-43A7-86B8-FF67D67B041E}" type="pres">
      <dgm:prSet presAssocID="{C936F502-E1C6-476E-BE80-D8D81017E171}" presName="dummyConnPt" presStyleCnt="0"/>
      <dgm:spPr/>
    </dgm:pt>
    <dgm:pt modelId="{3D6A0ACD-1ED0-4F2B-9057-322334D78DC9}" type="pres">
      <dgm:prSet presAssocID="{C936F502-E1C6-476E-BE80-D8D81017E171}" presName="node" presStyleLbl="node1" presStyleIdx="7" presStyleCnt="8" custLinFactX="22921" custLinFactY="16892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D392EA-61C4-4B3C-9448-5B25C86C0B37}" srcId="{4E7AC117-DAEE-43F9-81DA-D81840A9BC3A}" destId="{4949BA12-3854-4413-8B35-C73965A2A862}" srcOrd="6" destOrd="0" parTransId="{C1C4BA66-CA31-4ED5-9D17-837F8FB85241}" sibTransId="{5739E118-A2F0-4B22-AC52-1999EB5BD1FB}"/>
    <dgm:cxn modelId="{B087CF13-B721-4DD8-86E1-9A0B5EAA91A8}" srcId="{4E7AC117-DAEE-43F9-81DA-D81840A9BC3A}" destId="{6A08C3C5-59FD-4A9F-BB65-0AFFADAD69C1}" srcOrd="4" destOrd="0" parTransId="{DA477AD3-5349-42A3-B563-3A3043740101}" sibTransId="{69994D74-AE7B-4C0D-902A-EAC159E99CCD}"/>
    <dgm:cxn modelId="{387C5609-F9C1-4A8F-88D7-026E4ACB2FA4}" type="presOf" srcId="{14411842-8AF5-4BA0-B929-1F4A96C0AF59}" destId="{0F9ACB02-7F4D-4866-A824-F7C337674BE4}" srcOrd="0" destOrd="0" presId="urn:microsoft.com/office/officeart/2005/8/layout/bProcess4"/>
    <dgm:cxn modelId="{2BD8728A-1A7C-402B-8670-30042E8861B3}" type="presOf" srcId="{5739E118-A2F0-4B22-AC52-1999EB5BD1FB}" destId="{F70D65B9-E900-4B50-B814-FFE6757257B2}" srcOrd="0" destOrd="0" presId="urn:microsoft.com/office/officeart/2005/8/layout/bProcess4"/>
    <dgm:cxn modelId="{D6D95C28-7E70-4B14-9BA9-6865289D7684}" type="presOf" srcId="{69994D74-AE7B-4C0D-902A-EAC159E99CCD}" destId="{776B24AE-6C3D-4297-8400-91FCD265E0D0}" srcOrd="0" destOrd="0" presId="urn:microsoft.com/office/officeart/2005/8/layout/bProcess4"/>
    <dgm:cxn modelId="{014D29F1-3E7E-49E6-B79D-68022C57DEDA}" type="presOf" srcId="{39BF73F4-96F0-4147-BAF4-71376481B48A}" destId="{083D2C3F-FE44-4A5A-9C0B-350AAE020673}" srcOrd="0" destOrd="0" presId="urn:microsoft.com/office/officeart/2005/8/layout/bProcess4"/>
    <dgm:cxn modelId="{71685A51-CF17-4440-BEED-2104265CE687}" type="presOf" srcId="{6A08C3C5-59FD-4A9F-BB65-0AFFADAD69C1}" destId="{10EA6523-5418-47F4-9D39-0D65822C361A}" srcOrd="0" destOrd="0" presId="urn:microsoft.com/office/officeart/2005/8/layout/bProcess4"/>
    <dgm:cxn modelId="{01535DC3-7314-4975-AD33-08D68E9BDCA5}" srcId="{4E7AC117-DAEE-43F9-81DA-D81840A9BC3A}" destId="{C936F502-E1C6-476E-BE80-D8D81017E171}" srcOrd="7" destOrd="0" parTransId="{DD86862A-9C3E-41CF-A64A-62D4C6174FA7}" sibTransId="{440DBED3-9286-4A7D-A9B8-422C75DDC370}"/>
    <dgm:cxn modelId="{4DB4EDA8-E58A-44FC-94E8-21927FFF3C02}" type="presOf" srcId="{4A9CBC50-D37E-4306-890B-2740E8D9330B}" destId="{8E3FF877-5D10-484F-93FB-24C65FC46EED}" srcOrd="0" destOrd="0" presId="urn:microsoft.com/office/officeart/2005/8/layout/bProcess4"/>
    <dgm:cxn modelId="{3A4DF1CE-CFC8-4B55-B62D-188BE31252CC}" type="presOf" srcId="{A96C6A4C-BAC3-4A91-8F0C-791D851D3661}" destId="{DB9113B9-CA25-4998-9BA8-DF4BB5E6E2A8}" srcOrd="0" destOrd="0" presId="urn:microsoft.com/office/officeart/2005/8/layout/bProcess4"/>
    <dgm:cxn modelId="{D8CB830B-6F08-4B09-ACE0-7CBE077458C0}" type="presOf" srcId="{4949BA12-3854-4413-8B35-C73965A2A862}" destId="{94AF595B-39AC-40C1-9520-80F991316353}" srcOrd="0" destOrd="0" presId="urn:microsoft.com/office/officeart/2005/8/layout/bProcess4"/>
    <dgm:cxn modelId="{01310573-37A9-4DD5-8851-6540FE862DA7}" type="presOf" srcId="{1F95AF81-7E11-46FA-A284-F4AFAD79950F}" destId="{39EFB97F-5552-4DAA-AF71-4451F9DFF97E}" srcOrd="0" destOrd="0" presId="urn:microsoft.com/office/officeart/2005/8/layout/bProcess4"/>
    <dgm:cxn modelId="{A0C0E6B2-0F91-467A-999E-C57330423B7D}" srcId="{4E7AC117-DAEE-43F9-81DA-D81840A9BC3A}" destId="{1F95AF81-7E11-46FA-A284-F4AFAD79950F}" srcOrd="0" destOrd="0" parTransId="{0099449D-71BD-48DA-8550-BD9C18D7948E}" sibTransId="{4B243527-9E5E-4139-9EA2-C38DE2C69401}"/>
    <dgm:cxn modelId="{E7339526-7F90-446C-B1DB-C958DBF59921}" type="presOf" srcId="{FD586F56-F470-4E90-B65E-1FFF48BAEAB2}" destId="{CC306F8F-6EF1-4808-92CA-E436D355F1E8}" srcOrd="0" destOrd="0" presId="urn:microsoft.com/office/officeart/2005/8/layout/bProcess4"/>
    <dgm:cxn modelId="{620C3C35-2C5D-41EA-8AB9-CEE2F1D249D7}" type="presOf" srcId="{4E7AC117-DAEE-43F9-81DA-D81840A9BC3A}" destId="{D9E210D5-42C6-4AEC-9089-62F1165A3397}" srcOrd="0" destOrd="0" presId="urn:microsoft.com/office/officeart/2005/8/layout/bProcess4"/>
    <dgm:cxn modelId="{ED6E9CCF-FAB0-477D-AC6D-9066E0083CBE}" type="presOf" srcId="{C286FFA9-ADF8-40F3-86D4-7637001E301F}" destId="{96CFCA67-44D2-4D68-980F-0FE05C9A3B84}" srcOrd="0" destOrd="0" presId="urn:microsoft.com/office/officeart/2005/8/layout/bProcess4"/>
    <dgm:cxn modelId="{9250587D-D74A-406C-BC75-20E761571952}" srcId="{4E7AC117-DAEE-43F9-81DA-D81840A9BC3A}" destId="{FD586F56-F470-4E90-B65E-1FFF48BAEAB2}" srcOrd="2" destOrd="0" parTransId="{E0EE776D-469C-4097-A5EE-AFFD0930E1E4}" sibTransId="{39BF73F4-96F0-4147-BAF4-71376481B48A}"/>
    <dgm:cxn modelId="{C496E6D2-FFD0-4D16-AAE1-9893AD6EC454}" srcId="{4E7AC117-DAEE-43F9-81DA-D81840A9BC3A}" destId="{A96490C6-828F-41A0-AC87-731C5F7E158A}" srcOrd="3" destOrd="0" parTransId="{EFAD0CE9-B94D-4746-B5BB-0D1A2622BEC1}" sibTransId="{C286FFA9-ADF8-40F3-86D4-7637001E301F}"/>
    <dgm:cxn modelId="{60A04B97-F4A3-4D50-8A50-315298F3AC19}" type="presOf" srcId="{A96490C6-828F-41A0-AC87-731C5F7E158A}" destId="{5F00948B-2A24-4C66-AB7D-BC7459B83A6E}" srcOrd="0" destOrd="0" presId="urn:microsoft.com/office/officeart/2005/8/layout/bProcess4"/>
    <dgm:cxn modelId="{C0D92752-4429-4AE5-8E34-1EBFA0FEBC6B}" type="presOf" srcId="{4B243527-9E5E-4139-9EA2-C38DE2C69401}" destId="{52EF96DD-0419-4F48-B93A-AC06CA7B6B84}" srcOrd="0" destOrd="0" presId="urn:microsoft.com/office/officeart/2005/8/layout/bProcess4"/>
    <dgm:cxn modelId="{1A1057A3-9EAA-44F5-824A-A87FFD303A60}" srcId="{4E7AC117-DAEE-43F9-81DA-D81840A9BC3A}" destId="{4A9CBC50-D37E-4306-890B-2740E8D9330B}" srcOrd="5" destOrd="0" parTransId="{EACC55A4-28FF-43A6-8E21-02D3D9EFC7CB}" sibTransId="{A96C6A4C-BAC3-4A91-8F0C-791D851D3661}"/>
    <dgm:cxn modelId="{6CA5A6E1-BB16-4700-85EF-1AE9C4970719}" srcId="{4E7AC117-DAEE-43F9-81DA-D81840A9BC3A}" destId="{14411842-8AF5-4BA0-B929-1F4A96C0AF59}" srcOrd="1" destOrd="0" parTransId="{22ACE2E6-AE17-434F-83FA-A7EAE0904225}" sibTransId="{2DFFF866-4855-4DCC-8A1F-0325CAAB9B12}"/>
    <dgm:cxn modelId="{91181725-C64C-41A6-965E-4F59BFF99635}" type="presOf" srcId="{C936F502-E1C6-476E-BE80-D8D81017E171}" destId="{3D6A0ACD-1ED0-4F2B-9057-322334D78DC9}" srcOrd="0" destOrd="0" presId="urn:microsoft.com/office/officeart/2005/8/layout/bProcess4"/>
    <dgm:cxn modelId="{DF2A24E5-8574-4FF4-9574-F9371A14F948}" type="presOf" srcId="{2DFFF866-4855-4DCC-8A1F-0325CAAB9B12}" destId="{FCD0AABF-9239-4342-BDFC-0D287D5B9DE5}" srcOrd="0" destOrd="0" presId="urn:microsoft.com/office/officeart/2005/8/layout/bProcess4"/>
    <dgm:cxn modelId="{C4F63A6B-3E09-45B5-8588-B86E85FAD026}" type="presParOf" srcId="{D9E210D5-42C6-4AEC-9089-62F1165A3397}" destId="{B6499A44-5600-4E88-A755-4E6077664AAE}" srcOrd="0" destOrd="0" presId="urn:microsoft.com/office/officeart/2005/8/layout/bProcess4"/>
    <dgm:cxn modelId="{82EC885C-6F34-4897-BC1F-B7DE8FBCA0E0}" type="presParOf" srcId="{B6499A44-5600-4E88-A755-4E6077664AAE}" destId="{9C119FD3-892F-4CDB-BC10-2E6179DFAF33}" srcOrd="0" destOrd="0" presId="urn:microsoft.com/office/officeart/2005/8/layout/bProcess4"/>
    <dgm:cxn modelId="{E86A20C3-72C5-408E-90E5-0BCE9FD3441D}" type="presParOf" srcId="{B6499A44-5600-4E88-A755-4E6077664AAE}" destId="{39EFB97F-5552-4DAA-AF71-4451F9DFF97E}" srcOrd="1" destOrd="0" presId="urn:microsoft.com/office/officeart/2005/8/layout/bProcess4"/>
    <dgm:cxn modelId="{5D451AC8-927E-448B-8712-5EAEBD6C1EA8}" type="presParOf" srcId="{D9E210D5-42C6-4AEC-9089-62F1165A3397}" destId="{52EF96DD-0419-4F48-B93A-AC06CA7B6B84}" srcOrd="1" destOrd="0" presId="urn:microsoft.com/office/officeart/2005/8/layout/bProcess4"/>
    <dgm:cxn modelId="{A819E328-CF6F-4F75-AF16-8FAB3E87B51C}" type="presParOf" srcId="{D9E210D5-42C6-4AEC-9089-62F1165A3397}" destId="{DBC27808-4783-44BF-9490-A2D0AB806960}" srcOrd="2" destOrd="0" presId="urn:microsoft.com/office/officeart/2005/8/layout/bProcess4"/>
    <dgm:cxn modelId="{6977A09C-5BF9-4B45-B73A-6F1886F34CC5}" type="presParOf" srcId="{DBC27808-4783-44BF-9490-A2D0AB806960}" destId="{8AC8196E-DF0F-4E29-9B5F-C16F08DF9BD1}" srcOrd="0" destOrd="0" presId="urn:microsoft.com/office/officeart/2005/8/layout/bProcess4"/>
    <dgm:cxn modelId="{E6302873-6ED0-4B68-97C1-FAE01BC8F858}" type="presParOf" srcId="{DBC27808-4783-44BF-9490-A2D0AB806960}" destId="{0F9ACB02-7F4D-4866-A824-F7C337674BE4}" srcOrd="1" destOrd="0" presId="urn:microsoft.com/office/officeart/2005/8/layout/bProcess4"/>
    <dgm:cxn modelId="{C39A898E-0482-447D-9FC6-8B688EE9D052}" type="presParOf" srcId="{D9E210D5-42C6-4AEC-9089-62F1165A3397}" destId="{FCD0AABF-9239-4342-BDFC-0D287D5B9DE5}" srcOrd="3" destOrd="0" presId="urn:microsoft.com/office/officeart/2005/8/layout/bProcess4"/>
    <dgm:cxn modelId="{840E7141-0B49-4100-8FA4-53B119E90680}" type="presParOf" srcId="{D9E210D5-42C6-4AEC-9089-62F1165A3397}" destId="{3419F5BE-4D12-4C42-9DB6-0F735A3680A9}" srcOrd="4" destOrd="0" presId="urn:microsoft.com/office/officeart/2005/8/layout/bProcess4"/>
    <dgm:cxn modelId="{378612F8-702A-4737-AE5E-8FDE1E7C026F}" type="presParOf" srcId="{3419F5BE-4D12-4C42-9DB6-0F735A3680A9}" destId="{061F004D-37D5-4EED-8458-08BF77094DB0}" srcOrd="0" destOrd="0" presId="urn:microsoft.com/office/officeart/2005/8/layout/bProcess4"/>
    <dgm:cxn modelId="{5B8F7062-754E-4035-B7B1-033170E18EF6}" type="presParOf" srcId="{3419F5BE-4D12-4C42-9DB6-0F735A3680A9}" destId="{CC306F8F-6EF1-4808-92CA-E436D355F1E8}" srcOrd="1" destOrd="0" presId="urn:microsoft.com/office/officeart/2005/8/layout/bProcess4"/>
    <dgm:cxn modelId="{D4A2F9DC-269C-4D68-BBDD-4A076DB44DC1}" type="presParOf" srcId="{D9E210D5-42C6-4AEC-9089-62F1165A3397}" destId="{083D2C3F-FE44-4A5A-9C0B-350AAE020673}" srcOrd="5" destOrd="0" presId="urn:microsoft.com/office/officeart/2005/8/layout/bProcess4"/>
    <dgm:cxn modelId="{186BAF5F-0AEE-41B8-9D6A-F4859C3F7B2C}" type="presParOf" srcId="{D9E210D5-42C6-4AEC-9089-62F1165A3397}" destId="{F3F8DC0E-FCA7-4B75-B828-93BD0626CA45}" srcOrd="6" destOrd="0" presId="urn:microsoft.com/office/officeart/2005/8/layout/bProcess4"/>
    <dgm:cxn modelId="{B039C99E-0E96-4B28-892E-24CF2D42CDF6}" type="presParOf" srcId="{F3F8DC0E-FCA7-4B75-B828-93BD0626CA45}" destId="{9E3175E6-668C-4940-A0EF-053F5E3386DB}" srcOrd="0" destOrd="0" presId="urn:microsoft.com/office/officeart/2005/8/layout/bProcess4"/>
    <dgm:cxn modelId="{31A2B303-C90D-46B9-9B95-7CAE18958852}" type="presParOf" srcId="{F3F8DC0E-FCA7-4B75-B828-93BD0626CA45}" destId="{5F00948B-2A24-4C66-AB7D-BC7459B83A6E}" srcOrd="1" destOrd="0" presId="urn:microsoft.com/office/officeart/2005/8/layout/bProcess4"/>
    <dgm:cxn modelId="{65311FFD-BD37-4D7F-8EFC-D10239D8859C}" type="presParOf" srcId="{D9E210D5-42C6-4AEC-9089-62F1165A3397}" destId="{96CFCA67-44D2-4D68-980F-0FE05C9A3B84}" srcOrd="7" destOrd="0" presId="urn:microsoft.com/office/officeart/2005/8/layout/bProcess4"/>
    <dgm:cxn modelId="{212F2F93-25D5-4319-8B58-3BF223C19A2E}" type="presParOf" srcId="{D9E210D5-42C6-4AEC-9089-62F1165A3397}" destId="{D5FC6A41-C04F-45C0-959C-9C8884952367}" srcOrd="8" destOrd="0" presId="urn:microsoft.com/office/officeart/2005/8/layout/bProcess4"/>
    <dgm:cxn modelId="{D9FB57F2-E7BA-43AF-A364-C6127BF2ACB1}" type="presParOf" srcId="{D5FC6A41-C04F-45C0-959C-9C8884952367}" destId="{70ADC556-2677-41FC-AAD6-4AADED7D9416}" srcOrd="0" destOrd="0" presId="urn:microsoft.com/office/officeart/2005/8/layout/bProcess4"/>
    <dgm:cxn modelId="{216AD36F-1D42-450F-A2F3-7288CE6C6394}" type="presParOf" srcId="{D5FC6A41-C04F-45C0-959C-9C8884952367}" destId="{10EA6523-5418-47F4-9D39-0D65822C361A}" srcOrd="1" destOrd="0" presId="urn:microsoft.com/office/officeart/2005/8/layout/bProcess4"/>
    <dgm:cxn modelId="{ABA2C8E9-27A3-4FC9-935A-E031D533CDE5}" type="presParOf" srcId="{D9E210D5-42C6-4AEC-9089-62F1165A3397}" destId="{776B24AE-6C3D-4297-8400-91FCD265E0D0}" srcOrd="9" destOrd="0" presId="urn:microsoft.com/office/officeart/2005/8/layout/bProcess4"/>
    <dgm:cxn modelId="{6CC6CC0E-B86B-44B4-B664-444F163EA222}" type="presParOf" srcId="{D9E210D5-42C6-4AEC-9089-62F1165A3397}" destId="{A6655311-0481-41E4-9F20-A4C8EB549A68}" srcOrd="10" destOrd="0" presId="urn:microsoft.com/office/officeart/2005/8/layout/bProcess4"/>
    <dgm:cxn modelId="{663EE86F-7499-4BF1-ACBF-090E1C5BC1E0}" type="presParOf" srcId="{A6655311-0481-41E4-9F20-A4C8EB549A68}" destId="{456D5689-7C82-4787-8E31-6931F8DAE16E}" srcOrd="0" destOrd="0" presId="urn:microsoft.com/office/officeart/2005/8/layout/bProcess4"/>
    <dgm:cxn modelId="{6F10BF91-36A0-422C-BEBB-569FD4501EF8}" type="presParOf" srcId="{A6655311-0481-41E4-9F20-A4C8EB549A68}" destId="{8E3FF877-5D10-484F-93FB-24C65FC46EED}" srcOrd="1" destOrd="0" presId="urn:microsoft.com/office/officeart/2005/8/layout/bProcess4"/>
    <dgm:cxn modelId="{19FB21BE-A818-46A1-9BC9-FE88C7C099AD}" type="presParOf" srcId="{D9E210D5-42C6-4AEC-9089-62F1165A3397}" destId="{DB9113B9-CA25-4998-9BA8-DF4BB5E6E2A8}" srcOrd="11" destOrd="0" presId="urn:microsoft.com/office/officeart/2005/8/layout/bProcess4"/>
    <dgm:cxn modelId="{49E06D2D-5295-4896-B353-8A713AE3B43B}" type="presParOf" srcId="{D9E210D5-42C6-4AEC-9089-62F1165A3397}" destId="{FD2CED2A-7B10-477E-8623-EE27527ADCA2}" srcOrd="12" destOrd="0" presId="urn:microsoft.com/office/officeart/2005/8/layout/bProcess4"/>
    <dgm:cxn modelId="{0DDB953B-9623-4B76-868D-24597B5F9318}" type="presParOf" srcId="{FD2CED2A-7B10-477E-8623-EE27527ADCA2}" destId="{64A3FC94-4331-49F1-ABAB-4305F545FB48}" srcOrd="0" destOrd="0" presId="urn:microsoft.com/office/officeart/2005/8/layout/bProcess4"/>
    <dgm:cxn modelId="{835F3088-C47B-4E62-8BA0-39E167685EA8}" type="presParOf" srcId="{FD2CED2A-7B10-477E-8623-EE27527ADCA2}" destId="{94AF595B-39AC-40C1-9520-80F991316353}" srcOrd="1" destOrd="0" presId="urn:microsoft.com/office/officeart/2005/8/layout/bProcess4"/>
    <dgm:cxn modelId="{25E8ED78-E8B4-403A-BE78-90970AD0382B}" type="presParOf" srcId="{D9E210D5-42C6-4AEC-9089-62F1165A3397}" destId="{F70D65B9-E900-4B50-B814-FFE6757257B2}" srcOrd="13" destOrd="0" presId="urn:microsoft.com/office/officeart/2005/8/layout/bProcess4"/>
    <dgm:cxn modelId="{40E056D5-39F7-4734-875D-4A22086BA8F3}" type="presParOf" srcId="{D9E210D5-42C6-4AEC-9089-62F1165A3397}" destId="{33CC2BF9-D815-4CDA-BDC0-2244C9442082}" srcOrd="14" destOrd="0" presId="urn:microsoft.com/office/officeart/2005/8/layout/bProcess4"/>
    <dgm:cxn modelId="{7BD22F99-8271-4E34-943A-BC1B391193B3}" type="presParOf" srcId="{33CC2BF9-D815-4CDA-BDC0-2244C9442082}" destId="{7AB6580A-FA8D-43A7-86B8-FF67D67B041E}" srcOrd="0" destOrd="0" presId="urn:microsoft.com/office/officeart/2005/8/layout/bProcess4"/>
    <dgm:cxn modelId="{DB2B217E-E2D1-4F8E-9BBA-B1089011407F}" type="presParOf" srcId="{33CC2BF9-D815-4CDA-BDC0-2244C9442082}" destId="{3D6A0ACD-1ED0-4F2B-9057-322334D78DC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3BC617-5B7E-414D-9078-00D35F8FD1F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3D05E6E-9114-4AB4-800B-07DB22CCFB03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79171BFB-4639-430C-B029-5E5DA09F5B08}" type="parTrans" cxnId="{A9C91E25-5D58-49BF-A79A-D9401C0072DB}">
      <dgm:prSet/>
      <dgm:spPr/>
      <dgm:t>
        <a:bodyPr/>
        <a:lstStyle/>
        <a:p>
          <a:endParaRPr lang="en-US"/>
        </a:p>
      </dgm:t>
    </dgm:pt>
    <dgm:pt modelId="{F3BE3396-2076-4C88-8221-53C7709E520F}" type="sibTrans" cxnId="{A9C91E25-5D58-49BF-A79A-D9401C0072DB}">
      <dgm:prSet/>
      <dgm:spPr/>
      <dgm:t>
        <a:bodyPr/>
        <a:lstStyle/>
        <a:p>
          <a:endParaRPr lang="en-US"/>
        </a:p>
      </dgm:t>
    </dgm:pt>
    <dgm:pt modelId="{69795B11-C67C-4A43-B82A-253B385B8DDB}">
      <dgm:prSet phldrT="[Text]"/>
      <dgm:spPr/>
      <dgm:t>
        <a:bodyPr/>
        <a:lstStyle/>
        <a:p>
          <a:r>
            <a:rPr lang="en-US" dirty="0" smtClean="0"/>
            <a:t>Reconsideration</a:t>
          </a:r>
          <a:endParaRPr lang="en-US" dirty="0"/>
        </a:p>
      </dgm:t>
    </dgm:pt>
    <dgm:pt modelId="{DC312529-EA17-4E2D-B863-42B03A664290}" type="parTrans" cxnId="{39EF1F50-F2CE-4B94-9A3E-B0A6C996BC2F}">
      <dgm:prSet/>
      <dgm:spPr/>
      <dgm:t>
        <a:bodyPr/>
        <a:lstStyle/>
        <a:p>
          <a:endParaRPr lang="en-US"/>
        </a:p>
      </dgm:t>
    </dgm:pt>
    <dgm:pt modelId="{44BBB2E2-D39F-40A3-97E8-26CEAD7379A8}" type="sibTrans" cxnId="{39EF1F50-F2CE-4B94-9A3E-B0A6C996BC2F}">
      <dgm:prSet/>
      <dgm:spPr/>
      <dgm:t>
        <a:bodyPr/>
        <a:lstStyle/>
        <a:p>
          <a:endParaRPr lang="en-US"/>
        </a:p>
      </dgm:t>
    </dgm:pt>
    <dgm:pt modelId="{C8CA9F1F-FBE1-417D-91E1-C53CBD8B1B19}">
      <dgm:prSet phldrT="[Text]"/>
      <dgm:spPr/>
      <dgm:t>
        <a:bodyPr/>
        <a:lstStyle/>
        <a:p>
          <a:r>
            <a:rPr lang="en-US" dirty="0" smtClean="0"/>
            <a:t>Administrative Hearing</a:t>
          </a:r>
          <a:endParaRPr lang="en-US" dirty="0"/>
        </a:p>
      </dgm:t>
    </dgm:pt>
    <dgm:pt modelId="{EBD8D4AB-7821-4CDB-B527-AA7D0C49E2E8}" type="parTrans" cxnId="{030CD312-9619-415D-8A82-60F94DBB311C}">
      <dgm:prSet/>
      <dgm:spPr/>
      <dgm:t>
        <a:bodyPr/>
        <a:lstStyle/>
        <a:p>
          <a:endParaRPr lang="en-US"/>
        </a:p>
      </dgm:t>
    </dgm:pt>
    <dgm:pt modelId="{81717FDF-A3DE-4E20-A5CE-83C02819EF1D}" type="sibTrans" cxnId="{030CD312-9619-415D-8A82-60F94DBB311C}">
      <dgm:prSet/>
      <dgm:spPr/>
      <dgm:t>
        <a:bodyPr/>
        <a:lstStyle/>
        <a:p>
          <a:endParaRPr lang="en-US"/>
        </a:p>
      </dgm:t>
    </dgm:pt>
    <dgm:pt modelId="{5B1A43EE-18C9-45EE-9630-AFAADC9AF27C}">
      <dgm:prSet phldrT="[Text]"/>
      <dgm:spPr/>
      <dgm:t>
        <a:bodyPr/>
        <a:lstStyle/>
        <a:p>
          <a:r>
            <a:rPr lang="en-US" dirty="0" smtClean="0"/>
            <a:t>Appeals Council</a:t>
          </a:r>
          <a:endParaRPr lang="en-US" dirty="0"/>
        </a:p>
      </dgm:t>
    </dgm:pt>
    <dgm:pt modelId="{0923125C-0AD6-457F-9C70-7334B04AF41A}" type="parTrans" cxnId="{BF7F31AC-9F15-42AF-90E0-38043C042CFB}">
      <dgm:prSet/>
      <dgm:spPr/>
      <dgm:t>
        <a:bodyPr/>
        <a:lstStyle/>
        <a:p>
          <a:endParaRPr lang="en-US"/>
        </a:p>
      </dgm:t>
    </dgm:pt>
    <dgm:pt modelId="{4020E94F-6947-4F8D-BFAC-7FD03E5D5B19}" type="sibTrans" cxnId="{BF7F31AC-9F15-42AF-90E0-38043C042CFB}">
      <dgm:prSet/>
      <dgm:spPr/>
      <dgm:t>
        <a:bodyPr/>
        <a:lstStyle/>
        <a:p>
          <a:endParaRPr lang="en-US"/>
        </a:p>
      </dgm:t>
    </dgm:pt>
    <dgm:pt modelId="{6000FF3E-8046-43EF-8D20-C5CF5F06DBB6}">
      <dgm:prSet phldrT="[Text]"/>
      <dgm:spPr/>
      <dgm:t>
        <a:bodyPr/>
        <a:lstStyle/>
        <a:p>
          <a:r>
            <a:rPr lang="en-US" dirty="0" smtClean="0"/>
            <a:t>Federal Court</a:t>
          </a:r>
          <a:endParaRPr lang="en-US" dirty="0"/>
        </a:p>
      </dgm:t>
    </dgm:pt>
    <dgm:pt modelId="{A770033A-4723-4EFB-934A-CCCFDC5C6697}" type="parTrans" cxnId="{D07F8A06-E149-4C2C-ACF3-623341DADB5D}">
      <dgm:prSet/>
      <dgm:spPr/>
      <dgm:t>
        <a:bodyPr/>
        <a:lstStyle/>
        <a:p>
          <a:endParaRPr lang="en-US"/>
        </a:p>
      </dgm:t>
    </dgm:pt>
    <dgm:pt modelId="{94677FB0-CBBE-4C29-96C4-27B0500627AB}" type="sibTrans" cxnId="{D07F8A06-E149-4C2C-ACF3-623341DADB5D}">
      <dgm:prSet/>
      <dgm:spPr/>
      <dgm:t>
        <a:bodyPr/>
        <a:lstStyle/>
        <a:p>
          <a:endParaRPr lang="en-US"/>
        </a:p>
      </dgm:t>
    </dgm:pt>
    <dgm:pt modelId="{089425FE-8468-4F4D-91E9-7759296CAF5C}" type="pres">
      <dgm:prSet presAssocID="{413BC617-5B7E-414D-9078-00D35F8FD1F3}" presName="Name0" presStyleCnt="0">
        <dgm:presLayoutVars>
          <dgm:dir/>
          <dgm:animLvl val="lvl"/>
          <dgm:resizeHandles val="exact"/>
        </dgm:presLayoutVars>
      </dgm:prSet>
      <dgm:spPr/>
    </dgm:pt>
    <dgm:pt modelId="{8A11D4A9-B9F4-49F2-9D6F-FD0F3CD80085}" type="pres">
      <dgm:prSet presAssocID="{D3D05E6E-9114-4AB4-800B-07DB22CCFB0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8C6AE-6CCC-44AD-A83F-91D535AC87D1}" type="pres">
      <dgm:prSet presAssocID="{F3BE3396-2076-4C88-8221-53C7709E520F}" presName="parTxOnlySpace" presStyleCnt="0"/>
      <dgm:spPr/>
    </dgm:pt>
    <dgm:pt modelId="{E1AEC786-367C-4C08-9A3A-A1FBB29B81E6}" type="pres">
      <dgm:prSet presAssocID="{69795B11-C67C-4A43-B82A-253B385B8DD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B587F-C40F-4225-BC15-65D632642EEB}" type="pres">
      <dgm:prSet presAssocID="{44BBB2E2-D39F-40A3-97E8-26CEAD7379A8}" presName="parTxOnlySpace" presStyleCnt="0"/>
      <dgm:spPr/>
    </dgm:pt>
    <dgm:pt modelId="{11B4A829-08D1-4201-96F3-3923B7AA1E65}" type="pres">
      <dgm:prSet presAssocID="{C8CA9F1F-FBE1-417D-91E1-C53CBD8B1B1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8D1F5-987C-48BD-A7CF-7CD533BDBBE9}" type="pres">
      <dgm:prSet presAssocID="{81717FDF-A3DE-4E20-A5CE-83C02819EF1D}" presName="parTxOnlySpace" presStyleCnt="0"/>
      <dgm:spPr/>
    </dgm:pt>
    <dgm:pt modelId="{0A673476-0102-4489-AE51-642B9FB19DD3}" type="pres">
      <dgm:prSet presAssocID="{5B1A43EE-18C9-45EE-9630-AFAADC9AF27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2A155-23A1-474C-A36A-FC242ED22BD9}" type="pres">
      <dgm:prSet presAssocID="{4020E94F-6947-4F8D-BFAC-7FD03E5D5B19}" presName="parTxOnlySpace" presStyleCnt="0"/>
      <dgm:spPr/>
    </dgm:pt>
    <dgm:pt modelId="{3AB5C286-E625-44C3-AE67-7AC130CE1C3B}" type="pres">
      <dgm:prSet presAssocID="{6000FF3E-8046-43EF-8D20-C5CF5F06DBB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8BA9D6-B21E-4D88-BE03-66A5853779B0}" type="presOf" srcId="{C8CA9F1F-FBE1-417D-91E1-C53CBD8B1B19}" destId="{11B4A829-08D1-4201-96F3-3923B7AA1E65}" srcOrd="0" destOrd="0" presId="urn:microsoft.com/office/officeart/2005/8/layout/chevron1"/>
    <dgm:cxn modelId="{0FA92191-39E3-413E-B9B9-7E9F99DADE68}" type="presOf" srcId="{D3D05E6E-9114-4AB4-800B-07DB22CCFB03}" destId="{8A11D4A9-B9F4-49F2-9D6F-FD0F3CD80085}" srcOrd="0" destOrd="0" presId="urn:microsoft.com/office/officeart/2005/8/layout/chevron1"/>
    <dgm:cxn modelId="{D07F8A06-E149-4C2C-ACF3-623341DADB5D}" srcId="{413BC617-5B7E-414D-9078-00D35F8FD1F3}" destId="{6000FF3E-8046-43EF-8D20-C5CF5F06DBB6}" srcOrd="4" destOrd="0" parTransId="{A770033A-4723-4EFB-934A-CCCFDC5C6697}" sibTransId="{94677FB0-CBBE-4C29-96C4-27B0500627AB}"/>
    <dgm:cxn modelId="{49401DC8-7E7B-4A7A-9CE9-67EB25D46861}" type="presOf" srcId="{69795B11-C67C-4A43-B82A-253B385B8DDB}" destId="{E1AEC786-367C-4C08-9A3A-A1FBB29B81E6}" srcOrd="0" destOrd="0" presId="urn:microsoft.com/office/officeart/2005/8/layout/chevron1"/>
    <dgm:cxn modelId="{030CD312-9619-415D-8A82-60F94DBB311C}" srcId="{413BC617-5B7E-414D-9078-00D35F8FD1F3}" destId="{C8CA9F1F-FBE1-417D-91E1-C53CBD8B1B19}" srcOrd="2" destOrd="0" parTransId="{EBD8D4AB-7821-4CDB-B527-AA7D0C49E2E8}" sibTransId="{81717FDF-A3DE-4E20-A5CE-83C02819EF1D}"/>
    <dgm:cxn modelId="{BF7F31AC-9F15-42AF-90E0-38043C042CFB}" srcId="{413BC617-5B7E-414D-9078-00D35F8FD1F3}" destId="{5B1A43EE-18C9-45EE-9630-AFAADC9AF27C}" srcOrd="3" destOrd="0" parTransId="{0923125C-0AD6-457F-9C70-7334B04AF41A}" sibTransId="{4020E94F-6947-4F8D-BFAC-7FD03E5D5B19}"/>
    <dgm:cxn modelId="{4F079C21-89E1-47A5-A70F-EE1A40A9D810}" type="presOf" srcId="{413BC617-5B7E-414D-9078-00D35F8FD1F3}" destId="{089425FE-8468-4F4D-91E9-7759296CAF5C}" srcOrd="0" destOrd="0" presId="urn:microsoft.com/office/officeart/2005/8/layout/chevron1"/>
    <dgm:cxn modelId="{1A93A306-3870-435F-9EB7-95F9EE02DBD2}" type="presOf" srcId="{6000FF3E-8046-43EF-8D20-C5CF5F06DBB6}" destId="{3AB5C286-E625-44C3-AE67-7AC130CE1C3B}" srcOrd="0" destOrd="0" presId="urn:microsoft.com/office/officeart/2005/8/layout/chevron1"/>
    <dgm:cxn modelId="{39EF1F50-F2CE-4B94-9A3E-B0A6C996BC2F}" srcId="{413BC617-5B7E-414D-9078-00D35F8FD1F3}" destId="{69795B11-C67C-4A43-B82A-253B385B8DDB}" srcOrd="1" destOrd="0" parTransId="{DC312529-EA17-4E2D-B863-42B03A664290}" sibTransId="{44BBB2E2-D39F-40A3-97E8-26CEAD7379A8}"/>
    <dgm:cxn modelId="{A9C91E25-5D58-49BF-A79A-D9401C0072DB}" srcId="{413BC617-5B7E-414D-9078-00D35F8FD1F3}" destId="{D3D05E6E-9114-4AB4-800B-07DB22CCFB03}" srcOrd="0" destOrd="0" parTransId="{79171BFB-4639-430C-B029-5E5DA09F5B08}" sibTransId="{F3BE3396-2076-4C88-8221-53C7709E520F}"/>
    <dgm:cxn modelId="{0287AAD9-81FB-44A3-95E4-327FF21ED2DB}" type="presOf" srcId="{5B1A43EE-18C9-45EE-9630-AFAADC9AF27C}" destId="{0A673476-0102-4489-AE51-642B9FB19DD3}" srcOrd="0" destOrd="0" presId="urn:microsoft.com/office/officeart/2005/8/layout/chevron1"/>
    <dgm:cxn modelId="{94D28409-04AB-4D78-9B2A-CE941D29ECFD}" type="presParOf" srcId="{089425FE-8468-4F4D-91E9-7759296CAF5C}" destId="{8A11D4A9-B9F4-49F2-9D6F-FD0F3CD80085}" srcOrd="0" destOrd="0" presId="urn:microsoft.com/office/officeart/2005/8/layout/chevron1"/>
    <dgm:cxn modelId="{36D2B2A2-11BA-41A8-B7AD-8F5132C2FD90}" type="presParOf" srcId="{089425FE-8468-4F4D-91E9-7759296CAF5C}" destId="{8EA8C6AE-6CCC-44AD-A83F-91D535AC87D1}" srcOrd="1" destOrd="0" presId="urn:microsoft.com/office/officeart/2005/8/layout/chevron1"/>
    <dgm:cxn modelId="{62B1A9FF-7B54-48A1-B0B3-30345B336F29}" type="presParOf" srcId="{089425FE-8468-4F4D-91E9-7759296CAF5C}" destId="{E1AEC786-367C-4C08-9A3A-A1FBB29B81E6}" srcOrd="2" destOrd="0" presId="urn:microsoft.com/office/officeart/2005/8/layout/chevron1"/>
    <dgm:cxn modelId="{698883A4-812C-428B-9829-A7C118A737D6}" type="presParOf" srcId="{089425FE-8468-4F4D-91E9-7759296CAF5C}" destId="{F0FB587F-C40F-4225-BC15-65D632642EEB}" srcOrd="3" destOrd="0" presId="urn:microsoft.com/office/officeart/2005/8/layout/chevron1"/>
    <dgm:cxn modelId="{6170F8FC-94C3-498C-B466-036D8B13F412}" type="presParOf" srcId="{089425FE-8468-4F4D-91E9-7759296CAF5C}" destId="{11B4A829-08D1-4201-96F3-3923B7AA1E65}" srcOrd="4" destOrd="0" presId="urn:microsoft.com/office/officeart/2005/8/layout/chevron1"/>
    <dgm:cxn modelId="{F21CC5BC-F844-48B8-A196-2730A8016841}" type="presParOf" srcId="{089425FE-8468-4F4D-91E9-7759296CAF5C}" destId="{E168D1F5-987C-48BD-A7CF-7CD533BDBBE9}" srcOrd="5" destOrd="0" presId="urn:microsoft.com/office/officeart/2005/8/layout/chevron1"/>
    <dgm:cxn modelId="{74E5BFD4-C752-4FB5-AE48-FC6A1B7CFBAD}" type="presParOf" srcId="{089425FE-8468-4F4D-91E9-7759296CAF5C}" destId="{0A673476-0102-4489-AE51-642B9FB19DD3}" srcOrd="6" destOrd="0" presId="urn:microsoft.com/office/officeart/2005/8/layout/chevron1"/>
    <dgm:cxn modelId="{D01928E7-4D0C-497B-B7BB-47C6797D05D2}" type="presParOf" srcId="{089425FE-8468-4F4D-91E9-7759296CAF5C}" destId="{7ED2A155-23A1-474C-A36A-FC242ED22BD9}" srcOrd="7" destOrd="0" presId="urn:microsoft.com/office/officeart/2005/8/layout/chevron1"/>
    <dgm:cxn modelId="{63FB986B-B02F-4830-AD61-ED987E12538A}" type="presParOf" srcId="{089425FE-8468-4F4D-91E9-7759296CAF5C}" destId="{3AB5C286-E625-44C3-AE67-7AC130CE1C3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99177B-EE25-41B0-98AA-3074AF3CAB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D5350A-7EF7-45E0-981B-A49EC9344BBD}">
      <dgm:prSet phldrT="[Text]" custT="1"/>
      <dgm:spPr/>
      <dgm:t>
        <a:bodyPr anchor="t"/>
        <a:lstStyle/>
        <a:p>
          <a:r>
            <a:rPr lang="en-US" sz="1500" b="1" dirty="0" smtClean="0">
              <a:solidFill>
                <a:schemeClr val="bg1"/>
              </a:solidFill>
            </a:rPr>
            <a:t>Apply through the Social Security Administration</a:t>
          </a:r>
          <a:endParaRPr lang="en-US" sz="1500" b="1" dirty="0">
            <a:solidFill>
              <a:schemeClr val="bg1"/>
            </a:solidFill>
          </a:endParaRPr>
        </a:p>
      </dgm:t>
    </dgm:pt>
    <dgm:pt modelId="{A4A1C521-37F7-4959-985F-355EDDC25348}" type="parTrans" cxnId="{9EB78922-1D17-48BA-B030-6B9328D8427C}">
      <dgm:prSet/>
      <dgm:spPr/>
      <dgm:t>
        <a:bodyPr/>
        <a:lstStyle/>
        <a:p>
          <a:endParaRPr lang="en-US"/>
        </a:p>
      </dgm:t>
    </dgm:pt>
    <dgm:pt modelId="{E442A3E7-F07C-4A77-8420-A1356E259BD3}" type="sibTrans" cxnId="{9EB78922-1D17-48BA-B030-6B9328D8427C}">
      <dgm:prSet/>
      <dgm:spPr/>
      <dgm:t>
        <a:bodyPr/>
        <a:lstStyle/>
        <a:p>
          <a:endParaRPr lang="en-US"/>
        </a:p>
      </dgm:t>
    </dgm:pt>
    <dgm:pt modelId="{1C06D037-E62F-410C-AD09-B17C20A9F42D}">
      <dgm:prSet phldrT="[Text]"/>
      <dgm:spPr/>
      <dgm:t>
        <a:bodyPr/>
        <a:lstStyle/>
        <a:p>
          <a:r>
            <a:rPr lang="en-US" sz="1400" b="1" i="0" dirty="0" smtClean="0">
              <a:solidFill>
                <a:schemeClr val="bg1"/>
              </a:solidFill>
            </a:rPr>
            <a:t>Monthly Costs (2023)</a:t>
          </a:r>
          <a:endParaRPr lang="en-US" sz="1400" dirty="0">
            <a:solidFill>
              <a:schemeClr val="bg1"/>
            </a:solidFill>
          </a:endParaRPr>
        </a:p>
      </dgm:t>
    </dgm:pt>
    <dgm:pt modelId="{F237341E-54D0-4BFB-9832-6209FFE2CEC0}" type="parTrans" cxnId="{9EB33792-9273-4511-AB9E-F877EC84DD99}">
      <dgm:prSet/>
      <dgm:spPr/>
      <dgm:t>
        <a:bodyPr/>
        <a:lstStyle/>
        <a:p>
          <a:endParaRPr lang="en-US"/>
        </a:p>
      </dgm:t>
    </dgm:pt>
    <dgm:pt modelId="{3AFC80EA-3DBD-467C-975E-13C7FEF4E35C}" type="sibTrans" cxnId="{9EB33792-9273-4511-AB9E-F877EC84DD99}">
      <dgm:prSet/>
      <dgm:spPr/>
      <dgm:t>
        <a:bodyPr/>
        <a:lstStyle/>
        <a:p>
          <a:endParaRPr lang="en-US"/>
        </a:p>
      </dgm:t>
    </dgm:pt>
    <dgm:pt modelId="{ED161E0C-C87D-4939-9B88-D243265116D1}">
      <dgm:prSet custT="1"/>
      <dgm:spPr/>
      <dgm:t>
        <a:bodyPr/>
        <a:lstStyle/>
        <a:p>
          <a:r>
            <a:rPr lang="en-US" sz="1300" b="0" dirty="0" smtClean="0">
              <a:solidFill>
                <a:schemeClr val="bg1"/>
              </a:solidFill>
            </a:rPr>
            <a:t>People 65 years old or older</a:t>
          </a:r>
        </a:p>
      </dgm:t>
    </dgm:pt>
    <dgm:pt modelId="{798F0D9B-28E9-4440-BBE2-18FFD43D0797}" type="parTrans" cxnId="{E4C1D09A-2ECE-44E3-A0A6-B59FE0FD1F82}">
      <dgm:prSet/>
      <dgm:spPr/>
      <dgm:t>
        <a:bodyPr/>
        <a:lstStyle/>
        <a:p>
          <a:endParaRPr lang="en-US"/>
        </a:p>
      </dgm:t>
    </dgm:pt>
    <dgm:pt modelId="{E6167792-A863-4A80-ADFA-2D47CDB6C685}" type="sibTrans" cxnId="{E4C1D09A-2ECE-44E3-A0A6-B59FE0FD1F82}">
      <dgm:prSet/>
      <dgm:spPr/>
      <dgm:t>
        <a:bodyPr/>
        <a:lstStyle/>
        <a:p>
          <a:endParaRPr lang="en-US"/>
        </a:p>
      </dgm:t>
    </dgm:pt>
    <dgm:pt modelId="{B32EAC37-98BE-464B-9ABE-F15EFB15DE4A}">
      <dgm:prSet custT="1"/>
      <dgm:spPr/>
      <dgm:t>
        <a:bodyPr/>
        <a:lstStyle/>
        <a:p>
          <a:r>
            <a:rPr lang="en-US" sz="1300" b="0" dirty="0" smtClean="0">
              <a:solidFill>
                <a:schemeClr val="bg1"/>
              </a:solidFill>
            </a:rPr>
            <a:t>Receiving Social Security Disability (2 year waiting period)</a:t>
          </a:r>
        </a:p>
      </dgm:t>
    </dgm:pt>
    <dgm:pt modelId="{42C2870C-566E-43E6-9BBB-2FA08230FEDE}" type="parTrans" cxnId="{06353F4F-18A2-42C1-867E-E64E2E54E003}">
      <dgm:prSet/>
      <dgm:spPr/>
      <dgm:t>
        <a:bodyPr/>
        <a:lstStyle/>
        <a:p>
          <a:endParaRPr lang="en-US"/>
        </a:p>
      </dgm:t>
    </dgm:pt>
    <dgm:pt modelId="{352C956D-2F41-4440-8BE4-D223C562D642}" type="sibTrans" cxnId="{06353F4F-18A2-42C1-867E-E64E2E54E003}">
      <dgm:prSet/>
      <dgm:spPr/>
      <dgm:t>
        <a:bodyPr/>
        <a:lstStyle/>
        <a:p>
          <a:endParaRPr lang="en-US"/>
        </a:p>
      </dgm:t>
    </dgm:pt>
    <dgm:pt modelId="{096020F4-7B13-42C2-A12A-0D5F774D9B9F}">
      <dgm:prSet custT="1"/>
      <dgm:spPr/>
      <dgm:t>
        <a:bodyPr/>
        <a:lstStyle/>
        <a:p>
          <a:r>
            <a:rPr lang="en-US" sz="1300" b="0" dirty="0" smtClean="0">
              <a:solidFill>
                <a:schemeClr val="bg1"/>
              </a:solidFill>
            </a:rPr>
            <a:t>End-state Renal Disease</a:t>
          </a:r>
        </a:p>
      </dgm:t>
    </dgm:pt>
    <dgm:pt modelId="{215387A1-8EAC-4ECD-8A1C-150B2FB50631}" type="parTrans" cxnId="{6EBB4D86-8CC6-42CF-918D-15A3B9E26F06}">
      <dgm:prSet/>
      <dgm:spPr/>
      <dgm:t>
        <a:bodyPr/>
        <a:lstStyle/>
        <a:p>
          <a:endParaRPr lang="en-US"/>
        </a:p>
      </dgm:t>
    </dgm:pt>
    <dgm:pt modelId="{6B414BD8-9A97-45BB-9642-055DB03ADD05}" type="sibTrans" cxnId="{6EBB4D86-8CC6-42CF-918D-15A3B9E26F06}">
      <dgm:prSet/>
      <dgm:spPr/>
      <dgm:t>
        <a:bodyPr/>
        <a:lstStyle/>
        <a:p>
          <a:endParaRPr lang="en-US"/>
        </a:p>
      </dgm:t>
    </dgm:pt>
    <dgm:pt modelId="{64FC5271-B8D1-438F-8317-F3A50C261172}">
      <dgm:prSet custT="1"/>
      <dgm:spPr/>
      <dgm:t>
        <a:bodyPr/>
        <a:lstStyle/>
        <a:p>
          <a:r>
            <a:rPr lang="en-US" sz="1300" b="0" dirty="0" smtClean="0">
              <a:solidFill>
                <a:schemeClr val="bg1"/>
              </a:solidFill>
            </a:rPr>
            <a:t>ALS (Lou Gehrig’s Disease)</a:t>
          </a:r>
        </a:p>
      </dgm:t>
    </dgm:pt>
    <dgm:pt modelId="{16870501-6397-4CD4-910B-8E51FC6AFED2}" type="parTrans" cxnId="{0AA608C7-BEF9-4216-B1F1-F34A43CFAC40}">
      <dgm:prSet/>
      <dgm:spPr/>
      <dgm:t>
        <a:bodyPr/>
        <a:lstStyle/>
        <a:p>
          <a:endParaRPr lang="en-US"/>
        </a:p>
      </dgm:t>
    </dgm:pt>
    <dgm:pt modelId="{573FF09D-2ED5-4A79-B4DF-CF6DDA7C6991}" type="sibTrans" cxnId="{0AA608C7-BEF9-4216-B1F1-F34A43CFAC40}">
      <dgm:prSet/>
      <dgm:spPr/>
      <dgm:t>
        <a:bodyPr/>
        <a:lstStyle/>
        <a:p>
          <a:endParaRPr lang="en-US"/>
        </a:p>
      </dgm:t>
    </dgm:pt>
    <dgm:pt modelId="{0C395ED6-B91A-41AC-BAA4-DCA200F8C12C}">
      <dgm:prSet phldrT="[Text]" custT="1"/>
      <dgm:spPr/>
      <dgm:t>
        <a:bodyPr/>
        <a:lstStyle/>
        <a:p>
          <a:r>
            <a:rPr lang="en-US" sz="1300" dirty="0" smtClean="0">
              <a:solidFill>
                <a:schemeClr val="bg1"/>
              </a:solidFill>
            </a:rPr>
            <a:t>Part A: Hospital</a:t>
          </a:r>
          <a:endParaRPr lang="en-US" sz="1300" dirty="0">
            <a:solidFill>
              <a:schemeClr val="bg1"/>
            </a:solidFill>
          </a:endParaRPr>
        </a:p>
      </dgm:t>
    </dgm:pt>
    <dgm:pt modelId="{C69A80A6-18B7-44BF-AE42-9B32C3FB24B3}" type="parTrans" cxnId="{1787BFFA-35F3-4023-8BA7-0E47CE0CD65E}">
      <dgm:prSet/>
      <dgm:spPr/>
      <dgm:t>
        <a:bodyPr/>
        <a:lstStyle/>
        <a:p>
          <a:endParaRPr lang="en-US"/>
        </a:p>
      </dgm:t>
    </dgm:pt>
    <dgm:pt modelId="{397AB007-5028-4DC6-B8B3-16E6CBE1A197}" type="sibTrans" cxnId="{1787BFFA-35F3-4023-8BA7-0E47CE0CD65E}">
      <dgm:prSet/>
      <dgm:spPr/>
      <dgm:t>
        <a:bodyPr/>
        <a:lstStyle/>
        <a:p>
          <a:endParaRPr lang="en-US"/>
        </a:p>
      </dgm:t>
    </dgm:pt>
    <dgm:pt modelId="{181A7A4C-AFC3-46FA-88CD-9477A49A5C06}">
      <dgm:prSet phldrT="[Text]" custT="1"/>
      <dgm:spPr/>
      <dgm:t>
        <a:bodyPr/>
        <a:lstStyle/>
        <a:p>
          <a:r>
            <a:rPr lang="en-US" sz="1300" dirty="0" smtClean="0">
              <a:solidFill>
                <a:schemeClr val="bg1"/>
              </a:solidFill>
            </a:rPr>
            <a:t>Part B: Doctor’s Visits</a:t>
          </a:r>
          <a:endParaRPr lang="en-US" sz="1300" dirty="0">
            <a:solidFill>
              <a:schemeClr val="bg1"/>
            </a:solidFill>
          </a:endParaRPr>
        </a:p>
      </dgm:t>
    </dgm:pt>
    <dgm:pt modelId="{AA68F5EF-212F-44F6-8B15-714AF793C061}" type="parTrans" cxnId="{EBE6C23F-883B-4A74-B0A9-A3E617260033}">
      <dgm:prSet/>
      <dgm:spPr/>
      <dgm:t>
        <a:bodyPr/>
        <a:lstStyle/>
        <a:p>
          <a:endParaRPr lang="en-US"/>
        </a:p>
      </dgm:t>
    </dgm:pt>
    <dgm:pt modelId="{00AF8056-D46D-46A1-A075-10E8F2495BD5}" type="sibTrans" cxnId="{EBE6C23F-883B-4A74-B0A9-A3E617260033}">
      <dgm:prSet/>
      <dgm:spPr/>
      <dgm:t>
        <a:bodyPr/>
        <a:lstStyle/>
        <a:p>
          <a:endParaRPr lang="en-US"/>
        </a:p>
      </dgm:t>
    </dgm:pt>
    <dgm:pt modelId="{8EDADC8F-BAC9-4E7A-8586-551EAABDC9EC}">
      <dgm:prSet phldrT="[Text]" custT="1"/>
      <dgm:spPr/>
      <dgm:t>
        <a:bodyPr/>
        <a:lstStyle/>
        <a:p>
          <a:r>
            <a:rPr lang="en-US" sz="1300" dirty="0" smtClean="0">
              <a:solidFill>
                <a:schemeClr val="bg1"/>
              </a:solidFill>
            </a:rPr>
            <a:t>Part C: Combined Parts A and B (and D), provided through a private insurance company</a:t>
          </a:r>
          <a:endParaRPr lang="en-US" sz="1300" dirty="0">
            <a:solidFill>
              <a:schemeClr val="bg1"/>
            </a:solidFill>
          </a:endParaRPr>
        </a:p>
      </dgm:t>
    </dgm:pt>
    <dgm:pt modelId="{8BD58DFD-15E7-4DF6-B38C-2F0BB180B140}" type="parTrans" cxnId="{F5D2B80F-33A1-404E-AF28-E24AA288D6EF}">
      <dgm:prSet/>
      <dgm:spPr/>
      <dgm:t>
        <a:bodyPr/>
        <a:lstStyle/>
        <a:p>
          <a:endParaRPr lang="en-US"/>
        </a:p>
      </dgm:t>
    </dgm:pt>
    <dgm:pt modelId="{B5DE4B68-5D75-4844-9B6D-2EDCFAD57B13}" type="sibTrans" cxnId="{F5D2B80F-33A1-404E-AF28-E24AA288D6EF}">
      <dgm:prSet/>
      <dgm:spPr/>
      <dgm:t>
        <a:bodyPr/>
        <a:lstStyle/>
        <a:p>
          <a:endParaRPr lang="en-US"/>
        </a:p>
      </dgm:t>
    </dgm:pt>
    <dgm:pt modelId="{659AD59B-4680-4F13-8015-DAC813A78364}">
      <dgm:prSet phldrT="[Text]" custT="1"/>
      <dgm:spPr/>
      <dgm:t>
        <a:bodyPr/>
        <a:lstStyle/>
        <a:p>
          <a:r>
            <a:rPr lang="en-US" sz="1300" dirty="0" smtClean="0">
              <a:solidFill>
                <a:schemeClr val="bg1"/>
              </a:solidFill>
            </a:rPr>
            <a:t>Part D: Prescriptions</a:t>
          </a:r>
          <a:endParaRPr lang="en-US" sz="1300" dirty="0">
            <a:solidFill>
              <a:schemeClr val="bg1"/>
            </a:solidFill>
          </a:endParaRPr>
        </a:p>
      </dgm:t>
    </dgm:pt>
    <dgm:pt modelId="{45000CA1-DA9B-4D1D-A3A0-BD8C1DE66AFE}" type="parTrans" cxnId="{690C6D34-9008-4452-9A73-ADDF24178443}">
      <dgm:prSet/>
      <dgm:spPr/>
      <dgm:t>
        <a:bodyPr/>
        <a:lstStyle/>
        <a:p>
          <a:endParaRPr lang="en-US"/>
        </a:p>
      </dgm:t>
    </dgm:pt>
    <dgm:pt modelId="{31B121F4-495C-4602-9C60-3F7AD12D8997}" type="sibTrans" cxnId="{690C6D34-9008-4452-9A73-ADDF24178443}">
      <dgm:prSet/>
      <dgm:spPr/>
      <dgm:t>
        <a:bodyPr/>
        <a:lstStyle/>
        <a:p>
          <a:endParaRPr lang="en-US"/>
        </a:p>
      </dgm:t>
    </dgm:pt>
    <dgm:pt modelId="{087381E0-8901-4815-B017-6F1214DFD103}">
      <dgm:prSet custT="1"/>
      <dgm:spPr/>
      <dgm:t>
        <a:bodyPr/>
        <a:lstStyle/>
        <a:p>
          <a:r>
            <a:rPr lang="en-US" sz="1300" dirty="0" smtClean="0">
              <a:solidFill>
                <a:schemeClr val="bg1"/>
              </a:solidFill>
            </a:rPr>
            <a:t>Part A: up to $506; free to most</a:t>
          </a:r>
          <a:endParaRPr lang="en-US" sz="1300" dirty="0">
            <a:solidFill>
              <a:schemeClr val="bg1"/>
            </a:solidFill>
          </a:endParaRPr>
        </a:p>
      </dgm:t>
    </dgm:pt>
    <dgm:pt modelId="{CDA60BCD-62B2-4AF5-A3DE-04FD63B9B3A7}" type="parTrans" cxnId="{670665B6-6A65-4E60-B7B4-296E7657B7E0}">
      <dgm:prSet/>
      <dgm:spPr/>
      <dgm:t>
        <a:bodyPr/>
        <a:lstStyle/>
        <a:p>
          <a:endParaRPr lang="en-US"/>
        </a:p>
      </dgm:t>
    </dgm:pt>
    <dgm:pt modelId="{D2E2301A-C4AB-4463-9768-E3388C951B00}" type="sibTrans" cxnId="{670665B6-6A65-4E60-B7B4-296E7657B7E0}">
      <dgm:prSet/>
      <dgm:spPr/>
      <dgm:t>
        <a:bodyPr/>
        <a:lstStyle/>
        <a:p>
          <a:endParaRPr lang="en-US"/>
        </a:p>
      </dgm:t>
    </dgm:pt>
    <dgm:pt modelId="{9981A649-5769-4EDE-91BD-608D59179CA7}">
      <dgm:prSet custT="1"/>
      <dgm:spPr/>
      <dgm:t>
        <a:bodyPr/>
        <a:lstStyle/>
        <a:p>
          <a:r>
            <a:rPr lang="en-US" sz="1300" dirty="0" smtClean="0">
              <a:solidFill>
                <a:schemeClr val="bg1"/>
              </a:solidFill>
            </a:rPr>
            <a:t>Part B: $165-560</a:t>
          </a:r>
          <a:endParaRPr lang="en-US" sz="1300" dirty="0">
            <a:solidFill>
              <a:schemeClr val="bg1"/>
            </a:solidFill>
          </a:endParaRPr>
        </a:p>
      </dgm:t>
    </dgm:pt>
    <dgm:pt modelId="{EE768900-7DC4-47F2-979C-982B9D8632F0}" type="parTrans" cxnId="{806E5805-FB59-41EB-AA08-74A10946F53B}">
      <dgm:prSet/>
      <dgm:spPr/>
      <dgm:t>
        <a:bodyPr/>
        <a:lstStyle/>
        <a:p>
          <a:endParaRPr lang="en-US"/>
        </a:p>
      </dgm:t>
    </dgm:pt>
    <dgm:pt modelId="{63694805-BE3A-4EB4-9AA9-CDB56BEB8FB6}" type="sibTrans" cxnId="{806E5805-FB59-41EB-AA08-74A10946F53B}">
      <dgm:prSet/>
      <dgm:spPr/>
      <dgm:t>
        <a:bodyPr/>
        <a:lstStyle/>
        <a:p>
          <a:endParaRPr lang="en-US"/>
        </a:p>
      </dgm:t>
    </dgm:pt>
    <dgm:pt modelId="{9126ED3C-301D-4BA1-A499-5834507F7671}">
      <dgm:prSet custT="1"/>
      <dgm:spPr/>
      <dgm:t>
        <a:bodyPr/>
        <a:lstStyle/>
        <a:p>
          <a:r>
            <a:rPr lang="en-US" sz="1300" dirty="0" smtClean="0">
              <a:solidFill>
                <a:schemeClr val="bg1"/>
              </a:solidFill>
            </a:rPr>
            <a:t>Part C: Combined Parts A and B (and D), average in IL is regular Medicare premiums + $71</a:t>
          </a:r>
          <a:endParaRPr lang="en-US" sz="1300" dirty="0">
            <a:solidFill>
              <a:schemeClr val="bg1"/>
            </a:solidFill>
          </a:endParaRPr>
        </a:p>
      </dgm:t>
    </dgm:pt>
    <dgm:pt modelId="{DECEDD5B-1017-4CF5-BF55-AD29A9AD827C}" type="parTrans" cxnId="{E2AB7F6D-FC49-4273-A8F1-9428A3C28F7B}">
      <dgm:prSet/>
      <dgm:spPr/>
      <dgm:t>
        <a:bodyPr/>
        <a:lstStyle/>
        <a:p>
          <a:endParaRPr lang="en-US"/>
        </a:p>
      </dgm:t>
    </dgm:pt>
    <dgm:pt modelId="{097802DB-8C55-4763-93FF-05C3BCB9937F}" type="sibTrans" cxnId="{E2AB7F6D-FC49-4273-A8F1-9428A3C28F7B}">
      <dgm:prSet/>
      <dgm:spPr/>
      <dgm:t>
        <a:bodyPr/>
        <a:lstStyle/>
        <a:p>
          <a:endParaRPr lang="en-US"/>
        </a:p>
      </dgm:t>
    </dgm:pt>
    <dgm:pt modelId="{31D36E6D-F84D-4C02-98C6-71A3D8E048E6}">
      <dgm:prSet custT="1"/>
      <dgm:spPr/>
      <dgm:t>
        <a:bodyPr/>
        <a:lstStyle/>
        <a:p>
          <a:r>
            <a:rPr lang="en-US" sz="1300" dirty="0" smtClean="0">
              <a:solidFill>
                <a:schemeClr val="bg1"/>
              </a:solidFill>
            </a:rPr>
            <a:t>Part D: Plan Premium + $12-76</a:t>
          </a:r>
          <a:endParaRPr lang="en-US" sz="1300" dirty="0">
            <a:solidFill>
              <a:schemeClr val="bg1"/>
            </a:solidFill>
          </a:endParaRPr>
        </a:p>
      </dgm:t>
    </dgm:pt>
    <dgm:pt modelId="{92B77CDD-085F-4C90-847B-F2BCCAD2AB94}" type="parTrans" cxnId="{31F9CCC1-86A0-4CEA-B110-C36F1E0B20F3}">
      <dgm:prSet/>
      <dgm:spPr/>
      <dgm:t>
        <a:bodyPr/>
        <a:lstStyle/>
        <a:p>
          <a:endParaRPr lang="en-US"/>
        </a:p>
      </dgm:t>
    </dgm:pt>
    <dgm:pt modelId="{27E487A8-A269-4852-8396-CC70C2DDD4DA}" type="sibTrans" cxnId="{31F9CCC1-86A0-4CEA-B110-C36F1E0B20F3}">
      <dgm:prSet/>
      <dgm:spPr/>
      <dgm:t>
        <a:bodyPr/>
        <a:lstStyle/>
        <a:p>
          <a:endParaRPr lang="en-US"/>
        </a:p>
      </dgm:t>
    </dgm:pt>
    <dgm:pt modelId="{106B8E3B-EA4C-4CA1-BF68-485CCC35B241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bg1"/>
              </a:solidFill>
            </a:rPr>
            <a:t>Covers</a:t>
          </a:r>
          <a:endParaRPr lang="en-US" sz="1200" dirty="0">
            <a:solidFill>
              <a:schemeClr val="bg1"/>
            </a:solidFill>
          </a:endParaRPr>
        </a:p>
      </dgm:t>
    </dgm:pt>
    <dgm:pt modelId="{4DB776AF-C604-43DD-95B5-D2906C2DAAE2}" type="parTrans" cxnId="{E7F4E9EA-1622-4959-BAAC-DDECBADCAE50}">
      <dgm:prSet/>
      <dgm:spPr/>
      <dgm:t>
        <a:bodyPr/>
        <a:lstStyle/>
        <a:p>
          <a:endParaRPr lang="en-US"/>
        </a:p>
      </dgm:t>
    </dgm:pt>
    <dgm:pt modelId="{BE14C929-0590-4938-81F4-FC8039AB6124}" type="sibTrans" cxnId="{E7F4E9EA-1622-4959-BAAC-DDECBADCAE50}">
      <dgm:prSet/>
      <dgm:spPr/>
      <dgm:t>
        <a:bodyPr/>
        <a:lstStyle/>
        <a:p>
          <a:endParaRPr lang="en-US"/>
        </a:p>
      </dgm:t>
    </dgm:pt>
    <dgm:pt modelId="{8FC0664F-3A7F-4A10-B07E-FAFA97AC7E99}">
      <dgm:prSet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Enrollment Deadlines</a:t>
          </a:r>
          <a:endParaRPr lang="en-US" sz="1400" b="1" u="none" dirty="0">
            <a:solidFill>
              <a:schemeClr val="bg1"/>
            </a:solidFill>
          </a:endParaRPr>
        </a:p>
      </dgm:t>
    </dgm:pt>
    <dgm:pt modelId="{0E838878-B2F5-4519-A3BA-C0964394AA56}" type="parTrans" cxnId="{07D1C573-D409-4D51-A2C4-0B10A6BA9085}">
      <dgm:prSet/>
      <dgm:spPr/>
      <dgm:t>
        <a:bodyPr/>
        <a:lstStyle/>
        <a:p>
          <a:endParaRPr lang="en-US"/>
        </a:p>
      </dgm:t>
    </dgm:pt>
    <dgm:pt modelId="{F0BA9683-8432-4269-A0A2-993C53A3F982}" type="sibTrans" cxnId="{07D1C573-D409-4D51-A2C4-0B10A6BA9085}">
      <dgm:prSet/>
      <dgm:spPr/>
      <dgm:t>
        <a:bodyPr/>
        <a:lstStyle/>
        <a:p>
          <a:endParaRPr lang="en-US"/>
        </a:p>
      </dgm:t>
    </dgm:pt>
    <dgm:pt modelId="{D0831A53-F84B-40FA-A117-96CBC4A7729D}">
      <dgm:prSet custT="1"/>
      <dgm:spPr/>
      <dgm:t>
        <a:bodyPr/>
        <a:lstStyle/>
        <a:p>
          <a:r>
            <a:rPr lang="en-US" sz="1300" b="1" dirty="0" smtClean="0">
              <a:solidFill>
                <a:schemeClr val="bg1"/>
              </a:solidFill>
            </a:rPr>
            <a:t>Part A:  </a:t>
          </a:r>
          <a:r>
            <a:rPr lang="en-US" sz="1300" dirty="0" smtClean="0">
              <a:solidFill>
                <a:schemeClr val="bg1"/>
              </a:solidFill>
              <a:sym typeface="Symbol" panose="05050102010706020507" pitchFamily="18" charset="2"/>
            </a:rPr>
            <a:t></a:t>
          </a:r>
          <a:r>
            <a:rPr lang="en-US" sz="1300" dirty="0" smtClean="0">
              <a:solidFill>
                <a:schemeClr val="bg1"/>
              </a:solidFill>
            </a:rPr>
            <a:t>10%; lasts for 2x the number of years you didn’t sign up</a:t>
          </a:r>
        </a:p>
      </dgm:t>
    </dgm:pt>
    <dgm:pt modelId="{7ABB9832-D2B2-443C-A82A-F25F75D4F97E}" type="parTrans" cxnId="{A8E8BB44-8566-420A-B582-FA632EE26805}">
      <dgm:prSet/>
      <dgm:spPr/>
      <dgm:t>
        <a:bodyPr/>
        <a:lstStyle/>
        <a:p>
          <a:endParaRPr lang="en-US"/>
        </a:p>
      </dgm:t>
    </dgm:pt>
    <dgm:pt modelId="{3920301A-F8A3-4FF8-884E-E5B15BDAFB48}" type="sibTrans" cxnId="{A8E8BB44-8566-420A-B582-FA632EE26805}">
      <dgm:prSet/>
      <dgm:spPr/>
      <dgm:t>
        <a:bodyPr/>
        <a:lstStyle/>
        <a:p>
          <a:endParaRPr lang="en-US"/>
        </a:p>
      </dgm:t>
    </dgm:pt>
    <dgm:pt modelId="{2E002802-7681-4EC4-ACCA-DEE0EE0A22A9}">
      <dgm:prSet custT="1"/>
      <dgm:spPr/>
      <dgm:t>
        <a:bodyPr/>
        <a:lstStyle/>
        <a:p>
          <a:r>
            <a:rPr lang="en-US" sz="1300" dirty="0" smtClean="0">
              <a:solidFill>
                <a:schemeClr val="bg1"/>
              </a:solidFill>
            </a:rPr>
            <a:t>Part B: 10% for every year you did not sign up; last as long as you have part B</a:t>
          </a:r>
        </a:p>
      </dgm:t>
    </dgm:pt>
    <dgm:pt modelId="{02F2EE44-4A18-4FF8-B8DF-56745F64A7D2}" type="parTrans" cxnId="{4FEA3B96-33AA-47FE-B509-3114D9514D5E}">
      <dgm:prSet/>
      <dgm:spPr/>
      <dgm:t>
        <a:bodyPr/>
        <a:lstStyle/>
        <a:p>
          <a:endParaRPr lang="en-US"/>
        </a:p>
      </dgm:t>
    </dgm:pt>
    <dgm:pt modelId="{972F625A-EFB5-415F-96D0-75180C0B573B}" type="sibTrans" cxnId="{4FEA3B96-33AA-47FE-B509-3114D9514D5E}">
      <dgm:prSet/>
      <dgm:spPr/>
      <dgm:t>
        <a:bodyPr/>
        <a:lstStyle/>
        <a:p>
          <a:endParaRPr lang="en-US"/>
        </a:p>
      </dgm:t>
    </dgm:pt>
    <dgm:pt modelId="{92A45097-6FE3-475A-A43E-4C86D7F12EC8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Who Qualifies</a:t>
          </a:r>
          <a:endParaRPr lang="en-US" sz="1400" dirty="0">
            <a:solidFill>
              <a:schemeClr val="bg1"/>
            </a:solidFill>
          </a:endParaRPr>
        </a:p>
      </dgm:t>
    </dgm:pt>
    <dgm:pt modelId="{3744C833-8F96-4DC6-9AA9-198338F7BF61}" type="parTrans" cxnId="{7CCA504C-7A27-49AC-994A-6213B426F1E4}">
      <dgm:prSet/>
      <dgm:spPr/>
      <dgm:t>
        <a:bodyPr/>
        <a:lstStyle/>
        <a:p>
          <a:endParaRPr lang="en-US"/>
        </a:p>
      </dgm:t>
    </dgm:pt>
    <dgm:pt modelId="{86D0BCEE-A599-48A3-A2FE-CEAA51C5313F}" type="sibTrans" cxnId="{7CCA504C-7A27-49AC-994A-6213B426F1E4}">
      <dgm:prSet/>
      <dgm:spPr/>
      <dgm:t>
        <a:bodyPr/>
        <a:lstStyle/>
        <a:p>
          <a:endParaRPr lang="en-US"/>
        </a:p>
      </dgm:t>
    </dgm:pt>
    <dgm:pt modelId="{EEEC57EC-C63E-4A5D-B607-CC95A4C3901E}">
      <dgm:prSet/>
      <dgm:spPr/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3 months before - 3 months after you turn 65, unless you qualify for special enrollment</a:t>
          </a:r>
          <a:endParaRPr lang="en-US" b="0" dirty="0">
            <a:solidFill>
              <a:schemeClr val="bg1"/>
            </a:solidFill>
          </a:endParaRPr>
        </a:p>
      </dgm:t>
    </dgm:pt>
    <dgm:pt modelId="{ACF33E5C-AC6B-4A7E-A54B-E9FCC3FC974B}" type="parTrans" cxnId="{12605D4B-288C-40B1-A863-867AE6E8C2DB}">
      <dgm:prSet/>
      <dgm:spPr/>
      <dgm:t>
        <a:bodyPr/>
        <a:lstStyle/>
        <a:p>
          <a:endParaRPr lang="en-US"/>
        </a:p>
      </dgm:t>
    </dgm:pt>
    <dgm:pt modelId="{4D2F38BE-0767-4535-BC3B-F1BA06E5D18D}" type="sibTrans" cxnId="{12605D4B-288C-40B1-A863-867AE6E8C2DB}">
      <dgm:prSet/>
      <dgm:spPr/>
      <dgm:t>
        <a:bodyPr/>
        <a:lstStyle/>
        <a:p>
          <a:endParaRPr lang="en-US"/>
        </a:p>
      </dgm:t>
    </dgm:pt>
    <dgm:pt modelId="{F34B761A-AE35-4F4F-B5A7-477FEFD860A7}">
      <dgm:prSet/>
      <dgm:spPr/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Severe penalties for missing deadlines</a:t>
          </a:r>
          <a:endParaRPr lang="en-US" b="0" dirty="0">
            <a:solidFill>
              <a:schemeClr val="bg1"/>
            </a:solidFill>
          </a:endParaRPr>
        </a:p>
      </dgm:t>
    </dgm:pt>
    <dgm:pt modelId="{96B3A1CF-2105-4012-BC6F-7405FBA1692B}" type="parTrans" cxnId="{D7438592-24F0-4E83-A062-0570CD53C713}">
      <dgm:prSet/>
      <dgm:spPr/>
      <dgm:t>
        <a:bodyPr/>
        <a:lstStyle/>
        <a:p>
          <a:endParaRPr lang="en-US"/>
        </a:p>
      </dgm:t>
    </dgm:pt>
    <dgm:pt modelId="{A5D3A272-B655-4189-BEAD-CD1D9B4BEB1E}" type="sibTrans" cxnId="{D7438592-24F0-4E83-A062-0570CD53C713}">
      <dgm:prSet/>
      <dgm:spPr/>
      <dgm:t>
        <a:bodyPr/>
        <a:lstStyle/>
        <a:p>
          <a:endParaRPr lang="en-US"/>
        </a:p>
      </dgm:t>
    </dgm:pt>
    <dgm:pt modelId="{9F057F68-680A-4F25-8D16-F914E185C110}">
      <dgm:prSet/>
      <dgm:spPr/>
      <dgm:t>
        <a:bodyPr/>
        <a:lstStyle/>
        <a:p>
          <a:r>
            <a:rPr lang="en-US" sz="1400" b="1" u="none" dirty="0" smtClean="0">
              <a:solidFill>
                <a:schemeClr val="bg1"/>
              </a:solidFill>
            </a:rPr>
            <a:t>Penalties</a:t>
          </a:r>
          <a:endParaRPr lang="en-US" b="0" dirty="0">
            <a:solidFill>
              <a:schemeClr val="bg1"/>
            </a:solidFill>
          </a:endParaRPr>
        </a:p>
      </dgm:t>
    </dgm:pt>
    <dgm:pt modelId="{2A307B0A-9A4A-4E60-9E1A-3E8E5AED116F}" type="parTrans" cxnId="{A93650C6-5E54-4BB5-B2D4-3F6CB0ADB7EE}">
      <dgm:prSet/>
      <dgm:spPr/>
      <dgm:t>
        <a:bodyPr/>
        <a:lstStyle/>
        <a:p>
          <a:endParaRPr lang="en-US"/>
        </a:p>
      </dgm:t>
    </dgm:pt>
    <dgm:pt modelId="{3D45E33D-BA92-4911-BBDA-5E2FC425B2C8}" type="sibTrans" cxnId="{A93650C6-5E54-4BB5-B2D4-3F6CB0ADB7EE}">
      <dgm:prSet/>
      <dgm:spPr/>
      <dgm:t>
        <a:bodyPr/>
        <a:lstStyle/>
        <a:p>
          <a:endParaRPr lang="en-US"/>
        </a:p>
      </dgm:t>
    </dgm:pt>
    <dgm:pt modelId="{66EE2345-63AF-45E6-87B9-6DF2BAB3204B}">
      <dgm:prSet custT="1"/>
      <dgm:spPr/>
      <dgm:t>
        <a:bodyPr/>
        <a:lstStyle/>
        <a:p>
          <a:r>
            <a:rPr lang="en-US" sz="1300" b="1" dirty="0" smtClean="0">
              <a:solidFill>
                <a:schemeClr val="bg1"/>
              </a:solidFill>
            </a:rPr>
            <a:t>Part D: </a:t>
          </a:r>
          <a:r>
            <a:rPr lang="en-US" sz="1300" dirty="0" smtClean="0">
              <a:solidFill>
                <a:schemeClr val="bg1"/>
              </a:solidFill>
            </a:rPr>
            <a:t>One 1% for every month you didn’t sign up; lasts as long as you have Part D</a:t>
          </a:r>
          <a:endParaRPr lang="en-US" sz="1300" dirty="0">
            <a:solidFill>
              <a:schemeClr val="bg1"/>
            </a:solidFill>
          </a:endParaRPr>
        </a:p>
      </dgm:t>
    </dgm:pt>
    <dgm:pt modelId="{1BE1D180-83EE-440A-84E6-18C75833B754}" type="sibTrans" cxnId="{FA0401C9-0C97-4AF9-83B9-5667CCD2FF49}">
      <dgm:prSet/>
      <dgm:spPr/>
      <dgm:t>
        <a:bodyPr/>
        <a:lstStyle/>
        <a:p>
          <a:endParaRPr lang="en-US"/>
        </a:p>
      </dgm:t>
    </dgm:pt>
    <dgm:pt modelId="{C36BE5A0-3114-4218-B04A-C6EA1010A1DC}" type="parTrans" cxnId="{FA0401C9-0C97-4AF9-83B9-5667CCD2FF49}">
      <dgm:prSet/>
      <dgm:spPr/>
      <dgm:t>
        <a:bodyPr/>
        <a:lstStyle/>
        <a:p>
          <a:endParaRPr lang="en-US"/>
        </a:p>
      </dgm:t>
    </dgm:pt>
    <dgm:pt modelId="{3EA73BF1-BA8F-408C-B96F-A65F33633ED6}" type="pres">
      <dgm:prSet presAssocID="{D799177B-EE25-41B0-98AA-3074AF3CAB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A6A5D8-5A2E-41D7-A601-ED41C11B963E}" type="pres">
      <dgm:prSet presAssocID="{34D5350A-7EF7-45E0-981B-A49EC9344BB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6C2E0-2187-4294-85AF-349EA8F64476}" type="pres">
      <dgm:prSet presAssocID="{E442A3E7-F07C-4A77-8420-A1356E259BD3}" presName="sibTrans" presStyleCnt="0"/>
      <dgm:spPr/>
    </dgm:pt>
    <dgm:pt modelId="{DF3CA525-A997-4E94-B349-AFB2CF823BB4}" type="pres">
      <dgm:prSet presAssocID="{92A45097-6FE3-475A-A43E-4C86D7F12EC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FE3A7-D089-4C33-8C81-5EC30E70FE9B}" type="pres">
      <dgm:prSet presAssocID="{86D0BCEE-A599-48A3-A2FE-CEAA51C5313F}" presName="sibTrans" presStyleCnt="0"/>
      <dgm:spPr/>
    </dgm:pt>
    <dgm:pt modelId="{DCF178E2-6CBB-49FB-BA02-935B05EE9DDC}" type="pres">
      <dgm:prSet presAssocID="{106B8E3B-EA4C-4CA1-BF68-485CCC35B24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A0EB8-62C2-42B0-950C-315E1325337B}" type="pres">
      <dgm:prSet presAssocID="{BE14C929-0590-4938-81F4-FC8039AB6124}" presName="sibTrans" presStyleCnt="0"/>
      <dgm:spPr/>
    </dgm:pt>
    <dgm:pt modelId="{403E0083-D341-4749-90EC-D231F74C4E50}" type="pres">
      <dgm:prSet presAssocID="{1C06D037-E62F-410C-AD09-B17C20A9F42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63519-6ECF-46E9-BDEE-016BC90CDEB2}" type="pres">
      <dgm:prSet presAssocID="{3AFC80EA-3DBD-467C-975E-13C7FEF4E35C}" presName="sibTrans" presStyleCnt="0"/>
      <dgm:spPr/>
    </dgm:pt>
    <dgm:pt modelId="{05A48450-AB2C-4264-B633-D8FB70127B70}" type="pres">
      <dgm:prSet presAssocID="{8FC0664F-3A7F-4A10-B07E-FAFA97AC7E9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AEC2C-8839-4818-9685-0ED727008E62}" type="pres">
      <dgm:prSet presAssocID="{F0BA9683-8432-4269-A0A2-993C53A3F982}" presName="sibTrans" presStyleCnt="0"/>
      <dgm:spPr/>
    </dgm:pt>
    <dgm:pt modelId="{AD916E78-B260-48F3-8789-E9623FC0E921}" type="pres">
      <dgm:prSet presAssocID="{9F057F68-680A-4F25-8D16-F914E185C11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33792-9273-4511-AB9E-F877EC84DD99}" srcId="{D799177B-EE25-41B0-98AA-3074AF3CAB54}" destId="{1C06D037-E62F-410C-AD09-B17C20A9F42D}" srcOrd="3" destOrd="0" parTransId="{F237341E-54D0-4BFB-9832-6209FFE2CEC0}" sibTransId="{3AFC80EA-3DBD-467C-975E-13C7FEF4E35C}"/>
    <dgm:cxn modelId="{EE300EDA-7021-457E-A8BB-62DF53A065F0}" type="presOf" srcId="{087381E0-8901-4815-B017-6F1214DFD103}" destId="{403E0083-D341-4749-90EC-D231F74C4E50}" srcOrd="0" destOrd="1" presId="urn:microsoft.com/office/officeart/2005/8/layout/hList6"/>
    <dgm:cxn modelId="{A001F394-D3DD-41EA-A4B2-672020ACD932}" type="presOf" srcId="{9981A649-5769-4EDE-91BD-608D59179CA7}" destId="{403E0083-D341-4749-90EC-D231F74C4E50}" srcOrd="0" destOrd="2" presId="urn:microsoft.com/office/officeart/2005/8/layout/hList6"/>
    <dgm:cxn modelId="{690C6D34-9008-4452-9A73-ADDF24178443}" srcId="{106B8E3B-EA4C-4CA1-BF68-485CCC35B241}" destId="{659AD59B-4680-4F13-8015-DAC813A78364}" srcOrd="3" destOrd="0" parTransId="{45000CA1-DA9B-4D1D-A3A0-BD8C1DE66AFE}" sibTransId="{31B121F4-495C-4602-9C60-3F7AD12D8997}"/>
    <dgm:cxn modelId="{17E7FBB0-E466-4A50-AEFB-B2C89E896C88}" type="presOf" srcId="{EEEC57EC-C63E-4A5D-B607-CC95A4C3901E}" destId="{05A48450-AB2C-4264-B633-D8FB70127B70}" srcOrd="0" destOrd="1" presId="urn:microsoft.com/office/officeart/2005/8/layout/hList6"/>
    <dgm:cxn modelId="{EBE6C23F-883B-4A74-B0A9-A3E617260033}" srcId="{106B8E3B-EA4C-4CA1-BF68-485CCC35B241}" destId="{181A7A4C-AFC3-46FA-88CD-9477A49A5C06}" srcOrd="1" destOrd="0" parTransId="{AA68F5EF-212F-44F6-8B15-714AF793C061}" sibTransId="{00AF8056-D46D-46A1-A075-10E8F2495BD5}"/>
    <dgm:cxn modelId="{D7438592-24F0-4E83-A062-0570CD53C713}" srcId="{8FC0664F-3A7F-4A10-B07E-FAFA97AC7E99}" destId="{F34B761A-AE35-4F4F-B5A7-477FEFD860A7}" srcOrd="1" destOrd="0" parTransId="{96B3A1CF-2105-4012-BC6F-7405FBA1692B}" sibTransId="{A5D3A272-B655-4189-BEAD-CD1D9B4BEB1E}"/>
    <dgm:cxn modelId="{A0B5C874-C143-42C8-8916-5C980324E1FF}" type="presOf" srcId="{106B8E3B-EA4C-4CA1-BF68-485CCC35B241}" destId="{DCF178E2-6CBB-49FB-BA02-935B05EE9DDC}" srcOrd="0" destOrd="0" presId="urn:microsoft.com/office/officeart/2005/8/layout/hList6"/>
    <dgm:cxn modelId="{670665B6-6A65-4E60-B7B4-296E7657B7E0}" srcId="{1C06D037-E62F-410C-AD09-B17C20A9F42D}" destId="{087381E0-8901-4815-B017-6F1214DFD103}" srcOrd="0" destOrd="0" parTransId="{CDA60BCD-62B2-4AF5-A3DE-04FD63B9B3A7}" sibTransId="{D2E2301A-C4AB-4463-9768-E3388C951B00}"/>
    <dgm:cxn modelId="{12605D4B-288C-40B1-A863-867AE6E8C2DB}" srcId="{8FC0664F-3A7F-4A10-B07E-FAFA97AC7E99}" destId="{EEEC57EC-C63E-4A5D-B607-CC95A4C3901E}" srcOrd="0" destOrd="0" parTransId="{ACF33E5C-AC6B-4A7E-A54B-E9FCC3FC974B}" sibTransId="{4D2F38BE-0767-4535-BC3B-F1BA06E5D18D}"/>
    <dgm:cxn modelId="{512D684D-2DBB-4E90-9B55-400740FB6268}" type="presOf" srcId="{B32EAC37-98BE-464B-9ABE-F15EFB15DE4A}" destId="{DF3CA525-A997-4E94-B349-AFB2CF823BB4}" srcOrd="0" destOrd="2" presId="urn:microsoft.com/office/officeart/2005/8/layout/hList6"/>
    <dgm:cxn modelId="{5FDC1075-5D39-4B56-A741-8C7F38A306C3}" type="presOf" srcId="{31D36E6D-F84D-4C02-98C6-71A3D8E048E6}" destId="{403E0083-D341-4749-90EC-D231F74C4E50}" srcOrd="0" destOrd="4" presId="urn:microsoft.com/office/officeart/2005/8/layout/hList6"/>
    <dgm:cxn modelId="{9EB78922-1D17-48BA-B030-6B9328D8427C}" srcId="{D799177B-EE25-41B0-98AA-3074AF3CAB54}" destId="{34D5350A-7EF7-45E0-981B-A49EC9344BBD}" srcOrd="0" destOrd="0" parTransId="{A4A1C521-37F7-4959-985F-355EDDC25348}" sibTransId="{E442A3E7-F07C-4A77-8420-A1356E259BD3}"/>
    <dgm:cxn modelId="{A8E8BB44-8566-420A-B582-FA632EE26805}" srcId="{9F057F68-680A-4F25-8D16-F914E185C110}" destId="{D0831A53-F84B-40FA-A117-96CBC4A7729D}" srcOrd="0" destOrd="0" parTransId="{7ABB9832-D2B2-443C-A82A-F25F75D4F97E}" sibTransId="{3920301A-F8A3-4FF8-884E-E5B15BDAFB48}"/>
    <dgm:cxn modelId="{4FEA3B96-33AA-47FE-B509-3114D9514D5E}" srcId="{9F057F68-680A-4F25-8D16-F914E185C110}" destId="{2E002802-7681-4EC4-ACCA-DEE0EE0A22A9}" srcOrd="1" destOrd="0" parTransId="{02F2EE44-4A18-4FF8-B8DF-56745F64A7D2}" sibTransId="{972F625A-EFB5-415F-96D0-75180C0B573B}"/>
    <dgm:cxn modelId="{6EBB4D86-8CC6-42CF-918D-15A3B9E26F06}" srcId="{92A45097-6FE3-475A-A43E-4C86D7F12EC8}" destId="{096020F4-7B13-42C2-A12A-0D5F774D9B9F}" srcOrd="2" destOrd="0" parTransId="{215387A1-8EAC-4ECD-8A1C-150B2FB50631}" sibTransId="{6B414BD8-9A97-45BB-9642-055DB03ADD05}"/>
    <dgm:cxn modelId="{E2AB7F6D-FC49-4273-A8F1-9428A3C28F7B}" srcId="{1C06D037-E62F-410C-AD09-B17C20A9F42D}" destId="{9126ED3C-301D-4BA1-A499-5834507F7671}" srcOrd="2" destOrd="0" parTransId="{DECEDD5B-1017-4CF5-BF55-AD29A9AD827C}" sibTransId="{097802DB-8C55-4763-93FF-05C3BCB9937F}"/>
    <dgm:cxn modelId="{7CCA504C-7A27-49AC-994A-6213B426F1E4}" srcId="{D799177B-EE25-41B0-98AA-3074AF3CAB54}" destId="{92A45097-6FE3-475A-A43E-4C86D7F12EC8}" srcOrd="1" destOrd="0" parTransId="{3744C833-8F96-4DC6-9AA9-198338F7BF61}" sibTransId="{86D0BCEE-A599-48A3-A2FE-CEAA51C5313F}"/>
    <dgm:cxn modelId="{B8EEE67A-0E87-43B4-848A-703BAB12DA91}" type="presOf" srcId="{659AD59B-4680-4F13-8015-DAC813A78364}" destId="{DCF178E2-6CBB-49FB-BA02-935B05EE9DDC}" srcOrd="0" destOrd="4" presId="urn:microsoft.com/office/officeart/2005/8/layout/hList6"/>
    <dgm:cxn modelId="{711CB294-ADA4-4DED-BCEA-42371AD2187D}" type="presOf" srcId="{096020F4-7B13-42C2-A12A-0D5F774D9B9F}" destId="{DF3CA525-A997-4E94-B349-AFB2CF823BB4}" srcOrd="0" destOrd="3" presId="urn:microsoft.com/office/officeart/2005/8/layout/hList6"/>
    <dgm:cxn modelId="{06353F4F-18A2-42C1-867E-E64E2E54E003}" srcId="{92A45097-6FE3-475A-A43E-4C86D7F12EC8}" destId="{B32EAC37-98BE-464B-9ABE-F15EFB15DE4A}" srcOrd="1" destOrd="0" parTransId="{42C2870C-566E-43E6-9BBB-2FA08230FEDE}" sibTransId="{352C956D-2F41-4440-8BE4-D223C562D642}"/>
    <dgm:cxn modelId="{E7F4E9EA-1622-4959-BAAC-DDECBADCAE50}" srcId="{D799177B-EE25-41B0-98AA-3074AF3CAB54}" destId="{106B8E3B-EA4C-4CA1-BF68-485CCC35B241}" srcOrd="2" destOrd="0" parTransId="{4DB776AF-C604-43DD-95B5-D2906C2DAAE2}" sibTransId="{BE14C929-0590-4938-81F4-FC8039AB6124}"/>
    <dgm:cxn modelId="{07D1C573-D409-4D51-A2C4-0B10A6BA9085}" srcId="{D799177B-EE25-41B0-98AA-3074AF3CAB54}" destId="{8FC0664F-3A7F-4A10-B07E-FAFA97AC7E99}" srcOrd="4" destOrd="0" parTransId="{0E838878-B2F5-4519-A3BA-C0964394AA56}" sibTransId="{F0BA9683-8432-4269-A0A2-993C53A3F982}"/>
    <dgm:cxn modelId="{9DAA1941-F51B-4573-B2F8-F0C09F19169E}" type="presOf" srcId="{8FC0664F-3A7F-4A10-B07E-FAFA97AC7E99}" destId="{05A48450-AB2C-4264-B633-D8FB70127B70}" srcOrd="0" destOrd="0" presId="urn:microsoft.com/office/officeart/2005/8/layout/hList6"/>
    <dgm:cxn modelId="{E4C1D09A-2ECE-44E3-A0A6-B59FE0FD1F82}" srcId="{92A45097-6FE3-475A-A43E-4C86D7F12EC8}" destId="{ED161E0C-C87D-4939-9B88-D243265116D1}" srcOrd="0" destOrd="0" parTransId="{798F0D9B-28E9-4440-BBE2-18FFD43D0797}" sibTransId="{E6167792-A863-4A80-ADFA-2D47CDB6C685}"/>
    <dgm:cxn modelId="{25E86A18-B865-4053-A1F7-60F97C1E361B}" type="presOf" srcId="{D0831A53-F84B-40FA-A117-96CBC4A7729D}" destId="{AD916E78-B260-48F3-8789-E9623FC0E921}" srcOrd="0" destOrd="1" presId="urn:microsoft.com/office/officeart/2005/8/layout/hList6"/>
    <dgm:cxn modelId="{45593C4E-F3EB-4FA1-9DD3-14F9FC29AC2E}" type="presOf" srcId="{ED161E0C-C87D-4939-9B88-D243265116D1}" destId="{DF3CA525-A997-4E94-B349-AFB2CF823BB4}" srcOrd="0" destOrd="1" presId="urn:microsoft.com/office/officeart/2005/8/layout/hList6"/>
    <dgm:cxn modelId="{806E5805-FB59-41EB-AA08-74A10946F53B}" srcId="{1C06D037-E62F-410C-AD09-B17C20A9F42D}" destId="{9981A649-5769-4EDE-91BD-608D59179CA7}" srcOrd="1" destOrd="0" parTransId="{EE768900-7DC4-47F2-979C-982B9D8632F0}" sibTransId="{63694805-BE3A-4EB4-9AA9-CDB56BEB8FB6}"/>
    <dgm:cxn modelId="{F2744937-6C4F-4FE7-B342-6CC38C4E13FD}" type="presOf" srcId="{181A7A4C-AFC3-46FA-88CD-9477A49A5C06}" destId="{DCF178E2-6CBB-49FB-BA02-935B05EE9DDC}" srcOrd="0" destOrd="2" presId="urn:microsoft.com/office/officeart/2005/8/layout/hList6"/>
    <dgm:cxn modelId="{A93650C6-5E54-4BB5-B2D4-3F6CB0ADB7EE}" srcId="{D799177B-EE25-41B0-98AA-3074AF3CAB54}" destId="{9F057F68-680A-4F25-8D16-F914E185C110}" srcOrd="5" destOrd="0" parTransId="{2A307B0A-9A4A-4E60-9E1A-3E8E5AED116F}" sibTransId="{3D45E33D-BA92-4911-BBDA-5E2FC425B2C8}"/>
    <dgm:cxn modelId="{C7F6BEFD-4FBC-400C-AF82-8E2BF5551D8B}" type="presOf" srcId="{0C395ED6-B91A-41AC-BAA4-DCA200F8C12C}" destId="{DCF178E2-6CBB-49FB-BA02-935B05EE9DDC}" srcOrd="0" destOrd="1" presId="urn:microsoft.com/office/officeart/2005/8/layout/hList6"/>
    <dgm:cxn modelId="{6F74743A-4F7E-4809-B836-D975B43F368C}" type="presOf" srcId="{9126ED3C-301D-4BA1-A499-5834507F7671}" destId="{403E0083-D341-4749-90EC-D231F74C4E50}" srcOrd="0" destOrd="3" presId="urn:microsoft.com/office/officeart/2005/8/layout/hList6"/>
    <dgm:cxn modelId="{3D95C6BA-B6CA-4DFA-B9A9-54BF30123455}" type="presOf" srcId="{8EDADC8F-BAC9-4E7A-8586-551EAABDC9EC}" destId="{DCF178E2-6CBB-49FB-BA02-935B05EE9DDC}" srcOrd="0" destOrd="3" presId="urn:microsoft.com/office/officeart/2005/8/layout/hList6"/>
    <dgm:cxn modelId="{F5D2B80F-33A1-404E-AF28-E24AA288D6EF}" srcId="{106B8E3B-EA4C-4CA1-BF68-485CCC35B241}" destId="{8EDADC8F-BAC9-4E7A-8586-551EAABDC9EC}" srcOrd="2" destOrd="0" parTransId="{8BD58DFD-15E7-4DF6-B38C-2F0BB180B140}" sibTransId="{B5DE4B68-5D75-4844-9B6D-2EDCFAD57B13}"/>
    <dgm:cxn modelId="{1787BFFA-35F3-4023-8BA7-0E47CE0CD65E}" srcId="{106B8E3B-EA4C-4CA1-BF68-485CCC35B241}" destId="{0C395ED6-B91A-41AC-BAA4-DCA200F8C12C}" srcOrd="0" destOrd="0" parTransId="{C69A80A6-18B7-44BF-AE42-9B32C3FB24B3}" sibTransId="{397AB007-5028-4DC6-B8B3-16E6CBE1A197}"/>
    <dgm:cxn modelId="{834D79E1-8991-4104-9561-072E5A22DFD0}" type="presOf" srcId="{2E002802-7681-4EC4-ACCA-DEE0EE0A22A9}" destId="{AD916E78-B260-48F3-8789-E9623FC0E921}" srcOrd="0" destOrd="2" presId="urn:microsoft.com/office/officeart/2005/8/layout/hList6"/>
    <dgm:cxn modelId="{16936401-4FD0-4B3F-BF50-0401DDE2BE97}" type="presOf" srcId="{66EE2345-63AF-45E6-87B9-6DF2BAB3204B}" destId="{AD916E78-B260-48F3-8789-E9623FC0E921}" srcOrd="0" destOrd="3" presId="urn:microsoft.com/office/officeart/2005/8/layout/hList6"/>
    <dgm:cxn modelId="{E683D138-8437-4AB3-9B96-21B60E4DD9BC}" type="presOf" srcId="{64FC5271-B8D1-438F-8317-F3A50C261172}" destId="{DF3CA525-A997-4E94-B349-AFB2CF823BB4}" srcOrd="0" destOrd="4" presId="urn:microsoft.com/office/officeart/2005/8/layout/hList6"/>
    <dgm:cxn modelId="{31F9CCC1-86A0-4CEA-B110-C36F1E0B20F3}" srcId="{1C06D037-E62F-410C-AD09-B17C20A9F42D}" destId="{31D36E6D-F84D-4C02-98C6-71A3D8E048E6}" srcOrd="3" destOrd="0" parTransId="{92B77CDD-085F-4C90-847B-F2BCCAD2AB94}" sibTransId="{27E487A8-A269-4852-8396-CC70C2DDD4DA}"/>
    <dgm:cxn modelId="{FA0401C9-0C97-4AF9-83B9-5667CCD2FF49}" srcId="{9F057F68-680A-4F25-8D16-F914E185C110}" destId="{66EE2345-63AF-45E6-87B9-6DF2BAB3204B}" srcOrd="2" destOrd="0" parTransId="{C36BE5A0-3114-4218-B04A-C6EA1010A1DC}" sibTransId="{1BE1D180-83EE-440A-84E6-18C75833B754}"/>
    <dgm:cxn modelId="{A5BC6B15-616A-43E9-A3F1-84E2593211D3}" type="presOf" srcId="{34D5350A-7EF7-45E0-981B-A49EC9344BBD}" destId="{BEA6A5D8-5A2E-41D7-A601-ED41C11B963E}" srcOrd="0" destOrd="0" presId="urn:microsoft.com/office/officeart/2005/8/layout/hList6"/>
    <dgm:cxn modelId="{0AA608C7-BEF9-4216-B1F1-F34A43CFAC40}" srcId="{92A45097-6FE3-475A-A43E-4C86D7F12EC8}" destId="{64FC5271-B8D1-438F-8317-F3A50C261172}" srcOrd="3" destOrd="0" parTransId="{16870501-6397-4CD4-910B-8E51FC6AFED2}" sibTransId="{573FF09D-2ED5-4A79-B4DF-CF6DDA7C6991}"/>
    <dgm:cxn modelId="{3CDD9DF4-C75D-4073-AB60-7765B7CF835B}" type="presOf" srcId="{F34B761A-AE35-4F4F-B5A7-477FEFD860A7}" destId="{05A48450-AB2C-4264-B633-D8FB70127B70}" srcOrd="0" destOrd="2" presId="urn:microsoft.com/office/officeart/2005/8/layout/hList6"/>
    <dgm:cxn modelId="{DEBC068E-0251-47B3-835C-F6E8292DC7A5}" type="presOf" srcId="{9F057F68-680A-4F25-8D16-F914E185C110}" destId="{AD916E78-B260-48F3-8789-E9623FC0E921}" srcOrd="0" destOrd="0" presId="urn:microsoft.com/office/officeart/2005/8/layout/hList6"/>
    <dgm:cxn modelId="{8534035B-C5CD-4E55-AC00-D52195DFE38C}" type="presOf" srcId="{1C06D037-E62F-410C-AD09-B17C20A9F42D}" destId="{403E0083-D341-4749-90EC-D231F74C4E50}" srcOrd="0" destOrd="0" presId="urn:microsoft.com/office/officeart/2005/8/layout/hList6"/>
    <dgm:cxn modelId="{72EF189B-7FDE-4F2C-9798-92AAC290402F}" type="presOf" srcId="{92A45097-6FE3-475A-A43E-4C86D7F12EC8}" destId="{DF3CA525-A997-4E94-B349-AFB2CF823BB4}" srcOrd="0" destOrd="0" presId="urn:microsoft.com/office/officeart/2005/8/layout/hList6"/>
    <dgm:cxn modelId="{225ECCBE-A279-443A-B677-DA105E87B386}" type="presOf" srcId="{D799177B-EE25-41B0-98AA-3074AF3CAB54}" destId="{3EA73BF1-BA8F-408C-B96F-A65F33633ED6}" srcOrd="0" destOrd="0" presId="urn:microsoft.com/office/officeart/2005/8/layout/hList6"/>
    <dgm:cxn modelId="{DC3EFCC9-8D1E-4EDB-963F-673F3D3BE2B7}" type="presParOf" srcId="{3EA73BF1-BA8F-408C-B96F-A65F33633ED6}" destId="{BEA6A5D8-5A2E-41D7-A601-ED41C11B963E}" srcOrd="0" destOrd="0" presId="urn:microsoft.com/office/officeart/2005/8/layout/hList6"/>
    <dgm:cxn modelId="{0788B86D-09A8-4632-AC5A-CC9719C42AE3}" type="presParOf" srcId="{3EA73BF1-BA8F-408C-B96F-A65F33633ED6}" destId="{2CC6C2E0-2187-4294-85AF-349EA8F64476}" srcOrd="1" destOrd="0" presId="urn:microsoft.com/office/officeart/2005/8/layout/hList6"/>
    <dgm:cxn modelId="{170626B2-5E26-4B21-8FF4-426D5C2CB810}" type="presParOf" srcId="{3EA73BF1-BA8F-408C-B96F-A65F33633ED6}" destId="{DF3CA525-A997-4E94-B349-AFB2CF823BB4}" srcOrd="2" destOrd="0" presId="urn:microsoft.com/office/officeart/2005/8/layout/hList6"/>
    <dgm:cxn modelId="{B3F8E09D-6183-410F-ABF4-AC5962C3115F}" type="presParOf" srcId="{3EA73BF1-BA8F-408C-B96F-A65F33633ED6}" destId="{3A0FE3A7-D089-4C33-8C81-5EC30E70FE9B}" srcOrd="3" destOrd="0" presId="urn:microsoft.com/office/officeart/2005/8/layout/hList6"/>
    <dgm:cxn modelId="{7D26A79D-1E56-4B35-B80D-1E9641200A26}" type="presParOf" srcId="{3EA73BF1-BA8F-408C-B96F-A65F33633ED6}" destId="{DCF178E2-6CBB-49FB-BA02-935B05EE9DDC}" srcOrd="4" destOrd="0" presId="urn:microsoft.com/office/officeart/2005/8/layout/hList6"/>
    <dgm:cxn modelId="{039C5F42-A12C-4F3C-B1DE-A0FC5830C777}" type="presParOf" srcId="{3EA73BF1-BA8F-408C-B96F-A65F33633ED6}" destId="{598A0EB8-62C2-42B0-950C-315E1325337B}" srcOrd="5" destOrd="0" presId="urn:microsoft.com/office/officeart/2005/8/layout/hList6"/>
    <dgm:cxn modelId="{D7DA151C-F9AF-4893-BABD-CF82035DFF91}" type="presParOf" srcId="{3EA73BF1-BA8F-408C-B96F-A65F33633ED6}" destId="{403E0083-D341-4749-90EC-D231F74C4E50}" srcOrd="6" destOrd="0" presId="urn:microsoft.com/office/officeart/2005/8/layout/hList6"/>
    <dgm:cxn modelId="{8626F477-8ACF-4009-ABE6-D54759F5DC30}" type="presParOf" srcId="{3EA73BF1-BA8F-408C-B96F-A65F33633ED6}" destId="{03763519-6ECF-46E9-BDEE-016BC90CDEB2}" srcOrd="7" destOrd="0" presId="urn:microsoft.com/office/officeart/2005/8/layout/hList6"/>
    <dgm:cxn modelId="{E92D07AE-3F06-46A0-8825-DE861A51BA9B}" type="presParOf" srcId="{3EA73BF1-BA8F-408C-B96F-A65F33633ED6}" destId="{05A48450-AB2C-4264-B633-D8FB70127B70}" srcOrd="8" destOrd="0" presId="urn:microsoft.com/office/officeart/2005/8/layout/hList6"/>
    <dgm:cxn modelId="{7D8A9D2A-452C-4B52-8568-9713A6F0F265}" type="presParOf" srcId="{3EA73BF1-BA8F-408C-B96F-A65F33633ED6}" destId="{2D7AEC2C-8839-4818-9685-0ED727008E62}" srcOrd="9" destOrd="0" presId="urn:microsoft.com/office/officeart/2005/8/layout/hList6"/>
    <dgm:cxn modelId="{921C2BC4-97CE-4192-AF89-0E26E3659DFF}" type="presParOf" srcId="{3EA73BF1-BA8F-408C-B96F-A65F33633ED6}" destId="{AD916E78-B260-48F3-8789-E9623FC0E921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B5B14A-0B34-4EA5-B410-340E0B88415E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AAFD7C-D9B6-43F9-9B88-AA488A6C3AC5}">
      <dgm:prSet phldrT="[Text]" custT="1"/>
      <dgm:spPr/>
      <dgm:t>
        <a:bodyPr/>
        <a:lstStyle/>
        <a:p>
          <a:r>
            <a:rPr lang="en-US" sz="1900" b="1" dirty="0" smtClean="0"/>
            <a:t>EXTRA HELP</a:t>
          </a:r>
          <a:endParaRPr lang="en-US" sz="1900" dirty="0"/>
        </a:p>
      </dgm:t>
    </dgm:pt>
    <dgm:pt modelId="{7990CCA9-0F79-4C0F-BCBE-55CE8170EB01}" type="parTrans" cxnId="{D890FD37-FB63-449A-888F-9F62998B31D5}">
      <dgm:prSet/>
      <dgm:spPr/>
      <dgm:t>
        <a:bodyPr/>
        <a:lstStyle/>
        <a:p>
          <a:endParaRPr lang="en-US"/>
        </a:p>
      </dgm:t>
    </dgm:pt>
    <dgm:pt modelId="{DA56B327-D859-417F-9AA2-F03A1AB30014}" type="sibTrans" cxnId="{D890FD37-FB63-449A-888F-9F62998B31D5}">
      <dgm:prSet/>
      <dgm:spPr/>
      <dgm:t>
        <a:bodyPr/>
        <a:lstStyle/>
        <a:p>
          <a:endParaRPr lang="en-US"/>
        </a:p>
      </dgm:t>
    </dgm:pt>
    <dgm:pt modelId="{11820758-D245-4ED6-BCB7-B63A4787D3FE}">
      <dgm:prSet phldrT="[Text]" custT="1"/>
      <dgm:spPr/>
      <dgm:t>
        <a:bodyPr/>
        <a:lstStyle/>
        <a:p>
          <a:r>
            <a:rPr lang="en-US" sz="1600" dirty="0" smtClean="0"/>
            <a:t>Apply through the Social Security Administration</a:t>
          </a:r>
          <a:endParaRPr lang="en-US" sz="1600" dirty="0"/>
        </a:p>
      </dgm:t>
    </dgm:pt>
    <dgm:pt modelId="{52139D8C-53EE-415F-AAFB-92AC955CF5BB}" type="parTrans" cxnId="{563346BD-DAF3-4F82-BF88-7F652F9B0715}">
      <dgm:prSet/>
      <dgm:spPr/>
      <dgm:t>
        <a:bodyPr/>
        <a:lstStyle/>
        <a:p>
          <a:endParaRPr lang="en-US"/>
        </a:p>
      </dgm:t>
    </dgm:pt>
    <dgm:pt modelId="{E8B8F2DF-AB81-4098-B0B7-47D2D9970716}" type="sibTrans" cxnId="{563346BD-DAF3-4F82-BF88-7F652F9B0715}">
      <dgm:prSet/>
      <dgm:spPr/>
      <dgm:t>
        <a:bodyPr/>
        <a:lstStyle/>
        <a:p>
          <a:endParaRPr lang="en-US"/>
        </a:p>
      </dgm:t>
    </dgm:pt>
    <dgm:pt modelId="{6732C492-044E-4E7E-9567-D5A6DE3C0E61}">
      <dgm:prSet phldrT="[Text]" custT="1"/>
      <dgm:spPr/>
      <dgm:t>
        <a:bodyPr/>
        <a:lstStyle/>
        <a:p>
          <a:r>
            <a:rPr lang="en-US" sz="1400" dirty="0" smtClean="0"/>
            <a:t>Starting in January 2024, everyone who has Extra Help will get the same benefits</a:t>
          </a:r>
          <a:endParaRPr lang="en-US" sz="1400" dirty="0"/>
        </a:p>
      </dgm:t>
    </dgm:pt>
    <dgm:pt modelId="{F8905FA5-53E7-49D7-A081-BC1598196D83}" type="parTrans" cxnId="{2F106643-AA11-4987-83D1-3E68F85E3A0F}">
      <dgm:prSet/>
      <dgm:spPr/>
      <dgm:t>
        <a:bodyPr/>
        <a:lstStyle/>
        <a:p>
          <a:endParaRPr lang="en-US"/>
        </a:p>
      </dgm:t>
    </dgm:pt>
    <dgm:pt modelId="{C74A594E-C218-4B92-84BB-E20136468841}" type="sibTrans" cxnId="{2F106643-AA11-4987-83D1-3E68F85E3A0F}">
      <dgm:prSet/>
      <dgm:spPr/>
      <dgm:t>
        <a:bodyPr/>
        <a:lstStyle/>
        <a:p>
          <a:endParaRPr lang="en-US"/>
        </a:p>
      </dgm:t>
    </dgm:pt>
    <dgm:pt modelId="{0EA5A668-0E3F-4501-8946-628F87C6A03F}">
      <dgm:prSet phldrT="[Text]" custT="1"/>
      <dgm:spPr/>
      <dgm:t>
        <a:bodyPr/>
        <a:lstStyle/>
        <a:p>
          <a:r>
            <a:rPr lang="en-US" sz="1400" b="1" dirty="0" smtClean="0"/>
            <a:t>Asset limits </a:t>
          </a:r>
          <a:r>
            <a:rPr lang="en-US" sz="1400" dirty="0" smtClean="0"/>
            <a:t>(2023): $16,600 (single);</a:t>
          </a:r>
          <a:r>
            <a:rPr lang="en-US" sz="1400" b="0" i="0" dirty="0" smtClean="0"/>
            <a:t> $33,240 (married)</a:t>
          </a:r>
          <a:r>
            <a:rPr lang="en-US" sz="1400" dirty="0" smtClean="0"/>
            <a:t> </a:t>
          </a:r>
          <a:endParaRPr lang="en-US" sz="1400" dirty="0"/>
        </a:p>
      </dgm:t>
    </dgm:pt>
    <dgm:pt modelId="{13197B18-5B35-4EDF-8188-5229766E090E}" type="parTrans" cxnId="{4947713E-E145-40C2-8AE3-FB0A3838EDE6}">
      <dgm:prSet/>
      <dgm:spPr/>
      <dgm:t>
        <a:bodyPr/>
        <a:lstStyle/>
        <a:p>
          <a:endParaRPr lang="en-US"/>
        </a:p>
      </dgm:t>
    </dgm:pt>
    <dgm:pt modelId="{B1D114E8-75D7-44AF-8030-11AF58CF7FC9}" type="sibTrans" cxnId="{4947713E-E145-40C2-8AE3-FB0A3838EDE6}">
      <dgm:prSet/>
      <dgm:spPr/>
      <dgm:t>
        <a:bodyPr/>
        <a:lstStyle/>
        <a:p>
          <a:endParaRPr lang="en-US"/>
        </a:p>
      </dgm:t>
    </dgm:pt>
    <dgm:pt modelId="{3E0B3C2C-95EB-4DE1-A423-CA5E64352202}">
      <dgm:prSet phldrT="[Text]" custT="1"/>
      <dgm:spPr/>
      <dgm:t>
        <a:bodyPr/>
        <a:lstStyle/>
        <a:p>
          <a:r>
            <a:rPr lang="en-US" sz="1400" b="1" dirty="0" smtClean="0"/>
            <a:t>Income limits </a:t>
          </a:r>
          <a:r>
            <a:rPr lang="en-US" sz="1400" dirty="0" smtClean="0"/>
            <a:t>(2023): $12,870 (single); $29,580 (married)</a:t>
          </a:r>
          <a:endParaRPr lang="en-US" sz="1400" dirty="0"/>
        </a:p>
      </dgm:t>
    </dgm:pt>
    <dgm:pt modelId="{8BC41D12-0110-4013-AB04-2C01749274C2}" type="parTrans" cxnId="{E14AAA2E-1F44-4611-AC58-7A922F9D4BBC}">
      <dgm:prSet/>
      <dgm:spPr/>
      <dgm:t>
        <a:bodyPr/>
        <a:lstStyle/>
        <a:p>
          <a:endParaRPr lang="en-US"/>
        </a:p>
      </dgm:t>
    </dgm:pt>
    <dgm:pt modelId="{042904A9-BD8A-4D05-A2C5-3962900A62E7}" type="sibTrans" cxnId="{E14AAA2E-1F44-4611-AC58-7A922F9D4BBC}">
      <dgm:prSet/>
      <dgm:spPr/>
      <dgm:t>
        <a:bodyPr/>
        <a:lstStyle/>
        <a:p>
          <a:endParaRPr lang="en-US"/>
        </a:p>
      </dgm:t>
    </dgm:pt>
    <dgm:pt modelId="{AAF9F07E-9316-4500-A257-3F53BD8F292B}">
      <dgm:prSet phldrT="[Text]" custT="1"/>
      <dgm:spPr/>
      <dgm:t>
        <a:bodyPr/>
        <a:lstStyle/>
        <a:p>
          <a:r>
            <a:rPr lang="en-US" sz="1400" dirty="0" smtClean="0"/>
            <a:t>$0 Premium and $0 Deductible</a:t>
          </a:r>
          <a:endParaRPr lang="en-US" sz="1400" dirty="0"/>
        </a:p>
      </dgm:t>
    </dgm:pt>
    <dgm:pt modelId="{F91A669F-0D0D-4CDD-8C34-5BCE9F2D16EF}" type="parTrans" cxnId="{5F38EECE-B2C3-4CE8-B72D-87DFEA1DFF82}">
      <dgm:prSet/>
      <dgm:spPr/>
      <dgm:t>
        <a:bodyPr/>
        <a:lstStyle/>
        <a:p>
          <a:endParaRPr lang="en-US"/>
        </a:p>
      </dgm:t>
    </dgm:pt>
    <dgm:pt modelId="{12C5A448-9510-4DA0-9A2B-CB7321A97687}" type="sibTrans" cxnId="{5F38EECE-B2C3-4CE8-B72D-87DFEA1DFF82}">
      <dgm:prSet/>
      <dgm:spPr/>
      <dgm:t>
        <a:bodyPr/>
        <a:lstStyle/>
        <a:p>
          <a:endParaRPr lang="en-US"/>
        </a:p>
      </dgm:t>
    </dgm:pt>
    <dgm:pt modelId="{6B1251F7-C0DA-4CE0-B053-E165A9211135}">
      <dgm:prSet phldrT="[Text]" custT="1"/>
      <dgm:spPr/>
      <dgm:t>
        <a:bodyPr/>
        <a:lstStyle/>
        <a:p>
          <a:r>
            <a:rPr lang="en-US" sz="1400" dirty="0" smtClean="0"/>
            <a:t>Low out-of-pocket costs for prescription drugs</a:t>
          </a:r>
          <a:endParaRPr lang="en-US" sz="1400" dirty="0"/>
        </a:p>
      </dgm:t>
    </dgm:pt>
    <dgm:pt modelId="{242C9736-9E25-45FF-92F1-29CB62F9061B}" type="parTrans" cxnId="{40253DED-656D-48B3-B3CE-011B0977ED20}">
      <dgm:prSet/>
      <dgm:spPr/>
      <dgm:t>
        <a:bodyPr/>
        <a:lstStyle/>
        <a:p>
          <a:endParaRPr lang="en-US"/>
        </a:p>
      </dgm:t>
    </dgm:pt>
    <dgm:pt modelId="{01828FC8-B805-49D4-92FD-7DDF3F81B55F}" type="sibTrans" cxnId="{40253DED-656D-48B3-B3CE-011B0977ED20}">
      <dgm:prSet/>
      <dgm:spPr/>
      <dgm:t>
        <a:bodyPr/>
        <a:lstStyle/>
        <a:p>
          <a:endParaRPr lang="en-US"/>
        </a:p>
      </dgm:t>
    </dgm:pt>
    <dgm:pt modelId="{0B5ED9ED-AB45-4ECB-99AF-ABF627DB5082}">
      <dgm:prSet phldrT="[Text]" custT="1"/>
      <dgm:spPr/>
      <dgm:t>
        <a:bodyPr/>
        <a:lstStyle/>
        <a:p>
          <a:r>
            <a:rPr lang="en-US" sz="1400" dirty="0" smtClean="0"/>
            <a:t>Waiver of late enrollment penalties while on Extra Help</a:t>
          </a:r>
          <a:endParaRPr lang="en-US" sz="1400" dirty="0"/>
        </a:p>
      </dgm:t>
    </dgm:pt>
    <dgm:pt modelId="{B78A97A1-13C2-4193-A6B3-F44F8FFE5284}" type="parTrans" cxnId="{22D366C2-E1C8-49CC-88DE-D7CDDD736F17}">
      <dgm:prSet/>
      <dgm:spPr/>
      <dgm:t>
        <a:bodyPr/>
        <a:lstStyle/>
        <a:p>
          <a:endParaRPr lang="en-US"/>
        </a:p>
      </dgm:t>
    </dgm:pt>
    <dgm:pt modelId="{6836C271-3F06-4FD7-9324-2F0198F7B29E}" type="sibTrans" cxnId="{22D366C2-E1C8-49CC-88DE-D7CDDD736F17}">
      <dgm:prSet/>
      <dgm:spPr/>
      <dgm:t>
        <a:bodyPr/>
        <a:lstStyle/>
        <a:p>
          <a:endParaRPr lang="en-US"/>
        </a:p>
      </dgm:t>
    </dgm:pt>
    <dgm:pt modelId="{4E7E1C54-01AC-40CB-AB55-E46D53A1D1E2}">
      <dgm:prSet phldrT="[Text]" custT="1"/>
      <dgm:spPr/>
      <dgm:t>
        <a:bodyPr/>
        <a:lstStyle/>
        <a:p>
          <a:endParaRPr lang="en-US" sz="1400" dirty="0"/>
        </a:p>
      </dgm:t>
    </dgm:pt>
    <dgm:pt modelId="{E961A6FE-378C-4238-B73E-38D79DABDAFF}" type="parTrans" cxnId="{C2304E8B-ECD8-475B-A39F-7F7695A5C311}">
      <dgm:prSet/>
      <dgm:spPr/>
      <dgm:t>
        <a:bodyPr/>
        <a:lstStyle/>
        <a:p>
          <a:endParaRPr lang="en-US"/>
        </a:p>
      </dgm:t>
    </dgm:pt>
    <dgm:pt modelId="{28E3A720-63B5-4AF4-815B-A6D71585F24E}" type="sibTrans" cxnId="{C2304E8B-ECD8-475B-A39F-7F7695A5C311}">
      <dgm:prSet/>
      <dgm:spPr/>
      <dgm:t>
        <a:bodyPr/>
        <a:lstStyle/>
        <a:p>
          <a:endParaRPr lang="en-US"/>
        </a:p>
      </dgm:t>
    </dgm:pt>
    <dgm:pt modelId="{CFDA3213-E6C4-4B09-ADD8-41123F1C03DC}" type="pres">
      <dgm:prSet presAssocID="{00B5B14A-0B34-4EA5-B410-340E0B88415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9082AD4-4EC4-48E6-8FD0-3E72A26772D0}" type="pres">
      <dgm:prSet presAssocID="{5FAAFD7C-D9B6-43F9-9B88-AA488A6C3AC5}" presName="composite" presStyleCnt="0"/>
      <dgm:spPr/>
    </dgm:pt>
    <dgm:pt modelId="{E54F6188-7A7A-4BB4-9A88-27907EBAD315}" type="pres">
      <dgm:prSet presAssocID="{5FAAFD7C-D9B6-43F9-9B88-AA488A6C3AC5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976AC-573A-43E4-BAFE-59AFC699D0FB}" type="pres">
      <dgm:prSet presAssocID="{5FAAFD7C-D9B6-43F9-9B88-AA488A6C3AC5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AEE47-6460-43C8-94CD-3A17A8BDDB58}" type="pres">
      <dgm:prSet presAssocID="{5FAAFD7C-D9B6-43F9-9B88-AA488A6C3AC5}" presName="Accent" presStyleLbl="parChTrans1D1" presStyleIdx="0" presStyleCnt="1"/>
      <dgm:spPr/>
    </dgm:pt>
    <dgm:pt modelId="{FEA81542-73A1-415E-8DA9-54511BD54D92}" type="pres">
      <dgm:prSet presAssocID="{5FAAFD7C-D9B6-43F9-9B88-AA488A6C3AC5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FD28E1-4126-483E-972C-93D7AD6EFB8B}" type="presOf" srcId="{00B5B14A-0B34-4EA5-B410-340E0B88415E}" destId="{CFDA3213-E6C4-4B09-ADD8-41123F1C03DC}" srcOrd="0" destOrd="0" presId="urn:microsoft.com/office/officeart/2011/layout/TabList"/>
    <dgm:cxn modelId="{92845C07-39E1-41D3-8449-2727D2024C62}" type="presOf" srcId="{4E7E1C54-01AC-40CB-AB55-E46D53A1D1E2}" destId="{FEA81542-73A1-415E-8DA9-54511BD54D92}" srcOrd="0" destOrd="0" presId="urn:microsoft.com/office/officeart/2011/layout/TabList"/>
    <dgm:cxn modelId="{197579EA-2204-488C-A4C0-A887834B6A2D}" type="presOf" srcId="{AAF9F07E-9316-4500-A257-3F53BD8F292B}" destId="{FEA81542-73A1-415E-8DA9-54511BD54D92}" srcOrd="0" destOrd="4" presId="urn:microsoft.com/office/officeart/2011/layout/TabList"/>
    <dgm:cxn modelId="{02E78938-105A-41A5-985A-6024A6E4D488}" type="presOf" srcId="{0EA5A668-0E3F-4501-8946-628F87C6A03F}" destId="{FEA81542-73A1-415E-8DA9-54511BD54D92}" srcOrd="0" destOrd="1" presId="urn:microsoft.com/office/officeart/2011/layout/TabList"/>
    <dgm:cxn modelId="{22D366C2-E1C8-49CC-88DE-D7CDDD736F17}" srcId="{6732C492-044E-4E7E-9567-D5A6DE3C0E61}" destId="{0B5ED9ED-AB45-4ECB-99AF-ABF627DB5082}" srcOrd="2" destOrd="0" parTransId="{B78A97A1-13C2-4193-A6B3-F44F8FFE5284}" sibTransId="{6836C271-3F06-4FD7-9324-2F0198F7B29E}"/>
    <dgm:cxn modelId="{3660C918-24D6-4D7F-A6F8-32193F68D2A4}" type="presOf" srcId="{3E0B3C2C-95EB-4DE1-A423-CA5E64352202}" destId="{FEA81542-73A1-415E-8DA9-54511BD54D92}" srcOrd="0" destOrd="2" presId="urn:microsoft.com/office/officeart/2011/layout/TabList"/>
    <dgm:cxn modelId="{E14AAA2E-1F44-4611-AC58-7A922F9D4BBC}" srcId="{5FAAFD7C-D9B6-43F9-9B88-AA488A6C3AC5}" destId="{3E0B3C2C-95EB-4DE1-A423-CA5E64352202}" srcOrd="3" destOrd="0" parTransId="{8BC41D12-0110-4013-AB04-2C01749274C2}" sibTransId="{042904A9-BD8A-4D05-A2C5-3962900A62E7}"/>
    <dgm:cxn modelId="{4947713E-E145-40C2-8AE3-FB0A3838EDE6}" srcId="{5FAAFD7C-D9B6-43F9-9B88-AA488A6C3AC5}" destId="{0EA5A668-0E3F-4501-8946-628F87C6A03F}" srcOrd="2" destOrd="0" parTransId="{13197B18-5B35-4EDF-8188-5229766E090E}" sibTransId="{B1D114E8-75D7-44AF-8030-11AF58CF7FC9}"/>
    <dgm:cxn modelId="{40253DED-656D-48B3-B3CE-011B0977ED20}" srcId="{6732C492-044E-4E7E-9567-D5A6DE3C0E61}" destId="{6B1251F7-C0DA-4CE0-B053-E165A9211135}" srcOrd="1" destOrd="0" parTransId="{242C9736-9E25-45FF-92F1-29CB62F9061B}" sibTransId="{01828FC8-B805-49D4-92FD-7DDF3F81B55F}"/>
    <dgm:cxn modelId="{5F38EECE-B2C3-4CE8-B72D-87DFEA1DFF82}" srcId="{6732C492-044E-4E7E-9567-D5A6DE3C0E61}" destId="{AAF9F07E-9316-4500-A257-3F53BD8F292B}" srcOrd="0" destOrd="0" parTransId="{F91A669F-0D0D-4CDD-8C34-5BCE9F2D16EF}" sibTransId="{12C5A448-9510-4DA0-9A2B-CB7321A97687}"/>
    <dgm:cxn modelId="{F7463305-602F-47D6-86D0-9412A84319C6}" type="presOf" srcId="{0B5ED9ED-AB45-4ECB-99AF-ABF627DB5082}" destId="{FEA81542-73A1-415E-8DA9-54511BD54D92}" srcOrd="0" destOrd="6" presId="urn:microsoft.com/office/officeart/2011/layout/TabList"/>
    <dgm:cxn modelId="{218AE50B-1F50-4D5C-AB6B-84280D45D640}" type="presOf" srcId="{6732C492-044E-4E7E-9567-D5A6DE3C0E61}" destId="{FEA81542-73A1-415E-8DA9-54511BD54D92}" srcOrd="0" destOrd="3" presId="urn:microsoft.com/office/officeart/2011/layout/TabList"/>
    <dgm:cxn modelId="{2F106643-AA11-4987-83D1-3E68F85E3A0F}" srcId="{5FAAFD7C-D9B6-43F9-9B88-AA488A6C3AC5}" destId="{6732C492-044E-4E7E-9567-D5A6DE3C0E61}" srcOrd="4" destOrd="0" parTransId="{F8905FA5-53E7-49D7-A081-BC1598196D83}" sibTransId="{C74A594E-C218-4B92-84BB-E20136468841}"/>
    <dgm:cxn modelId="{AFF172AE-7AAA-49FE-B952-ACE19366D99C}" type="presOf" srcId="{5FAAFD7C-D9B6-43F9-9B88-AA488A6C3AC5}" destId="{7F7976AC-573A-43E4-BAFE-59AFC699D0FB}" srcOrd="0" destOrd="0" presId="urn:microsoft.com/office/officeart/2011/layout/TabList"/>
    <dgm:cxn modelId="{664BC579-D84A-4B39-971C-E15ECA220DF0}" type="presOf" srcId="{6B1251F7-C0DA-4CE0-B053-E165A9211135}" destId="{FEA81542-73A1-415E-8DA9-54511BD54D92}" srcOrd="0" destOrd="5" presId="urn:microsoft.com/office/officeart/2011/layout/TabList"/>
    <dgm:cxn modelId="{D890FD37-FB63-449A-888F-9F62998B31D5}" srcId="{00B5B14A-0B34-4EA5-B410-340E0B88415E}" destId="{5FAAFD7C-D9B6-43F9-9B88-AA488A6C3AC5}" srcOrd="0" destOrd="0" parTransId="{7990CCA9-0F79-4C0F-BCBE-55CE8170EB01}" sibTransId="{DA56B327-D859-417F-9AA2-F03A1AB30014}"/>
    <dgm:cxn modelId="{CE4442D4-8DAD-4676-85C2-BB86BFD42170}" type="presOf" srcId="{11820758-D245-4ED6-BCB7-B63A4787D3FE}" destId="{E54F6188-7A7A-4BB4-9A88-27907EBAD315}" srcOrd="0" destOrd="0" presId="urn:microsoft.com/office/officeart/2011/layout/TabList"/>
    <dgm:cxn modelId="{563346BD-DAF3-4F82-BF88-7F652F9B0715}" srcId="{5FAAFD7C-D9B6-43F9-9B88-AA488A6C3AC5}" destId="{11820758-D245-4ED6-BCB7-B63A4787D3FE}" srcOrd="0" destOrd="0" parTransId="{52139D8C-53EE-415F-AAFB-92AC955CF5BB}" sibTransId="{E8B8F2DF-AB81-4098-B0B7-47D2D9970716}"/>
    <dgm:cxn modelId="{C2304E8B-ECD8-475B-A39F-7F7695A5C311}" srcId="{5FAAFD7C-D9B6-43F9-9B88-AA488A6C3AC5}" destId="{4E7E1C54-01AC-40CB-AB55-E46D53A1D1E2}" srcOrd="1" destOrd="0" parTransId="{E961A6FE-378C-4238-B73E-38D79DABDAFF}" sibTransId="{28E3A720-63B5-4AF4-815B-A6D71585F24E}"/>
    <dgm:cxn modelId="{E3B9DBF2-8FD8-4475-8F37-DC04AED907E2}" type="presParOf" srcId="{CFDA3213-E6C4-4B09-ADD8-41123F1C03DC}" destId="{B9082AD4-4EC4-48E6-8FD0-3E72A26772D0}" srcOrd="0" destOrd="0" presId="urn:microsoft.com/office/officeart/2011/layout/TabList"/>
    <dgm:cxn modelId="{86F709C3-F0A3-4580-A82B-8F3B715C6DE0}" type="presParOf" srcId="{B9082AD4-4EC4-48E6-8FD0-3E72A26772D0}" destId="{E54F6188-7A7A-4BB4-9A88-27907EBAD315}" srcOrd="0" destOrd="0" presId="urn:microsoft.com/office/officeart/2011/layout/TabList"/>
    <dgm:cxn modelId="{7614E457-B09A-4F64-A825-1A5CE47E1DB7}" type="presParOf" srcId="{B9082AD4-4EC4-48E6-8FD0-3E72A26772D0}" destId="{7F7976AC-573A-43E4-BAFE-59AFC699D0FB}" srcOrd="1" destOrd="0" presId="urn:microsoft.com/office/officeart/2011/layout/TabList"/>
    <dgm:cxn modelId="{7CC69634-4D9E-4FB3-8D52-DBE50813A476}" type="presParOf" srcId="{B9082AD4-4EC4-48E6-8FD0-3E72A26772D0}" destId="{97CAEE47-6460-43C8-94CD-3A17A8BDDB58}" srcOrd="2" destOrd="0" presId="urn:microsoft.com/office/officeart/2011/layout/TabList"/>
    <dgm:cxn modelId="{B9497942-B43A-4C9E-9178-CC17A08CF64D}" type="presParOf" srcId="{CFDA3213-E6C4-4B09-ADD8-41123F1C03DC}" destId="{FEA81542-73A1-415E-8DA9-54511BD54D92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B5B14A-0B34-4EA5-B410-340E0B88415E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06E159-ABF7-42AC-A8B1-252168421C27}">
      <dgm:prSet/>
      <dgm:spPr/>
      <dgm:t>
        <a:bodyPr/>
        <a:lstStyle/>
        <a:p>
          <a:r>
            <a:rPr lang="en-US" b="1" dirty="0" smtClean="0"/>
            <a:t>MEDICARE SAVINGS PLANS</a:t>
          </a:r>
        </a:p>
      </dgm:t>
    </dgm:pt>
    <dgm:pt modelId="{5017A219-82C9-4596-9413-FAF13DB294BF}" type="parTrans" cxnId="{064A3A20-011B-483D-8FC6-D2EE95D40A03}">
      <dgm:prSet/>
      <dgm:spPr/>
      <dgm:t>
        <a:bodyPr/>
        <a:lstStyle/>
        <a:p>
          <a:endParaRPr lang="en-US"/>
        </a:p>
      </dgm:t>
    </dgm:pt>
    <dgm:pt modelId="{0B3B1CDA-BF22-43E3-BC6F-07EC21E410CC}" type="sibTrans" cxnId="{064A3A20-011B-483D-8FC6-D2EE95D40A03}">
      <dgm:prSet/>
      <dgm:spPr/>
      <dgm:t>
        <a:bodyPr/>
        <a:lstStyle/>
        <a:p>
          <a:endParaRPr lang="en-US"/>
        </a:p>
      </dgm:t>
    </dgm:pt>
    <dgm:pt modelId="{50E71DCA-7BF6-4678-A134-D2100EC6E1F4}">
      <dgm:prSet custT="1"/>
      <dgm:spPr/>
      <dgm:t>
        <a:bodyPr/>
        <a:lstStyle/>
        <a:p>
          <a:r>
            <a:rPr lang="en-US" sz="1600" dirty="0" smtClean="0"/>
            <a:t>Apply through the Illinois Department of Human Services</a:t>
          </a:r>
          <a:endParaRPr lang="en-US" sz="1600" b="1" dirty="0" smtClean="0"/>
        </a:p>
      </dgm:t>
    </dgm:pt>
    <dgm:pt modelId="{42DBDA06-CA3C-4BDA-8A4F-FD6795210FBC}" type="parTrans" cxnId="{ED912F2D-3388-4061-BB35-0FB23F921B1C}">
      <dgm:prSet/>
      <dgm:spPr/>
      <dgm:t>
        <a:bodyPr/>
        <a:lstStyle/>
        <a:p>
          <a:endParaRPr lang="en-US"/>
        </a:p>
      </dgm:t>
    </dgm:pt>
    <dgm:pt modelId="{179BCC60-8BA0-44D3-AA7C-75007AC2D573}" type="sibTrans" cxnId="{ED912F2D-3388-4061-BB35-0FB23F921B1C}">
      <dgm:prSet/>
      <dgm:spPr/>
      <dgm:t>
        <a:bodyPr/>
        <a:lstStyle/>
        <a:p>
          <a:endParaRPr lang="en-US"/>
        </a:p>
      </dgm:t>
    </dgm:pt>
    <dgm:pt modelId="{F611A495-2096-4D7F-8BDA-9DE46F46F722}">
      <dgm:prSet custT="1"/>
      <dgm:spPr/>
      <dgm:t>
        <a:bodyPr/>
        <a:lstStyle/>
        <a:p>
          <a:r>
            <a:rPr lang="en-US" sz="1400" b="1" i="0" dirty="0" smtClean="0"/>
            <a:t>Asset limits </a:t>
          </a:r>
          <a:r>
            <a:rPr lang="en-US" sz="1400" b="0" i="0" dirty="0" smtClean="0"/>
            <a:t>(2023): $7,080 (single); $10,620 (2 people)</a:t>
          </a:r>
          <a:endParaRPr lang="en-US" sz="1400" b="0" i="0" dirty="0"/>
        </a:p>
      </dgm:t>
    </dgm:pt>
    <dgm:pt modelId="{3CA384F1-AA2E-4D1E-BCA8-411C39AB15BF}" type="parTrans" cxnId="{1943401E-DC2D-4CFE-B851-2E0FC58E956B}">
      <dgm:prSet/>
      <dgm:spPr/>
      <dgm:t>
        <a:bodyPr/>
        <a:lstStyle/>
        <a:p>
          <a:endParaRPr lang="en-US"/>
        </a:p>
      </dgm:t>
    </dgm:pt>
    <dgm:pt modelId="{09E6AABD-8BF1-46BF-BE01-146EFDC17A45}" type="sibTrans" cxnId="{1943401E-DC2D-4CFE-B851-2E0FC58E956B}">
      <dgm:prSet/>
      <dgm:spPr/>
      <dgm:t>
        <a:bodyPr/>
        <a:lstStyle/>
        <a:p>
          <a:endParaRPr lang="en-US"/>
        </a:p>
      </dgm:t>
    </dgm:pt>
    <dgm:pt modelId="{583F0AE1-A986-41F8-87B1-E387369198B3}">
      <dgm:prSet custT="1"/>
      <dgm:spPr/>
      <dgm:t>
        <a:bodyPr/>
        <a:lstStyle/>
        <a:p>
          <a:r>
            <a:rPr lang="en-US" sz="1400" b="1" i="0" dirty="0" smtClean="0"/>
            <a:t>Income limits</a:t>
          </a:r>
          <a:r>
            <a:rPr lang="en-US" sz="1400" b="0" i="0" dirty="0" smtClean="0"/>
            <a:t>:</a:t>
          </a:r>
          <a:endParaRPr lang="en-US" sz="1400" b="0" i="0" dirty="0"/>
        </a:p>
      </dgm:t>
    </dgm:pt>
    <dgm:pt modelId="{927C5ABE-78F0-4B96-B9D6-27F5C4F7C414}" type="parTrans" cxnId="{01CC48DB-6150-40DB-95DD-533CBA9F809B}">
      <dgm:prSet/>
      <dgm:spPr/>
      <dgm:t>
        <a:bodyPr/>
        <a:lstStyle/>
        <a:p>
          <a:endParaRPr lang="en-US"/>
        </a:p>
      </dgm:t>
    </dgm:pt>
    <dgm:pt modelId="{8DC64CB9-7642-4328-89A6-0BC6F162E499}" type="sibTrans" cxnId="{01CC48DB-6150-40DB-95DD-533CBA9F809B}">
      <dgm:prSet/>
      <dgm:spPr/>
      <dgm:t>
        <a:bodyPr/>
        <a:lstStyle/>
        <a:p>
          <a:endParaRPr lang="en-US"/>
        </a:p>
      </dgm:t>
    </dgm:pt>
    <dgm:pt modelId="{BD4827DF-D4DB-4052-ADE1-D2195933EE1E}">
      <dgm:prSet custT="1"/>
      <dgm:spPr/>
      <dgm:t>
        <a:bodyPr/>
        <a:lstStyle/>
        <a:p>
          <a:r>
            <a:rPr lang="en-US" sz="1400" b="0" i="0" dirty="0" smtClean="0"/>
            <a:t>Automatic enrollment in Extra Help</a:t>
          </a:r>
          <a:endParaRPr lang="en-US" sz="1400" b="0" i="0" dirty="0"/>
        </a:p>
      </dgm:t>
    </dgm:pt>
    <dgm:pt modelId="{A39B9455-2540-4353-A0CF-6C30B2399BD8}" type="parTrans" cxnId="{54C571BC-48F7-498E-8034-54B1A3A83C1A}">
      <dgm:prSet/>
      <dgm:spPr/>
      <dgm:t>
        <a:bodyPr/>
        <a:lstStyle/>
        <a:p>
          <a:endParaRPr lang="en-US"/>
        </a:p>
      </dgm:t>
    </dgm:pt>
    <dgm:pt modelId="{338B3D5C-6232-4E13-88F5-6C55DD6EB700}" type="sibTrans" cxnId="{54C571BC-48F7-498E-8034-54B1A3A83C1A}">
      <dgm:prSet/>
      <dgm:spPr/>
      <dgm:t>
        <a:bodyPr/>
        <a:lstStyle/>
        <a:p>
          <a:endParaRPr lang="en-US"/>
        </a:p>
      </dgm:t>
    </dgm:pt>
    <dgm:pt modelId="{E3061C82-8BE7-4541-84A8-03BA1CD8B8EE}">
      <dgm:prSet custT="1"/>
      <dgm:spPr/>
      <dgm:t>
        <a:bodyPr/>
        <a:lstStyle/>
        <a:p>
          <a:r>
            <a:rPr lang="en-US" sz="1400" b="0" i="0" dirty="0" smtClean="0"/>
            <a:t>QMB: $1,215 (single); $1,639 (2 people)</a:t>
          </a:r>
          <a:endParaRPr lang="en-US" sz="1400" b="0" i="0" dirty="0"/>
        </a:p>
      </dgm:t>
    </dgm:pt>
    <dgm:pt modelId="{F6CA3709-6186-4369-BDAE-2FE6507B0922}" type="parTrans" cxnId="{EF229E69-9817-42D9-BFDF-D757D6BF813B}">
      <dgm:prSet/>
      <dgm:spPr/>
      <dgm:t>
        <a:bodyPr/>
        <a:lstStyle/>
        <a:p>
          <a:endParaRPr lang="en-US"/>
        </a:p>
      </dgm:t>
    </dgm:pt>
    <dgm:pt modelId="{2D5BACA7-B3BB-462E-9407-F640A149B216}" type="sibTrans" cxnId="{EF229E69-9817-42D9-BFDF-D757D6BF813B}">
      <dgm:prSet/>
      <dgm:spPr/>
      <dgm:t>
        <a:bodyPr/>
        <a:lstStyle/>
        <a:p>
          <a:endParaRPr lang="en-US"/>
        </a:p>
      </dgm:t>
    </dgm:pt>
    <dgm:pt modelId="{0B6DBA55-ED60-46B3-9344-A94825F79839}">
      <dgm:prSet custT="1"/>
      <dgm:spPr/>
      <dgm:t>
        <a:bodyPr/>
        <a:lstStyle/>
        <a:p>
          <a:r>
            <a:rPr lang="en-US" sz="1400" b="0" i="0" dirty="0" smtClean="0"/>
            <a:t>Other MSP: $1,639 (single); $2,218 (2 people)</a:t>
          </a:r>
          <a:endParaRPr lang="en-US" sz="1400" b="0" i="0" dirty="0"/>
        </a:p>
      </dgm:t>
    </dgm:pt>
    <dgm:pt modelId="{D440043C-7D41-47D8-998B-566D08394310}" type="parTrans" cxnId="{63077594-90E3-4594-A225-D5D6F802178B}">
      <dgm:prSet/>
      <dgm:spPr/>
      <dgm:t>
        <a:bodyPr/>
        <a:lstStyle/>
        <a:p>
          <a:endParaRPr lang="en-US"/>
        </a:p>
      </dgm:t>
    </dgm:pt>
    <dgm:pt modelId="{9868AB9E-1FE7-4D86-9D83-C0034FEF5EAD}" type="sibTrans" cxnId="{63077594-90E3-4594-A225-D5D6F802178B}">
      <dgm:prSet/>
      <dgm:spPr/>
      <dgm:t>
        <a:bodyPr/>
        <a:lstStyle/>
        <a:p>
          <a:endParaRPr lang="en-US"/>
        </a:p>
      </dgm:t>
    </dgm:pt>
    <dgm:pt modelId="{B656548F-DA24-4543-8F3C-93FCEBA47700}">
      <dgm:prSet custT="1"/>
      <dgm:spPr/>
      <dgm:t>
        <a:bodyPr/>
        <a:lstStyle/>
        <a:p>
          <a:r>
            <a:rPr lang="en-US" sz="1400" b="0" i="0" dirty="0" smtClean="0"/>
            <a:t>Benefits:</a:t>
          </a:r>
          <a:endParaRPr lang="en-US" sz="1400" b="0" i="0" dirty="0"/>
        </a:p>
      </dgm:t>
    </dgm:pt>
    <dgm:pt modelId="{2F0D2DB3-0869-42B6-98C9-8CA9C6A2A113}" type="parTrans" cxnId="{0BE65D6D-A24D-4DFB-95E3-D315170E1B66}">
      <dgm:prSet/>
      <dgm:spPr/>
      <dgm:t>
        <a:bodyPr/>
        <a:lstStyle/>
        <a:p>
          <a:endParaRPr lang="en-US"/>
        </a:p>
      </dgm:t>
    </dgm:pt>
    <dgm:pt modelId="{B4CD119C-DF8B-47A2-9B9D-177BBCA2EE59}" type="sibTrans" cxnId="{0BE65D6D-A24D-4DFB-95E3-D315170E1B66}">
      <dgm:prSet/>
      <dgm:spPr/>
      <dgm:t>
        <a:bodyPr/>
        <a:lstStyle/>
        <a:p>
          <a:endParaRPr lang="en-US"/>
        </a:p>
      </dgm:t>
    </dgm:pt>
    <dgm:pt modelId="{F819684C-D811-4EEA-B202-4FB9E3235AF7}">
      <dgm:prSet custT="1"/>
      <dgm:spPr/>
      <dgm:t>
        <a:bodyPr/>
        <a:lstStyle/>
        <a:p>
          <a:r>
            <a:rPr lang="en-US" sz="1400" b="0" i="0" dirty="0" smtClean="0"/>
            <a:t>State pays Part B Premiums</a:t>
          </a:r>
          <a:endParaRPr lang="en-US" sz="1400" b="0" i="0" dirty="0"/>
        </a:p>
      </dgm:t>
    </dgm:pt>
    <dgm:pt modelId="{D0458337-A664-4698-8066-0D836426B187}" type="parTrans" cxnId="{F5A7F3AB-120B-4FAA-9DCB-8D44938BADDD}">
      <dgm:prSet/>
      <dgm:spPr/>
      <dgm:t>
        <a:bodyPr/>
        <a:lstStyle/>
        <a:p>
          <a:endParaRPr lang="en-US"/>
        </a:p>
      </dgm:t>
    </dgm:pt>
    <dgm:pt modelId="{35620C36-695A-4441-8718-D4E4F7D3B4B1}" type="sibTrans" cxnId="{F5A7F3AB-120B-4FAA-9DCB-8D44938BADDD}">
      <dgm:prSet/>
      <dgm:spPr/>
      <dgm:t>
        <a:bodyPr/>
        <a:lstStyle/>
        <a:p>
          <a:endParaRPr lang="en-US"/>
        </a:p>
      </dgm:t>
    </dgm:pt>
    <dgm:pt modelId="{3E091421-274B-4A02-8835-26AE59B64178}">
      <dgm:prSet custT="1"/>
      <dgm:spPr/>
      <dgm:t>
        <a:bodyPr/>
        <a:lstStyle/>
        <a:p>
          <a:r>
            <a:rPr lang="en-US" sz="1400" b="0" i="0" dirty="0" smtClean="0"/>
            <a:t>For QMB Only: State pays Part A Premiums, assistance with Co-pays, Balance Billing Protections</a:t>
          </a:r>
          <a:endParaRPr lang="en-US" sz="1400" b="0" i="0" dirty="0"/>
        </a:p>
      </dgm:t>
    </dgm:pt>
    <dgm:pt modelId="{23782C32-2C20-4C4A-A31D-39D9BFC8A34C}" type="parTrans" cxnId="{135C0D82-1B74-4AB8-9361-074BAEA64784}">
      <dgm:prSet/>
      <dgm:spPr/>
      <dgm:t>
        <a:bodyPr/>
        <a:lstStyle/>
        <a:p>
          <a:endParaRPr lang="en-US"/>
        </a:p>
      </dgm:t>
    </dgm:pt>
    <dgm:pt modelId="{66304244-FE8C-4992-9002-FBBAFD63AE5F}" type="sibTrans" cxnId="{135C0D82-1B74-4AB8-9361-074BAEA64784}">
      <dgm:prSet/>
      <dgm:spPr/>
      <dgm:t>
        <a:bodyPr/>
        <a:lstStyle/>
        <a:p>
          <a:endParaRPr lang="en-US"/>
        </a:p>
      </dgm:t>
    </dgm:pt>
    <dgm:pt modelId="{32051392-9206-4358-8D4A-0EDC6F77B5F1}">
      <dgm:prSet custT="1"/>
      <dgm:spPr/>
      <dgm:t>
        <a:bodyPr/>
        <a:lstStyle/>
        <a:p>
          <a:r>
            <a:rPr lang="en-US" sz="1400" b="0" i="0" dirty="0" smtClean="0"/>
            <a:t>State pays any late enrollment penalties associated with premiums it is paying</a:t>
          </a:r>
          <a:endParaRPr lang="en-US" sz="1400" b="0" i="0" dirty="0"/>
        </a:p>
      </dgm:t>
    </dgm:pt>
    <dgm:pt modelId="{3220A10B-D456-4CC4-A059-F3D5688D4E94}" type="parTrans" cxnId="{FF642E65-89F1-42E7-BC68-6C25574DE794}">
      <dgm:prSet/>
      <dgm:spPr/>
      <dgm:t>
        <a:bodyPr/>
        <a:lstStyle/>
        <a:p>
          <a:endParaRPr lang="en-US"/>
        </a:p>
      </dgm:t>
    </dgm:pt>
    <dgm:pt modelId="{1891537A-22CF-4C31-9693-ADE76DBE80E3}" type="sibTrans" cxnId="{FF642E65-89F1-42E7-BC68-6C25574DE794}">
      <dgm:prSet/>
      <dgm:spPr/>
      <dgm:t>
        <a:bodyPr/>
        <a:lstStyle/>
        <a:p>
          <a:endParaRPr lang="en-US"/>
        </a:p>
      </dgm:t>
    </dgm:pt>
    <dgm:pt modelId="{47795968-B636-484C-B877-D548FCEF3EAC}">
      <dgm:prSet custT="1"/>
      <dgm:spPr/>
      <dgm:t>
        <a:bodyPr/>
        <a:lstStyle/>
        <a:p>
          <a:endParaRPr lang="en-US" sz="1400" b="0" i="0" dirty="0"/>
        </a:p>
      </dgm:t>
    </dgm:pt>
    <dgm:pt modelId="{1C5BBEA0-0D8F-42D1-9554-DD95069D2CA9}" type="parTrans" cxnId="{C7BF5112-A2F7-43D1-B0C5-DDCCD8037C21}">
      <dgm:prSet/>
      <dgm:spPr/>
      <dgm:t>
        <a:bodyPr/>
        <a:lstStyle/>
        <a:p>
          <a:endParaRPr lang="en-US"/>
        </a:p>
      </dgm:t>
    </dgm:pt>
    <dgm:pt modelId="{2BD52647-1AD3-4743-8C30-13959E8EAB5C}" type="sibTrans" cxnId="{C7BF5112-A2F7-43D1-B0C5-DDCCD8037C21}">
      <dgm:prSet/>
      <dgm:spPr/>
      <dgm:t>
        <a:bodyPr/>
        <a:lstStyle/>
        <a:p>
          <a:endParaRPr lang="en-US"/>
        </a:p>
      </dgm:t>
    </dgm:pt>
    <dgm:pt modelId="{15F5A82B-BBB3-47CF-846C-622539C95611}">
      <dgm:prSet custT="1"/>
      <dgm:spPr/>
      <dgm:t>
        <a:bodyPr/>
        <a:lstStyle/>
        <a:p>
          <a:r>
            <a:rPr lang="en-US" sz="1400" b="0" i="0" dirty="0" smtClean="0"/>
            <a:t>All except QMB: Up to three months retroactive benefits</a:t>
          </a:r>
          <a:endParaRPr lang="en-US" sz="1400" b="0" i="0" dirty="0"/>
        </a:p>
      </dgm:t>
    </dgm:pt>
    <dgm:pt modelId="{F3E8C2A5-D32E-4D43-8A41-C1A9E5FA6DAB}" type="parTrans" cxnId="{B1D67D04-1D8B-4B2A-AC14-A227133EF948}">
      <dgm:prSet/>
      <dgm:spPr/>
      <dgm:t>
        <a:bodyPr/>
        <a:lstStyle/>
        <a:p>
          <a:endParaRPr lang="en-US"/>
        </a:p>
      </dgm:t>
    </dgm:pt>
    <dgm:pt modelId="{52242870-6E47-492E-8ADD-BC973F0AEC09}" type="sibTrans" cxnId="{B1D67D04-1D8B-4B2A-AC14-A227133EF948}">
      <dgm:prSet/>
      <dgm:spPr/>
      <dgm:t>
        <a:bodyPr/>
        <a:lstStyle/>
        <a:p>
          <a:endParaRPr lang="en-US"/>
        </a:p>
      </dgm:t>
    </dgm:pt>
    <dgm:pt modelId="{CFDA3213-E6C4-4B09-ADD8-41123F1C03DC}" type="pres">
      <dgm:prSet presAssocID="{00B5B14A-0B34-4EA5-B410-340E0B88415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1EDF247-322B-48B4-8BD6-17E19F0653AD}" type="pres">
      <dgm:prSet presAssocID="{B406E159-ABF7-42AC-A8B1-252168421C27}" presName="composite" presStyleCnt="0"/>
      <dgm:spPr/>
    </dgm:pt>
    <dgm:pt modelId="{B5B8E410-F8E7-4FB6-9E62-32BA06AD6516}" type="pres">
      <dgm:prSet presAssocID="{B406E159-ABF7-42AC-A8B1-252168421C27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FE5C2-7935-4A0B-BEBA-8C1FB62E6191}" type="pres">
      <dgm:prSet presAssocID="{B406E159-ABF7-42AC-A8B1-252168421C27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75E69-838A-4ECF-AE12-2BD3E171F07A}" type="pres">
      <dgm:prSet presAssocID="{B406E159-ABF7-42AC-A8B1-252168421C27}" presName="Accent" presStyleLbl="parChTrans1D1" presStyleIdx="0" presStyleCnt="1"/>
      <dgm:spPr/>
    </dgm:pt>
    <dgm:pt modelId="{7206B44F-3536-4551-88AB-83694BAAD7E4}" type="pres">
      <dgm:prSet presAssocID="{B406E159-ABF7-42AC-A8B1-252168421C27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FD28E1-4126-483E-972C-93D7AD6EFB8B}" type="presOf" srcId="{00B5B14A-0B34-4EA5-B410-340E0B88415E}" destId="{CFDA3213-E6C4-4B09-ADD8-41123F1C03DC}" srcOrd="0" destOrd="0" presId="urn:microsoft.com/office/officeart/2011/layout/TabList"/>
    <dgm:cxn modelId="{FF642E65-89F1-42E7-BC68-6C25574DE794}" srcId="{B656548F-DA24-4543-8F3C-93FCEBA47700}" destId="{32051392-9206-4358-8D4A-0EDC6F77B5F1}" srcOrd="4" destOrd="0" parTransId="{3220A10B-D456-4CC4-A059-F3D5688D4E94}" sibTransId="{1891537A-22CF-4C31-9693-ADE76DBE80E3}"/>
    <dgm:cxn modelId="{F8FCEF7E-901B-4A0C-BA22-C744208873BE}" type="presOf" srcId="{0B6DBA55-ED60-46B3-9344-A94825F79839}" destId="{7206B44F-3536-4551-88AB-83694BAAD7E4}" srcOrd="0" destOrd="4" presId="urn:microsoft.com/office/officeart/2011/layout/TabList"/>
    <dgm:cxn modelId="{63077594-90E3-4594-A225-D5D6F802178B}" srcId="{583F0AE1-A986-41F8-87B1-E387369198B3}" destId="{0B6DBA55-ED60-46B3-9344-A94825F79839}" srcOrd="1" destOrd="0" parTransId="{D440043C-7D41-47D8-998B-566D08394310}" sibTransId="{9868AB9E-1FE7-4D86-9D83-C0034FEF5EAD}"/>
    <dgm:cxn modelId="{B1D67D04-1D8B-4B2A-AC14-A227133EF948}" srcId="{B656548F-DA24-4543-8F3C-93FCEBA47700}" destId="{15F5A82B-BBB3-47CF-846C-622539C95611}" srcOrd="3" destOrd="0" parTransId="{F3E8C2A5-D32E-4D43-8A41-C1A9E5FA6DAB}" sibTransId="{52242870-6E47-492E-8ADD-BC973F0AEC09}"/>
    <dgm:cxn modelId="{ED912F2D-3388-4061-BB35-0FB23F921B1C}" srcId="{B406E159-ABF7-42AC-A8B1-252168421C27}" destId="{50E71DCA-7BF6-4678-A134-D2100EC6E1F4}" srcOrd="0" destOrd="0" parTransId="{42DBDA06-CA3C-4BDA-8A4F-FD6795210FBC}" sibTransId="{179BCC60-8BA0-44D3-AA7C-75007AC2D573}"/>
    <dgm:cxn modelId="{F747467B-225F-49FF-A41A-28BF009378FF}" type="presOf" srcId="{BD4827DF-D4DB-4052-ADE1-D2195933EE1E}" destId="{7206B44F-3536-4551-88AB-83694BAAD7E4}" srcOrd="0" destOrd="6" presId="urn:microsoft.com/office/officeart/2011/layout/TabList"/>
    <dgm:cxn modelId="{146AAC86-CEBE-4465-991B-9DFB44B5D97F}" type="presOf" srcId="{3E091421-274B-4A02-8835-26AE59B64178}" destId="{7206B44F-3536-4551-88AB-83694BAAD7E4}" srcOrd="0" destOrd="8" presId="urn:microsoft.com/office/officeart/2011/layout/TabList"/>
    <dgm:cxn modelId="{C369DA7E-C856-4605-B394-784901A9D9AC}" type="presOf" srcId="{F819684C-D811-4EEA-B202-4FB9E3235AF7}" destId="{7206B44F-3536-4551-88AB-83694BAAD7E4}" srcOrd="0" destOrd="7" presId="urn:microsoft.com/office/officeart/2011/layout/TabList"/>
    <dgm:cxn modelId="{1943401E-DC2D-4CFE-B851-2E0FC58E956B}" srcId="{B406E159-ABF7-42AC-A8B1-252168421C27}" destId="{F611A495-2096-4D7F-8BDA-9DE46F46F722}" srcOrd="2" destOrd="0" parTransId="{3CA384F1-AA2E-4D1E-BCA8-411C39AB15BF}" sibTransId="{09E6AABD-8BF1-46BF-BE01-146EFDC17A45}"/>
    <dgm:cxn modelId="{95683C5E-733D-4F6B-AA62-1B181F636985}" type="presOf" srcId="{583F0AE1-A986-41F8-87B1-E387369198B3}" destId="{7206B44F-3536-4551-88AB-83694BAAD7E4}" srcOrd="0" destOrd="2" presId="urn:microsoft.com/office/officeart/2011/layout/TabList"/>
    <dgm:cxn modelId="{FDE464D2-1E75-4F59-971B-3DF8A6768889}" type="presOf" srcId="{E3061C82-8BE7-4541-84A8-03BA1CD8B8EE}" destId="{7206B44F-3536-4551-88AB-83694BAAD7E4}" srcOrd="0" destOrd="3" presId="urn:microsoft.com/office/officeart/2011/layout/TabList"/>
    <dgm:cxn modelId="{C7BF5112-A2F7-43D1-B0C5-DDCCD8037C21}" srcId="{B406E159-ABF7-42AC-A8B1-252168421C27}" destId="{47795968-B636-484C-B877-D548FCEF3EAC}" srcOrd="1" destOrd="0" parTransId="{1C5BBEA0-0D8F-42D1-9554-DD95069D2CA9}" sibTransId="{2BD52647-1AD3-4743-8C30-13959E8EAB5C}"/>
    <dgm:cxn modelId="{135C0D82-1B74-4AB8-9361-074BAEA64784}" srcId="{B656548F-DA24-4543-8F3C-93FCEBA47700}" destId="{3E091421-274B-4A02-8835-26AE59B64178}" srcOrd="2" destOrd="0" parTransId="{23782C32-2C20-4C4A-A31D-39D9BFC8A34C}" sibTransId="{66304244-FE8C-4992-9002-FBBAFD63AE5F}"/>
    <dgm:cxn modelId="{F091887F-A90E-4850-A83E-C2BBF7E349A8}" type="presOf" srcId="{32051392-9206-4358-8D4A-0EDC6F77B5F1}" destId="{7206B44F-3536-4551-88AB-83694BAAD7E4}" srcOrd="0" destOrd="10" presId="urn:microsoft.com/office/officeart/2011/layout/TabList"/>
    <dgm:cxn modelId="{EAF052C1-3223-49AA-9927-5B0BA2023F94}" type="presOf" srcId="{15F5A82B-BBB3-47CF-846C-622539C95611}" destId="{7206B44F-3536-4551-88AB-83694BAAD7E4}" srcOrd="0" destOrd="9" presId="urn:microsoft.com/office/officeart/2011/layout/TabList"/>
    <dgm:cxn modelId="{01CC48DB-6150-40DB-95DD-533CBA9F809B}" srcId="{B406E159-ABF7-42AC-A8B1-252168421C27}" destId="{583F0AE1-A986-41F8-87B1-E387369198B3}" srcOrd="3" destOrd="0" parTransId="{927C5ABE-78F0-4B96-B9D6-27F5C4F7C414}" sibTransId="{8DC64CB9-7642-4328-89A6-0BC6F162E499}"/>
    <dgm:cxn modelId="{0BE65D6D-A24D-4DFB-95E3-D315170E1B66}" srcId="{B406E159-ABF7-42AC-A8B1-252168421C27}" destId="{B656548F-DA24-4543-8F3C-93FCEBA47700}" srcOrd="4" destOrd="0" parTransId="{2F0D2DB3-0869-42B6-98C9-8CA9C6A2A113}" sibTransId="{B4CD119C-DF8B-47A2-9B9D-177BBCA2EE59}"/>
    <dgm:cxn modelId="{B148F45F-2E93-40E4-952A-8FF532FBA3D9}" type="presOf" srcId="{50E71DCA-7BF6-4678-A134-D2100EC6E1F4}" destId="{B5B8E410-F8E7-4FB6-9E62-32BA06AD6516}" srcOrd="0" destOrd="0" presId="urn:microsoft.com/office/officeart/2011/layout/TabList"/>
    <dgm:cxn modelId="{F5A7F3AB-120B-4FAA-9DCB-8D44938BADDD}" srcId="{B656548F-DA24-4543-8F3C-93FCEBA47700}" destId="{F819684C-D811-4EEA-B202-4FB9E3235AF7}" srcOrd="1" destOrd="0" parTransId="{D0458337-A664-4698-8066-0D836426B187}" sibTransId="{35620C36-695A-4441-8718-D4E4F7D3B4B1}"/>
    <dgm:cxn modelId="{EF229E69-9817-42D9-BFDF-D757D6BF813B}" srcId="{583F0AE1-A986-41F8-87B1-E387369198B3}" destId="{E3061C82-8BE7-4541-84A8-03BA1CD8B8EE}" srcOrd="0" destOrd="0" parTransId="{F6CA3709-6186-4369-BDAE-2FE6507B0922}" sibTransId="{2D5BACA7-B3BB-462E-9407-F640A149B216}"/>
    <dgm:cxn modelId="{15BFA2C0-B619-4BE8-80AC-F85994F176DE}" type="presOf" srcId="{47795968-B636-484C-B877-D548FCEF3EAC}" destId="{7206B44F-3536-4551-88AB-83694BAAD7E4}" srcOrd="0" destOrd="0" presId="urn:microsoft.com/office/officeart/2011/layout/TabList"/>
    <dgm:cxn modelId="{064A3A20-011B-483D-8FC6-D2EE95D40A03}" srcId="{00B5B14A-0B34-4EA5-B410-340E0B88415E}" destId="{B406E159-ABF7-42AC-A8B1-252168421C27}" srcOrd="0" destOrd="0" parTransId="{5017A219-82C9-4596-9413-FAF13DB294BF}" sibTransId="{0B3B1CDA-BF22-43E3-BC6F-07EC21E410CC}"/>
    <dgm:cxn modelId="{54C571BC-48F7-498E-8034-54B1A3A83C1A}" srcId="{B656548F-DA24-4543-8F3C-93FCEBA47700}" destId="{BD4827DF-D4DB-4052-ADE1-D2195933EE1E}" srcOrd="0" destOrd="0" parTransId="{A39B9455-2540-4353-A0CF-6C30B2399BD8}" sibTransId="{338B3D5C-6232-4E13-88F5-6C55DD6EB700}"/>
    <dgm:cxn modelId="{3544497A-18A2-4853-841B-E80FBCCEE2DC}" type="presOf" srcId="{F611A495-2096-4D7F-8BDA-9DE46F46F722}" destId="{7206B44F-3536-4551-88AB-83694BAAD7E4}" srcOrd="0" destOrd="1" presId="urn:microsoft.com/office/officeart/2011/layout/TabList"/>
    <dgm:cxn modelId="{F07A7A52-4EE4-4C8A-B983-6CB264E53228}" type="presOf" srcId="{B406E159-ABF7-42AC-A8B1-252168421C27}" destId="{AA2FE5C2-7935-4A0B-BEBA-8C1FB62E6191}" srcOrd="0" destOrd="0" presId="urn:microsoft.com/office/officeart/2011/layout/TabList"/>
    <dgm:cxn modelId="{B0594774-AC02-40CC-8513-EA60240B9976}" type="presOf" srcId="{B656548F-DA24-4543-8F3C-93FCEBA47700}" destId="{7206B44F-3536-4551-88AB-83694BAAD7E4}" srcOrd="0" destOrd="5" presId="urn:microsoft.com/office/officeart/2011/layout/TabList"/>
    <dgm:cxn modelId="{899CD8FA-2659-46A6-806E-CDD2BDA2B2BB}" type="presParOf" srcId="{CFDA3213-E6C4-4B09-ADD8-41123F1C03DC}" destId="{A1EDF247-322B-48B4-8BD6-17E19F0653AD}" srcOrd="0" destOrd="0" presId="urn:microsoft.com/office/officeart/2011/layout/TabList"/>
    <dgm:cxn modelId="{E0760F3A-9340-4DF6-A308-A80D2FA92C80}" type="presParOf" srcId="{A1EDF247-322B-48B4-8BD6-17E19F0653AD}" destId="{B5B8E410-F8E7-4FB6-9E62-32BA06AD6516}" srcOrd="0" destOrd="0" presId="urn:microsoft.com/office/officeart/2011/layout/TabList"/>
    <dgm:cxn modelId="{128E40AA-1EE2-46E8-8D3E-CD46FF5E2997}" type="presParOf" srcId="{A1EDF247-322B-48B4-8BD6-17E19F0653AD}" destId="{AA2FE5C2-7935-4A0B-BEBA-8C1FB62E6191}" srcOrd="1" destOrd="0" presId="urn:microsoft.com/office/officeart/2011/layout/TabList"/>
    <dgm:cxn modelId="{DDA8BC30-3CA1-4961-8B54-66305A990FF8}" type="presParOf" srcId="{A1EDF247-322B-48B4-8BD6-17E19F0653AD}" destId="{3DF75E69-838A-4ECF-AE12-2BD3E171F07A}" srcOrd="2" destOrd="0" presId="urn:microsoft.com/office/officeart/2011/layout/TabList"/>
    <dgm:cxn modelId="{06E7AA7E-9E1E-4775-A29B-AE2C2A219877}" type="presParOf" srcId="{CFDA3213-E6C4-4B09-ADD8-41123F1C03DC}" destId="{7206B44F-3536-4551-88AB-83694BAAD7E4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D0EBB-FF31-494A-8D8D-060C9E8C26C4}">
      <dsp:nvSpPr>
        <dsp:cNvPr id="0" name=""/>
        <dsp:cNvSpPr/>
      </dsp:nvSpPr>
      <dsp:spPr>
        <a:xfrm>
          <a:off x="41069" y="0"/>
          <a:ext cx="6800067" cy="4676653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3DA27-40FD-42DD-8A5A-4770813335C9}">
      <dsp:nvSpPr>
        <dsp:cNvPr id="0" name=""/>
        <dsp:cNvSpPr/>
      </dsp:nvSpPr>
      <dsp:spPr>
        <a:xfrm>
          <a:off x="909889" y="0"/>
          <a:ext cx="3975153" cy="45375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b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smtClean="0">
              <a:solidFill>
                <a:srgbClr val="001E61"/>
              </a:solidFill>
            </a:rPr>
            <a:t>Public Benefits Overview</a:t>
          </a:r>
          <a:endParaRPr lang="en-US" sz="6300" b="1" kern="1200" dirty="0">
            <a:solidFill>
              <a:srgbClr val="001E61"/>
            </a:solidFill>
          </a:endParaRPr>
        </a:p>
      </dsp:txBody>
      <dsp:txXfrm>
        <a:off x="909889" y="0"/>
        <a:ext cx="3975153" cy="4537513"/>
      </dsp:txXfrm>
    </dsp:sp>
    <dsp:sp modelId="{5EFC757A-B366-46BF-AC4F-3DAE76FA1951}">
      <dsp:nvSpPr>
        <dsp:cNvPr id="0" name=""/>
        <dsp:cNvSpPr/>
      </dsp:nvSpPr>
      <dsp:spPr>
        <a:xfrm>
          <a:off x="5157116" y="2990176"/>
          <a:ext cx="1463755" cy="142843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0BA70-F228-4281-8918-3D1BF8C1C896}">
      <dsp:nvSpPr>
        <dsp:cNvPr id="0" name=""/>
        <dsp:cNvSpPr/>
      </dsp:nvSpPr>
      <dsp:spPr>
        <a:xfrm>
          <a:off x="7282468" y="-139302"/>
          <a:ext cx="533789" cy="1262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7282468" y="-139302"/>
        <a:ext cx="533789" cy="1262696"/>
      </dsp:txXfrm>
    </dsp:sp>
    <dsp:sp modelId="{E870F793-48B9-4321-AA32-FC1EE8E04588}">
      <dsp:nvSpPr>
        <dsp:cNvPr id="0" name=""/>
        <dsp:cNvSpPr/>
      </dsp:nvSpPr>
      <dsp:spPr>
        <a:xfrm>
          <a:off x="5148378" y="1526799"/>
          <a:ext cx="1463755" cy="142843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72C42-681F-4DAA-A0FB-D4639AF93303}">
      <dsp:nvSpPr>
        <dsp:cNvPr id="0" name=""/>
        <dsp:cNvSpPr/>
      </dsp:nvSpPr>
      <dsp:spPr>
        <a:xfrm>
          <a:off x="7282468" y="1516420"/>
          <a:ext cx="533789" cy="1262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7282468" y="1516420"/>
        <a:ext cx="533789" cy="1262696"/>
      </dsp:txXfrm>
    </dsp:sp>
    <dsp:sp modelId="{03021D79-DE20-42B6-B5A8-D2891FCA5067}">
      <dsp:nvSpPr>
        <dsp:cNvPr id="0" name=""/>
        <dsp:cNvSpPr/>
      </dsp:nvSpPr>
      <dsp:spPr>
        <a:xfrm>
          <a:off x="5151144" y="0"/>
          <a:ext cx="1463755" cy="142843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A5072-2653-4F1E-AEF2-6093A6B95943}">
      <dsp:nvSpPr>
        <dsp:cNvPr id="0" name=""/>
        <dsp:cNvSpPr/>
      </dsp:nvSpPr>
      <dsp:spPr>
        <a:xfrm>
          <a:off x="7282468" y="3172143"/>
          <a:ext cx="533789" cy="1262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7282468" y="3172143"/>
        <a:ext cx="533789" cy="12626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46E2E-33D5-4ABD-A8EA-068C8C67F9A9}">
      <dsp:nvSpPr>
        <dsp:cNvPr id="0" name=""/>
        <dsp:cNvSpPr/>
      </dsp:nvSpPr>
      <dsp:spPr>
        <a:xfrm>
          <a:off x="5685" y="777762"/>
          <a:ext cx="1961879" cy="1351735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17F81-67EB-4427-A91D-83AA12442C9D}">
      <dsp:nvSpPr>
        <dsp:cNvPr id="0" name=""/>
        <dsp:cNvSpPr/>
      </dsp:nvSpPr>
      <dsp:spPr>
        <a:xfrm>
          <a:off x="5685" y="2129497"/>
          <a:ext cx="1961879" cy="72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Food Assistance</a:t>
          </a:r>
          <a:endParaRPr lang="en-US" sz="1100" kern="1200" dirty="0"/>
        </a:p>
      </dsp:txBody>
      <dsp:txXfrm>
        <a:off x="5685" y="2129497"/>
        <a:ext cx="1961879" cy="727857"/>
      </dsp:txXfrm>
    </dsp:sp>
    <dsp:sp modelId="{A3C3F501-C250-4DC0-9ECE-253D9933CB7D}">
      <dsp:nvSpPr>
        <dsp:cNvPr id="0" name=""/>
        <dsp:cNvSpPr/>
      </dsp:nvSpPr>
      <dsp:spPr>
        <a:xfrm>
          <a:off x="2163836" y="777762"/>
          <a:ext cx="1961879" cy="1351735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34118-7E85-4E73-BD34-E3AAA465750C}">
      <dsp:nvSpPr>
        <dsp:cNvPr id="0" name=""/>
        <dsp:cNvSpPr/>
      </dsp:nvSpPr>
      <dsp:spPr>
        <a:xfrm>
          <a:off x="2163836" y="2129497"/>
          <a:ext cx="1961879" cy="72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Medical Assistance</a:t>
          </a:r>
          <a:endParaRPr lang="en-US" sz="1100" kern="1200" dirty="0"/>
        </a:p>
      </dsp:txBody>
      <dsp:txXfrm>
        <a:off x="2163836" y="2129497"/>
        <a:ext cx="1961879" cy="727857"/>
      </dsp:txXfrm>
    </dsp:sp>
    <dsp:sp modelId="{39B3A2AE-DBA6-46FF-84BB-F8E89DA7BD4E}">
      <dsp:nvSpPr>
        <dsp:cNvPr id="0" name=""/>
        <dsp:cNvSpPr/>
      </dsp:nvSpPr>
      <dsp:spPr>
        <a:xfrm>
          <a:off x="4321986" y="777762"/>
          <a:ext cx="1961879" cy="135173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8CF12-B480-4327-95B8-AFA61D8FB597}">
      <dsp:nvSpPr>
        <dsp:cNvPr id="0" name=""/>
        <dsp:cNvSpPr/>
      </dsp:nvSpPr>
      <dsp:spPr>
        <a:xfrm>
          <a:off x="4321986" y="2129497"/>
          <a:ext cx="1961879" cy="72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Cash Assistance for Low-Income Families</a:t>
          </a:r>
          <a:endParaRPr lang="en-US" sz="1100" kern="1200" dirty="0"/>
        </a:p>
      </dsp:txBody>
      <dsp:txXfrm>
        <a:off x="4321986" y="2129497"/>
        <a:ext cx="1961879" cy="727857"/>
      </dsp:txXfrm>
    </dsp:sp>
    <dsp:sp modelId="{5329B245-3052-49F6-8C8A-AD45E8519FD0}">
      <dsp:nvSpPr>
        <dsp:cNvPr id="0" name=""/>
        <dsp:cNvSpPr/>
      </dsp:nvSpPr>
      <dsp:spPr>
        <a:xfrm>
          <a:off x="6480136" y="777762"/>
          <a:ext cx="1961879" cy="1351735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61515-6342-40E6-8D8E-5ABA4A8C49A4}">
      <dsp:nvSpPr>
        <dsp:cNvPr id="0" name=""/>
        <dsp:cNvSpPr/>
      </dsp:nvSpPr>
      <dsp:spPr>
        <a:xfrm>
          <a:off x="6480136" y="2129497"/>
          <a:ext cx="1961879" cy="72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Cash Assistance for Elderly and People with Disabilities</a:t>
          </a:r>
          <a:endParaRPr lang="en-US" sz="1100" kern="1200" dirty="0"/>
        </a:p>
      </dsp:txBody>
      <dsp:txXfrm>
        <a:off x="6480136" y="2129497"/>
        <a:ext cx="1961879" cy="727857"/>
      </dsp:txXfrm>
    </dsp:sp>
    <dsp:sp modelId="{49581D6D-2A11-435A-9EB3-9DC7AA36B2F4}">
      <dsp:nvSpPr>
        <dsp:cNvPr id="0" name=""/>
        <dsp:cNvSpPr/>
      </dsp:nvSpPr>
      <dsp:spPr>
        <a:xfrm>
          <a:off x="8638287" y="777762"/>
          <a:ext cx="1961879" cy="1351735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8B1C1-D966-4241-9CC4-55D2DAC59B51}">
      <dsp:nvSpPr>
        <dsp:cNvPr id="0" name=""/>
        <dsp:cNvSpPr/>
      </dsp:nvSpPr>
      <dsp:spPr>
        <a:xfrm>
          <a:off x="8638287" y="2129497"/>
          <a:ext cx="1961879" cy="72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Cash Assistance for </a:t>
          </a:r>
          <a:r>
            <a:rPr lang="en-US" sz="1100" b="0" i="0" kern="1200" dirty="0" smtClean="0"/>
            <a:t>Non-Citizen Victims of Trafficking, Torture, or Other Serious Crimes</a:t>
          </a:r>
          <a:endParaRPr lang="en-US" sz="1100" kern="1200" dirty="0"/>
        </a:p>
      </dsp:txBody>
      <dsp:txXfrm>
        <a:off x="8638287" y="2129497"/>
        <a:ext cx="1961879" cy="7278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803A5-D4BD-41EA-B541-55A4B17ACAAF}">
      <dsp:nvSpPr>
        <dsp:cNvPr id="0" name=""/>
        <dsp:cNvSpPr/>
      </dsp:nvSpPr>
      <dsp:spPr>
        <a:xfrm>
          <a:off x="2409746" y="975492"/>
          <a:ext cx="5235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53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657662" y="1018441"/>
        <a:ext cx="27706" cy="5541"/>
      </dsp:txXfrm>
    </dsp:sp>
    <dsp:sp modelId="{46D1D5F6-5682-4526-8BC3-9CD8453C7043}">
      <dsp:nvSpPr>
        <dsp:cNvPr id="0" name=""/>
        <dsp:cNvSpPr/>
      </dsp:nvSpPr>
      <dsp:spPr>
        <a:xfrm>
          <a:off x="2249" y="298423"/>
          <a:ext cx="2409297" cy="1445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Application</a:t>
          </a:r>
          <a:endParaRPr lang="en-US" sz="1600" b="1" kern="1200" dirty="0"/>
        </a:p>
      </dsp:txBody>
      <dsp:txXfrm>
        <a:off x="2249" y="298423"/>
        <a:ext cx="2409297" cy="1445578"/>
      </dsp:txXfrm>
    </dsp:sp>
    <dsp:sp modelId="{CB3405DC-519F-4E6D-ADD8-B671010DD4C0}">
      <dsp:nvSpPr>
        <dsp:cNvPr id="0" name=""/>
        <dsp:cNvSpPr/>
      </dsp:nvSpPr>
      <dsp:spPr>
        <a:xfrm>
          <a:off x="5373182" y="975492"/>
          <a:ext cx="5235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53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21098" y="1018441"/>
        <a:ext cx="27706" cy="5541"/>
      </dsp:txXfrm>
    </dsp:sp>
    <dsp:sp modelId="{B9DF8C77-2E5B-4F3C-8392-6DC75595ECBC}">
      <dsp:nvSpPr>
        <dsp:cNvPr id="0" name=""/>
        <dsp:cNvSpPr/>
      </dsp:nvSpPr>
      <dsp:spPr>
        <a:xfrm>
          <a:off x="2965685" y="298423"/>
          <a:ext cx="2409297" cy="1445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Interview (for SNAP and CASH programs)</a:t>
          </a:r>
          <a:endParaRPr lang="en-US" sz="1600" b="1" kern="1200" dirty="0"/>
        </a:p>
      </dsp:txBody>
      <dsp:txXfrm>
        <a:off x="2965685" y="298423"/>
        <a:ext cx="2409297" cy="1445578"/>
      </dsp:txXfrm>
    </dsp:sp>
    <dsp:sp modelId="{C412B966-6BE5-4C27-8236-9CB5A473AF3A}">
      <dsp:nvSpPr>
        <dsp:cNvPr id="0" name=""/>
        <dsp:cNvSpPr/>
      </dsp:nvSpPr>
      <dsp:spPr>
        <a:xfrm>
          <a:off x="8336618" y="975492"/>
          <a:ext cx="5235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53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584534" y="1018441"/>
        <a:ext cx="27706" cy="5541"/>
      </dsp:txXfrm>
    </dsp:sp>
    <dsp:sp modelId="{5595324C-CB3D-43BE-8F2C-554B3E519463}">
      <dsp:nvSpPr>
        <dsp:cNvPr id="0" name=""/>
        <dsp:cNvSpPr/>
      </dsp:nvSpPr>
      <dsp:spPr>
        <a:xfrm>
          <a:off x="5929121" y="298423"/>
          <a:ext cx="2409297" cy="1445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Verification/Agreement to benefits requirements</a:t>
          </a:r>
          <a:endParaRPr lang="en-US" sz="1600" b="1" kern="1200" dirty="0"/>
        </a:p>
      </dsp:txBody>
      <dsp:txXfrm>
        <a:off x="5929121" y="298423"/>
        <a:ext cx="2409297" cy="1445578"/>
      </dsp:txXfrm>
    </dsp:sp>
    <dsp:sp modelId="{60837246-88EC-42E5-89E6-2A6F2193A816}">
      <dsp:nvSpPr>
        <dsp:cNvPr id="0" name=""/>
        <dsp:cNvSpPr/>
      </dsp:nvSpPr>
      <dsp:spPr>
        <a:xfrm>
          <a:off x="8892557" y="298423"/>
          <a:ext cx="2409297" cy="1445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Notice of Decision</a:t>
          </a:r>
          <a:endParaRPr lang="en-US" sz="1600" b="1" kern="1200" dirty="0"/>
        </a:p>
      </dsp:txBody>
      <dsp:txXfrm>
        <a:off x="8892557" y="298423"/>
        <a:ext cx="2409297" cy="14455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5CC88-1832-4E30-A700-5FB1BC92C15A}">
      <dsp:nvSpPr>
        <dsp:cNvPr id="0" name=""/>
        <dsp:cNvSpPr/>
      </dsp:nvSpPr>
      <dsp:spPr>
        <a:xfrm rot="16200000">
          <a:off x="-1275209" y="2141921"/>
          <a:ext cx="3209544" cy="528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5896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What is appealed?</a:t>
          </a:r>
          <a:endParaRPr lang="en-US" sz="2700" kern="1200" dirty="0"/>
        </a:p>
      </dsp:txBody>
      <dsp:txXfrm>
        <a:off x="-1275209" y="2141921"/>
        <a:ext cx="3209544" cy="528259"/>
      </dsp:txXfrm>
    </dsp:sp>
    <dsp:sp modelId="{19A2B7FF-BB7B-4537-B987-A22832951BB2}">
      <dsp:nvSpPr>
        <dsp:cNvPr id="0" name=""/>
        <dsp:cNvSpPr/>
      </dsp:nvSpPr>
      <dsp:spPr>
        <a:xfrm>
          <a:off x="593692" y="801279"/>
          <a:ext cx="2631293" cy="3209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65896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Incorrect decision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No decision within the processing time (“Inaction”)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Decisions where benefits are denied because of missing verifications or a missed interview!</a:t>
          </a:r>
          <a:endParaRPr lang="en-US" sz="1700" kern="1200" dirty="0"/>
        </a:p>
      </dsp:txBody>
      <dsp:txXfrm>
        <a:off x="593692" y="801279"/>
        <a:ext cx="2631293" cy="3209544"/>
      </dsp:txXfrm>
    </dsp:sp>
    <dsp:sp modelId="{8843E63F-C338-438D-B475-6FC7D4691772}">
      <dsp:nvSpPr>
        <dsp:cNvPr id="0" name=""/>
        <dsp:cNvSpPr/>
      </dsp:nvSpPr>
      <dsp:spPr>
        <a:xfrm>
          <a:off x="65433" y="103976"/>
          <a:ext cx="1056519" cy="1056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BB5A7-D9B4-47BC-99D4-029580A205A1}">
      <dsp:nvSpPr>
        <dsp:cNvPr id="0" name=""/>
        <dsp:cNvSpPr/>
      </dsp:nvSpPr>
      <dsp:spPr>
        <a:xfrm rot="16200000">
          <a:off x="2586719" y="2141921"/>
          <a:ext cx="3209544" cy="528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5896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Time to File</a:t>
          </a:r>
          <a:endParaRPr lang="en-US" sz="2700" kern="1200" dirty="0"/>
        </a:p>
      </dsp:txBody>
      <dsp:txXfrm>
        <a:off x="2586719" y="2141921"/>
        <a:ext cx="3209544" cy="528259"/>
      </dsp:txXfrm>
    </dsp:sp>
    <dsp:sp modelId="{3B73D7BE-924A-4E09-8249-7FA09F4E391F}">
      <dsp:nvSpPr>
        <dsp:cNvPr id="0" name=""/>
        <dsp:cNvSpPr/>
      </dsp:nvSpPr>
      <dsp:spPr>
        <a:xfrm>
          <a:off x="4455621" y="801279"/>
          <a:ext cx="2631293" cy="3209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65896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AABD Cash, MSP, TANF, or Medical: </a:t>
          </a:r>
          <a:r>
            <a:rPr lang="en-US" sz="1700" b="1" kern="1200" dirty="0" smtClean="0"/>
            <a:t>60 days*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SNAP: </a:t>
          </a:r>
          <a:r>
            <a:rPr lang="en-US" sz="1700" b="1" kern="1200" dirty="0" smtClean="0"/>
            <a:t>90 days*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Inaction for any benefit: </a:t>
          </a:r>
          <a:r>
            <a:rPr lang="en-US" sz="1700" b="1" kern="1200" dirty="0" smtClean="0"/>
            <a:t>No deadline</a:t>
          </a:r>
          <a:endParaRPr lang="en-US" sz="1700" b="1" kern="1200" dirty="0"/>
        </a:p>
      </dsp:txBody>
      <dsp:txXfrm>
        <a:off x="4455621" y="801279"/>
        <a:ext cx="2631293" cy="3209544"/>
      </dsp:txXfrm>
    </dsp:sp>
    <dsp:sp modelId="{076E71B1-CD41-429A-83C1-3399F1410C83}">
      <dsp:nvSpPr>
        <dsp:cNvPr id="0" name=""/>
        <dsp:cNvSpPr/>
      </dsp:nvSpPr>
      <dsp:spPr>
        <a:xfrm>
          <a:off x="3927361" y="103976"/>
          <a:ext cx="1056519" cy="105651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56E3B-D9B5-493C-814F-D1C9946DF7E6}">
      <dsp:nvSpPr>
        <dsp:cNvPr id="0" name=""/>
        <dsp:cNvSpPr/>
      </dsp:nvSpPr>
      <dsp:spPr>
        <a:xfrm rot="16200000">
          <a:off x="6448647" y="2141921"/>
          <a:ext cx="3209544" cy="528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5896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How to File</a:t>
          </a:r>
          <a:endParaRPr lang="en-US" sz="2700" kern="1200" dirty="0"/>
        </a:p>
      </dsp:txBody>
      <dsp:txXfrm>
        <a:off x="6448647" y="2141921"/>
        <a:ext cx="3209544" cy="528259"/>
      </dsp:txXfrm>
    </dsp:sp>
    <dsp:sp modelId="{1D54B6AC-CF2B-4337-ADBF-C5E13DD0C0F0}">
      <dsp:nvSpPr>
        <dsp:cNvPr id="0" name=""/>
        <dsp:cNvSpPr/>
      </dsp:nvSpPr>
      <dsp:spPr>
        <a:xfrm>
          <a:off x="8317549" y="801279"/>
          <a:ext cx="2631293" cy="3209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65896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Through “Manage my Case” https://abe.Illinois.gov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phone: 1-800-435-0774 or 312-793-2618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Fax: 312-793-3387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>
              <a:solidFill>
                <a:schemeClr val="bg1"/>
              </a:solidFill>
            </a:rPr>
            <a:t>DHS.BAH@Illinois.gov </a:t>
          </a:r>
          <a:endParaRPr lang="en-US" sz="1700" b="0" kern="1200" dirty="0">
            <a:solidFill>
              <a:schemeClr val="bg1"/>
            </a:solidFill>
          </a:endParaRPr>
        </a:p>
      </dsp:txBody>
      <dsp:txXfrm>
        <a:off x="8317549" y="801279"/>
        <a:ext cx="2631293" cy="3209544"/>
      </dsp:txXfrm>
    </dsp:sp>
    <dsp:sp modelId="{B71D77EA-2672-4A9B-B108-415AAAF3C44E}">
      <dsp:nvSpPr>
        <dsp:cNvPr id="0" name=""/>
        <dsp:cNvSpPr/>
      </dsp:nvSpPr>
      <dsp:spPr>
        <a:xfrm>
          <a:off x="7789289" y="103976"/>
          <a:ext cx="1056519" cy="10565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3C7DF-C82C-4462-BCA8-5815F77BBE66}">
      <dsp:nvSpPr>
        <dsp:cNvPr id="0" name=""/>
        <dsp:cNvSpPr/>
      </dsp:nvSpPr>
      <dsp:spPr>
        <a:xfrm>
          <a:off x="4829" y="388399"/>
          <a:ext cx="2111422" cy="1266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Application</a:t>
          </a:r>
          <a:endParaRPr lang="en-US" sz="1800" kern="1200" dirty="0"/>
        </a:p>
      </dsp:txBody>
      <dsp:txXfrm>
        <a:off x="41934" y="425504"/>
        <a:ext cx="2037212" cy="1192643"/>
      </dsp:txXfrm>
    </dsp:sp>
    <dsp:sp modelId="{B38E05EE-B37D-48DA-92E6-FB79242D724F}">
      <dsp:nvSpPr>
        <dsp:cNvPr id="0" name=""/>
        <dsp:cNvSpPr/>
      </dsp:nvSpPr>
      <dsp:spPr>
        <a:xfrm>
          <a:off x="2327394" y="760009"/>
          <a:ext cx="447621" cy="523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327394" y="864735"/>
        <a:ext cx="313335" cy="314180"/>
      </dsp:txXfrm>
    </dsp:sp>
    <dsp:sp modelId="{4774FE81-A598-456F-B333-1AD183EBA4B3}">
      <dsp:nvSpPr>
        <dsp:cNvPr id="0" name=""/>
        <dsp:cNvSpPr/>
      </dsp:nvSpPr>
      <dsp:spPr>
        <a:xfrm>
          <a:off x="2960820" y="388399"/>
          <a:ext cx="2111422" cy="1266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Agency confirms eligibility:</a:t>
          </a:r>
          <a:endParaRPr lang="en-US" sz="1800" kern="1200" dirty="0"/>
        </a:p>
      </dsp:txBody>
      <dsp:txXfrm>
        <a:off x="2997925" y="425504"/>
        <a:ext cx="2037212" cy="1192643"/>
      </dsp:txXfrm>
    </dsp:sp>
    <dsp:sp modelId="{941C2B81-4918-41DB-A5A8-5FE4A30B92A5}">
      <dsp:nvSpPr>
        <dsp:cNvPr id="0" name=""/>
        <dsp:cNvSpPr/>
      </dsp:nvSpPr>
      <dsp:spPr>
        <a:xfrm>
          <a:off x="5283385" y="760009"/>
          <a:ext cx="447621" cy="523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283385" y="864735"/>
        <a:ext cx="313335" cy="314180"/>
      </dsp:txXfrm>
    </dsp:sp>
    <dsp:sp modelId="{3A9B7E12-D2A2-4FE6-B2D4-E744A83B59BB}">
      <dsp:nvSpPr>
        <dsp:cNvPr id="0" name=""/>
        <dsp:cNvSpPr/>
      </dsp:nvSpPr>
      <dsp:spPr>
        <a:xfrm>
          <a:off x="5916812" y="388399"/>
          <a:ext cx="2111422" cy="1266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Written decision</a:t>
          </a:r>
          <a:endParaRPr lang="en-US" sz="1800" kern="1200" dirty="0"/>
        </a:p>
      </dsp:txBody>
      <dsp:txXfrm>
        <a:off x="5953917" y="425504"/>
        <a:ext cx="2037212" cy="1192643"/>
      </dsp:txXfrm>
    </dsp:sp>
    <dsp:sp modelId="{3B9E6D2E-069E-40D5-8D6F-D650D5184AF9}">
      <dsp:nvSpPr>
        <dsp:cNvPr id="0" name=""/>
        <dsp:cNvSpPr/>
      </dsp:nvSpPr>
      <dsp:spPr>
        <a:xfrm rot="21577017">
          <a:off x="8239372" y="750043"/>
          <a:ext cx="447631" cy="523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8239374" y="855218"/>
        <a:ext cx="313342" cy="314180"/>
      </dsp:txXfrm>
    </dsp:sp>
    <dsp:sp modelId="{80F439C6-70D8-4CE8-B9B1-13D353DAF706}">
      <dsp:nvSpPr>
        <dsp:cNvPr id="0" name=""/>
        <dsp:cNvSpPr/>
      </dsp:nvSpPr>
      <dsp:spPr>
        <a:xfrm>
          <a:off x="8872804" y="368636"/>
          <a:ext cx="2111422" cy="1266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Opportunity for Appeals if the decision isn’t fully favorable</a:t>
          </a:r>
          <a:endParaRPr lang="en-US" sz="1800" kern="1200" dirty="0"/>
        </a:p>
      </dsp:txBody>
      <dsp:txXfrm>
        <a:off x="8909909" y="405741"/>
        <a:ext cx="2037212" cy="1192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F4663-C162-44DE-8058-2CC781EDE6BA}">
      <dsp:nvSpPr>
        <dsp:cNvPr id="0" name=""/>
        <dsp:cNvSpPr/>
      </dsp:nvSpPr>
      <dsp:spPr>
        <a:xfrm>
          <a:off x="5134" y="285061"/>
          <a:ext cx="2626332" cy="54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Financial eligibility factors:</a:t>
          </a:r>
          <a:endParaRPr lang="en-US" sz="1600" kern="1200" dirty="0"/>
        </a:p>
      </dsp:txBody>
      <dsp:txXfrm>
        <a:off x="5134" y="285061"/>
        <a:ext cx="2626332" cy="544500"/>
      </dsp:txXfrm>
    </dsp:sp>
    <dsp:sp modelId="{D6C6D0AD-F245-484F-9FF9-744DD1CABB87}">
      <dsp:nvSpPr>
        <dsp:cNvPr id="0" name=""/>
        <dsp:cNvSpPr/>
      </dsp:nvSpPr>
      <dsp:spPr>
        <a:xfrm>
          <a:off x="2631467" y="106397"/>
          <a:ext cx="525266" cy="90182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E003D-B56A-4042-890E-9501C682297C}">
      <dsp:nvSpPr>
        <dsp:cNvPr id="0" name=""/>
        <dsp:cNvSpPr/>
      </dsp:nvSpPr>
      <dsp:spPr>
        <a:xfrm>
          <a:off x="3366840" y="106397"/>
          <a:ext cx="7143624" cy="901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/>
            <a:t>Gross income, not net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/>
            <a:t>Not all kinds of income and assets are counted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/>
            <a:t>Some things you might not consider income might be treated as income</a:t>
          </a:r>
          <a:endParaRPr lang="en-US" sz="1600" b="0" i="0" kern="1200" dirty="0"/>
        </a:p>
      </dsp:txBody>
      <dsp:txXfrm>
        <a:off x="3366840" y="106397"/>
        <a:ext cx="7143624" cy="901828"/>
      </dsp:txXfrm>
    </dsp:sp>
    <dsp:sp modelId="{1186EA6B-2E05-412A-B1DC-06AC7826DFAF}">
      <dsp:nvSpPr>
        <dsp:cNvPr id="0" name=""/>
        <dsp:cNvSpPr/>
      </dsp:nvSpPr>
      <dsp:spPr>
        <a:xfrm>
          <a:off x="5134" y="1219275"/>
          <a:ext cx="2626332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Interviews</a:t>
          </a:r>
        </a:p>
      </dsp:txBody>
      <dsp:txXfrm>
        <a:off x="5134" y="1219275"/>
        <a:ext cx="2626332" cy="316800"/>
      </dsp:txXfrm>
    </dsp:sp>
    <dsp:sp modelId="{E2C4AA61-4C80-48FC-96CA-6C1229F4FC5E}">
      <dsp:nvSpPr>
        <dsp:cNvPr id="0" name=""/>
        <dsp:cNvSpPr/>
      </dsp:nvSpPr>
      <dsp:spPr>
        <a:xfrm>
          <a:off x="2631467" y="1065825"/>
          <a:ext cx="525266" cy="6237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232B1-57A0-48F7-B53E-806DC392AC0B}">
      <dsp:nvSpPr>
        <dsp:cNvPr id="0" name=""/>
        <dsp:cNvSpPr/>
      </dsp:nvSpPr>
      <dsp:spPr>
        <a:xfrm>
          <a:off x="3366840" y="1065825"/>
          <a:ext cx="7143624" cy="623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/>
            <a:t>Required for many programs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/>
            <a:t>If interviews are missed, request a rescheduling as soon as possible</a:t>
          </a:r>
        </a:p>
      </dsp:txBody>
      <dsp:txXfrm>
        <a:off x="3366840" y="1065825"/>
        <a:ext cx="7143624" cy="623700"/>
      </dsp:txXfrm>
    </dsp:sp>
    <dsp:sp modelId="{7125CED3-62BA-447E-8338-B1AF5F8464DC}">
      <dsp:nvSpPr>
        <dsp:cNvPr id="0" name=""/>
        <dsp:cNvSpPr/>
      </dsp:nvSpPr>
      <dsp:spPr>
        <a:xfrm>
          <a:off x="5134" y="2153025"/>
          <a:ext cx="2626332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Requests for information: </a:t>
          </a:r>
        </a:p>
      </dsp:txBody>
      <dsp:txXfrm>
        <a:off x="5134" y="2153025"/>
        <a:ext cx="2626332" cy="316800"/>
      </dsp:txXfrm>
    </dsp:sp>
    <dsp:sp modelId="{9FCFB3D2-F275-4761-9058-D1C26E250958}">
      <dsp:nvSpPr>
        <dsp:cNvPr id="0" name=""/>
        <dsp:cNvSpPr/>
      </dsp:nvSpPr>
      <dsp:spPr>
        <a:xfrm>
          <a:off x="2631467" y="1747125"/>
          <a:ext cx="525266" cy="11286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C6C09-38F6-4D93-93DF-B34F749F0BE6}">
      <dsp:nvSpPr>
        <dsp:cNvPr id="0" name=""/>
        <dsp:cNvSpPr/>
      </dsp:nvSpPr>
      <dsp:spPr>
        <a:xfrm>
          <a:off x="3366840" y="1747125"/>
          <a:ext cx="7143624" cy="1128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/>
            <a:t>Applications can be denied if information isn’t submitted by deadlines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/>
            <a:t>Respond to ALL requests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/>
            <a:t>Ask for help if you don’t understand something or have trouble getting needed documents</a:t>
          </a:r>
        </a:p>
      </dsp:txBody>
      <dsp:txXfrm>
        <a:off x="3366840" y="1747125"/>
        <a:ext cx="7143624" cy="1128600"/>
      </dsp:txXfrm>
    </dsp:sp>
    <dsp:sp modelId="{45857AA2-48CC-44B3-A48A-26027105C0ED}">
      <dsp:nvSpPr>
        <dsp:cNvPr id="0" name=""/>
        <dsp:cNvSpPr/>
      </dsp:nvSpPr>
      <dsp:spPr>
        <a:xfrm>
          <a:off x="5134" y="3467925"/>
          <a:ext cx="2626332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Agencies make errors</a:t>
          </a:r>
        </a:p>
      </dsp:txBody>
      <dsp:txXfrm>
        <a:off x="5134" y="3467925"/>
        <a:ext cx="2626332" cy="316800"/>
      </dsp:txXfrm>
    </dsp:sp>
    <dsp:sp modelId="{A2C8FC47-274A-4489-86D9-252C2360EAC9}">
      <dsp:nvSpPr>
        <dsp:cNvPr id="0" name=""/>
        <dsp:cNvSpPr/>
      </dsp:nvSpPr>
      <dsp:spPr>
        <a:xfrm>
          <a:off x="2631467" y="2933325"/>
          <a:ext cx="525266" cy="1386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5DCCE-95DE-468D-9126-9C344989F7E7}">
      <dsp:nvSpPr>
        <dsp:cNvPr id="0" name=""/>
        <dsp:cNvSpPr/>
      </dsp:nvSpPr>
      <dsp:spPr>
        <a:xfrm>
          <a:off x="3366840" y="2933325"/>
          <a:ext cx="7143624" cy="138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/>
            <a:t>Agency errors are not uncommon.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/>
            <a:t>If the agency denies an application or awards less than what the person thinks they should get, they can and often should appeal.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/>
            <a:t>There is usually a deadline for filing appeals. In some situations, appeals can be filed after those deadlines; but it is always best to meet them.</a:t>
          </a:r>
        </a:p>
      </dsp:txBody>
      <dsp:txXfrm>
        <a:off x="3366840" y="2933325"/>
        <a:ext cx="7143624" cy="138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88C16-2501-48CC-8CFC-7C5462F38DD6}">
      <dsp:nvSpPr>
        <dsp:cNvPr id="0" name=""/>
        <dsp:cNvSpPr/>
      </dsp:nvSpPr>
      <dsp:spPr>
        <a:xfrm rot="5400000">
          <a:off x="5480609" y="-2502502"/>
          <a:ext cx="3181504" cy="89857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Most show they cannot work </a:t>
          </a:r>
          <a:r>
            <a:rPr lang="en-US" sz="1600" b="1" i="1" kern="1200" dirty="0" smtClean="0"/>
            <a:t>any </a:t>
          </a:r>
          <a:r>
            <a:rPr lang="en-US" sz="1600" b="1" kern="1200" dirty="0" smtClean="0"/>
            <a:t>jobs</a:t>
          </a:r>
          <a:r>
            <a:rPr lang="en-US" sz="1600" kern="1200" dirty="0" smtClean="0"/>
            <a:t>, not just the jobs they’ve held in the past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Must have lasted or be expected to last for </a:t>
          </a:r>
          <a:r>
            <a:rPr lang="en-US" sz="1600" b="1" kern="1200" dirty="0" smtClean="0"/>
            <a:t>at least 12 months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Diagnosis is not enough</a:t>
          </a:r>
          <a:r>
            <a:rPr lang="en-US" sz="1600" kern="1200" dirty="0" smtClean="0"/>
            <a:t>. Conditions must result in symptoms and limitations that prevent a person from working.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Evidence used</a:t>
          </a:r>
          <a:r>
            <a:rPr lang="en-US" sz="1600" kern="1200" dirty="0" smtClean="0"/>
            <a:t>: statements by the claimant and others who know the claimant; objective evidence documented in medical and other treatment records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Strongest evidence is </a:t>
          </a:r>
          <a:r>
            <a:rPr lang="en-US" sz="1600" b="1" kern="1200" dirty="0" smtClean="0"/>
            <a:t>medical records, objective testing, and doctor’s observations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If client declines a treatment because of side effects, or fear of side effects, or the inability to pay for or access a treatment, or some other legitimate reason, </a:t>
          </a:r>
          <a:r>
            <a:rPr lang="en-US" sz="1600" b="1" kern="1200" dirty="0" smtClean="0"/>
            <a:t>that needs to be documented by the medical provider</a:t>
          </a:r>
          <a:r>
            <a:rPr lang="en-US" sz="1600" kern="1200" dirty="0" smtClean="0"/>
            <a:t>; otherwise, SSA might decline the application</a:t>
          </a:r>
        </a:p>
      </dsp:txBody>
      <dsp:txXfrm rot="-5400000">
        <a:off x="2578475" y="554940"/>
        <a:ext cx="8830465" cy="2870888"/>
      </dsp:txXfrm>
    </dsp:sp>
    <dsp:sp modelId="{37779113-0BAD-4664-A8B8-7D64C73FE8EE}">
      <dsp:nvSpPr>
        <dsp:cNvPr id="0" name=""/>
        <dsp:cNvSpPr/>
      </dsp:nvSpPr>
      <dsp:spPr>
        <a:xfrm>
          <a:off x="827323" y="1943"/>
          <a:ext cx="1751152" cy="3976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Unable to engage in substantial gainful employment</a:t>
          </a:r>
          <a:endParaRPr lang="en-US" sz="1900" kern="1200" dirty="0"/>
        </a:p>
      </dsp:txBody>
      <dsp:txXfrm>
        <a:off x="912807" y="87427"/>
        <a:ext cx="1580184" cy="38059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F96DD-0419-4F48-B93A-AC06CA7B6B84}">
      <dsp:nvSpPr>
        <dsp:cNvPr id="0" name=""/>
        <dsp:cNvSpPr/>
      </dsp:nvSpPr>
      <dsp:spPr>
        <a:xfrm rot="5431942">
          <a:off x="-32835" y="867802"/>
          <a:ext cx="1370037" cy="1595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FB97F-5552-4DAA-AF71-4451F9DFF97E}">
      <dsp:nvSpPr>
        <dsp:cNvPr id="0" name=""/>
        <dsp:cNvSpPr/>
      </dsp:nvSpPr>
      <dsp:spPr>
        <a:xfrm>
          <a:off x="301208" y="4"/>
          <a:ext cx="1772896" cy="1063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Complete SSI and SSD application</a:t>
          </a:r>
          <a:endParaRPr lang="en-US" sz="1300" kern="1200" dirty="0"/>
        </a:p>
      </dsp:txBody>
      <dsp:txXfrm>
        <a:off x="332364" y="31160"/>
        <a:ext cx="1710584" cy="1001425"/>
      </dsp:txXfrm>
    </dsp:sp>
    <dsp:sp modelId="{FCD0AABF-9239-4342-BDFC-0D287D5B9DE5}">
      <dsp:nvSpPr>
        <dsp:cNvPr id="0" name=""/>
        <dsp:cNvSpPr/>
      </dsp:nvSpPr>
      <dsp:spPr>
        <a:xfrm rot="1535152">
          <a:off x="510053" y="2156225"/>
          <a:ext cx="2768997" cy="1595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ACB02-7F4D-4866-A824-F7C337674BE4}">
      <dsp:nvSpPr>
        <dsp:cNvPr id="0" name=""/>
        <dsp:cNvSpPr/>
      </dsp:nvSpPr>
      <dsp:spPr>
        <a:xfrm>
          <a:off x="288479" y="1375502"/>
          <a:ext cx="1772896" cy="1063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SSA determines if client has enough work history for SSD</a:t>
          </a:r>
          <a:endParaRPr lang="en-US" sz="1300" kern="1200" dirty="0"/>
        </a:p>
      </dsp:txBody>
      <dsp:txXfrm>
        <a:off x="319635" y="1406658"/>
        <a:ext cx="1710584" cy="1001425"/>
      </dsp:txXfrm>
    </dsp:sp>
    <dsp:sp modelId="{083D2C3F-FE44-4A5A-9C0B-350AAE020673}">
      <dsp:nvSpPr>
        <dsp:cNvPr id="0" name=""/>
        <dsp:cNvSpPr/>
      </dsp:nvSpPr>
      <dsp:spPr>
        <a:xfrm rot="16822023">
          <a:off x="2151712" y="1558091"/>
          <a:ext cx="2431795" cy="1595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06F8F-6EF1-4808-92CA-E436D355F1E8}">
      <dsp:nvSpPr>
        <dsp:cNvPr id="0" name=""/>
        <dsp:cNvSpPr/>
      </dsp:nvSpPr>
      <dsp:spPr>
        <a:xfrm>
          <a:off x="2788706" y="2574090"/>
          <a:ext cx="1772896" cy="1063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SSA transfers case to DDS</a:t>
          </a:r>
          <a:endParaRPr lang="en-US" sz="1300" kern="1200" dirty="0"/>
        </a:p>
      </dsp:txBody>
      <dsp:txXfrm>
        <a:off x="2819862" y="2605246"/>
        <a:ext cx="1710584" cy="1001425"/>
      </dsp:txXfrm>
    </dsp:sp>
    <dsp:sp modelId="{96CFCA67-44D2-4D68-980F-0FE05C9A3B84}">
      <dsp:nvSpPr>
        <dsp:cNvPr id="0" name=""/>
        <dsp:cNvSpPr/>
      </dsp:nvSpPr>
      <dsp:spPr>
        <a:xfrm rot="21483428">
          <a:off x="3588596" y="325139"/>
          <a:ext cx="2014199" cy="1595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0948B-2A24-4C66-AB7D-BC7459B83A6E}">
      <dsp:nvSpPr>
        <dsp:cNvPr id="0" name=""/>
        <dsp:cNvSpPr/>
      </dsp:nvSpPr>
      <dsp:spPr>
        <a:xfrm>
          <a:off x="3229076" y="179233"/>
          <a:ext cx="1772896" cy="1063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DDS sends claimant a lot of documents to complete</a:t>
          </a:r>
          <a:endParaRPr lang="en-US" sz="1300" kern="1200" dirty="0"/>
        </a:p>
      </dsp:txBody>
      <dsp:txXfrm>
        <a:off x="3260232" y="210389"/>
        <a:ext cx="1710584" cy="1001425"/>
      </dsp:txXfrm>
    </dsp:sp>
    <dsp:sp modelId="{776B24AE-6C3D-4297-8400-91FCD265E0D0}">
      <dsp:nvSpPr>
        <dsp:cNvPr id="0" name=""/>
        <dsp:cNvSpPr/>
      </dsp:nvSpPr>
      <dsp:spPr>
        <a:xfrm>
          <a:off x="5604976" y="288236"/>
          <a:ext cx="2112063" cy="1595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A6523-5418-47F4-9D39-0D65822C361A}">
      <dsp:nvSpPr>
        <dsp:cNvPr id="0" name=""/>
        <dsp:cNvSpPr/>
      </dsp:nvSpPr>
      <dsp:spPr>
        <a:xfrm>
          <a:off x="5244877" y="108186"/>
          <a:ext cx="1772896" cy="1063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Claimant returns documents</a:t>
          </a:r>
          <a:endParaRPr lang="en-US" sz="1300" kern="1200" dirty="0"/>
        </a:p>
      </dsp:txBody>
      <dsp:txXfrm>
        <a:off x="5276033" y="139342"/>
        <a:ext cx="1710584" cy="1001425"/>
      </dsp:txXfrm>
    </dsp:sp>
    <dsp:sp modelId="{DB9113B9-CA25-4998-9BA8-DF4BB5E6E2A8}">
      <dsp:nvSpPr>
        <dsp:cNvPr id="0" name=""/>
        <dsp:cNvSpPr/>
      </dsp:nvSpPr>
      <dsp:spPr>
        <a:xfrm>
          <a:off x="7722559" y="288236"/>
          <a:ext cx="2077935" cy="1595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FF877-5D10-484F-93FB-24C65FC46EED}">
      <dsp:nvSpPr>
        <dsp:cNvPr id="0" name=""/>
        <dsp:cNvSpPr/>
      </dsp:nvSpPr>
      <dsp:spPr>
        <a:xfrm>
          <a:off x="7362460" y="108186"/>
          <a:ext cx="1772896" cy="1063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DDS schedules “consultative exam(s)”</a:t>
          </a:r>
          <a:endParaRPr lang="en-US" sz="1300" kern="1200" dirty="0"/>
        </a:p>
      </dsp:txBody>
      <dsp:txXfrm>
        <a:off x="7393616" y="139342"/>
        <a:ext cx="1710584" cy="1001425"/>
      </dsp:txXfrm>
    </dsp:sp>
    <dsp:sp modelId="{F70D65B9-E900-4B50-B814-FFE6757257B2}">
      <dsp:nvSpPr>
        <dsp:cNvPr id="0" name=""/>
        <dsp:cNvSpPr/>
      </dsp:nvSpPr>
      <dsp:spPr>
        <a:xfrm rot="5418826">
          <a:off x="8566306" y="1521187"/>
          <a:ext cx="2460421" cy="1595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F595B-39AC-40C1-9520-80F991316353}">
      <dsp:nvSpPr>
        <dsp:cNvPr id="0" name=""/>
        <dsp:cNvSpPr/>
      </dsp:nvSpPr>
      <dsp:spPr>
        <a:xfrm>
          <a:off x="9445915" y="108186"/>
          <a:ext cx="1772896" cy="1063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DDS determines whether the claimant meets SSA disability  standards</a:t>
          </a:r>
          <a:endParaRPr lang="en-US" sz="1300" kern="1200" dirty="0"/>
        </a:p>
      </dsp:txBody>
      <dsp:txXfrm>
        <a:off x="9477071" y="139342"/>
        <a:ext cx="1710584" cy="1001425"/>
      </dsp:txXfrm>
    </dsp:sp>
    <dsp:sp modelId="{3D6A0ACD-1ED0-4F2B-9057-322334D78DC9}">
      <dsp:nvSpPr>
        <dsp:cNvPr id="0" name=""/>
        <dsp:cNvSpPr/>
      </dsp:nvSpPr>
      <dsp:spPr>
        <a:xfrm>
          <a:off x="9432441" y="2574090"/>
          <a:ext cx="1772896" cy="1063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If “disabled”, SSA determines if claimant meets SSI financial requirements</a:t>
          </a:r>
          <a:endParaRPr lang="en-US" sz="1300" kern="1200" dirty="0"/>
        </a:p>
      </dsp:txBody>
      <dsp:txXfrm>
        <a:off x="9463597" y="2605246"/>
        <a:ext cx="1710584" cy="10014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1D4A9-B9F4-49F2-9D6F-FD0F3CD80085}">
      <dsp:nvSpPr>
        <dsp:cNvPr id="0" name=""/>
        <dsp:cNvSpPr/>
      </dsp:nvSpPr>
      <dsp:spPr>
        <a:xfrm>
          <a:off x="2654" y="1944336"/>
          <a:ext cx="2362419" cy="944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Application</a:t>
          </a:r>
          <a:endParaRPr lang="en-US" sz="1500" kern="1200" dirty="0"/>
        </a:p>
      </dsp:txBody>
      <dsp:txXfrm>
        <a:off x="475138" y="1944336"/>
        <a:ext cx="1417452" cy="944967"/>
      </dsp:txXfrm>
    </dsp:sp>
    <dsp:sp modelId="{E1AEC786-367C-4C08-9A3A-A1FBB29B81E6}">
      <dsp:nvSpPr>
        <dsp:cNvPr id="0" name=""/>
        <dsp:cNvSpPr/>
      </dsp:nvSpPr>
      <dsp:spPr>
        <a:xfrm>
          <a:off x="2128831" y="1944336"/>
          <a:ext cx="2362419" cy="944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Reconsideration</a:t>
          </a:r>
          <a:endParaRPr lang="en-US" sz="1500" kern="1200" dirty="0"/>
        </a:p>
      </dsp:txBody>
      <dsp:txXfrm>
        <a:off x="2601315" y="1944336"/>
        <a:ext cx="1417452" cy="944967"/>
      </dsp:txXfrm>
    </dsp:sp>
    <dsp:sp modelId="{11B4A829-08D1-4201-96F3-3923B7AA1E65}">
      <dsp:nvSpPr>
        <dsp:cNvPr id="0" name=""/>
        <dsp:cNvSpPr/>
      </dsp:nvSpPr>
      <dsp:spPr>
        <a:xfrm>
          <a:off x="4255009" y="1944336"/>
          <a:ext cx="2362419" cy="944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Administrative Hearing</a:t>
          </a:r>
          <a:endParaRPr lang="en-US" sz="1500" kern="1200" dirty="0"/>
        </a:p>
      </dsp:txBody>
      <dsp:txXfrm>
        <a:off x="4727493" y="1944336"/>
        <a:ext cx="1417452" cy="944967"/>
      </dsp:txXfrm>
    </dsp:sp>
    <dsp:sp modelId="{0A673476-0102-4489-AE51-642B9FB19DD3}">
      <dsp:nvSpPr>
        <dsp:cNvPr id="0" name=""/>
        <dsp:cNvSpPr/>
      </dsp:nvSpPr>
      <dsp:spPr>
        <a:xfrm>
          <a:off x="6381186" y="1944336"/>
          <a:ext cx="2362419" cy="944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Appeals Council</a:t>
          </a:r>
          <a:endParaRPr lang="en-US" sz="1500" kern="1200" dirty="0"/>
        </a:p>
      </dsp:txBody>
      <dsp:txXfrm>
        <a:off x="6853670" y="1944336"/>
        <a:ext cx="1417452" cy="944967"/>
      </dsp:txXfrm>
    </dsp:sp>
    <dsp:sp modelId="{3AB5C286-E625-44C3-AE67-7AC130CE1C3B}">
      <dsp:nvSpPr>
        <dsp:cNvPr id="0" name=""/>
        <dsp:cNvSpPr/>
      </dsp:nvSpPr>
      <dsp:spPr>
        <a:xfrm>
          <a:off x="8507364" y="1944336"/>
          <a:ext cx="2362419" cy="944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Federal Court</a:t>
          </a:r>
          <a:endParaRPr lang="en-US" sz="1500" kern="1200" dirty="0"/>
        </a:p>
      </dsp:txBody>
      <dsp:txXfrm>
        <a:off x="8979848" y="1944336"/>
        <a:ext cx="1417452" cy="9449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6A5D8-5A2E-41D7-A601-ED41C11B963E}">
      <dsp:nvSpPr>
        <dsp:cNvPr id="0" name=""/>
        <dsp:cNvSpPr/>
      </dsp:nvSpPr>
      <dsp:spPr>
        <a:xfrm rot="16200000">
          <a:off x="-1360602" y="1364743"/>
          <a:ext cx="4365171" cy="163568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Apply through the Social Security Administration</a:t>
          </a:r>
          <a:endParaRPr lang="en-US" sz="1500" b="1" kern="1200" dirty="0">
            <a:solidFill>
              <a:schemeClr val="bg1"/>
            </a:solidFill>
          </a:endParaRPr>
        </a:p>
      </dsp:txBody>
      <dsp:txXfrm rot="5400000">
        <a:off x="4141" y="873034"/>
        <a:ext cx="1635684" cy="2619103"/>
      </dsp:txXfrm>
    </dsp:sp>
    <dsp:sp modelId="{DF3CA525-A997-4E94-B349-AFB2CF823BB4}">
      <dsp:nvSpPr>
        <dsp:cNvPr id="0" name=""/>
        <dsp:cNvSpPr/>
      </dsp:nvSpPr>
      <dsp:spPr>
        <a:xfrm rot="16200000">
          <a:off x="397758" y="1364743"/>
          <a:ext cx="4365171" cy="163568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Who Qualifies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solidFill>
                <a:schemeClr val="bg1"/>
              </a:solidFill>
            </a:rPr>
            <a:t>People 65 years old or older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solidFill>
                <a:schemeClr val="bg1"/>
              </a:solidFill>
            </a:rPr>
            <a:t>Receiving Social Security Disability (2 year waiting period)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solidFill>
                <a:schemeClr val="bg1"/>
              </a:solidFill>
            </a:rPr>
            <a:t>End-state Renal Disease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solidFill>
                <a:schemeClr val="bg1"/>
              </a:solidFill>
            </a:rPr>
            <a:t>ALS (Lou Gehrig’s Disease)</a:t>
          </a:r>
        </a:p>
      </dsp:txBody>
      <dsp:txXfrm rot="5400000">
        <a:off x="1762501" y="873034"/>
        <a:ext cx="1635684" cy="2619103"/>
      </dsp:txXfrm>
    </dsp:sp>
    <dsp:sp modelId="{DCF178E2-6CBB-49FB-BA02-935B05EE9DDC}">
      <dsp:nvSpPr>
        <dsp:cNvPr id="0" name=""/>
        <dsp:cNvSpPr/>
      </dsp:nvSpPr>
      <dsp:spPr>
        <a:xfrm rot="16200000">
          <a:off x="2156119" y="1364743"/>
          <a:ext cx="4365171" cy="163568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bg1"/>
              </a:solidFill>
            </a:rPr>
            <a:t>Covers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bg1"/>
              </a:solidFill>
            </a:rPr>
            <a:t>Part A: Hospital</a:t>
          </a:r>
          <a:endParaRPr lang="en-US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bg1"/>
              </a:solidFill>
            </a:rPr>
            <a:t>Part B: Doctor’s Visits</a:t>
          </a:r>
          <a:endParaRPr lang="en-US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bg1"/>
              </a:solidFill>
            </a:rPr>
            <a:t>Part C: Combined Parts A and B (and D), provided through a private insurance company</a:t>
          </a:r>
          <a:endParaRPr lang="en-US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bg1"/>
              </a:solidFill>
            </a:rPr>
            <a:t>Part D: Prescriptions</a:t>
          </a:r>
          <a:endParaRPr lang="en-US" sz="1300" kern="1200" dirty="0">
            <a:solidFill>
              <a:schemeClr val="bg1"/>
            </a:solidFill>
          </a:endParaRPr>
        </a:p>
      </dsp:txBody>
      <dsp:txXfrm rot="5400000">
        <a:off x="3520862" y="873034"/>
        <a:ext cx="1635684" cy="2619103"/>
      </dsp:txXfrm>
    </dsp:sp>
    <dsp:sp modelId="{403E0083-D341-4749-90EC-D231F74C4E50}">
      <dsp:nvSpPr>
        <dsp:cNvPr id="0" name=""/>
        <dsp:cNvSpPr/>
      </dsp:nvSpPr>
      <dsp:spPr>
        <a:xfrm rot="16200000">
          <a:off x="3914480" y="1364743"/>
          <a:ext cx="4365171" cy="163568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bg1"/>
              </a:solidFill>
            </a:rPr>
            <a:t>Monthly Costs (2023)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bg1"/>
              </a:solidFill>
            </a:rPr>
            <a:t>Part A: up to $506; free to most</a:t>
          </a:r>
          <a:endParaRPr lang="en-US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bg1"/>
              </a:solidFill>
            </a:rPr>
            <a:t>Part B: $165-560</a:t>
          </a:r>
          <a:endParaRPr lang="en-US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bg1"/>
              </a:solidFill>
            </a:rPr>
            <a:t>Part C: Combined Parts A and B (and D), average in IL is regular Medicare premiums + $71</a:t>
          </a:r>
          <a:endParaRPr lang="en-US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bg1"/>
              </a:solidFill>
            </a:rPr>
            <a:t>Part D: Plan Premium + $12-76</a:t>
          </a:r>
          <a:endParaRPr lang="en-US" sz="1300" kern="1200" dirty="0">
            <a:solidFill>
              <a:schemeClr val="bg1"/>
            </a:solidFill>
          </a:endParaRPr>
        </a:p>
      </dsp:txBody>
      <dsp:txXfrm rot="5400000">
        <a:off x="5279223" y="873034"/>
        <a:ext cx="1635684" cy="2619103"/>
      </dsp:txXfrm>
    </dsp:sp>
    <dsp:sp modelId="{05A48450-AB2C-4264-B633-D8FB70127B70}">
      <dsp:nvSpPr>
        <dsp:cNvPr id="0" name=""/>
        <dsp:cNvSpPr/>
      </dsp:nvSpPr>
      <dsp:spPr>
        <a:xfrm rot="16200000">
          <a:off x="5672841" y="1364743"/>
          <a:ext cx="4365171" cy="163568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513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Enrollment Deadlines</a:t>
          </a:r>
          <a:endParaRPr lang="en-US" sz="1700" b="1" u="none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solidFill>
                <a:schemeClr val="bg1"/>
              </a:solidFill>
            </a:rPr>
            <a:t>3 months before - 3 months after you turn 65, unless you qualify for special enrollment</a:t>
          </a:r>
          <a:endParaRPr lang="en-US" sz="1300" b="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solidFill>
                <a:schemeClr val="bg1"/>
              </a:solidFill>
            </a:rPr>
            <a:t>Severe penalties for missing deadlines</a:t>
          </a:r>
          <a:endParaRPr lang="en-US" sz="1300" b="0" kern="1200" dirty="0">
            <a:solidFill>
              <a:schemeClr val="bg1"/>
            </a:solidFill>
          </a:endParaRPr>
        </a:p>
      </dsp:txBody>
      <dsp:txXfrm rot="5400000">
        <a:off x="7037584" y="873034"/>
        <a:ext cx="1635684" cy="2619103"/>
      </dsp:txXfrm>
    </dsp:sp>
    <dsp:sp modelId="{AD916E78-B260-48F3-8789-E9623FC0E921}">
      <dsp:nvSpPr>
        <dsp:cNvPr id="0" name=""/>
        <dsp:cNvSpPr/>
      </dsp:nvSpPr>
      <dsp:spPr>
        <a:xfrm rot="16200000">
          <a:off x="7431202" y="1364743"/>
          <a:ext cx="4365171" cy="163568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" b="1" u="none" kern="1200" dirty="0" smtClean="0">
              <a:solidFill>
                <a:schemeClr val="bg1"/>
              </a:solidFill>
            </a:rPr>
            <a:t>Penalties</a:t>
          </a:r>
          <a:endParaRPr lang="en-US" sz="100" b="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bg1"/>
              </a:solidFill>
            </a:rPr>
            <a:t>Part A:  </a:t>
          </a:r>
          <a:r>
            <a:rPr lang="en-US" sz="1300" kern="1200" dirty="0" smtClean="0">
              <a:solidFill>
                <a:schemeClr val="bg1"/>
              </a:solidFill>
              <a:sym typeface="Symbol" panose="05050102010706020507" pitchFamily="18" charset="2"/>
            </a:rPr>
            <a:t></a:t>
          </a:r>
          <a:r>
            <a:rPr lang="en-US" sz="1300" kern="1200" dirty="0" smtClean="0">
              <a:solidFill>
                <a:schemeClr val="bg1"/>
              </a:solidFill>
            </a:rPr>
            <a:t>10%; lasts for 2x the number of years you didn’t sign up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bg1"/>
              </a:solidFill>
            </a:rPr>
            <a:t>Part B: 10% for every year you did not sign up; last as long as you have part B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bg1"/>
              </a:solidFill>
            </a:rPr>
            <a:t>Part D: </a:t>
          </a:r>
          <a:r>
            <a:rPr lang="en-US" sz="1300" kern="1200" dirty="0" smtClean="0">
              <a:solidFill>
                <a:schemeClr val="bg1"/>
              </a:solidFill>
            </a:rPr>
            <a:t>One 1% for every month you didn’t sign up; lasts as long as you have Part D</a:t>
          </a:r>
          <a:endParaRPr lang="en-US" sz="1300" kern="1200" dirty="0">
            <a:solidFill>
              <a:schemeClr val="bg1"/>
            </a:solidFill>
          </a:endParaRPr>
        </a:p>
      </dsp:txBody>
      <dsp:txXfrm rot="5400000">
        <a:off x="8795945" y="873034"/>
        <a:ext cx="1635684" cy="26191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AEE47-6460-43C8-94CD-3A17A8BDDB58}">
      <dsp:nvSpPr>
        <dsp:cNvPr id="0" name=""/>
        <dsp:cNvSpPr/>
      </dsp:nvSpPr>
      <dsp:spPr>
        <a:xfrm>
          <a:off x="0" y="1450829"/>
          <a:ext cx="507682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F6188-7A7A-4BB4-9A88-27907EBAD315}">
      <dsp:nvSpPr>
        <dsp:cNvPr id="0" name=""/>
        <dsp:cNvSpPr/>
      </dsp:nvSpPr>
      <dsp:spPr>
        <a:xfrm>
          <a:off x="1319974" y="0"/>
          <a:ext cx="3756850" cy="1450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Apply through the Social Security Administration</a:t>
          </a:r>
          <a:endParaRPr lang="en-US" sz="1600" kern="1200" dirty="0"/>
        </a:p>
      </dsp:txBody>
      <dsp:txXfrm>
        <a:off x="1319974" y="0"/>
        <a:ext cx="3756850" cy="1450829"/>
      </dsp:txXfrm>
    </dsp:sp>
    <dsp:sp modelId="{7F7976AC-573A-43E4-BAFE-59AFC699D0FB}">
      <dsp:nvSpPr>
        <dsp:cNvPr id="0" name=""/>
        <dsp:cNvSpPr/>
      </dsp:nvSpPr>
      <dsp:spPr>
        <a:xfrm>
          <a:off x="0" y="0"/>
          <a:ext cx="1319974" cy="145082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EXTRA HELP</a:t>
          </a:r>
          <a:endParaRPr lang="en-US" sz="1900" kern="1200" dirty="0"/>
        </a:p>
      </dsp:txBody>
      <dsp:txXfrm>
        <a:off x="64447" y="64447"/>
        <a:ext cx="1191080" cy="1386382"/>
      </dsp:txXfrm>
    </dsp:sp>
    <dsp:sp modelId="{FEA81542-73A1-415E-8DA9-54511BD54D92}">
      <dsp:nvSpPr>
        <dsp:cNvPr id="0" name=""/>
        <dsp:cNvSpPr/>
      </dsp:nvSpPr>
      <dsp:spPr>
        <a:xfrm>
          <a:off x="0" y="1450829"/>
          <a:ext cx="5076825" cy="2902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Asset limits </a:t>
          </a:r>
          <a:r>
            <a:rPr lang="en-US" sz="1400" kern="1200" dirty="0" smtClean="0"/>
            <a:t>(2023): $16,600 (single);</a:t>
          </a:r>
          <a:r>
            <a:rPr lang="en-US" sz="1400" b="0" i="0" kern="1200" dirty="0" smtClean="0"/>
            <a:t> $33,240 (married)</a:t>
          </a:r>
          <a:r>
            <a:rPr lang="en-US" sz="1400" kern="1200" dirty="0" smtClean="0"/>
            <a:t>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Income limits </a:t>
          </a:r>
          <a:r>
            <a:rPr lang="en-US" sz="1400" kern="1200" dirty="0" smtClean="0"/>
            <a:t>(2023): $12,870 (single); $29,580 (married)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Starting in January 2024, everyone who has Extra Help will get the same benefits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$0 Premium and $0 Deductible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Low out-of-pocket costs for prescription drugs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Waiver of late enrollment penalties while on Extra Help</a:t>
          </a:r>
          <a:endParaRPr lang="en-US" sz="1400" kern="1200" dirty="0"/>
        </a:p>
      </dsp:txBody>
      <dsp:txXfrm>
        <a:off x="0" y="1450829"/>
        <a:ext cx="5076825" cy="29020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75E69-838A-4ECF-AE12-2BD3E171F07A}">
      <dsp:nvSpPr>
        <dsp:cNvPr id="0" name=""/>
        <dsp:cNvSpPr/>
      </dsp:nvSpPr>
      <dsp:spPr>
        <a:xfrm>
          <a:off x="0" y="1451538"/>
          <a:ext cx="507682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8E410-F8E7-4FB6-9E62-32BA06AD6516}">
      <dsp:nvSpPr>
        <dsp:cNvPr id="0" name=""/>
        <dsp:cNvSpPr/>
      </dsp:nvSpPr>
      <dsp:spPr>
        <a:xfrm>
          <a:off x="1319974" y="2125"/>
          <a:ext cx="3756850" cy="1449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Apply through the Illinois Department of Human Services</a:t>
          </a:r>
          <a:endParaRPr lang="en-US" sz="1600" b="1" kern="1200" dirty="0" smtClean="0"/>
        </a:p>
      </dsp:txBody>
      <dsp:txXfrm>
        <a:off x="1319974" y="2125"/>
        <a:ext cx="3756850" cy="1449413"/>
      </dsp:txXfrm>
    </dsp:sp>
    <dsp:sp modelId="{AA2FE5C2-7935-4A0B-BEBA-8C1FB62E6191}">
      <dsp:nvSpPr>
        <dsp:cNvPr id="0" name=""/>
        <dsp:cNvSpPr/>
      </dsp:nvSpPr>
      <dsp:spPr>
        <a:xfrm>
          <a:off x="0" y="2125"/>
          <a:ext cx="1319974" cy="144941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MEDICARE SAVINGS PLANS</a:t>
          </a:r>
        </a:p>
      </dsp:txBody>
      <dsp:txXfrm>
        <a:off x="64447" y="66572"/>
        <a:ext cx="1191080" cy="1384966"/>
      </dsp:txXfrm>
    </dsp:sp>
    <dsp:sp modelId="{7206B44F-3536-4551-88AB-83694BAAD7E4}">
      <dsp:nvSpPr>
        <dsp:cNvPr id="0" name=""/>
        <dsp:cNvSpPr/>
      </dsp:nvSpPr>
      <dsp:spPr>
        <a:xfrm>
          <a:off x="0" y="1451538"/>
          <a:ext cx="5076825" cy="289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Asset limits </a:t>
          </a:r>
          <a:r>
            <a:rPr lang="en-US" sz="1400" b="0" i="0" kern="1200" dirty="0" smtClean="0"/>
            <a:t>(2023): $7,080 (single); $10,620 (2 people)</a:t>
          </a:r>
          <a:endParaRPr lang="en-US" sz="1400" b="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Income limits</a:t>
          </a:r>
          <a:r>
            <a:rPr lang="en-US" sz="1400" b="0" i="0" kern="1200" dirty="0" smtClean="0"/>
            <a:t>:</a:t>
          </a:r>
          <a:endParaRPr lang="en-US" sz="1400" b="0" i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/>
            <a:t>QMB: $1,215 (single); $1,639 (2 people)</a:t>
          </a:r>
          <a:endParaRPr lang="en-US" sz="1400" b="0" i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/>
            <a:t>Other MSP: $1,639 (single); $2,218 (2 people)</a:t>
          </a:r>
          <a:endParaRPr lang="en-US" sz="1400" b="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/>
            <a:t>Benefits:</a:t>
          </a:r>
          <a:endParaRPr lang="en-US" sz="1400" b="0" i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/>
            <a:t>Automatic enrollment in Extra Help</a:t>
          </a:r>
          <a:endParaRPr lang="en-US" sz="1400" b="0" i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/>
            <a:t>State pays Part B Premiums</a:t>
          </a:r>
          <a:endParaRPr lang="en-US" sz="1400" b="0" i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/>
            <a:t>For QMB Only: State pays Part A Premiums, assistance with Co-pays, Balance Billing Protections</a:t>
          </a:r>
          <a:endParaRPr lang="en-US" sz="1400" b="0" i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/>
            <a:t>All except QMB: Up to three months retroactive benefits</a:t>
          </a:r>
          <a:endParaRPr lang="en-US" sz="1400" b="0" i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/>
            <a:t>State pays any late enrollment penalties associated with premiums it is paying</a:t>
          </a:r>
          <a:endParaRPr lang="en-US" sz="1400" b="0" i="0" kern="1200" dirty="0"/>
        </a:p>
      </dsp:txBody>
      <dsp:txXfrm>
        <a:off x="0" y="1451538"/>
        <a:ext cx="5076825" cy="2899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131E6-CDB4-42F7-BF87-4C55788654F7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3126A-288C-429D-94ED-32A687249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08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50F10-F656-4C2F-9C71-2A1339FB31B7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EA524-7A27-46AB-9B4A-7198D44C5B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3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A524-7A27-46AB-9B4A-7198D44C5B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65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A524-7A27-46AB-9B4A-7198D44C5B6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14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EC77A-B71F-42C6-828E-2ECC224755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25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A524-7A27-46AB-9B4A-7198D44C5B6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77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FAC92-7AD2-4689-AB85-FB9CE6FE4D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53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FAC92-7AD2-4689-AB85-FB9CE6FE4D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7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EC77A-B71F-42C6-828E-2ECC224755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76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A524-7A27-46AB-9B4A-7198D44C5B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0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A524-7A27-46AB-9B4A-7198D44C5B6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98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A524-7A27-46AB-9B4A-7198D44C5B6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2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A524-7A27-46AB-9B4A-7198D44C5B6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13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A524-7A27-46AB-9B4A-7198D44C5B6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66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A524-7A27-46AB-9B4A-7198D44C5B6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25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A524-7A27-46AB-9B4A-7198D44C5B6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9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3975100" cy="6858000"/>
          </a:xfrm>
          <a:prstGeom prst="rect">
            <a:avLst/>
          </a:prstGeom>
          <a:solidFill>
            <a:srgbClr val="00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" y="2314965"/>
            <a:ext cx="2636014" cy="3256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008" y="638659"/>
            <a:ext cx="658633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008" y="3230978"/>
            <a:ext cx="658633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624388" y="5351907"/>
            <a:ext cx="6586537" cy="4392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 i="1" cap="all" baseline="0">
                <a:solidFill>
                  <a:srgbClr val="0E1D6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624388" y="5925313"/>
            <a:ext cx="6586537" cy="43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0" i="1">
                <a:solidFill>
                  <a:srgbClr val="0E1D61"/>
                </a:solidFill>
              </a:defRPr>
            </a:lvl1pPr>
          </a:lstStyle>
          <a:p>
            <a:pPr lvl="0"/>
            <a:r>
              <a:rPr lang="en-US" dirty="0" smtClean="0"/>
              <a:t>9.16.2019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24388" y="5096256"/>
            <a:ext cx="65865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2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3BD-B67B-4A94-8A63-109203D608A6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3FAB-F2B0-4DCD-99C2-E6FAF1550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4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1801813"/>
            <a:ext cx="10518775" cy="38433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 baseline="0"/>
            </a:lvl2pPr>
            <a:lvl3pPr marL="1143000" indent="-228600">
              <a:buFont typeface="Wingdings" panose="05000000000000000000" pitchFamily="2" charset="2"/>
              <a:buChar char="§"/>
              <a:defRPr b="0" i="1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b="0" i="1" u="none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5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20625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0035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4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3305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383305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4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6685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i="0" cap="all" baseline="0"/>
            </a:lvl4pPr>
            <a:lvl5pPr>
              <a:defRPr sz="1500" b="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6172200" y="2531579"/>
            <a:ext cx="5157787" cy="316685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i="0" cap="all" baseline="0"/>
            </a:lvl4pPr>
            <a:lvl5pPr>
              <a:defRPr sz="1500" b="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5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8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242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 b="1" i="1"/>
            </a:lvl2pPr>
            <a:lvl3pPr marL="1143000" indent="-228600">
              <a:buFont typeface="Wingdings" panose="05000000000000000000" pitchFamily="2" charset="2"/>
              <a:buChar char="§"/>
              <a:defRPr sz="2400" i="1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>
              <a:defRPr sz="1500" i="1" cap="all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654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2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977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6277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3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9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3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1" i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i="1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b="1" i="0" kern="1200" cap="all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i="1" kern="1200" cap="all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tedge.com/gov/portal/PortalHome.do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hs.state.il.us/page.aspx?item=3528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s.state.il.us/page.aspx?module=12" TargetMode="External"/><Relationship Id="rId2" Type="http://schemas.openxmlformats.org/officeDocument/2006/relationships/hyperlink" Target="https://abe.illinois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6.png"/><Relationship Id="rId12" Type="http://schemas.openxmlformats.org/officeDocument/2006/relationships/image" Target="../media/image4.svg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9.png"/><Relationship Id="rId6" Type="http://schemas.openxmlformats.org/officeDocument/2006/relationships/image" Target="../media/image6.svg"/><Relationship Id="rId15" Type="http://schemas.openxmlformats.org/officeDocument/2006/relationships/image" Target="../media/image14.svg"/><Relationship Id="rId10" Type="http://schemas.openxmlformats.org/officeDocument/2006/relationships/image" Target="../media/image10.sv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e.ssa.gov/ben16/prtflui/ssiprtf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624388" y="5204849"/>
            <a:ext cx="6586537" cy="439293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Gwynne Kizer Mashon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Supervisory Attorney, Public Benefits Practice 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gmashon@legalaidchicago.org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October 2023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76838302"/>
              </p:ext>
            </p:extLst>
          </p:nvPr>
        </p:nvGraphicFramePr>
        <p:xfrm>
          <a:off x="3738880" y="219456"/>
          <a:ext cx="9635744" cy="5144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0731500" y="219456"/>
            <a:ext cx="1041400" cy="439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923"/>
            <a:ext cx="10515600" cy="1325563"/>
          </a:xfrm>
        </p:spPr>
        <p:txBody>
          <a:bodyPr/>
          <a:lstStyle/>
          <a:p>
            <a:r>
              <a:rPr lang="en-US" dirty="0" err="1" smtClean="0"/>
              <a:t>medicare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4869695"/>
              </p:ext>
            </p:extLst>
          </p:nvPr>
        </p:nvGraphicFramePr>
        <p:xfrm>
          <a:off x="918029" y="1295400"/>
          <a:ext cx="10435771" cy="4365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3415" r="2866" b="6976"/>
          <a:stretch/>
        </p:blipFill>
        <p:spPr bwMode="auto">
          <a:xfrm>
            <a:off x="1076326" y="3262314"/>
            <a:ext cx="1344068" cy="9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1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r>
              <a:rPr lang="en-US" dirty="0" smtClean="0"/>
              <a:t>Help paying </a:t>
            </a:r>
            <a:r>
              <a:rPr lang="en-US" dirty="0" err="1" smtClean="0"/>
              <a:t>medicare</a:t>
            </a:r>
            <a:r>
              <a:rPr lang="en-US" dirty="0"/>
              <a:t> </a:t>
            </a:r>
            <a:r>
              <a:rPr lang="en-US" dirty="0" smtClean="0"/>
              <a:t>costs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8629171"/>
              </p:ext>
            </p:extLst>
          </p:nvPr>
        </p:nvGraphicFramePr>
        <p:xfrm>
          <a:off x="771525" y="1262063"/>
          <a:ext cx="5076825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72321838"/>
              </p:ext>
            </p:extLst>
          </p:nvPr>
        </p:nvGraphicFramePr>
        <p:xfrm>
          <a:off x="6276975" y="1262063"/>
          <a:ext cx="5076825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507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Department of human services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86040000"/>
              </p:ext>
            </p:extLst>
          </p:nvPr>
        </p:nvGraphicFramePr>
        <p:xfrm>
          <a:off x="747947" y="1350361"/>
          <a:ext cx="10605853" cy="3635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7984617" y="1795338"/>
            <a:ext cx="512064" cy="56037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97599" y="4985478"/>
            <a:ext cx="308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Cash Assistance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0089" y="1405054"/>
            <a:ext cx="5708649" cy="4424246"/>
          </a:xfrm>
        </p:spPr>
        <p:txBody>
          <a:bodyPr numCol="1"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b="0" i="0" dirty="0" smtClean="0"/>
              <a:t>Income limit:</a:t>
            </a:r>
          </a:p>
          <a:p>
            <a:r>
              <a:rPr lang="en-US" sz="2600" b="0" i="0" dirty="0" smtClean="0"/>
              <a:t>165</a:t>
            </a:r>
            <a:r>
              <a:rPr lang="en-US" sz="2600" b="0" i="0" dirty="0"/>
              <a:t>% </a:t>
            </a:r>
            <a:r>
              <a:rPr lang="en-US" sz="2600" b="0" i="0" dirty="0" smtClean="0"/>
              <a:t>FPL (currently $2,005 for a single person </a:t>
            </a:r>
            <a:r>
              <a:rPr lang="en-US" sz="2600" i="0" dirty="0" smtClean="0"/>
              <a:t>as of 10/23</a:t>
            </a:r>
            <a:r>
              <a:rPr lang="en-US" sz="2600" b="0" i="0" dirty="0" smtClean="0"/>
              <a:t>)</a:t>
            </a:r>
            <a:endParaRPr lang="en-US" sz="2600" dirty="0"/>
          </a:p>
          <a:p>
            <a:r>
              <a:rPr lang="en-US" sz="2600" b="0" i="0" dirty="0" smtClean="0"/>
              <a:t>200% FPL (currently $2,430 for a single person as of 10/23) if </a:t>
            </a:r>
            <a:r>
              <a:rPr lang="en-US" sz="2600" b="0" i="0" dirty="0"/>
              <a:t>60+ or </a:t>
            </a:r>
            <a:r>
              <a:rPr lang="en-US" sz="2600" b="0" i="0" dirty="0" smtClean="0"/>
              <a:t>disabled*</a:t>
            </a:r>
          </a:p>
          <a:p>
            <a:pPr marL="0" indent="0">
              <a:buNone/>
            </a:pPr>
            <a:endParaRPr lang="en-US" sz="2200" b="0" i="0" dirty="0" smtClean="0"/>
          </a:p>
          <a:p>
            <a:pPr marL="0" lvl="2" indent="0">
              <a:buNone/>
            </a:pPr>
            <a:r>
              <a:rPr lang="en-US" sz="3200" i="0" dirty="0"/>
              <a:t>Asset </a:t>
            </a:r>
            <a:r>
              <a:rPr lang="en-US" sz="3200" i="0" dirty="0" smtClean="0"/>
              <a:t>limit:</a:t>
            </a:r>
            <a:endParaRPr lang="en-US" sz="3200" i="0" dirty="0"/>
          </a:p>
          <a:p>
            <a:pPr marL="0" lvl="2" indent="0">
              <a:buNone/>
            </a:pPr>
            <a:r>
              <a:rPr lang="en-US" sz="2600" b="0" i="0" dirty="0" smtClean="0"/>
              <a:t>There is no asset limit for most households in Illinois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3200" dirty="0" smtClean="0"/>
              <a:t>SNAP “Households</a:t>
            </a:r>
            <a:r>
              <a:rPr lang="en-US" sz="3200" dirty="0"/>
              <a:t>” </a:t>
            </a:r>
            <a:r>
              <a:rPr lang="en-US" sz="3200" dirty="0" smtClean="0"/>
              <a:t>live </a:t>
            </a:r>
            <a:r>
              <a:rPr lang="en-US" sz="3200" dirty="0"/>
              <a:t>and prepare food together</a:t>
            </a:r>
          </a:p>
          <a:p>
            <a:pPr marL="457200" lvl="1" indent="0">
              <a:buNone/>
            </a:pPr>
            <a:endParaRPr lang="en-US" sz="2200" b="0" i="0" dirty="0" smtClean="0"/>
          </a:p>
          <a:p>
            <a:pPr marL="0" indent="0">
              <a:buNone/>
            </a:pPr>
            <a:r>
              <a:rPr lang="en-US" sz="3200" dirty="0"/>
              <a:t>Covers food</a:t>
            </a:r>
            <a:r>
              <a:rPr lang="en-US" sz="3200" b="1" dirty="0" smtClean="0"/>
              <a:t>: </a:t>
            </a:r>
            <a:r>
              <a:rPr lang="en-US" sz="2600" i="1" u="sng" dirty="0" smtClean="0"/>
              <a:t>only</a:t>
            </a:r>
            <a:r>
              <a:rPr lang="en-US" sz="2600" dirty="0" smtClean="0"/>
              <a:t> can be used for unprepared foods</a:t>
            </a:r>
          </a:p>
          <a:p>
            <a:pPr marL="0" indent="0">
              <a:buNone/>
            </a:pPr>
            <a:r>
              <a:rPr lang="en-US" sz="2600" dirty="0" smtClean="0"/>
              <a:t>*** SNAP Restaurant Meals</a:t>
            </a:r>
            <a:r>
              <a:rPr lang="en-US" sz="2600" dirty="0"/>
              <a:t> </a:t>
            </a:r>
            <a:r>
              <a:rPr lang="en-US" sz="2600" dirty="0" smtClean="0"/>
              <a:t>Pilot is on track to expand access to people who cannot prepare their own meals</a:t>
            </a:r>
          </a:p>
          <a:p>
            <a:pPr marL="0" indent="0">
              <a:buNone/>
            </a:pPr>
            <a:endParaRPr lang="en-US" sz="2200" b="0" dirty="0" smtClean="0"/>
          </a:p>
          <a:p>
            <a:pPr marL="0" indent="0">
              <a:buNone/>
            </a:pPr>
            <a:r>
              <a:rPr lang="en-US" sz="3600" dirty="0"/>
              <a:t>Benefit Amount</a:t>
            </a:r>
            <a:r>
              <a:rPr lang="en-US" sz="3600" b="1" dirty="0"/>
              <a:t>: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2600" dirty="0" smtClean="0"/>
              <a:t>Based </a:t>
            </a:r>
            <a:r>
              <a:rPr lang="en-US" sz="2600" dirty="0"/>
              <a:t>on household size, income and certain expenses</a:t>
            </a:r>
          </a:p>
          <a:p>
            <a:pPr marL="0" indent="0">
              <a:buNone/>
            </a:pPr>
            <a:endParaRPr lang="en-US" sz="2400" b="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5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081669" y="130146"/>
            <a:ext cx="2720898" cy="1274908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632576" y="609600"/>
            <a:ext cx="5181599" cy="57912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="1" i="0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b="0" i="1" u="none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2400" dirty="0" smtClean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 b="1" dirty="0" smtClean="0"/>
              <a:t>Certain pandemic-related protections ended this year</a:t>
            </a:r>
          </a:p>
          <a:p>
            <a:pPr marL="0" indent="0">
              <a:buNone/>
            </a:pPr>
            <a:r>
              <a:rPr lang="en-US" sz="2000" dirty="0" smtClean="0"/>
              <a:t>Monthly </a:t>
            </a:r>
            <a:r>
              <a:rPr lang="en-US" sz="2000" dirty="0"/>
              <a:t>benefits</a:t>
            </a:r>
            <a:r>
              <a:rPr lang="en-US" sz="3200" dirty="0"/>
              <a:t>: </a:t>
            </a:r>
            <a:r>
              <a:rPr lang="en-US" sz="1600" dirty="0"/>
              <a:t>Under “regular” rules, monthly benefits are based on income and certain expenses, not just on household size.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College students: </a:t>
            </a:r>
            <a:r>
              <a:rPr lang="en-US" sz="1600" dirty="0" smtClean="0"/>
              <a:t>Under “regular” rules, students enrolled in higher education half-time or more are ineligible for SNAP  unless they meet certain exceptions, e.g.:</a:t>
            </a:r>
          </a:p>
          <a:p>
            <a:pPr lvl="1"/>
            <a:r>
              <a:rPr lang="en-US" sz="1600" b="0" i="0" dirty="0" smtClean="0"/>
              <a:t>Working </a:t>
            </a:r>
            <a:r>
              <a:rPr lang="en-US" sz="1600" b="0" i="0" dirty="0"/>
              <a:t>an average of 20 hours/week</a:t>
            </a:r>
          </a:p>
          <a:p>
            <a:pPr lvl="1"/>
            <a:r>
              <a:rPr lang="en-US" sz="1600" b="0" i="0" dirty="0"/>
              <a:t>Participating in a federally-funded work study program</a:t>
            </a:r>
          </a:p>
          <a:p>
            <a:pPr lvl="1"/>
            <a:r>
              <a:rPr lang="en-US" sz="1600" b="0" i="0" dirty="0"/>
              <a:t>Responsible for the care of a young child</a:t>
            </a:r>
          </a:p>
          <a:p>
            <a:pPr lvl="1"/>
            <a:r>
              <a:rPr lang="en-US" sz="1600" b="0" i="0" dirty="0"/>
              <a:t>Receiving </a:t>
            </a:r>
            <a:r>
              <a:rPr lang="en-US" sz="1600" b="0" i="0" dirty="0" smtClean="0"/>
              <a:t>TANF</a:t>
            </a:r>
          </a:p>
          <a:p>
            <a:pPr lvl="1"/>
            <a:endParaRPr lang="en-US" sz="1400" b="0" i="0" dirty="0"/>
          </a:p>
          <a:p>
            <a:pPr lvl="1"/>
            <a:endParaRPr lang="en-US" sz="1400" b="0" i="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sz="24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sz="29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sz="29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sz="24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sz="25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6351588" y="1661377"/>
            <a:ext cx="114300" cy="36876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u="sng" dirty="0" smtClean="0"/>
              <a:t>TANF cash</a:t>
            </a:r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59962" y="1690688"/>
            <a:ext cx="10793838" cy="4683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="1" i="0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b="0" i="1" u="none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Usually requires a relative caretaker and a minor child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Lots of complicated </a:t>
            </a:r>
            <a:r>
              <a:rPr lang="en-US" sz="2000" b="1" dirty="0" smtClean="0"/>
              <a:t>rules and requirements </a:t>
            </a:r>
            <a:r>
              <a:rPr lang="en-US" sz="2000" b="1" u="sng" dirty="0"/>
              <a:t>BUT exemptions </a:t>
            </a:r>
            <a:r>
              <a:rPr lang="en-US" sz="2000" b="1" dirty="0"/>
              <a:t>to </a:t>
            </a:r>
            <a:r>
              <a:rPr lang="en-US" sz="2000" b="1" i="1" dirty="0"/>
              <a:t>some</a:t>
            </a:r>
            <a:r>
              <a:rPr lang="en-US" sz="2000" b="1" dirty="0"/>
              <a:t> requirements for</a:t>
            </a:r>
          </a:p>
          <a:p>
            <a:pPr lvl="1"/>
            <a:r>
              <a:rPr lang="en-US" sz="1600" b="0" i="0" dirty="0"/>
              <a:t>people with disabilities</a:t>
            </a:r>
          </a:p>
          <a:p>
            <a:pPr lvl="1"/>
            <a:r>
              <a:rPr lang="en-US" sz="1600" b="0" i="0" dirty="0"/>
              <a:t>experiencing domestic violence</a:t>
            </a:r>
          </a:p>
          <a:p>
            <a:pPr lvl="1"/>
            <a:r>
              <a:rPr lang="en-US" sz="1600" b="0" i="0" dirty="0"/>
              <a:t>Caring for child under 1 year old </a:t>
            </a:r>
          </a:p>
          <a:p>
            <a:pPr marL="0" lvl="1" indent="0">
              <a:buNone/>
            </a:pPr>
            <a:endParaRPr lang="en-US" sz="2000" b="0" i="0" dirty="0"/>
          </a:p>
          <a:p>
            <a:pPr marL="0" lvl="1" indent="0">
              <a:buNone/>
            </a:pPr>
            <a:r>
              <a:rPr lang="en-US" sz="2000" i="0" dirty="0"/>
              <a:t>Benefits Amount: </a:t>
            </a:r>
          </a:p>
          <a:p>
            <a:pPr marL="0" lvl="1" indent="0">
              <a:buNone/>
            </a:pPr>
            <a:r>
              <a:rPr lang="en-US" sz="1600" b="0" i="0" dirty="0"/>
              <a:t>Based on household size and income.  Maximum for a family of four people is </a:t>
            </a:r>
            <a:r>
              <a:rPr lang="en-US" sz="1600" b="0" i="0" dirty="0" smtClean="0"/>
              <a:t>$875/month (as of October 2023).</a:t>
            </a:r>
          </a:p>
          <a:p>
            <a:pPr marL="0" lvl="1" indent="0">
              <a:buNone/>
            </a:pPr>
            <a:endParaRPr lang="en-US" sz="1600" b="0" i="0" dirty="0"/>
          </a:p>
          <a:p>
            <a:pPr marL="0" lvl="1" indent="0">
              <a:buNone/>
            </a:pPr>
            <a:r>
              <a:rPr lang="en-US" sz="1600" b="0" i="0" dirty="0" smtClean="0"/>
              <a:t>Big changes are coming related to child support payments.</a:t>
            </a:r>
            <a:endParaRPr lang="en-US" sz="1600" b="0" i="0" dirty="0"/>
          </a:p>
        </p:txBody>
      </p:sp>
      <p:pic>
        <p:nvPicPr>
          <p:cNvPr id="2056" name="Picture 8" descr="cash money clip art - Clip Art Libra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8" y="365125"/>
            <a:ext cx="1802974" cy="108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    </a:t>
            </a:r>
            <a:r>
              <a:rPr lang="en-US" u="sng" dirty="0" smtClean="0"/>
              <a:t>AABD Cash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5025" y="1576388"/>
            <a:ext cx="10518775" cy="41093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FOR PEOPLE AGE 65+ OR MEETS SSA’S DEFINITION OF “DISABLED”</a:t>
            </a:r>
          </a:p>
          <a:p>
            <a:r>
              <a:rPr lang="en-US" sz="1600" dirty="0"/>
              <a:t>Most recipients are </a:t>
            </a:r>
            <a:r>
              <a:rPr lang="en-US" sz="1600" b="1" dirty="0"/>
              <a:t>receiving SSI </a:t>
            </a:r>
          </a:p>
          <a:p>
            <a:r>
              <a:rPr lang="en-US" sz="1600" dirty="0"/>
              <a:t>But can also qualify if you are </a:t>
            </a:r>
            <a:r>
              <a:rPr lang="en-US" sz="1600" b="1" dirty="0"/>
              <a:t>over-income for SSI under SSI’s rule </a:t>
            </a:r>
            <a:endParaRPr lang="en-US" sz="1600" dirty="0"/>
          </a:p>
          <a:p>
            <a:pPr lvl="1"/>
            <a:r>
              <a:rPr lang="en-US" sz="1600" b="0" i="0" dirty="0" smtClean="0"/>
              <a:t>If someone is getting less than the SSI maximum, they might need proof that they applied for SSI and were denied for being over-income</a:t>
            </a:r>
            <a:endParaRPr lang="en-US" sz="1600" b="0" i="0" dirty="0"/>
          </a:p>
          <a:p>
            <a:r>
              <a:rPr lang="en-US" sz="1600" dirty="0"/>
              <a:t>Can make up difference for people with SSI overpayments, child support obligations, etc.</a:t>
            </a:r>
          </a:p>
          <a:p>
            <a:r>
              <a:rPr lang="en-US" sz="1600" b="1" dirty="0" smtClean="0"/>
              <a:t>Asset Limit: </a:t>
            </a:r>
            <a:r>
              <a:rPr lang="en-US" sz="1600" dirty="0" smtClean="0"/>
              <a:t>$2000 individual/$3000 married couple</a:t>
            </a:r>
            <a:endParaRPr lang="en-US" sz="1600" dirty="0"/>
          </a:p>
          <a:p>
            <a:r>
              <a:rPr lang="en-US" sz="1600" b="1" dirty="0" smtClean="0"/>
              <a:t>Income Limit: </a:t>
            </a:r>
            <a:r>
              <a:rPr lang="en-US" sz="1600" dirty="0" smtClean="0"/>
              <a:t>no set limit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b="1" dirty="0"/>
              <a:t>Benefit Amount: </a:t>
            </a:r>
          </a:p>
          <a:p>
            <a:r>
              <a:rPr lang="en-US" sz="1600" dirty="0" smtClean="0"/>
              <a:t>Based on income and certain expenses</a:t>
            </a:r>
          </a:p>
          <a:p>
            <a:r>
              <a:rPr lang="en-US" sz="1600" dirty="0" smtClean="0"/>
              <a:t>The average is about $60-$70/</a:t>
            </a:r>
            <a:r>
              <a:rPr lang="en-US" sz="1600" dirty="0" err="1" smtClean="0"/>
              <a:t>mo</a:t>
            </a:r>
            <a:r>
              <a:rPr lang="en-US" sz="1600" dirty="0" smtClean="0"/>
              <a:t>; but can be much more – no limit – some people get $500-$700/mo.</a:t>
            </a:r>
            <a:endParaRPr lang="en-US" sz="1600" dirty="0"/>
          </a:p>
        </p:txBody>
      </p:sp>
      <p:pic>
        <p:nvPicPr>
          <p:cNvPr id="6" name="Picture 8" descr="cash money clip art - Clip Art Libra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8" y="365125"/>
            <a:ext cx="1802974" cy="108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    </a:t>
            </a:r>
            <a:r>
              <a:rPr lang="en-US" u="sng" dirty="0" smtClean="0"/>
              <a:t>VTTC Cash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5025" y="1690688"/>
            <a:ext cx="10518775" cy="41093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FOR </a:t>
            </a:r>
            <a:r>
              <a:rPr lang="en-US" sz="2000" b="1" dirty="0" smtClean="0"/>
              <a:t>NON-CITIZEN VICTIMS OF TRAFFICKING, TORTURE, OR OTHER SERIOUS CRIMES</a:t>
            </a:r>
            <a:endParaRPr lang="en-US" sz="2000" b="1" dirty="0"/>
          </a:p>
          <a:p>
            <a:pPr marL="0" indent="0">
              <a:buNone/>
            </a:pPr>
            <a:r>
              <a:rPr lang="en-US" sz="1600" dirty="0" smtClean="0"/>
              <a:t>For immigrants who do not meet immigration requirements for federally-funded programs</a:t>
            </a:r>
          </a:p>
          <a:p>
            <a:pPr lvl="1"/>
            <a:r>
              <a:rPr lang="en-US" sz="1600" b="0" i="0" dirty="0" smtClean="0"/>
              <a:t>U-Visa applicants, U-Visa holders, and those who got Legal Permanent Resident status after they got a U-Visa</a:t>
            </a:r>
          </a:p>
          <a:p>
            <a:pPr lvl="1"/>
            <a:r>
              <a:rPr lang="en-US" sz="1600" b="0" i="0" dirty="0" smtClean="0"/>
              <a:t>T-Visa applicants</a:t>
            </a:r>
          </a:p>
          <a:p>
            <a:pPr lvl="1"/>
            <a:r>
              <a:rPr lang="en-US" sz="1600" b="0" i="0" dirty="0" smtClean="0"/>
              <a:t>Asylum applicants</a:t>
            </a:r>
          </a:p>
          <a:p>
            <a:pPr lvl="1"/>
            <a:r>
              <a:rPr lang="en-US" sz="1600" b="0" i="0" dirty="0" smtClean="0"/>
              <a:t>People preparing to file an application for a U-Visa, T-Visa, or Asylum</a:t>
            </a:r>
          </a:p>
          <a:p>
            <a:endParaRPr lang="en-US" sz="2000" b="0" i="0" dirty="0" smtClean="0"/>
          </a:p>
          <a:p>
            <a:pPr marL="0" indent="0">
              <a:buNone/>
            </a:pPr>
            <a:r>
              <a:rPr lang="en-US" sz="2000" b="1" dirty="0" smtClean="0"/>
              <a:t>Benefit </a:t>
            </a:r>
            <a:r>
              <a:rPr lang="en-US" sz="2000" b="1" dirty="0"/>
              <a:t>Amount: </a:t>
            </a:r>
          </a:p>
          <a:p>
            <a:pPr marL="0" lvl="1" indent="0">
              <a:buNone/>
            </a:pPr>
            <a:r>
              <a:rPr lang="en-US" sz="1600" b="0" i="0" dirty="0"/>
              <a:t>Based on household size and income.  Maximum for an individual adult is $106/month. </a:t>
            </a:r>
          </a:p>
        </p:txBody>
      </p:sp>
      <p:pic>
        <p:nvPicPr>
          <p:cNvPr id="6" name="Picture 8" descr="cash money clip art - Clip Art Libra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8" y="365125"/>
            <a:ext cx="1802974" cy="108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13" y="1433116"/>
            <a:ext cx="5898849" cy="265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3235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u="sng" dirty="0" smtClean="0"/>
              <a:t>Illinois Link card fraud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6040822" y="4099132"/>
            <a:ext cx="539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https://www.ebtedge.com/gov/portal/PortalHome.do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35025" y="1433116"/>
            <a:ext cx="4803775" cy="42525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Link theft seems to be more and more common.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Tx/>
              <a:buChar char="-"/>
            </a:pPr>
            <a:r>
              <a:rPr lang="en-US" sz="2000" b="1" dirty="0" smtClean="0"/>
              <a:t>Protect Yourself</a:t>
            </a:r>
          </a:p>
          <a:p>
            <a:pPr>
              <a:buFontTx/>
              <a:buChar char="-"/>
            </a:pPr>
            <a:r>
              <a:rPr lang="en-US" sz="2000" b="1" dirty="0" smtClean="0"/>
              <a:t>Report Theft</a:t>
            </a:r>
          </a:p>
          <a:p>
            <a:pPr>
              <a:buFontTx/>
              <a:buChar char="-"/>
            </a:pPr>
            <a:r>
              <a:rPr lang="en-US" sz="2000" b="1" dirty="0" smtClean="0"/>
              <a:t>Request replacement SNAP benefits </a:t>
            </a:r>
            <a:r>
              <a:rPr lang="en-US" sz="2000" dirty="0" smtClean="0"/>
              <a:t>(DHS currently states that it cannot reimburse other benefits.)</a:t>
            </a:r>
          </a:p>
          <a:p>
            <a:pPr>
              <a:buFontTx/>
              <a:buChar char="-"/>
            </a:pPr>
            <a:endParaRPr lang="en-US" sz="2000" dirty="0"/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www.dhs.state.il.us/page.aspx?item=35280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00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Medicaid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94853" y="4117534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2022 amounts</a:t>
            </a: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399775"/>
              </p:ext>
            </p:extLst>
          </p:nvPr>
        </p:nvGraphicFramePr>
        <p:xfrm>
          <a:off x="722350" y="1389892"/>
          <a:ext cx="1073305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150">
                  <a:extLst>
                    <a:ext uri="{9D8B030D-6E8A-4147-A177-3AD203B41FA5}">
                      <a16:colId xmlns:a16="http://schemas.microsoft.com/office/drawing/2014/main" val="237415482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10282343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4188075852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44437575"/>
                    </a:ext>
                  </a:extLst>
                </a:gridCol>
              </a:tblGrid>
              <a:tr h="42620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Who Qualifies (non-exclusive list)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Income Limits (2023)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Asset Limit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Other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965508"/>
                  </a:ext>
                </a:extLst>
              </a:tr>
              <a:tr h="266562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/>
                        <a:t>US citizens and most LPRs under 65 years</a:t>
                      </a:r>
                      <a:r>
                        <a:rPr lang="en-US" sz="1500" b="0" i="0" baseline="0" dirty="0" smtClean="0"/>
                        <a:t> old;</a:t>
                      </a:r>
                      <a:r>
                        <a:rPr lang="en-US" sz="1500" b="0" i="0" dirty="0" smtClean="0"/>
                        <a:t> and (noncitizens 42-64 years old*)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138% FPL </a:t>
                      </a:r>
                    </a:p>
                    <a:p>
                      <a:pPr algn="ctr"/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$1,677 for</a:t>
                      </a:r>
                      <a:r>
                        <a:rPr lang="en-US" sz="15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 individual</a:t>
                      </a:r>
                    </a:p>
                    <a:p>
                      <a:pPr algn="ctr"/>
                      <a:r>
                        <a:rPr lang="en-US" sz="15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3,450 for a family</a:t>
                      </a:r>
                      <a:r>
                        <a:rPr lang="en-US" sz="15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None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175131"/>
                  </a:ext>
                </a:extLst>
              </a:tr>
              <a:tr h="26656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Children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318% FPL </a:t>
                      </a:r>
                    </a:p>
                    <a:p>
                      <a:pPr algn="ctr"/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$3,864 for</a:t>
                      </a:r>
                      <a:r>
                        <a:rPr lang="en-US" sz="15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 individual</a:t>
                      </a:r>
                    </a:p>
                    <a:p>
                      <a:pPr algn="ctr"/>
                      <a:r>
                        <a:rPr lang="en-US" sz="15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7,950 for a family of 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none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552226"/>
                  </a:ext>
                </a:extLst>
              </a:tr>
              <a:tr h="2665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/>
                        <a:t>Medicare</a:t>
                      </a:r>
                      <a:r>
                        <a:rPr lang="en-US" sz="1500" b="0" i="0" baseline="0" dirty="0" smtClean="0"/>
                        <a:t> beneficiaries</a:t>
                      </a:r>
                      <a:r>
                        <a:rPr lang="en-US" sz="1500" b="0" i="0" dirty="0" smtClean="0"/>
                        <a:t>;</a:t>
                      </a:r>
                      <a:r>
                        <a:rPr lang="en-US" sz="1500" b="0" i="0" baseline="0" dirty="0" smtClean="0"/>
                        <a:t> </a:t>
                      </a:r>
                      <a:r>
                        <a:rPr lang="en-US" sz="1500" b="0" i="0" dirty="0" smtClean="0"/>
                        <a:t>US citizens and most LPRs under 65 years</a:t>
                      </a:r>
                      <a:r>
                        <a:rPr lang="en-US" sz="1500" b="0" i="0" baseline="0" dirty="0" smtClean="0"/>
                        <a:t> old; (noncitizens 65+); </a:t>
                      </a:r>
                      <a:r>
                        <a:rPr lang="en-US" sz="1500" dirty="0" smtClean="0"/>
                        <a:t>Non-Citizen</a:t>
                      </a:r>
                      <a:r>
                        <a:rPr lang="en-US" sz="1500" baseline="0" dirty="0" smtClean="0"/>
                        <a:t> victims of trafficking, torture or other serious crimes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100% FPL</a:t>
                      </a:r>
                    </a:p>
                    <a:p>
                      <a:pPr algn="ctr"/>
                      <a:r>
                        <a:rPr lang="en-US" sz="1500" dirty="0" smtClean="0"/>
                        <a:t>$1,215</a:t>
                      </a:r>
                      <a:r>
                        <a:rPr lang="en-US" sz="1500" baseline="0" dirty="0" smtClean="0"/>
                        <a:t> for an individual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$2,500 for a family of 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$17,500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Can spenddown excess income/assets to become eligible for Medicaid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475382"/>
                  </a:ext>
                </a:extLst>
              </a:tr>
              <a:tr h="266562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/>
                        <a:t>Medicare</a:t>
                      </a:r>
                      <a:r>
                        <a:rPr lang="en-US" sz="1500" b="0" i="0" baseline="0" dirty="0" smtClean="0"/>
                        <a:t> beneficiaries</a:t>
                      </a:r>
                      <a:r>
                        <a:rPr lang="en-US" sz="1500" b="0" i="0" dirty="0" smtClean="0"/>
                        <a:t>;</a:t>
                      </a:r>
                      <a:r>
                        <a:rPr lang="en-US" sz="1500" b="0" i="0" baseline="0" dirty="0" smtClean="0"/>
                        <a:t> </a:t>
                      </a:r>
                      <a:r>
                        <a:rPr lang="en-US" sz="1500" b="0" i="0" dirty="0" smtClean="0"/>
                        <a:t>US citizens and most LPRs under 65 years</a:t>
                      </a:r>
                      <a:r>
                        <a:rPr lang="en-US" sz="1500" b="0" i="0" baseline="0" dirty="0" smtClean="0"/>
                        <a:t> old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None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None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585314"/>
                  </a:ext>
                </a:extLst>
              </a:tr>
              <a:tr h="26656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Pregnant</a:t>
                      </a:r>
                      <a:r>
                        <a:rPr lang="en-US" sz="1500" baseline="0" dirty="0" smtClean="0"/>
                        <a:t> Women and their babies (until baby is 12 months old)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213%</a:t>
                      </a:r>
                      <a:r>
                        <a:rPr lang="en-US" sz="1500" baseline="0" dirty="0" smtClean="0"/>
                        <a:t> FPL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$3500 for a family of 2</a:t>
                      </a:r>
                    </a:p>
                    <a:p>
                      <a:pPr algn="ctr"/>
                      <a:r>
                        <a:rPr lang="en-US" sz="1500" dirty="0" smtClean="0"/>
                        <a:t>$5,325 for</a:t>
                      </a:r>
                      <a:r>
                        <a:rPr lang="en-US" sz="1500" baseline="0" dirty="0" smtClean="0"/>
                        <a:t> a family of 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None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2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5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DHS programs – how to apply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503363"/>
            <a:ext cx="4881899" cy="4427537"/>
          </a:xfrm>
        </p:spPr>
        <p:txBody>
          <a:bodyPr>
            <a:normAutofit/>
          </a:bodyPr>
          <a:lstStyle/>
          <a:p>
            <a:r>
              <a:rPr lang="en-US" sz="1800" dirty="0"/>
              <a:t>Apply </a:t>
            </a:r>
            <a:r>
              <a:rPr lang="en-US" sz="1800" dirty="0" smtClean="0"/>
              <a:t>online on ABE: </a:t>
            </a:r>
            <a:r>
              <a:rPr lang="en-US" sz="1800" dirty="0">
                <a:hlinkClick r:id="rId2"/>
              </a:rPr>
              <a:t>https://abe.Illinois.gov</a:t>
            </a:r>
            <a:r>
              <a:rPr lang="en-US" sz="1800" dirty="0"/>
              <a:t> </a:t>
            </a:r>
          </a:p>
          <a:p>
            <a:r>
              <a:rPr lang="en-US" sz="1800" dirty="0"/>
              <a:t>Apply at Local IDHS Office.  “Family Community Resource Center” locator at: </a:t>
            </a:r>
            <a:r>
              <a:rPr lang="en-US" sz="1800" dirty="0">
                <a:hlinkClick r:id="rId3"/>
              </a:rPr>
              <a:t>http://www.dhs.state.il.us/page.aspx?module=12</a:t>
            </a:r>
            <a:r>
              <a:rPr lang="en-US" sz="1800" dirty="0"/>
              <a:t> </a:t>
            </a:r>
          </a:p>
          <a:p>
            <a:r>
              <a:rPr lang="en-US" sz="1800" u="sng" dirty="0"/>
              <a:t>What to bring</a:t>
            </a:r>
            <a:r>
              <a:rPr lang="en-US" sz="1800" dirty="0"/>
              <a:t>:  ID, SSNs for all household members, proof of immigration status, proof of income for last 30 days</a:t>
            </a:r>
          </a:p>
          <a:p>
            <a:r>
              <a:rPr lang="en-US" sz="1800" u="sng" dirty="0" smtClean="0"/>
              <a:t>Legal Aid Chicago PBOE referrals</a:t>
            </a:r>
            <a:r>
              <a:rPr lang="en-US" sz="1800" dirty="0" smtClean="0"/>
              <a:t>– more on this later</a:t>
            </a:r>
          </a:p>
          <a:p>
            <a:r>
              <a:rPr lang="en-US" sz="1800" b="0" dirty="0" smtClean="0"/>
              <a:t>To be treated as an application, all the form needs is your name and signature. (Though practically, DHS also needs a way to contact you.)</a:t>
            </a:r>
            <a:endParaRPr lang="en-US" sz="1800" b="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648" t="4075" r="14096" b="11230"/>
          <a:stretch/>
        </p:blipFill>
        <p:spPr>
          <a:xfrm>
            <a:off x="6422780" y="1503363"/>
            <a:ext cx="5065620" cy="334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ight Arrow 4"/>
          <p:cNvSpPr/>
          <p:nvPr/>
        </p:nvSpPr>
        <p:spPr>
          <a:xfrm rot="16200000">
            <a:off x="8511090" y="4684713"/>
            <a:ext cx="889000" cy="1206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1" y="189872"/>
            <a:ext cx="4781799" cy="14528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1387" y="1874852"/>
            <a:ext cx="55797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1E61"/>
                </a:solidFill>
              </a:rPr>
              <a:t>Legal Aid Chicago is a private non-profit that provides </a:t>
            </a:r>
            <a:r>
              <a:rPr lang="en-US" sz="2800" b="1" dirty="0">
                <a:solidFill>
                  <a:srgbClr val="001E61"/>
                </a:solidFill>
              </a:rPr>
              <a:t>free </a:t>
            </a:r>
            <a:r>
              <a:rPr lang="en-US" sz="2800" dirty="0">
                <a:solidFill>
                  <a:srgbClr val="001E61"/>
                </a:solidFill>
              </a:rPr>
              <a:t>civil legal services to people with limited </a:t>
            </a:r>
            <a:r>
              <a:rPr lang="en-US" sz="2800" dirty="0" smtClean="0">
                <a:solidFill>
                  <a:srgbClr val="001E61"/>
                </a:solidFill>
              </a:rPr>
              <a:t>income </a:t>
            </a:r>
            <a:r>
              <a:rPr lang="en-US" sz="2800" dirty="0">
                <a:solidFill>
                  <a:srgbClr val="001E61"/>
                </a:solidFill>
              </a:rPr>
              <a:t>in Cook County, securing their rights to economic stability, affordable housing, personal safety, fair working conditions, and basic healthcare</a:t>
            </a:r>
            <a:r>
              <a:rPr lang="en-US" sz="2800" dirty="0" smtClean="0">
                <a:solidFill>
                  <a:srgbClr val="001E61"/>
                </a:solidFill>
              </a:rPr>
              <a:t>.</a:t>
            </a:r>
            <a:endParaRPr lang="en-US" sz="2800" dirty="0">
              <a:solidFill>
                <a:srgbClr val="001E61"/>
              </a:solidFill>
            </a:endParaRPr>
          </a:p>
        </p:txBody>
      </p:sp>
      <p:sp>
        <p:nvSpPr>
          <p:cNvPr id="59" name="AutoShape 2" descr="data:image/png;base64,iVBORw0KGgoAAAANSUhEUgAABZ0AAAWeCAYAAAAL3YudAAAACXBIWXMAAC4jAAAuIwF4pT92AAAgAElEQVR4nOzdf7BfdX0n/nc7Hbu0uElFVoX2JMa47QmYZOniNEG8tzUZBruS69LCIBxzgdpi49dcwBaxjkkcFekPSCwoW4vc+NE6Wq0XbHUZ6HgDC7i6i0mEfLaVRvJpsfoFbG6ly3z9h++8w7l4Cflxf3w+5+fjMZOB7czOnM/r9fkcw/O8zuv9E88880wAAIA2S9JsaQhhaZ9KsLvX7Rz0hQIAoK2EzgAAVEaSZqtDCIsPu54j/d+i4WNcdwyQl9Sks3tCCEcLqR/N/xxu9xH+/wi7AQCoBKEzAAB9laTZzDD48MD48KB4SPUHZioPp6cdHmDPDK4P9rqd3cVcFgAATSd0BgDgmGaEyIvzEPlI/75KFRtl14wPM3mEfxdSAwBwVEJnAICWmhEmT08jzwyV4z8X+W4wC9PrQQ7OmKyenqIWTgMAtJDQGQCggY4QKE//s067jmmW6enp6UB6et3Ho71u50h7qwEAqCmhMwBADc0IlQ//px3J1NXUjED6ef80LQ0AUC9CZwCACkrSbGk+lTz9Z3pSWahMWx2YOR09I5Ce9I0AAKgWoTMAQEmSNJteezEdLA87lA/mZXpKemYg/agJaQCAcgidAQAGLEmz6Snl4RkBs4llKMaBmUF0/s/dvW7noPoDAAyG0BkAoE/ycHl6Fcb0v5tahmo6fDp60qGGAAD9IXQGAJijfN/yauEyNNJ0GG0yGgBgnoTOAADHkKTZ8IxgebW1GNBaB2ZMRNsZDQBwDEJnAIDnH+o3PGOCeYnaAMexa+ZUdK/bmVQwAKDthM4AQOscth5jOmRe5JsA9MmeGSs6BNEAQOsInQGARjtsglnADJRFEA0AtIbQGQBolHwHsxUZQB3smbEjercd0QBAUwidAYDaytdkDM+YZF6lm0CNTeUB9OR0GN3rdg5qKABQN0JnAKA2DptiHrYmA2iBPTOCaNPQAEAtCJ0BgErKdzEPz/hjihng2Wno6ZUck3ZDAwBVJHQGACphxqqM6T92MQPMzq7DgmgrOQCAUgmdAYBSJGm2ekbA7MA/gP7ZM2MvtBAaACic0BkAKMRhIbN9zADFEUIDAIUSOgMAA2FdBkBlCaEBgIESOgMAfZEf/DciZAaonV0zAmgHEwIACyZ0BgDmLUmzmSHzKpUEaITbZ4TQu7UUAJgroTMAMGsz9jLHsHlI5QAa78CMVRwTVnEAALMhdAYAjsrKDAAOE/dBT1jFAQAci9AZAHiefJp5JP9jZQYARzM1PQGdh9CPqhQAEITOAEA+zTw8I2he1PqiADAf01PQE3ZBA0C7CZ0BoIWSNFs6I2S2mxmAfpuaDqDzKWi7oAGgRYTOANASSZrNnGa2mxmAIt0+4zBCazgAoOGEzgDQUNZmAFBRe/IAetwaDgBoJqEzADRIHjRPh8wb9BaAijswYwXHhGYBQDMInQGg5mbsZx4NIazSTwBqamrGQYQCaACoMaEzANSQoBmAFrh9RgjtIEIAqBGhMwDURJJmq/OQeVjQDEDLCKABoEaEzgBQYTOC5jjVvESvAEAADQBVJ3QGgIrJV2eMCZoB4LgE0ABQQUJnAKgAO5oBYMEE0ABQEUJnACiJoBkABmJqRvg8ocQAUDyhMwAUKEmzxTOC5iG1B4CBmg6gx3vdzqRSA0AxhM4AUIAkzaaD5g3qDQClODAjgN6tBQAwOEJnABiQJM2G86A5Bs6L1BkAKmNPDJ/zFRyPagsA9JfQGQD6KN/TPJYHzUvUFgAqzwGEANBnQmcAWKAZe5rHHAgIALVl/zMA9InQGQDmKd/THP9sVEMAaJQD+fqNces3AGDuhM4AMAfWZwBA6+yasf/Z+g0AmAWhMwAcx4z1GfFQwCH1AoBWml6/sb3X7ez2FQCAoxM6A8BRJGm2esZU8yJ1AgBycf3G9nz9hulnADiM0BkAZsinmkfzPw4FBACOZ2e+emNCpQDgWUJnAHg2bB7Og2aHAgIA8+HwQQDICZ0BaK0ZU81jDgUEAPro9jx8Nv0MQCsJnQFonRm7mk01AwCDZPczAK0kdAagFfKp5pE8bLarGQAo2s48fJ5UeQCaTugMQKMlabY0hLA1D5wX6TYAULID+d9NJkw/A9BUQmcAGilJs+mp5iEdBgAqaCoGzzGAdvAgAE0jdAagMfIVGmP54YAOBgQA6mJX3P3s4EEAmkLoDEDtORgQAGgIBw8C0AhCZwBqK0mz0Xyq2QoNAKBJrN4AoNaEzgDUihUaAEDLWL0BQO0InQGohSTNluYnvccDAhfpGgDQMgfyvwtNWL0BQNUJnQGotCTNhvPJ5g06BQBwaPXG9N5nqzcAqCShMwCVlO9rjmHzKh0CADiinfnqjd3KA0CVCJ0BqAz7mgEA5mVXfujgpPIBUAVCZwBKl+9rng6b7WsGAJifA3n4PK5+AJRJ6AxAaWYcDrhRFwAA+ubAjL3PDh0EoHBCZwAKlx8OGMPmIdUHABiY6UMHtwufASiS0BmAwiRpNpKv0RA2AwAUa2e+euNRdQdg0ITOAAxckmaj+WSzwwEBAMolfAZg4ITOAAyMsBkAoLJ25eHzpBYB0G9CZwD6KkmzxfkKjVFhMwBA5QmfAeg7oTMAfTEjbI5/FqkqAECtCJ8B6BuhMwALImwGAGiUGD6P97qdcW0FYL6EzgDMi7AZAKDRDuSTz8JnAOZM6AzAnAibAQBaRfgMwJwJnQGYFWEzAECrCZ8BmDWhMwDHJGwGAGAG4TMAxyV0BuCIhM0AAByD8BmAoxI6A/A8wmYAAOZgVx4+TyoaANOEzgAcImwGAGABhM8APEfoDEAMnGPQvFXYDADAAgmfARA6A7RZkmajedi8xBcBAIA+iuHzWK/b2a2oAO0jdAZoIWEzAAAF2ZlPPj+q4ADtIXQGaJEkzYbzsHlI3wEAKJDwGaBFhM4ALSBsBgCgAqZCCNvjn163c1BDAJpL6AzQYEmaLc3D5o36DABARUzlwfNWDQFoJqEzQAMlabY4nyIRNgMAUFUH8pUb4zoE0CxCZ4AGycPmsfzPIr0FAKAG9sS/v/a6nUnNAmgGoTNAQyRpNppPNwubAQCoo115+Lxb9wDqTegMUHP5IYHxlcQlegkAQAPszNduPKqZAPUkdAaoqSTNVueTzUN6CABAw0zlf9eNBw4e1FyAehE6A9SMQwIBAGiRqXzlhsMGAWpE6AxQEw4JBACgxRw2CFAjQmeAGsgPCdxqbzMAAC13ex4+2/cMUGFCZ4AKyw8J3GpvMwAAPM+O/LBB+54BKkjoDFBB9jYDAMBx2fcMUFFCZ4CKSdJsq73NAAAwa/Y9A1SM0BmgIpI0G8mnm+1tBgCAubPvGaAihM4AJUvSbGkIYdzeZgAAWLC4cmN7r9vZqpQA5RE6A5Qk39sc12hs0QMAAOirA/nU84SyAhRP6AxQgiTNRuNp21ZpAADAQO0KIYxauQFQLKEzQIGSNFud7222SgMAAIqzLV+7cVDNAQZP6AxQgHyVRpxs3qzeAABQCis3AAoidAYYsCTNRvKDAhepNQAAlM7KDYABEzoDDEiSZkvzsNkqDQAAqJ5tvW5nq74A9J/QGaDP8lUaYyGELWoLAACVdiCfep7UJoD+EToD9FGSZsP5dPMSdQUAgNq4PQ+fHTQI0AdCZ4A+yKebY9i8QT0BAKCWpuLh371uZ7v2ASyM0BlggZI0i6s0tjooEAAAGiEeNDjW63Z2ayfA/AidAeYpSbPVIYTtDgoEAIBG2hb/vm/lBsDcCZ0B5shBgQAA0BoOGgSYB6EzwBw4KBAAAFrJQYMAcyB0BpiFfLo5rtLYqF4AANBKU/mu53HtBzg2oTPAcSRpNpJPNzsoEAAA2JVPPT/a+koAHIXQGeAokjRbmk83b1AjAABghjj1vLXX7WxXFIAXEjoDHEGSZvGgwK2mmwEAgGPYk08971YkgB8TOgPMkE83x1UaQ+oCAADM0rZet7NVsQCeJXQGyJluBgAAFsDUM0BO6Ay0nulmAACgj0w9A60ndAZazXQzAAAwAKaegVYTOgOtZLoZAAAogKlnoJWEzkDrmG4GAAAKZOoZaB2hM9AappsBAIASmXoGWkPoDLSC6WYAAKACTD0DrSB0BhrNdDMAAFBBpp6BRhM6A42VpNloCGG76WYAAKCCduVTz49qDtA0QmegcZI0W5xPN2/QXQAAoMKm4hrAXrezXZOAJhE6A42SpNlIHjibbgYAAOoiTj2P9LqdgzoGNIHQGWiEfLo57kTbrKMAAEANTeXrNiY0D6g7oTNQe0marQ4hxL+YLdFNAACg5naGEMZMPQN19pO6B9RZkmZxuvmbAmcAAKAhNoYQdidpNqyhQF2ZdAZqKUmzpfl08yodBAAAGmpbr9vZqrlA3QidgdpJ0mw0hLDdYYEAAEAL7MkPGXxUs4G6EDoDtZEfFjgeQtigawAAQItM5XuexzUdqAOhM1AL+T6zcbubAQCAFrs9hDDqkEGg6hwkCFRefljgVwXOAABAy21wyCBQByadgcrKDwuM081DugQAAPA8DhkEKkvoDFRSkmYjeeDssEAAAIAj25Wv23DIIFApQmegUvLDAuPT+s06AwAAcFxTefA8oVRAVQidgcpI0mx1Pt28SlcAAADmZEev2xlTMqAKhM5AJSRpNhpC2G6dBgAAwLztCSGMWLcBlE3oDJQqX6cRw+aNOgEAALBgcd3GWK/bGVdKoCxCZ6A01mkAAAAMzM48fD6oxEDRflLFgTLk6zQmBc4AAAADEd8mncyHfQAKZdIZKJR1GgAAAIWybgMonNAZKIx1GgAAAKXZ0et2xpQfKILQGShEvk4jTjgvUnEAAIBS7AkhjPS6nUeVHxgkO52BgUvSLE433yZwBgAAKFV863R3kmYj2gAMkklnYGCSNFsaQpiwTgMAAKByrNsABkboDAxE/uR83HQzAABAZe3K120c1CKgn6zXAPouSbOtIYQvCpwBAAAqbSiE8Gh+6DtA35h0BvomSbPF+TqNIVUFAAColSt73c52LQP6QegM9EX+ZDwGzktUFAAAoJZ2hhDGrNsAFkroDCxYkmajIYTbVBIAAKD29uR7nh/VSmC+7HQGFiRJs3GBMwAAQGOsCiHszg+HB5gXk87AvOT7myfzv5AAAADQPNt63c5WfQXmSugMzFm+vzkGzotUDwAAoNFuDyGM2vMMzIX1GsCc5PubvylwBgAAaIUNcegoHz4CmBWhMzBr9jcDAAC00qo8eLbnGZgV6zWA47K/GQAAgJw9z8BxCZ2BY7K/GQAAgMPsDCGM2fMMHI31GsBR5fubBc4AAADMtDFft7FUVYAjMekMHFGSZttDCJtVBwAAgKOYCiEM97qd3QoEzCR0Bp4n3988np9QDAAAAMdzaa/bGVclYJr1GsBzZuxvFjgDAAAwW7claSZ0Bp5j0hk4JEmz4RDChP3NAAAAzNOuEMKIAwYBk87A9IGBXxU4AwAAsABD+QGDqxUR2s2kM7Rc/grUxrbXAQAAgL6ZyieeJ5UU2knoDC3lwEAAAAAGzAGD0FLWa0ALJWm21IGBAAAADFg8YHC7IkP7mHSGlsl3a03a3wwAAEBBbg8hjDpgENrDpDO0SH5goMAZAACAIm3IDxhcrOrQDkJnaIkkzcbiq00CZwAAAEqwKoTwaP72LdBwQmdogSTN4sENN+o1AAAAJVqUTzyPaAI0m53O0GD5q0sTIYQhfQYAAKBCLu11O+MaAs1k0hkaKkmzpfn+ZoEzAAAAVXNb/lYu0EAmnaGB8h1ZDgwEAACg6naGEMZ63c5BnYLmEDpDw+S7scYFzgAAANTEnhDCsOAZmsN6DWiQJM1GQwhfFDgDAABQI6vyAwZXaxo0g0lnaIgkzbaHEDbrJwAAADU1lU8879ZAqDeTztAA+eELAmcAAADqbFE+8Tyii1BvJp2hxpI0WxxCmAghDOkjAAAADXJpr9sZ11CoJ5POUFN54DwpcAYAAKCBbkvSbKvGQj0JnaGG8sMVJvPDFgAAAKCJtuTrJIGasV4DamZG4LxI7wAAAGiBnSGEsV63c1CzoR6EzlAjSZoN5zucBc4AAAC0yZ4QwrDgGerBeg2oiSTNRkMIXxU4AwAA0EJxveRkfr4RUHFCZ6iBPHC+Ta8AAABosRg8P5qvnQQqTOgMFZek2XaBMwAAAByyKJ94FjxDhQmdocLyU3o36xEAAAA8Zzp4HlYSqCahM1RUHjhv1B8AAAB4gRg8fzVfRwlUzE8888wzegIVkh+KMBFCGNIXAAAAOK5Le93OuDJBdQidoULywHkyPxwBAAAAmB3BM1SI9RpQEQJnAAAAmLfb8jWVQAUInaECkjRbKnAGAACABdkoeIZqsF4DSpak2eo8cF6kFwAAALBgO3vdjgMGoUQmnaFEAmcAAADoOxPPUDKTzlASgTMAAAAM1J4QwnCv2zmozFAsk85QAoEzAAAADFw8N2kyP7gfKJDQGQqWpNmowBkAAAAKIXiGElivAQXKA+fb1BwAAAAKZdUGFMikMxRE4AwAAAClMfEMBRI6QwEEzgAAAFA6wTMUROgMAyZwBgAAgMqIwfPu/IB/YEDsdIYBEjgDAABAJU3lO553aw/0n0lnGBCBMwAAAFTWonzVholnGAChMwyAwBkAAAAqT/AMAyJ0hj4TOAMAAEBtCJ5hAITO0EcCZwAAAKgdwTP0mdAZ+kTgDAAAALUleIY+EjpDHwicAQAAoPYEz9AnQmdYIIEzAAAANIbgGfpA6AwLIHAGAACAxhE8wwIJnWGeBM4AAADQWIJnWAChM8yDwBkAAAAaT/AM8yR0hjkSOAMAAEBrCJ5hHn7imWeeUTeYJYEzAABVsOzUk8KJJ/x0eNnJi8PLTv65Q1eUpq8Mixa/+LmrO29k7ZyudN/DvfDIt//puf/3Px745/DYdx8/9O97933n0D/3P/ZEeOrpH/kOAG00FUIY7nU7u3Ufjk/oDLMkcAZop5XLTzn0uWcGO6eecnL4hSWveF49Tjrp34ezzj79iDV64vGpcP99Dz/v/zZ18Ieh2302xHnq354O+w9879C/733ku75pwCEnnvCisOzUl4aVK14ZXvzinwmnnb48LH/1z4cVpyWlF+i+ex8KTz75r+FrD+wN33/8X8L3Hz/o/gW0wZ48eD6o23BsQmeYBYEzQLPFYHk6VJ6eFJzrhGC/3TFx/3PBtEAHmi8GzK959c+HVy19RfiVNSvD2rNOCy89eVHtPncMo3c/+Hfh777dO/QwzX0LaCDBM8yC0BmOQ+AM0BwzpwZjuPzLZ6aVmBicC4EONMPLX3JieM0vJuGMVf8x/Oq6M2t3L5qL+BAtTkTHFR3uWUBDCJ7hOITOcAwCZ4B6a0uoI9CBelizcllY/ZpXhdcPnXHUdTxtEO9Zd9/9P8Pe/3Mg7H/sSd9eoK4Ez3AMQmc4ivxk2m+qD0B9xEnmNauXt2Jy8FgEOlAN0/ek4defEc799V+p5bqMQYuHF97+xcmw+1v/EB7Yu7/ZHxZoIsEzHIXQGY4gD5wnQwj+ywCg4padelJY+UtLwoUXrm/15ODRTAc6d04+KICGAswMmrPRc5R8DuKhq5/9i7vDV+7+urc2gDoRPMMRCJ3hMAJngOqLQfM5w2eEDW8ebu0083wIoGFw4oGk5657bbjwLetMNPfB9P3qi195IHzvB0/V/vMAjber1+0MazP8mNAZZhA4A1RXnB5ct/Z0E819EgOdT33yy+Hu/7FHoAPzFPfGr3vdqnDJW9/oAdgAxZVBt9+xK9z1wL7GfkagEXb2up1RrYRnCZ0hJ3AGqKZ48NZ/OXet19QHqDN+Z5i850GBDszS9FTzps3nK1mB4vqNG/74Mx6WAVUmeIac0BmeDZwXhxB2hxCWqAdA+aanmq94+/mmBws0Pf08cdc3wlNP/6g1nxtma/2aFWHDeUPhvJG1alaym3d8Ifzll+61KgioIsEzrReEzvBc4BwnnFcpB0C54qvqbz53TXjb72ywE7VkMdDZ+bm7TRNCHjZfffXFHoJVUFy98We33u7gQaBqdvS6nTFdoc2EzrSawBmgGmLYvPGCdV5Vr6AYPn/l7q8LdGglYXN9CJ+BCrq01+2MawxtJXSmtQTOAOUTNteHQIc2ETbXl3sVUDGCZ1pL6ExrJWkWb/wbfQMAihd3No+sPzN86PorVL9m4qGDf/rxCWs3aKR4QOC1v5+Fs84+XYNrzr0KqBDBM60kdKaVBM4A5Rl5wxnhfVsus7O55ux8pkniWxfv/b3MAYENdN0HPhk6f7XL4ahA2f5Tr9vZrQu0idCZ1hE4A5QjThD+4Yc3eV29QZ54fCrc8MefCRN3fUOgQy1566Id4r3qmms+Gu56YF/bSwGUZyqEMCx4pk2EzrRKkmajIYTbdB2gODHUufadF4Rs9BxVb6h9D/fCtvffGh7Yu7/tpaBG1qxcFra873IPwlok7nu+4abPhf2PPdn2UgDlEDzTKkJnWkPgDFC8GOrcfNNVVmm0RAx0PvBHHSs3qDQPwnjPNbeET91xX+vrAJTiQAhhda/bOaj8NJ3QmVYQOAMUS6jTXvE19vdv+0SY+NsH214KKsiDMKbdd+9D4Q+2/bmpZ6AMe/KJZ8EzjSZ0pvGSNFsdQpgMIfivC4ACCHUIAh0qxoMwjsbUM1ASwTONJ3Sm0QTOAMV6+8Xrw7Xvfauq85x3vuNGU8+UyoMwjsdqIKAkO3vdzqji01RCZxorSbPFIYRHBc4Ag/fyl5wYbvzwpnDW2aerNi8g0KEMcbo5+69DHoQxK3E10KZ33OBAVKBogmcaS+hMI+WBc5xwXqXDAINlipDZEOhQpGWnnhQ+uOW3PAhjzq77wCfDxz59l8IBRdrW63a2qjhNI3SmkZI02y1wBhi8kTecET5y05UqzawJdBi09WtWhOuv/10Pwpi3uJP+bZtvDE89/SNFBIpyaa/bGVdtmkToTOMkaRZv1Bt1FmCwrrliJGzafL4qM2cx0Lny3Tdbt0HfuS/RL/HtjN+4aIvDUIEivbnX7UyoOE0hdKZRBM4Agxf3pH58x5VeW2dBYqAzetmHwt5HvquQLJj7EoMQ71PXXPPRcNcD+9QXKMJUCGG41+3sVm2aQOhMYyRpFpfv36ajAIMj2KHfLr/sOoEOCxL3N3/+M9us02Bg3nPNLeFTd9ynwEARBM80htCZRhA4AwxeDHY+uuOqsOK0RLXpq5t3fCFcf4u3SZk7+5spivsUUKA9efB8UNGpM6EztZek2eoQwmQIwX9tAAyISUIG7Y6J+8O733+rg7uYtUvOOyt86PorFIzCxOD55p1fdp8CiiB4pvaEztSawBlg8ATOFCUeMPi2zTcKdDguBwZSFvcpoEA7e93OqIJTV0JnaitJs8V54LxKFwEGQ+BM0fY93Au/u/mGsP+xJ9WeF4h75TdtfKPAmVIJnoEC7eh1O2MKTh0JnaklgTPA4AmcKcsTj0+F37hoi+CZ53GQKVUieAYKdGmv2xlXcOrmJ3WMmtoucAYYnBjuxEMDBc6UIX7v4gOP+OADgsCZCorfxfidjN9NgAG7LUmzEUWmboTO1E6SZjFw3qhzAIMxHe6sOC1RYUojeGaawJmqEjwDBRrPz7SC2rBeg1pJ0iwu0b9N1wAG5zN/do1wh8qwaqPdBM7UgVUbQEGmQghLe93OQQWnDkw6UxtJmg0LnAEG65orRoQ7VIqJ5/YSOFMX8Tt67Tsv0C9g0OLeu8n8jCuoPKEztZC/RjKhWwCDM/KGM8KmzeerMJUjeG4fgTN1k42ec+jBLcCAxbOtHCpILQidqbz8Kd54/lQPgAFYs3JZ+MhNVyotlSV4bpc4NSpwpm7ig1vBM1CADflZV1BpQmfqYDJ/mgfAALz8JSeGm2+6SmmpvOng2aFdzRZDuzg1CnUUg+f1a1boHTBom/Mzr6CyhM5UWpJm4wJngMGJ4d2NH950KMyDOojf1bh2QfDcTJecd5Y1P9TerZ+4VvAMFOG2fBUpVJLQmcpK0mwshLBRhwAGZ9PGN3qFndqJ39kPv+9yjWuYGNJ96Por2l4GGuL663/XOiCgCJOCZ6pK6EwlJWkWl6HdqDsAgxP3OJsopK7OG1lrd2qDxHAuhnTQFNYBAQWJryuO52dhQaUInamc/Cmd01gBBsgeZ5ogPjQZecMZellzMZT76I6rrPmhcabXAQEMWFxJOqHIVI3QmUrJn85N5E/rABiQ9/5eJuChET5y05Vh5fJTNLPG4qqUFaclbS8DDRXXAXkrAyjAUJJm2xWaKhE6UzWTIYQlugIwOHEyNK4mgKYY/8R7Dk3vUz/x4ED3I5ouvpXhYEGgAJuTNBtVaKpC6ExlJGk2nr8WAsCAxGDufVsuU14aJU7t3/jhTXan1kycUHdwIG3hYEGgILc5WJCqEDpTCfnTuI26ATBY1mrQVPEV9k0b36i/NREfEPzhhze1vQy0SPzf3g9u+S0Px4AiTCZptlSlKZvQmdIlaTYcn8bpBMBgxVd7vcZOk3mFvT6ufecF9jjTOh6OAQWJEyYT+ZlZUBqhM6XKn745ZRVgwOJkVXy1F5oufs/td662NSuXhWz0nLaXgZaKD8fibwBgwOLqUgcLUiqhM6XJn7pN5E/hABigOFllrQZtML3fmWqKD8Buvukq3aHV4m/Amg2gABuTNBtTaMoidKZM2x0cCDB48eCiOFkFbRFfYb/kvLP0u4LiWg0PwGi7+BuIvwWAAtyYpNmIQlMGoTOlSNJsq4MDAYpx1Tv8hy3t86Hrrzj0wIXqWLn8FGs1IBd/C9ZsAAUZT9JstWJTNKEzhcufsm1ReYDBi/9B6/BA2uqjO6xxqJI/tPYEnseaDaAgi/Lg2cGCFEroTKHygwPHVR2gGFved7lK01orTkus2aiI2IfYD+DHrNkACrRKFkPRhM4UxsGBAMVav2aFkIfWs2ajfHGS801K8EkAACAASURBVKp3XdT2MsARxTUbcfUMQAE25KtOoRBCZ4rk4ECAgsSQ5+qrL1ZuCCF8cMtvKUOJsv865PBAOAarZ4ACbUnSbFjBKYLQmUIkaTbm4ECA4oysP9OUM+TOOvv0MPKGM5SjBC9/yYnh2ve+tXWfG+bCKiCgYBP56lMYKKEzA5c/RbtRpQGK4VV2eKH3bbnMgV0l2HjButZ9ZpiP+L/b7lFAQRblwbODBRkooTMDlT89m1BlgOKsWb3cq+xwmPib2LTxjcpSoDjlvGnz+a35vLAQ7lFAwVblK1BhYITODJqDAwEKZpczHFkMQB0qWBxTzjA38R4VH9YAFGRjkmajis2gCJ0ZmCTNxh0cCFCs9WtW2OUMx3DVOy5QngKYcob5ee/vZSoHFOm2JM1WqziDIHRmIPKnZQ4OBCiYKWc4tvNG1oY1K5ep0oC9+dw1jf58MCjxHrVy+SnqCxRp0n5nBkHoTN/lT8nsBgIoWPyPVFPOcHxb3ne5Kg1QPAztbb+zobGfDwbtty/3+wEKtchZXAyC0Jm+yp+OjdvjDFC8C8//NVWHWYgPZ+IqGgZj3drTHWYKC2DaGSjBUJJmWxWefhI602/2OAOUIO5PzUbPUXqYJatoBueKt9vlDAtl2hkowZYkzUYUnn4ROtM3SZqNhRD87QigBPanwtyYdh4Ma36gP+K087JTT1JNoGjjSZotVXX6QehMX+R7nG9UTYBy2J8Kc2fauf/OXffapn0kKM1vvulsxQeKZr8zfSN0ZsHyPc5uSgAlidOa9qfC3Jl27q94gOCFb1nXpI8Epdq0+fxD67MACrYqSbPtis5CCZ3phxg4L1FJgHIMv/4MlYd5Mu3cP2tWL/cADPps3esclwOUYrP9ziyU0JkFyU83HVJFgHI4QBAWJk47r1m5TBX7wAMw6L+r3nWRqgJlsd+ZBRE6M29Jmg3H001VEKA8v/Kf/qPqwwJdfJEHNwsVV2t4AAb9F98esAYIKIn9ziyI0Jl5sccZoBquePv5OgELdN7I2rDs1JOUcQHiag1gMDac58VSoDT2OzNvQmfmayJ/6gVASWJIFlcDAAv3m286WxUXwGoNGJz4YMyBgkCJ7HdmXoTOzFmSZmP2OAOU75xhIQ/0y6bN5x9aEcH8WK0Bg+VAQaBk9jszZ0Jn5iRJs9UhhBtVDaB8G948rAvQR+vWnq6c8+AgRhi8S976RlUGymS/M3MmdGbW7HEGqA6rNaD/7Eifn9WveVUdLxtqJf5vvt3zQMnsd2ZOhM7MxXgIYYmKAZRv7S//ki5An8VQZ+XyU5R1jl4/ZNUPFMFaLaAC7Hdm1oTOzEq+x3mDagFUw6//l9fpBAzAueteq6xzEPdgn3W2tSRQBGu1gIoYz9+Eh2MSOnNc+R7nrSoFUA3xBHshDwzGhW9Z50DBOXjNq3++NtcKdWfFBlAR9jszK0Jnjil/ejWe31QAqIDX/KJdzjAoLz15UVizern6zpJ9zlAs67WAihhK0sxwIsckdOZ44k1klSoBVMfw6+10hEHyG5u9004X0EORrNcCKmRL/mY8HNFPPPPMMyrDEeXL4b+oOgDV8uA9Nx2axgQGZ8UZl4ennv6RCh9Hr9up9PVBE7k/ARVyIL741Ot2DmoKhzPpzBElabY0X6sBQIWsXH6KwBkKYMXG8dktC+WwSx2okCUhhO0awpEInTkae5wBKmjlildqCxTAio3je1XysqpfIjTS69eu1FigSjYmaTaqIxxO6MwL5Mvgh1QGoHp+ZY3/0IQiZKPnqPNxvOzkn6v09UFT/eq6M/UWqJrt+Rvz8ByhM8+TL4HfoioA1XTeyFqdgYKsWblMqY/BQzAox4rTknDiCS9SfaBKFlnRyuGEzjwnSbPFbhIA1RX3OQPF8Qr7sS23VxZKY68zUEFD+ZvzcIjQmZnizWGVigBUk33OUCyvsB9bnLYEyvGqpa9QeaCKtuRv0IPQmWclaTYSQtisHADV5VV2KFYMVZedepKqH4E3L6Bc/k4AVNhE/iY9LSd0xloNgJqwzxmKt/KXlqg6UDlrzzpNU4CqWpK/SU/LCZ0JeeC8SCUAqsu0JZTjzP+8QuWPwLofKNdLT14UXv6SE3UBqKrN+Rv1tJjQueWSNBsLIWxoex0Aqs60JZTj3F//FZUHKuk/vOTfawxQZePWbLSb0LnFkjRb6pUHgHr4xVc7sAvKEKcJvWnwQvbJQvm8cQBU3CKrXNtN6Nxu1moA1MTqM35Rq6Ak3jQAqujUU07WF6DqNuRv2NNCQueWStIsTjgPtb0OAHVx1tmn6xWUxF7nFzrpJK/1Q9l+Yckr9ACog635m/a0jNC5hZI0Wx1C2NL2OgDUxcrlp+gVlOiXz0yV/zAehEH51p51mi4AdWDNRksJndvJjx2gRl52svM3oEwrTkvCiSe8SA+ASok75wFqYsiajfYROrdMvlZjVdvrAFAny5edql9QsmWnvlQLgMrxNhRQI1vzN+9pCaFzi1irAVBPp52+XOegZCtXvFILcstOPakS1wEA1Io1Gy0jdG6JJM0W+3ED1JOdjVC+NBU6TzvxhJ+uxoUAVnABdbMqfwOfFhA6t4e1GgA1ZWcjlM9hgkAVvezkn9MXoG62WLPRDkLnFkjSbDiEsLntdQCoI7saoRriYYIAAPSFN/FbQOjccNZqANSb12ahOjwEAqrm1FNO1hOgjqzZaAGhc/PFH/GSthcBoK68NgvV8bM/8+90A6iUX1jyCg0B6sqajYYTOjeYtRoA9efwMqiOVy0V7gAA9JE38xtM6NxQ1moANMOixS/WSagIr7EDAPSVNRsNJnRuLms1ABpg7VmnaSNUhNfYAQD6zpqNhhI6N1D+Y7VWA6ABXnryIm2Eilj+6p/XCgCA/vOmfgMJnZvJjxWgAZadepI2QoWsOC3RDqBSzhtZqyFAE1iz0UBC54bJf6Sr2l4HgCY48YSf1kcAAKANxpI0W6rTzSF0bpB8rcaWttcBoCmWLXm5XkLFrFx+ipYAAPTfIm/uN4vQuVn8OAEa5MSfPUE7AQCAthhK0mxMt5tB6NwQ1moANM+LX/wzugoAHNW+h3uKAzTNVms2mkHo3AD5j9GTIICGOe305VoKFWPtDVAlj3z7n/QDaBprNhpC6NwM4/mPEgCAAbL2JoT9jz1RgasAABosrtkY0eB6EzrXXJJmo/HH2PY6ADTR8lf/vL4ClfPU0z/SFABg0MaTNFusyvUldK6x/Me3ve11AGiqFaclegsAALTRIplXvQmd681aDQAAAACaaGOSZsM6W09C55rKf3Qb2l4HgKY68YQX6S1QWffd+5DmQAX844F/1gag6RwqWFNC5xrK12r40QE02LJTX6q9QGU9+eS/ag5UwGPffVwbgKZbkqTZVl2uH6FzPY3FH13biwAAAABA421J0my1NteL0Llm8h/ZlrbXAQCA8jz80COqDxXw1L89rQ1AWzhUsGaEzvXjRwbQAj/7M/9Om4HK+uEP/6/mQAXsP/A9bQDaYihJs1Hdrg+hc40kaRbXagy1vQ4AbfCqpa/QZ6CyTFcCACXYnp9zRg0InWsi/1FZnA4AQOlMV0I17H/sCZ0A2mSRDQD1IXSuj+35jwsAAADCU0//SBGAttmYpNmwrlef0LkG8h/TxrbXAQCAatj7yHd1Akp2370PaQHQVuM6X31C53rwYwIAqIC9+76jDUAlPPnkv2oE0FZLkjSzgrbihM4Vl/+IlrS9DgBt8+IX/4yeA5V2x8T9GgQl+toDe5UfaLOxJM2W+gZUl9C5wvIfz1jb6wDQRqedvlzfgUqbOvhDDYISPfVvTys/0GYOFaw4oXO1OTwQAKBC7DL+sW7XqhEo0/4D31N/oO02OFSwuoTOFZX/aDa0vQ4AAFTT9x//F52BEu1/7AnlB3AOWmUJnavLjwYAoEL2PdzTjhm+//jBylwLtM0Tj0+Fp57+kb4DOFSwsoTOFeTwQACA6nnk2/+kKzOYsoTy3H/fw6oP8GMOFawgoXPFODwQAKCaHn7oEZ2ZIU5ZxmlLoHhfe2CvqgP8mEMFK0joXD0ODwQAqKAf/vD/asthTFtCOexUB3gBhwpWjNC5QhweCABQXXv3fUd3DmP6G8rxD73vqzzACzkfrUKEztXixwEAUFH/7w/+VWsO88/fe7JS1wNtENfa7H/Mbw/gCBwqWCFC54pI0mzM4YEAANX1vR88pTuH2X/ge5W6HmgDa20AjikeKrhYicondK6A/MfgSQwAQEXdMXG/1hzB/seeqNw1QdM5RBDgmBwqWBFC52pweCAAQIXZXXxkTz39o7Dv4V4VLw0ay355gOPa6FDB8gmdS5ak2er4Y2h1EQAAKu6R/Y9p0VH87290K3ld0FTeMACYFRsFSiZ0Lp+RfwCAivvW35nmPZpu19QlFOW+ex869IYBAMc1lKTZqDKVR+hcovzLP9TaAgAA1MATj085RPAYvOoPxbln14OqDTB72x0qWB6hc0kcHggAUA9f+Zuv6dQxeNUfirP7W/+g2gCzF89PG1OvcgidyxO/9Eva+uEBODYn00N1fON/7dONY3CYIBTngb37VRtgbrYkabZUzYondC5B/mX3pAUAoAa+9s2/16bjcJggDN4dE/erMsD8OE+tBELncmzNR/wBAKiwOMFrn/PxOUwQBu/uu/+nKgPMz4YkzYbVrlhC54IlabY6hLCxVR8aAKCmbv/ipNbNgsMEYfD2/p8Dqgwwf85VK5jQuXhG+gEAasKhXbOz95Hv1uEyobbiWxf7H3tSAwHmbyhJs1H1K47QuUBJmo3EL3lrPjAAQI098fiUQ7vm4L57H6rNtULdeOsCoC+2Jmm2WCmLIXQulilnAGbl+4//i0JByT77F3drwRzcs+vB2lwr1I23LgD6YkkIYUwpiyF0LkiSZmP5lxsAjuv7jx9UJCjZPffv1YI5EIrBYHjrAqCvxkw7F0PoXID8y2xhOQBATQh55u5b3/6nul0y1IK3LgD6apFNBMUQOhdjLP9SAwBQA0KeuXvq6R8dOuwM6C9vXQD03cYkzZYq62AJnQcs/xJvafSHBKDvnnr6/1NUKNFffule5Z+Hr979jdpdM1SZty4ABmZcaQdL6Dx41moAMGf7H3tS0aAkcVrXb3B+Htzz93W8bKgsb10ADMxQkmbDyjs4QucBStJsdRzZb+wHBABooFs+9gVtnadv/Z31GtBPVmsADJRB0QESOg+WxeQAADVz9/0Padk8fe8HT9nrDH1itQbAwMVp51FlHgyh84DkI/pDjfxwABQi/scmUKybd3zh0IF4zN/tX5xUPeiDj/+325URYPBMOw+I0HlwTDkDMC8nnvCi8MFrLgkvPXmRAkLBdn7O/tSF2v2tf6j3B4CKuHPyQa0AGLwlpp0HQ+g8APmXdVXjPhgAA7fs1JPC5ztbQjZ6jmJDwe6YuP/QeggW5lvf/icVhAVyoClAobYnabZYyftL6DwYRvMBmJM43fz2i9eHybu3hxWnJYoHJfizW73K3g9xPcl999qLDQvhQFOAQsVXTMeUvL+Ezn2WTzkvadSHAmBgYth8yXlnhXvuvCFc+963KjSUJE45733ku8rfJ3/z1/+jEZ8DyuJAU4DCjZl27q+fatKHKVv+5bTLGYDjimHzyPozw1XvusjuZqgAU879tXffd5r0caBQDjQFKMWifHOBiec+ETr311j+JQWAI3r5S04MGy9YFy58yzphM1SEKef+i/V84vEp9zmYh6/c/XVlAyjH5iTNtve6nUfVf+GEzn2STzl7GgLAEa1cfko4d91rw6bN5ysQVIwp58H4yt98zaGoMEfxAEEPwQBKFaedR7Vg4ex07h9TzgC8wPo1K8Jn/uya8Ndful7gDBVkynlwJu95sKkfDQbGAYIApduYpNlSbVg4k859kH8ZTTkDcEhcobHudavsa4YauOGmz2nTgHzr73qN/FwwKHEljQMEASrBtHMfmHTuj62mnAFYdupJ4ZorRsLX7/tY+ND1VwicoeLiYV37H3tSmwbkez94Ktx3rwANZuuzf3G3AwQBqiFOOw/rxcKYdF6gfMp5Y60/BAALEldobDhvKJw3slYhoSbiROHNO7+sXQN2z64Hw1lnn97ozwj98pdfulctAaojDpgKnhfApPPCba37BwBg7k484UWHwub//vkPhls/ca3AGWrm/ds+YaKwAHdO2usMsxH3y3vzAqBShkw7L4xJ5wUw5QzQPjFsHll/pn3NUGNx5cPE3wpDixBDtDhV7n4Jx/bpz9ypQgDVY9p5AUw6L4wpZ4CWiIcDxn3N99x5g33NUHPX/WFHCwsU99QCR7fv4V54YO9+FQKoHtPOCyB0nidTzgDtMB02x8MBN20+X9gMNXfdBz4Z9j7yXW0s0D33723NZ4X5+JM/+bS6AVSXgdN5sl5j/nzpABoshs0bL1h3KGgGmiFOE3b+apduFswEJxxdvC/d9cA+FQKorkPTzr1uZ1KP5sak8zwkabbalDNAMx0+2Qw0x++/+2aHB5akM25fLRzJpz75ZXUBqD6Dp/MgdJ6f7XW8aACOTtgMzWatRrkm73FwIxwuHrI5cdc31AWg+ux2ngfrNeYo/5IN1eqiATgqazSg+e6796HwsU/fpdMlemD3I6397HA0N/zxZ7x9AVAfcdpZ8DwHJp3nzkg9QAOYbIZ2iJOEf7Dtz3W7ZDFYs2IDfsyUM0DtmHaeI6HzHJhyBqi/E094kbAZWuSaaz4a9j/2pJZXwDf+l8PSYJopZ4BaMog6B0LnufHlAqipGDZfct5Z4Z47bxA2Q0vcvOML4a4HBJ1V8bVv/n3bSwCHmHIGqC3TznNgp/MsmXIGqK+RN5wR3rflsvDSkxfpIrRE3ON8/S0T2l0h3/vBU4f6ctbZp7e9FLScKWeAWrPbeZZMOs/eWF0uFIBnrVm5LPz3z38wfOSmKwXO0CJxivDKd9+s5RX02c860JF2M+UMUHumnWfJpPMsJGm2NISwofIXCsAhK5efEn778g3hvJG1CgIt9BsXbTk0VUv1WLFB25lyBmgE086zYNJ5duxyBqiBl7/kxEOHBP71l64XOENLXX7ZdQ4OrLDpFRvQRqacARrDtPMsCJ2PI59y3ljpiwTg0CGBX574sEMCocWu+8AnHRxYA1Zs0FamnAEaxYDqcQidj8+XCKDCpvc2f+j6K+xthha7eccXwsc+Lcysg7vvN+lM++x7uBc+dcd9Og/QHKadj0PofAymnAGqK67SuOm6t4fPfnZbWHFaolPQYndM3B+uv2XCV6Am4qRn7Bm0yZ/8yaf1G6B5DKoeg9D52Hx5ACrmxBNedGiVxtfv+5i9zcCh/cDvfv+tClET69esOPR2ivs3bRKnnK3+AWgk087H8FOVvbKSmXIGqJ6Vy08Jf/jhTSabgUNi4Py2zTfakVpx8WHhyPozw1XvusgaJFrp9999s8YDNFccWBU8H4HQ+ehMOQNURFyl8f+8bSRko+doCXCIwLn6lp16UvjNN53tgFdaLa6S2fvId9teBoAmi9POS3vdzqO6/HxC5yNI0myxKWeAahh5wxnhfVsuMx0HPEfgXG3xgNeLLzrHCg0IIXz6M3cqA0DzxcHVUX1+vp945plnqnQ9lZCkWfyybGl7HQDKFCfkrnrHBUIL4HkEztUUV2isW3t6uOLt51uBBIe57gOfDJ2/2uW+BdBsrzTt/HxC58PkU87xS2KkDqAk8aDAD11/hfIDzyNwrp64/ujN564Jb/udDd5IgWN44vGpsOkdN4QH9u5XJoBm2tnrdkw7zyB0PowpZ4DyxOnmD275rXDW2afrAvA8AudqiQe7nrvutfY1wxzFHc8f+KNO+N4PnlI6gOYx7TyD0PkwSZodNOUMUDzTzcDRxJDm3e+/VeBcAevXrAiXXfomDwdhgd5zzS1h4q5vuK8BNMuOXrczpqfPEjrPkKRZHIO/rTIXBNACppuBY7l5xxfC9bdMqFGJ4r7mkfVnhkve+kb7mqGP9j3cC9vef6uVGwDNMRVCWNrrduJAa+sJnWdI0iyOwC+pzAUBNJzpZuBY4uFbH/v0XWpUkriveeMF66zQgAGzcgOgUbb1up24urf1hM45U84AxYlBxo0f3mS6GTiqyy+7Ltz1wD4FKkHc1/zbl28I542sbd1nhzLFlRufuuM+PQCot6let7NYD4XOz0nSbHcIYVVFLgegsUbecEZ435bLwktPtj4feKEnHp8Ko5d9KOx95LuqU6C4QmPN6uXh6qsvtkIDShRXbvz+u292DwSot0t73c5423sodH42cB4OIXy1ApcC0Fgx0Lj2nReEbPQcTQaO6L57Hwp/sO3Pw/7HnlSggsQ3T9a9blW46l0XeRgIFdIZvzP86ccnrNwAqKcDvW5nadt7J3R+NnSeDCEMVeBSABopvqo9/on3CDSAo4oBy3Uf+Vx46ukfKVIB4n353HWvta8ZKiy++XHDH3/Gyg2Aemr9tHPrQ+ckzeKTh+9U4FIAGslhgcDxvPMdN4aJv31QnQqwfs2KsOG8IfuaoUas3ACopV29bme4za0TOqdZfOqwsQKXAtAo8ZXt9/5eJtgAjsr+5mLE9UYj688Ml7z1jfY1Q41ZuQFQO7/a63Ym29q2VofOppwBBmPNymXh5puusk4DOKo7Ju4P737/rdZpDFB8+LfxgnXhwrescz+GhogP696/7RPeDgGoh9t73c5IW3vV9tB5awhhSwUuBaAxrNMAjsc6jcGK+5ovPP/XHNwKDRYf3H3gjzqmngGq75W9bufRNvaptaFzkmaLQwix6cY+APogvr794fddbp0GcFT33ftQ+INtfx72P/akIg1A3Nd89dUXW6EBLeIhHkDl7ex1O6NtbFObQ+exEMKNFbgUgNpbdupJ4fOf2eb1beCorvvAJ0Pnr3ZZp9Fn0/uar3rXRe7B0FKmngEqbSqEsLTX7RxsW5vaHDrHKeclFbgUgFqLk3W3fuJaTQSOaN/DvfD7777ZYYF9Fh/2/eabzg6bNp/fqM8FzE/c9XzNNR8Ndz2wTwUBqmdbr9vZ2ra+tDJ0TtIsjrXfVoFLAai1a64YEXgAR2W6uf/iQa0XX3SOVUbAEXXG7wzXfeRz7rsA1TLV63YWt60nbQ2dJ0MIQxW4FIBaiq9zf3zHleGss0/XQOAF7G7ur3jPXbN6uX3NwKzEN0x+d/MN7sEA1XJpr9sZb1NPWhc6J2m2OoTwzQpcCkAt2d8MHE18vfv92z7hUKs+eflLTgxvPndNeNvvbHDPBebs8suus24DoDr29Lqd1W3qRxtD5/hUYWMFLgWgduxvBo4mvtL9px+fcJBVH6xcfko4d91rrS8CFuzmHV8IN+/8snUbANXwq71uZ7ItvWhV6Jyk2dIQwncqcCkAtfP2i9eHa9/7Vo0DnsdBgf0TH+xddumbrC4C+iquPHrb5hsFzwDlu73X7Yy0pQ9tC53jSZFbKnApALURd4lu2vhGE3fA81il0R/xHjuy/sxwyVvfaF8zMDDxnv0bF22x5xmgfK/sdTuPtqEPbQudD4YQLMQDmCUHBgJH8p5rbgkTd33D1NwCxH3NGy9YFy58yzr7moHC2PMMULodvW5nrA1taE3onKTZaAjhtgpcCkAtxAMDP7rjKpN3wHPibtCdn7vb3uYFiPuaf/vyDeG8kbW1/QxAvb3zHTd6SwWgPFMhhKW9budg03vwUxW4hqK04ikCQD/EwPnzn9lm+g44RNi8MPGtkTWrl4err77YgzygdB+56crwizu+EK6/ZUIzAIoX/yM77nUeb3rtWxE6J2k2HEJYVYFLAai8eJDVrZ+4VqOAcMfE/eGGmz5nB+g8xRUa6163Klz1ros8xAMqZfqsDsEzQCm2tiF0bsV6jSTNYiM3VuBSACpN4AyEfLL5K3d/Pex95LvqMQ/xbZHffNPZDmAFKu++ex8Kb9t8ox39AMX71V63M9nkujc+dE7SbGkI4TsVuBSASnv7xevDte99qyZBi1mjsTDxwd2G84bsawZqRfAMUIrbe93OSJNL34bQOY6sb6nApQBU1jVXjJjIg5Z64vGp8PH/dnv44lceEDbPQ9zXvG7t6eGKt59vXzNQW4JngFK8stftPNrU0rchdD6YL+kG4AgEztBO+x7uhU998sth4q5vCBnmIe5r3njBunDhW9bZ1ww0guAZoHA7et3OWFPL3ujQOUmz0RDCbRW4FIDKidN5177zgpCNnqM50CLxcMDb79gV7npgn7bPw8rlp4QLz/81906gkQTPAIWa6nU7i5ta8qaHznEh91AFLgWgUmLg/PEdV4azzj5dY6AF4gqNz/7F3eEvv3Rv2P/Yk1o+D3Ff82WXvsl9E2g8wTNAoS7tdTvjTSx5Y0PnJM1WhxC+WYFLAagUgTO0RwwOPnHbl8IDux8RHsxDvF+OrD8zXPWui6zQAFolvhXzjms/pukAg7en1+2sbmKdf6oC1zAojd2JAjBfAmdoPlPNCze9r9m+e6CtzhtZG/7xwD+H62+Z8B0AGKxVcXC21+3sblqdGxk6J2kW96GMVOBSACpD4AzN1hm/M0ze86BdzQuwZuWycPFF5xwKWwDabvrBm+AZYODi4Oxo08rcyPUaDhAEeD6BMzST9RkLF++Pa1YvD1dffXFYcVpS948D0HeXX3adB5oAgzUVQlja63YONqnOTQ2d40j6qgpcyv/P3t0HWVXd+cJfN5UyQRtBEEEwjbatSXdjS5hxYkNE8gSK8Q3a6EgRbXVkzGBwQsQ4iFLykDJqZ2b0mkeiN4leE0wspswVydu1IDcEA5gxIdgKGIOoTDBmUG9ISJzxn3lqHWmGt4Y+3fucs18+nyqqEoTutX/rcLr7u3/7twBqTuAM+RKD5mXLVoanf/FieP2t3Xa3j+IIjYvPawvX/u1085oBjmDGjEVhfdc2ZQKonBu2b1n6h/WrIwAAIABJREFU3/NU39yFzvVNHZNCCD9KwVIAak7gDPkgaE5e+8fHhS/dd0PeLgugIuJ5AZfOXOSsAIDKeXX7lqUn56m+eQydHw4hXJWCpQDUlMAZsiv+cP+D7z1dmtFsdEZlxE7nf1l7fx4vDaAi4g3Qa+fe42sSQOV8bPuWpavzUt9cHSS45wBBgTNQeAJnyJ7Nm7aHJx5fHTY+95JHmKsgdozHmpvjDNA78fvKBZ+5LNza+YiKAVRGPKNO6JxSuTvpEaAv4g8EAmdIt+5u5md+ttnYjBqJIX9zy5WFvHaAvui4emrYsuXl8MiKteoHkLyr6ps6PpuXAwXzFjp/NgVrAKip+bPbSz8QAOmzYvm68PT6rrDu5y+Yi5kCsascgPLc0Tk7dG1+OXRtfU3lAJIXG2pzcaBgbmY6O0AQ4N3Aec7cS1QCUmLpw0+WOsL8cJ5e27csLXoJAMoWn9aZOHWe+c4AycvNgYLvScEakmK0BlBo110+ReAMKbPs2/+n9AiywDm94o0BAMpz/LBBpXFuACRu9J7G2szLRei85wDB9hQsBaAmprQ1hwULzSWFtFnw9x32JOVWr9lQ9BIA9Ekc59b+8XGKB5C8XDTW5qXTOQbOg1KwDoCqi4Hzgw8tUHhIoXigZ/w3Sno998vtdgegj25bdE0YMaRO+QCS1b6nwTbT8hI6O0AQKKSGUUMFzpBynZ2fDnUDjrJNKfX6W7vD2qeeL3oZAPokjtlYeJOnegASNigPEx0yHzrXN3WMDSGcmYKlAFRVDJwfe3SxokPKxR/I26ecZZtS7Hvf/UnRSwDQZ9PaxxuzAZC8zDfY5qHTWZczUDixa/LL984rhVlA+t3ROdvjxym27ucvFL0EAP1izAZA4s7c02ibWXkInR0gCBRKDJy/eu8Nobml3sZDhlx12WTblVLbdrwZNm8y2xmgr4zZAKiITB8omOnQub6p42oHCAJFM+eq80uHkwHZMmfuJaG1caRdS6knHl9d9BIA9Escs9HW2qCIAMkROteQLmegUK6YNqEUXAHZ9KlZ0+1cSm187qWilwCg3xbdNsvhuQDJGbSn4TaTMhs61zd1nBxC8JMbUBhT2ppLc2GB7IpdYPHfMumzvmtbeGPnLjsD0A9x/JvDcwESldmG2yx3Ome6xRygHA2jhobOzk+rGeTAjTdebhtTatm3VhW9BAD9Nu9zMx0qCJCc6XsabzNH6AyQcvERxS/fO690QAuQfbELLI7KIX3WrOuyKwD9FL9ndXguQKIy2e2cydC5vqljUghhdAqWAlBxd902qxRSAfkRu8DMvEyf537166KXACAR8QwS3c4AiflsFkuZ1U5nXc5AIVx3+ZTSDFggX2IX2JyrzrerKbP77XfC0oefLHoZABKh2xkgMaPrmzrGZq2cWQ2dMztEG6C34mFjCxZeqV6QU7rA0mn1mg1FLwFAInydA0hU5rqdMxc61zd1xC5ng02BXHNwIBTDwps67HTKrN+4teglAEiMbmeAxGSuATeLnc66nIFci3Nev7DobxwcCAUQx+e0No601SkSR2ysWL6u6GUASIRuZ4DEDKpv6shUJpqp0Lm+qePkEML0FCwFoGLinNcJ54xRYCiIL941x1anzKpVPy16CQASo9sZIDGZOuMua53OupyBXItznGNHCFAczS31pX/7pMfTv3jRbgAkRLczQGKm1zd1DM5KObMWOmcq0QcohznOUFzx334crUM6vP7W7rD2qeftBkBCJn/0TKUESEZmGnIzEzrXN3WMDSH4SgXkkjnOUGzx3377lLOKXoZU+d53f1L0EgAkZt7nZrq5CpCMz2aljlnqdNblDORWxyfONccZCi7+QO7x4/RY9/MXil4CgMTEm6ttYxsVFKD/ztxz5l3qZSl0Ns8ZyKW21oawYOGVNhcKLv5A7rCl9Ni2482wedP2opcBIDHX/PVFigmQjEw05mYidK5v6pgUQhidgqUAJCo+ZrjkvnmKCpTEw5bifHfS4YnHV9sJgITEp/p8jQNIRCZC5/emYA29YbQGkEt33TbLHGdgP/Ouvyxcv+B+RUmBjc+9VPQSQGqtWL4u/Ourvwk7XttZWmLX5pf3W2rD6BGh7pgBYeDAo0PLmMbQeNpJobml3obW2F9ddE7ofGB5oWsAkIDR8ey77VuWbkxzMf/bf/7nf6ZgGYdX39TxuxCCVAbIlfaPjwtfuu8Gmwoc5MKL5oeura8pTApsWHOfm4OQAmufer50wGcMl/v6/hifMGsYdXxobT4lXHDhR52nUQNv7NwVxk28vnDXDVAB927fsjTVhwqmPnSub+qIs5wfT8FSABITDwv7/vK7BBnAIcVZwn956a2KkwLzZ7eXxp4A1RcDyq/+jyfC4z9YH15/a3finz+G0PFwu+nTzg3T2sfb4SqZMWNRWN+1rRDXClBBr27fsjTVBwpmYaazAwSB3LnnrjkCZ6BH8RHwKW3NCpQCG559seglgKqLYfMt8x8IE6fOC/d/c2VFAudo99vvhJXrN5dGGv3FhOtKnzN+bipr4vhWFQbov9F7GnVTK9WdzvVNHYNDCK8YrQHkyRXTJoQ7OmfbU+CwYvARA5cYilA7sRNy84YH7QBUyZJ7vx2WfP37NXvv6+5+7uz8tAaBCmoeN8vXN4D++/r2LUtTew5e2jud2wXOQJ7EE7sFzkBvxLCjfcpZalVjMRSJB5YBlRVvtMWxC/GQuVqGkd3dz/Gmn87nyjnjtJPyemkA1ZTqTucshM4AuTHv+stsJtBr8z43szQDntpateqndgAqKB4SeH77zama8xvD50dWrC2ty42n5BmxAZCIQWkesZHa0HnPaI3pKVgKQCLaPz7OITVAWWK381WXTVa0Gut64dVCXz9UUgycr517T8XmNvdXXFec+Ry7nknOjE/62gaQEKFzH+hyBnIjdiretugaGwqUbc7cS0qjeaidbTveDJs3bbcDkLDuwDkLs31j13Mc/2HcRjLiTdXWxpF5uBSAWhM694HQGciNhTd1OIwG6DOjeWrvicdXF70EkKgY3mYlcO4Wx39cOlPwnJQJH2nJx4UA1FZqR2ykMnQ2WgPIk7bWBmM1gH6J7yE6wmpr43MvFfnyIXExvM1S4NwtPvkgeE7GxHPH5eEyANJA6FwGXc5ALtQNOCosuW+ezQT6bcHfdyhiDT33q18X9tohaXE+cgxvsyqu/epr7vC66KcJ54wpfa8MQL8JncsgdAZyoeMT5xqrASQi/nA+pa1ZMWskdmSuWL6ukNcOSYrz0eN85Kzr2vpa+Mz193ht9NMZp52U6fUDpEQqR2ykLnQ2WgPIi3jw14KFV9pPIDE33ni5rrAaenp9V2GvHZLyT//0zdzUcvkPN7gZ1U9jzzg10+sHSBGhcy/ocgZywcFfQNKaW+pD+5Sz1LVG1v38hUJeNyQldjmvXL85V/W8/R+Wmu/cDy1jGjO7doCUETr3gtAZyLz4CLzDA4FKmPe5mbqdayTOcRUuQd/lqcu52+tv7Q53/+Oj6VhMBvl+GSAxqRuxkarQ2WgNIA9iGNTZ+Wl7CVREnBM/56rzFbdGfvC9pwt53dBf8YbN+o1bc1nH5SufcUOqH1obR2Z27QApI3Q+DF3OQOY5PBCotDlzLwkjhtSpcw0887N8jQaAaln2rVWlAznzKF6Xbue+axg9IqtLB0gbofNhCJ2BTIshkMMDgWpYeFOHOtdA1wuvFu6aIQkbnn0x13Vc9ZNnU7CKbDpxxNCilwAgKakasZGa0NloDSAPhEBAtcQ5mB5Jrj5znaFv8jpao1uc7bz04SfTsZiMcZggQKKEzoegyxnItBj+OAwFqKYFf+9GVy2Y6wzl2bxpe25Ha+xr9ZoN6VlMhvj+GSBRQudDmJSitQCUTfgDVNuEc8aEKW3N6l5lW7a8XKjrhf76+TNbClHD5365PQWryCbnFAAkJjUjNnQ6AyQghj4x/AGothtvvDzUDThK3auoa7PQGcpRlBs1ccRG7OqmfCcMOVbVAJIjdO62J4EflIa1APRFDH0AaqG5pT60TzlL7auoa+trhblWSMJvd/7fwtSxKF3dSWsYPSJfFwRQW6mYJpGWTmddzkBmXTFtQin0AaiVeZ+bqdu5ytY+9Xyhrhf647c7f1eY+hm/0zd1xwzI4rIB0mp0fVPH2FqvTegM0A8x5IlhD0AtHT9sUJhz1fn2oIo2bvhlYa4V+mv32/9RmBq+9MpvUrCK7GlqOqXoJQBI2tW1rmjNQ+c9ybvRGkAmxUfaY9gDUGtz5l7iIKYq+uWvzG2F3tq2483C1OqPf/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+83A/vVbBly8u5v0bor67N/p3QOw2jjlcpgOTVrOG3ZqHznqT9zFp9foC+0uUMpF2cjRnfq6isl14xNgCO5N/e+n2hajRiSF0KVgEAexUvdDZaA8giXc5AVsT3Kt3OlfXbN3fl+fIgEa+/tbtQhTxhyLEpWAUA7DWpVqUQOgOUQZczkBXxvWrOVefbrwratuPN3F4bJGHF8nXqCAC1Nai+qaMmGWwtQ+eaJe0AfaHLGciaOXMv8ah3hW3etD3X1wf9sen5rYWrX8PoESlYBQDspyYZbE1C5z0Ju1ZBIFPaxjbqcgYyZ+FNHTatgrb+6te5vTbor63bdhSuhnXHDEjBKrJp+LDBRS8BQKUUqtNZlzOQOTfeeLlNAzJnWvv40No40sZVSBE7OaG3Xtr+28LV6uy21hSsIpuGDzuu6CUAqJTR9U0dY6td3VqFzuY5A5kypa05NLfU2zQgkxb8vW7nSiliJyf0xhs7dxVy7nnjaSelYBUAcJCqNwBXPXSub+o4OSbs1f68AP0xfdq56gdk1oRzxpRunpG83+78narCIfzge08Xrizx/A9NCgCkVNUbgGvR6azLGciU+Fh6fDwdIMviiKAYiJCsrq2vqSgcwjM/21y4sjSMOj4Fq8iul175TdFLAFBJ59Y3dVR1eH4tQmfznIFMOW/yX9gwIPNi9137lLNsZAWsfer53F0T9FfXC68WroatzaekYBXZ9cc//XvRSwBQaVXNZGsROk+vwecE6JMRQ+rCnLmXKB6QC/M+N7P0vkayNm74pYrCPoo6z9khggCkXFWnT1Q1dK5v6jBaA8iUyR8904YBuXH8sEHhqssm29CEbXj2xVxdD/RXEec5R8axAZByue50NloDyJTYFQiQJ/HpjYZRQ+1pgp775fbcXAskYfWaDYWrY1trQwpWAQCHNbq+qWNstUpU7dBZpzOQGVPamktdgQB5M+/6y+xpgl5/a3fYvEnwDN2KeCNm7BmnpmAVAHBEVWsIrlroXN/UcXJM1Kv1+QD6a/q0c9UQyKX4CLiuvGT9aNUzeboc6LN4sGa8EVM0E88d50XTT//21u8zvX6AjKhaQ3A1O511OQOZER89N5cPyLNFt82yvwky1xnetWzZysJVom7AUWHCOWNSsJJsK+LNCoAaqFp3XTVDZ/Ocgcz4q4vOsVlArjW31Icrpk2wyQlZv3FrLq4D+uvpXxTvBkzb2MYUrAIAeqe+qaMqjcFCZ4ADxG6VGZ+crCxA7sXDUuN7Hv23++13SmMFoMiKOlpj3Jmnp2AV2WYuPkBVVSWjrUroXN/UES/GaVxAJsRuFQcIAkUQ3+s6PmF+fVKKOFYA9lXUfwOaFfpv669+nfVLAMiSXHU663IGMsMBgkCRLFh4ZRgxpM6eJ6CIYwVgX0X8NxDPAdGsAEDGjK5v6ji50kuuVujsEEEgE2Lw4gBBoGgW3tRhzxMQxwoYsUFRLX34yUKO1mj90OgUrCL7nl7fVfQSAFRbxRuEKx461zd1DA4hnFnpzwOQhIvPa1NHoHDizbbWxpE2PgFGbFBU3/3BukJe+eTJH0nBKgCgbNkPnY3WALJk+sXesoBi+uJdc+x8AozYoIjiIXDru7YV7srjQayekEtG1+aX83AZAFlS8akUQmeAPWKXX3NLvXIAhRTf/9o/Ps7m91McLxDHDECRPHD/twu532ecdlIKVpEPu9/+j6KXAKDaBtU3dYyt5OesRuhsnjOQCedN/gsbBRTabYuuKXXu0T9FHTNAMb2xc1dYta6Ys8wnjm9NwSryYduON4teAoBaqGijcEVD5z0nITpZAciEGZ+cbKOAQjt+2KDQ8Ylzi16GfotjBuK4ASiCu//x0bD77XcKude+d0yG90uAmslu6Gy0BpAVba0NpbAFoOgWLLwyjBhSV/Qy9FtRxw1QLLHLefnKZwq56w2jhvreMSFbf/XrXFwHQAZNr+SShc4AIYQLz3MIDEC3hTd1qEU/xXEDMZCDPCtyl/P4P/tQClaRD0+v7yp6CQBqpr6po2LZrdAZKLw4v7Tj6qlFLwPAXtPax5eeAKHvYhAXAznIqyJ3OUcXXPjRFKwiH1565TdFLwFALWUvdDbPGciKtrGN9grgAItum6Uk/RQDOd3O5FWRu5zjCKIJ54xJwUry4bdvep8EqKFMdjrrcgYyYdLEcTYK4ADNLfXhimkTlKUfdDuTV/HgtyJ3OZ/xwfoUrCI/tu14s+glAKilip0iLnQGCs1oDYCezfvczNL7JH2n25k8Wvz5Bwvb5Rw0LCRqxfJ1OboagGyq1FxnoTNQaEZrAPTs+GGDwpyrzlehfojB3OcXP5TZ9cOBYki4vmtboeuiYSE5DhEESIXshM71TR1jzXMGskCnCsDhzZl7SWhtHKlK/bD8hxtK4wgg62LX/u3/sLTQ++iQ1WQ5RBAgFTLV6azLGciE8y4420YBHMGnZk1Xon76+5uXZHr9EMWu/dff2l3oWkwc35qCVeTHc7/6ddFLAJAGFZnrXKnQeWyFPi5AYmKnSnx0HIDDm9Y+Pkxpa1alfuja+lpYcu+3M7t+iGM1Ytd+0X1s8llFL0Fi4hMgRZ4NDpAmlZjrrNMZKCydKgC919n5aYcK9tOSr3/foYJkUnzd3vz5Bwu/eQ2jhobmlvoUrCQffrTqmaKXACBN0h861zd1nGyeM5AFOlUAei8+GdI+xftmf8SOvquvuSO7F0BhxdetjtQQpk5yFkiSNjz7Yn4uBiD7MtHprMsZSD2dKgDlu6NzdhgxpE7l+iGO2bjz9m9kdv0Uzy3zHyi9bglh4rlC5yQ990sHrAKkSOJznYXOQCGN/7MP2XiAPlh4U4ey9dP931wZ1j71fKavgWKIc8gfWbHWbodQuuE24ZwxKVhJPsT3wKIfSgmQNknPdRY6A4V0wYUftfEAfRAPFYwHsdI/N9y8xHxnUi2GgnEOOe86+8Onq0SC1vzYoZQAKZTe0Nk8ZyAL4kFYOlUA+m7RbbMcKthPscPv0pmLMn0N5FcMnK+de485zvuYPPkjqVlLHmx87qWilwAgjcYmuaakO50TXRxAJbSNbVRXgH6IM/EdKth/23a8GWZdc2fWL4OcETgfLN5ki095kJznfvVr1QRIn1SP1zBaA0i9cWd6PBKgvxwqmIyV6zcLnkkNgfOhaVhIVnydeY0BpNKg+qaOxBqKhc5A4Xxssu48gCT83bXt6piAGDzHA9uglgTOPZs0cVxal5ZJ3/vuT4peAoA0SyzbTSx0rm/qGBxCODOpjwdQCQ2jhpYeCweg/zqunhpaG0eqZAI6H1gueKZmBM6HF9/rSE7X5pdVEyC9UtnpbJ4zkHqtH3LWKUCSvnjXHPVMSAyeP3P9Pbm4FrIj3uwQOPesrbUhrUvLrK6trxW9BABplr5OZ6M1gCw468+b7RNAguLTI1dMm6CkCVn+ww1mPFM1t8x/oHSzQ+Dcs4njW9O6tExa+vCTRS8BQNqNrm/qODmJNQqdgUI574KzbThAwhwqmKw443nGjEXhjZ278nRZpEh8bV140fzwyIq1tuUIZnxycqrXlzXP/Gxz0UsAkAWJTLMwXgMojDjP+fhhg2w4QAUsvKlDWRO0vmtbuHTmotKsXUjSiuXrwsSp84w46AXfOyav64VX83ZJAHmUSGNxIqFzfVNHDJx9NQZSzTxngMqZ1j7e7NOEbdvxZmnWrgMGSULsbo4zw69fcL9xGr00ddK4TKwzKzZv2l56XwMg9VLV6Wy0BpB65jkDVNai22aFugFHqXKCYjgYZ+7GOc/GbdBXsbv5/PabSzPD6b3pF/sxN0k/WvVMfi4GIN/OTeLqkgqdjdYAUs88Z4DKiocKtk85S5UrIM55jqFhDA+ht2JnaZwPHrubX39rt7qVIY7WiO9pJGfDsy+qJkBG1Dd19PvOq9AZKAQz+QCqIx4qGN9zSV4MDWN46JBBjqR7lMZfXnpraT445TOWLXnrN27N2yUB5Fm/s95+h871TR2DQwhnepkBaXZq/XD7A1Al866/TKkrKIaI8SC4W+Y/kNtrpG9i2BxfF/H1YZRG/8yYMSXLy0+deCiqWeIAmZKKTmddzkDqjTvzdJsEUCXxUMEpbeboV1IMbx5ZsTb8xYTrHDRIaYxGnPs9buL1pdeFcK9/RgypCxPOGZPlS0idNT92EwQgY2rf6ewQQSALxo77oH0CqKLOzk87VLAK4siNeNCg8LmYlj78ZLjwovmlMRpx7jfJOPvDmhWStvanm/J1QQD5N7q+qePk/lyl0BnIvRh66FYBqK44R3/OVeerepV0h8/N42aVxivEzlfyKY4piPOa417f2vlI6Nr6mp1O2Fl/7kmNpHmdAmRSv7qd35vAFRuvAaRaw6jjbRBADcyZe0n4wap/ETZUUffYjfirrbUhXHje+NBx9dTCXH9exaB52bKV4elfvFi6wUDlxGYF/2aSFTvyAcikmPku7+vC+xU672mzHuR1A6RZa/Mp9gegRr5415zSo/9UXzxwMP6680v/HNrGNoZJE8cJ0zIidqr/aNUzYcOzL4b1G7ea0VxF8d8KyXrmZ0a/AGRUv6Zb9LfTWZczkHpNTUJngFppbqkPV0ybUOq8pTZiYBnn/cZf3QF0PGD3Y5PPKu0Ptbdi+bqw6fmtYeu2HeG5X27XzVxDDp9OXuzQByCT+pX7/rf//M//7PNfrm/q+O8hhLleN0CabVhzX2m2KAC1Ew+6E6Slz4ghdeGMD9aXgrZ46K4zECorjsnY9tKOsGXLy+G3O/9veGn7b8O2HW/m+ZIzx/eNyYpd+552Aci0D2/fsnRjXy5ApzOQa/GHaT84ANTewps6wvUL7rcTKRNvBLy+pwu6W2vjyDB82OAwfNhxpaeFBg0eGBpPO6nqXdGx+/dAu373h1Jg2xfd19Jt6NBjEwnZ39i5K6xbu2nv/48dy3/4w59K/7tr87tr3bbjDSMyMiDOQfd9Y7KeeHx1ni4HoIhi9luT0PlcLzcgzU4Ycqz9AUiBae3jwxMrfrxfuEk6lQ5+7D788RBjURpGDQ11A9633+91h9Q9eemV34Q//unfD/lf/+2t31enC96IF45g7BmnKlHCNj73Uq6uB6CA+txw3OfQub6pQ5czkHoOEQRIj87OT4f1U+fp+My4Q46D6A6pIcOmX9yv85I4hHiYKQCZ1uf89z39uGqhM5B6DhEESI/42PqCz1xmR4DUiR38DtZM1tKHn8zT5QAUVZ+nXAidgVz7s7OabDBAinRcPbU0MxggTcb/2YfsR8Ke+ZlxSgB50NdpF0JnINd0rACkzxfvmhPqBhxlZ4DUuODCj9qMhD39ixdzdT0ABVb10NkhgkCq6aQDSKd4Q7DjE76VBNJhxJC6MOGcMXYjQZs3ba/OAaEAVEP1QmeHCAJZ0DB6hH0CSKkFC690cxBIhTM+6Mm4pD3x+Op8XRBAsVW101noDKTeiSOG2iSAFFvw9x22B6i5SRPH2YSEbXzupVxdD0DB9ekRxb6GzicXvdpA+rWMabRLACkWH2e/YtoEWwTUVDzglGSt79qmogA50pepF30NnSd54QBpN35Ciz0CSLk7OmeHhlGeTAFqo621QeUTtvThJ3N1PQCUlN2AbLwGkFvHDxtkcwEy4AuL/sY2ATUxcXyrwifsmZ9tztX1AFBS+U7n+qaOmGxLcoBUczgVQHYYswHUyoxPTlb7hD39ixdzdT0AlJQ99aIvnc66nIHUGz5ssE0CyBBjNoBqi+85noxL1uZN28Prb+3O0yUB8K6qzHQWOgOpN3zYcTYJIGOM2QCqaeqkceqdsCceX52r6wFgr0H1TR1ldfcJnYFcamo6xcYCZIwxG0A1Tb/Y+fhJW/vTTfm6IAD2VVYmLHQGcmnQ4IE2FiCDjNkAqiG+zzS31Kt1gt7YuSt0bX0tN9cDwEHKulvbl9B5tJoDaTetfbw9AsgoYzaAShv/Zx9S44T94HtP5+p6ADjIyeWUpKzQub6pw/NHQOrVDTjKJgFkWByzMX92uy0EKuaCCz+quAlbvWZDrq4HgINUdLyG0RpA6jWMOt4mAWTcnLmXhCltzbYRSNyIIXWlm1ska/3GrSoKkG9nlnN15YbOZbVRA9TCMUe/X90BcuDBhxYInoHEnf3h0xU1YWufej7sfvudXF0TAAerb+rodUOyTmcgd049+USbCpATgmcgaTNmTFHThC1btjJX1wNAj4TOQHENHHi03QfIEcEzkBSjNSqj64VX83hZABys11Mweh061zd1DA4hDFJsIO1axjTaI4CcicHzFdMm2FagX4zWSN7mTdvDth1v5u2yADi0Sb2tSzmdzrqcAQComTsY0vK4AAAgAElEQVQ6Z4f5s9tD3YCjbALQJ0ZrJO9Hq57J2yUB0LNedzq/t4wi9jrJBqilae3j1R+q5I2du8K6tZv2frLG004KzS31yk/FzJl7SRg77oPh1sVf01kHlKVh1FCjNSpgzbqu3F0TAD0a3dvSlBM69zrJBgDyJ55Mv+bHG8LWbTvCS9t/e9jAL87MPOWkE0oHe15w4Uf9kE+i4uvpsUcXh88vfigs/+EGxQV6ZeqkcQpVAeu7tuXumgDoWX1Tx6TtW5auPlKJhM5ArsQOFiA5cU7jA/d/Ozz9ixfD62/t7vXHjX82/oo/iD6yYm0phI5zNGdfd4lOaBJx/LBB4Uv33RAmL18Xbv+HpWW9PoFimn6xh3eTtvThJ/N1QQD0Rq8y4nJC53OVHUi7ugHvs0eQgBXL14WvPPhE6Nr6WiIfLwaCsSM1/mptHBk+NWu6UTgkIr6Oxk9o0fUMHFZba4ObnhWweo33XYAC6lXo3KuDBOubOgZ7BQFZcMzR77dP0A8xbL7wovnh+gX3JxY4Hyh+3PjxZ8xYVOqkhv7q7np+9CvzSzc1AA40cXyrmlTAc7/0dRyggHr16FCvQucQwlivICAL4vxYoHwx/I0hcCXD5gPF0Rt/eemt4Zb5D9gxEhFnPX/3O51h/uz2UDfgKEUFSuL7QTyElGTFsx6MNgIopOQ6nYXOAJBfd97+jXBpx+KaHQQUZz5PmvxZXc8kJoZLa568O1wxbYLwGQiTxzvMthK+992f5O+iAOiN0b35Q70NnR0iCGTCqJHDbBT0Ugx54yiN+7+5Mux++52alm3bjjdLwbcDiUhKHLlxR+fsUvg8pa1ZXaHA4iG2JG/dz19QVYCCqm/qOOKIDZ3OQK58YLTxGtAbMdyNIW+1Rmn0Rgy+b+18JCy599v2kMTE8PnBhxaE//3YF4TPUEBxzrsDBJMXb1zHG8YAFNYRz/8TOgNAwcQZyjHcrXV3c086H1geZl1zZ7E2hYqLoZPwGYrnU7Om2/UK+NGqZ3J3TQCU5YhZcW9D50HqDmRB42kn2Sc4jBjmxhnKabdy/WbBMxUhfIbiGDGkLkxrH2/HK2DNuq7cXRMAZel/6NybGR0AaeHxSTi0N3buKoW4MczNCsEzlSR8hvy76rLJdrkC4vcUtTp8GIDUSGS8hkMEASDjLp25KFOBc7e45jgOBCpF+Az5FLuc58x1gGAl/OB7T+fvogAo17lH+vNCZwDIudgtnOXDfuI4EIcLUmnCZ8gXXc6Vs3rNhrxeGgBlqG/qOGxm3JvQ2SGCQCbE08mB/WVtpEZP4uGCK5avS+fiyJV9w+e21gabCxkUvyfU5Vw56zduzeulAVCefofOR5zRAQCkT+wOzkPg3O3mzz8Y1j71fDoWQ+7F8HnZssXhvjuvc1MTMuZTs6bbsgqJX4d3v/1OLq8NgLIdtlG5N6HzEWd0AADpEn8oXPL17+dqV+IPubcu/lrpACOolmnt48N3v9MpfIaMaP/4uNK/Wypj2bKVKgtAt8M2Kh82dK5v6tDlDAAZFMPZPHYixdnUV19zRwpWQtF0h8/zZ7eXDigD0if+27xt0TV2poK6Xng1t9cGQNkmHe4vHKnT2TxnIDNam0+xWRBCuPP2b2T64MAj6dr6WmlWNdRCnBP7L2vvD1dMmxDqBhxlDyBFFt7UEY4fNsiWVMjmTdtz/f0FAGXre6fzkQZCAwDpEkdPLP1fP879rsRZ1XFmNdTKHZ2zw2NLFzlsEFIi3ggyVqOynnh8dZ4vD4DynXm4vyF0BoAcufsfHy3MAT+dDywPSx9+MgUroaj2PWzQyA2onSltzaUbQVTW2p9uUmEA9lPf1NFjdmy8BgDkROxyXr7ymUJt551f+ufSoYlQS7G78vvL7yodYAZUV8OooaGz89OqXmHxe4w43goADtDn0NlBggCQEV/9H08Upsu5W7zeG25eUvphGGopzpH90n036HqGKoqB82OPLjbHuQqWfWtV7q8RgD7psWH5SKHzueoNZMWokcPsFYX25OoNhbz819/aHS6duSgFK4H/6npubRypGlBBcaSGwLl61qzrKsqlAlCeHhuWewyd65s6dDkDmfKB0SfaMAqr6CfKx2ufdc2dKVgJvNv1/N3vdJZCMSB58dDABx9aIHCuoud+9evCXCsAZZnU0x8+XKezec4AkBFOlA9h5frN4Zb5D6RgJfCuGIrNn92uGpCQOLomjrBxaGB1xUN7iza+C4D+e+9hPoJOZwDIiI3PvWSrQgiPrFhbGrUzZ+4lKVgNhL2vxc4HlqsG9FHdgKNC+5SzhM018szPNhfyugHolR5HM+t0BoAcePnX/2Yb91jy9e+HtU89n4q1QNgTPOt4hvLFsDmO0ljz5N0C5xp6+hcvFvbaATiynkY0Hy501ukMABkRD9PjXfER4Gvn3hPe2LlLRUiNGDyb8Qy90zBqaOlGTXfYbHZz7cSbuL7HAOAIDtm4fLjxGjqdgUwZOvRYG0YhxUME2V8Mni+duSg89uhiYQWpEWc8X3jR/NC19TWbAgdobRwZJnykJUy/eFJobqlXnpT43nd/UvQSAHBkh2xcNtMZyI0J54yxmRTSVifKH9K2HW+G+fO/XAr6IC0efuiWcH77zToHKbQ4NqNh1PGhtfmUcHZba5jWPr7oJUmtdT9/oeglAODIYuPyQQeYHC50PlNRAYAsW7l+c7jz9m+EBQuvtI+kQuy8X3hTR7h+wf02hNzrDpeHDxschg87rhQwN552kk7mjIhPUsUbuABwBL3vdO5pADQAQNbc/82V4aSThoeOq6faO1IhdnU+vb4rPLJirQ0h0+JIjKg7VB448OjQMqax9Hu6l7PvicdXF70EAPROWTOdzXMGgIwYP6HFVh3BnV/659Bw6ihjeEiNeZ+bGVb95FljNkiFeHBf3YD37V1Kw+gRoe6YAaX/vW+QHITJhbLxuZeKXgIAeqesmc46nQEgIxyUd2TxYMFbF3/NwYKkRnwd/t217eHWzkdsCn0yYkhdOGHIwYcoxznJB4pjLfZlxAVH8sbOXWF91zZ1AqA3DjmiWaczAORA7FIzd/HwYn3mXH93WLZscZqXSYHEkS/Lvv1/QtfW12x7Dh3YPRz2GUNxoFEjh4UPjD7xkEXQWUwt/OB7T6s7AP2i0xnIhfiDHRTZqfXDhc69ELu2bpn/QLijc3bq10oxzLjk/wldup1Ta99u4gMD4327h4cOPdb4HnJl9ZoNNhSAXqtv6pi0fcvS/Q4D0OkM5MKBnURQNI0No8LK9Zvtey/Ew9uamk5xsCCpEF+H/99Xl5vtXGV1A44KDaOOL33S7nEU8X1h0OCBAmSIN2k3blUGAPqlp9AZAMiQ6RdPCvd/c6Ut6yUHC5Imkz96ZulmCMlrbRy591C82JksUIYjW7F8XeksBAAow6T4oMy+f7yn0PlcVQWA7IgHQpnr3HsOFiRNLrjwo0LnhLS1NoSxZ5waJp47TrgMfbRq1U+VDoB+0+kMADkxddI43c5liAH9/PlfDg8+tCAzayafYjgaxz3oLOybGDRPHN8aZnxysptIkICnf/GiMgJQroNGNR8UOtc3dZjnDAAZdO3fThc6lynOwb7z9m+EBQuvzNS6yZ84X7hr62t2tpdiSN8+5axwxZXnl570AJKx9qnnzZgPIUxpaw7jzjw97HhtZ3jpld+EP/7p371HAxze4AP/66E6nQ/6QwBA+sUOv/hDkgMFyxODeo/iU2tx7rBA48i6w+Z5n5upqxkqYM2PNyhrCOGav77ooO8LYiA/81OdNVsTQMqdfODy3nOI9R70hwDSrvvkeSi6G2+8vOgl6JMbbl4S3ti5K4MrJy/iQXccXvvHx4U1T94d7uicLXCGCnlytdB5xJC6Q96IdnMa4LBGH/gfhc4AkCPxMfMYzFCe+CjxnOvvVjVIoXhI6qNfmR++dN8NwmaooM2btjuQOIRw9odP7/G/xUAagN45VOgMAGTYbYuuKT2CTnnWd20LS+79tqpRE01Nntg5lDgy6LFHF+swhCr40apnlDmEcNafN/f4304YcmxV1wKQJfVNHZP2Xe6hQudJdhQAsit2Ai74zGV2sA+WfP37pZmNUG2DBg9U8wPMn90eHnxoge5mqJI167oKX+p4077j6qk9/vfhwxyBBdBbOp0BIIfiD0xtrQ22tky7334n3Lr4a5laM+RRDJznzL3E3kIVxSd+iq5tbONhKzB82HFFLxHA4Yzd978dKnQeq3wAkH1L7ptn9mAfxHmWn7n+nsytm2wbOtQj290EzlB9Sx9+UtXjY98TD38uxqiRw6q2FoAM2u9xkEOFzp5fA4AciI+k33PXHFvZB8t/uCGsWL4uc+smu8wsfpfAGWpj9ZoNha/8kUZrRB8YfWLV1gOQQUcMnQEyR9cBHFoMsmKIQ/lu/4el4Y2du1QOquSKaRMEzlAj6zduLXzpjzRaIxo/oaUqawHIqJ7Haxx4yiBAVug6gJ7FEKf944d/XJSDvf7W7vD5xQ+pDFRBa+PIcEfnbKWGGogH6MYzDYruSKM1wp6nyADoHZ3OAFAAX7rvhlKoQ3mM2aCaijqDPT7S/vBDt6RgJVBMy5attPN7DmHujYZRQ2u9VIC0OuxBgifbNgDIpxjqOFiwfMZsUC0nDCnmYYJzrjpf9yDUUNcLrxa+/G2tDb3+s3UD3lfRtQBk2H7f0AmdAaAgug8WjF2F9J4xG1A58QkMc5yhdjZv2h627Xiz8DswcXxrr/9sw+gRFV0LQF4YrwEABRIPFoxdhZQnjtmIMy+BZH1q1nQVhRp64vHVyh9CmPHJyb3+s3XHDKjoWgCybN/zAg8MncfaWQDINwcL9s2ti7+WxWWTIccc/f5CbVecizqtfXwKVgLFtfG5lwq/+3G0Rjkjfs5u631XNECRHRg6D/ZqAID8c7Bg+eLjx3fe/o2sLZsMOfXkEwu1XX910TkpWAUUVzyvYH3XtsK/AsoZrQFA7xmvAeRC42kn2UgoUzxY0Hzn8iz9Xz92qCAkIL73lPM4O5C8Zd9apapljtaIPKEBcFg9jtc4V92ALGpuqbdvUKb4KOldt81StjLsfvudMH/+lzOzXkirtrGNZT3ODiRvw7MvFr6q8akv70UAlaHTGQAKLHbrXHf5FC+BMqxcvzmsWL4uM+uFNBp35un2BWps/cathd+CCR9p6dPfM6IMoEd7RzcLnQGg4BYsvLJ0iA69d/s/LFUtEjdw4NGFKarRGlBb8eZpfHqn6KZfPKnoJQBI2tjuj7c3dK5v6vBuCwAFteS+eWHEkDrb30uvv7U73DL/gUyslexoGdNYiN1qGDXU4+xQY6tW/bTwWxDfi/o6oq+1+ZTE1wOQNzqdAYBSAHTPXXMUogyPrFgb1j71fGbWC2lxav1wewE19vQvzHOeOmlcn/9ukZ5MAegroTMAUDLhnDHmO5fp1sVfy9R6IQ2GDzvOPkANbd60vfTETtH1Z7RGUZ5MAeiDc7v/yr6h81iVBIBiM9+5PNt2vGnMBpSpqclj6VBLTzy+uvD1789ojWjo0GMTXQ9AHu0bOg+2wwCA+c7lMWYDyjNo8EAVgxpa+9NNhS9/64dG9+vvx6fDADg84zWAzIudCkByzHcu3w03Lwlv7NyVtWWTMuMntBRiS3QIQu3Er1VdW18r/A7MmNH/cWJu0AMcWn1TR2mahk5nIPPqBrzPJkLCzHcuT5yNOef6u7O0ZFIo3vApAh2CUDvLvrWq8NWPYXES70MnDHEDDaAHpYzZTGcA4JDMdy7P+q5t4c7bv5GlJQNQMBuefbHwW372h09P5OMMH6ZvD+BwjNcAAHoU5zvXDThKgXrp/m+uNN8ZgNRav3Fr4TfnrD9vTuTjDB92XCIfByCHDup0BgDYT3zc/67bZilKGcx3BiCN4k3R3W+/U+i9iTfSO66emsjHGjVyWCIfByCHDprpbLwGAHCQae3jwxXTJihML8X5zpfOXJSJtUItbN60Xd2hBpYtW1n4sreNbUzsY31g9ImJfSyAPNo3dC7GySUAQNnu6JwdWhtHKlwvbdvxZph1zZ2ZWCtU29Zf/VrNoQa6Xni18GWfNHFcYh9r/ISWxD4WQB4ZrwEA9MoX75pjvnMZVq7f7GBByubmDlAJ8QmDeEO06M674OzEKhBHkAFwSCcHoTMA0FvNLfVhwWcuU68yxIMFl9z77cysF6rhX1/9jTpDlf1o1TOFL3lba0PiQXHDqKGJfjyAnPiv0Lm+qWOSXQWy6pij32/voEri4TvtH0/u0dQi6HxgeVixfF3RywB77Xhtp2JAla1Z11X4ko8949TEP2bdgPcl/jEB8kKnM5B5p57sEA+optsWXaOzp0w3f/7BsPap5zO1ZqiUl17R6QzVtr5rW+FrPv3i5HvtGkaPSPxjAuSF0BkAKEt8NPULi/7GfOcy7H77nXDt3HsEzxBC+O2bu5QBqmjpw08WvtwjhtSVxoQlre6YAbW+NIA0MtMZAOibCeeMCR2fOFf1yiB4hnfFw8ze2Cl4hmpZvWZD4Wt99odPr8zHbWutyMcFyLjRYZ/QeazdBADKsWDhlaVDeeg9wTO8a93aTSoBVRBv8KzfuLXwpZ48+SMpWAVAsXSHzoPtOwBQriX3zSs9skrvCZ4hhFWrfqoKUAXLvrWq9HWnyOI4sGnt4ytSgUp9XIA8MF4DAOizON954U0dClgmwTM9KcqhVF0vvJqCVUD+/WDVvxR+l8847aQUrAKgeITOAEC/xC6fK6ZNUMQyxeB55qc6w5J7v52pdVNZRTmUKs513rxpewpWAvkV/411bX2t8Ds8cXxl5y63No6s6McHyKL6po5JQmcAoN/u6JwdGkYNVcg+6HxgueCZQnri8dU2Hiron/7pm8obQvjY5LMq+vGPOfr9Ff34AFnVHTpPsoMAQH98+d55pbmJlC8Gz7OuuVPlKJTHf7DehkOFOEDwXfGGeHNLfUU/x6knn1jRjw+QVTqdAYBExB/qFnzmMsXso5XrN4cLL5pfCgqgCF5/a3dYsXydvYYKuPsfHy38AYJR64dGV/xzDBx4dMU/B0AWCZ2BzGtqOsUmQkp0XD01TGlrth19FGdvnt9+swMGKYyvPPiEzYaExZuXy1c+o6whhMmTP1Lxz9EyprHinwMgi4TOQOYNGjzQJkKKdHZ+2nznfojdn9fOvcecZwoh3mjR7QzJ0uX8rjjyKx52XGlDhx5b82sFSKGxQmcAIFHHDxsUvrDobxS1H2JY0D3n2bgN8k63MyRn86btupz3aBtbnQ7kCeeMqcrnAciYwd2h82A7BwAkJf4Adt3lU9Szn+KcZ+M2yLvY7ayzH5LxT//0TV3Oe0yaOK5qn2vEkLqqfS6ArOgOnc+0YwBAkhYsvDK0tTaoaT/FcRszP9UZbpn/QKavAw5nyde/r6sf+imOqok3K3l3tEY8Z6JaThhixAbAgYzXAAAqZsl983T/JOSRFWvDpMmf1fWcc6NGDivkdcfOzKuvuSMFK4Fsijdtbv+HpXZvj2qN1ug2fJiHxwEOJHQGAComzndeeFOHAidk2443S13Pn7n+Hl2hOfWB0ScW9trjmA0d/dA3n1/8UOnJGN5VzdEaoRQ6H6fyAAcQOgMAFRVPjr9i2gRFTtDyH24ozXpe+vCTubkmCHs6+s13hvLEsRrx6wLvqvZojVDgp1QADmOs0BkAqLg7OmeH1saRCp2g2NF2a+cj4cKL5ofNm7bn5rqg84HlbqhAL8X3/5s//6By7aPaozVCwZ9SAejBYKEzAFAVDz90S6n7iGTFkQR/eemtRm6QK/GGio5nOLz4nv/puXeXZqLzX6o9WiMaP6HFDgAc4D31TR0nKwoAUGlxvvNdt81S5wqJj1ZPnDqvNBNX+EwexI5nwTP0bP78L5dm/fNf4uHF1R6tEfZ8jwPA/mKns9AZAKgK850rK3a7xZm4wmfyIgbPs66502sZDhD/Xaxcv1lZDnD2h0+v2eduGDW0Zp8bII2M1wAyr/G0k2wiZIj5zpUnfCZPYrB26cxFYe1Tz9tXEDgf1owZU2r2uesGvK9mnxsgjYTOQOY1t9TbRMgY852r48Dw2YGDZFUcITDzU51ml1N4AueexU7jCeeMqdnnb20+pWafGyCNhM4AQNWZ71xd3eFzPHAwBhY6Rskqs8spqvh6v/Ci+QLnw/iri85J7doAikjoDADUhPnOtREDi9gxGsMLh7SRRft28MfOZx385F28URhHzHRtfc1e9yA+PTXjk5Nruoaz21pr+vkBUubk99oRAKBW4nznrs0v+0G6BmLNu7YuD0u+/v0wefyY0hzMWj6WDOWK4XPsfI6/4pz48yb/RfjY5LOM3SJX4s3B+D4dX+/0rG1sY+kpKgBSY/R/+8CHrpgUQviRPQGyavuWpfYOMiw+Mnx++83h9bd228Yai/Mwp04aF6792+l+eK+R2LUbx6DQd/F13Pqh0eGsP28O511wttcymRTfCxZ//sGwvmubDeyFR78yPxU3TuubOmq+BoC0EDoDmSd0huyLjw7HkQ+kR1trQ5g4vrX0uLLQrrqEFsmKj903jDo+NIweEeqOGRCamk4JgwYP3Ps54qgfSJM4s3z5ymd0N/dSfNLhu99Jx/cQzeNm2TeAPYTOQOYJnSEf4iPEnQ8st5spJICuLqFz7cVu6boB79tvHcOHDQ7Dhx130NoONce18bSTjPmgbPHr4Nf/eZUnf8o0f3Z7mDP3klSsJZ6XYGQYwLti6PzZEMI96gFkldAZ8mPWNXc6mT/lYkfZhI+0hOkXTxKqVYjQOZ+6O64P1N2BfSBhdjHEEVPLvrVK2NxHI4bUhX9Ze39q1jNjxiIjUQD2iAcJDlYMACANHnxoQZg0+bNh24437UdKvXsA4Wvh/m+uLP2wf/aHTy/Nzu24emrRSwOHFR+5P1QHZE9dkY+sWNvrgh6qMztqbT7loN8bOPDo0DKm8aDfF2hXVxwr9dD//E5Yv3GrcQz9MPmjZ6ZqPaeefKLQGWCP9yoEAJAmX753Xri0Y7EfwjMgduUt/+GG0q9bOx/Z2wU98dxxqTjQCYqipxt1PT/mv7LXlYk3l04YcuxBv9/TuJEDZ2Z3E2qHsGL5urBq1U/D0794UVdzAuLTA/M+NzNVa4o3dQB4l9AZAEiVGErcdduscP2C9DwuS+/s2wUdw4AzTjspjD3jVCE0ZFgMRw8ZkPYUaJfRoR0OE2ofc/T7S12jB+qpUzuk7FDIzZu2h58/syVs2fJy6Nr8sjm/FdA+5azUnTPw7muz9zd1APIsznT+f0MIi+wykFVmOkM+OVgwf2IndHzcP86qHT+hxaGEPTDTGZLV0/iRnoLt0MNM7UN5en3X3t+N4fLut//DiKgq+d+PfSF13fPxZsNfXnprClYCUHtCZyDzhM6QXw4WzLcYBJ1aPzyMO/P0MHbcB3VD7yF0Bji8KW3NpXMg0sh7OMC7jNcAAFLLwYL5Fvc1/tr3xkLshm4YPSJ88LR6QTQAh3TjjZentjBxZIyZ3QBCZyDjYpcckG+PPbo4nN9+sx/gCqJ7LnT44Ya9FyyIBqBb7HJO86GUcUa571kAhM5Axh1qPh+QL3Hu7z13zQnXzr0n7H77HbtbQEcKoj8w+sRUHSAGQOWkucs5Gj5scM8HbQIUiNAZAEi92Nm64DOXhVs7H7FZlBwYRF+/4P69M6IbG0aFljGNmT2sMF6HkTIAB2v/+LhUdzmHUuh8XApWAVB7QmcAIBM6rp4afr9rd+h8YLkN45D2nxG9svRH4mzNU046IZx68onh7LbWTATRnuIBOFjdgKPCbYuuSX1lmppOCWHF2hSsBKC2hM4AQGbMmXtJ2PDsi/sdPAeHE+dqxl/ru7aFR/aEADG4aBh1fGhtPqUUDpx3wdmZ7IgGKJL2KWdl4r160OCBKVgFQO0JnQGATHnwoQVhxoxFpRAR+iLOBt87nmPF2tLYlix2RAMURbxZOO9zMzNxtfHrBwBCZwAgg5bcNy9cOnORubck5lAd0d0zosedeXr42OSzUj9HFCCv5lx1fmZuBLphCfAuoTMAkDnxB7rHHl0czm+/uRQUQiXsOyM6zhKPnXZnnHZSGHvGqWHiueNKB1wCUFnxBmAcr5UlDoQFEDoDABkVg+d77poTrp17T2lcAlRafJ3FTuj46/5vrhRCA1TBvOsvy1yZHQgLIHQGADIshnxfvfcGwTM1cWAIHedCn/HB+tI4jhmfnOwRa4B+mtLWHKa1j89cGeNBtaVzAwAK7D02HwDIshg833XbLHtIzcVRL92jOMZNvD5ceNH8cOft3wibN223OQBlik+TdHZ+WtkAMkroDABkXuyCmj+73UaSKrHLLXZA/+Wlt4ZJkz8bPnP9PWHtU8/bJIBeyNLhgQc6u601XQsCqAHjNQCAXOg+ZCh2mULadB9KuPyHG0pjOCZ/9MxwxZXnh+aW+oNWOnzY4BA8lg0UWGvjyMwdHgjA/nQ6AwC5EX9A1fFM2sUxHI+sWLu3A3rJvd8Ob+zctXfVw4cdZw+BwopjNb5415xMX34W51ADJE2nMwCQKzqeyZLY/Rxfq/FXPDBr+rRz7R9QaB2fOPeQT4FkTQzPHXIMFJnQGQDInRg8//4PfyzN04WsiIcQxl8ARRXHaixYeGUurr5h1PGl2f4ARWW8BgCQS/GH1tg5CgCkX+wMfvihW3KzU8cc/f4UrAKgdoTOAEBuPfjQgtD+8XE2GABSbsFnLgvHDxuUm2069eQTU7AKgNoROgMAufal+25wuCAApFi8Qdxx9dRcbdGokcNSsAqA2hE6A5k2fNhgGwgcUZzxLHgGgPRpGDW0dIM4bz4wWqczUGxCZyDThg87zgYCvSJ4BoB0iXOcv3zvvFzuSuNpJ6VgFQC1E0Pn1eoPABSB4BkA0uOu22aF5pb6XO5IXq8LoLd0OgMAhSeZXQsAACAASURBVBKD5y/Mv6LUXQUA1MZ1l08J09rH57r6I4bUpWAVALUhdAYACiceVvTVe28QPANADUxpaw4LFl6Z+9KfMOTYFKwCoDaEzgBAIU04Z0wpeI4HGAEA1RG/7j740IJCVLth9IgUrAKgNoTOAEBhxeD5sUcXC54BoAri19v4dbco6o4Z4GUFFNUuoTMAUGjHDxsUVq/676VHfQGAyogjrb5877zS192iaGo6xasJKKqNQmcAgBBKj/peMW2CUgBAwmLgHEdaNbfUF6q0gwYPTMEqAGpD6AwAsMcdnbPDF+Zf4YBBAEhId+AcR1oVzfgJLV5GQGEJnQEA9tFx9VQHDAJAAoocOIc9I7wAiiqGzr+z+wAA/6X7gMG21gZVAYA+KHrg3K21cWQ6FgJQZe/ZvmXpRkUHANhf7E5atmxxuO7yKSoDAGUQOANgvAYAwGEsWHhlePQr88OIIXXKBABHIHDeX2vzKWlaDkDVCJ0BAI4g/uD8/eV3GbcBAIcRb9AKnAEIQmcAgN7pHrcxf3Z7qYsLAPgv8QDeeINW4Ly/s9ta07QcgGpZLXQGACjDnLmXhMeWLnIwEADsEZ8Eigfwxhu07G/o0GNVBCgkoTMAQJmaW+rDd7/TWTpkUNczAEXW/vFxpSeBBM6HpvMbKKru0PlVrwAAgPLEQwZ1PQNQRPGmaxw59aX7brD/R+AGNVBE3aHzK3YfAKB83V3PX5h/hR8qASiE7gMD48gpjqxh1PGqBBSO8RoAAAnouHpqWPPk3aXHjAEgr+L8ZgcGlueYo9+fpeUCJELoDACQkDjPMj5m/OhX5hu5AUCudI/TML+5fKeefGLWlgzQX6uFzgAACYvdX3Hkxn13Xld6BBkAsizeSI1nGBin0TejRg7L4rIB+kXoDABQIdPax4d/WXt/qTNM+AxA1sTu5usun1K6kRrPMKBvPjBapzNQPN2h82p7DwBQGbEzLM6/vGLaBIcNApAJ3d3NCxZeacP6qfG0kzK9foC+0OkMAFAFcf7lHZ2zS4cNCp8BSKvu2c26m5OjjkARCZ0BAKqoO3zevOFBYzcASJV4UzTeHDW7OXm+3gMFs1HoDABQI/GH+u6Zz/ExZgCohSltzeF/P/aF0k3ReHOU5J0w5FhVBQpj+5alv3vvnov9nW0HAKiNGD7HX2ufej489D+/E1au32wnAKi4eMPzU7Omlw6+pbKGDxscwtbXVBkojO7QeaMtBwCorQnnjCn9emPnrvDV//FEeHL1hrBtx5t2BYBECZurb/iw44p2yUDBvbfoBQAASJv4aPOChVeWfsXu52XLVoZV654Pu99+x14B0GdxjMb0aecKm2ugqemUEFasLdx1A4W0KwidAQDSrbv7OVr68JNh9ZoNYf3GrQJoAHqlbsBRYfL4MWH2dZeE5pZ6RauRQYMHFvK6gUIqTdQQOgMAZETH1VNLv8KeAPqZn20OT//ixfD6W7ttIQD7aRg1NPzVReeEGZ+c7HDAFBg/oaXoJQAKxkxnINNGjRxmA4FC2jeAjiM41vx4Q1j7002hyyFFAIUVu5rbxjaGa/76or1PyZAOgn+gaEqh8/YtS39X39Rh84HM+cDoE20aUHj7juCIVixfF55e3xW6Nr8shAYogLbWhnDheeP33owknWL3uQOCgQL4XTBeAwAgf+IBUfseEtXdCb11247w0vbf+oEXIOO6O5rHnXm68RkZUjfgfUUvAVAMZjoDABTBgZ3QYU8QvXHDL8OO13bqiKawWhtH7r304cMGh+HDjutTKXb/8e2w7dXXD/tn/u2t35u/Tr/ELtnWD40Okyd/ZL8bi2RHa/Mpvt4ChbFv6PzjEMK5th4AIP8ODKLf2Lkr3P2Pj4ZHVqy1++TGiCF14YQhx5aCnoEDjw4tYxrD0KHHpm7W7eZN28PWX/36oN/f9bs/hC1bXj7o91965Tfhj3/69/1+T6idP/H1e8YH60vdzB+bfFZobqkvekkAyBCdzgAAlB7NvqNzdrjgwo+GWxd/zQgOMil2LseA+ey21jB+QktmRg7EMLESgeKhwuxNz28Nf/jDn/b7vfi0w752v/0f3gOqLI7LaBh1fOn129R0SjjvgrONzMih+N7k5i5QAK8EoTMAAPuKHaCPPbo4zLn+7rC+a5vakGrGDRzeocLsvtYpjuR5883f7/3/h+rCPrADW3h9aPHmSPc4lxhCNp52ki5mAPLkoND5FeM1AACI3XXLli0Os665M6xcv7nw9SBd4siBi89rC9MvniSoq6KkRpL0tvs6yyNE4s2QeGBcd7A8auSw8IHRJwqXKd30uX7B/QoBFMKBoTMAAJQ8+NCCcOFF8x16RM3F0QNtYxvDNX99UermMVOeJLuvu61Yvu6Qv//0+q4e/86BI0UOp6dDJmOXcjeBMgDsz3gNAAB69PBDt4RLZy7yiDw10d3VfO3fTjfflh71FFobuUIaxfEqbuYCebZ9y9LVQegMAMDhxKDvC4v+Jlw7956w++131IqqiGHzVZdNDnPmXqLgQK4cc/T7bShQCO/Z5yJX23IAAA4UxxnMuep8daHi4hiNK6ZNCN9ffpfAGcilU08+0cYChaDTGQCAI4oB4Jp1XWF91zbFoiLaWhvCkvvmGaMB5NrAgUfbYCDPnu2+tvfYZgAAemPRbbNKnaiQpPiauu/O68KyZYsFzkDutYxptMlAnv2u+9r2DZ032nIAAHrS3FIf2qecpT4kJnY3r3nybge+AYUxdOixNhsohL2h8/YtS39nywEAOJx5n5up25lEXHf5FN3NQOHEcxIAcuyV7kszXgMAgF6LAaFuZ/oj3rR49Cvzw4KFV6ojUEgjhtTZeCCvegydn7XlAAAcTux2hr5oGDU0fPXeG3T6AYV2whAjNoD8OzB0NmIDAIDDit3OcRYvlCMGzo89uljgDBTe8GGDi14CIL/2nhlovAYAAGWbOL5V0ei17sDZ/GaAGDofpwpAXu1taD4wdF5tywEAOJKPTTbXmd4ROAPsb9TIYSoC5J5OZwAAytbcUq9oHFE8NPALi/5G4Aywjw+MPlE5gLzqcbyGmc4AAPSK0/c5EocGAhys8bSTVAXIpe1blvY4XmOjLQcAoDecvs/hzJ/dLnAGOARPCwE5tWvfyzJeAwAASNSUtuYwZ+4ligrQA08LATm0XzOzTmcAACAxMUjp7Py0ggIchqeFgLzbL3Ted+4GAABAuRbe1OHgQIAjaBg9QomAvHll3+sxXgMAAEhE+8fHhWnt4xUT4AjqjhmgREDeHDF0/rEtBwAAylE34Khw26Jr1AygF5qaTlEmINd0OgMAAP0256rzjdUA6KVBgwcqFZA3q/e9nkOFzg4TBAAAeq1h1NAwZ+4lCgbQS+MntCgVkGuHCp0dJggAAPTavOsvUyyAMngyBMih/RqZhc4AAECftTaOdHggQB/Ep0QA8mL7lqX7ZcrGawAAAH123uS/UDyAPqgb8D5lA/Ji14HX4SBBAACgT0YMqTPLGaCPWptPUTogLw5qYj4odN6+Zelq2w0AABzJxee1qREAAAfR6QwAAPTJtX87XeEA+ujstlalA/LioCbmnkLnZ205AMD/z979x/hR3/nhf98puiaEXwEcAiQLIebaBerwzfebrwKIxJUSpd/qLudrU6G02mISXdUf9OJcqyNpKmGfToeQrondloKuvTtvJrkTkfLt2lVzQiaNN9Q2Kj3q3dieS1iW3Qk2BmOfFy/4wj9UsxkTA17vZz+fmc+8Z+bxkBDJH6zn83qN1rvPec3rDSznU7feGK5Yc4n6AADwNsuFzieVCgAAWM76j39EbQAG8JkNtykf0BYr73QuzGk5AABwLhe+65fC2MZPqw0AAOFcA8xCZwAAYFVuvWWtggGUYN3aq5URaAOTzgAAwGCs1gAA4IwsTUw6AwAAg7FaA6Ac6278oEoCTTd/rusXOgMAAD3zKjgAAGc5Z458ztA5SxOhMwAA8Dam8gDK87Fb16km0HS9h86Fc45GAwAA3SUgASjP5ZdfrJpA0606dDbtDAAAvMlnNtymIAAluf2Om5USaDqhMwAA0D/7nAHKd+G7fklVgSYTOgMAAP27/tr3qR5Aya6/5golBZpM6AwAQHkEkN3z128Y6XoJAEr37gveqahAY2VpInQGAKA8F777XarZMR+49qqulwCgdB+6zvdWoLGmlrtwoTMAANAThwgClO+iiy5QVaCpTi533cuGzsuNRgMAAN3joCuAatx081qVBZpq/3LXfb5J53C+EWkAAKA7HHQFUI3LL79YZYGmWv2kc2HZ/xAAAOiOK9dcqtsAFbj9jpuVFWiq3ctd90qh87L/IQAA0B1XrnmPbgNUxAojoKFMOgMAAP1z0BVAdawwApooS5O+dzov+x8CAADd4aArgOq8+4J3qi7QNPPnu96VQuc57QZi9pP55/UHAABotA9dd5UGAk1z3tz4vKFzliZCZyBqh48c0yAAGILLL79YmQEqcs3Va5QWaJrzbshYadI5N6XlAADQbbffcXPXSwBQmQ9ca9IZaJzzngXYS+jsMEEAAACAiqy94f1KCzTN7vNdby+h83m/AAAAAAD9u/GmEdUDmsakMwAAAEDM3nfZhfoDNEaWJgPvdD7vFwAAAABgMO+9zIGtQGOseAag0BkAAACgZleuuVQLgKZYcTPGiqFzlibWawAAAABU6Mo171FeoClWPAOwl0nn3KSWAwBAN11/zeU6D1Cxa65eo8RAU8ytdJ29hs4rfiEAAKCdLnzXX9NZgIp94NqrlBhoCqEzAAAAQOzW3vB+PQKaYsUzAHsNnVfc0wEAAABAf268aUTlgCZY6OUMQJPOAAAAABF432UXagMQuxWnnEOvoXOWJkJnAAAAgAq997KLlReIXXmhc2FKywEAAACqceWaS1UWiF1Pw8mrCZ1NOwMAAABU5Mo171FaIHalTzr39AUBAAAAWL1rrl6jakDshM4AAAAATfGBa6/SKyBmC1manOzl+oTOAAAAABFYe8P7tQGIWc/5cM+hc5YmdjoDAAAAVOTGm0aUFohZ+aFzYVLbAQAAAKrxvssuVFkgVj0PJa82dDbtDAAAAFCR9152sdICsaps0lnoDAAAAFCRK9dcqrRAlLI02d3rda02dO75CwMAAACwOleueY+KATGaX801rTZ07nmEGgAAAIDVuebqNSoGxGhVufCqQucsTU6GEBa0HQAAAKB8H7j2KlUFYlRd6Fww7QwAAABQgbU3vF9ZgRhVHjrb6wwAAABQgRtvGlFWIEaVh85z2g4AAABQjfdddqHKAlHJ0mRVmbD1GgAAAAARee9lF2sHEJPJ1V7LqkPnLE2EzgAAAAAVuXLNpUoLxGTVeXA/k86hn3QbAAAAgJVdueY9qgTEZGihs2lnAAAAgApcc/UaZQVisuoz/voNnR0mCAAAAFCBD1x7lbIC0cjSZPdqr8WkMwAAffnYresUDgAqsPaG9ysrEIupfq6jr9C5n3QbAAAAgJXdeNOIKgGx6Gv4uN9J59Bvyg0AAAAAQCMMPXS2YgMAAACgAuvWXq2sQAyEzgAAAAAAlKPfNctCZwAAAAAA3qrv9cp9h84OEwQAgG6Ynjmi0wAA3dP30PEgk87BYYIAAAAAAK1UW+hsxQZQq8VXTmsAAAAAQPlqC52t2ABqNTt/VAMAAAAASjbIemWTzgAAAAAAnG1ykGoMFDpnaSJ0BgCADjh0MNNmgCFyiCtQs4Fy30EnncOgqTcAABC/maef0yUAgO6oPXQ27QwAAC23cPKUFgMMyc6JvUoN1K320NlhggAA0HJp+qwWAwzJT+afV2qgTguDrlU26QwAAKzomTkBCMCw/Ohpe/SBWg2c9w4cOmdpMhdCmHcfAABAez373Iu6CzAk038hZgFqNfBmizImnYNpZwAAaLejJxbDoYMm7wCq9tKxhTB7+Lg6A3USOgMAAMPx/ceeVGmAij3yJ48pMVC3+tdrFBwmCAAALfeDvdNaDFAx32uBmk1laXJy0EsoJXTO0kToDAAALbdvenbptW8AqpGvMcq/1wLUqJSNFmVNOucmS/xaAABAhLz2DVCdb37ju6oL1K2U4eIyQ2d7nQEAoOXGvy10BqhC/ibJxC6784HaRTfpbMUGAAC03NETi2HnxF5tBijZ137/T8Pi6deUFajTQpYm0YXOJp0BAKAD/uAPd2gzQInyXc6mnIEIlDZUXFronKXJXAhhvqyvBwAAxGl65kh4cNt3dAegJL/95QdNOQMxKG2ouMxJ52DFBgAAdMOD499d2j8KwGDu/91vLD3MA4hAfJPOBaEzAAB0QD6Rt/Hzv6fVAAPId+Q/9K1dSghEIUuTaENne50BAKAj8sm837zn69oN0Ic9jx8IX/6dP1Q6IBaTZV5HqaFzcbqhd+wAAKAjJr73lP3OAKuUB86/8cWv2+MMxKTUDRZlTzoHKzYAAKBbHnh4YmknKQAryx/UCZyBCJW6wULoDAAADCzfSfqFz9/vcEGA88hXEuUP6gTOQIRMOgMAAPHZte9Q+Ozn7lt6bRyAn8sPDFz/yU1LK4kAIjSVpcnJMi+r9NDZXmcAAOiu2cPHw+f+8QNL03ymnoGuO3QwC3feeV+45ysPLX1/BIhU6UPE76joc+YX+msVfW0AACBy+TTfY3sPhFtvWRv+5b/8h+HGm0a0DOiMZPuj4ZHv/PcwPXNE04EmEDoDAADNkO8szVdu7PrsV8P111wePr3+I+Hjn/hIuP2Om3UQaJV8ovn7jz0Znpr6cdi3f8bOZqBpGhM6l3raIQAA0Gz5a+X5YYP5Pxe+65fC9ddcEdbd+MFwzdVrwgeuvWrps6294f0mooHo5Hvqjx9/+U2XdfDATDh16tUwfejZ8OKJl8PRE4saBzRV6fucQ1Whc5Ymu0dGx6r40gAAQMPlE4D5K+dte+38TJgODGbx9E/tPwYYntKnnEOFk865HVZsAAAAXXEmTAcAaJBKQudfrPDzV3LBAGebPfySegAAAAD0R+gM8FYO6AAAAADoSyX7nEOVoXOWJvlhggtVfX0AAAAAAPpW2dBwlZPOwbQzAAAAAECUhM4AAAAAAJRG6AwAAAAAQCkq2+ccqg6d7XUGAAAAAIjORJUXVPWkc6j6AwAAAAAAsCqVbqgYRuhsxQYAAAAAQCSyNBE6AwAAAABQih1Vl7Hy0DlLk7kQwnzVfw4AAAAAACuqfEh4GJPOwV5nAAAAAIAotCZ0tmIDAAAAAKBeC1ma7K/6CoTOAAAAAADdMJSNFEMJnbM0ORlCmBzGnwUAAAAAwDkNZTh4WJPOwbQzAAAAAECt2jPpXHCYIAAAAABAPaaKjRSVG1roXCyoXnBDAQAAAAAM3dA2UQxz0jmYdgYAAAAAqMXQstlhh872OgMAAAAADNdCliYmnQEAAAAAKMVQh4GHGjoXi6qnhvlnAgAAAAB03FCHgYc96RxMOwMAAAAADFV7J50LQmcAAAAAgOGYytJkbpi1HnronKXJ/nxx9bD/XAAAAACADhrqlHOoadI5mHYGAAAAABiKoWexdYXOQ0/XAQAAAAA6ZiFLE5POAAAAAACUopYctpbQOUuTkyGEyTr+bKB9Dh3MdBUAAADg7WrZOFHXpHMw7QyUZebp59QSAAAA4O26M+lcEDoDAAAAAFRjstg4MXS1hc5ZmsyFEObdUAAAAAAApatt6LfOSedg2hkAAAAAoBKdDZ231/znAwAAAAC0zXyxaaIWtYbOWZrsDyEstK2jAAAAAAA1qnXDRN2TzsGKDQAAAACAUtW6YULoDAAAAADQHgvFhona1B46Z2kidAYAAAAAKEfteWsMk865HRFcAwAAAABA0wmdC6adAQAAAAAGsxDDZgmhMwAAAABAO0SRs0YROmdpctKKDQAAAACAgeyOoXyxTDqHWAoCAAAAANBQJp3fwooNAAAAAID+7Cg2StQumtA5S5O5EMJUBJcCAAAAANA00Qz1xjTpnNsewTUAAAAAADSN0HkZVmwAAAAAAKxONKs1QmyhsxUbAAAAAACrFtUwb2yTzsGKDQAAAACAVRE6r8CKDQAAAACA3kS1WiPEGDpbsQEAAAAA0LPohnhjnHQOVmwAAAAAAPRE6NwjKzYAAAAAAM4vutUaIdbQ2YoNAAAAAIAVRTm8G+ukc7BiAwAAAADgvITOq2TFBgAAAADAuUW5WiPEHDpbsQEAAAAAsKxoh3ZjnnQOVmwAvTh4YEadAAAAgK4ROvfJig1gRadOvapIAAAAQJdEu1ojxB46Fys2dkRwKQAAAAAAsYh6WDf2Sedg2hkAAAAA4A0LQufBCZ0BAAAAAH5mIubVGqEJoXNRQCs2AAAAAAAaMKT7jgiuoRd5IX8t/ssEAADKsG7t1WHdjR9US6AW04eeDdMzRxQfiNFCliZC5zJkabJ9ZHRsawjhkiZcLwAAMJg8cP69B/6JKgK1+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/t1DIjBQpYmjctCGxk6Z2mSp/sLEVwKAAAA0EI33jSirUAMGrlquKmTzsG0MwAAAFCl9112ofoCdRM6D9nWBl87AAAAELn3XnaxFgF1msrSZH8TO9DY0Lko+FQElwIAAAC00LsveKe2AnVq5JRzaPikc2hy4QEAAIC4fei6q3QIqJPQuSZCZwAAAACgbcazNDnZ1M/U6NC5KPx4BJcCAAAAtMxFF12gpUBdJppc+aZPOoemNwAAAACI0003r9UZoA7zWZoInetUNGC+6Z8DAAAAAKANK4XbMOkc7HYGAAAAAFpC6BwJoTMAAAAA0HQ7sjSZa/qHaEXoXDRiRwSXAgAAAADQr1acX9eWSefgQEEAAAAAoMEWsjRpxUaH1oTORUMWIrgUAAAAAIDVas0K4TZNOge7nQEAAACAhtralsa1LXRuTWMAAAAAgM6YbMMBgme0KnQuGjMZwaUAQ/TM3PPKDQAAADRZqzY4tG3SOVixAd3zyqt/pesAAABAU7XmAMEzWhc6Fw2aj+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+xS6OxAQQAAAACgLuNZmsx1ofqdCZ2zNDmZNzaCSwEAAAAAuqczmxi6NOkcTDsDAAAAADWYytJkd1cK36nQOUuT/SGEyQguBQAAAADojk4Nw3Zt0jmYdgYAAAAAhmg+S5POrNYIXQydszSZyBsdwaUAAAAAAO3XqcA5dHTSOZh2BgAAAACGpHNZZFdD5/zpwkIE1wEAAAAAtNd4liYnu9bfTobORaM7N9YOAAAAAAzV5i6Wu6uTzsGKDQAAAACgQpNZmsx1scDviOAaapE3fGR0bDyEcFcHPz4AAEAr7ZzYG34y/3w4fORYmD707Dk/4pVrLg1XrnlP+Nit68JnNtzmRgCgKp2ccg5dDp0LW4XOAAAAzZVsfzQ8+b8Ohem/mA+zh4/39jlmjiz965s794R7vvJQuHXd9eHjt60L//yLf8+dAEBZprI02d3VanY6dM7SZP/I6NhkCOETEVwOAAAAPXhw23fCD/ZOh33Ts6WUK/86+T8Pjn83bPjUR8Nv/avPhSvWXKIVAAyi06t9uz7pHIox9+9HcB0AAAAs49DBLHzzG98NE7ueDIunX6ukTPnXzaefH/sfU+Ff/MaGMLbx09oBQD/mszTZ3uXKdfkgwSXFmPt8BJcCAADAW7x0bCF84fP3h7/92a8uBcJVBc5nO3piMXz1gW+GO++8b+nPB4BV6vSUcxA6v6GzS70BAABidf/vfiN8/NO/FXbtO1TLFeYrNz77ufvCnscPuEcA6FX+tLLTU85B6Pwzxbi7aWcAAIAI5Ks0fuVX7w0PfWvXUCabzyc/nPA3vvh1wTMAvdqapcnJrldL6PxznX8CAQAAULedE3vDZ8e2hOmZI9H0Ig++Bc8A9KjzqzWC0PlNthbj7wAAANTgwW3fCfd85aHap5vPRfAMQA/GTTn/jNC5UNwQnkQAAADUIA+cH3h4IurS58HzV7f8Z4cLArAc58YVhM5vJnQGAAAYsiYEzmfkO57/+T1fi+NiAIhJPuU8pyM/I3Q+SzHtPB7NBQEAALRcvq6iKYHzGfumZ5eCcgA4i/PiziJ0fjtj8AAAAEOQr6nI9yQ30YPj37VmA4AzJrM02a0aPyd0fotiDN60MwAAQMXyNRUxHhrYi/y67733P8Z/oQAMgyHWtxA6n5sbBQAAoELJ9keX1lQ02a59h8LOib1uE4BuM+V8DkLncyimnSejuzAAAIAWyNdS/Pv/1Kw9zsv5gz/cEeeFATAshlfPQei8PDcMAABABb72+38ajp5YbEVpp2eOmHYG6K55U87nJnReRnHDmHYGAAAoUT7lS1LNTQAAIABJREFUPLHryVaV1LQzQGcZWl2G0Pn83DgAAAAleuRPHmvs4YHLyaedDx3M4rw4AKqSTzlvV91zEzqfh2lnAACAco1/+7FWVvThh74TwVUAMESGVc9D6LwyNxAAAEAJ9jx+oDW7nN/qsb0H4rogAKpkynkFQucVmHYGAAAoxyOP7GptJfOVIcn2RyO4EgCGwJDqCoTOvXEjAQAADOiJ//3jVpdw9w+eiuAqAKiYKeceCJ17UEw7T0V/oQAAAJFq82qNM/btn4njQgCokuHUHgide7e1KRcKAAAQmx9Mtn8K2IoNgNYz5dwjoXOPihtqvhEXCwAAEJn9P3ymEy158n8diuAqAKiIKeceCZ1Xx40FAADQhx8+/Vwnyjb9F2aVAFrKlPMqCJ1XwbQzxOnFEy/rDABAxA4dzJZWT3TB7OHj4aVjC25HgPYxjLoKQufVc4NBZNp+IA0AQNP9+ZNpp3r4Z//tiQiuAoASmXJeJaHzKpl2BgAAWJ00fbZTFeva5wXoAEOoqyR07s+mJl40tJlXGAGGb+HkKVUHevLM3POdKtT0IaEzQIuYcu6D0LkPWZpMhBAmG3fh0GJ79xzUXoAhM8kH9OqVV/+qU7WaPfxSBFcBQElMOfdB6Nw/NxxE5Cfz3ZqeAQBokq6FsPmhid7EA2gFU859Ejr3KUuT3aadIR6HjxzTDQCASOUhbNd4Ew+gFQyd9knoPBg3HkTC3jyA4fO9F+hFVyd+Dx6YieAqABiAKecBCJ0HYNoZ4mFvHgBAnLo68Xvq1KsRXAUAAzBsOgCh8+DcgBCB/JXNQwczrQAYoumZI8oNsIxn5pw5AtBgppwHJHQekGlniMf3H3tSNwCGZM/jB5Qa4DxeefWvlAeguQyZDkjoXA43IkTgB3untQFgSPY/9SOlplIXXXSBAtNoL554WQMBmmnSlPPghM4lKKadxxv/QaDh9k3PdvagGoBhe2rqx2pOpW66ea0Ct8QT+7o5GHD0xGIEVwFAHwyXlkDoXB43JETgkT95TBsAhuCHP7JHHwCA1pkshksZkNC5JFmazJl2hvr92WP/UxcAKpbvczbBBwBACxkqLYnQuVxuTKjZ9MyRcOig6TuAKv3RH/9X9QXowc6JvcoE0BymnEskdC5RMe28pTUfCBrq3/7bb2kdQEXy3fn79s8oLwAAbbNRR8sjdC7f1hCCk8ygRrv2HTLtDFCRfHf+4unXlBcAgDYZL4ZJKYnQuWRZmpwsgmegRr/95QeVH6AC4992YCsAAK1jZW7JhM7VMO0MNct3OyfbH9UGgBL963sfdoAgAABts8WUc/mEzhUopp03te6DQcPc/+++vbR7FIDB5WuLJnY9qZIAALTJgo0F1RA6VyRLk+0hhPlWfjhoiHzn6MbP/552AZQgX1tklzMAAC2ztRgepWRC52qZdoaa5Ws2vvD5+7UBYAC/ec/Xl76fAvTjY7euUzcAYjRvyrk6QucKZWkyEUKYbO0HhIbYte/Q0h5SAFbvwW3fCRPfe0rlAABom82mnKsjdK6e0y8hAt/cuUfwDLBKeeD8wMMTygYAQNvMF6txqYjQuWJZmuwOIexo9YeEhsiDZ6s2AHpz/+9+Q+AMAEBbbdTZagmdh8NuZ4hEvmpj/Sc3hUMHMy0BOIeXji0sPaB76Fu7lAcAgDaaLIZEqZDQeQiyNJkLIWxr/QeFhpg9fDx8dmzL0hQfAD+3c2Jv+Dsbvrz0gA4AAFrKcOgQCJ2HJ9/tvNCVDwuxWzz92tIUXz71nIcsAF2Wv/1x5533hXu+8lA4emLRvQBQkoMHZpQSIC7jWZrs15PqCZ2HpDgNc2snPiw0SD71nIcsv/Kr94Zk+6NaB3RK/tAtX6Xxtz/71bBvelbzAUp26tSrSgoQj4ViKJQheIciD0+WJptHRsfyReXXduUzQ1NMzxwJ0w98M/z7/zQRPvZ//XK4885PhdvvuFn/gNbZ8/iB8Mgju8IT//vHppoBAOiSrcUKXIZA6Dx8+d6Y/9K1Dw1NkQcwE997aumf9112Yfibf30kfOTDvxz+1ic/Gm68aUQfgUbJ12bMPP1ceGLfdHhm7vnww6efW1ovBAAAHTNvA8FwCZ2HLEuTiZHRsckQwic69cGhgfIA+ui+Q0sHaj3w8MTSB1i39urw7gveGT503VVL//9jt67T2j7cdvtN4Yo1l9R+HS8dWwh79xys/TqISx7QNtHiK6fD7PzRpStfPP3TpfVBAADAks3F6luGROhcj3x/zPe7+MGh6fI1HLkzu0+/uXOPngIAAEC8prI02a4/w+UgwRpkabI7Py2zcx8cAAAAAIZrk3oPn9C5PpuLUzMBAAAAgPLtKIY/GTKhc02K0zItMAcAAACAaphyronQuV5bi9MzAQAAAIDybCmGPqmB0LlGxamZnrgAAAAAQHnmbRiol9C5ZlmaTIQQJjtdBAAAAAAoz+Zi2JOaCJ3jYNoZAAAAAAY3maXJdnWsl9A5Alma7A8hbOt6HQAAgPa5/PKLdRWAYTLcGQGhczw2hxAWul4EAACgXW6/42YdBWBYxovhTmomdI5EsWdmc9frAAAAuYMHZtQBAFiNBVPO8RA6RyRLk/xUzamu1wEAAE6derXzNQAAVsXhgREROsfHExkAAAAA6N1UMcxJJITOkcnSZHe+f6brdQAAAACAHhnijIzQOU6bHCoIAAAAACsaL4Y4iYjQOUIOFQQAAACAFTk8MFJC50g5VBAAAAAAzsvhgZESOsfNkxoAAAAAeDuHB0ZM6BwxhwoCAAAAwDkZ1oyY0Dl+DhUEAAAAgJ9zeGDkhM6Rc6ggAAAAALzB4YENIHRugGI/zWTX6wAAAABA5zk8sAGEzs3hCQ4AAAAAXTbp8MBmEDo3RJYm+0MI27peBwAAAAA6y1BmQwidmyXf7Tzf9SIAAAAA0DlbiqFMGkDo3CDFvhpPdAAAAADoknwI01qNBhE6N0yWJhMhhB1drwMAAAAAnbHJ4YHNInRupnzaeaHrRQAAAACg9XYUQ5g0iNC5gbI0mSv2OwMAAABAW+VDlxt1t3mEzg2VpUm+x2aq63UAAAAAoLU2W6vRTELnZvOkBwAAAIA2miyGLmkgoXODZWmyP4Swpet1AAAAAKB1Nmlpcwmdmy9/4jPf9SIAAAAA0BpbimFLGkro3HDFXhtrNgAAAABog/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+sAAAAAQC2s1egQoXOHZGmyPX+i1PU6AAAAADB01mp0iNC5e6zZAAAAAGCYtlmr0S1C544pnih5lQEAAACAYZgPIWxW6W4ROndQ8WTJmg0AAAAAqmatRgcJnbtrY/GkCQAAAACqkK/V2K2y3SN07ihrNgAAAACo0JS1Gt0ldO6w4knTtq7XAQAAAIDSWavRYUJnNhdPngAAAACgDFuyNNmvkt0ldO44azYAAAAAKNFklibWanSc0JlQPHnaohIAAAAADGDBcCNB6MwZxROoSQUBAAAAoE+bsjSZUzyEzpxtY/FECgAAAABWY0eWJttVjCB05mzFkyivQAAAULvFV05rAgA0x7xMibMJnXmTLE0m8idTqgIAQJ1m54+qPwA0x8YsTU7qF2cInTmXjcUTKgAAAAA4n21ZmuxWIc72DtXgrfInUyOjY3nw/H3FAWLyH+7/p/pBJ3zrTx8N+6ZnNRsAgNhNZWmySZd4K6Ez55Q/oRoZHdsSQrhPhYCYfGbDbfpB6x08MCN0BgAgdgshhA26xLlYr8GysjTZHEKYVCEAGK6Pf+IjKg4AQOw2ZWkyp0uci9CZlWwsnlwB1C6f/oQuuP2Om/UZAICY7cjSZLsOsRyhM+dVPLHaqEpADE6delUf6Ix1a6/WbAAAYjQvK2IlQmdWlKXJRH4SqUoBdXvh2F/qAZ2x7sYPajYAADHakKXJSZ3hfITO9Crf7zylWkCdXjjm5xq6Y3RU6AwAQHS2ZGmyX1tYidCZnhRPsOx3Bmq1ePqnGkBnXHLpRZoNAEBMJrM02awj9ELoTM+KJ1mbVAyoy+zh42pPZ/xk/nnNBgAgFvkQ4gbdoFdCZ1alOJl0XNWAurx0zAsXdMPhI8d0GgCAWNjjzKoInenHpuKkUoCh27vnoKLTCdOHntVoAABikO9x3q0TrIbQmVUrnmx5pQIAKvTiiZeVFwCAutnjTF+EzvSl2O/8JdUDhu2JfdNqTiccPbGo0QAA1MkeZ/omdKZvWZpsDSHsUEEAKNfOib0qCgBA3exxpm9CZwa10X5nYJiemXtevWm9gwdmNBkAgDrZ48xAhM4M5Kz9zgsqCQzDK6/+lTrTes8fPa7JAADUxR5nBiZ0ZmDFfudNKgkMw+zhl9SZ1pudP6rJAADUwR5nSiF0phRZmmwPIYyrJlC1xdOvqTGt9+KJlzUZAIA62ONMKYTOlCmfdp5SUaBqhw5makyrHT2xqMEAAAybPc6URuhMaYonYRvtdwaqNvP0c2pMa+2c2Ku5AAAM2w57nCmT0JlSFfudN6oqUKWFk6fUl9b6yfzzmgshhOmZI8oAAMMxL8uhbEJnSpelyUQIYZvKAlVJ02fVltY6fOSY5gIAMEz2OFM6oTOVyNLEfmegMouvnFZcWmv6kIcqAAAMzd3FW+tQKqEzVVpvvzNQhdn5o+pKay2e/qnmAgAwDONZmmxXaaogdKYyxasZG1QYAHo3e/i4agEAULWpLE3scaYyQmcqlaXJ7hDCl1QZKJPDpWirPY8f0FsAAKq2YEiQqgmdqVyWJlvzVzZUGgDO7/jxl1UIAICq5QcHzqkyVRI6MywOFgRKtXNir4LSOk/sm9ZUAACq9KXirXSolNCZoThrv7ODBQFgGYuvnFYaAACqsqN4Gx0qJ3RmaIpXNyypB0px8MCMQtI6s/NHNRUAgCpMyWQYJqEzQ5WlyUQIYYuqA4M6depVNaR1Zg+/pKkAAJQtf+t8Y/EWOgyF0Jmhy9Jks4MFgUG9cOwv1ZDWWTz9mqYCAFC2PHDer6oMk9CZujhYEBjIC8c8pKddHI4JAEAFthRvncNQCZ2phYMFgUEtnv6pGtIqCydPaSgAAGUaL942h6ETOlOb4mDBDToA9GP28HF1o1XS9FkNBQCgLFPFW+ZQC6EztcrSZHcI4Uu6AEDX2VMOAEBJ8rfKNzg4kDoJnaldliZbHSwI9MMOXNrEnnJ4uz2PH1AVAFi9DcXb5VAboTNRyNJko4MFAeiy2cMv6T+8xfHjLysJjTZ9yOokYOjuLt4qh1oJnYnJegcLAqtx8MCMetEai6df00wAAAaRHxy4XQWJgdCZaBS7hgTPQM9OnXpVsWgFq2IAABjQZPEWOURB6ExUsjTZ73RVoFcOXqMtFk6e0ksAAPo1n+9xVj1iInQmOsWrIFt0BliJg9doizS18xMAgL4sFAcH+uWIqAidiVKWJpvzXUS6A5zP4umfqg+tYGofAIA+bSzeGoeoCJ2JWb5mY0qHgOXMHj6uNrSCqX2AdnrxxMs6C1Tp7ixNJlSYGAmdiZaDBQHoitnDL+k1QAsdPbGorUBVxov1pBAloTNREzwDK9k5sVeNaLzF069pIgAAvZrM0mSjahEzoTPRK3YT+WYKQCt5cAIAwCrka0g3KBixEzrTCMWOoi/pFvBWP5l/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+/MnU+0DaDmrwIA+TRVveUMjCZ1ptCxNJvJl+roIQBOlqSACAIC3yd/q3lCsF4VGEjrTeMUy/W06Cd215/EDuk8jPTPncCmAtpueOaLHDfbEvumul4DhywPn9cVaUWgsoTOtkKXJpny5vm5CNx0/bq8zzfTCcUcTAHSBHf7AKmws1olCowmdaY1iuf6UjkL3HDwwo+s00uzh4xoH57H4ymnloRVmnn5OI4Fe3F2sEYXGEzrTNusFz9A9p069qus0zs6JvZoGK5idP6pEtIIVDc31wrG/7HoJGJ4txfpQaAWhM61SLNlfX+xAAjrCqfA0kQl9WNns4ZdUiVYQXDbXC8ec48ZQjGdpslmpaROhM60jeIbuEUrQRDOzh/UNVrB4+jWHxdIKP/yRnc5NtXj6p10vAdXbUawLhVYROtNKxdL99boL3ZCHEg7ooWkEENCbP/rj/6pSNN7RE4vhpWNmYprI+QtULF8PKnCmlYTOtFYRPN+tw9AN33/sSZ2mMfKHJHkAAaxs3/4ZYR2t8MifPKaRDWOogYrlgfP64m1taB2hM61WLOEXPEMHPDX1Y22mMTwkgd7lb7N87ff/VMUazMGpP+NnleaZefq5rpeA6uRPUzcInGkzoTOtVwTP23Qa2i2fhIOmEDzA6kzsetK0M43nZ5XmcegvFVkoJpznFJg2EzrTCVmabMpPg9VtaK98Ei7Z/qgO0wiCB1gd0860gZ9Vmsehv1TgTOC8X3FpO6EznVGcBit4hhbb/YOntJfo7Xn8wFLwAKxOPu1svypN52eVZnHoLxXYJHCmK4TOdEoRPE/pOrSTw6Zogkce2aVP0If8Yc1vf/lBpaPR/KzSHA79pQJ3F+s/oROEznTResEztFMeSDgZntg9tveAHkGfpmeOhPt/9xvKR2NZFdMcDv2lZAJnOkfoTOcUp8MKnqGlxr8tdCZeD277jtUaMKDk/59cWlMDTeVgzGb4wd7prpeA8owLnOkioTOdVATPG4ol/kCL5K9B5sEexOjPHvuf+gIDyh/cfHXLfxba0VimneOXf3/ZNz3b9TJQjvFizSd0jtCZzsrSZK6YePYbC7TMg+PfFUYQnZ0Te5dWAwCDmz18PNx7739USRrrmzv3mNiPmIcClETgTKcJnem04tRYwTO0TD5B9Dtb/khbicof/OEODYES7dp3KPzmPV9XUhrLxH6c8p7kK1BgQJMCZ7pO6EznCZ6hnSa+91RItj+qu0QhP/jMlDOUL/9eb6USTWViP075lLPzFxjQVLHOEzpN6Aw/D543qQW0y/3/7tteXaV2hw5mSwefAdV44OEJwTONlU/sf+Hz92tgJPK/s005M6A8cF5fnCMFnSZ0hkJxmuzd6gHt4bAp6pbfe//si18zMQUVEzzTZILnePg7mwEJnOEsQmc4i+AZ2id/dfWzn7tP8MzQ5fdcfu/l9yBQvTx4zlfZQBPlwfP6T25amrSlHnnw7+9sBjAvcIY3EzrDWwieoX3OBM9WbTAsAmeox0Pf2mVilMZa+nllbIuHJzXIv2/kwT/0KZ9u2SBwhjcTOsM5CJ6hffJf5H7ji193uCCV2zmxN/ydDV8WOENNTIzSZPlqh/zhSX4P53+fUK38IfGv/Oq9AmcGsVBMOO9XRXizX3j99deVBJYxMjqWh893qQ+0y63rrg8P/offClesuURnKU3+i+vvbPmjMPG9pxQVInDhu34pjP3dT4Sv/Jt/pB01y8PTe77yUKdr0K/rr7k8/P1fvSPc+Q8+6eeWkuV74B8c/64dzgxC4AznIXSGFQieoZ3yMGLDpz4afutffc4vcQwkn6Z8+KHvhMf2HvCLK0Ro3dqrwz/+wq+Fz2y4TXtqInQux6duvTF85MO/LIAeUB42j3/7sXD0xGKjPwe1EzjDCoTO0APBM7RXHj5/8rabwz/5p38v3HjTiE7Tkzxo3vFfdodHdz9ljQY0RB4+/3+f/H/D3/rkR32/HzKhc/nyCeh1f+Pa8NH/58bwf3901D29gny92u4fPBX27Z/xgJgyCJyhB0Jn6JHgGdov/wXu0+s/Ej7+iY+E2++4Wcd5Qx6YHDwwE2ZmD4cf/igzHQUNlz9wvP6aK5Y+xLobP7j074suuiDcdPPapf99+eUX+3ugRELn4cgfrFy55tJw5Zr3hGuuXhM+cO1VnbyX8wfDf/5kGtL02TB96NkwPXMkgquiRQTO0COhM6yC4Bm640wgkYcRZ35xW3vD+00StUz+i+nM08+98aGe2De99O8Xjv1leOHYyTB7+CUTUcDSQ8kL3/XX3ijE9de+L1z47ne9qTBnh9bnU/bfJXsePxCOH3+57/8+f6B26tSrA1/Hme+b57J4+qfeConAW+/jMw9czvaxW9f1fKHDWllzrgMVfzL/fDh85NjS/z5z77nPGJJfz9JkQrFhZUJnWCXBM3DG2b+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+IXXX39d6aFGI6Nj+bqNP9YDAAAAKMVUMeF8UjmhHiadoWbFxPOvF6/9AAAAAP0TOEMETDpDJEZGx24JIewOIVyiJwAAALBqAmeIhElniESxZ2q9iWcAAABYtXGBM8TDpDNExsQzAAAArMp4liYblQziYdIZIlNMPF9XvBYEAAAALE/gDBESOkOEiteB1gueAQAAYFlbBM4QJ+s1IGIjo2OXFqs2PqxPAAAA8Ia7szTZrhwQJ6EzNMDI6Fj+F+ldegUAAAACZ4id0BkaQvAMAABAxy2EEDZkabK764WA2NnpDA1R7Knaol8AAAB0UB44rxc4QzMInaFBsjTZnL9GpGcAAAB0yFQROO/XdGgG6zWggUZGx/Kp560hhEv0DwAAgBY7Ezif1GRoDqEzNNTI6NgtIYTdgmcAAABaarLY4SxwhoYROkODCZ4BAABoqfHibCOggex0hgYr9lldV7xuBAAAAG2wTeAMzWbSGVpgZHTs0mLi+cP6CQAAQIPdnaXJdg2EZhM6Q4uMjI7lfzHfpacAAAA0zEIIYZPAGdpB6AwtMzI6tjWE8EV9BQAAoCHywHl9sUISaAE7naFlsjTZlL+OpK8AAAA0wJTAGdrHpDO01Mjo2IYQQv5a0iV6DAAAQITOBM4nNQfaxaQztFSWJhP5X97Fa0oAAAAQk3GBM7SXSWdouZHRsUtDCLtDCB/WawAAACKwrVgNCbSUSWdoueKpcT7xvEOvAQAAqNndAmdoP5PO0CEjo2P5jue79BwAAIAhy1c/bsjSZLfCQ/uZdIYOydJkY/5UWc8BAAAYovlif7PAGTrCpDN00Mjo2IYQQj71fIn+AwAAUKEpBwZC9widoaNGRsduCSFMhBCudQ8AAABQgfHijVugY6zXgI7K0mR/COGW4qkzAAAAlGmLwBm6S+gMHVa83rQ+f/rsPgAAAKAE+YGBd2dpslkxobus1wCWjIyO5T8Q3KcaAAAA9Gmh2N+8XwGh24TOwBtGRsfyV5+2OmAQAACAVXJgIPAG6zWAN2Rpsr1YtzGvKgAAAPRoXOAMnM2kM/A2I6Njl4YQdocQPqw6AAAAnMeXsjTZqkDA2YTOwLJGRsfyyee7VAgAAIC3yPc3b8zSZEJhgLeyXgNYVpYm+Y7nu1UIAACAs5zZ3yxwBs7JpDOwopHRsXzP84QDBgEAADpvMoSwwf5m4HyEzkBPRkbHriuCZ3ueAQAAumlbliab9B5YifUaQE+yNJnLX58qTiUGAACgO/L9zXcLnIFemXQGVm1kdCz/QePrKgcAANB688U6jf1aDfRK6Az0xZ5nAACA1rO/GeiL0Bnomz3PAAAArWV/M9A3O52BvtnzDAAA0Dr5/uZfFzgDgzDpDJTCnmcAAIDGmwohbLS/GRiU0Bkozcjo2C0hhN32PAMAADTOjiJwtr8ZGJjQGSjVyOjYpcWe50+oLAAAQCN8KUuTrVoFlEXoDFRiZHQs/4Hli6oLAAAQrXx/84YsTXZrEVAmoTNQmZHRsQ0hhO3WbQAAAEQn39+83joNoApCZ6BSI6Nj1xXrNj6s0gAAAFHYlqXJJq0AqvKLKgtUKUuTufzpeQhhXKEBAABqla/T+HWBM1A1k87A0IyMjm0MIWy1bgMAAGDopor9zXNKD1RN6AwM1cjo2C3FnmfrNgAAAIZjPEuTjWoNDIv1GsBQZWmy37oNAACAocjXadwtcAaGzaQzUBvrNgAAACqTr9PYWAz+AAyVSWegNlmabC+mnqd0AQAAoDT5m6XrBc5AXUw6A7UbGR27tJiywoAmAAANIElEQVR4vks3AAAA+rZQTDdPKCFQJ6EzEA3rNgAAAPqWv0G6IUuTOSUE6iZ0BqIyMjp2SwghX7vxYZ0BAADoybYsTTYpFRALoTMQpZHRsXzi+Yu6AwAAsCzrNIAoCZ2BaI2Mjm0opp6t2wAAAHizyWKdxkl1AWIjdAaiVhwymD+1/4ROAQAALNmSpclmpQBiJXQGGmFkdCz/geo+3QIAADpsvphu3u8mAGImdAYaozhkMJ96vlbXAACAjhkPIWyyTgNoAqEz0CjFuo38kMG7dA4AAOgAhwUCjSN0BhrJIYMAAEAHTBaB85xmA00idAYaa2R07LoieHbIIAAA0DYOCwQaS+gMNN7I6NimEMLXdRIAAGiBqWK62WGBQGP9otbB/2nvbo7iWLIAjGaMA2BBiW2t4FkAY4FwoAI8EB48xgOeB020A40HtAew6i3dFoAHEznvtqZeC8RP/1VlnRPRIYVCG2WyQF9cbtJ3i9k473j+I745AwAA6Ku/UkpngjPQdyadgaJUdZMD9A+3CgAA9Eh+LPB8MRvfuzSgBCadgaIsZuO8auPfKaW5mwUAAHrgLqV0JDgDJTHpDBSpqpvDlFKeer5wwwAAQAe9xO7micsBSiM6A0Wr6uY8pTRKKR24aQAAoCOmsU7j2YUAJRKdgeLF1HMOz9/dNgAAsEd5uvk6HkMHKJboDAyGqWcAAGCPprFO48klAKUTnYFBMfUMAADsmOlmYHBEZ2CQTD0DAAA7YLoZGCTRGRgsU88AAMCWmG4GBk10BgbP1DMAALBBppuBwROdAUw9AwAA6zPdDBBEZ4AWU88AAMAXmG4GaBGdAVaYegYAAD7IdDPAK0RngDfE1HP+5vGbMwIAAFbcpZSuTDcD/Ep0BviNmHq+Tin9cE4AAEBMN+dVGhOHAfA60RngA6q6OYuVG6aeAQBguG5juvnZ1wDA20RngE+o6iZPPf/pzAAAYFDmMd1879oB3vcvZwTwcYvZOEfnP+J1agAAoHz/SSmdCM4AH2fSGeCLqrq5in3PB84QAACKM41VGg+uFuBzRGeANcRDg3nX83fnCAAARcgPBV4vZuMb1wnwNaIzwAZ4aBAAAIpwF7ubPRQIsAbRGWBDYur5ykODAADQOx4KBNgg0Rlgw6q6OUkp5R/FO3W2AADQefmhwBvTzQCbIzoDbElVN5cRnz00CAAA3TON6eYndwOwWaIzwBbFyo3rlNIP5wwAAJ2QHwq8WszGI9cBsB2iM8AOxEODeer52HkDAMDe/JWHQqzSANgu0Rlgh6q6uYrJZys3AABgd6Yx3fzgzAG2T3QG2LFYuZGnni+cPQAAbJVVGgB7IDoD7ElVNycRn0/dAQAAbJxVGgB7IjoD7FlVN5cRn63cAACA9eVVGpeL2fjJWQLsh+gM0AGxciPvev7hPgAA4EvmsUpj4vgA9kt0BuiQqm6OUkojKzcAAODDXuInB2+s0gDoBtEZoIOqujmL+PzN/QAAwJtuY2+zVRoAHSI6A3RYVTd55caVfc8AAPAPj7FK496xAHSP6AzQcbHvOf+44IW7AgBg4OYx2Twa+kEAdJnoDNATVd2cRHy27xkAgKGxtxmgR0RngJ6x7xkAgIGxtxmgZ0RngJ6q6ibver627xkAgEJNIzbb2wzQM6IzQI/Fvuccn/90jwAAFGIejwROXChAP4nOAAWo6uYopp49NggAQF+9xGTzjRsE6DfRGaAgse/52mODAAD0iEcCAQojOgMUyGODAAD0hEcCAQokOgMUrKqby5h8Fp8BAOiS/EjgpdgMUCbRGWAAqrq5jgcHD9w3AAB7NI3J5nuXAFAu0RlgIKq6OYzwLD4DALBr8/x96GI2njh5gPKJzgADE/E5P9Ry4e4BANiyeUw2jxw0wHCIzgADVdXNUex7Fp8BANi0l4jNN04WYHhEZ4CBi/ic/zPwfehnAQDA2l7ie8ubxWz87DgBhkl0BuB/qro5i8nnUycCAMAnic0A/CQ6A/AP4jMAAJ8gNgPwC9EZgFeJzwAAvOM2pXQlNgOwSnQG4LfEZwAAVtzGI4FPDgaA14jOAHyI+AwAMHhiMwAfIjoD8CniMwDA4IjNAHyK6AzAl4jPAADFE5sB+BLRGYC1iM8AAEV5SSlNxGYA1iE6A7AR4jMAQK/l2HyTP4vZ+NlVArAO0RmAjRKfAQB6RWwGYONEZwC2oqqbo4jPF04YAKBzxGYAtkZ0BmCrxGcAgE6Zx/dmE7EZgG0RnQHYiYjPVymly5TSgVMHANipeTwOOHLsAGyb6AzATlV1cxjx+Up8BgDYumms0Jg4agB2RXQGYC8iPp/Hj3d+cwsAABt1F7H53rECsGuiMwB7V9XNZUw+H7sNAIC13MYajSfHCMC+iM4AdEZVN2cx+XzqVgAAPuwlTzWnlEZiMwBdIDoD0Dnx6GCOzxduBwDgTfNWbH52TAB0hegMQGd5dBAA4FXTCM0jxwNAF4nOAPRC7H326CAAMGS3EZs9DghAp4nOAPSKvc8AwMDkfc15ovnGvmYA+kJ0BqCXWnufz63eAAAKNI/vdSb2NQPQN6IzAL0We58vY++z1RsAQN/dxVSzFRoA9JboDEAxqro5j/hs9QYA0CdWaABQFNEZgOLE6o2rmIC2egMA6CorNAAokugMQLFi9cZ5/GfO6g0AoCtu82SzFRoAlEp0BmAQqro5i8nnCzcOAOzBPFZojKzQAKB0ojMAg+LhQQBgx+4iNE8cPABDIToDMFjx8GAO0N99FQAAG+RhQAAGTXQGYPDi4cHL+Jh+BgC+ahpTzSMnCMCQic4A0GL6GQD4JLuaAWCF6AwAr7D7GQB4h13NAPAG0RkA3lHVzVkE6DwFfeC8AGCw8lTzTUppYqoZAN4mOgPAB8X083lMPx87NwAYhPwo4CSmmu9dOQC8T3QGgC+IxwevIkJbvwEA5ZnGruY81fzsfgHg40RnAFhTPD6YPxfOEgB6zaOAALABojMAbIj1GwDQS9ZnAMCGic4AsAWxfuMyPtZvAED33MXqjJG7AYDNEp0BYMuqujlpBegD5w0Ae/PYWp9hTzMAbInoDAA71Nr/fC5AA8BO2NMMADsmOgPAHrT2P+fPd3cAABs1b+1pfnC0ALBbojMA7JkADQAb4UFAAOgI0RkAOqQVoK9SSsfuBgB+axma84OAE0cFAN0gOgNAR1V1cxQB+lKABoCfhGYA6DjRGQB6QIAGYOCEZgDoEdEZAHrGDmgABkJoBoCeEp0BoMcEaAAKM2+FZo8BAkBPic4AUIgI0GetCH3gbgHogceUUg7Mo8Vs/ODCAKD/RGcAKFRVN+etCP3NPQPQITk0j2Ki+cnFAEBZRGcAGICqbk5aE9AeIgRg115imnm5OuPZDQBAuURnABiYqm6OWhPQ9kADsC3L/cz3HgIEgGERnQFg4KzhAGCDpq3QbD8zAAyU6AwA/BRrOJYB+tTJAPCOl2VktjYDAFgSnQGAV1V1c9gK0GemoAEI01ZkNs0MAPxCdAYAPiR2QS8DtF3QAMMxbz0CeG+aGQB4j+gMAHxJVTftKehjpwhQjJeIzMtp5idXCwB8hugMAKzNKg6A3luuzMiTzPeuEwBYh+gMAGxcrOI4a31EaIBueWxF5om7AQA2SXQGALZuZR90/hw4dYCdemytzLCXGQDYKtEZANi5qm5OViahRWiAzRKZAYC9EZ0BgL2zjgNgbXkn84PIDAB0gegMAHROK0IvJ6KP3RLATy8rgdnDfwBAp4jOAEDnVXVz2ArQyxhtJQcwFPMIzA8RmR/cPADQZaIzANBLsRf6pBWhTUMDpZiuRGarMgCAXhGdAYAimIYGeuox4rIpZgCgGKIzAFCs2A3dnog+ddvAHs3bgTn/aooZACiR6AwADEprLcfyI0QD2yAwAwCDJToDAIMXIfpoZUe01RzAR+UVGU8CMwDA30RnAIBXxGqOo1aEPvJYIRCP/D0sI/NiNr53KAAA/yQ6AwB8QlU3Z62p6BNT0VCs9vTyQwTmJ9cNAPA+0RkAYE1V3Ry2AvSRGA29Mo+4fN+aXn5whQAAXyc6AwBsyUqMPoxVHTlKf3PmsHOrk8tP4jIAwHaIzgAAexBrOg5b09H5c+ouYC3zVlh+asVlazEAAHZIdAYA6JDWdPTRyse6DvhbOyw/x1qMZ1PLAADdIToDAPRITEinWNXR/tWUNKV4aQXl9q8mlgEAekJ0BgAoyCtR+qS1xsOkNF3wGCH5aeVjWhkAoBCiMwDAgFR1s1zbkV4J0/lz7OuBL1pOKKfWhPJySjktZuN7BwsAMAyiMwAAv6jqZhmiUytOLyemk0A9KNP4xz63onL79w+L2fh56IcEAMD/ic4AAKyl9fjh0lnr9+14neye3qvlA3xLy2nktBKRTSUDALAW0RkAgL1p7aBeWo3U6Y0/SwMJ2KuheKkdjN/6Mw/vAQCwF6IzAADFWdld/RGf/fu/81oQ/u3ft54CAIBipJT+C8uFJfgkIdpuAAAAAElFTkSuQmCC"/>
          <p:cNvSpPr>
            <a:spLocks noChangeAspect="1" noChangeArrowheads="1"/>
          </p:cNvSpPr>
          <p:nvPr/>
        </p:nvSpPr>
        <p:spPr bwMode="auto">
          <a:xfrm>
            <a:off x="5649772" y="462467"/>
            <a:ext cx="202409" cy="2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1" name="Group 90"/>
          <p:cNvGrpSpPr/>
          <p:nvPr/>
        </p:nvGrpSpPr>
        <p:grpSpPr>
          <a:xfrm>
            <a:off x="6757836" y="362532"/>
            <a:ext cx="4109528" cy="1491000"/>
            <a:chOff x="6481015" y="788725"/>
            <a:chExt cx="4109528" cy="1491000"/>
          </a:xfrm>
        </p:grpSpPr>
        <p:grpSp>
          <p:nvGrpSpPr>
            <p:cNvPr id="89" name="Group 88"/>
            <p:cNvGrpSpPr/>
            <p:nvPr/>
          </p:nvGrpSpPr>
          <p:grpSpPr>
            <a:xfrm>
              <a:off x="7081534" y="788725"/>
              <a:ext cx="3464374" cy="1280160"/>
              <a:chOff x="5987185" y="788725"/>
              <a:chExt cx="3464374" cy="128016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C25DA76-23F2-CA40-817E-3ACFEC371F11}"/>
                  </a:ext>
                </a:extLst>
              </p:cNvPr>
              <p:cNvGrpSpPr/>
              <p:nvPr/>
            </p:nvGrpSpPr>
            <p:grpSpPr>
              <a:xfrm>
                <a:off x="5987185" y="788725"/>
                <a:ext cx="1280160" cy="1280160"/>
                <a:chOff x="327546" y="3773285"/>
                <a:chExt cx="1378424" cy="1371921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0962C64A-477C-6A44-BC72-4D7F81DF5F6B}"/>
                    </a:ext>
                  </a:extLst>
                </p:cNvPr>
                <p:cNvSpPr/>
                <p:nvPr/>
              </p:nvSpPr>
              <p:spPr>
                <a:xfrm>
                  <a:off x="327546" y="3773285"/>
                  <a:ext cx="1378424" cy="1371921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72" name="Graphic 27" descr="Woman with kid">
                  <a:extLst>
                    <a:ext uri="{FF2B5EF4-FFF2-40B4-BE49-F238E27FC236}">
                      <a16:creationId xmlns:a16="http://schemas.microsoft.com/office/drawing/2014/main" id="{F95D1894-AE02-0640-838E-CB39F968E6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245" y="4002045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713852FA-2795-0549-8525-3148D0B6C94B}"/>
                  </a:ext>
                </a:extLst>
              </p:cNvPr>
              <p:cNvGrpSpPr/>
              <p:nvPr/>
            </p:nvGrpSpPr>
            <p:grpSpPr>
              <a:xfrm>
                <a:off x="8171399" y="788725"/>
                <a:ext cx="1280160" cy="1280160"/>
                <a:chOff x="2079653" y="3645740"/>
                <a:chExt cx="1378424" cy="1371921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EE5ED495-D35D-E94D-BCD7-F8A7B942B8AE}"/>
                    </a:ext>
                  </a:extLst>
                </p:cNvPr>
                <p:cNvSpPr/>
                <p:nvPr/>
              </p:nvSpPr>
              <p:spPr>
                <a:xfrm>
                  <a:off x="2079653" y="3645740"/>
                  <a:ext cx="1378424" cy="1371921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75" name="Graphic 29" descr="Money">
                  <a:extLst>
                    <a:ext uri="{FF2B5EF4-FFF2-40B4-BE49-F238E27FC236}">
                      <a16:creationId xmlns:a16="http://schemas.microsoft.com/office/drawing/2014/main" id="{01762F0D-E2D5-7149-B9FB-D7DEC2660F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6823" y="3874500"/>
                  <a:ext cx="914400" cy="914400"/>
                </a:xfrm>
                <a:prstGeom prst="rect">
                  <a:avLst/>
                </a:prstGeom>
              </p:spPr>
            </p:pic>
          </p:grp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BF231BA-6B02-494D-B778-D7AE0C571CF1}"/>
                </a:ext>
              </a:extLst>
            </p:cNvPr>
            <p:cNvSpPr txBox="1"/>
            <p:nvPr/>
          </p:nvSpPr>
          <p:spPr>
            <a:xfrm>
              <a:off x="6481015" y="1879615"/>
              <a:ext cx="2472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Children &amp; </a:t>
              </a:r>
              <a:r>
                <a:rPr lang="en-US" sz="2000" b="1" dirty="0" smtClean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Families</a:t>
              </a:r>
              <a:endParaRPr lang="en-US" sz="2000" b="1" dirty="0">
                <a:solidFill>
                  <a:srgbClr val="001E6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E48CA5-42DF-D649-83C1-512F14A0F656}"/>
                </a:ext>
              </a:extLst>
            </p:cNvPr>
            <p:cNvSpPr txBox="1"/>
            <p:nvPr/>
          </p:nvSpPr>
          <p:spPr>
            <a:xfrm>
              <a:off x="9212119" y="1879615"/>
              <a:ext cx="1378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Consumer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235860" y="3971108"/>
            <a:ext cx="5153481" cy="1872371"/>
            <a:chOff x="5897190" y="3971108"/>
            <a:chExt cx="5153481" cy="1872371"/>
          </a:xfrm>
        </p:grpSpPr>
        <p:grpSp>
          <p:nvGrpSpPr>
            <p:cNvPr id="88" name="Group 87"/>
            <p:cNvGrpSpPr/>
            <p:nvPr/>
          </p:nvGrpSpPr>
          <p:grpSpPr>
            <a:xfrm>
              <a:off x="7081534" y="3971108"/>
              <a:ext cx="3464374" cy="1280160"/>
              <a:chOff x="5987185" y="4571792"/>
              <a:chExt cx="3464374" cy="1280160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184584F-BE34-C947-908D-0A923676D70A}"/>
                  </a:ext>
                </a:extLst>
              </p:cNvPr>
              <p:cNvGrpSpPr/>
              <p:nvPr/>
            </p:nvGrpSpPr>
            <p:grpSpPr>
              <a:xfrm>
                <a:off x="8171399" y="4571792"/>
                <a:ext cx="1280160" cy="1280160"/>
                <a:chOff x="3505826" y="3655324"/>
                <a:chExt cx="1378424" cy="1371921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227CDF8-7C4C-3A40-A852-6CFDE48024A8}"/>
                    </a:ext>
                  </a:extLst>
                </p:cNvPr>
                <p:cNvSpPr/>
                <p:nvPr/>
              </p:nvSpPr>
              <p:spPr>
                <a:xfrm>
                  <a:off x="3505826" y="3655324"/>
                  <a:ext cx="1378424" cy="1371921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66" name="Graphic 18" descr="Home">
                  <a:extLst>
                    <a:ext uri="{FF2B5EF4-FFF2-40B4-BE49-F238E27FC236}">
                      <a16:creationId xmlns:a16="http://schemas.microsoft.com/office/drawing/2014/main" id="{7DCF947E-E6B2-B447-9CE6-EFC331E242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3626" y="3715296"/>
                  <a:ext cx="1142824" cy="1142824"/>
                </a:xfrm>
                <a:prstGeom prst="rect">
                  <a:avLst/>
                </a:prstGeom>
              </p:spPr>
            </p:pic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D743517-F4DB-3948-920F-7B9F75C848F0}"/>
                  </a:ext>
                </a:extLst>
              </p:cNvPr>
              <p:cNvGrpSpPr/>
              <p:nvPr/>
            </p:nvGrpSpPr>
            <p:grpSpPr>
              <a:xfrm>
                <a:off x="5987185" y="4571792"/>
                <a:ext cx="1280160" cy="1280160"/>
                <a:chOff x="3940250" y="2711079"/>
                <a:chExt cx="1378424" cy="1371921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D5EAC462-838F-F54A-8F7F-7EBD0B83FE10}"/>
                    </a:ext>
                  </a:extLst>
                </p:cNvPr>
                <p:cNvSpPr/>
                <p:nvPr/>
              </p:nvSpPr>
              <p:spPr>
                <a:xfrm>
                  <a:off x="3940250" y="2711079"/>
                  <a:ext cx="1378424" cy="1371921"/>
                </a:xfrm>
                <a:prstGeom prst="ellipse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69" name="Graphic 25" descr="Construction worker">
                  <a:extLst>
                    <a:ext uri="{FF2B5EF4-FFF2-40B4-BE49-F238E27FC236}">
                      <a16:creationId xmlns:a16="http://schemas.microsoft.com/office/drawing/2014/main" id="{20479829-A0CC-E74D-B156-C93CB6BE97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74381" y="2841958"/>
                  <a:ext cx="1110161" cy="1110161"/>
                </a:xfrm>
                <a:prstGeom prst="rect">
                  <a:avLst/>
                </a:prstGeom>
              </p:spPr>
            </p:pic>
          </p:grp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D1D2A81-7083-414B-91E0-499A6C44C012}"/>
                </a:ext>
              </a:extLst>
            </p:cNvPr>
            <p:cNvSpPr txBox="1"/>
            <p:nvPr/>
          </p:nvSpPr>
          <p:spPr>
            <a:xfrm>
              <a:off x="8760983" y="5289481"/>
              <a:ext cx="2289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Housing</a:t>
              </a:r>
              <a:endParaRPr lang="en-US" sz="2000" b="1" dirty="0">
                <a:solidFill>
                  <a:srgbClr val="001E6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09636BC-0DB6-1944-A08E-922427495583}"/>
                </a:ext>
              </a:extLst>
            </p:cNvPr>
            <p:cNvSpPr txBox="1"/>
            <p:nvPr/>
          </p:nvSpPr>
          <p:spPr>
            <a:xfrm>
              <a:off x="5897190" y="5135593"/>
              <a:ext cx="3744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Immigrants &amp; </a:t>
              </a:r>
              <a:r>
                <a:rPr lang="en-US" sz="2000" b="1" dirty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Workers’ </a:t>
              </a:r>
              <a:endParaRPr lang="en-US" sz="2000" b="1" dirty="0" smtClean="0">
                <a:solidFill>
                  <a:srgbClr val="001E6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r>
                <a:rPr lang="en-US" sz="2000" b="1" dirty="0" smtClean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Rights</a:t>
              </a:r>
              <a:endParaRPr lang="en-US" sz="2000" b="1" dirty="0">
                <a:solidFill>
                  <a:srgbClr val="001E6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479734" y="2026185"/>
            <a:ext cx="6665733" cy="1772270"/>
            <a:chOff x="5479734" y="2379917"/>
            <a:chExt cx="6665733" cy="1772270"/>
          </a:xfrm>
        </p:grpSpPr>
        <p:grpSp>
          <p:nvGrpSpPr>
            <p:cNvPr id="90" name="Group 89"/>
            <p:cNvGrpSpPr/>
            <p:nvPr/>
          </p:nvGrpSpPr>
          <p:grpSpPr>
            <a:xfrm>
              <a:off x="5987185" y="2379917"/>
              <a:ext cx="5653073" cy="1280160"/>
              <a:chOff x="5987185" y="2239478"/>
              <a:chExt cx="5653073" cy="128016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F6810AA-8472-2A48-86F9-71D9871BF838}"/>
                  </a:ext>
                </a:extLst>
              </p:cNvPr>
              <p:cNvGrpSpPr/>
              <p:nvPr/>
            </p:nvGrpSpPr>
            <p:grpSpPr>
              <a:xfrm>
                <a:off x="8171399" y="2239478"/>
                <a:ext cx="1280160" cy="1280160"/>
                <a:chOff x="9091684" y="3626090"/>
                <a:chExt cx="1378424" cy="1371921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E496AE7-27F6-1A47-AA30-F7167025FA89}"/>
                    </a:ext>
                  </a:extLst>
                </p:cNvPr>
                <p:cNvSpPr/>
                <p:nvPr/>
              </p:nvSpPr>
              <p:spPr>
                <a:xfrm>
                  <a:off x="9091684" y="3626090"/>
                  <a:ext cx="1378424" cy="1371921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78" name="Graphic 33" descr="Gavel">
                  <a:extLst>
                    <a:ext uri="{FF2B5EF4-FFF2-40B4-BE49-F238E27FC236}">
                      <a16:creationId xmlns:a16="http://schemas.microsoft.com/office/drawing/2014/main" id="{58BE78A5-6133-CE42-87F0-1A38A52A97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06230" y="3737610"/>
                  <a:ext cx="1029158" cy="1029158"/>
                </a:xfrm>
                <a:prstGeom prst="rect">
                  <a:avLst/>
                </a:prstGeom>
              </p:spPr>
            </p:pic>
          </p:grp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0988" y="2239478"/>
                <a:ext cx="1279270" cy="1280160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7185" y="2239478"/>
                <a:ext cx="1274786" cy="1280160"/>
              </a:xfrm>
              <a:prstGeom prst="rect">
                <a:avLst/>
              </a:prstGeom>
            </p:spPr>
          </p:pic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8C1346E-E1A2-544C-A9D7-DD6E68805499}"/>
                </a:ext>
              </a:extLst>
            </p:cNvPr>
            <p:cNvSpPr txBox="1"/>
            <p:nvPr/>
          </p:nvSpPr>
          <p:spPr>
            <a:xfrm>
              <a:off x="7378818" y="3444301"/>
              <a:ext cx="29394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Criminal Records </a:t>
              </a:r>
              <a:endParaRPr lang="en-US" sz="2000" b="1" dirty="0" smtClean="0">
                <a:solidFill>
                  <a:srgbClr val="001E6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r>
                <a:rPr lang="en-US" sz="2000" b="1" dirty="0" smtClean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Relief</a:t>
              </a:r>
              <a:endParaRPr lang="en-US" sz="2000" b="1" dirty="0">
                <a:solidFill>
                  <a:srgbClr val="001E6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4A75195-B7B7-EE4C-9C0C-B4FAD4E3AABA}"/>
                </a:ext>
              </a:extLst>
            </p:cNvPr>
            <p:cNvSpPr txBox="1"/>
            <p:nvPr/>
          </p:nvSpPr>
          <p:spPr>
            <a:xfrm>
              <a:off x="5479734" y="3598189"/>
              <a:ext cx="2289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Public Benefits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4A75195-B7B7-EE4C-9C0C-B4FAD4E3AABA}"/>
                </a:ext>
              </a:extLst>
            </p:cNvPr>
            <p:cNvSpPr txBox="1"/>
            <p:nvPr/>
          </p:nvSpPr>
          <p:spPr>
            <a:xfrm>
              <a:off x="9855779" y="3598189"/>
              <a:ext cx="2289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Long-Term Care</a:t>
              </a:r>
              <a:endParaRPr lang="en-US" sz="2000" b="1" dirty="0">
                <a:solidFill>
                  <a:srgbClr val="001E6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1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182112"/>
            <a:ext cx="12192000" cy="2609088"/>
          </a:xfrm>
          <a:prstGeom prst="rect">
            <a:avLst/>
          </a:prstGeom>
          <a:solidFill>
            <a:srgbClr val="91D9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480497"/>
              </p:ext>
            </p:extLst>
          </p:nvPr>
        </p:nvGraphicFramePr>
        <p:xfrm>
          <a:off x="437322" y="1139687"/>
          <a:ext cx="11304104" cy="204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Premium Vector | Calendar vector illustrati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t="12760" b="11050"/>
          <a:stretch/>
        </p:blipFill>
        <p:spPr bwMode="auto">
          <a:xfrm>
            <a:off x="655320" y="3391293"/>
            <a:ext cx="269748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35680" y="3624802"/>
            <a:ext cx="2331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TANF</a:t>
            </a:r>
            <a:r>
              <a:rPr lang="en-US" dirty="0" smtClean="0"/>
              <a:t>: 45 days</a:t>
            </a:r>
          </a:p>
          <a:p>
            <a:endParaRPr lang="en-US" dirty="0"/>
          </a:p>
          <a:p>
            <a:r>
              <a:rPr lang="en-US" b="1" dirty="0"/>
              <a:t>AABD Cash</a:t>
            </a:r>
            <a:r>
              <a:rPr lang="en-US" dirty="0"/>
              <a:t>: 45 </a:t>
            </a:r>
            <a:r>
              <a:rPr lang="en-US" dirty="0" smtClean="0"/>
              <a:t>days</a:t>
            </a:r>
          </a:p>
          <a:p>
            <a:endParaRPr lang="en-US" dirty="0"/>
          </a:p>
          <a:p>
            <a:r>
              <a:rPr lang="en-US" b="1" dirty="0" smtClean="0"/>
              <a:t>Medicaid</a:t>
            </a:r>
            <a:r>
              <a:rPr lang="en-US" dirty="0" smtClean="0"/>
              <a:t>: 45 days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3624802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SNAP</a:t>
            </a:r>
            <a:r>
              <a:rPr lang="en-US" dirty="0"/>
              <a:t>: 30 </a:t>
            </a:r>
            <a:r>
              <a:rPr lang="en-US" dirty="0" smtClean="0"/>
              <a:t>days or 5 days if expedited</a:t>
            </a:r>
          </a:p>
          <a:p>
            <a:endParaRPr lang="en-US" dirty="0"/>
          </a:p>
          <a:p>
            <a:r>
              <a:rPr lang="en-US" dirty="0" smtClean="0"/>
              <a:t>An applicant </a:t>
            </a:r>
            <a:r>
              <a:rPr lang="en-US" dirty="0"/>
              <a:t>qualifies for expedited processing </a:t>
            </a:r>
            <a:r>
              <a:rPr lang="en-US" dirty="0" smtClean="0"/>
              <a:t>in a few situations, including when liquid </a:t>
            </a:r>
            <a:r>
              <a:rPr lang="en-US" dirty="0"/>
              <a:t>assets are less than $100 and gross monthly income or the month of application is less than $150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Appealing dhs decisions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06374210"/>
              </p:ext>
            </p:extLst>
          </p:nvPr>
        </p:nvGraphicFramePr>
        <p:xfrm>
          <a:off x="548833" y="1178377"/>
          <a:ext cx="11014276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98383" y="5405449"/>
            <a:ext cx="744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*If the notice is legally insufficient, these deadlines arguably do not apply.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Pension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6F0AD-730D-41E8-92CC-2BD90D82BA8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360791"/>
            <a:ext cx="10629900" cy="1534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Pension </a:t>
            </a:r>
            <a:r>
              <a:rPr lang="en-US" sz="2000" dirty="0"/>
              <a:t>is a monthly benefit for wartime veterans </a:t>
            </a:r>
            <a:r>
              <a:rPr lang="en-US" sz="2000" dirty="0" smtClean="0"/>
              <a:t>who service was not dishonorable, who </a:t>
            </a:r>
            <a:r>
              <a:rPr lang="en-US" sz="2000" dirty="0"/>
              <a:t>have low-income, few assets, and are totally disabled or over age 65. </a:t>
            </a:r>
          </a:p>
          <a:p>
            <a:pPr marL="0" indent="0">
              <a:buNone/>
            </a:pPr>
            <a:r>
              <a:rPr lang="en-US" sz="2000" b="1" dirty="0" smtClean="0"/>
              <a:t>Benefit Amount: </a:t>
            </a:r>
            <a:r>
              <a:rPr lang="en-US" sz="1800" dirty="0" smtClean="0"/>
              <a:t>Max </a:t>
            </a:r>
            <a:r>
              <a:rPr lang="en-US" sz="1800" dirty="0"/>
              <a:t>Annual Pension Rate (Single Veteran</a:t>
            </a:r>
            <a:r>
              <a:rPr lang="en-US" sz="1800" dirty="0" smtClean="0"/>
              <a:t>) = $</a:t>
            </a:r>
            <a:r>
              <a:rPr lang="en-US" sz="1800" dirty="0"/>
              <a:t>16,037 (or $1,336 per month</a:t>
            </a:r>
            <a:r>
              <a:rPr lang="en-US" sz="1800" dirty="0" smtClean="0"/>
              <a:t>)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23900" y="2514600"/>
            <a:ext cx="10629900" cy="3302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="1" i="0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b="0" i="1" u="none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2000" dirty="0" smtClean="0"/>
              <a:t> Minimum active-duty service requirement, including at least 1 day during a </a:t>
            </a:r>
            <a:r>
              <a:rPr lang="en-US" sz="2000" u="sng" dirty="0" smtClean="0"/>
              <a:t>wartime period</a:t>
            </a:r>
            <a:endParaRPr lang="en-US" sz="1600" u="sng" dirty="0" smtClean="0"/>
          </a:p>
          <a:p>
            <a:pPr lvl="1"/>
            <a:r>
              <a:rPr lang="en-US" sz="1600" b="0" i="0" dirty="0" smtClean="0"/>
              <a:t>Prior to 1980, 90 days of service</a:t>
            </a:r>
          </a:p>
          <a:p>
            <a:pPr lvl="1"/>
            <a:r>
              <a:rPr lang="en-US" sz="1600" b="0" i="0" dirty="0" smtClean="0"/>
              <a:t>After 1980, 2 years or full term of service 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Disabled</a:t>
            </a:r>
            <a:endParaRPr lang="en-US" sz="1600" dirty="0" smtClean="0"/>
          </a:p>
          <a:p>
            <a:pPr lvl="1"/>
            <a:r>
              <a:rPr lang="en-US" sz="1600" b="0" i="0" dirty="0" smtClean="0"/>
              <a:t>Age 65 or older </a:t>
            </a:r>
          </a:p>
          <a:p>
            <a:pPr lvl="1"/>
            <a:r>
              <a:rPr lang="en-US" sz="1600" b="0" i="0" dirty="0" smtClean="0"/>
              <a:t>Totally and permanently disabled</a:t>
            </a:r>
          </a:p>
          <a:p>
            <a:pPr lvl="1"/>
            <a:r>
              <a:rPr lang="en-US" sz="1600" b="0" i="0" dirty="0" smtClean="0"/>
              <a:t>A patient in a nursing home receiving skilled nursing care</a:t>
            </a:r>
          </a:p>
          <a:p>
            <a:pPr lvl="1"/>
            <a:r>
              <a:rPr lang="en-US" sz="1600" b="0" i="0" dirty="0" smtClean="0"/>
              <a:t>Receiving SSI or SSDI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Low-income</a:t>
            </a:r>
          </a:p>
          <a:p>
            <a:pPr lvl="1"/>
            <a:r>
              <a:rPr lang="en-US" sz="1600" b="0" i="0" dirty="0"/>
              <a:t>Means-tested program.  The maximum VA Pension rate </a:t>
            </a:r>
            <a:r>
              <a:rPr lang="en-US" sz="1600" b="0" i="0" dirty="0" smtClean="0"/>
              <a:t>is </a:t>
            </a:r>
            <a:r>
              <a:rPr lang="en-US" sz="1600" b="0" i="0" dirty="0"/>
              <a:t>reduced by any other income or benefits </a:t>
            </a:r>
            <a:endParaRPr lang="en-US" sz="1600" b="0" i="0" dirty="0" smtClean="0"/>
          </a:p>
          <a:p>
            <a:pPr lvl="1"/>
            <a:r>
              <a:rPr lang="en-US" sz="1600" b="0" i="0" dirty="0" smtClean="0"/>
              <a:t>Higher </a:t>
            </a:r>
            <a:r>
              <a:rPr lang="en-US" sz="1600" b="0" i="0" dirty="0"/>
              <a:t>maximum Pension rates for veterans who have dependents, are housebound, or who require Aid &amp; Attendance performing activities of daily </a:t>
            </a:r>
            <a:r>
              <a:rPr lang="en-US" sz="1600" b="0" i="0" dirty="0" smtClean="0"/>
              <a:t>living</a:t>
            </a:r>
            <a:endParaRPr lang="en-US" sz="1600" b="0" i="0" dirty="0"/>
          </a:p>
          <a:p>
            <a:pPr lvl="1"/>
            <a:endParaRPr lang="en-US" sz="1600" b="0" i="0" dirty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Net Worth Limit</a:t>
            </a:r>
            <a:endParaRPr lang="en-US" sz="2000" dirty="0"/>
          </a:p>
          <a:p>
            <a:pPr lvl="1"/>
            <a:r>
              <a:rPr lang="en-US" sz="1600" b="0" i="0" dirty="0" smtClean="0"/>
              <a:t>$150, 538</a:t>
            </a:r>
          </a:p>
          <a:p>
            <a:pPr lvl="1"/>
            <a:r>
              <a:rPr lang="en-US" sz="1600" b="0" i="0" dirty="0" smtClean="0"/>
              <a:t>Net worth = assets + annual income</a:t>
            </a:r>
            <a:endParaRPr lang="en-US" sz="1600" b="0" i="0" dirty="0"/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1187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78" y="365125"/>
            <a:ext cx="10804451" cy="1325563"/>
          </a:xfrm>
        </p:spPr>
        <p:txBody>
          <a:bodyPr>
            <a:normAutofit/>
          </a:bodyPr>
          <a:lstStyle/>
          <a:p>
            <a:r>
              <a:rPr lang="en-US" dirty="0"/>
              <a:t>VA Service-Connected </a:t>
            </a:r>
            <a:r>
              <a:rPr lang="en-US" dirty="0" smtClean="0"/>
              <a:t>compensation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8078" y="1433941"/>
            <a:ext cx="8379103" cy="36994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In-Service incurrence or aggravation of a disease or injury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Nexus between the current symptoms and the in-service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F0AD-730D-41E8-92CC-2BD90D82BA8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80526" y="2905829"/>
            <a:ext cx="4755627" cy="256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="1" i="0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b="0" i="1" u="none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 smtClean="0"/>
              <a:t>*Service-connected disability compensation is not restricted by the veteran’s income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 smtClean="0"/>
              <a:t>**Amounts are higher if the veteran has dependents.  Aid and attendance and/or housebound status increases it further.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694052"/>
              </p:ext>
            </p:extLst>
          </p:nvPr>
        </p:nvGraphicFramePr>
        <p:xfrm>
          <a:off x="7657597" y="3032456"/>
          <a:ext cx="4178298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698">
                  <a:extLst>
                    <a:ext uri="{9D8B030D-6E8A-4147-A177-3AD203B41FA5}">
                      <a16:colId xmlns:a16="http://schemas.microsoft.com/office/drawing/2014/main" val="984635965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3313762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Disability</a:t>
                      </a:r>
                      <a:r>
                        <a:rPr lang="en-US" sz="1600" baseline="0" dirty="0" smtClean="0"/>
                        <a:t> Rating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Monthly compensation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562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$3,757.00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581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70%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$1,757.06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547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50%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$1,108.82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74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30%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$548.05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83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10%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$165.92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992014"/>
                  </a:ext>
                </a:extLst>
              </a:tr>
            </a:tbl>
          </a:graphicData>
        </a:graphic>
      </p:graphicFrame>
      <p:pic>
        <p:nvPicPr>
          <p:cNvPr id="10" name="Picture 9" descr="Money stacks PSD and picture - Free Downloads and Add-ons ...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00" y="3108410"/>
            <a:ext cx="2449844" cy="21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02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78" y="365125"/>
            <a:ext cx="10804451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Other state and federal benefits for veterans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F0AD-730D-41E8-92CC-2BD90D82BA8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0915" y="1690688"/>
            <a:ext cx="10518775" cy="3843337"/>
          </a:xfrm>
        </p:spPr>
        <p:txBody>
          <a:bodyPr>
            <a:noAutofit/>
          </a:bodyPr>
          <a:lstStyle/>
          <a:p>
            <a:r>
              <a:rPr lang="en-US" sz="2000" dirty="0" smtClean="0"/>
              <a:t>Medical care</a:t>
            </a:r>
          </a:p>
          <a:p>
            <a:r>
              <a:rPr lang="en-US" sz="2000" dirty="0" smtClean="0"/>
              <a:t>Mental health care</a:t>
            </a:r>
          </a:p>
          <a:p>
            <a:r>
              <a:rPr lang="en-US" sz="2000" dirty="0" smtClean="0"/>
              <a:t>Burial benefits</a:t>
            </a:r>
          </a:p>
          <a:p>
            <a:r>
              <a:rPr lang="en-US" sz="2000" dirty="0" smtClean="0"/>
              <a:t>Help purchasing/paying for a home</a:t>
            </a:r>
          </a:p>
          <a:p>
            <a:r>
              <a:rPr lang="en-US" sz="2000" dirty="0" smtClean="0"/>
              <a:t>Residential veterans facilities</a:t>
            </a:r>
          </a:p>
          <a:p>
            <a:r>
              <a:rPr lang="en-US" sz="2000" dirty="0" smtClean="0"/>
              <a:t>Treatment courts</a:t>
            </a:r>
          </a:p>
          <a:p>
            <a:r>
              <a:rPr lang="en-US" sz="2000" dirty="0" smtClean="0"/>
              <a:t>Life Insurance</a:t>
            </a:r>
          </a:p>
          <a:p>
            <a:r>
              <a:rPr lang="en-US" sz="2000" dirty="0" smtClean="0"/>
              <a:t>Education benefits</a:t>
            </a:r>
          </a:p>
          <a:p>
            <a:r>
              <a:rPr lang="en-US" sz="2000" dirty="0" smtClean="0"/>
              <a:t>And more…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0194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assistance Triage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045297"/>
              </p:ext>
            </p:extLst>
          </p:nvPr>
        </p:nvGraphicFramePr>
        <p:xfrm>
          <a:off x="637032" y="1470182"/>
          <a:ext cx="10917936" cy="4130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9989">
                  <a:extLst>
                    <a:ext uri="{9D8B030D-6E8A-4147-A177-3AD203B41FA5}">
                      <a16:colId xmlns:a16="http://schemas.microsoft.com/office/drawing/2014/main" val="749422417"/>
                    </a:ext>
                  </a:extLst>
                </a:gridCol>
                <a:gridCol w="5437947">
                  <a:extLst>
                    <a:ext uri="{9D8B030D-6E8A-4147-A177-3AD203B41FA5}">
                      <a16:colId xmlns:a16="http://schemas.microsoft.com/office/drawing/2014/main" val="4174371436"/>
                    </a:ext>
                  </a:extLst>
                </a:gridCol>
              </a:tblGrid>
              <a:tr h="247551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Note </a:t>
                      </a:r>
                      <a:r>
                        <a:rPr lang="en-US" sz="1400" dirty="0">
                          <a:effectLst/>
                        </a:rPr>
                        <a:t>this is triage only. Clients must still meet other eligibility requirements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155790"/>
                  </a:ext>
                </a:extLst>
              </a:tr>
              <a:tr h="8101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Majority of</a:t>
                      </a:r>
                      <a:r>
                        <a:rPr lang="en-US" sz="1600" baseline="0" dirty="0" smtClean="0">
                          <a:effectLst/>
                        </a:rPr>
                        <a:t> People ov</a:t>
                      </a:r>
                      <a:r>
                        <a:rPr lang="en-US" sz="1600" dirty="0" smtClean="0">
                          <a:effectLst/>
                        </a:rPr>
                        <a:t>er 65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Years </a:t>
                      </a:r>
                      <a:r>
                        <a:rPr lang="en-US" sz="1600" dirty="0">
                          <a:effectLst/>
                        </a:rPr>
                        <a:t>Old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</a:rPr>
                        <a:t>Social Security </a:t>
                      </a:r>
                      <a:r>
                        <a:rPr lang="en-US" sz="1600" dirty="0" smtClean="0">
                          <a:effectLst/>
                        </a:rPr>
                        <a:t>Retirement or Survivors Benefits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</a:rPr>
                        <a:t>Supplemental Security Income (SSI)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</a:rPr>
                        <a:t>AABD </a:t>
                      </a:r>
                      <a:r>
                        <a:rPr lang="en-US" sz="1600" dirty="0" smtClean="0">
                          <a:effectLst/>
                        </a:rPr>
                        <a:t>Cash</a:t>
                      </a:r>
                      <a:endParaRPr lang="en-US" sz="1600" dirty="0">
                        <a:effectLst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777593917"/>
                  </a:ext>
                </a:extLst>
              </a:tr>
              <a:tr h="5222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Surviving Spouses </a:t>
                      </a:r>
                      <a:r>
                        <a:rPr lang="en-US" sz="1600" dirty="0" smtClean="0">
                          <a:effectLst/>
                        </a:rPr>
                        <a:t>(and some exes)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over </a:t>
                      </a:r>
                      <a:r>
                        <a:rPr lang="en-US" sz="1600" dirty="0">
                          <a:effectLst/>
                        </a:rPr>
                        <a:t>60 years old or Surviving Minor Children  without a disability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</a:rPr>
                        <a:t>Social Security </a:t>
                      </a:r>
                      <a:r>
                        <a:rPr lang="en-US" sz="1600" dirty="0" smtClean="0">
                          <a:effectLst/>
                        </a:rPr>
                        <a:t>Survivors Benefits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2712444855"/>
                  </a:ext>
                </a:extLst>
              </a:tr>
              <a:tr h="869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People under 65 Years Old with </a:t>
                      </a:r>
                      <a:r>
                        <a:rPr lang="en-US" sz="1600" dirty="0" smtClean="0">
                          <a:effectLst/>
                        </a:rPr>
                        <a:t>Disabilities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</a:rPr>
                        <a:t>Social Security Disability (or </a:t>
                      </a:r>
                      <a:r>
                        <a:rPr lang="en-US" sz="1600" dirty="0" smtClean="0">
                          <a:effectLst/>
                        </a:rPr>
                        <a:t>Survivors Benefits)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Supplemental Security Income (SSI)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AABD Cash</a:t>
                      </a: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3691176223"/>
                  </a:ext>
                </a:extLst>
              </a:tr>
              <a:tr h="5918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Certain Veterans (any</a:t>
                      </a:r>
                      <a:r>
                        <a:rPr lang="en-US" sz="1600" baseline="0" dirty="0" smtClean="0">
                          <a:effectLst/>
                        </a:rPr>
                        <a:t> age)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</a:rPr>
                        <a:t>Veterans Service Connection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</a:rPr>
                        <a:t>Veterans Pension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3369585065"/>
                  </a:ext>
                </a:extLst>
              </a:tr>
              <a:tr h="520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Families with Minor Children or Pregnant Moms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</a:rPr>
                        <a:t>Temporary Assistance for Needy Families (TANF)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1774435712"/>
                  </a:ext>
                </a:extLst>
              </a:tr>
              <a:tr h="520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Non-Citizen Victims of Trafficking, Torture, or Other Serious Crimes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VTTC Cash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295504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4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Assistance Triage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14943"/>
              </p:ext>
            </p:extLst>
          </p:nvPr>
        </p:nvGraphicFramePr>
        <p:xfrm>
          <a:off x="535432" y="1690688"/>
          <a:ext cx="11121136" cy="4532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5936">
                  <a:extLst>
                    <a:ext uri="{9D8B030D-6E8A-4147-A177-3AD203B41FA5}">
                      <a16:colId xmlns:a16="http://schemas.microsoft.com/office/drawing/2014/main" val="749422417"/>
                    </a:ext>
                  </a:extLst>
                </a:gridCol>
                <a:gridCol w="4775200">
                  <a:extLst>
                    <a:ext uri="{9D8B030D-6E8A-4147-A177-3AD203B41FA5}">
                      <a16:colId xmlns:a16="http://schemas.microsoft.com/office/drawing/2014/main" val="3664170357"/>
                    </a:ext>
                  </a:extLst>
                </a:gridCol>
              </a:tblGrid>
              <a:tr h="48902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Note </a:t>
                      </a:r>
                      <a:r>
                        <a:rPr lang="en-US" sz="1400" dirty="0">
                          <a:effectLst/>
                        </a:rPr>
                        <a:t>this is triage only. Clients must still meet other eligibility requirements.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155790"/>
                  </a:ext>
                </a:extLst>
              </a:tr>
              <a:tr h="1274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Over 65 Years </a:t>
                      </a:r>
                      <a:r>
                        <a:rPr lang="en-US" sz="1800" dirty="0" smtClean="0">
                          <a:effectLst/>
                        </a:rPr>
                        <a:t>Old </a:t>
                      </a:r>
                      <a:r>
                        <a:rPr lang="en-US" sz="1800" b="0" dirty="0" smtClean="0">
                          <a:effectLst/>
                        </a:rPr>
                        <a:t>(Generally only U.S.</a:t>
                      </a:r>
                      <a:r>
                        <a:rPr lang="en-US" sz="1800" b="0" baseline="0" dirty="0" smtClean="0">
                          <a:effectLst/>
                        </a:rPr>
                        <a:t> Citizens or people who have held LPR status for at least 5 years)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Medicare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Medicare Savings Programs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Long-Term </a:t>
                      </a:r>
                      <a:r>
                        <a:rPr lang="en-US" sz="1800" dirty="0" smtClean="0">
                          <a:effectLst/>
                        </a:rPr>
                        <a:t>Care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777593917"/>
                  </a:ext>
                </a:extLst>
              </a:tr>
              <a:tr h="6343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Veterans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 Medical </a:t>
                      </a:r>
                      <a:r>
                        <a:rPr lang="en-US" sz="1800" dirty="0" smtClean="0">
                          <a:effectLst/>
                        </a:rPr>
                        <a:t>Services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3369585065"/>
                  </a:ext>
                </a:extLst>
              </a:tr>
              <a:tr h="634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Non-Citizen Victims of Trafficking, Torture, or Other Serious Crimes</a:t>
                      </a:r>
                    </a:p>
                  </a:txBody>
                  <a:tcPr marL="61612" marR="6161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2551450764"/>
                  </a:ext>
                </a:extLst>
              </a:tr>
              <a:tr h="1060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People under 65 Years Old with Disabilities that prevent them from working for at least 12 </a:t>
                      </a:r>
                      <a:r>
                        <a:rPr lang="en-US" sz="1800" dirty="0" smtClean="0">
                          <a:effectLst/>
                        </a:rPr>
                        <a:t>months </a:t>
                      </a:r>
                      <a:r>
                        <a:rPr lang="en-US" sz="1800" b="0" dirty="0" smtClean="0">
                          <a:effectLst/>
                        </a:rPr>
                        <a:t>(Generally only U.S.</a:t>
                      </a:r>
                      <a:r>
                        <a:rPr lang="en-US" sz="1800" b="0" baseline="0" dirty="0" smtClean="0">
                          <a:effectLst/>
                        </a:rPr>
                        <a:t> Citizens or people who have held LPR status for at least 5 years)</a:t>
                      </a:r>
                      <a:endParaRPr lang="en-US" sz="1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Medicare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Medicare Savings Programs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Long-Term </a:t>
                      </a:r>
                      <a:r>
                        <a:rPr lang="en-US" sz="1800" dirty="0" smtClean="0">
                          <a:effectLst/>
                        </a:rPr>
                        <a:t>Care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4043683877"/>
                  </a:ext>
                </a:extLst>
              </a:tr>
              <a:tr h="2114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Anyone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Non-citizens</a:t>
                      </a:r>
                      <a:r>
                        <a:rPr lang="en-US" sz="18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subject to immigration status requirements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Medicaid or Marketplace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3894178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0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Assistance Triage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759882"/>
              </p:ext>
            </p:extLst>
          </p:nvPr>
        </p:nvGraphicFramePr>
        <p:xfrm>
          <a:off x="901700" y="1690688"/>
          <a:ext cx="10388600" cy="1743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5957">
                  <a:extLst>
                    <a:ext uri="{9D8B030D-6E8A-4147-A177-3AD203B41FA5}">
                      <a16:colId xmlns:a16="http://schemas.microsoft.com/office/drawing/2014/main" val="749422417"/>
                    </a:ext>
                  </a:extLst>
                </a:gridCol>
                <a:gridCol w="3282643">
                  <a:extLst>
                    <a:ext uri="{9D8B030D-6E8A-4147-A177-3AD203B41FA5}">
                      <a16:colId xmlns:a16="http://schemas.microsoft.com/office/drawing/2014/main" val="47955782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Note </a:t>
                      </a:r>
                      <a:r>
                        <a:rPr lang="en-US" sz="1400" dirty="0">
                          <a:effectLst/>
                        </a:rPr>
                        <a:t>this is triage only. Clients must still meet other eligibility requirements.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155790"/>
                  </a:ext>
                </a:extLst>
              </a:tr>
              <a:tr h="6343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Families with </a:t>
                      </a:r>
                      <a:r>
                        <a:rPr lang="en-US" sz="1800" dirty="0" smtClean="0">
                          <a:effectLst/>
                        </a:rPr>
                        <a:t>Children under 5</a:t>
                      </a:r>
                      <a:r>
                        <a:rPr lang="en-US" sz="1800" baseline="0" dirty="0" smtClean="0">
                          <a:effectLst/>
                        </a:rPr>
                        <a:t> years old, </a:t>
                      </a:r>
                      <a:r>
                        <a:rPr lang="en-US" sz="1800" dirty="0" smtClean="0">
                          <a:effectLst/>
                        </a:rPr>
                        <a:t>or </a:t>
                      </a:r>
                      <a:r>
                        <a:rPr lang="en-US" sz="1800" dirty="0">
                          <a:effectLst/>
                        </a:rPr>
                        <a:t>Pregnant Moms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1774435712"/>
                  </a:ext>
                </a:extLst>
              </a:tr>
              <a:tr h="211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Anyone </a:t>
                      </a:r>
                      <a:r>
                        <a:rPr lang="en-US" sz="1800" b="0" dirty="0" smtClean="0">
                          <a:effectLst/>
                        </a:rPr>
                        <a:t>(Generally only U.S.</a:t>
                      </a:r>
                      <a:r>
                        <a:rPr lang="en-US" sz="1800" b="0" baseline="0" dirty="0" smtClean="0">
                          <a:effectLst/>
                        </a:rPr>
                        <a:t> Citizens or people who have held LPR status for at least 5 years)</a:t>
                      </a:r>
                      <a:endParaRPr lang="en-US" sz="1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SNAP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/>
                </a:tc>
                <a:extLst>
                  <a:ext uri="{0D108BD9-81ED-4DB2-BD59-A6C34878D82A}">
                    <a16:rowId xmlns:a16="http://schemas.microsoft.com/office/drawing/2014/main" val="3894178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5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Gwynne Mashon</a:t>
            </a:r>
          </a:p>
          <a:p>
            <a:pPr marL="0" indent="0" algn="ctr">
              <a:buNone/>
            </a:pPr>
            <a:r>
              <a:rPr lang="en-US" dirty="0" smtClean="0"/>
              <a:t>gmashon@legalaidchicago.org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5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99167"/>
              </p:ext>
            </p:extLst>
          </p:nvPr>
        </p:nvGraphicFramePr>
        <p:xfrm>
          <a:off x="838200" y="1578309"/>
          <a:ext cx="1064622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382">
                  <a:extLst>
                    <a:ext uri="{9D8B030D-6E8A-4147-A177-3AD203B41FA5}">
                      <a16:colId xmlns:a16="http://schemas.microsoft.com/office/drawing/2014/main" val="2922531029"/>
                    </a:ext>
                  </a:extLst>
                </a:gridCol>
                <a:gridCol w="6368846">
                  <a:extLst>
                    <a:ext uri="{9D8B030D-6E8A-4147-A177-3AD203B41FA5}">
                      <a16:colId xmlns:a16="http://schemas.microsoft.com/office/drawing/2014/main" val="31269453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Administrative Agency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Topic</a:t>
                      </a:r>
                      <a:r>
                        <a:rPr lang="en-US" sz="2400" baseline="0" dirty="0" smtClean="0"/>
                        <a:t>s we will discuss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180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Social</a:t>
                      </a:r>
                      <a:r>
                        <a:rPr lang="en-US" sz="2200" baseline="0" dirty="0" smtClean="0"/>
                        <a:t> Security Administration</a:t>
                      </a:r>
                      <a:endParaRPr lang="en-US" sz="22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What</a:t>
                      </a:r>
                      <a:r>
                        <a:rPr lang="en-US" sz="2200" baseline="0" dirty="0" smtClean="0"/>
                        <a:t> benefits do they administer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 smtClean="0"/>
                        <a:t>Who qualifies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 smtClean="0"/>
                        <a:t>What do people who qualify for the benefit get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 smtClean="0"/>
                        <a:t>How to apply</a:t>
                      </a:r>
                    </a:p>
                  </a:txBody>
                  <a:tcPr anchor="ctr">
                    <a:solidFill>
                      <a:srgbClr val="91D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74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Medicare</a:t>
                      </a:r>
                      <a:endParaRPr lang="en-US" sz="2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409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VA</a:t>
                      </a:r>
                      <a:r>
                        <a:rPr lang="en-US" sz="2200" baseline="0" dirty="0" smtClean="0"/>
                        <a:t> Administration</a:t>
                      </a:r>
                      <a:endParaRPr lang="en-US" sz="2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200" baseline="0" dirty="0" smtClean="0"/>
                    </a:p>
                  </a:txBody>
                  <a:tcPr anchor="ctr">
                    <a:solidFill>
                      <a:srgbClr val="91D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60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IL Department</a:t>
                      </a:r>
                      <a:r>
                        <a:rPr lang="en-US" sz="2200" baseline="0" dirty="0" smtClean="0"/>
                        <a:t> of Human Services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200" baseline="0" dirty="0" smtClean="0"/>
                    </a:p>
                  </a:txBody>
                  <a:tcPr anchor="ctr">
                    <a:solidFill>
                      <a:srgbClr val="91D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823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IL Department of Healthcare and Family Services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200" baseline="0" dirty="0" smtClean="0"/>
                    </a:p>
                  </a:txBody>
                  <a:tcPr anchor="ctr">
                    <a:solidFill>
                      <a:srgbClr val="91D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780232"/>
                  </a:ext>
                </a:extLst>
              </a:tr>
            </a:tbl>
          </a:graphicData>
        </a:graphic>
      </p:graphicFrame>
      <p:sp>
        <p:nvSpPr>
          <p:cNvPr id="3" name="Left Brace 2"/>
          <p:cNvSpPr/>
          <p:nvPr/>
        </p:nvSpPr>
        <p:spPr>
          <a:xfrm>
            <a:off x="370116" y="2231570"/>
            <a:ext cx="304800" cy="870859"/>
          </a:xfrm>
          <a:prstGeom prst="leftBrace">
            <a:avLst>
              <a:gd name="adj1" fmla="val 8333"/>
              <a:gd name="adj2" fmla="val 5125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451758" y="3472542"/>
            <a:ext cx="304800" cy="870859"/>
          </a:xfrm>
          <a:prstGeom prst="leftBrace">
            <a:avLst>
              <a:gd name="adj1" fmla="val 8333"/>
              <a:gd name="adj2" fmla="val 5125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4775200"/>
            <a:ext cx="1019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Caveat: </a:t>
            </a:r>
            <a:r>
              <a:rPr lang="en-US" sz="1600" dirty="0" smtClean="0"/>
              <a:t>All of these programs have a lot of complicated rules which have exceptions, exceptions to those exceptions, </a:t>
            </a:r>
          </a:p>
          <a:p>
            <a:r>
              <a:rPr lang="en-US" sz="1600" dirty="0" smtClean="0"/>
              <a:t>and so on. Thus, we cannot cover all of the rules for any of these programs today.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97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for benefits Generally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21487"/>
            <a:ext cx="10515600" cy="2126743"/>
          </a:xfrm>
        </p:spPr>
        <p:txBody>
          <a:bodyPr>
            <a:noAutofit/>
          </a:bodyPr>
          <a:lstStyle/>
          <a:p>
            <a:r>
              <a:rPr lang="en-US" dirty="0" smtClean="0"/>
              <a:t>No cost to apply</a:t>
            </a:r>
          </a:p>
          <a:p>
            <a:r>
              <a:rPr lang="en-US" dirty="0" smtClean="0"/>
              <a:t>No negative consequences for applying for something you don’t qualify for</a:t>
            </a:r>
          </a:p>
          <a:p>
            <a:r>
              <a:rPr lang="en-US" dirty="0" smtClean="0"/>
              <a:t>No punishment for wrong answers as long as you’re not lying or misleading on purpose</a:t>
            </a:r>
          </a:p>
          <a:p>
            <a:r>
              <a:rPr lang="en-US" b="1" dirty="0" smtClean="0"/>
              <a:t>The agency will lose things</a:t>
            </a:r>
            <a:r>
              <a:rPr lang="en-US" b="1" dirty="0"/>
              <a:t>!</a:t>
            </a:r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5662449"/>
              </p:ext>
            </p:extLst>
          </p:nvPr>
        </p:nvGraphicFramePr>
        <p:xfrm>
          <a:off x="601472" y="1153166"/>
          <a:ext cx="10989056" cy="204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16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for benefits Generally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485618"/>
              </p:ext>
            </p:extLst>
          </p:nvPr>
        </p:nvGraphicFramePr>
        <p:xfrm>
          <a:off x="518433" y="1317852"/>
          <a:ext cx="10515600" cy="4425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5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515600" cy="1325563"/>
          </a:xfrm>
        </p:spPr>
        <p:txBody>
          <a:bodyPr/>
          <a:lstStyle/>
          <a:p>
            <a:r>
              <a:rPr lang="en-US" dirty="0" smtClean="0"/>
              <a:t>Social security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387518"/>
              </p:ext>
            </p:extLst>
          </p:nvPr>
        </p:nvGraphicFramePr>
        <p:xfrm>
          <a:off x="653144" y="979658"/>
          <a:ext cx="1092925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656">
                  <a:extLst>
                    <a:ext uri="{9D8B030D-6E8A-4147-A177-3AD203B41FA5}">
                      <a16:colId xmlns:a16="http://schemas.microsoft.com/office/drawing/2014/main" val="2134805467"/>
                    </a:ext>
                  </a:extLst>
                </a:gridCol>
                <a:gridCol w="4413566">
                  <a:extLst>
                    <a:ext uri="{9D8B030D-6E8A-4147-A177-3AD203B41FA5}">
                      <a16:colId xmlns:a16="http://schemas.microsoft.com/office/drawing/2014/main" val="2708930351"/>
                    </a:ext>
                  </a:extLst>
                </a:gridCol>
                <a:gridCol w="1056296">
                  <a:extLst>
                    <a:ext uri="{9D8B030D-6E8A-4147-A177-3AD203B41FA5}">
                      <a16:colId xmlns:a16="http://schemas.microsoft.com/office/drawing/2014/main" val="999399114"/>
                    </a:ext>
                  </a:extLst>
                </a:gridCol>
                <a:gridCol w="2589706">
                  <a:extLst>
                    <a:ext uri="{9D8B030D-6E8A-4147-A177-3AD203B41FA5}">
                      <a16:colId xmlns:a16="http://schemas.microsoft.com/office/drawing/2014/main" val="1584552605"/>
                    </a:ext>
                  </a:extLst>
                </a:gridCol>
                <a:gridCol w="1313032">
                  <a:extLst>
                    <a:ext uri="{9D8B030D-6E8A-4147-A177-3AD203B41FA5}">
                      <a16:colId xmlns:a16="http://schemas.microsoft.com/office/drawing/2014/main" val="3586774919"/>
                    </a:ext>
                  </a:extLst>
                </a:gridCol>
              </a:tblGrid>
              <a:tr h="5918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Benefit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Who qualifies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Maximum (average)</a:t>
                      </a:r>
                      <a:r>
                        <a:rPr lang="en-US" sz="1400" baseline="0" dirty="0" smtClean="0"/>
                        <a:t> monthly benefit in 2023*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How to apply online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How to apply by </a:t>
                      </a:r>
                      <a:r>
                        <a:rPr lang="en-US" sz="1400" baseline="0" dirty="0" smtClean="0"/>
                        <a:t> phone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73023"/>
                  </a:ext>
                </a:extLst>
              </a:tr>
              <a:tr h="39761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Retirement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Is at least 62 years old</a:t>
                      </a:r>
                      <a:r>
                        <a:rPr lang="en-US" sz="1400" baseline="0" dirty="0" smtClean="0"/>
                        <a:t> and has earned enough SSA work credits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$4,555 ($1,827)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https://secure.ssa.gov/iClaim/rib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 </a:t>
                      </a:r>
                    </a:p>
                    <a:p>
                      <a:pPr algn="ctr"/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(800)</a:t>
                      </a:r>
                      <a:r>
                        <a:rPr lang="en-US" sz="1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772-1213</a:t>
                      </a: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307192"/>
                  </a:ext>
                </a:extLst>
              </a:tr>
              <a:tr h="39761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Has one</a:t>
                      </a:r>
                      <a:r>
                        <a:rPr lang="en-US" sz="1400" baseline="0" dirty="0" smtClean="0"/>
                        <a:t> or more conditions that together prevent the person from </a:t>
                      </a:r>
                      <a:r>
                        <a:rPr lang="en-US" sz="1400" b="1" baseline="0" dirty="0" smtClean="0"/>
                        <a:t>engaging in “substantial gainful employment”</a:t>
                      </a:r>
                      <a:r>
                        <a:rPr lang="en-US" sz="1400" baseline="0" dirty="0" smtClean="0"/>
                        <a:t> and has earned enough SSA work credits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$3,627 ($1,483)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https://secure.ssa.gov/iClaim/dib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015675"/>
                  </a:ext>
                </a:extLst>
              </a:tr>
              <a:tr h="39761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Survivors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Certain</a:t>
                      </a:r>
                      <a:r>
                        <a:rPr lang="en-US" sz="1400" baseline="0" dirty="0" smtClean="0"/>
                        <a:t> surviving spouses and ex-spouses, parents, and children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$4,555</a:t>
                      </a:r>
                      <a:r>
                        <a:rPr lang="en-US" sz="1400" baseline="0" dirty="0" smtClean="0"/>
                        <a:t> ($1,704)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online application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365468"/>
                  </a:ext>
                </a:extLst>
              </a:tr>
              <a:tr h="39761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Supplemental Security Income (SSI)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Has one ore more conditions that</a:t>
                      </a:r>
                      <a:r>
                        <a:rPr lang="en-US" sz="1400" baseline="0" dirty="0" smtClean="0"/>
                        <a:t> together prevent the person from </a:t>
                      </a:r>
                      <a:r>
                        <a:rPr lang="en-US" sz="1400" b="1" baseline="0" dirty="0" smtClean="0"/>
                        <a:t>engaging in “substantial gainful employment”, </a:t>
                      </a:r>
                      <a:r>
                        <a:rPr lang="en-US" sz="1400" baseline="0" dirty="0" smtClean="0"/>
                        <a:t>or is blind, or is over 65 years old; AND meets SSI income and asset  caps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$914 ($657)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Application can be started at </a:t>
                      </a:r>
                      <a:r>
                        <a:rPr lang="en-US" sz="1400" dirty="0" smtClean="0">
                          <a:hlinkClick r:id="rId2"/>
                        </a:rPr>
                        <a:t>https://secure.ssa.gov/ben16/prtflui/ssiprtfl</a:t>
                      </a:r>
                      <a:r>
                        <a:rPr lang="en-US" sz="1400" dirty="0" smtClean="0"/>
                        <a:t> but application cannot be completed</a:t>
                      </a:r>
                      <a:r>
                        <a:rPr lang="en-US" sz="1400" baseline="0" dirty="0" smtClean="0"/>
                        <a:t> online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4427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86275" y="5359716"/>
            <a:ext cx="935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Most do not get the maximum amount. The reasons amount might be lower then the maximum</a:t>
            </a:r>
          </a:p>
          <a:p>
            <a:r>
              <a:rPr lang="en-US" sz="1200" dirty="0" smtClean="0"/>
              <a:t>vary by benefit type. Maximums amounts for all benefits change every year.</a:t>
            </a:r>
            <a:endParaRPr lang="en-US" sz="1200" dirty="0"/>
          </a:p>
        </p:txBody>
      </p:sp>
      <p:sp>
        <p:nvSpPr>
          <p:cNvPr id="7" name="Left Brace 6"/>
          <p:cNvSpPr/>
          <p:nvPr/>
        </p:nvSpPr>
        <p:spPr>
          <a:xfrm>
            <a:off x="202761" y="2197770"/>
            <a:ext cx="450383" cy="1861456"/>
          </a:xfrm>
          <a:prstGeom prst="leftBrace">
            <a:avLst>
              <a:gd name="adj1" fmla="val 12309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Security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4323699"/>
              </p:ext>
            </p:extLst>
          </p:nvPr>
        </p:nvGraphicFramePr>
        <p:xfrm>
          <a:off x="-199572" y="1581831"/>
          <a:ext cx="12391572" cy="398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96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Security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429544"/>
            <a:ext cx="10518775" cy="52228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Typical Process for applying for SSI and Disability (SSD)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7580177"/>
              </p:ext>
            </p:extLst>
          </p:nvPr>
        </p:nvGraphicFramePr>
        <p:xfrm>
          <a:off x="419100" y="1951831"/>
          <a:ext cx="11563350" cy="372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Premium Vector | Calendar vector illustrati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t="12760" b="11050"/>
          <a:stretch/>
        </p:blipFill>
        <p:spPr bwMode="auto">
          <a:xfrm>
            <a:off x="6500701" y="4068575"/>
            <a:ext cx="1524632" cy="123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7745" y="3699243"/>
            <a:ext cx="271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Approx. 9 months!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Security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429544"/>
            <a:ext cx="10518775" cy="52228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Appeals Process for applying for SSI and Disability (SSD)</a:t>
            </a:r>
            <a:endParaRPr lang="en-US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09405413"/>
              </p:ext>
            </p:extLst>
          </p:nvPr>
        </p:nvGraphicFramePr>
        <p:xfrm>
          <a:off x="635620" y="843261"/>
          <a:ext cx="10872438" cy="483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3893530"/>
            <a:ext cx="923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Deadline for filing appeals at each level is 65 days after the date on the notice denying benefits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5621" y="2045230"/>
            <a:ext cx="10872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Only about 30% of applications are approved on the first application so encourage your client not to feel too defeated if their application is not approved initially.</a:t>
            </a:r>
          </a:p>
        </p:txBody>
      </p:sp>
      <p:pic>
        <p:nvPicPr>
          <p:cNvPr id="9" name="Picture 8" descr="Premium Vector | Calendar vector illustrati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t="12760" b="11050"/>
          <a:stretch/>
        </p:blipFill>
        <p:spPr bwMode="auto">
          <a:xfrm>
            <a:off x="9983426" y="4438690"/>
            <a:ext cx="1524632" cy="123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09057" y="4873129"/>
            <a:ext cx="836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Appeals add anywhere from 6 months to </a:t>
            </a:r>
            <a:r>
              <a:rPr lang="en-US" b="1" dirty="0" smtClean="0"/>
              <a:t>several years </a:t>
            </a:r>
            <a:r>
              <a:rPr lang="en-US" dirty="0" smtClean="0"/>
              <a:t>to processing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1E61"/>
      </a:dk1>
      <a:lt1>
        <a:sysClr val="window" lastClr="FFFFFF"/>
      </a:lt1>
      <a:dk2>
        <a:srgbClr val="44546A"/>
      </a:dk2>
      <a:lt2>
        <a:srgbClr val="E7E6E6"/>
      </a:lt2>
      <a:accent1>
        <a:srgbClr val="001E61"/>
      </a:accent1>
      <a:accent2>
        <a:srgbClr val="93DACF"/>
      </a:accent2>
      <a:accent3>
        <a:srgbClr val="001E61"/>
      </a:accent3>
      <a:accent4>
        <a:srgbClr val="93DACF"/>
      </a:accent4>
      <a:accent5>
        <a:srgbClr val="001E61"/>
      </a:accent5>
      <a:accent6>
        <a:srgbClr val="93DACF"/>
      </a:accent6>
      <a:hlink>
        <a:srgbClr val="001E61"/>
      </a:hlink>
      <a:folHlink>
        <a:srgbClr val="93DACF"/>
      </a:folHlink>
    </a:clrScheme>
    <a:fontScheme name="Custom 5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" id="{EE905F2A-3AC7-467E-BFA2-97B8FC41FDFA}" vid="{F58359CC-66F7-41AC-BB15-88A443DEAB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22fe50a-8461-476e-8011-41194c3d2ce6">NK2KVDMTXA6M-989693286-68933</_dlc_DocId>
    <_dlc_DocIdUrl xmlns="122fe50a-8461-476e-8011-41194c3d2ce6">
      <Url>https://lafpoint.lafchicago.org/externalRelations/_layouts/15/DocIdRedir.aspx?ID=NK2KVDMTXA6M-989693286-68933</Url>
      <Description>NK2KVDMTXA6M-989693286-68933</Description>
    </_dlc_DocIdUrl>
    <Links xmlns="7a847ab8-5b33-4ef9-8841-01e661e4125f">
      <Url xsi:nil="true"/>
      <Description xsi:nil="true"/>
    </Link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FA2E76447D54E818FB5F1D21EDFED" ma:contentTypeVersion="1" ma:contentTypeDescription="Create a new document." ma:contentTypeScope="" ma:versionID="baa3cab4971a6e8e5605ed1b5314ecb4">
  <xsd:schema xmlns:xsd="http://www.w3.org/2001/XMLSchema" xmlns:xs="http://www.w3.org/2001/XMLSchema" xmlns:p="http://schemas.microsoft.com/office/2006/metadata/properties" xmlns:ns2="122fe50a-8461-476e-8011-41194c3d2ce6" xmlns:ns3="7a847ab8-5b33-4ef9-8841-01e661e4125f" targetNamespace="http://schemas.microsoft.com/office/2006/metadata/properties" ma:root="true" ma:fieldsID="0fcc4a49f516e7fbab61cd8b680f02ea" ns2:_="" ns3:_="">
    <xsd:import namespace="122fe50a-8461-476e-8011-41194c3d2ce6"/>
    <xsd:import namespace="7a847ab8-5b33-4ef9-8841-01e661e4125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in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fe50a-8461-476e-8011-41194c3d2c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47ab8-5b33-4ef9-8841-01e661e4125f" elementFormDefault="qualified">
    <xsd:import namespace="http://schemas.microsoft.com/office/2006/documentManagement/types"/>
    <xsd:import namespace="http://schemas.microsoft.com/office/infopath/2007/PartnerControls"/>
    <xsd:element name="Links" ma:index="11" nillable="true" ma:displayName="Links" ma:format="Hyperlink" ma:internalName="Link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933D111-1A79-4189-8E2F-A8276D7C4CE4}">
  <ds:schemaRefs>
    <ds:schemaRef ds:uri="7a847ab8-5b33-4ef9-8841-01e661e4125f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122fe50a-8461-476e-8011-41194c3d2ce6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9C54FD4-EE41-40EA-9C6D-6FED30F85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2fe50a-8461-476e-8011-41194c3d2ce6"/>
    <ds:schemaRef ds:uri="7a847ab8-5b33-4ef9-8841-01e661e412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A3DED5-9243-49F8-B15E-5799AE0E9D1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E9E869D-363E-4C9F-9E86-AAD3600E62D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11753</TotalTime>
  <Words>2813</Words>
  <Application>Microsoft Office PowerPoint</Application>
  <PresentationFormat>Widescreen</PresentationFormat>
  <Paragraphs>410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Times New Roman</vt:lpstr>
      <vt:lpstr>Wingdings</vt:lpstr>
      <vt:lpstr>Source Sans Pro</vt:lpstr>
      <vt:lpstr>Calibri</vt:lpstr>
      <vt:lpstr>Symbol</vt:lpstr>
      <vt:lpstr>Office Theme</vt:lpstr>
      <vt:lpstr>PowerPoint Presentation</vt:lpstr>
      <vt:lpstr>PowerPoint Presentation</vt:lpstr>
      <vt:lpstr>AGENDA</vt:lpstr>
      <vt:lpstr>Applying for benefits Generally</vt:lpstr>
      <vt:lpstr>Applying for benefits Generally</vt:lpstr>
      <vt:lpstr>Social security</vt:lpstr>
      <vt:lpstr>Social Security</vt:lpstr>
      <vt:lpstr>Social Security</vt:lpstr>
      <vt:lpstr>Social Security</vt:lpstr>
      <vt:lpstr>medicare</vt:lpstr>
      <vt:lpstr>Help paying medicare costs</vt:lpstr>
      <vt:lpstr>IL Department of human services</vt:lpstr>
      <vt:lpstr>PowerPoint Presentation</vt:lpstr>
      <vt:lpstr>     TANF cash</vt:lpstr>
      <vt:lpstr>     AABD Cash</vt:lpstr>
      <vt:lpstr>     VTTC Cash</vt:lpstr>
      <vt:lpstr>Illinois Link card fraud</vt:lpstr>
      <vt:lpstr>Medicaid</vt:lpstr>
      <vt:lpstr>DHS programs – how to apply</vt:lpstr>
      <vt:lpstr>Application process</vt:lpstr>
      <vt:lpstr>Appealing dhs decisions</vt:lpstr>
      <vt:lpstr>VA Pension </vt:lpstr>
      <vt:lpstr>VA Service-Connected compensation</vt:lpstr>
      <vt:lpstr>Other state and federal benefits for veterans</vt:lpstr>
      <vt:lpstr>Cash assistance Triage</vt:lpstr>
      <vt:lpstr>Medical Assistance Triage</vt:lpstr>
      <vt:lpstr>Food Assistance Triage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Jessica Daniels</dc:creator>
  <cp:lastModifiedBy>Jonathan Russell</cp:lastModifiedBy>
  <cp:revision>264</cp:revision>
  <dcterms:created xsi:type="dcterms:W3CDTF">2021-10-22T18:41:33Z</dcterms:created>
  <dcterms:modified xsi:type="dcterms:W3CDTF">2024-12-19T19:46:34Z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0x010100341FA2E76447D54E818FB5F1D21EDFED</vt:lpwstr>
  </property>
  <property fmtid="{D5CDD505-2E9C-101B-9397-08002B2CF9AE}" pid="3" name="_dlc_DocIdItemGuid">
    <vt:lpwstr>a2fb0b16-0562-4a06-b4c1-12f984244549</vt:lpwstr>
  </property>
  <property fmtid="{D5CDD505-2E9C-101B-9397-08002B2CF9AE}" pid="4" name="DocType">
    <vt:lpwstr/>
  </property>
  <property fmtid="{D5CDD505-2E9C-101B-9397-08002B2CF9AE}" pid="5" name="Issues">
    <vt:lpwstr/>
  </property>
  <property fmtid="{D5CDD505-2E9C-101B-9397-08002B2CF9AE}" pid="6" name="Groups">
    <vt:lpwstr>91;#Public Benefits|783d7bfa-3cec-4cd1-9a6a-1a6656a7eeae</vt:lpwstr>
  </property>
  <property fmtid="{D5CDD505-2E9C-101B-9397-08002B2CF9AE}" pid="7" name="IsMyDocuments">
    <vt:bool>true</vt:bool>
  </property>
</Properties>
</file>